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10287000" cx="18288000"/>
  <p:notesSz cx="6858000" cy="9144000"/>
  <p:embeddedFontLst>
    <p:embeddedFont>
      <p:font typeface="Abril Fatface"/>
      <p:regular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5" roundtripDataSignature="AMtx7mj/lgfaSxeJbbYOTfF0z6HjsJik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07DA96-B5B2-4369-8326-1BF2EA49CD36}">
  <a:tblStyle styleId="{9E07DA96-B5B2-4369-8326-1BF2EA49CD3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6468E47C-F781-4EEF-A9E6-19662EE6ED0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AbrilFatface-regular.fntdata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c9597785dc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2c9597785dc_1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ec3ab1c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g26ec3ab1c8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6b5e2a4e6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26b5e2a4e61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c9597785dc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g2c9597785dc_1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c9597785dc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g2c9597785dc_1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6ec3ab1c8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7" name="Google Shape;277;g26ec3ab1c8d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6ec3ab1c8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g26ec3ab1c8d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c9597785dc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g2c9597785dc_1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6b5e2a4e6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6" name="Google Shape;316;g26b5e2a4e61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6b5e2a4e6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8" name="Google Shape;328;g26b5e2a4e61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6b5e2a4e6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0" name="Google Shape;340;g26b5e2a4e61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8efcc184c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3" name="Google Shape;353;g28efcc184cf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8efcc184c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7" name="Google Shape;367;g28efcc184cf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8efcc184c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1" name="Google Shape;381;g28efcc184cf_0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1612f41f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3" name="Google Shape;393;g21612f41fe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c88a82a1d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6" name="Google Shape;406;g2c88a82a1df_1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6f18252c04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8" name="Google Shape;418;g26f18252c04_3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c88a82a1df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0" name="Google Shape;430;g2c88a82a1df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6f18252c04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2" name="Google Shape;442;g26f18252c04_8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6ec3ab1c8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4" name="Google Shape;454;g26ec3ab1c8d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b5e2a4e6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26b5e2a4e61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6ec3ab1c8d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7" name="Google Shape;467;g26ec3ab1c8d_2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6ec3ab1c8d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9" name="Google Shape;479;g26ec3ab1c8d_2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6ec3ab1c8d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1" name="Google Shape;491;g26ec3ab1c8d_2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6ec3ab1c8d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3" name="Google Shape;503;g26ec3ab1c8d_2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6f18252c04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5" name="Google Shape;515;g26f18252c04_3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6ec3ab1c8d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7" name="Google Shape;527;g26ec3ab1c8d_2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6ec3ab1c8d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0" name="Google Shape;540;g26ec3ab1c8d_2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6ec3ab1c8d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3" name="Google Shape;553;g26ec3ab1c8d_2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bbe4cb094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1bbe4cb0941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9597785d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g2c9597785dc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9597785d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2c9597785dc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9597785dc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g2c9597785dc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9597785dc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g2c9597785dc_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673e9dd3e2_0_24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3" name="Google Shape;23;g1673e9dd3e2_0_243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24" name="Google Shape;24;g1673e9dd3e2_0_24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10.png"/><Relationship Id="rId8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0" y="8471283"/>
            <a:ext cx="18287996" cy="3230757"/>
            <a:chOff x="0" y="-38100"/>
            <a:chExt cx="4816592" cy="850900"/>
          </a:xfrm>
        </p:grpSpPr>
        <p:sp>
          <p:nvSpPr>
            <p:cNvPr id="89" name="Google Shape;89;p1"/>
            <p:cNvSpPr/>
            <p:nvPr/>
          </p:nvSpPr>
          <p:spPr>
            <a:xfrm>
              <a:off x="0" y="0"/>
              <a:ext cx="4816592" cy="440114"/>
            </a:xfrm>
            <a:custGeom>
              <a:rect b="b" l="l" r="r" t="t"/>
              <a:pathLst>
                <a:path extrusionOk="0" h="44011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40114"/>
                  </a:lnTo>
                  <a:lnTo>
                    <a:pt x="0" y="440114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90" name="Google Shape;90;p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23453" y="8969387"/>
            <a:ext cx="2254178" cy="1066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619" l="0" r="0" t="0"/>
          <a:stretch/>
        </p:blipFill>
        <p:spPr>
          <a:xfrm rot="2700000">
            <a:off x="-2038986" y="-2094937"/>
            <a:ext cx="6254082" cy="6215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"/>
          <p:cNvGrpSpPr/>
          <p:nvPr/>
        </p:nvGrpSpPr>
        <p:grpSpPr>
          <a:xfrm>
            <a:off x="8246408" y="3595429"/>
            <a:ext cx="5110278" cy="3230758"/>
            <a:chOff x="0" y="-38100"/>
            <a:chExt cx="1345917" cy="850900"/>
          </a:xfrm>
        </p:grpSpPr>
        <p:sp>
          <p:nvSpPr>
            <p:cNvPr id="94" name="Google Shape;94;p1"/>
            <p:cNvSpPr/>
            <p:nvPr/>
          </p:nvSpPr>
          <p:spPr>
            <a:xfrm>
              <a:off x="0" y="0"/>
              <a:ext cx="1345917" cy="283053"/>
            </a:xfrm>
            <a:custGeom>
              <a:rect b="b" l="l" r="r" t="t"/>
              <a:pathLst>
                <a:path extrusionOk="0" h="283053" w="1345917">
                  <a:moveTo>
                    <a:pt x="0" y="0"/>
                  </a:moveTo>
                  <a:lnTo>
                    <a:pt x="1345917" y="0"/>
                  </a:lnTo>
                  <a:lnTo>
                    <a:pt x="1345917" y="283053"/>
                  </a:lnTo>
                  <a:lnTo>
                    <a:pt x="0" y="283053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95" name="Google Shape;95;p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6" name="Google Shape;9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593" y="8737771"/>
            <a:ext cx="2114669" cy="144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948609" y="6265560"/>
            <a:ext cx="2279448" cy="2950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444320" y="6282045"/>
            <a:ext cx="2253979" cy="2917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8">
            <a:alphaModFix/>
          </a:blip>
          <a:srcRect b="47580" l="11796" r="37761" t="29003"/>
          <a:stretch/>
        </p:blipFill>
        <p:spPr>
          <a:xfrm rot="368059">
            <a:off x="15472971" y="6749082"/>
            <a:ext cx="889444" cy="58391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4685207" y="1338619"/>
            <a:ext cx="12232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49"/>
              <a:buFont typeface="Arial"/>
              <a:buNone/>
            </a:pPr>
            <a:r>
              <a:rPr b="1" i="0" lang="en-US" sz="4549" u="none" cap="none" strike="noStrike">
                <a:solidFill>
                  <a:srgbClr val="FEC099"/>
                </a:solidFill>
                <a:latin typeface="Arial"/>
                <a:ea typeface="Arial"/>
                <a:cs typeface="Arial"/>
                <a:sym typeface="Arial"/>
              </a:rPr>
              <a:t>COMMERCE MENTORSHIP PROGRAM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5588833" y="2439430"/>
            <a:ext cx="10266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6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49"/>
              <a:buFont typeface="Arial"/>
              <a:buNone/>
            </a:pPr>
            <a:r>
              <a:rPr b="1" i="0" lang="en-US" sz="554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SESSION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8446879" y="3701990"/>
            <a:ext cx="47094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6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49"/>
              <a:buFont typeface="Arial"/>
              <a:buNone/>
            </a:pPr>
            <a:r>
              <a:rPr b="0" i="0" lang="en-US" sz="7049" u="none" cap="none" strike="noStrike">
                <a:solidFill>
                  <a:srgbClr val="FFFFFF"/>
                </a:solidFill>
                <a:latin typeface="Abril Fatface"/>
                <a:ea typeface="Abril Fatface"/>
                <a:cs typeface="Abril Fatface"/>
                <a:sym typeface="Abril Fatface"/>
              </a:rPr>
              <a:t>COMM 204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251678" y="7064675"/>
            <a:ext cx="8552400" cy="11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1" i="0" lang="en-US" sz="3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Prepared by: Sang Nguyen and Tejsai Tagore</a:t>
            </a:r>
            <a:endParaRPr b="1" i="0" sz="3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1" i="0" lang="en-US" sz="3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Instructed by: Tejsai Tagore</a:t>
            </a:r>
            <a:endParaRPr b="1" i="0" sz="3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2c9597785dc_1_48"/>
          <p:cNvPicPr preferRelativeResize="0"/>
          <p:nvPr/>
        </p:nvPicPr>
        <p:blipFill rotWithShape="1">
          <a:blip r:embed="rId3">
            <a:alphaModFix/>
          </a:blip>
          <a:srcRect b="615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" name="Google Shape;215;g2c9597785dc_1_48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216" name="Google Shape;216;g2c9597785dc_1_48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217" name="Google Shape;217;g2c9597785dc_1_48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8" name="Google Shape;218;g2c9597785dc_1_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2c9597785dc_1_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2c9597785dc_1_48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Practice Question</a:t>
            </a:r>
            <a:endParaRPr/>
          </a:p>
        </p:txBody>
      </p:sp>
      <p:sp>
        <p:nvSpPr>
          <p:cNvPr id="221" name="Google Shape;221;g2c9597785dc_1_48"/>
          <p:cNvSpPr txBox="1"/>
          <p:nvPr>
            <p:ph idx="1" type="body"/>
          </p:nvPr>
        </p:nvSpPr>
        <p:spPr>
          <a:xfrm>
            <a:off x="1314449" y="2159900"/>
            <a:ext cx="14421000" cy="6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For a certain chemical test at a medical company the below activity-resource chart is provided. Based on the information calculation the following.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E) What happens to the capacity if there is another individual, Person F working alongside Person B?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capacity will not change since the bottleneck for the process remains unchanged besides adding Person F to assist with conducting the chemical test. The test is still constrained by Person E’s ability to conduct the test analysis.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2" name="Google Shape;222;g2c9597785dc_1_48"/>
          <p:cNvGraphicFramePr/>
          <p:nvPr/>
        </p:nvGraphicFramePr>
        <p:xfrm>
          <a:off x="952563" y="54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{9E07DA96-B5B2-4369-8326-1BF2EA49CD36}</a:tableStyleId>
              </a:tblPr>
              <a:tblGrid>
                <a:gridCol w="5461000"/>
                <a:gridCol w="5461000"/>
                <a:gridCol w="5461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/>
                        <a:t>Person</a:t>
                      </a:r>
                      <a:endParaRPr sz="2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/>
                        <a:t>Activity</a:t>
                      </a:r>
                      <a:endParaRPr sz="2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/>
                        <a:t>Flow Time</a:t>
                      </a:r>
                      <a:endParaRPr sz="23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A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Identify Requirements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1 min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B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Testing Solutions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3 min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C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Preparing Solutions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2 min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D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Performing Reaction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5 min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E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Test Analysis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6 min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g26ec3ab1c8d_0_0"/>
          <p:cNvPicPr preferRelativeResize="0"/>
          <p:nvPr/>
        </p:nvPicPr>
        <p:blipFill rotWithShape="1">
          <a:blip r:embed="rId3">
            <a:alphaModFix/>
          </a:blip>
          <a:srcRect b="616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8" name="Google Shape;228;g26ec3ab1c8d_0_0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229" name="Google Shape;229;g26ec3ab1c8d_0_0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230" name="Google Shape;230;g26ec3ab1c8d_0_0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1" name="Google Shape;231;g26ec3ab1c8d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26ec3ab1c8d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26ec3ab1c8d_0_0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Practice Question</a:t>
            </a:r>
            <a:endParaRPr/>
          </a:p>
        </p:txBody>
      </p:sp>
      <p:sp>
        <p:nvSpPr>
          <p:cNvPr id="234" name="Google Shape;234;g26ec3ab1c8d_0_0"/>
          <p:cNvSpPr txBox="1"/>
          <p:nvPr>
            <p:ph idx="1" type="body"/>
          </p:nvPr>
        </p:nvSpPr>
        <p:spPr>
          <a:xfrm>
            <a:off x="1314449" y="2159900"/>
            <a:ext cx="14421000" cy="6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For a certain chemical test at a medical company the below activity-resource chart is provided. Based on the information calculation the following.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F)	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What happens to the capacity if there is another individual, Person G working alongside Person E?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capacity will change since the bottleneck for the process will change by adding Person G to assist with conducting the test analysis. The test is no longer constrained by Person E’s ability to perform the designated activitiy.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5" name="Google Shape;235;g26ec3ab1c8d_0_0"/>
          <p:cNvGraphicFramePr/>
          <p:nvPr/>
        </p:nvGraphicFramePr>
        <p:xfrm>
          <a:off x="952563" y="54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{9E07DA96-B5B2-4369-8326-1BF2EA49CD36}</a:tableStyleId>
              </a:tblPr>
              <a:tblGrid>
                <a:gridCol w="5461000"/>
                <a:gridCol w="5461000"/>
                <a:gridCol w="5461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/>
                        <a:t>Person</a:t>
                      </a:r>
                      <a:endParaRPr sz="2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/>
                        <a:t>Activity</a:t>
                      </a:r>
                      <a:endParaRPr sz="2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/>
                        <a:t>Flow Time</a:t>
                      </a:r>
                      <a:endParaRPr sz="23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A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Identify Requirements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1 min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B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Testing Solutions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3 min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C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Preparing Solutions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2 min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D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Performing Reaction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5 min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E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Test Analysis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6 min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g26b5e2a4e61_0_44"/>
          <p:cNvPicPr preferRelativeResize="0"/>
          <p:nvPr/>
        </p:nvPicPr>
        <p:blipFill rotWithShape="1">
          <a:blip r:embed="rId3">
            <a:alphaModFix/>
          </a:blip>
          <a:srcRect b="614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g26b5e2a4e61_0_44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242" name="Google Shape;242;g26b5e2a4e61_0_44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243" name="Google Shape;243;g26b5e2a4e61_0_44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4" name="Google Shape;244;g26b5e2a4e61_0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26b5e2a4e61_0_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26b5e2a4e61_0_44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Little’s Law</a:t>
            </a:r>
            <a:endParaRPr/>
          </a:p>
        </p:txBody>
      </p:sp>
      <p:sp>
        <p:nvSpPr>
          <p:cNvPr id="247" name="Google Shape;247;g26b5e2a4e61_0_44"/>
          <p:cNvSpPr txBox="1"/>
          <p:nvPr>
            <p:ph idx="1" type="body"/>
          </p:nvPr>
        </p:nvSpPr>
        <p:spPr>
          <a:xfrm>
            <a:off x="1314449" y="2159900"/>
            <a:ext cx="14421000" cy="6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Establishes a relationship between average inventory, average throughput rate, and average flow time: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I = R * T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Average Inventory (I): Average number of units or customers in the system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Average Throughput Rate (R): The average actual output rate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Average Flow Time (T): The average for a unit to move through the system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g26b5e2a4e61_0_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91575" y="4526000"/>
            <a:ext cx="5838400" cy="43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g2c9597785dc_1_60"/>
          <p:cNvPicPr preferRelativeResize="0"/>
          <p:nvPr/>
        </p:nvPicPr>
        <p:blipFill rotWithShape="1">
          <a:blip r:embed="rId3">
            <a:alphaModFix/>
          </a:blip>
          <a:srcRect b="615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4" name="Google Shape;254;g2c9597785dc_1_60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255" name="Google Shape;255;g2c9597785dc_1_60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256" name="Google Shape;256;g2c9597785dc_1_60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7" name="Google Shape;257;g2c9597785dc_1_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2c9597785dc_1_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2c9597785dc_1_60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Practice Question</a:t>
            </a:r>
            <a:endParaRPr/>
          </a:p>
        </p:txBody>
      </p:sp>
      <p:sp>
        <p:nvSpPr>
          <p:cNvPr id="260" name="Google Shape;260;g2c9597785dc_1_60"/>
          <p:cNvSpPr txBox="1"/>
          <p:nvPr>
            <p:ph idx="1" type="body"/>
          </p:nvPr>
        </p:nvSpPr>
        <p:spPr>
          <a:xfrm>
            <a:off x="1314449" y="2159900"/>
            <a:ext cx="14421000" cy="6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Below is provided the inventory buildup diagram at Lululemon for a surprise flash sale outside the UBC bookstore.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AutoNum type="alphaUcParenR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Using the diagram, calculate the average numbers of customers who visited the flash sale.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g2c9597785dc_1_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19638" y="3940050"/>
            <a:ext cx="10646100" cy="45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g2c9597785dc_1_73"/>
          <p:cNvPicPr preferRelativeResize="0"/>
          <p:nvPr/>
        </p:nvPicPr>
        <p:blipFill rotWithShape="1">
          <a:blip r:embed="rId3">
            <a:alphaModFix/>
          </a:blip>
          <a:srcRect b="615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g2c9597785dc_1_73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268" name="Google Shape;268;g2c9597785dc_1_73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269" name="Google Shape;269;g2c9597785dc_1_73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70" name="Google Shape;270;g2c9597785dc_1_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2c9597785dc_1_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2c9597785dc_1_73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Practice Question</a:t>
            </a:r>
            <a:endParaRPr/>
          </a:p>
        </p:txBody>
      </p:sp>
      <p:sp>
        <p:nvSpPr>
          <p:cNvPr id="273" name="Google Shape;273;g2c9597785dc_1_73"/>
          <p:cNvSpPr txBox="1"/>
          <p:nvPr>
            <p:ph idx="1" type="body"/>
          </p:nvPr>
        </p:nvSpPr>
        <p:spPr>
          <a:xfrm>
            <a:off x="1314449" y="2159900"/>
            <a:ext cx="14421000" cy="6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Below is provided the inventory buildup diagram at Lululemon for a surprise flash sale outside the UBC bookstore.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AutoNum type="alphaUcParenR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Using the diagram, calculate the average numbers of customers who visited the flash sale. (Inventory)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Area under the line graph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(50+130)/2*(0.5) = 45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(200+130)/2*(0.5) = 82.5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(200+300)/2*(0.5) = 125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(250+300)/2*(0.5) = 137.5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(250+200)/2*(0.5) = 112.5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(200)/2*(0.5) = 50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average number of customers at the flash sale is 552.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g2c9597785dc_1_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26515" y="3662025"/>
            <a:ext cx="7635479" cy="323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g26ec3ab1c8d_0_24"/>
          <p:cNvPicPr preferRelativeResize="0"/>
          <p:nvPr/>
        </p:nvPicPr>
        <p:blipFill rotWithShape="1">
          <a:blip r:embed="rId3">
            <a:alphaModFix/>
          </a:blip>
          <a:srcRect b="616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g26ec3ab1c8d_0_24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281" name="Google Shape;281;g26ec3ab1c8d_0_24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282" name="Google Shape;282;g26ec3ab1c8d_0_24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3" name="Google Shape;283;g26ec3ab1c8d_0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26ec3ab1c8d_0_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26ec3ab1c8d_0_24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Throughput &amp; Utilization</a:t>
            </a:r>
            <a:endParaRPr/>
          </a:p>
        </p:txBody>
      </p:sp>
      <p:sp>
        <p:nvSpPr>
          <p:cNvPr id="286" name="Google Shape;286;g26ec3ab1c8d_0_24"/>
          <p:cNvSpPr txBox="1"/>
          <p:nvPr>
            <p:ph idx="1" type="body"/>
          </p:nvPr>
        </p:nvSpPr>
        <p:spPr>
          <a:xfrm>
            <a:off x="1314449" y="2159900"/>
            <a:ext cx="14421000" cy="6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● Throughput rate/flow rate: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	Actual output rate of the process. Depends on input rate &amp; capacity rate: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If Input Rate &lt; Capacity Rate: Throughput Rate = Input Rate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If Input Rate &gt; Capacity Rate: Throughput Rate = Capacity Rate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● Utilization Rate = Throughput rate / Capacity Rate &lt;= 100%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g26ec3ab1c8d_0_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61488" y="5429875"/>
            <a:ext cx="8526925" cy="26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g26ec3ab1c8d_0_12"/>
          <p:cNvPicPr preferRelativeResize="0"/>
          <p:nvPr/>
        </p:nvPicPr>
        <p:blipFill rotWithShape="1">
          <a:blip r:embed="rId3">
            <a:alphaModFix/>
          </a:blip>
          <a:srcRect b="616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3" name="Google Shape;293;g26ec3ab1c8d_0_12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294" name="Google Shape;294;g26ec3ab1c8d_0_12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295" name="Google Shape;295;g26ec3ab1c8d_0_12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96" name="Google Shape;296;g26ec3ab1c8d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26ec3ab1c8d_0_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26ec3ab1c8d_0_12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Practice Question</a:t>
            </a:r>
            <a:endParaRPr/>
          </a:p>
        </p:txBody>
      </p:sp>
      <p:sp>
        <p:nvSpPr>
          <p:cNvPr id="299" name="Google Shape;299;g26ec3ab1c8d_0_12"/>
          <p:cNvSpPr txBox="1"/>
          <p:nvPr>
            <p:ph idx="1" type="body"/>
          </p:nvPr>
        </p:nvSpPr>
        <p:spPr>
          <a:xfrm>
            <a:off x="1314449" y="2159900"/>
            <a:ext cx="14421000" cy="6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Below is provided the inventory buildup diagram at Lululemon for a surprise flash sale outside the UBC bookstore.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B)	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What is the average waiting time given that the throughput rate is 6 customers/hour?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g26ec3ab1c8d_0_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19638" y="3940050"/>
            <a:ext cx="10646100" cy="45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g2c9597785dc_1_85"/>
          <p:cNvPicPr preferRelativeResize="0"/>
          <p:nvPr/>
        </p:nvPicPr>
        <p:blipFill rotWithShape="1">
          <a:blip r:embed="rId3">
            <a:alphaModFix/>
          </a:blip>
          <a:srcRect b="615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6" name="Google Shape;306;g2c9597785dc_1_85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307" name="Google Shape;307;g2c9597785dc_1_85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308" name="Google Shape;308;g2c9597785dc_1_85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9" name="Google Shape;309;g2c9597785dc_1_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g2c9597785dc_1_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2c9597785dc_1_85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Practice Question</a:t>
            </a:r>
            <a:endParaRPr/>
          </a:p>
        </p:txBody>
      </p:sp>
      <p:sp>
        <p:nvSpPr>
          <p:cNvPr id="312" name="Google Shape;312;g2c9597785dc_1_85"/>
          <p:cNvSpPr txBox="1"/>
          <p:nvPr>
            <p:ph idx="1" type="body"/>
          </p:nvPr>
        </p:nvSpPr>
        <p:spPr>
          <a:xfrm>
            <a:off x="1314449" y="2159900"/>
            <a:ext cx="14421000" cy="6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Below is provided the inventory buildup diagram at Lululemon for a surprise flash sale outside the UBC bookstore.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B) What is the average waiting time given that the throughput rate is 6 customers/hour?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Applying Little’s Law: I = RT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Waiting Time (Flow Time) = I/R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 552/6 = 92 hours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g2c9597785dc_1_8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37573" y="3793850"/>
            <a:ext cx="9058825" cy="383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g26b5e2a4e61_0_78"/>
          <p:cNvPicPr preferRelativeResize="0"/>
          <p:nvPr/>
        </p:nvPicPr>
        <p:blipFill rotWithShape="1">
          <a:blip r:embed="rId3">
            <a:alphaModFix/>
          </a:blip>
          <a:srcRect b="614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g26b5e2a4e61_0_78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320" name="Google Shape;320;g26b5e2a4e61_0_78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321" name="Google Shape;321;g26b5e2a4e61_0_78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2" name="Google Shape;322;g26b5e2a4e61_0_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g26b5e2a4e61_0_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26b5e2a4e61_0_78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Gantt Chart</a:t>
            </a:r>
            <a:endParaRPr/>
          </a:p>
        </p:txBody>
      </p:sp>
      <p:pic>
        <p:nvPicPr>
          <p:cNvPr id="325" name="Google Shape;325;g26b5e2a4e61_0_78"/>
          <p:cNvPicPr preferRelativeResize="0"/>
          <p:nvPr/>
        </p:nvPicPr>
        <p:blipFill rotWithShape="1">
          <a:blip r:embed="rId6">
            <a:alphaModFix/>
          </a:blip>
          <a:srcRect b="0" l="0" r="0" t="21838"/>
          <a:stretch/>
        </p:blipFill>
        <p:spPr>
          <a:xfrm>
            <a:off x="3014450" y="1940688"/>
            <a:ext cx="11071032" cy="5908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g26b5e2a4e61_0_89"/>
          <p:cNvPicPr preferRelativeResize="0"/>
          <p:nvPr/>
        </p:nvPicPr>
        <p:blipFill rotWithShape="1">
          <a:blip r:embed="rId3">
            <a:alphaModFix/>
          </a:blip>
          <a:srcRect b="614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" name="Google Shape;331;g26b5e2a4e61_0_89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332" name="Google Shape;332;g26b5e2a4e61_0_89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333" name="Google Shape;333;g26b5e2a4e61_0_89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4" name="Google Shape;334;g26b5e2a4e61_0_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g26b5e2a4e61_0_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26b5e2a4e61_0_89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Critical Path</a:t>
            </a:r>
            <a:endParaRPr/>
          </a:p>
        </p:txBody>
      </p:sp>
      <p:sp>
        <p:nvSpPr>
          <p:cNvPr id="337" name="Google Shape;337;g26b5e2a4e61_0_89"/>
          <p:cNvSpPr txBox="1"/>
          <p:nvPr>
            <p:ph idx="1" type="body"/>
          </p:nvPr>
        </p:nvSpPr>
        <p:spPr>
          <a:xfrm>
            <a:off x="1314449" y="2159900"/>
            <a:ext cx="14421000" cy="6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Critical path method: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● Identify all paths between the start node and the end node (Enumeration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Method)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○ For each path, add the activity times for all activities on that path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■ This path is called the critical path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■ This is the time required to finish the project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● Activity times are dependant on costs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● Crashing: refers to reducing the time it takes to complete the activity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● Crash time: the minimum possible time to complete an activity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● Crash cost: the cost associated with the crash time (in place of the normal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cost)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"/>
          <p:cNvGrpSpPr/>
          <p:nvPr/>
        </p:nvGrpSpPr>
        <p:grpSpPr>
          <a:xfrm>
            <a:off x="0" y="8843309"/>
            <a:ext cx="18287996" cy="3230764"/>
            <a:chOff x="0" y="-38100"/>
            <a:chExt cx="4816592" cy="850900"/>
          </a:xfrm>
        </p:grpSpPr>
        <p:sp>
          <p:nvSpPr>
            <p:cNvPr id="109" name="Google Shape;109;p2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110" name="Google Shape;110;p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 b="619" l="0" r="0" t="0"/>
          <a:stretch/>
        </p:blipFill>
        <p:spPr>
          <a:xfrm rot="2700000">
            <a:off x="16270669" y="-98947"/>
            <a:ext cx="2072513" cy="20596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2"/>
          <p:cNvGrpSpPr/>
          <p:nvPr/>
        </p:nvGrpSpPr>
        <p:grpSpPr>
          <a:xfrm>
            <a:off x="724693" y="445165"/>
            <a:ext cx="6698888" cy="3230782"/>
            <a:chOff x="0" y="-38100"/>
            <a:chExt cx="1764305" cy="850900"/>
          </a:xfrm>
        </p:grpSpPr>
        <p:sp>
          <p:nvSpPr>
            <p:cNvPr id="113" name="Google Shape;113;p2"/>
            <p:cNvSpPr/>
            <p:nvPr/>
          </p:nvSpPr>
          <p:spPr>
            <a:xfrm>
              <a:off x="2" y="-1"/>
              <a:ext cx="1764303" cy="231176"/>
            </a:xfrm>
            <a:custGeom>
              <a:rect b="b" l="l" r="r" t="t"/>
              <a:pathLst>
                <a:path extrusionOk="0" h="231176" w="2057496">
                  <a:moveTo>
                    <a:pt x="0" y="0"/>
                  </a:moveTo>
                  <a:lnTo>
                    <a:pt x="2057496" y="0"/>
                  </a:lnTo>
                  <a:lnTo>
                    <a:pt x="2057496" y="231176"/>
                  </a:lnTo>
                  <a:lnTo>
                    <a:pt x="0" y="231176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114" name="Google Shape;114;p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2"/>
          <p:cNvSpPr txBox="1"/>
          <p:nvPr/>
        </p:nvSpPr>
        <p:spPr>
          <a:xfrm>
            <a:off x="637175" y="707475"/>
            <a:ext cx="6894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49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 b="1" i="0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45978" y="7130810"/>
            <a:ext cx="2733798" cy="3538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"/>
          <p:cNvSpPr txBox="1"/>
          <p:nvPr/>
        </p:nvSpPr>
        <p:spPr>
          <a:xfrm>
            <a:off x="3426925" y="2764303"/>
            <a:ext cx="10428900" cy="46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FLOWCHART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TERMS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CAPACITY RATE, BOTTLENECK ANALYSIS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LITTLE’S LAW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GANTT CHART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CRITICAL PATH (CRASHING ACTIVITIES)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P-K FORMULA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INVENTORY MANAGEMENT</a:t>
            </a:r>
            <a:endParaRPr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26b5e2a4e61_0_105"/>
          <p:cNvPicPr preferRelativeResize="0"/>
          <p:nvPr/>
        </p:nvPicPr>
        <p:blipFill rotWithShape="1">
          <a:blip r:embed="rId3">
            <a:alphaModFix/>
          </a:blip>
          <a:srcRect b="614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3" name="Google Shape;343;g26b5e2a4e61_0_105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344" name="Google Shape;344;g26b5e2a4e61_0_105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345" name="Google Shape;345;g26b5e2a4e61_0_105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6" name="Google Shape;346;g26b5e2a4e61_0_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26b5e2a4e61_0_10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g26b5e2a4e61_0_105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Practice Question</a:t>
            </a:r>
            <a:endParaRPr/>
          </a:p>
        </p:txBody>
      </p:sp>
      <p:sp>
        <p:nvSpPr>
          <p:cNvPr id="349" name="Google Shape;349;g26b5e2a4e61_0_105"/>
          <p:cNvSpPr txBox="1"/>
          <p:nvPr>
            <p:ph idx="1" type="body"/>
          </p:nvPr>
        </p:nvSpPr>
        <p:spPr>
          <a:xfrm>
            <a:off x="1314449" y="2159900"/>
            <a:ext cx="14421000" cy="6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The LA Clippers are building a new arena and the construction process activity timeline is shown below. Please help the team figure the critical path &amp; duration of the process.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0" name="Google Shape;350;g26b5e2a4e61_0_105"/>
          <p:cNvGraphicFramePr/>
          <p:nvPr/>
        </p:nvGraphicFramePr>
        <p:xfrm>
          <a:off x="3716475" y="414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{9E07DA96-B5B2-4369-8326-1BF2EA49CD36}</a:tableStyleId>
              </a:tblPr>
              <a:tblGrid>
                <a:gridCol w="2882425"/>
                <a:gridCol w="2882425"/>
                <a:gridCol w="2882425"/>
              </a:tblGrid>
              <a:tr h="40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Activity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Predecessor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Time (weeks)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  <a:tr h="38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B, 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E, F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g28efcc184cf_0_85"/>
          <p:cNvPicPr preferRelativeResize="0"/>
          <p:nvPr/>
        </p:nvPicPr>
        <p:blipFill rotWithShape="1">
          <a:blip r:embed="rId3">
            <a:alphaModFix/>
          </a:blip>
          <a:srcRect b="615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g28efcc184cf_0_85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357" name="Google Shape;357;g28efcc184cf_0_85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358" name="Google Shape;358;g28efcc184cf_0_85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9" name="Google Shape;359;g28efcc184cf_0_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g28efcc184cf_0_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g28efcc184cf_0_85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Practice Question</a:t>
            </a:r>
            <a:endParaRPr/>
          </a:p>
        </p:txBody>
      </p:sp>
      <p:sp>
        <p:nvSpPr>
          <p:cNvPr id="362" name="Google Shape;362;g28efcc184cf_0_85"/>
          <p:cNvSpPr txBox="1"/>
          <p:nvPr>
            <p:ph idx="1" type="body"/>
          </p:nvPr>
        </p:nvSpPr>
        <p:spPr>
          <a:xfrm>
            <a:off x="1314449" y="2159900"/>
            <a:ext cx="14421000" cy="6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The LA Clippers are building a new arena and the construction process activity timeline is shown below. Please help the team figure the critical path &amp; duration of the process.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ABEG: 2O weeks (6+3+4+7)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ACDEG: 26 weeks (6+7+2+4+7)*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ACDFG: 25 weeks (6+7+2+3+7)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Therefore the duration of the project is 26 weeks since it takes the longest.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3" name="Google Shape;363;g28efcc184cf_0_85"/>
          <p:cNvGraphicFramePr/>
          <p:nvPr/>
        </p:nvGraphicFramePr>
        <p:xfrm>
          <a:off x="8704600" y="507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{9E07DA96-B5B2-4369-8326-1BF2EA49CD36}</a:tableStyleId>
              </a:tblPr>
              <a:tblGrid>
                <a:gridCol w="2882425"/>
                <a:gridCol w="2882425"/>
                <a:gridCol w="2882425"/>
              </a:tblGrid>
              <a:tr h="40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Activity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Predecessor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Time (weeks)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  <a:tr h="38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B, 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E, F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64" name="Google Shape;364;g28efcc184cf_0_8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3650" y="5370375"/>
            <a:ext cx="6713750" cy="31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g28efcc184cf_0_99"/>
          <p:cNvPicPr preferRelativeResize="0"/>
          <p:nvPr/>
        </p:nvPicPr>
        <p:blipFill rotWithShape="1">
          <a:blip r:embed="rId3">
            <a:alphaModFix/>
          </a:blip>
          <a:srcRect b="615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0" name="Google Shape;370;g28efcc184cf_0_99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371" name="Google Shape;371;g28efcc184cf_0_99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372" name="Google Shape;372;g28efcc184cf_0_99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73" name="Google Shape;373;g28efcc184cf_0_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g28efcc184cf_0_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28efcc184cf_0_99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Practice Question</a:t>
            </a:r>
            <a:endParaRPr/>
          </a:p>
        </p:txBody>
      </p:sp>
      <p:sp>
        <p:nvSpPr>
          <p:cNvPr id="376" name="Google Shape;376;g28efcc184cf_0_99"/>
          <p:cNvSpPr txBox="1"/>
          <p:nvPr>
            <p:ph idx="1" type="body"/>
          </p:nvPr>
        </p:nvSpPr>
        <p:spPr>
          <a:xfrm>
            <a:off x="1314449" y="2159900"/>
            <a:ext cx="14421000" cy="6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For the given project activity below, reduce the project completion time to 24 weeks if possible. Give the crashing cost as well. If not possible, clearly state why.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7" name="Google Shape;377;g28efcc184cf_0_99"/>
          <p:cNvGraphicFramePr/>
          <p:nvPr/>
        </p:nvGraphicFramePr>
        <p:xfrm>
          <a:off x="8704575" y="437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{9E07DA96-B5B2-4369-8326-1BF2EA49CD36}</a:tableStyleId>
              </a:tblPr>
              <a:tblGrid>
                <a:gridCol w="1729450"/>
                <a:gridCol w="1729450"/>
                <a:gridCol w="1729450"/>
                <a:gridCol w="1729450"/>
                <a:gridCol w="1729450"/>
              </a:tblGrid>
              <a:tr h="40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Activity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Predecessor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Time (weeks)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Crash Time (weeks)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Cost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  <a:tr h="38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$90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$40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$50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N/A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B, 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N/A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N/A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E, F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N/A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78" name="Google Shape;378;g28efcc184cf_0_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7100" y="4683475"/>
            <a:ext cx="6713750" cy="31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g28efcc184cf_0_125"/>
          <p:cNvPicPr preferRelativeResize="0"/>
          <p:nvPr/>
        </p:nvPicPr>
        <p:blipFill rotWithShape="1">
          <a:blip r:embed="rId3">
            <a:alphaModFix/>
          </a:blip>
          <a:srcRect b="615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4" name="Google Shape;384;g28efcc184cf_0_125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385" name="Google Shape;385;g28efcc184cf_0_125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386" name="Google Shape;386;g28efcc184cf_0_125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7" name="Google Shape;387;g28efcc184cf_0_1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g28efcc184cf_0_1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28efcc184cf_0_125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Practice Question</a:t>
            </a:r>
            <a:endParaRPr/>
          </a:p>
        </p:txBody>
      </p:sp>
      <p:sp>
        <p:nvSpPr>
          <p:cNvPr id="390" name="Google Shape;390;g28efcc184cf_0_125"/>
          <p:cNvSpPr txBox="1"/>
          <p:nvPr>
            <p:ph idx="1" type="body"/>
          </p:nvPr>
        </p:nvSpPr>
        <p:spPr>
          <a:xfrm>
            <a:off x="1314449" y="2159900"/>
            <a:ext cx="14421000" cy="6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For the given project activity below, reduce the project completion time to 24 weeks if possible. Give the crashing cost as well. If not possible, clearly state why.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Identify all the required paths.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ABEG: 2O weeks (6+3+4+7)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ACDEG: 26 weeks (6+7+2+4+7)*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ACDFG: 25 weeks (6+7+2+3+7)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critical path is ACDEG with 26 weeks needed for completion.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Cost of Crashing A: $30/week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Cost of Crashing B: $20/week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Cost of Crashing C: $25/week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Crashing the cheapest activity on the critical path, Activity B by 2 weeks.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Crashing cost = $40 (2*$20/week)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Therefore the crashing cost for reducing the project duration to 24 weeks is $40 if the team chooses to do so.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g21612f41fe1_0_5"/>
          <p:cNvPicPr preferRelativeResize="0"/>
          <p:nvPr/>
        </p:nvPicPr>
        <p:blipFill rotWithShape="1">
          <a:blip r:embed="rId3">
            <a:alphaModFix/>
          </a:blip>
          <a:srcRect b="613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6" name="Google Shape;396;g21612f41fe1_0_5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397" name="Google Shape;397;g21612f41fe1_0_5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398" name="Google Shape;398;g21612f41fe1_0_5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9" name="Google Shape;399;g21612f41fe1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g21612f41fe1_0_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g21612f41fe1_0_5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P-K Formula</a:t>
            </a:r>
            <a:endParaRPr/>
          </a:p>
        </p:txBody>
      </p:sp>
      <p:pic>
        <p:nvPicPr>
          <p:cNvPr id="402" name="Google Shape;402;g21612f41fe1_0_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0050" y="2601376"/>
            <a:ext cx="8667750" cy="41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g21612f41fe1_0_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06000" y="2601383"/>
            <a:ext cx="714375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g2c88a82a1df_1_13"/>
          <p:cNvPicPr preferRelativeResize="0"/>
          <p:nvPr/>
        </p:nvPicPr>
        <p:blipFill rotWithShape="1">
          <a:blip r:embed="rId3">
            <a:alphaModFix/>
          </a:blip>
          <a:srcRect b="615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9" name="Google Shape;409;g2c88a82a1df_1_13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410" name="Google Shape;410;g2c88a82a1df_1_13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411" name="Google Shape;411;g2c88a82a1df_1_13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12" name="Google Shape;412;g2c88a82a1df_1_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g2c88a82a1df_1_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g2c88a82a1df_1_13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Practice Question</a:t>
            </a:r>
            <a:endParaRPr/>
          </a:p>
        </p:txBody>
      </p:sp>
      <p:sp>
        <p:nvSpPr>
          <p:cNvPr id="415" name="Google Shape;415;g2c88a82a1df_1_13"/>
          <p:cNvSpPr txBox="1"/>
          <p:nvPr/>
        </p:nvSpPr>
        <p:spPr>
          <a:xfrm>
            <a:off x="1333500" y="1847850"/>
            <a:ext cx="147258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bank installs an ATM and observes that the customers arrive at a rate of 15 customers per hour and the arrivals follow a Poisson distribution (the interval time between two customers has a</a:t>
            </a:r>
            <a:r>
              <a:rPr lang="en-US" sz="2500"/>
              <a:t>n exponential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distribution). The ATM has a fixed non-random service time of 3 minutes per customer 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Calculate the average time spent by a customer in this system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g26f18252c04_3_1"/>
          <p:cNvPicPr preferRelativeResize="0"/>
          <p:nvPr/>
        </p:nvPicPr>
        <p:blipFill rotWithShape="1">
          <a:blip r:embed="rId3">
            <a:alphaModFix/>
          </a:blip>
          <a:srcRect b="616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1" name="Google Shape;421;g26f18252c04_3_1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422" name="Google Shape;422;g26f18252c04_3_1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423" name="Google Shape;423;g26f18252c04_3_1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24" name="Google Shape;424;g26f18252c04_3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g26f18252c04_3_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g26f18252c04_3_1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Practice Question</a:t>
            </a:r>
            <a:endParaRPr/>
          </a:p>
        </p:txBody>
      </p:sp>
      <p:sp>
        <p:nvSpPr>
          <p:cNvPr id="427" name="Google Shape;427;g26f18252c04_3_1"/>
          <p:cNvSpPr txBox="1"/>
          <p:nvPr/>
        </p:nvSpPr>
        <p:spPr>
          <a:xfrm>
            <a:off x="1333500" y="1847850"/>
            <a:ext cx="14725800" cy="60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bank installs an ATM and observes that the customers arrive at a rate of 15 customers per hour and the arrivals follow a Poisson distribution (the interval time between two customers has </a:t>
            </a:r>
            <a:r>
              <a:rPr lang="en-US" sz="2500">
                <a:solidFill>
                  <a:schemeClr val="dk1"/>
                </a:solidFill>
              </a:rPr>
              <a:t>an exponential</a:t>
            </a:r>
            <a:r>
              <a:rPr lang="en-US" sz="2500"/>
              <a:t>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distribution). The ATM has a fixed non-random service time of 3 minutes per customer 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Calculate the average time spent by a customer in this system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By the P-K formula, λ = 15 customers/hr  μ = 1/3 = 20 customers/hr</a:t>
            </a:r>
            <a:endParaRPr b="0" i="0" sz="2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ρ = λ/μ = ¾</a:t>
            </a:r>
            <a:endParaRPr b="0" i="0" sz="2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Iq = ρ^2/(1−ρ)*(Ca^2+Cs^2)/2 = 1.125 customers</a:t>
            </a:r>
            <a:endParaRPr b="0" i="0" sz="2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By Little’s Law, Tq = Iq/λ = 1.125/15 = 0.075 hours</a:t>
            </a:r>
            <a:endParaRPr b="0" i="0" sz="2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Ts = 1/μ = 1/20  = 0.05 hour</a:t>
            </a:r>
            <a:endParaRPr b="0" i="0" sz="2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 = Ts + Tq = 0.075+0.05 = 0.125 hours</a:t>
            </a:r>
            <a:endParaRPr b="0" i="0" sz="2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g2c88a82a1df_1_26"/>
          <p:cNvPicPr preferRelativeResize="0"/>
          <p:nvPr/>
        </p:nvPicPr>
        <p:blipFill rotWithShape="1">
          <a:blip r:embed="rId3">
            <a:alphaModFix/>
          </a:blip>
          <a:srcRect b="615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3" name="Google Shape;433;g2c88a82a1df_1_26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434" name="Google Shape;434;g2c88a82a1df_1_26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435" name="Google Shape;435;g2c88a82a1df_1_26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36" name="Google Shape;436;g2c88a82a1df_1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g2c88a82a1df_1_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g2c88a82a1df_1_26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Practice Question</a:t>
            </a:r>
            <a:endParaRPr/>
          </a:p>
        </p:txBody>
      </p:sp>
      <p:sp>
        <p:nvSpPr>
          <p:cNvPr id="439" name="Google Shape;439;g2c88a82a1df_1_26"/>
          <p:cNvSpPr txBox="1"/>
          <p:nvPr/>
        </p:nvSpPr>
        <p:spPr>
          <a:xfrm>
            <a:off x="1333500" y="1847850"/>
            <a:ext cx="147258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bank installs an ATM and observes that the customers arrive at a rate of 15 customers per hour and the arrivals follow a Poisson distribution (the interval time between two customers has </a:t>
            </a:r>
            <a:r>
              <a:rPr lang="en-US" sz="2500">
                <a:solidFill>
                  <a:schemeClr val="dk1"/>
                </a:solidFill>
              </a:rPr>
              <a:t>an exponential</a:t>
            </a:r>
            <a:r>
              <a:rPr lang="en-US" sz="2500"/>
              <a:t>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distribution). The ATM has a fixed non-random service time of 3 minutes per customer 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(b) What is the percentage of time that the ATM is idle?</a:t>
            </a:r>
            <a:endParaRPr b="0" i="0" sz="2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g26f18252c04_8_0"/>
          <p:cNvPicPr preferRelativeResize="0"/>
          <p:nvPr/>
        </p:nvPicPr>
        <p:blipFill rotWithShape="1">
          <a:blip r:embed="rId3">
            <a:alphaModFix/>
          </a:blip>
          <a:srcRect b="616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5" name="Google Shape;445;g26f18252c04_8_0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446" name="Google Shape;446;g26f18252c04_8_0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447" name="Google Shape;447;g26f18252c04_8_0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48" name="Google Shape;448;g26f18252c04_8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g26f18252c04_8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g26f18252c04_8_0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Practice Question</a:t>
            </a:r>
            <a:endParaRPr/>
          </a:p>
        </p:txBody>
      </p:sp>
      <p:sp>
        <p:nvSpPr>
          <p:cNvPr id="451" name="Google Shape;451;g26f18252c04_8_0"/>
          <p:cNvSpPr txBox="1"/>
          <p:nvPr/>
        </p:nvSpPr>
        <p:spPr>
          <a:xfrm>
            <a:off x="1333500" y="1847850"/>
            <a:ext cx="147258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bank installs an ATM and observes that the customers arrive at a rate of 15 customers per hour and the arrivals follow a Poisson distribution (the interval time between two customers has </a:t>
            </a:r>
            <a:r>
              <a:rPr lang="en-US" sz="2500">
                <a:solidFill>
                  <a:schemeClr val="dk1"/>
                </a:solidFill>
              </a:rPr>
              <a:t>an exponential</a:t>
            </a:r>
            <a:r>
              <a:rPr lang="en-US" sz="2500"/>
              <a:t>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distribution). The ATM has a fixed non-random service time of 3 minutes per customer 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(b) What is the percentage of time that the ATM is idle?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 mentioned in the last part, </a:t>
            </a:r>
            <a:endParaRPr b="0" i="0" sz="2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utilization: ρ = λ/μ = 3/4 = 0.75 (or 75% of the time) </a:t>
            </a:r>
            <a:endParaRPr b="0" i="0" sz="2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Idle Time (100-75) = 25%</a:t>
            </a:r>
            <a:endParaRPr b="0" i="0" sz="2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Thus, the ATM is idle for 25% of the time.</a:t>
            </a:r>
            <a:endParaRPr b="0" i="0" sz="2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g26ec3ab1c8d_0_38"/>
          <p:cNvPicPr preferRelativeResize="0"/>
          <p:nvPr/>
        </p:nvPicPr>
        <p:blipFill rotWithShape="1">
          <a:blip r:embed="rId3">
            <a:alphaModFix/>
          </a:blip>
          <a:srcRect b="616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7" name="Google Shape;457;g26ec3ab1c8d_0_38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458" name="Google Shape;458;g26ec3ab1c8d_0_38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459" name="Google Shape;459;g26ec3ab1c8d_0_38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60" name="Google Shape;460;g26ec3ab1c8d_0_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g26ec3ab1c8d_0_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g26ec3ab1c8d_0_38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Inventory Management</a:t>
            </a:r>
            <a:endParaRPr/>
          </a:p>
        </p:txBody>
      </p:sp>
      <p:sp>
        <p:nvSpPr>
          <p:cNvPr id="463" name="Google Shape;463;g26ec3ab1c8d_0_38"/>
          <p:cNvSpPr txBox="1"/>
          <p:nvPr>
            <p:ph idx="1" type="body"/>
          </p:nvPr>
        </p:nvSpPr>
        <p:spPr>
          <a:xfrm>
            <a:off x="1823925" y="1831125"/>
            <a:ext cx="7530900" cy="6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Variables: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D: Annual Demand Rate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Q: Batch Size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S: Cost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C: Cost per unit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I: Interest Rate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H1: Annual Holding &amp; Storage Cost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[(2SDH)^½ ]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(D/Q)*S: Annual Setup Cost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(Q/2)*H: Annual Holding Cost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Q(opt): ((2SD)/H)^½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F(opt): ((DH)/2S)^½ 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26ec3ab1c8d_0_38"/>
          <p:cNvSpPr txBox="1"/>
          <p:nvPr>
            <p:ph idx="1" type="body"/>
          </p:nvPr>
        </p:nvSpPr>
        <p:spPr>
          <a:xfrm>
            <a:off x="9924650" y="1934475"/>
            <a:ext cx="7530900" cy="6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Newsvendor Model: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Co: Overage cost, cost of having too much inventory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Cu: Underage cost, cost of having insufficient inventory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NV Ratio: Cu/(Cu+Co)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S: mean + sd(z-score)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P [D&lt;=S]: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Cu/(Cu+Co)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26b5e2a4e61_0_9"/>
          <p:cNvPicPr preferRelativeResize="0"/>
          <p:nvPr/>
        </p:nvPicPr>
        <p:blipFill rotWithShape="1">
          <a:blip r:embed="rId3">
            <a:alphaModFix/>
          </a:blip>
          <a:srcRect b="614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g26b5e2a4e61_0_9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125" name="Google Shape;125;g26b5e2a4e61_0_9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126" name="Google Shape;126;g26b5e2a4e61_0_9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7" name="Google Shape;127;g26b5e2a4e61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26b5e2a4e61_0_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6b5e2a4e61_0_9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Flow Chart</a:t>
            </a:r>
            <a:endParaRPr sz="3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26b5e2a4e61_0_9"/>
          <p:cNvSpPr txBox="1"/>
          <p:nvPr/>
        </p:nvSpPr>
        <p:spPr>
          <a:xfrm>
            <a:off x="1553700" y="2357175"/>
            <a:ext cx="3581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g26b5e2a4e61_0_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8375" y="3327225"/>
            <a:ext cx="15430500" cy="1657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2" name="Google Shape;132;g26b5e2a4e61_0_9"/>
          <p:cNvGraphicFramePr/>
          <p:nvPr/>
        </p:nvGraphicFramePr>
        <p:xfrm>
          <a:off x="3716425" y="585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{9E07DA96-B5B2-4369-8326-1BF2EA49CD36}</a:tableStyleId>
              </a:tblPr>
              <a:tblGrid>
                <a:gridCol w="4095750"/>
                <a:gridCol w="4095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Task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Duration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10 mins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B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15 mins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12 mins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15 mins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E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8 mins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g26ec3ab1c8d_2_16"/>
          <p:cNvPicPr preferRelativeResize="0"/>
          <p:nvPr/>
        </p:nvPicPr>
        <p:blipFill rotWithShape="1">
          <a:blip r:embed="rId3">
            <a:alphaModFix/>
          </a:blip>
          <a:srcRect b="616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0" name="Google Shape;470;g26ec3ab1c8d_2_16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471" name="Google Shape;471;g26ec3ab1c8d_2_16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472" name="Google Shape;472;g26ec3ab1c8d_2_16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73" name="Google Shape;473;g26ec3ab1c8d_2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g26ec3ab1c8d_2_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g26ec3ab1c8d_2_16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Practice Question</a:t>
            </a:r>
            <a:endParaRPr/>
          </a:p>
        </p:txBody>
      </p:sp>
      <p:sp>
        <p:nvSpPr>
          <p:cNvPr id="476" name="Google Shape;476;g26ec3ab1c8d_2_16"/>
          <p:cNvSpPr txBox="1"/>
          <p:nvPr>
            <p:ph idx="1" type="body"/>
          </p:nvPr>
        </p:nvSpPr>
        <p:spPr>
          <a:xfrm>
            <a:off x="1314449" y="2159900"/>
            <a:ext cx="14421000" cy="6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The NBA has an annual demand for 1000 Lebron James’ jerseys. The processing cost is $500 and each jersey costs $50, with a 5% carrying interest rate.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What is the restock frequency?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Find the optimal quantity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What is total annual cost?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What is the reorder cost?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g26ec3ab1c8d_2_27"/>
          <p:cNvPicPr preferRelativeResize="0"/>
          <p:nvPr/>
        </p:nvPicPr>
        <p:blipFill rotWithShape="1">
          <a:blip r:embed="rId3">
            <a:alphaModFix/>
          </a:blip>
          <a:srcRect b="616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2" name="Google Shape;482;g26ec3ab1c8d_2_27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483" name="Google Shape;483;g26ec3ab1c8d_2_27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484" name="Google Shape;484;g26ec3ab1c8d_2_27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85" name="Google Shape;485;g26ec3ab1c8d_2_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g26ec3ab1c8d_2_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g26ec3ab1c8d_2_27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Practice Question</a:t>
            </a:r>
            <a:endParaRPr/>
          </a:p>
        </p:txBody>
      </p:sp>
      <p:sp>
        <p:nvSpPr>
          <p:cNvPr id="488" name="Google Shape;488;g26ec3ab1c8d_2_27"/>
          <p:cNvSpPr txBox="1"/>
          <p:nvPr>
            <p:ph idx="1" type="body"/>
          </p:nvPr>
        </p:nvSpPr>
        <p:spPr>
          <a:xfrm>
            <a:off x="1314449" y="2159900"/>
            <a:ext cx="14421000" cy="6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The NBA has an annual demand for 1000 Lebron James’ jerseys. The processing cost is $500 and each jersey costs $50, with a 5% carrying interest rate.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D=1000, S=$500, H = iC = 2.5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What is the restock frequency?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F(opt): ((DH)/2S)^½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((1000*2.5)(1000))^½ = 1.5 per year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Find the optimal quantity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Q(opt): ((2SD)/H)^½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83"/>
              <a:buFont typeface="Arial"/>
              <a:buNone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((2*500*1000)/2.5))^½ = 632 (approx. jerseys)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g26ec3ab1c8d_2_38"/>
          <p:cNvPicPr preferRelativeResize="0"/>
          <p:nvPr/>
        </p:nvPicPr>
        <p:blipFill rotWithShape="1">
          <a:blip r:embed="rId3">
            <a:alphaModFix/>
          </a:blip>
          <a:srcRect b="616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4" name="Google Shape;494;g26ec3ab1c8d_2_38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495" name="Google Shape;495;g26ec3ab1c8d_2_38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496" name="Google Shape;496;g26ec3ab1c8d_2_38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7" name="Google Shape;497;g26ec3ab1c8d_2_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g26ec3ab1c8d_2_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g26ec3ab1c8d_2_38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Practice Question</a:t>
            </a:r>
            <a:endParaRPr/>
          </a:p>
        </p:txBody>
      </p:sp>
      <p:sp>
        <p:nvSpPr>
          <p:cNvPr id="500" name="Google Shape;500;g26ec3ab1c8d_2_38"/>
          <p:cNvSpPr txBox="1"/>
          <p:nvPr>
            <p:ph idx="1" type="body"/>
          </p:nvPr>
        </p:nvSpPr>
        <p:spPr>
          <a:xfrm>
            <a:off x="1314449" y="2159900"/>
            <a:ext cx="14421000" cy="6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The NBA has an annual demand for 1000 Lebron James’ jerseys. The processing cost is $500 and each jersey costs $50, with a 5% carrying interest rate.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D=1000, S=$500, H = iC = 2.5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83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3.	What is total annual cost?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83"/>
              <a:buFont typeface="Arial"/>
              <a:buNone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 (</a:t>
            </a: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2SDH)^½ = 2(500*1000*2.5)^½  = $1,580 (approx)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4. 	What is the reorder cost?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83"/>
              <a:buFont typeface="Arial"/>
              <a:buNone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DS/Q = (1000*500)/632 = $791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g26ec3ab1c8d_2_49"/>
          <p:cNvPicPr preferRelativeResize="0"/>
          <p:nvPr/>
        </p:nvPicPr>
        <p:blipFill rotWithShape="1">
          <a:blip r:embed="rId3">
            <a:alphaModFix/>
          </a:blip>
          <a:srcRect b="616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g26ec3ab1c8d_2_49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507" name="Google Shape;507;g26ec3ab1c8d_2_49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508" name="Google Shape;508;g26ec3ab1c8d_2_49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09" name="Google Shape;509;g26ec3ab1c8d_2_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g26ec3ab1c8d_2_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g26ec3ab1c8d_2_49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Practice Question</a:t>
            </a:r>
            <a:endParaRPr/>
          </a:p>
        </p:txBody>
      </p:sp>
      <p:sp>
        <p:nvSpPr>
          <p:cNvPr id="512" name="Google Shape;512;g26ec3ab1c8d_2_49"/>
          <p:cNvSpPr txBox="1"/>
          <p:nvPr>
            <p:ph idx="1" type="body"/>
          </p:nvPr>
        </p:nvSpPr>
        <p:spPr>
          <a:xfrm>
            <a:off x="1314449" y="2159900"/>
            <a:ext cx="14421000" cy="6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Now, consider t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he NBA has an annual demand for Lebron James’ jerseys with a mean of 50 and a standard deviation of 100. Each jersey still costs $50, and is sold for $100. Not sold jerseys can be redeemed for $35.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How many jerseys should the NBA buy?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83"/>
              <a:buFont typeface="Arial"/>
              <a:buNone/>
            </a:pPr>
            <a:r>
              <a:t/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g26f18252c04_3_12"/>
          <p:cNvPicPr preferRelativeResize="0"/>
          <p:nvPr/>
        </p:nvPicPr>
        <p:blipFill rotWithShape="1">
          <a:blip r:embed="rId3">
            <a:alphaModFix/>
          </a:blip>
          <a:srcRect b="616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8" name="Google Shape;518;g26f18252c04_3_12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519" name="Google Shape;519;g26f18252c04_3_12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520" name="Google Shape;520;g26f18252c04_3_12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21" name="Google Shape;521;g26f18252c04_3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g26f18252c04_3_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g26f18252c04_3_12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Practice Question</a:t>
            </a:r>
            <a:endParaRPr/>
          </a:p>
        </p:txBody>
      </p:sp>
      <p:sp>
        <p:nvSpPr>
          <p:cNvPr id="524" name="Google Shape;524;g26f18252c04_3_12"/>
          <p:cNvSpPr txBox="1"/>
          <p:nvPr>
            <p:ph idx="1" type="body"/>
          </p:nvPr>
        </p:nvSpPr>
        <p:spPr>
          <a:xfrm>
            <a:off x="1314449" y="2159900"/>
            <a:ext cx="14421000" cy="6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Now, consider the NBA has an annual demand for Lebron James’ jerseys with a mean of 50 and a standard deviation of 100. Each jersey still costs $50, and is sold for $100. Not sold jerseys can be redeemed for $35.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How many jerseys should the NBA buy?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Mean: 50, SD: 100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Co: 50-35 = $15, Cu: 100-50 = $50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 = 50/65 = 76.9%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z = 0.73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Jerseys = mean + sd(z-score) 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83"/>
              <a:buFont typeface="Arial"/>
              <a:buNone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 50 + 100(0.73) = 123 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g26ec3ab1c8d_2_61"/>
          <p:cNvPicPr preferRelativeResize="0"/>
          <p:nvPr/>
        </p:nvPicPr>
        <p:blipFill rotWithShape="1">
          <a:blip r:embed="rId3">
            <a:alphaModFix/>
          </a:blip>
          <a:srcRect b="616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0" name="Google Shape;530;g26ec3ab1c8d_2_61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531" name="Google Shape;531;g26ec3ab1c8d_2_61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532" name="Google Shape;532;g26ec3ab1c8d_2_61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33" name="Google Shape;533;g26ec3ab1c8d_2_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g26ec3ab1c8d_2_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g26ec3ab1c8d_2_61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Inventory Management (cont’d)</a:t>
            </a:r>
            <a:endParaRPr/>
          </a:p>
        </p:txBody>
      </p:sp>
      <p:sp>
        <p:nvSpPr>
          <p:cNvPr id="536" name="Google Shape;536;g26ec3ab1c8d_2_61"/>
          <p:cNvSpPr txBox="1"/>
          <p:nvPr>
            <p:ph idx="1" type="body"/>
          </p:nvPr>
        </p:nvSpPr>
        <p:spPr>
          <a:xfrm>
            <a:off x="1431425" y="3020788"/>
            <a:ext cx="8479500" cy="43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Forecasting</a:t>
            </a:r>
            <a:r>
              <a:rPr lang="en-US" sz="2700">
                <a:latin typeface="Arial"/>
                <a:ea typeface="Arial"/>
                <a:cs typeface="Arial"/>
                <a:sym typeface="Arial"/>
              </a:rPr>
              <a:t>: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Ft: Forecast at time t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At: Actual inventory at time T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n: periods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w: associated weight value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g26ec3ab1c8d_2_61"/>
          <p:cNvSpPr txBox="1"/>
          <p:nvPr>
            <p:ph idx="1" type="body"/>
          </p:nvPr>
        </p:nvSpPr>
        <p:spPr>
          <a:xfrm>
            <a:off x="9121750" y="2714288"/>
            <a:ext cx="8479500" cy="6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Different Types: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Moving Average: Ft = [A(t-1)+A(t-2)+......+A(t-n)]/n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Weighted Moving Average: W1A(t-1)+......+WnA(t-n)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Exponential: F(t-1) + </a:t>
            </a:r>
            <a:r>
              <a:rPr lang="en-US" sz="275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α(</a:t>
            </a:r>
            <a:r>
              <a:rPr lang="en-US" sz="2700">
                <a:latin typeface="Arial"/>
                <a:ea typeface="Arial"/>
                <a:cs typeface="Arial"/>
                <a:sym typeface="Arial"/>
              </a:rPr>
              <a:t>A(t-1) - F(t-1))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Google Shape;542;g26ec3ab1c8d_2_77"/>
          <p:cNvPicPr preferRelativeResize="0"/>
          <p:nvPr/>
        </p:nvPicPr>
        <p:blipFill rotWithShape="1">
          <a:blip r:embed="rId3">
            <a:alphaModFix/>
          </a:blip>
          <a:srcRect b="616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3" name="Google Shape;543;g26ec3ab1c8d_2_77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544" name="Google Shape;544;g26ec3ab1c8d_2_77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545" name="Google Shape;545;g26ec3ab1c8d_2_77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46" name="Google Shape;546;g26ec3ab1c8d_2_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g26ec3ab1c8d_2_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g26ec3ab1c8d_2_77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Practice Question</a:t>
            </a:r>
            <a:endParaRPr/>
          </a:p>
        </p:txBody>
      </p:sp>
      <p:sp>
        <p:nvSpPr>
          <p:cNvPr id="549" name="Google Shape;549;g26ec3ab1c8d_2_77"/>
          <p:cNvSpPr txBox="1"/>
          <p:nvPr>
            <p:ph idx="1" type="body"/>
          </p:nvPr>
        </p:nvSpPr>
        <p:spPr>
          <a:xfrm>
            <a:off x="1431425" y="3020800"/>
            <a:ext cx="15397500" cy="43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Look at the table below: Find A, B, C, D. Write N/A where applies.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0" name="Google Shape;550;g26ec3ab1c8d_2_77"/>
          <p:cNvGraphicFramePr/>
          <p:nvPr/>
        </p:nvGraphicFramePr>
        <p:xfrm>
          <a:off x="952500" y="419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{6468E47C-F781-4EEF-A9E6-19662EE6ED0D}</a:tableStyleId>
              </a:tblPr>
              <a:tblGrid>
                <a:gridCol w="5461000"/>
                <a:gridCol w="5461000"/>
                <a:gridCol w="5461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Month</a:t>
                      </a:r>
                      <a:endParaRPr sz="2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Demand</a:t>
                      </a:r>
                      <a:endParaRPr sz="2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Forecast (3 months)</a:t>
                      </a:r>
                      <a:endParaRPr sz="2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January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500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February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600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B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March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750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C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April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1000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D</a:t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oogle Shape;555;g26ec3ab1c8d_2_90"/>
          <p:cNvPicPr preferRelativeResize="0"/>
          <p:nvPr/>
        </p:nvPicPr>
        <p:blipFill rotWithShape="1">
          <a:blip r:embed="rId3">
            <a:alphaModFix/>
          </a:blip>
          <a:srcRect b="616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6" name="Google Shape;556;g26ec3ab1c8d_2_90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557" name="Google Shape;557;g26ec3ab1c8d_2_90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558" name="Google Shape;558;g26ec3ab1c8d_2_90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59" name="Google Shape;559;g26ec3ab1c8d_2_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g26ec3ab1c8d_2_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g26ec3ab1c8d_2_90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Practice Question</a:t>
            </a:r>
            <a:endParaRPr/>
          </a:p>
        </p:txBody>
      </p:sp>
      <p:sp>
        <p:nvSpPr>
          <p:cNvPr id="562" name="Google Shape;562;g26ec3ab1c8d_2_90"/>
          <p:cNvSpPr txBox="1"/>
          <p:nvPr>
            <p:ph idx="1" type="body"/>
          </p:nvPr>
        </p:nvSpPr>
        <p:spPr>
          <a:xfrm>
            <a:off x="1445250" y="5628075"/>
            <a:ext cx="15397500" cy="21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A, B, C are N/A since we need at least 3 months lead time to conduct the forecasting: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 = (500+ 600 + 750)/3 = 616.67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3" name="Google Shape;563;g26ec3ab1c8d_2_90"/>
          <p:cNvGraphicFramePr/>
          <p:nvPr/>
        </p:nvGraphicFramePr>
        <p:xfrm>
          <a:off x="821650" y="2164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{6468E47C-F781-4EEF-A9E6-19662EE6ED0D}</a:tableStyleId>
              </a:tblPr>
              <a:tblGrid>
                <a:gridCol w="5461000"/>
                <a:gridCol w="5461000"/>
                <a:gridCol w="5461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Month</a:t>
                      </a:r>
                      <a:endParaRPr sz="2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Demand</a:t>
                      </a:r>
                      <a:endParaRPr sz="2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Forecast (3 months)</a:t>
                      </a:r>
                      <a:endParaRPr sz="2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January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500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February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600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B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March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750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C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April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1000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D</a:t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3"/>
          <p:cNvPicPr preferRelativeResize="0"/>
          <p:nvPr/>
        </p:nvPicPr>
        <p:blipFill rotWithShape="1">
          <a:blip r:embed="rId3">
            <a:alphaModFix/>
          </a:blip>
          <a:srcRect b="619" l="0" r="0" t="0"/>
          <a:stretch/>
        </p:blipFill>
        <p:spPr>
          <a:xfrm rot="2700000">
            <a:off x="16270669" y="-98947"/>
            <a:ext cx="2072513" cy="20596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3"/>
          <p:cNvGrpSpPr/>
          <p:nvPr/>
        </p:nvGrpSpPr>
        <p:grpSpPr>
          <a:xfrm>
            <a:off x="0" y="8843309"/>
            <a:ext cx="18287996" cy="3230764"/>
            <a:chOff x="0" y="-38100"/>
            <a:chExt cx="4816592" cy="850900"/>
          </a:xfrm>
        </p:grpSpPr>
        <p:sp>
          <p:nvSpPr>
            <p:cNvPr id="139" name="Google Shape;139;p3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140" name="Google Shape;140;p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1" name="Google Shape;14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Key Terms</a:t>
            </a:r>
            <a:endParaRPr/>
          </a:p>
        </p:txBody>
      </p:sp>
      <p:sp>
        <p:nvSpPr>
          <p:cNvPr id="144" name="Google Shape;144;p3"/>
          <p:cNvSpPr txBox="1"/>
          <p:nvPr>
            <p:ph idx="1" type="body"/>
          </p:nvPr>
        </p:nvSpPr>
        <p:spPr>
          <a:xfrm>
            <a:off x="2060650" y="1584650"/>
            <a:ext cx="14341500" cy="6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● Activity: A step in the process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● Resources: The performer of the activity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● Flow unit: The basic unit of analysis in any given scenario (customer, sandwich,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phone calls, etc.)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● Theoretical Flow Time/Flow Time: The amount of time a flow unit spends in a business process from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beginning to end.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● Unit load: Total amount of time that a resource needs to process a flow unit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● Capacity rate: Maximum output rate at which units can flow through a resource or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process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● Bottleneck: Resource/activity with the slowest capacity rate in a process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● Throughput rate/flow rate: Actual output rate of the process.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● Utilization Rate = Throughput rate / Capacity Rate &lt;= 100%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1bbe4cb0941_1_2"/>
          <p:cNvPicPr preferRelativeResize="0"/>
          <p:nvPr/>
        </p:nvPicPr>
        <p:blipFill rotWithShape="1">
          <a:blip r:embed="rId3">
            <a:alphaModFix/>
          </a:blip>
          <a:srcRect b="612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g1bbe4cb0941_1_2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151" name="Google Shape;151;g1bbe4cb0941_1_2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152" name="Google Shape;152;g1bbe4cb0941_1_2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3" name="Google Shape;153;g1bbe4cb0941_1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1bbe4cb0941_1_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1bbe4cb0941_1_2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Practice Question</a:t>
            </a:r>
            <a:endParaRPr/>
          </a:p>
        </p:txBody>
      </p:sp>
      <p:sp>
        <p:nvSpPr>
          <p:cNvPr id="156" name="Google Shape;156;g1bbe4cb0941_1_2"/>
          <p:cNvSpPr txBox="1"/>
          <p:nvPr>
            <p:ph idx="1" type="body"/>
          </p:nvPr>
        </p:nvSpPr>
        <p:spPr>
          <a:xfrm>
            <a:off x="1314449" y="2159900"/>
            <a:ext cx="14421000" cy="6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For a certain chemical test at a medical company the below activity-resource chart is provided. Based on the information calculation the following.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2200"/>
              <a:buFont typeface="Arial"/>
              <a:buAutoNum type="alphaUcParenR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The flow time of the process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AutoNum type="alphaUcParenR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The flowtime of the bottleneck activity.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AutoNum type="alphaUcParenR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Capacity rate of Person C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AutoNum type="alphaUcParenR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Capacity rate of the process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AutoNum type="alphaUcParenR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What happens to the capacity if there is another individual, Person F working alongside Person B?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AutoNum type="alphaUcParenR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What happens to the capacity if there is another individual, Person G working alongside Person E?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1979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7" name="Google Shape;157;g1bbe4cb0941_1_2"/>
          <p:cNvGraphicFramePr/>
          <p:nvPr/>
        </p:nvGraphicFramePr>
        <p:xfrm>
          <a:off x="952563" y="54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{9E07DA96-B5B2-4369-8326-1BF2EA49CD36}</a:tableStyleId>
              </a:tblPr>
              <a:tblGrid>
                <a:gridCol w="5461000"/>
                <a:gridCol w="5461000"/>
                <a:gridCol w="5461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/>
                        <a:t>Person</a:t>
                      </a:r>
                      <a:endParaRPr sz="2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/>
                        <a:t>Activity</a:t>
                      </a:r>
                      <a:endParaRPr sz="2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/>
                        <a:t>Flow Time</a:t>
                      </a:r>
                      <a:endParaRPr sz="23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A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Identify Requirements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1 min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B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Testing Solutions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3 min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C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Preparing Solutions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2 min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D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Performing Reaction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5 min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E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Test Analysis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/>
                        <a:t>6</a:t>
                      </a:r>
                      <a:r>
                        <a:rPr lang="en-US" sz="1700" u="none" cap="none" strike="noStrike"/>
                        <a:t> min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g2c9597785dc_1_0"/>
          <p:cNvPicPr preferRelativeResize="0"/>
          <p:nvPr/>
        </p:nvPicPr>
        <p:blipFill rotWithShape="1">
          <a:blip r:embed="rId3">
            <a:alphaModFix/>
          </a:blip>
          <a:srcRect b="615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Google Shape;163;g2c9597785dc_1_0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164" name="Google Shape;164;g2c9597785dc_1_0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165" name="Google Shape;165;g2c9597785dc_1_0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6" name="Google Shape;166;g2c9597785dc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2c9597785dc_1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2c9597785dc_1_0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Practice Question</a:t>
            </a:r>
            <a:endParaRPr/>
          </a:p>
        </p:txBody>
      </p:sp>
      <p:sp>
        <p:nvSpPr>
          <p:cNvPr id="169" name="Google Shape;169;g2c9597785dc_1_0"/>
          <p:cNvSpPr txBox="1"/>
          <p:nvPr>
            <p:ph idx="1" type="body"/>
          </p:nvPr>
        </p:nvSpPr>
        <p:spPr>
          <a:xfrm>
            <a:off x="1314449" y="2159900"/>
            <a:ext cx="14421000" cy="6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For a certain chemical test at a medical company the below activity-resource chart is provided. Based on the information calculation the following.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2200"/>
              <a:buFont typeface="Arial"/>
              <a:buAutoNum type="alphaUcParenR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The flow time of the process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 calculating flow time,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(1 + 3 + 2 + 5 + 6) min = 17 min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1979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0" name="Google Shape;170;g2c9597785dc_1_0"/>
          <p:cNvGraphicFramePr/>
          <p:nvPr/>
        </p:nvGraphicFramePr>
        <p:xfrm>
          <a:off x="952563" y="54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{9E07DA96-B5B2-4369-8326-1BF2EA49CD36}</a:tableStyleId>
              </a:tblPr>
              <a:tblGrid>
                <a:gridCol w="5461000"/>
                <a:gridCol w="5461000"/>
                <a:gridCol w="5461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/>
                        <a:t>Person</a:t>
                      </a:r>
                      <a:endParaRPr sz="2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/>
                        <a:t>Activity</a:t>
                      </a:r>
                      <a:endParaRPr sz="2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/>
                        <a:t>Flow Time</a:t>
                      </a:r>
                      <a:endParaRPr sz="23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A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Identify Requirements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1 min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B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Testing Solutions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3 min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C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Preparing Solutions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2 min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D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Performing Reaction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5 min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E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Test Analysis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/>
                        <a:t>6</a:t>
                      </a:r>
                      <a:r>
                        <a:rPr lang="en-US" sz="1700" u="none" cap="none" strike="noStrike"/>
                        <a:t> min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g2c9597785dc_1_12"/>
          <p:cNvPicPr preferRelativeResize="0"/>
          <p:nvPr/>
        </p:nvPicPr>
        <p:blipFill rotWithShape="1">
          <a:blip r:embed="rId3">
            <a:alphaModFix/>
          </a:blip>
          <a:srcRect b="615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Google Shape;176;g2c9597785dc_1_12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177" name="Google Shape;177;g2c9597785dc_1_12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178" name="Google Shape;178;g2c9597785dc_1_12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9" name="Google Shape;179;g2c9597785dc_1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2c9597785dc_1_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2c9597785dc_1_12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Practice Question</a:t>
            </a:r>
            <a:endParaRPr/>
          </a:p>
        </p:txBody>
      </p:sp>
      <p:sp>
        <p:nvSpPr>
          <p:cNvPr id="182" name="Google Shape;182;g2c9597785dc_1_12"/>
          <p:cNvSpPr txBox="1"/>
          <p:nvPr>
            <p:ph idx="1" type="body"/>
          </p:nvPr>
        </p:nvSpPr>
        <p:spPr>
          <a:xfrm>
            <a:off x="1314449" y="2159900"/>
            <a:ext cx="14421000" cy="6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For a certain chemical test at a medical company the below activity-resource chart is provided. Based on the information calculation the following.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B) The flowtime of the bottleneck activity.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 identifying the bottleneck activity, select the person with highest flow time here.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Person E: 6 min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1979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3" name="Google Shape;183;g2c9597785dc_1_12"/>
          <p:cNvGraphicFramePr/>
          <p:nvPr/>
        </p:nvGraphicFramePr>
        <p:xfrm>
          <a:off x="952563" y="54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{9E07DA96-B5B2-4369-8326-1BF2EA49CD36}</a:tableStyleId>
              </a:tblPr>
              <a:tblGrid>
                <a:gridCol w="5461000"/>
                <a:gridCol w="5461000"/>
                <a:gridCol w="5461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/>
                        <a:t>Person</a:t>
                      </a:r>
                      <a:endParaRPr sz="2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/>
                        <a:t>Activity</a:t>
                      </a:r>
                      <a:endParaRPr sz="2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/>
                        <a:t>Flow Time</a:t>
                      </a:r>
                      <a:endParaRPr sz="23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A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Identify Requirements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1 min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B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Testing Solutions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3 min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C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Preparing Solutions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2 min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D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Performing Reaction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5 min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E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Test Analysis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/>
                        <a:t>6</a:t>
                      </a:r>
                      <a:r>
                        <a:rPr lang="en-US" sz="1700" u="none" cap="none" strike="noStrike"/>
                        <a:t> min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g2c9597785dc_1_24"/>
          <p:cNvPicPr preferRelativeResize="0"/>
          <p:nvPr/>
        </p:nvPicPr>
        <p:blipFill rotWithShape="1">
          <a:blip r:embed="rId3">
            <a:alphaModFix/>
          </a:blip>
          <a:srcRect b="615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g2c9597785dc_1_24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190" name="Google Shape;190;g2c9597785dc_1_24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191" name="Google Shape;191;g2c9597785dc_1_24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2" name="Google Shape;192;g2c9597785dc_1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2c9597785dc_1_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2c9597785dc_1_24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Practice Question</a:t>
            </a:r>
            <a:endParaRPr/>
          </a:p>
        </p:txBody>
      </p:sp>
      <p:sp>
        <p:nvSpPr>
          <p:cNvPr id="195" name="Google Shape;195;g2c9597785dc_1_24"/>
          <p:cNvSpPr txBox="1"/>
          <p:nvPr>
            <p:ph idx="1" type="body"/>
          </p:nvPr>
        </p:nvSpPr>
        <p:spPr>
          <a:xfrm>
            <a:off x="1314449" y="2159900"/>
            <a:ext cx="14421000" cy="6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For a certain chemical test at a medical company the below activity-resource chart is provided. Based on the information calculation the following.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C) Capacity rate of Person C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60*(½) = 30 units per hour (multiply by 60 for conversion)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1979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6" name="Google Shape;196;g2c9597785dc_1_24"/>
          <p:cNvGraphicFramePr/>
          <p:nvPr/>
        </p:nvGraphicFramePr>
        <p:xfrm>
          <a:off x="952563" y="54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{9E07DA96-B5B2-4369-8326-1BF2EA49CD36}</a:tableStyleId>
              </a:tblPr>
              <a:tblGrid>
                <a:gridCol w="5461000"/>
                <a:gridCol w="5461000"/>
                <a:gridCol w="5461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/>
                        <a:t>Person</a:t>
                      </a:r>
                      <a:endParaRPr sz="2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/>
                        <a:t>Activity</a:t>
                      </a:r>
                      <a:endParaRPr sz="2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/>
                        <a:t>Flow Time</a:t>
                      </a:r>
                      <a:endParaRPr sz="23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A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Identify Requirements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1 min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B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Testing Solutions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3 min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C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Preparing Solutions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2 min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D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Performing Reaction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5 min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E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Test Analysis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/>
                        <a:t>6</a:t>
                      </a:r>
                      <a:r>
                        <a:rPr lang="en-US" sz="1700" u="none" cap="none" strike="noStrike"/>
                        <a:t> min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g2c9597785dc_1_36"/>
          <p:cNvPicPr preferRelativeResize="0"/>
          <p:nvPr/>
        </p:nvPicPr>
        <p:blipFill rotWithShape="1">
          <a:blip r:embed="rId3">
            <a:alphaModFix/>
          </a:blip>
          <a:srcRect b="615" l="0" r="0" t="0"/>
          <a:stretch/>
        </p:blipFill>
        <p:spPr>
          <a:xfrm rot="2700000">
            <a:off x="16270670" y="-98947"/>
            <a:ext cx="2072512" cy="205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2" name="Google Shape;202;g2c9597785dc_1_36"/>
          <p:cNvGrpSpPr/>
          <p:nvPr/>
        </p:nvGrpSpPr>
        <p:grpSpPr>
          <a:xfrm>
            <a:off x="0" y="8843308"/>
            <a:ext cx="18288118" cy="3230403"/>
            <a:chOff x="0" y="-38100"/>
            <a:chExt cx="4816592" cy="850800"/>
          </a:xfrm>
        </p:grpSpPr>
        <p:sp>
          <p:nvSpPr>
            <p:cNvPr id="203" name="Google Shape;203;g2c9597785dc_1_36"/>
            <p:cNvSpPr/>
            <p:nvPr/>
          </p:nvSpPr>
          <p:spPr>
            <a:xfrm>
              <a:off x="0" y="0"/>
              <a:ext cx="4816592" cy="342131"/>
            </a:xfrm>
            <a:custGeom>
              <a:rect b="b" l="l" r="r" t="t"/>
              <a:pathLst>
                <a:path extrusionOk="0" h="3421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131"/>
                  </a:lnTo>
                  <a:lnTo>
                    <a:pt x="0" y="342131"/>
                  </a:lnTo>
                  <a:close/>
                </a:path>
              </a:pathLst>
            </a:custGeom>
            <a:solidFill>
              <a:srgbClr val="FEC099"/>
            </a:solidFill>
            <a:ln>
              <a:noFill/>
            </a:ln>
          </p:spPr>
        </p:sp>
        <p:sp>
          <p:nvSpPr>
            <p:cNvPr id="204" name="Google Shape;204;g2c9597785dc_1_36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" name="Google Shape;205;g2c9597785dc_1_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5" y="9061043"/>
            <a:ext cx="1716191" cy="117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2c9597785dc_1_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5978" y="7130810"/>
            <a:ext cx="2733798" cy="35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2c9597785dc_1_36"/>
          <p:cNvSpPr txBox="1"/>
          <p:nvPr>
            <p:ph type="title"/>
          </p:nvPr>
        </p:nvSpPr>
        <p:spPr>
          <a:xfrm>
            <a:off x="4051250" y="3593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Practice Question</a:t>
            </a:r>
            <a:endParaRPr/>
          </a:p>
        </p:txBody>
      </p:sp>
      <p:sp>
        <p:nvSpPr>
          <p:cNvPr id="208" name="Google Shape;208;g2c9597785dc_1_36"/>
          <p:cNvSpPr txBox="1"/>
          <p:nvPr>
            <p:ph idx="1" type="body"/>
          </p:nvPr>
        </p:nvSpPr>
        <p:spPr>
          <a:xfrm>
            <a:off x="1314449" y="2159900"/>
            <a:ext cx="14421000" cy="6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For a certain chemical test at a medical company the below activity-resource chart is provided. Based on the information calculation the following.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D) Capacity rate of the process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197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60*(1/6) = 10 tests/hour</a:t>
            </a:r>
            <a:endParaRPr sz="1979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t/>
            </a:r>
            <a:endParaRPr sz="1979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83"/>
              <a:buNone/>
            </a:pPr>
            <a:r>
              <a:rPr lang="en-US" sz="197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Accounting for the bottleneck activity for the process, the company is at a maximum capacity to conduct 10 tests an hour.</a:t>
            </a:r>
            <a:endParaRPr sz="1979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9" name="Google Shape;209;g2c9597785dc_1_36"/>
          <p:cNvGraphicFramePr/>
          <p:nvPr/>
        </p:nvGraphicFramePr>
        <p:xfrm>
          <a:off x="952563" y="54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{9E07DA96-B5B2-4369-8326-1BF2EA49CD36}</a:tableStyleId>
              </a:tblPr>
              <a:tblGrid>
                <a:gridCol w="5461000"/>
                <a:gridCol w="5461000"/>
                <a:gridCol w="5461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/>
                        <a:t>Person</a:t>
                      </a:r>
                      <a:endParaRPr sz="2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/>
                        <a:t>Activity</a:t>
                      </a:r>
                      <a:endParaRPr sz="2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/>
                        <a:t>Flow Time</a:t>
                      </a:r>
                      <a:endParaRPr sz="23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A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Identify Requirements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1 min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B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Testing Solutions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3 min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C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Preparing Solutions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2 min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D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Performing Reaction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5 min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E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Test Analysis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/>
                        <a:t>6 min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