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10287000" cx="18288000"/>
  <p:notesSz cx="6858000" cy="9144000"/>
  <p:embeddedFontLst>
    <p:embeddedFont>
      <p:font typeface="Abril Fatfac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sFLfjEYDvhaXsIPHAe016Byjy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35B2CE-420C-4E41-B3C2-5AED46A8F2C6}">
  <a:tblStyle styleId="{2635B2CE-420C-4E41-B3C2-5AED46A8F2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AbrilFatfac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b5e2a4e6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6b5e2a4e61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b5e2a4e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26b5e2a4e61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b5e2a4e6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6b5e2a4e61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efcc184c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28efcc184cf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612f41f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21612f41fe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ec3ab1c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26ec3ab1c8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ec3ab1c8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26ec3ab1c8d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ec3ab1c8d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26ec3ab1c8d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ec3ab1c8d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26ec3ab1c8d_2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5e2a4e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6b5e2a4e6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be4cb094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bbe4cb0941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b5e2a4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26b5e2a4e6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9597785d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c9597785dc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ec3ab1c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6ec3ab1c8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ec3ab1c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6ec3ab1c8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673e9dd3e2_0_24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673e9dd3e2_0_24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4" name="Google Shape;24;g1673e9dd3e2_0_24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0" y="8471283"/>
            <a:ext cx="18287996" cy="3230757"/>
            <a:chOff x="0" y="-38100"/>
            <a:chExt cx="4816592" cy="8509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4816592" cy="440114"/>
            </a:xfrm>
            <a:custGeom>
              <a:rect b="b" l="l" r="r" t="t"/>
              <a:pathLst>
                <a:path extrusionOk="0" h="44011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40114"/>
                  </a:lnTo>
                  <a:lnTo>
                    <a:pt x="0" y="440114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3453" y="8969387"/>
            <a:ext cx="2254178" cy="10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619" l="0" r="0" t="0"/>
          <a:stretch/>
        </p:blipFill>
        <p:spPr>
          <a:xfrm rot="2700000">
            <a:off x="-2038986" y="-2094937"/>
            <a:ext cx="6254082" cy="621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8246408" y="3595429"/>
            <a:ext cx="5110278" cy="3230758"/>
            <a:chOff x="0" y="-38100"/>
            <a:chExt cx="1345917" cy="850900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1345917" cy="283053"/>
            </a:xfrm>
            <a:custGeom>
              <a:rect b="b" l="l" r="r" t="t"/>
              <a:pathLst>
                <a:path extrusionOk="0" h="283053" w="1345917">
                  <a:moveTo>
                    <a:pt x="0" y="0"/>
                  </a:moveTo>
                  <a:lnTo>
                    <a:pt x="1345917" y="0"/>
                  </a:lnTo>
                  <a:lnTo>
                    <a:pt x="1345917" y="283053"/>
                  </a:lnTo>
                  <a:lnTo>
                    <a:pt x="0" y="283053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95" name="Google Shape;95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593" y="8737771"/>
            <a:ext cx="2114669" cy="144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48609" y="6265560"/>
            <a:ext cx="2279448" cy="295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44320" y="6282045"/>
            <a:ext cx="2253979" cy="291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8">
            <a:alphaModFix/>
          </a:blip>
          <a:srcRect b="47580" l="11796" r="37761" t="29003"/>
          <a:stretch/>
        </p:blipFill>
        <p:spPr>
          <a:xfrm rot="368059">
            <a:off x="15472971" y="6749082"/>
            <a:ext cx="889444" cy="5839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4685207" y="1338619"/>
            <a:ext cx="12232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9"/>
              <a:buFont typeface="Arial"/>
              <a:buNone/>
            </a:pPr>
            <a:r>
              <a:rPr b="1" i="0" lang="en-US" sz="4549" u="none" cap="none" strike="noStrike">
                <a:solidFill>
                  <a:srgbClr val="FEC099"/>
                </a:solidFill>
                <a:latin typeface="Arial"/>
                <a:ea typeface="Arial"/>
                <a:cs typeface="Arial"/>
                <a:sym typeface="Arial"/>
              </a:rPr>
              <a:t>COMMERCE MENTORSHIP PROGRAM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588833" y="2439430"/>
            <a:ext cx="10266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49"/>
              <a:buFont typeface="Arial"/>
              <a:buNone/>
            </a:pPr>
            <a:r>
              <a:rPr b="1" i="0" lang="en-US" sz="55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SESSION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446879" y="3701990"/>
            <a:ext cx="47094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49"/>
              <a:buFont typeface="Arial"/>
              <a:buNone/>
            </a:pPr>
            <a:r>
              <a:rPr b="0" i="0" lang="en-US" sz="7049" u="none" cap="none" strike="noStrike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COMM 204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51678" y="7064675"/>
            <a:ext cx="85524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 by: Sang Nguyen and Tejsai Tagore</a:t>
            </a:r>
            <a:endParaRPr b="1" i="0" sz="3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Instructed by: Tejsai Tagore</a:t>
            </a:r>
            <a:endParaRPr b="1" i="0" sz="3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6b5e2a4e61_0_78"/>
          <p:cNvPicPr preferRelativeResize="0"/>
          <p:nvPr/>
        </p:nvPicPr>
        <p:blipFill rotWithShape="1">
          <a:blip r:embed="rId3">
            <a:alphaModFix/>
          </a:blip>
          <a:srcRect b="613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g26b5e2a4e61_0_78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16" name="Google Shape;216;g26b5e2a4e61_0_78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17" name="Google Shape;217;g26b5e2a4e61_0_7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8" name="Google Shape;218;g26b5e2a4e61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6b5e2a4e61_0_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6b5e2a4e61_0_78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Gantt Chart</a:t>
            </a:r>
            <a:endParaRPr/>
          </a:p>
        </p:txBody>
      </p:sp>
      <p:pic>
        <p:nvPicPr>
          <p:cNvPr id="221" name="Google Shape;221;g26b5e2a4e61_0_78"/>
          <p:cNvPicPr preferRelativeResize="0"/>
          <p:nvPr/>
        </p:nvPicPr>
        <p:blipFill rotWithShape="1">
          <a:blip r:embed="rId6">
            <a:alphaModFix/>
          </a:blip>
          <a:srcRect b="0" l="0" r="0" t="21838"/>
          <a:stretch/>
        </p:blipFill>
        <p:spPr>
          <a:xfrm>
            <a:off x="3014450" y="1940688"/>
            <a:ext cx="11071032" cy="590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26b5e2a4e61_0_89"/>
          <p:cNvPicPr preferRelativeResize="0"/>
          <p:nvPr/>
        </p:nvPicPr>
        <p:blipFill rotWithShape="1">
          <a:blip r:embed="rId3">
            <a:alphaModFix/>
          </a:blip>
          <a:srcRect b="613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26b5e2a4e61_0_89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28" name="Google Shape;228;g26b5e2a4e61_0_89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29" name="Google Shape;229;g26b5e2a4e61_0_8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0" name="Google Shape;230;g26b5e2a4e61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6b5e2a4e61_0_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6b5e2a4e61_0_89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Critical Path</a:t>
            </a:r>
            <a:endParaRPr/>
          </a:p>
        </p:txBody>
      </p:sp>
      <p:sp>
        <p:nvSpPr>
          <p:cNvPr id="233" name="Google Shape;233;g26b5e2a4e61_0_89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Critical path method: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Identify all paths between the start node and the end node (Enumeration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Method)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○ For each path, add the activity times for all activities on that path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■ This path is called the critical path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■ This is the time required to finish the project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Activity times are dependant on costs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Crashing: refers to reducing the time it takes to complete the activity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Crash time: the minimum possible time to complete an activity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Crash cost: the cost associated with the crash time (in place of the normal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cost)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6b5e2a4e61_0_105"/>
          <p:cNvPicPr preferRelativeResize="0"/>
          <p:nvPr/>
        </p:nvPicPr>
        <p:blipFill rotWithShape="1">
          <a:blip r:embed="rId3">
            <a:alphaModFix/>
          </a:blip>
          <a:srcRect b="613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g26b5e2a4e61_0_105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40" name="Google Shape;240;g26b5e2a4e61_0_105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41" name="Google Shape;241;g26b5e2a4e61_0_10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2" name="Google Shape;242;g26b5e2a4e61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6b5e2a4e61_0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6b5e2a4e61_0_105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45" name="Google Shape;245;g26b5e2a4e61_0_105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LA Clippers are building a new arena and the construction process activity timeline is shown below. Please help the team figure the critical path &amp; duration of the process.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g26b5e2a4e61_0_105"/>
          <p:cNvGraphicFramePr/>
          <p:nvPr/>
        </p:nvGraphicFramePr>
        <p:xfrm>
          <a:off x="3716475" y="414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{2635B2CE-420C-4E41-B3C2-5AED46A8F2C6}</a:tableStyleId>
              </a:tblPr>
              <a:tblGrid>
                <a:gridCol w="2882425"/>
                <a:gridCol w="2882425"/>
                <a:gridCol w="2882425"/>
              </a:tblGrid>
              <a:tr h="4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Activity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Predecessor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Time (weeks)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B,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E, 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28efcc184cf_0_99"/>
          <p:cNvPicPr preferRelativeResize="0"/>
          <p:nvPr/>
        </p:nvPicPr>
        <p:blipFill rotWithShape="1">
          <a:blip r:embed="rId3">
            <a:alphaModFix/>
          </a:blip>
          <a:srcRect b="614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g28efcc184cf_0_99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53" name="Google Shape;253;g28efcc184cf_0_99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54" name="Google Shape;254;g28efcc184cf_0_9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5" name="Google Shape;255;g28efcc184cf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8efcc184cf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8efcc184cf_0_99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58" name="Google Shape;258;g28efcc184cf_0_99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the given project activity below, reduce the project completion time to 24 weeks if possible. Give the crashing cost as well. If not possible, clearly state why.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9" name="Google Shape;259;g28efcc184cf_0_99"/>
          <p:cNvGraphicFramePr/>
          <p:nvPr/>
        </p:nvGraphicFramePr>
        <p:xfrm>
          <a:off x="8704575" y="437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{2635B2CE-420C-4E41-B3C2-5AED46A8F2C6}</a:tableStyleId>
              </a:tblPr>
              <a:tblGrid>
                <a:gridCol w="1729450"/>
                <a:gridCol w="1729450"/>
                <a:gridCol w="1729450"/>
                <a:gridCol w="1729450"/>
                <a:gridCol w="1729450"/>
              </a:tblGrid>
              <a:tr h="4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Activity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Predecessor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Time (weeks)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Crash Time (weeks)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Cost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$90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$40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$50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B,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E, 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0" name="Google Shape;260;g28efcc184cf_0_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7100" y="4683475"/>
            <a:ext cx="6713750" cy="3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21612f41fe1_0_5"/>
          <p:cNvPicPr preferRelativeResize="0"/>
          <p:nvPr/>
        </p:nvPicPr>
        <p:blipFill rotWithShape="1">
          <a:blip r:embed="rId3">
            <a:alphaModFix/>
          </a:blip>
          <a:srcRect b="612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g21612f41fe1_0_5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67" name="Google Shape;267;g21612f41fe1_0_5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68" name="Google Shape;268;g21612f41fe1_0_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9" name="Google Shape;269;g21612f41fe1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1612f41fe1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1612f41fe1_0_5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P-K Formula</a:t>
            </a:r>
            <a:endParaRPr/>
          </a:p>
        </p:txBody>
      </p:sp>
      <p:pic>
        <p:nvPicPr>
          <p:cNvPr id="272" name="Google Shape;272;g21612f41fe1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0050" y="2601376"/>
            <a:ext cx="866775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1612f41fe1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6000" y="2601383"/>
            <a:ext cx="71437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26ec3ab1c8d_0_38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g26ec3ab1c8d_0_38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80" name="Google Shape;280;g26ec3ab1c8d_0_38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81" name="Google Shape;281;g26ec3ab1c8d_0_3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g26ec3ab1c8d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6ec3ab1c8d_0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26ec3ab1c8d_0_38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Inventory Management</a:t>
            </a:r>
            <a:endParaRPr/>
          </a:p>
        </p:txBody>
      </p:sp>
      <p:sp>
        <p:nvSpPr>
          <p:cNvPr id="285" name="Google Shape;285;g26ec3ab1c8d_0_38"/>
          <p:cNvSpPr txBox="1"/>
          <p:nvPr>
            <p:ph idx="1" type="body"/>
          </p:nvPr>
        </p:nvSpPr>
        <p:spPr>
          <a:xfrm>
            <a:off x="1823925" y="1831125"/>
            <a:ext cx="75309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Variables: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D: Annual Demand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Q: Batch Size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S: Cost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C: Cost per unit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I: Interest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H: Annual Holding &amp; Storage Cost [(2SDH)^½ ]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(D/Q)*S: Annual Setup Cost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(Q/2)*H: Annual Holding Cost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Q(opt): ((2SD)/H)^½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F(opt): ((DH)/2S)^½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6ec3ab1c8d_0_38"/>
          <p:cNvSpPr txBox="1"/>
          <p:nvPr>
            <p:ph idx="1" type="body"/>
          </p:nvPr>
        </p:nvSpPr>
        <p:spPr>
          <a:xfrm>
            <a:off x="9924650" y="1934475"/>
            <a:ext cx="75309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Newsvendor Model: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Co: Overage cost, cost of having too much inventory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Cu: Underage cost, cost of having insufficient inventory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NV Ratio: Cu/(Cu+Co)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S: mean + sd(z-score)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 [D&lt;=S]: Cu/(Cu+Co)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26ec3ab1c8d_2_16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g26ec3ab1c8d_2_16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93" name="Google Shape;293;g26ec3ab1c8d_2_16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94" name="Google Shape;294;g26ec3ab1c8d_2_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5" name="Google Shape;295;g26ec3ab1c8d_2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6ec3ab1c8d_2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6ec3ab1c8d_2_16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98" name="Google Shape;298;g26ec3ab1c8d_2_16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NBA has an annual demand for 1000 Lebron James’ jerseys. The processing cost is $500 and each jersey costs $50, with a 5% carrying interest rate.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the restock frequency?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Find the optimal quantity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total annual cost?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the reorder cost?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26ec3ab1c8d_2_61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g26ec3ab1c8d_2_61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05" name="Google Shape;305;g26ec3ab1c8d_2_61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06" name="Google Shape;306;g26ec3ab1c8d_2_61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" name="Google Shape;307;g26ec3ab1c8d_2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6ec3ab1c8d_2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6ec3ab1c8d_2_61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Inventory Management (cont’d)</a:t>
            </a:r>
            <a:endParaRPr/>
          </a:p>
        </p:txBody>
      </p:sp>
      <p:sp>
        <p:nvSpPr>
          <p:cNvPr id="310" name="Google Shape;310;g26ec3ab1c8d_2_61"/>
          <p:cNvSpPr txBox="1"/>
          <p:nvPr>
            <p:ph idx="1" type="body"/>
          </p:nvPr>
        </p:nvSpPr>
        <p:spPr>
          <a:xfrm>
            <a:off x="1431425" y="3020788"/>
            <a:ext cx="84795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Forecasting: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Ft: Forecast at time 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At: Actual inventory at time 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n: periods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w: associated weight value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6ec3ab1c8d_2_61"/>
          <p:cNvSpPr txBox="1"/>
          <p:nvPr>
            <p:ph idx="1" type="body"/>
          </p:nvPr>
        </p:nvSpPr>
        <p:spPr>
          <a:xfrm>
            <a:off x="9121750" y="2714288"/>
            <a:ext cx="84795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Different Types: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Moving Average: Ft = [A(t-1)+A(t-2)+......+A(t-n)]/n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Weighted Moving Average: W1A(t-1)+......+WnA(t-n)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Exponential: F(t-1) + </a:t>
            </a:r>
            <a:r>
              <a:rPr lang="en-US" sz="27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α(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A(t-1) - F(t-1))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26ec3ab1c8d_2_77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g26ec3ab1c8d_2_77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18" name="Google Shape;318;g26ec3ab1c8d_2_77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19" name="Google Shape;319;g26ec3ab1c8d_2_7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0" name="Google Shape;320;g26ec3ab1c8d_2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6ec3ab1c8d_2_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26ec3ab1c8d_2_77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323" name="Google Shape;323;g26ec3ab1c8d_2_77"/>
          <p:cNvSpPr txBox="1"/>
          <p:nvPr>
            <p:ph idx="1" type="body"/>
          </p:nvPr>
        </p:nvSpPr>
        <p:spPr>
          <a:xfrm>
            <a:off x="1431425" y="3020800"/>
            <a:ext cx="153975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Look at the table below: Find A, B, C, D. Write N/A where applies.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4" name="Google Shape;324;g26ec3ab1c8d_2_77"/>
          <p:cNvGraphicFramePr/>
          <p:nvPr/>
        </p:nvGraphicFramePr>
        <p:xfrm>
          <a:off x="9525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{2635B2CE-420C-4E41-B3C2-5AED46A8F2C6}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Month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Demand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Forecast (3 months)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January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500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February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600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March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750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April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1000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0" y="8843309"/>
            <a:ext cx="18287996" cy="3230764"/>
            <a:chOff x="0" y="-38100"/>
            <a:chExt cx="4816592" cy="8509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10" name="Google Shape;110;p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619" l="0" r="0" t="0"/>
          <a:stretch/>
        </p:blipFill>
        <p:spPr>
          <a:xfrm rot="2700000">
            <a:off x="16270669" y="-98947"/>
            <a:ext cx="2072513" cy="2059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"/>
          <p:cNvGrpSpPr/>
          <p:nvPr/>
        </p:nvGrpSpPr>
        <p:grpSpPr>
          <a:xfrm>
            <a:off x="724693" y="445165"/>
            <a:ext cx="6698888" cy="3230782"/>
            <a:chOff x="0" y="-38100"/>
            <a:chExt cx="1764305" cy="850900"/>
          </a:xfrm>
        </p:grpSpPr>
        <p:sp>
          <p:nvSpPr>
            <p:cNvPr id="113" name="Google Shape;113;p2"/>
            <p:cNvSpPr/>
            <p:nvPr/>
          </p:nvSpPr>
          <p:spPr>
            <a:xfrm>
              <a:off x="2" y="-1"/>
              <a:ext cx="1764303" cy="231176"/>
            </a:xfrm>
            <a:custGeom>
              <a:rect b="b" l="l" r="r" t="t"/>
              <a:pathLst>
                <a:path extrusionOk="0" h="231176" w="2057496">
                  <a:moveTo>
                    <a:pt x="0" y="0"/>
                  </a:moveTo>
                  <a:lnTo>
                    <a:pt x="2057496" y="0"/>
                  </a:lnTo>
                  <a:lnTo>
                    <a:pt x="2057496" y="231176"/>
                  </a:lnTo>
                  <a:lnTo>
                    <a:pt x="0" y="231176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14" name="Google Shape;114;p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637175" y="707475"/>
            <a:ext cx="689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9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5978" y="7130810"/>
            <a:ext cx="2733798" cy="353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3426925" y="2764303"/>
            <a:ext cx="104289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TERMS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 RATE, BOTTLENECK ANALYSIS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LITTLE’S LAW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PATH (CRASHING ACTIVITIES)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P-K FORMULA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MANAGEMENT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6b5e2a4e61_0_9"/>
          <p:cNvPicPr preferRelativeResize="0"/>
          <p:nvPr/>
        </p:nvPicPr>
        <p:blipFill rotWithShape="1">
          <a:blip r:embed="rId3">
            <a:alphaModFix/>
          </a:blip>
          <a:srcRect b="613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g26b5e2a4e61_0_9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25" name="Google Shape;125;g26b5e2a4e61_0_9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26" name="Google Shape;126;g26b5e2a4e61_0_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7" name="Google Shape;127;g26b5e2a4e61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6b5e2a4e61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6b5e2a4e61_0_9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Flow Chart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6b5e2a4e61_0_9"/>
          <p:cNvSpPr txBox="1"/>
          <p:nvPr/>
        </p:nvSpPr>
        <p:spPr>
          <a:xfrm>
            <a:off x="1553700" y="2357175"/>
            <a:ext cx="3581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6b5e2a4e61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8375" y="3327225"/>
            <a:ext cx="15430500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g26b5e2a4e61_0_9"/>
          <p:cNvGraphicFramePr/>
          <p:nvPr/>
        </p:nvGraphicFramePr>
        <p:xfrm>
          <a:off x="3716425" y="58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{2635B2CE-420C-4E41-B3C2-5AED46A8F2C6}</a:tableStyleId>
              </a:tblPr>
              <a:tblGrid>
                <a:gridCol w="4095750"/>
                <a:gridCol w="4095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Task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Duration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15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15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619" l="0" r="0" t="0"/>
          <a:stretch/>
        </p:blipFill>
        <p:spPr>
          <a:xfrm rot="2700000">
            <a:off x="16270669" y="-98947"/>
            <a:ext cx="2072513" cy="2059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3"/>
          <p:cNvGrpSpPr/>
          <p:nvPr/>
        </p:nvGrpSpPr>
        <p:grpSpPr>
          <a:xfrm>
            <a:off x="0" y="8843309"/>
            <a:ext cx="18287996" cy="3230764"/>
            <a:chOff x="0" y="-38100"/>
            <a:chExt cx="4816592" cy="850900"/>
          </a:xfrm>
        </p:grpSpPr>
        <p:sp>
          <p:nvSpPr>
            <p:cNvPr id="139" name="Google Shape;139;p3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40" name="Google Shape;140;p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Key Terms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2060650" y="1584650"/>
            <a:ext cx="14341500" cy="6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Activity: A step in the process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Resources: The performer of the activity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Flow unit: The basic unit of analysis in any given scenario (customer, sandwich,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phone calls, etc.)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Theoretical Flow Time/Flow Time: The amount of time a flow unit spends in a business process from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beginning to end.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Unit load: Total amount of time that a resource needs to process a flow unit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Capacity rate: Maximum output rate at which units can flow through a resource or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process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Bottleneck: Resource/activity with the slowest capacity rate in a process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Throughput rate/flow rate: Actual output rate of the process.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Utilization Rate = Throughput rate / Capacity Rate &lt;= 100%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bbe4cb0941_1_2"/>
          <p:cNvPicPr preferRelativeResize="0"/>
          <p:nvPr/>
        </p:nvPicPr>
        <p:blipFill rotWithShape="1">
          <a:blip r:embed="rId3">
            <a:alphaModFix/>
          </a:blip>
          <a:srcRect b="612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g1bbe4cb0941_1_2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51" name="Google Shape;151;g1bbe4cb0941_1_2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52" name="Google Shape;152;g1bbe4cb0941_1_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3" name="Google Shape;153;g1bbe4cb0941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bbe4cb0941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bbe4cb0941_1_2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156" name="Google Shape;156;g1bbe4cb0941_1_2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a certain chemical test at a medical company the below activity-resource chart is provided. Based on the information calculation the following.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flow time of the process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flowtime of the bottleneck activity.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Capacity rate of Person C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Capacity rate of the process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happens to the capacity if there is another individual, Person F working alongside Person B?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happens to the capacity if there is another individual, Person G working alongside Person E?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1979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g1bbe4cb0941_1_2"/>
          <p:cNvGraphicFramePr/>
          <p:nvPr/>
        </p:nvGraphicFramePr>
        <p:xfrm>
          <a:off x="952563" y="54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{2635B2CE-420C-4E41-B3C2-5AED46A8F2C6}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Person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Activity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Flow Time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A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Identify Requirements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1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B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3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Preparing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D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Performing Reaction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5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E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 Analysis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7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6b5e2a4e61_0_44"/>
          <p:cNvPicPr preferRelativeResize="0"/>
          <p:nvPr/>
        </p:nvPicPr>
        <p:blipFill rotWithShape="1">
          <a:blip r:embed="rId3">
            <a:alphaModFix/>
          </a:blip>
          <a:srcRect b="613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g26b5e2a4e61_0_44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64" name="Google Shape;164;g26b5e2a4e61_0_44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65" name="Google Shape;165;g26b5e2a4e61_0_4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g26b5e2a4e61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6b5e2a4e61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6b5e2a4e61_0_44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Little’s Law</a:t>
            </a:r>
            <a:endParaRPr/>
          </a:p>
        </p:txBody>
      </p:sp>
      <p:sp>
        <p:nvSpPr>
          <p:cNvPr id="169" name="Google Shape;169;g26b5e2a4e61_0_44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Establishes a relationship between average inventory, average throughput rate, and average flow time: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 = R * 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Average Inventory (I): Average number of units or customers in the system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Average Throughput Rate (R): The average actual output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Average Flow Time (T): The average for a unit to move through the system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26b5e2a4e61_0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1575" y="4526000"/>
            <a:ext cx="5838400" cy="43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2c9597785dc_1_60"/>
          <p:cNvPicPr preferRelativeResize="0"/>
          <p:nvPr/>
        </p:nvPicPr>
        <p:blipFill rotWithShape="1">
          <a:blip r:embed="rId3">
            <a:alphaModFix/>
          </a:blip>
          <a:srcRect b="614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g2c9597785dc_1_60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77" name="Google Shape;177;g2c9597785dc_1_60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78" name="Google Shape;178;g2c9597785dc_1_6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9" name="Google Shape;179;g2c9597785dc_1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c9597785dc_1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c9597785dc_1_60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182" name="Google Shape;182;g2c9597785dc_1_60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Below is provided the inventory buildup diagram at Lululemon for a surprise flash sale outside the UBC bookstore.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Using the diagram, calculate the average numbers of customers who visited the flash sale.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2c9597785dc_1_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9638" y="3940050"/>
            <a:ext cx="10646100" cy="45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26ec3ab1c8d_0_24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g26ec3ab1c8d_0_24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90" name="Google Shape;190;g26ec3ab1c8d_0_24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91" name="Google Shape;191;g26ec3ab1c8d_0_2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g26ec3ab1c8d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6ec3ab1c8d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6ec3ab1c8d_0_24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Throughput &amp; Utilization</a:t>
            </a:r>
            <a:endParaRPr/>
          </a:p>
        </p:txBody>
      </p:sp>
      <p:sp>
        <p:nvSpPr>
          <p:cNvPr id="195" name="Google Shape;195;g26ec3ab1c8d_0_24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● Throughput rate/flow rate: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	Actual output rate of the process. Depends on input rate &amp; capacity rate: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If Input Rate &lt; Capacity Rate: Throughput Rate = Input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If Input Rate &gt; Capacity Rate: Throughput Rate = Capacity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● Utilization Rate = Throughput rate / Capacity Rate &lt;= 100%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26ec3ab1c8d_0_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1488" y="5429875"/>
            <a:ext cx="8526925" cy="2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26ec3ab1c8d_0_12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g26ec3ab1c8d_0_12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03" name="Google Shape;203;g26ec3ab1c8d_0_12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04" name="Google Shape;204;g26ec3ab1c8d_0_1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" name="Google Shape;205;g26ec3ab1c8d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6ec3ab1c8d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6ec3ab1c8d_0_12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08" name="Google Shape;208;g26ec3ab1c8d_0_12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Below is provided the inventory buildup diagram at Lululemon for a surprise flash sale outside the UBC bookstore.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B)	What is the average waiting time given that the throughput rate is 6 customers/hour?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26ec3ab1c8d_0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9638" y="3940050"/>
            <a:ext cx="10646100" cy="45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