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2" r:id="rId6"/>
    <p:sldId id="264" r:id="rId7"/>
    <p:sldId id="266" r:id="rId8"/>
    <p:sldId id="269" r:id="rId9"/>
    <p:sldId id="271" r:id="rId10"/>
    <p:sldId id="276" r:id="rId11"/>
    <p:sldId id="277" r:id="rId12"/>
    <p:sldId id="278" r:id="rId13"/>
    <p:sldId id="279" r:id="rId14"/>
    <p:sldId id="283" r:id="rId15"/>
    <p:sldId id="285" r:id="rId16"/>
    <p:sldId id="286" r:id="rId17"/>
    <p:sldId id="289" r:id="rId18"/>
  </p:sldIdLst>
  <p:sldSz cx="12192000" cy="6858000"/>
  <p:notesSz cx="6858000" cy="9144000"/>
  <p:embeddedFontLst>
    <p:embeddedFont>
      <p:font typeface="Abril Fatface" panose="02000503000000020003" pitchFamily="2"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SwWsG7rsLbAY1kjHM3U261mhD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a64ad0b276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1a64ad0b276_0_1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1a64ad0b276_0_1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a64ad0b276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1a64ad0b276_0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1a64ad0b276_0_1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c05e825f5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2c05e825f5_0_2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22c05e825f5_0_2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a64ad0b276_1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1a64ad0b276_1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1a64ad0b276_1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a64ad0b276_1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1a64ad0b276_1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1a64ad0b276_1_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a64ad0b276_1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1a64ad0b276_1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a64ad0b276_1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a64ad0b276_1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1a64ad0b276_1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g1a64ad0b276_1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a64ad0b276_1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g1a64ad0b276_1_1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g1a64ad0b276_1_1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ab4d92775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g1ab4d927759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g1ab4d927759_1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ab4d927759_1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ab4d927759_1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ab4d927759_1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a64ad0b27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1a64ad0b27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1a64ad0b276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a64ad0b276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1a64ad0b276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g1a64ad0b276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a64ad0b276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g1a64ad0b276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1a64ad0b276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9"/>
          <p:cNvSpPr>
            <a:spLocks noGrp="1"/>
          </p:cNvSpPr>
          <p:nvPr>
            <p:ph type="pic" idx="2"/>
          </p:nvPr>
        </p:nvSpPr>
        <p:spPr>
          <a:xfrm>
            <a:off x="5183188" y="987425"/>
            <a:ext cx="6172200" cy="4873625"/>
          </a:xfrm>
          <a:prstGeom prst="rect">
            <a:avLst/>
          </a:prstGeom>
          <a:noFill/>
          <a:ln>
            <a:noFill/>
          </a:ln>
        </p:spPr>
      </p:sp>
      <p:sp>
        <p:nvSpPr>
          <p:cNvPr id="72" name="Google Shape;72;p5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6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6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22c05e825f5_0_129"/>
          <p:cNvSpPr txBox="1">
            <a:spLocks noGrp="1"/>
          </p:cNvSpPr>
          <p:nvPr>
            <p:ph type="title"/>
          </p:nvPr>
        </p:nvSpPr>
        <p:spPr>
          <a:xfrm>
            <a:off x="415600" y="593367"/>
            <a:ext cx="11360700" cy="7635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22c05e825f5_0_129"/>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28" name="Google Shape;28;g22c05e825f5_0_129"/>
          <p:cNvSpPr txBox="1">
            <a:spLocks noGrp="1"/>
          </p:cNvSpPr>
          <p:nvPr>
            <p:ph type="sldNum" idx="12"/>
          </p:nvPr>
        </p:nvSpPr>
        <p:spPr>
          <a:xfrm>
            <a:off x="11296610" y="6217622"/>
            <a:ext cx="731700" cy="524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5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5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5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5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5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5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mailto:tommyzhang0000@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Google Shape;92;p1"/>
          <p:cNvGrpSpPr/>
          <p:nvPr/>
        </p:nvGrpSpPr>
        <p:grpSpPr>
          <a:xfrm>
            <a:off x="0" y="5647524"/>
            <a:ext cx="12191758" cy="2153545"/>
            <a:chOff x="0" y="-38100"/>
            <a:chExt cx="4816592" cy="850800"/>
          </a:xfrm>
        </p:grpSpPr>
        <p:sp>
          <p:nvSpPr>
            <p:cNvPr id="93" name="Google Shape;93;p1"/>
            <p:cNvSpPr/>
            <p:nvPr/>
          </p:nvSpPr>
          <p:spPr>
            <a:xfrm>
              <a:off x="0" y="0"/>
              <a:ext cx="4816592" cy="440114"/>
            </a:xfrm>
            <a:custGeom>
              <a:avLst/>
              <a:gdLst/>
              <a:ahLst/>
              <a:cxnLst/>
              <a:rect l="l" t="t" r="r" b="b"/>
              <a:pathLst>
                <a:path w="4816592" h="440114" extrusionOk="0">
                  <a:moveTo>
                    <a:pt x="0" y="0"/>
                  </a:moveTo>
                  <a:lnTo>
                    <a:pt x="4816592" y="0"/>
                  </a:lnTo>
                  <a:lnTo>
                    <a:pt x="4816592" y="440114"/>
                  </a:lnTo>
                  <a:lnTo>
                    <a:pt x="0" y="440114"/>
                  </a:lnTo>
                  <a:close/>
                </a:path>
              </a:pathLst>
            </a:custGeom>
            <a:solidFill>
              <a:srgbClr val="FEC099"/>
            </a:solidFill>
            <a:ln>
              <a:noFill/>
            </a:ln>
          </p:spPr>
          <p:txBody>
            <a:bodyPr/>
            <a:lstStyle/>
            <a:p>
              <a:endParaRPr lang="en-US"/>
            </a:p>
          </p:txBody>
        </p:sp>
        <p:sp>
          <p:nvSpPr>
            <p:cNvPr id="94" name="Google Shape;94;p1"/>
            <p:cNvSpPr txBox="1"/>
            <p:nvPr/>
          </p:nvSpPr>
          <p:spPr>
            <a:xfrm>
              <a:off x="0" y="-38100"/>
              <a:ext cx="812700" cy="850800"/>
            </a:xfrm>
            <a:prstGeom prst="rect">
              <a:avLst/>
            </a:prstGeom>
            <a:noFill/>
            <a:ln>
              <a:noFill/>
            </a:ln>
          </p:spPr>
          <p:txBody>
            <a:bodyPr spcFirstLastPara="1" wrap="square" lIns="33850" tIns="33850" rIns="33850" bIns="33850" anchor="ctr" anchorCtr="0">
              <a:noAutofit/>
            </a:bodyPr>
            <a:lstStyle/>
            <a:p>
              <a:pPr marL="0" marR="0" lvl="0" indent="0" algn="ctr" rtl="0">
                <a:lnSpc>
                  <a:spcPct val="147722"/>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grpSp>
      <p:pic>
        <p:nvPicPr>
          <p:cNvPr id="95" name="Google Shape;95;p1"/>
          <p:cNvPicPr preferRelativeResize="0"/>
          <p:nvPr/>
        </p:nvPicPr>
        <p:blipFill rotWithShape="1">
          <a:blip r:embed="rId3">
            <a:alphaModFix/>
          </a:blip>
          <a:srcRect/>
          <a:stretch/>
        </p:blipFill>
        <p:spPr>
          <a:xfrm>
            <a:off x="10548969" y="5979591"/>
            <a:ext cx="1502785" cy="711319"/>
          </a:xfrm>
          <a:prstGeom prst="rect">
            <a:avLst/>
          </a:prstGeom>
          <a:noFill/>
          <a:ln>
            <a:noFill/>
          </a:ln>
        </p:spPr>
      </p:pic>
      <p:pic>
        <p:nvPicPr>
          <p:cNvPr id="96" name="Google Shape;96;p1"/>
          <p:cNvPicPr preferRelativeResize="0"/>
          <p:nvPr/>
        </p:nvPicPr>
        <p:blipFill rotWithShape="1">
          <a:blip r:embed="rId4">
            <a:alphaModFix/>
          </a:blip>
          <a:srcRect b="615"/>
          <a:stretch/>
        </p:blipFill>
        <p:spPr>
          <a:xfrm rot="2700000">
            <a:off x="-1359324" y="-1396624"/>
            <a:ext cx="4169387" cy="4143550"/>
          </a:xfrm>
          <a:prstGeom prst="rect">
            <a:avLst/>
          </a:prstGeom>
          <a:noFill/>
          <a:ln>
            <a:noFill/>
          </a:ln>
        </p:spPr>
      </p:pic>
      <p:grpSp>
        <p:nvGrpSpPr>
          <p:cNvPr id="97" name="Google Shape;97;p1"/>
          <p:cNvGrpSpPr/>
          <p:nvPr/>
        </p:nvGrpSpPr>
        <p:grpSpPr>
          <a:xfrm>
            <a:off x="5497605" y="2396955"/>
            <a:ext cx="3406785" cy="2153545"/>
            <a:chOff x="0" y="-38100"/>
            <a:chExt cx="1345917" cy="850800"/>
          </a:xfrm>
        </p:grpSpPr>
        <p:sp>
          <p:nvSpPr>
            <p:cNvPr id="98" name="Google Shape;98;p1"/>
            <p:cNvSpPr/>
            <p:nvPr/>
          </p:nvSpPr>
          <p:spPr>
            <a:xfrm>
              <a:off x="0" y="0"/>
              <a:ext cx="1345917" cy="283053"/>
            </a:xfrm>
            <a:custGeom>
              <a:avLst/>
              <a:gdLst/>
              <a:ahLst/>
              <a:cxnLst/>
              <a:rect l="l" t="t" r="r" b="b"/>
              <a:pathLst>
                <a:path w="1345917" h="283053" extrusionOk="0">
                  <a:moveTo>
                    <a:pt x="0" y="0"/>
                  </a:moveTo>
                  <a:lnTo>
                    <a:pt x="1345917" y="0"/>
                  </a:lnTo>
                  <a:lnTo>
                    <a:pt x="1345917" y="283053"/>
                  </a:lnTo>
                  <a:lnTo>
                    <a:pt x="0" y="283053"/>
                  </a:lnTo>
                  <a:close/>
                </a:path>
              </a:pathLst>
            </a:custGeom>
            <a:solidFill>
              <a:srgbClr val="FEC099"/>
            </a:solidFill>
            <a:ln>
              <a:noFill/>
            </a:ln>
          </p:spPr>
          <p:txBody>
            <a:bodyPr/>
            <a:lstStyle/>
            <a:p>
              <a:endParaRPr lang="en-US"/>
            </a:p>
          </p:txBody>
        </p:sp>
        <p:sp>
          <p:nvSpPr>
            <p:cNvPr id="99" name="Google Shape;99;p1"/>
            <p:cNvSpPr txBox="1"/>
            <p:nvPr/>
          </p:nvSpPr>
          <p:spPr>
            <a:xfrm>
              <a:off x="0" y="-38100"/>
              <a:ext cx="812700" cy="850800"/>
            </a:xfrm>
            <a:prstGeom prst="rect">
              <a:avLst/>
            </a:prstGeom>
            <a:noFill/>
            <a:ln>
              <a:noFill/>
            </a:ln>
          </p:spPr>
          <p:txBody>
            <a:bodyPr spcFirstLastPara="1" wrap="square" lIns="33850" tIns="33850" rIns="33850" bIns="33850" anchor="ctr" anchorCtr="0">
              <a:noAutofit/>
            </a:bodyPr>
            <a:lstStyle/>
            <a:p>
              <a:pPr marL="0" marR="0" lvl="0" indent="0" algn="ctr" rtl="0">
                <a:lnSpc>
                  <a:spcPct val="147722"/>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grpSp>
      <p:pic>
        <p:nvPicPr>
          <p:cNvPr id="100" name="Google Shape;100;p1"/>
          <p:cNvPicPr preferRelativeResize="0"/>
          <p:nvPr/>
        </p:nvPicPr>
        <p:blipFill rotWithShape="1">
          <a:blip r:embed="rId5">
            <a:alphaModFix/>
          </a:blip>
          <a:srcRect/>
          <a:stretch/>
        </p:blipFill>
        <p:spPr>
          <a:xfrm>
            <a:off x="113729" y="5825181"/>
            <a:ext cx="1409779" cy="965754"/>
          </a:xfrm>
          <a:prstGeom prst="rect">
            <a:avLst/>
          </a:prstGeom>
          <a:noFill/>
          <a:ln>
            <a:noFill/>
          </a:ln>
        </p:spPr>
      </p:pic>
      <p:pic>
        <p:nvPicPr>
          <p:cNvPr id="101" name="Google Shape;101;p1"/>
          <p:cNvPicPr preferRelativeResize="0"/>
          <p:nvPr/>
        </p:nvPicPr>
        <p:blipFill rotWithShape="1">
          <a:blip r:embed="rId6">
            <a:alphaModFix/>
          </a:blip>
          <a:srcRect/>
          <a:stretch/>
        </p:blipFill>
        <p:spPr>
          <a:xfrm>
            <a:off x="9299073" y="4177040"/>
            <a:ext cx="1519632" cy="1967162"/>
          </a:xfrm>
          <a:prstGeom prst="rect">
            <a:avLst/>
          </a:prstGeom>
          <a:noFill/>
          <a:ln>
            <a:noFill/>
          </a:ln>
        </p:spPr>
      </p:pic>
      <p:pic>
        <p:nvPicPr>
          <p:cNvPr id="102" name="Google Shape;102;p1"/>
          <p:cNvPicPr preferRelativeResize="0"/>
          <p:nvPr/>
        </p:nvPicPr>
        <p:blipFill rotWithShape="1">
          <a:blip r:embed="rId7">
            <a:alphaModFix/>
          </a:blip>
          <a:srcRect/>
          <a:stretch/>
        </p:blipFill>
        <p:spPr>
          <a:xfrm>
            <a:off x="10296214" y="4188030"/>
            <a:ext cx="1502654" cy="1945181"/>
          </a:xfrm>
          <a:prstGeom prst="rect">
            <a:avLst/>
          </a:prstGeom>
          <a:noFill/>
          <a:ln>
            <a:noFill/>
          </a:ln>
        </p:spPr>
      </p:pic>
      <p:pic>
        <p:nvPicPr>
          <p:cNvPr id="103" name="Google Shape;103;p1"/>
          <p:cNvPicPr preferRelativeResize="0"/>
          <p:nvPr/>
        </p:nvPicPr>
        <p:blipFill rotWithShape="1">
          <a:blip r:embed="rId8">
            <a:alphaModFix/>
          </a:blip>
          <a:srcRect l="11793" t="29001" r="37761" b="47581"/>
          <a:stretch/>
        </p:blipFill>
        <p:spPr>
          <a:xfrm rot="368060">
            <a:off x="10315314" y="4499388"/>
            <a:ext cx="592963" cy="389273"/>
          </a:xfrm>
          <a:prstGeom prst="rect">
            <a:avLst/>
          </a:prstGeom>
          <a:noFill/>
          <a:ln>
            <a:noFill/>
          </a:ln>
        </p:spPr>
      </p:pic>
      <p:sp>
        <p:nvSpPr>
          <p:cNvPr id="104" name="Google Shape;104;p1"/>
          <p:cNvSpPr txBox="1"/>
          <p:nvPr/>
        </p:nvSpPr>
        <p:spPr>
          <a:xfrm>
            <a:off x="3123471" y="892413"/>
            <a:ext cx="8155200" cy="578700"/>
          </a:xfrm>
          <a:prstGeom prst="rect">
            <a:avLst/>
          </a:prstGeom>
          <a:noFill/>
          <a:ln>
            <a:noFill/>
          </a:ln>
        </p:spPr>
        <p:txBody>
          <a:bodyPr spcFirstLastPara="1" wrap="square" lIns="0" tIns="0" rIns="0" bIns="0" anchor="t" anchorCtr="0">
            <a:spAutoFit/>
          </a:bodyPr>
          <a:lstStyle/>
          <a:p>
            <a:pPr marL="0" marR="0" lvl="0" indent="0" algn="ctr" rtl="0">
              <a:lnSpc>
                <a:spcPct val="124005"/>
              </a:lnSpc>
              <a:spcBef>
                <a:spcPts val="0"/>
              </a:spcBef>
              <a:spcAft>
                <a:spcPts val="0"/>
              </a:spcAft>
              <a:buClr>
                <a:srgbClr val="000000"/>
              </a:buClr>
              <a:buSzPts val="3033"/>
              <a:buFont typeface="Arial"/>
              <a:buNone/>
            </a:pPr>
            <a:r>
              <a:rPr lang="en-US" sz="3033" b="1" i="0" u="none" strike="noStrike" cap="none">
                <a:solidFill>
                  <a:srgbClr val="FEC099"/>
                </a:solidFill>
                <a:latin typeface="Arial"/>
                <a:ea typeface="Arial"/>
                <a:cs typeface="Arial"/>
                <a:sym typeface="Arial"/>
              </a:rPr>
              <a:t>COMMERCE MENTORSHIP PROGRAM</a:t>
            </a:r>
            <a:endParaRPr sz="933" b="1" i="0" u="none" strike="noStrike" cap="none">
              <a:solidFill>
                <a:srgbClr val="000000"/>
              </a:solidFill>
              <a:latin typeface="Arial"/>
              <a:ea typeface="Arial"/>
              <a:cs typeface="Arial"/>
              <a:sym typeface="Arial"/>
            </a:endParaRPr>
          </a:p>
        </p:txBody>
      </p:sp>
      <p:sp>
        <p:nvSpPr>
          <p:cNvPr id="105" name="Google Shape;105;p1"/>
          <p:cNvSpPr txBox="1"/>
          <p:nvPr/>
        </p:nvSpPr>
        <p:spPr>
          <a:xfrm>
            <a:off x="3725889" y="1626287"/>
            <a:ext cx="6844200" cy="569400"/>
          </a:xfrm>
          <a:prstGeom prst="rect">
            <a:avLst/>
          </a:prstGeom>
          <a:noFill/>
          <a:ln>
            <a:noFill/>
          </a:ln>
        </p:spPr>
        <p:txBody>
          <a:bodyPr spcFirstLastPara="1" wrap="square" lIns="0" tIns="0" rIns="0" bIns="0" anchor="t" anchorCtr="0">
            <a:spAutoFit/>
          </a:bodyPr>
          <a:lstStyle/>
          <a:p>
            <a:pPr marL="0" marR="0" lvl="0" indent="0" algn="ctr" rtl="0">
              <a:lnSpc>
                <a:spcPct val="126004"/>
              </a:lnSpc>
              <a:spcBef>
                <a:spcPts val="0"/>
              </a:spcBef>
              <a:spcAft>
                <a:spcPts val="0"/>
              </a:spcAft>
              <a:buClr>
                <a:srgbClr val="000000"/>
              </a:buClr>
              <a:buSzPts val="3700"/>
              <a:buFont typeface="Arial"/>
              <a:buNone/>
            </a:pPr>
            <a:r>
              <a:rPr lang="en-US" sz="3700" b="1" i="0" u="none" strike="noStrike" cap="none">
                <a:solidFill>
                  <a:srgbClr val="000000"/>
                </a:solidFill>
                <a:latin typeface="Arial"/>
                <a:ea typeface="Arial"/>
                <a:cs typeface="Arial"/>
                <a:sym typeface="Arial"/>
              </a:rPr>
              <a:t>FINAL REVIEW SESSION</a:t>
            </a:r>
            <a:endParaRPr sz="933" b="1" i="0" u="none" strike="noStrike" cap="none">
              <a:solidFill>
                <a:srgbClr val="000000"/>
              </a:solidFill>
              <a:latin typeface="Arial"/>
              <a:ea typeface="Arial"/>
              <a:cs typeface="Arial"/>
              <a:sym typeface="Arial"/>
            </a:endParaRPr>
          </a:p>
        </p:txBody>
      </p:sp>
      <p:sp>
        <p:nvSpPr>
          <p:cNvPr id="106" name="Google Shape;106;p1"/>
          <p:cNvSpPr txBox="1"/>
          <p:nvPr/>
        </p:nvSpPr>
        <p:spPr>
          <a:xfrm>
            <a:off x="5631253" y="2467993"/>
            <a:ext cx="3139500" cy="911400"/>
          </a:xfrm>
          <a:prstGeom prst="rect">
            <a:avLst/>
          </a:prstGeom>
          <a:noFill/>
          <a:ln>
            <a:noFill/>
          </a:ln>
        </p:spPr>
        <p:txBody>
          <a:bodyPr spcFirstLastPara="1" wrap="square" lIns="0" tIns="0" rIns="0" bIns="0" anchor="t" anchorCtr="0">
            <a:spAutoFit/>
          </a:bodyPr>
          <a:lstStyle/>
          <a:p>
            <a:pPr marL="0" marR="0" lvl="0" indent="0" algn="ctr" rtl="0">
              <a:lnSpc>
                <a:spcPct val="126003"/>
              </a:lnSpc>
              <a:spcBef>
                <a:spcPts val="0"/>
              </a:spcBef>
              <a:spcAft>
                <a:spcPts val="0"/>
              </a:spcAft>
              <a:buClr>
                <a:srgbClr val="000000"/>
              </a:buClr>
              <a:buSzPts val="4700"/>
              <a:buFont typeface="Arial"/>
              <a:buNone/>
            </a:pPr>
            <a:r>
              <a:rPr lang="en-US" sz="4700" b="0" i="0" u="none" strike="noStrike" cap="none">
                <a:solidFill>
                  <a:srgbClr val="FFFFFF"/>
                </a:solidFill>
                <a:latin typeface="Abril Fatface"/>
                <a:ea typeface="Abril Fatface"/>
                <a:cs typeface="Abril Fatface"/>
                <a:sym typeface="Abril Fatface"/>
              </a:rPr>
              <a:t>COMM 393</a:t>
            </a:r>
            <a:endParaRPr sz="933" b="0" i="0" u="none" strike="noStrike" cap="none">
              <a:solidFill>
                <a:srgbClr val="000000"/>
              </a:solidFill>
              <a:latin typeface="Arial"/>
              <a:ea typeface="Arial"/>
              <a:cs typeface="Arial"/>
              <a:sym typeface="Arial"/>
            </a:endParaRPr>
          </a:p>
        </p:txBody>
      </p:sp>
      <p:sp>
        <p:nvSpPr>
          <p:cNvPr id="107" name="Google Shape;107;p1"/>
          <p:cNvSpPr txBox="1"/>
          <p:nvPr/>
        </p:nvSpPr>
        <p:spPr>
          <a:xfrm>
            <a:off x="81229" y="4019067"/>
            <a:ext cx="5021700" cy="1314014"/>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2033"/>
              <a:buFont typeface="Arial"/>
              <a:buNone/>
            </a:pPr>
            <a:r>
              <a:rPr lang="en-US" sz="2033" b="1" i="0" u="none" strike="noStrike" cap="none" dirty="0">
                <a:solidFill>
                  <a:srgbClr val="000000"/>
                </a:solidFill>
                <a:latin typeface="Arial"/>
                <a:ea typeface="Arial"/>
                <a:cs typeface="Arial"/>
                <a:sym typeface="Arial"/>
              </a:rPr>
              <a:t>Prepared by:</a:t>
            </a:r>
            <a:r>
              <a:rPr lang="en-US" sz="2033" b="1" i="0" u="none" strike="noStrike" cap="none" dirty="0">
                <a:solidFill>
                  <a:schemeClr val="dk1"/>
                </a:solidFill>
                <a:latin typeface="Calibri"/>
                <a:ea typeface="Calibri"/>
                <a:cs typeface="Calibri"/>
                <a:sym typeface="Calibri"/>
              </a:rPr>
              <a:t> Tommy Zhang</a:t>
            </a:r>
            <a:endParaRPr sz="2033" b="1" i="0" u="none" strike="noStrike" cap="none" dirty="0">
              <a:solidFill>
                <a:schemeClr val="dk1"/>
              </a:solidFill>
              <a:latin typeface="Calibri"/>
              <a:ea typeface="Calibri"/>
              <a:cs typeface="Calibri"/>
              <a:sym typeface="Calibri"/>
            </a:endParaRPr>
          </a:p>
          <a:p>
            <a:pPr marL="0" marR="0" lvl="0" indent="0" algn="l" rtl="0">
              <a:lnSpc>
                <a:spcPct val="140000"/>
              </a:lnSpc>
              <a:spcBef>
                <a:spcPts val="0"/>
              </a:spcBef>
              <a:spcAft>
                <a:spcPts val="0"/>
              </a:spcAft>
              <a:buClr>
                <a:srgbClr val="000000"/>
              </a:buClr>
              <a:buSzPts val="2033"/>
              <a:buFont typeface="Arial"/>
              <a:buNone/>
            </a:pPr>
            <a:r>
              <a:rPr lang="en-US" sz="2033" b="1" i="0" u="none" strike="noStrike" cap="none" dirty="0">
                <a:solidFill>
                  <a:schemeClr val="dk1"/>
                </a:solidFill>
                <a:latin typeface="Calibri"/>
                <a:ea typeface="Calibri"/>
                <a:cs typeface="Calibri"/>
                <a:sym typeface="Calibri"/>
              </a:rPr>
              <a:t>Instructed by: Tommy Zhang</a:t>
            </a:r>
            <a:endParaRPr sz="2033" b="1" i="0" u="none" strike="noStrike" cap="none" dirty="0">
              <a:solidFill>
                <a:schemeClr val="dk1"/>
              </a:solidFill>
              <a:latin typeface="Calibri"/>
              <a:ea typeface="Calibri"/>
              <a:cs typeface="Calibri"/>
              <a:sym typeface="Calibri"/>
            </a:endParaRPr>
          </a:p>
          <a:p>
            <a:pPr marL="0" marR="0" lvl="0" indent="0" algn="l" rtl="0">
              <a:lnSpc>
                <a:spcPct val="140000"/>
              </a:lnSpc>
              <a:spcBef>
                <a:spcPts val="0"/>
              </a:spcBef>
              <a:spcAft>
                <a:spcPts val="0"/>
              </a:spcAft>
              <a:buClr>
                <a:srgbClr val="000000"/>
              </a:buClr>
              <a:buSzPts val="2033"/>
              <a:buFont typeface="Arial"/>
              <a:buNone/>
            </a:pPr>
            <a:r>
              <a:rPr lang="en-US" sz="2033" b="1" i="0" u="none" strike="noStrike" cap="none" dirty="0">
                <a:solidFill>
                  <a:schemeClr val="dk1"/>
                </a:solidFill>
                <a:latin typeface="Calibri"/>
                <a:ea typeface="Calibri"/>
                <a:cs typeface="Calibri"/>
                <a:sym typeface="Calibri"/>
              </a:rPr>
              <a:t>Emails: </a:t>
            </a:r>
            <a:r>
              <a:rPr lang="en-US" sz="2033" b="1" i="0" u="sng" strike="noStrike" cap="none" dirty="0">
                <a:solidFill>
                  <a:schemeClr val="hlink"/>
                </a:solidFill>
                <a:latin typeface="Calibri"/>
                <a:ea typeface="Calibri"/>
                <a:cs typeface="Calibri"/>
                <a:sym typeface="Calibri"/>
                <a:hlinkClick r:id="rId9"/>
              </a:rPr>
              <a:t>tommyzhang0000@gmail.com</a:t>
            </a:r>
            <a:endParaRPr sz="2033"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a64ad0b276_0_138"/>
          <p:cNvSpPr txBox="1">
            <a:spLocks noGrp="1"/>
          </p:cNvSpPr>
          <p:nvPr>
            <p:ph type="body" idx="1"/>
          </p:nvPr>
        </p:nvSpPr>
        <p:spPr>
          <a:xfrm>
            <a:off x="918100" y="13329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500">
                <a:solidFill>
                  <a:srgbClr val="0E101A"/>
                </a:solidFill>
              </a:rPr>
              <a:t>Taking advantage of governmental stimulus cheques and the overwhelmingly bullish market, managers and executives of Sneakbrokrs decided to launch an IPO during the height of the pandemic. However, because of the market environment and people's general disinterest in sneakers, Sneakbrokrs went bankrupt after a year in operation. Having lost millions of dollars investing in Sneakbrokrs' shares, Sneakbrokrs' shareholders sued Sneakbrokrs for a breach of fiduciary duty.</a:t>
            </a:r>
            <a:endParaRPr sz="2500">
              <a:solidFill>
                <a:srgbClr val="0E101A"/>
              </a:solidFill>
            </a:endParaRPr>
          </a:p>
          <a:p>
            <a:pPr marL="0" lvl="0" indent="0" algn="l" rtl="0">
              <a:lnSpc>
                <a:spcPct val="115000"/>
              </a:lnSpc>
              <a:spcBef>
                <a:spcPts val="0"/>
              </a:spcBef>
              <a:spcAft>
                <a:spcPts val="0"/>
              </a:spcAft>
              <a:buClr>
                <a:schemeClr val="dk1"/>
              </a:buClr>
              <a:buSzPts val="1100"/>
              <a:buFont typeface="Arial"/>
              <a:buNone/>
            </a:pPr>
            <a:endParaRPr sz="2500">
              <a:solidFill>
                <a:srgbClr val="0E101A"/>
              </a:solidFill>
            </a:endParaRPr>
          </a:p>
          <a:p>
            <a:pPr marL="457200" lvl="0" indent="-387350" algn="l" rtl="0">
              <a:lnSpc>
                <a:spcPct val="115000"/>
              </a:lnSpc>
              <a:spcBef>
                <a:spcPts val="0"/>
              </a:spcBef>
              <a:spcAft>
                <a:spcPts val="0"/>
              </a:spcAft>
              <a:buClr>
                <a:srgbClr val="0E101A"/>
              </a:buClr>
              <a:buSzPts val="2500"/>
              <a:buFont typeface="Calibri"/>
              <a:buAutoNum type="arabicPeriod"/>
            </a:pPr>
            <a:r>
              <a:rPr lang="en-US" sz="2500" b="1">
                <a:solidFill>
                  <a:srgbClr val="0E101A"/>
                </a:solidFill>
              </a:rPr>
              <a:t>Does sneakbrokrs have a fiduciary duty to shareholders?</a:t>
            </a:r>
            <a:endParaRPr sz="2500" b="1">
              <a:solidFill>
                <a:srgbClr val="0E101A"/>
              </a:solidFill>
            </a:endParaRPr>
          </a:p>
          <a:p>
            <a:pPr marL="457200" lvl="0" indent="-387350" algn="l" rtl="0">
              <a:lnSpc>
                <a:spcPct val="115000"/>
              </a:lnSpc>
              <a:spcBef>
                <a:spcPts val="0"/>
              </a:spcBef>
              <a:spcAft>
                <a:spcPts val="0"/>
              </a:spcAft>
              <a:buClr>
                <a:srgbClr val="0E101A"/>
              </a:buClr>
              <a:buSzPts val="2500"/>
              <a:buAutoNum type="arabicPeriod"/>
            </a:pPr>
            <a:r>
              <a:rPr lang="en-US" sz="2500" b="1">
                <a:solidFill>
                  <a:srgbClr val="0E101A"/>
                </a:solidFill>
              </a:rPr>
              <a:t>Will the shareholders be successful?</a:t>
            </a:r>
            <a:endParaRPr sz="2500" b="1">
              <a:solidFill>
                <a:srgbClr val="0E101A"/>
              </a:solidFill>
            </a:endParaRPr>
          </a:p>
          <a:p>
            <a:pPr marL="0" lvl="0" indent="0" algn="l" rtl="0">
              <a:lnSpc>
                <a:spcPct val="90000"/>
              </a:lnSpc>
              <a:spcBef>
                <a:spcPts val="1000"/>
              </a:spcBef>
              <a:spcAft>
                <a:spcPts val="0"/>
              </a:spcAft>
              <a:buSzPts val="1800"/>
              <a:buNone/>
            </a:pPr>
            <a:endParaRPr sz="2500"/>
          </a:p>
        </p:txBody>
      </p:sp>
      <p:sp>
        <p:nvSpPr>
          <p:cNvPr id="236" name="Google Shape;236;g1a64ad0b276_0_138"/>
          <p:cNvSpPr txBox="1"/>
          <p:nvPr/>
        </p:nvSpPr>
        <p:spPr>
          <a:xfrm>
            <a:off x="918100" y="324100"/>
            <a:ext cx="3000000" cy="877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2000"/>
              </a:spcBef>
              <a:spcAft>
                <a:spcPts val="600"/>
              </a:spcAft>
              <a:buClr>
                <a:srgbClr val="000000"/>
              </a:buClr>
              <a:buSzPts val="4500"/>
              <a:buFont typeface="Arial"/>
              <a:buNone/>
            </a:pPr>
            <a:r>
              <a:rPr lang="en-US" sz="4500" b="1" i="0" u="none" strike="noStrike" cap="none">
                <a:solidFill>
                  <a:schemeClr val="dk1"/>
                </a:solidFill>
                <a:latin typeface="Calibri"/>
                <a:ea typeface="Calibri"/>
                <a:cs typeface="Calibri"/>
                <a:sym typeface="Calibri"/>
              </a:rPr>
              <a:t>Question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a64ad0b276_0_150"/>
          <p:cNvSpPr txBox="1">
            <a:spLocks noGrp="1"/>
          </p:cNvSpPr>
          <p:nvPr>
            <p:ph type="body" idx="1"/>
          </p:nvPr>
        </p:nvSpPr>
        <p:spPr>
          <a:xfrm>
            <a:off x="767375" y="1102000"/>
            <a:ext cx="10515600" cy="5425500"/>
          </a:xfrm>
          <a:prstGeom prst="rect">
            <a:avLst/>
          </a:prstGeom>
          <a:noFill/>
          <a:ln>
            <a:noFill/>
          </a:ln>
        </p:spPr>
        <p:txBody>
          <a:bodyPr spcFirstLastPara="1" wrap="square" lIns="91425" tIns="45700" rIns="91425" bIns="45700" anchor="t" anchorCtr="0">
            <a:noAutofit/>
          </a:bodyPr>
          <a:lstStyle/>
          <a:p>
            <a:pPr marL="0" lvl="0" indent="457200" algn="l" rtl="0">
              <a:lnSpc>
                <a:spcPct val="115000"/>
              </a:lnSpc>
              <a:spcBef>
                <a:spcPts val="0"/>
              </a:spcBef>
              <a:spcAft>
                <a:spcPts val="0"/>
              </a:spcAft>
              <a:buClr>
                <a:schemeClr val="dk1"/>
              </a:buClr>
              <a:buSzPts val="1100"/>
              <a:buFont typeface="Arial"/>
              <a:buNone/>
            </a:pPr>
            <a:endParaRPr sz="1400" b="1">
              <a:solidFill>
                <a:srgbClr val="0E101A"/>
              </a:solidFill>
            </a:endParaRPr>
          </a:p>
          <a:p>
            <a:pPr marL="0" lvl="0" indent="457200" algn="l" rtl="0">
              <a:lnSpc>
                <a:spcPct val="115000"/>
              </a:lnSpc>
              <a:spcBef>
                <a:spcPts val="0"/>
              </a:spcBef>
              <a:spcAft>
                <a:spcPts val="0"/>
              </a:spcAft>
              <a:buClr>
                <a:schemeClr val="dk1"/>
              </a:buClr>
              <a:buSzPts val="1100"/>
              <a:buFont typeface="Arial"/>
              <a:buNone/>
            </a:pPr>
            <a:r>
              <a:rPr lang="en-US" sz="1400" b="1">
                <a:solidFill>
                  <a:srgbClr val="0E101A"/>
                </a:solidFill>
              </a:rPr>
              <a:t>Law: </a:t>
            </a:r>
            <a:r>
              <a:rPr lang="en-US" sz="1400">
                <a:solidFill>
                  <a:srgbClr val="0E101A"/>
                </a:solidFill>
              </a:rPr>
              <a:t>Fiduciary Duty test: (Alberta v Elder Advocates of Alberta Society) (fulfill all 3</a:t>
            </a:r>
            <a:endParaRPr sz="1400">
              <a:solidFill>
                <a:srgbClr val="0E101A"/>
              </a:solidFill>
            </a:endParaRPr>
          </a:p>
          <a:p>
            <a:pPr marL="0" lvl="0" indent="457200" algn="l" rtl="0">
              <a:lnSpc>
                <a:spcPct val="115000"/>
              </a:lnSpc>
              <a:spcBef>
                <a:spcPts val="0"/>
              </a:spcBef>
              <a:spcAft>
                <a:spcPts val="0"/>
              </a:spcAft>
              <a:buClr>
                <a:schemeClr val="dk1"/>
              </a:buClr>
              <a:buSzPts val="1100"/>
              <a:buFont typeface="Arial"/>
              <a:buNone/>
            </a:pPr>
            <a:r>
              <a:rPr lang="en-US" sz="1400">
                <a:solidFill>
                  <a:srgbClr val="0E101A"/>
                </a:solidFill>
              </a:rPr>
              <a:t>Establishing a fiduciary duty</a:t>
            </a:r>
            <a:endParaRPr sz="1400">
              <a:solidFill>
                <a:srgbClr val="0E101A"/>
              </a:solidFill>
            </a:endParaRPr>
          </a:p>
          <a:p>
            <a:pPr marL="457200" lvl="0" indent="-317500" algn="l" rtl="0">
              <a:lnSpc>
                <a:spcPct val="115000"/>
              </a:lnSpc>
              <a:spcBef>
                <a:spcPts val="0"/>
              </a:spcBef>
              <a:spcAft>
                <a:spcPts val="0"/>
              </a:spcAft>
              <a:buClr>
                <a:srgbClr val="0E101A"/>
              </a:buClr>
              <a:buSzPts val="1400"/>
              <a:buFont typeface="Calibri"/>
              <a:buChar char="-"/>
            </a:pPr>
            <a:r>
              <a:rPr lang="en-US" sz="1400">
                <a:solidFill>
                  <a:srgbClr val="0E101A"/>
                </a:solidFill>
              </a:rPr>
              <a:t>To establish whether a fiduciary duty exists, there are three steps as outlined by the SCC in Alberta v Elder Advocates of Alberta Society quoted in Strothers  </a:t>
            </a:r>
            <a:endParaRPr sz="1400">
              <a:solidFill>
                <a:srgbClr val="0E101A"/>
              </a:solidFill>
            </a:endParaRPr>
          </a:p>
          <a:p>
            <a:pPr marL="914400" lvl="0" indent="-317500" algn="l" rtl="0">
              <a:lnSpc>
                <a:spcPct val="115000"/>
              </a:lnSpc>
              <a:spcBef>
                <a:spcPts val="0"/>
              </a:spcBef>
              <a:spcAft>
                <a:spcPts val="0"/>
              </a:spcAft>
              <a:buClr>
                <a:srgbClr val="0E101A"/>
              </a:buClr>
              <a:buSzPts val="1400"/>
              <a:buFont typeface="Calibri"/>
              <a:buAutoNum type="arabicPeriod"/>
            </a:pPr>
            <a:r>
              <a:rPr lang="en-US" sz="1400">
                <a:solidFill>
                  <a:srgbClr val="0E101A"/>
                </a:solidFill>
              </a:rPr>
              <a:t>The professional or fiduciary has undertaken to act in the best interests of the beneficiary </a:t>
            </a:r>
            <a:endParaRPr sz="1400">
              <a:solidFill>
                <a:srgbClr val="0E101A"/>
              </a:solidFill>
            </a:endParaRPr>
          </a:p>
          <a:p>
            <a:pPr marL="914400" lvl="0" indent="-317500" algn="l" rtl="0">
              <a:lnSpc>
                <a:spcPct val="115000"/>
              </a:lnSpc>
              <a:spcBef>
                <a:spcPts val="0"/>
              </a:spcBef>
              <a:spcAft>
                <a:spcPts val="0"/>
              </a:spcAft>
              <a:buClr>
                <a:srgbClr val="0E101A"/>
              </a:buClr>
              <a:buSzPts val="1400"/>
              <a:buFont typeface="Calibri"/>
              <a:buAutoNum type="arabicPeriod"/>
            </a:pPr>
            <a:r>
              <a:rPr lang="en-US" sz="1400">
                <a:solidFill>
                  <a:srgbClr val="0E101A"/>
                </a:solidFill>
              </a:rPr>
              <a:t>The beneficiary is vulnerable to the fiduciary's control or discretion</a:t>
            </a:r>
            <a:endParaRPr sz="1400">
              <a:solidFill>
                <a:srgbClr val="0E101A"/>
              </a:solidFill>
            </a:endParaRPr>
          </a:p>
          <a:p>
            <a:pPr marL="914400" lvl="0" indent="-317500" algn="l" rtl="0">
              <a:lnSpc>
                <a:spcPct val="115000"/>
              </a:lnSpc>
              <a:spcBef>
                <a:spcPts val="0"/>
              </a:spcBef>
              <a:spcAft>
                <a:spcPts val="0"/>
              </a:spcAft>
              <a:buClr>
                <a:srgbClr val="0E101A"/>
              </a:buClr>
              <a:buSzPts val="1400"/>
              <a:buFont typeface="Calibri"/>
              <a:buAutoNum type="arabicPeriod"/>
            </a:pPr>
            <a:r>
              <a:rPr lang="en-US" sz="1400">
                <a:solidFill>
                  <a:srgbClr val="0E101A"/>
                </a:solidFill>
              </a:rPr>
              <a:t>An interest (legal or practical) could be harmed by the fiduciary's exercise of discretion or control (has something at risk)</a:t>
            </a:r>
            <a:endParaRPr sz="1400">
              <a:solidFill>
                <a:srgbClr val="0E101A"/>
              </a:solidFill>
            </a:endParaRPr>
          </a:p>
          <a:p>
            <a:pPr marL="0" lvl="0" indent="457200" algn="l" rtl="0">
              <a:lnSpc>
                <a:spcPct val="115000"/>
              </a:lnSpc>
              <a:spcBef>
                <a:spcPts val="0"/>
              </a:spcBef>
              <a:spcAft>
                <a:spcPts val="0"/>
              </a:spcAft>
              <a:buSzPts val="1800"/>
              <a:buNone/>
            </a:pPr>
            <a:r>
              <a:rPr lang="en-US" sz="1400" b="1">
                <a:solidFill>
                  <a:srgbClr val="0E101A"/>
                </a:solidFill>
              </a:rPr>
              <a:t>Apply</a:t>
            </a:r>
            <a:endParaRPr sz="1400" b="1">
              <a:solidFill>
                <a:srgbClr val="0E101A"/>
              </a:solidFill>
            </a:endParaRPr>
          </a:p>
          <a:p>
            <a:pPr marL="914400" lvl="0" indent="-317500" algn="l" rtl="0">
              <a:lnSpc>
                <a:spcPct val="115000"/>
              </a:lnSpc>
              <a:spcBef>
                <a:spcPts val="0"/>
              </a:spcBef>
              <a:spcAft>
                <a:spcPts val="0"/>
              </a:spcAft>
              <a:buClr>
                <a:srgbClr val="0E101A"/>
              </a:buClr>
              <a:buSzPts val="1400"/>
              <a:buAutoNum type="arabicPeriod"/>
            </a:pPr>
            <a:r>
              <a:rPr lang="en-US" sz="1400" i="1">
                <a:solidFill>
                  <a:srgbClr val="0E101A"/>
                </a:solidFill>
              </a:rPr>
              <a:t>The professional or fiduciary has undertaken to act in the best interests of the beneficiary </a:t>
            </a:r>
            <a:endParaRPr sz="1400" i="1">
              <a:solidFill>
                <a:srgbClr val="0E101A"/>
              </a:solidFill>
            </a:endParaRPr>
          </a:p>
          <a:p>
            <a:pPr marL="1828800" lvl="0" indent="-317500" algn="l" rtl="0">
              <a:lnSpc>
                <a:spcPct val="115000"/>
              </a:lnSpc>
              <a:spcBef>
                <a:spcPts val="0"/>
              </a:spcBef>
              <a:spcAft>
                <a:spcPts val="0"/>
              </a:spcAft>
              <a:buClr>
                <a:srgbClr val="0E101A"/>
              </a:buClr>
              <a:buSzPts val="1400"/>
              <a:buChar char="•"/>
            </a:pPr>
            <a:r>
              <a:rPr lang="en-US" sz="1400">
                <a:solidFill>
                  <a:srgbClr val="0E101A"/>
                </a:solidFill>
              </a:rPr>
              <a:t>Managers of corporations are legally required to act in the interest of their shareholders</a:t>
            </a:r>
            <a:endParaRPr sz="1400">
              <a:solidFill>
                <a:srgbClr val="0E101A"/>
              </a:solidFill>
            </a:endParaRPr>
          </a:p>
          <a:p>
            <a:pPr marL="914400" lvl="0" indent="-317500" algn="l" rtl="0">
              <a:lnSpc>
                <a:spcPct val="115000"/>
              </a:lnSpc>
              <a:spcBef>
                <a:spcPts val="0"/>
              </a:spcBef>
              <a:spcAft>
                <a:spcPts val="0"/>
              </a:spcAft>
              <a:buClr>
                <a:srgbClr val="0E101A"/>
              </a:buClr>
              <a:buSzPts val="1400"/>
              <a:buAutoNum type="arabicPeriod"/>
            </a:pPr>
            <a:r>
              <a:rPr lang="en-US" sz="1400" i="1">
                <a:solidFill>
                  <a:srgbClr val="0E101A"/>
                </a:solidFill>
              </a:rPr>
              <a:t>The beneficiary is vulnerable to the fiduciary's control or discretion</a:t>
            </a:r>
            <a:endParaRPr sz="1400" i="1">
              <a:solidFill>
                <a:srgbClr val="0E101A"/>
              </a:solidFill>
            </a:endParaRPr>
          </a:p>
          <a:p>
            <a:pPr marL="1828800" lvl="1" indent="-317500" algn="l" rtl="0">
              <a:lnSpc>
                <a:spcPct val="115000"/>
              </a:lnSpc>
              <a:spcBef>
                <a:spcPts val="0"/>
              </a:spcBef>
              <a:spcAft>
                <a:spcPts val="0"/>
              </a:spcAft>
              <a:buClr>
                <a:srgbClr val="0E101A"/>
              </a:buClr>
              <a:buSzPts val="1400"/>
              <a:buChar char="•"/>
            </a:pPr>
            <a:r>
              <a:rPr lang="en-US" sz="1400">
                <a:solidFill>
                  <a:srgbClr val="0E101A"/>
                </a:solidFill>
              </a:rPr>
              <a:t>Shareholders do not make the day-to-day decisions at companies. They leave all decisions up to the managers, which means the managers exercise decision making power that leaves shareholders vulnerable.</a:t>
            </a:r>
            <a:endParaRPr sz="1400">
              <a:solidFill>
                <a:srgbClr val="0E101A"/>
              </a:solidFill>
            </a:endParaRPr>
          </a:p>
          <a:p>
            <a:pPr marL="914400" lvl="0" indent="-317500" algn="l" rtl="0">
              <a:lnSpc>
                <a:spcPct val="115000"/>
              </a:lnSpc>
              <a:spcBef>
                <a:spcPts val="0"/>
              </a:spcBef>
              <a:spcAft>
                <a:spcPts val="0"/>
              </a:spcAft>
              <a:buClr>
                <a:srgbClr val="0E101A"/>
              </a:buClr>
              <a:buSzPts val="1400"/>
              <a:buAutoNum type="arabicPeriod"/>
            </a:pPr>
            <a:r>
              <a:rPr lang="en-US" sz="1400" i="1">
                <a:solidFill>
                  <a:srgbClr val="0E101A"/>
                </a:solidFill>
              </a:rPr>
              <a:t>An interest (legal or practical) could be harmed by the fiduciary's exercise of discretion or control (has something at risk)</a:t>
            </a:r>
            <a:endParaRPr sz="1400" i="1">
              <a:solidFill>
                <a:srgbClr val="0E101A"/>
              </a:solidFill>
            </a:endParaRPr>
          </a:p>
          <a:p>
            <a:pPr marL="1828800" lvl="1" indent="-317500" algn="l" rtl="0">
              <a:lnSpc>
                <a:spcPct val="115000"/>
              </a:lnSpc>
              <a:spcBef>
                <a:spcPts val="0"/>
              </a:spcBef>
              <a:spcAft>
                <a:spcPts val="0"/>
              </a:spcAft>
              <a:buClr>
                <a:srgbClr val="0E101A"/>
              </a:buClr>
              <a:buSzPts val="1400"/>
              <a:buChar char="•"/>
            </a:pPr>
            <a:r>
              <a:rPr lang="en-US" sz="1400">
                <a:solidFill>
                  <a:srgbClr val="0E101A"/>
                </a:solidFill>
              </a:rPr>
              <a:t>Yes, shareholders can lose value on their investments </a:t>
            </a:r>
            <a:endParaRPr sz="1400">
              <a:solidFill>
                <a:srgbClr val="0E101A"/>
              </a:solidFill>
            </a:endParaRPr>
          </a:p>
          <a:p>
            <a:pPr marL="0" lvl="0" indent="0" algn="l" rtl="0">
              <a:lnSpc>
                <a:spcPct val="115000"/>
              </a:lnSpc>
              <a:spcBef>
                <a:spcPts val="0"/>
              </a:spcBef>
              <a:spcAft>
                <a:spcPts val="0"/>
              </a:spcAft>
              <a:buSzPts val="1800"/>
              <a:buNone/>
            </a:pPr>
            <a:r>
              <a:rPr lang="en-US" sz="1400">
                <a:solidFill>
                  <a:srgbClr val="0E101A"/>
                </a:solidFill>
              </a:rPr>
              <a:t>	</a:t>
            </a:r>
            <a:r>
              <a:rPr lang="en-US" sz="1400" b="1">
                <a:solidFill>
                  <a:srgbClr val="0E101A"/>
                </a:solidFill>
              </a:rPr>
              <a:t>Conclusion: yes, there is a fiduciary duty.</a:t>
            </a:r>
            <a:endParaRPr sz="1400" b="1">
              <a:solidFill>
                <a:srgbClr val="0E101A"/>
              </a:solidFill>
            </a:endParaRPr>
          </a:p>
          <a:p>
            <a:pPr marL="0" lvl="0" indent="0" algn="l" rtl="0">
              <a:lnSpc>
                <a:spcPct val="115000"/>
              </a:lnSpc>
              <a:spcBef>
                <a:spcPts val="0"/>
              </a:spcBef>
              <a:spcAft>
                <a:spcPts val="0"/>
              </a:spcAft>
              <a:buSzPts val="1800"/>
              <a:buNone/>
            </a:pPr>
            <a:endParaRPr sz="1400"/>
          </a:p>
        </p:txBody>
      </p:sp>
      <p:sp>
        <p:nvSpPr>
          <p:cNvPr id="243" name="Google Shape;243;g1a64ad0b276_0_150"/>
          <p:cNvSpPr txBox="1"/>
          <p:nvPr/>
        </p:nvSpPr>
        <p:spPr>
          <a:xfrm>
            <a:off x="466725" y="416325"/>
            <a:ext cx="12123300" cy="569400"/>
          </a:xfrm>
          <a:prstGeom prst="rect">
            <a:avLst/>
          </a:prstGeom>
          <a:noFill/>
          <a:ln>
            <a:noFill/>
          </a:ln>
        </p:spPr>
        <p:txBody>
          <a:bodyPr spcFirstLastPara="1" wrap="square" lIns="91425" tIns="91425" rIns="91425" bIns="91425" anchor="t" anchorCtr="0">
            <a:spAutoFit/>
          </a:bodyPr>
          <a:lstStyle/>
          <a:p>
            <a:pPr marL="457200" marR="0" lvl="0" indent="-387350" algn="l" rtl="0">
              <a:lnSpc>
                <a:spcPct val="115000"/>
              </a:lnSpc>
              <a:spcBef>
                <a:spcPts val="0"/>
              </a:spcBef>
              <a:spcAft>
                <a:spcPts val="0"/>
              </a:spcAft>
              <a:buClr>
                <a:srgbClr val="0E101A"/>
              </a:buClr>
              <a:buSzPts val="2500"/>
              <a:buFont typeface="Calibri"/>
              <a:buAutoNum type="arabicPeriod"/>
            </a:pPr>
            <a:r>
              <a:rPr lang="en-US" sz="2500" b="1" i="0" u="none" strike="noStrike" cap="none">
                <a:solidFill>
                  <a:srgbClr val="0E101A"/>
                </a:solidFill>
                <a:latin typeface="Calibri"/>
                <a:ea typeface="Calibri"/>
                <a:cs typeface="Calibri"/>
                <a:sym typeface="Calibri"/>
              </a:rPr>
              <a:t>Does sneakbrokrs have a fiduciary duty to shareholders?</a:t>
            </a:r>
            <a:endParaRPr sz="4300" b="1" i="0" u="none" strike="noStrike" cap="none">
              <a:solidFill>
                <a:srgbClr val="0E101A"/>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2c05e825f5_0_210"/>
          <p:cNvSpPr txBox="1">
            <a:spLocks noGrp="1"/>
          </p:cNvSpPr>
          <p:nvPr>
            <p:ph type="body" idx="1"/>
          </p:nvPr>
        </p:nvSpPr>
        <p:spPr>
          <a:xfrm>
            <a:off x="767375" y="1102000"/>
            <a:ext cx="10515600" cy="5425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endParaRPr sz="1400">
              <a:solidFill>
                <a:srgbClr val="0E101A"/>
              </a:solidFill>
            </a:endParaRPr>
          </a:p>
          <a:p>
            <a:pPr marL="0" lvl="0" indent="0" algn="l" rtl="0">
              <a:lnSpc>
                <a:spcPct val="115000"/>
              </a:lnSpc>
              <a:spcBef>
                <a:spcPts val="0"/>
              </a:spcBef>
              <a:spcAft>
                <a:spcPts val="0"/>
              </a:spcAft>
              <a:buSzPts val="1800"/>
              <a:buNone/>
            </a:pPr>
            <a:r>
              <a:rPr lang="en-US" sz="1400" b="1">
                <a:solidFill>
                  <a:srgbClr val="0E101A"/>
                </a:solidFill>
              </a:rPr>
              <a:t>Law: </a:t>
            </a:r>
            <a:r>
              <a:rPr lang="en-US" sz="1400" b="1"/>
              <a:t>Business Judgement rule- </a:t>
            </a:r>
            <a:r>
              <a:rPr lang="en-US" sz="1400"/>
              <a:t>this rule assumes that these individuals act in good faith, with due diligence, and in the best interests of the corporation when making business decisions. Even an outcome from a decision was negative for shareholders, as long as directors demonstrate that they acted in the best interests of the corporation, they have not broken the business judgement rule or breached their </a:t>
            </a:r>
            <a:r>
              <a:rPr lang="en-US" sz="1400" b="1"/>
              <a:t>fiduciary duty</a:t>
            </a:r>
            <a:endParaRPr sz="1400" b="1">
              <a:solidFill>
                <a:srgbClr val="0E101A"/>
              </a:solidFill>
            </a:endParaRPr>
          </a:p>
          <a:p>
            <a:pPr marL="0" lvl="0" indent="0" algn="l" rtl="0">
              <a:lnSpc>
                <a:spcPct val="115000"/>
              </a:lnSpc>
              <a:spcBef>
                <a:spcPts val="0"/>
              </a:spcBef>
              <a:spcAft>
                <a:spcPts val="0"/>
              </a:spcAft>
              <a:buSzPts val="1800"/>
              <a:buNone/>
            </a:pPr>
            <a:endParaRPr sz="1400">
              <a:solidFill>
                <a:srgbClr val="0E101A"/>
              </a:solidFill>
            </a:endParaRPr>
          </a:p>
          <a:p>
            <a:pPr marL="0" lvl="0" indent="0" algn="l" rtl="0">
              <a:lnSpc>
                <a:spcPct val="115000"/>
              </a:lnSpc>
              <a:spcBef>
                <a:spcPts val="0"/>
              </a:spcBef>
              <a:spcAft>
                <a:spcPts val="0"/>
              </a:spcAft>
              <a:buSzPts val="1800"/>
              <a:buNone/>
            </a:pPr>
            <a:r>
              <a:rPr lang="en-US" sz="1400">
                <a:solidFill>
                  <a:srgbClr val="0E101A"/>
                </a:solidFill>
              </a:rPr>
              <a:t>Sneakbrokrs need to show that they have acted 1) honestly and in good faith with a view to the best interests of the company/other party and 2) exercised the care, diligence and skill that a reasonably prudent individual would exercise in comparable circumstances, 3) considered the interests of a range of stakeholders.  s long as Sneakbrokrs makes it clear that they have done their due diligence and considered the interests of everyone, they will not be liable. </a:t>
            </a:r>
            <a:endParaRPr sz="1400">
              <a:solidFill>
                <a:srgbClr val="0E101A"/>
              </a:solidFill>
            </a:endParaRPr>
          </a:p>
          <a:p>
            <a:pPr marL="0" lvl="0" indent="0" algn="l" rtl="0">
              <a:lnSpc>
                <a:spcPct val="115000"/>
              </a:lnSpc>
              <a:spcBef>
                <a:spcPts val="0"/>
              </a:spcBef>
              <a:spcAft>
                <a:spcPts val="0"/>
              </a:spcAft>
              <a:buSzPts val="1800"/>
              <a:buNone/>
            </a:pPr>
            <a:endParaRPr sz="1400">
              <a:solidFill>
                <a:srgbClr val="0E101A"/>
              </a:solidFill>
            </a:endParaRPr>
          </a:p>
          <a:p>
            <a:pPr marL="0" lvl="0" indent="0" algn="l" rtl="0">
              <a:lnSpc>
                <a:spcPct val="115000"/>
              </a:lnSpc>
              <a:spcBef>
                <a:spcPts val="0"/>
              </a:spcBef>
              <a:spcAft>
                <a:spcPts val="0"/>
              </a:spcAft>
              <a:buSzPts val="1800"/>
              <a:buNone/>
            </a:pPr>
            <a:endParaRPr sz="1400">
              <a:solidFill>
                <a:srgbClr val="0E101A"/>
              </a:solidFill>
            </a:endParaRPr>
          </a:p>
          <a:p>
            <a:pPr marL="0" lvl="0" indent="0" algn="l" rtl="0">
              <a:lnSpc>
                <a:spcPct val="115000"/>
              </a:lnSpc>
              <a:spcBef>
                <a:spcPts val="0"/>
              </a:spcBef>
              <a:spcAft>
                <a:spcPts val="0"/>
              </a:spcAft>
              <a:buSzPts val="1800"/>
              <a:buNone/>
            </a:pPr>
            <a:r>
              <a:rPr lang="en-US" sz="1400" b="1">
                <a:solidFill>
                  <a:srgbClr val="0E101A"/>
                </a:solidFill>
              </a:rPr>
              <a:t>Application:</a:t>
            </a:r>
            <a:r>
              <a:rPr lang="en-US" sz="1400">
                <a:solidFill>
                  <a:srgbClr val="0E101A"/>
                </a:solidFill>
              </a:rPr>
              <a:t>Sneakbrokrs has shown that they did their due diligence before launching the IPO and considered the shareholders' interests. Judging by the macro-environment at the time, it can be presumed that Sneakbrokrs believed its investors would be able to obtain a healthy rate of return at year's end. However, factors outside of Sneakbrokrs' control (i.e. rate hikes, Fed's hawkishness etc) has prevented Sneakbrokrs from obtaining the resources (sufficient funding etc.) they need; shareholders lost money as a result (students could write this down for clarity; this helps articulate why Sneakbrokrs is not liable and can help reinforce the BJR).</a:t>
            </a:r>
            <a:endParaRPr sz="1400">
              <a:solidFill>
                <a:srgbClr val="0E101A"/>
              </a:solidFill>
            </a:endParaRPr>
          </a:p>
          <a:p>
            <a:pPr marL="0" lvl="0" indent="457200" algn="l" rtl="0">
              <a:lnSpc>
                <a:spcPct val="115000"/>
              </a:lnSpc>
              <a:spcBef>
                <a:spcPts val="0"/>
              </a:spcBef>
              <a:spcAft>
                <a:spcPts val="0"/>
              </a:spcAft>
              <a:buSzPts val="1800"/>
              <a:buNone/>
            </a:pPr>
            <a:endParaRPr sz="1400" b="1">
              <a:solidFill>
                <a:srgbClr val="0E101A"/>
              </a:solidFill>
            </a:endParaRPr>
          </a:p>
          <a:p>
            <a:pPr marL="0" lvl="0" indent="0" algn="l" rtl="0">
              <a:lnSpc>
                <a:spcPct val="115000"/>
              </a:lnSpc>
              <a:spcBef>
                <a:spcPts val="0"/>
              </a:spcBef>
              <a:spcAft>
                <a:spcPts val="0"/>
              </a:spcAft>
              <a:buClr>
                <a:schemeClr val="dk1"/>
              </a:buClr>
              <a:buSzPts val="1100"/>
              <a:buFont typeface="Arial"/>
              <a:buNone/>
            </a:pPr>
            <a:r>
              <a:rPr lang="en-US" sz="1400" b="1">
                <a:solidFill>
                  <a:srgbClr val="0E101A"/>
                </a:solidFill>
              </a:rPr>
              <a:t>Conclusion: 	</a:t>
            </a:r>
            <a:r>
              <a:rPr lang="en-US" sz="1400">
                <a:solidFill>
                  <a:srgbClr val="0E101A"/>
                </a:solidFill>
              </a:rPr>
              <a:t>Even though the outcome was negative, Sneakbrokrs made a decision that did not break the business judgement rule and did not breach their fiduciary duty. Thus, they are not liable for the wrongful outcome of the decision. The court will rule against the shareholders in the lawsuit.</a:t>
            </a:r>
            <a:endParaRPr sz="1400">
              <a:solidFill>
                <a:srgbClr val="0E101A"/>
              </a:solidFill>
            </a:endParaRPr>
          </a:p>
          <a:p>
            <a:pPr marL="0" lvl="0" indent="0" algn="l" rtl="0">
              <a:lnSpc>
                <a:spcPct val="90000"/>
              </a:lnSpc>
              <a:spcBef>
                <a:spcPts val="1000"/>
              </a:spcBef>
              <a:spcAft>
                <a:spcPts val="0"/>
              </a:spcAft>
              <a:buClr>
                <a:schemeClr val="dk1"/>
              </a:buClr>
              <a:buSzPts val="1100"/>
              <a:buFont typeface="Arial"/>
              <a:buNone/>
            </a:pPr>
            <a:endParaRPr sz="1400"/>
          </a:p>
          <a:p>
            <a:pPr marL="0" lvl="0" indent="0" algn="l" rtl="0">
              <a:lnSpc>
                <a:spcPct val="115000"/>
              </a:lnSpc>
              <a:spcBef>
                <a:spcPts val="0"/>
              </a:spcBef>
              <a:spcAft>
                <a:spcPts val="0"/>
              </a:spcAft>
              <a:buSzPts val="1800"/>
              <a:buNone/>
            </a:pPr>
            <a:endParaRPr sz="1400" b="1">
              <a:solidFill>
                <a:srgbClr val="0E101A"/>
              </a:solidFill>
            </a:endParaRPr>
          </a:p>
        </p:txBody>
      </p:sp>
      <p:sp>
        <p:nvSpPr>
          <p:cNvPr id="250" name="Google Shape;250;g22c05e825f5_0_210"/>
          <p:cNvSpPr txBox="1"/>
          <p:nvPr/>
        </p:nvSpPr>
        <p:spPr>
          <a:xfrm>
            <a:off x="466725" y="416325"/>
            <a:ext cx="121233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500"/>
              <a:buFont typeface="Arial"/>
              <a:buNone/>
            </a:pPr>
            <a:r>
              <a:rPr lang="en-US" sz="2500" b="1" i="0" u="none" strike="noStrike" cap="none">
                <a:solidFill>
                  <a:srgbClr val="0E101A"/>
                </a:solidFill>
                <a:latin typeface="Calibri"/>
                <a:ea typeface="Calibri"/>
                <a:cs typeface="Calibri"/>
                <a:sym typeface="Calibri"/>
              </a:rPr>
              <a:t>2. Will the shareholders be successful?</a:t>
            </a:r>
            <a:endParaRPr sz="4300" b="1" i="0" u="none" strike="noStrike" cap="none">
              <a:solidFill>
                <a:srgbClr val="0E101A"/>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a64ad0b276_1_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Questions (Partnerships)</a:t>
            </a:r>
            <a:endParaRPr/>
          </a:p>
        </p:txBody>
      </p:sp>
      <p:sp>
        <p:nvSpPr>
          <p:cNvPr id="257" name="Google Shape;257;g1a64ad0b276_1_18"/>
          <p:cNvSpPr txBox="1">
            <a:spLocks noGrp="1"/>
          </p:cNvSpPr>
          <p:nvPr>
            <p:ph type="body" idx="1"/>
          </p:nvPr>
        </p:nvSpPr>
        <p:spPr>
          <a:xfrm>
            <a:off x="838200" y="1825625"/>
            <a:ext cx="10515600" cy="450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rgbClr val="0E101A"/>
                </a:solidFill>
              </a:rPr>
              <a:t>Beanz, Bunz, and Borz are three friends who decided to start a consulting company called 3B Partnerships. In the agreement, the 3 B's decided to split their profits equally 3 ways, and each will hold a management position in the firm. Borz has been in a medically induced coma for the last four years; during his absence, 3B has been operated on by the other two founding members. No notice of termination was given to Borz during his time in a medically induced coma. After awakening from his coma, Borz discovered that 3 B's has expanded to Vancouver's largest consulting firm with offices across 20 locations. However, Borz was not entitled to any profits as Beanz and Bunz argued that he had not been involved in revenue generation. Dejected upon hearing the news, Borz felt indignant, as he had invested a lot during the early stages of the company. As a result, he decided to sue Beanz and Bunz for ⅓ of the profits 3 B's made over the last four years.</a:t>
            </a:r>
            <a:endParaRPr sz="1800">
              <a:solidFill>
                <a:srgbClr val="0E101A"/>
              </a:solidFill>
            </a:endParaRPr>
          </a:p>
          <a:p>
            <a:pPr marL="457200" lvl="0" indent="-342900" algn="l" rtl="0">
              <a:lnSpc>
                <a:spcPct val="115000"/>
              </a:lnSpc>
              <a:spcBef>
                <a:spcPts val="0"/>
              </a:spcBef>
              <a:spcAft>
                <a:spcPts val="0"/>
              </a:spcAft>
              <a:buClr>
                <a:srgbClr val="0E101A"/>
              </a:buClr>
              <a:buSzPts val="1800"/>
              <a:buAutoNum type="alphaLcParenR"/>
            </a:pPr>
            <a:r>
              <a:rPr lang="en-US" sz="1800" b="1">
                <a:solidFill>
                  <a:srgbClr val="0E101A"/>
                </a:solidFill>
              </a:rPr>
              <a:t>Presuming that no express agreement was made to expel Borz during the time he was in a medically induced coma, would Borz be successful in his lawsuit against the two B’s  (Beanz and Bunz)?</a:t>
            </a:r>
            <a:endParaRPr sz="1800" b="1">
              <a:solidFill>
                <a:srgbClr val="0E101A"/>
              </a:solidFill>
            </a:endParaRPr>
          </a:p>
          <a:p>
            <a:pPr marL="457200" lvl="0" indent="-342900" algn="l" rtl="0">
              <a:lnSpc>
                <a:spcPct val="115000"/>
              </a:lnSpc>
              <a:spcBef>
                <a:spcPts val="0"/>
              </a:spcBef>
              <a:spcAft>
                <a:spcPts val="0"/>
              </a:spcAft>
              <a:buClr>
                <a:srgbClr val="0E101A"/>
              </a:buClr>
              <a:buSzPts val="1800"/>
              <a:buAutoNum type="alphaLcParenR"/>
            </a:pPr>
            <a:r>
              <a:rPr lang="en-US" sz="1800" b="1">
                <a:solidFill>
                  <a:srgbClr val="0E101A"/>
                </a:solidFill>
              </a:rPr>
              <a:t>Assume that Beanz had been found liable for breaching fiduciary duties and was ordered by the court to compensate his client 40 million dollars. Beanz did not have enough money to pay back the claimant; in this case, could the claimant look to Borz and Bunz to indemnify their losses?</a:t>
            </a:r>
            <a:endParaRPr sz="1800" b="1">
              <a:solidFill>
                <a:srgbClr val="0E101A"/>
              </a:solidFill>
            </a:endParaRPr>
          </a:p>
          <a:p>
            <a:pPr marL="0" lvl="0" indent="0" algn="l" rtl="0">
              <a:lnSpc>
                <a:spcPct val="115000"/>
              </a:lnSpc>
              <a:spcBef>
                <a:spcPts val="0"/>
              </a:spcBef>
              <a:spcAft>
                <a:spcPts val="0"/>
              </a:spcAft>
              <a:buSzPts val="1800"/>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1a64ad0b276_1_7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Clr>
                <a:schemeClr val="dk1"/>
              </a:buClr>
              <a:buSzPts val="1100"/>
              <a:buFont typeface="Arial"/>
              <a:buNone/>
            </a:pPr>
            <a:r>
              <a:rPr lang="en-US" sz="5700"/>
              <a:t>Corporations (Questions)</a:t>
            </a:r>
            <a:endParaRPr/>
          </a:p>
        </p:txBody>
      </p:sp>
      <p:sp>
        <p:nvSpPr>
          <p:cNvPr id="285" name="Google Shape;285;g1a64ad0b276_1_7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500">
                <a:solidFill>
                  <a:srgbClr val="0E101A"/>
                </a:solidFill>
              </a:rPr>
              <a:t>Molan and Tommy start a Chinese restaurant together to compete with Grand Noodle Emporium and Sesame. They both participate in meetings and contribute 50% of the initial cash to start up the company. They also took out loans from their parents and rich friends at Sauder. Unfortunately, their food tasted so bad that students would often be rushed to the UBC Hospital. They likely won't be able to make payments on their debts because they soon expect their business to go bankrupt</a:t>
            </a:r>
            <a:endParaRPr sz="2500">
              <a:solidFill>
                <a:srgbClr val="0E101A"/>
              </a:solidFill>
            </a:endParaRPr>
          </a:p>
          <a:p>
            <a:pPr marL="457200" lvl="0" indent="-387350" algn="l" rtl="0">
              <a:lnSpc>
                <a:spcPct val="115000"/>
              </a:lnSpc>
              <a:spcBef>
                <a:spcPts val="0"/>
              </a:spcBef>
              <a:spcAft>
                <a:spcPts val="0"/>
              </a:spcAft>
              <a:buClr>
                <a:srgbClr val="0E101A"/>
              </a:buClr>
              <a:buSzPts val="2500"/>
              <a:buAutoNum type="alphaLcParenR"/>
            </a:pPr>
            <a:r>
              <a:rPr lang="en-US" sz="2500" b="1">
                <a:solidFill>
                  <a:srgbClr val="0E101A"/>
                </a:solidFill>
              </a:rPr>
              <a:t>What kind of partners are Molan and Tommy?</a:t>
            </a:r>
            <a:endParaRPr sz="2500" b="1">
              <a:solidFill>
                <a:srgbClr val="0E101A"/>
              </a:solidFill>
            </a:endParaRPr>
          </a:p>
          <a:p>
            <a:pPr marL="457200" lvl="0" indent="-387350" algn="l" rtl="0">
              <a:lnSpc>
                <a:spcPct val="115000"/>
              </a:lnSpc>
              <a:spcBef>
                <a:spcPts val="0"/>
              </a:spcBef>
              <a:spcAft>
                <a:spcPts val="0"/>
              </a:spcAft>
              <a:buClr>
                <a:srgbClr val="0E101A"/>
              </a:buClr>
              <a:buSzPts val="2500"/>
              <a:buAutoNum type="alphaLcParenR"/>
            </a:pPr>
            <a:r>
              <a:rPr lang="en-US" sz="2500" b="1">
                <a:solidFill>
                  <a:srgbClr val="0E101A"/>
                </a:solidFill>
              </a:rPr>
              <a:t>What can Molan do if his parents sue him personally?</a:t>
            </a:r>
            <a:endParaRPr sz="2500" b="1">
              <a:solidFill>
                <a:srgbClr val="0E101A"/>
              </a:solidFill>
            </a:endParaRPr>
          </a:p>
          <a:p>
            <a:pPr marL="0" lvl="0" indent="0" algn="l" rtl="0">
              <a:lnSpc>
                <a:spcPct val="90000"/>
              </a:lnSpc>
              <a:spcBef>
                <a:spcPts val="1000"/>
              </a:spcBef>
              <a:spcAft>
                <a:spcPts val="0"/>
              </a:spcAft>
              <a:buClr>
                <a:schemeClr val="dk1"/>
              </a:buClr>
              <a:buSzPts val="1100"/>
              <a:buFont typeface="Arial"/>
              <a:buNone/>
            </a:pPr>
            <a:endParaRPr sz="2500"/>
          </a:p>
          <a:p>
            <a:pPr marL="0" lvl="0" indent="0" algn="l" rtl="0">
              <a:lnSpc>
                <a:spcPct val="115000"/>
              </a:lnSpc>
              <a:spcBef>
                <a:spcPts val="0"/>
              </a:spcBef>
              <a:spcAft>
                <a:spcPts val="0"/>
              </a:spcAft>
              <a:buClr>
                <a:schemeClr val="dk1"/>
              </a:buClr>
              <a:buSzPts val="1100"/>
              <a:buFont typeface="Arial"/>
              <a:buNone/>
            </a:pPr>
            <a:endParaRPr sz="2500">
              <a:solidFill>
                <a:srgbClr val="0E101A"/>
              </a:solidFill>
            </a:endParaRPr>
          </a:p>
          <a:p>
            <a:pPr marL="0" lvl="0" indent="0" algn="l" rtl="0">
              <a:lnSpc>
                <a:spcPct val="90000"/>
              </a:lnSpc>
              <a:spcBef>
                <a:spcPts val="1000"/>
              </a:spcBef>
              <a:spcAft>
                <a:spcPts val="0"/>
              </a:spcAft>
              <a:buSzPts val="1800"/>
              <a:buNone/>
            </a:pP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a64ad0b276_1_96"/>
          <p:cNvSpPr txBox="1">
            <a:spLocks noGrp="1"/>
          </p:cNvSpPr>
          <p:nvPr>
            <p:ph type="body" idx="1"/>
          </p:nvPr>
        </p:nvSpPr>
        <p:spPr>
          <a:xfrm>
            <a:off x="252900" y="2425000"/>
            <a:ext cx="111009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SzPts val="1800"/>
              <a:buNone/>
            </a:pPr>
            <a:r>
              <a:rPr lang="en-US" sz="3700" b="1">
                <a:solidFill>
                  <a:srgbClr val="0E101A"/>
                </a:solidFill>
              </a:rPr>
              <a:t>What can Molan do if his parents sue him personally?</a:t>
            </a:r>
            <a:endParaRPr sz="3600">
              <a:solidFill>
                <a:srgbClr val="0E101A"/>
              </a:solidFill>
            </a:endParaRPr>
          </a:p>
          <a:p>
            <a:pPr marL="914400" lvl="1" indent="-457200" algn="l" rtl="0">
              <a:lnSpc>
                <a:spcPct val="115000"/>
              </a:lnSpc>
              <a:spcBef>
                <a:spcPts val="0"/>
              </a:spcBef>
              <a:spcAft>
                <a:spcPts val="0"/>
              </a:spcAft>
              <a:buClr>
                <a:srgbClr val="0E101A"/>
              </a:buClr>
              <a:buSzPts val="3600"/>
              <a:buFont typeface="Calibri"/>
              <a:buChar char="○"/>
            </a:pPr>
            <a:r>
              <a:rPr lang="en-US" sz="3600">
                <a:solidFill>
                  <a:srgbClr val="0E101A"/>
                </a:solidFill>
              </a:rPr>
              <a:t>Molan can look to Tommy for </a:t>
            </a:r>
            <a:r>
              <a:rPr lang="en-US" sz="3600" b="1">
                <a:solidFill>
                  <a:srgbClr val="0E101A"/>
                </a:solidFill>
              </a:rPr>
              <a:t>indemnification</a:t>
            </a:r>
            <a:r>
              <a:rPr lang="en-US" sz="3600">
                <a:solidFill>
                  <a:srgbClr val="0E101A"/>
                </a:solidFill>
              </a:rPr>
              <a:t> because all partners all liable for the actions taken by the other partners on behalf of the business</a:t>
            </a:r>
            <a:endParaRPr sz="3600">
              <a:solidFill>
                <a:srgbClr val="0E101A"/>
              </a:solidFill>
            </a:endParaRPr>
          </a:p>
          <a:p>
            <a:pPr marL="914400" lvl="1" indent="-457200" algn="l" rtl="0">
              <a:lnSpc>
                <a:spcPct val="115000"/>
              </a:lnSpc>
              <a:spcBef>
                <a:spcPts val="0"/>
              </a:spcBef>
              <a:spcAft>
                <a:spcPts val="0"/>
              </a:spcAft>
              <a:buClr>
                <a:srgbClr val="0E101A"/>
              </a:buClr>
              <a:buSzPts val="3600"/>
              <a:buFont typeface="Calibri"/>
              <a:buChar char="○"/>
            </a:pPr>
            <a:r>
              <a:rPr lang="en-US" sz="3600">
                <a:solidFill>
                  <a:srgbClr val="0E101A"/>
                </a:solidFill>
              </a:rPr>
              <a:t>Even if Molan took out the contract, the contract is binding on all other partners in the GP.</a:t>
            </a:r>
            <a:endParaRPr sz="4900"/>
          </a:p>
        </p:txBody>
      </p:sp>
      <p:sp>
        <p:nvSpPr>
          <p:cNvPr id="299" name="Google Shape;299;g1a64ad0b276_1_96"/>
          <p:cNvSpPr txBox="1">
            <a:spLocks noGrp="1"/>
          </p:cNvSpPr>
          <p:nvPr>
            <p:ph type="title"/>
          </p:nvPr>
        </p:nvSpPr>
        <p:spPr>
          <a:xfrm>
            <a:off x="838200" y="7337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SzPts val="1800"/>
              <a:buNone/>
            </a:pPr>
            <a:r>
              <a:rPr lang="en-US" sz="5700"/>
              <a:t>Corporations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1a64ad0b276_1_10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Clr>
                <a:schemeClr val="dk1"/>
              </a:buClr>
              <a:buSzPts val="1100"/>
              <a:buFont typeface="Arial"/>
              <a:buNone/>
            </a:pPr>
            <a:r>
              <a:rPr lang="en-US" sz="5700"/>
              <a:t>Corporations</a:t>
            </a:r>
            <a:endParaRPr/>
          </a:p>
        </p:txBody>
      </p:sp>
      <p:sp>
        <p:nvSpPr>
          <p:cNvPr id="306" name="Google Shape;306;g1a64ad0b276_1_10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000">
                <a:solidFill>
                  <a:srgbClr val="0E101A"/>
                </a:solidFill>
              </a:rPr>
              <a:t>Because they took 393, Molan and Tommy remembered that they can simply turn their business into a corporation and can minimize the lawsuits that they anticipate will come (yay, so smart!). Molan and Tommy registered as T&amp;M Inc. </a:t>
            </a:r>
            <a:endParaRPr sz="2000">
              <a:solidFill>
                <a:srgbClr val="0E101A"/>
              </a:solidFill>
            </a:endParaRPr>
          </a:p>
          <a:p>
            <a:pPr marL="0" lvl="0" indent="0" algn="l" rtl="0">
              <a:lnSpc>
                <a:spcPct val="115000"/>
              </a:lnSpc>
              <a:spcBef>
                <a:spcPts val="0"/>
              </a:spcBef>
              <a:spcAft>
                <a:spcPts val="0"/>
              </a:spcAft>
              <a:buClr>
                <a:schemeClr val="dk1"/>
              </a:buClr>
              <a:buSzPts val="1100"/>
              <a:buFont typeface="Arial"/>
              <a:buNone/>
            </a:pPr>
            <a:endParaRPr sz="2000">
              <a:solidFill>
                <a:srgbClr val="0E101A"/>
              </a:solidFill>
            </a:endParaRPr>
          </a:p>
          <a:p>
            <a:pPr marL="457200" lvl="0" indent="-355600" algn="l" rtl="0">
              <a:lnSpc>
                <a:spcPct val="115000"/>
              </a:lnSpc>
              <a:spcBef>
                <a:spcPts val="0"/>
              </a:spcBef>
              <a:spcAft>
                <a:spcPts val="0"/>
              </a:spcAft>
              <a:buClr>
                <a:srgbClr val="0E101A"/>
              </a:buClr>
              <a:buSzPts val="2000"/>
              <a:buAutoNum type="alphaLcParenR"/>
            </a:pPr>
            <a:r>
              <a:rPr lang="en-US" sz="2000" b="1">
                <a:solidFill>
                  <a:srgbClr val="0E101A"/>
                </a:solidFill>
              </a:rPr>
              <a:t>Describe the process that Molan and Tommy took to incorporate</a:t>
            </a:r>
            <a:endParaRPr sz="2000" b="1">
              <a:solidFill>
                <a:srgbClr val="0E101A"/>
              </a:solidFill>
            </a:endParaRPr>
          </a:p>
          <a:p>
            <a:pPr marL="457200" lvl="0" indent="-355600" algn="l" rtl="0">
              <a:lnSpc>
                <a:spcPct val="115000"/>
              </a:lnSpc>
              <a:spcBef>
                <a:spcPts val="0"/>
              </a:spcBef>
              <a:spcAft>
                <a:spcPts val="0"/>
              </a:spcAft>
              <a:buClr>
                <a:srgbClr val="0E101A"/>
              </a:buClr>
              <a:buSzPts val="2000"/>
              <a:buAutoNum type="alphaLcParenR"/>
            </a:pPr>
            <a:r>
              <a:rPr lang="en-US" sz="2000" b="1">
                <a:solidFill>
                  <a:srgbClr val="0E101A"/>
                </a:solidFill>
              </a:rPr>
              <a:t>Will they be successful in their incorporation attempt?</a:t>
            </a:r>
            <a:endParaRPr sz="2000" b="1">
              <a:solidFill>
                <a:srgbClr val="0E101A"/>
              </a:solidFill>
            </a:endParaRPr>
          </a:p>
          <a:p>
            <a:pPr marL="457200" lvl="0" indent="-355600" algn="l" rtl="0">
              <a:lnSpc>
                <a:spcPct val="115000"/>
              </a:lnSpc>
              <a:spcBef>
                <a:spcPts val="0"/>
              </a:spcBef>
              <a:spcAft>
                <a:spcPts val="0"/>
              </a:spcAft>
              <a:buSzPts val="2000"/>
              <a:buAutoNum type="alphaLcParenR"/>
            </a:pPr>
            <a:r>
              <a:rPr lang="en-US" sz="2000" b="1">
                <a:solidFill>
                  <a:srgbClr val="0E101A"/>
                </a:solidFill>
              </a:rPr>
              <a:t>Why does Molan and Tommy believe they can minimize their losses through incorporation?</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1a64ad0b276_1_13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SzPts val="1800"/>
              <a:buNone/>
            </a:pPr>
            <a:r>
              <a:rPr lang="en-US" sz="5700"/>
              <a:t>Corporations</a:t>
            </a:r>
            <a:endParaRPr/>
          </a:p>
        </p:txBody>
      </p:sp>
      <p:sp>
        <p:nvSpPr>
          <p:cNvPr id="327" name="Google Shape;327;g1a64ad0b276_1_13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2900">
                <a:solidFill>
                  <a:srgbClr val="0E101A"/>
                </a:solidFill>
              </a:rPr>
              <a:t>Assume that the restaurant is now incorporated and Tommy and Molan are directors. Molan supposedly went looking for new suppliers of ingredients for the restaurant. However, he actually went to the cheapest supplier in town and took a 10% commission on whatever he charged.</a:t>
            </a:r>
            <a:r>
              <a:rPr lang="en-US" sz="2900" b="1">
                <a:solidFill>
                  <a:srgbClr val="0E101A"/>
                </a:solidFill>
              </a:rPr>
              <a:t> Tommy found out and sued Molan, will Tommy be successful?</a:t>
            </a:r>
            <a:endParaRPr sz="2900" b="1">
              <a:solidFill>
                <a:srgbClr val="0E101A"/>
              </a:solidFill>
            </a:endParaRPr>
          </a:p>
          <a:p>
            <a:pPr marL="0" lvl="0" indent="0" algn="l" rtl="0">
              <a:lnSpc>
                <a:spcPct val="90000"/>
              </a:lnSpc>
              <a:spcBef>
                <a:spcPts val="100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g1ab4d927759_1_1"/>
          <p:cNvPicPr preferRelativeResize="0"/>
          <p:nvPr/>
        </p:nvPicPr>
        <p:blipFill rotWithShape="1">
          <a:blip r:embed="rId3">
            <a:alphaModFix/>
          </a:blip>
          <a:srcRect/>
          <a:stretch/>
        </p:blipFill>
        <p:spPr>
          <a:xfrm>
            <a:off x="0" y="76200"/>
            <a:ext cx="12192000" cy="68579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g1ab4d927759_1_14"/>
          <p:cNvPicPr preferRelativeResize="0"/>
          <p:nvPr/>
        </p:nvPicPr>
        <p:blipFill rotWithShape="1">
          <a:blip r:embed="rId3">
            <a:alphaModFix/>
          </a:blip>
          <a:srcRect/>
          <a:stretch/>
        </p:blipFill>
        <p:spPr>
          <a:xfrm>
            <a:off x="578600" y="103770"/>
            <a:ext cx="12192000" cy="1498111"/>
          </a:xfrm>
          <a:prstGeom prst="rect">
            <a:avLst/>
          </a:prstGeom>
          <a:noFill/>
          <a:ln>
            <a:noFill/>
          </a:ln>
        </p:spPr>
      </p:pic>
      <p:pic>
        <p:nvPicPr>
          <p:cNvPr id="120" name="Google Shape;120;g1ab4d927759_1_14"/>
          <p:cNvPicPr preferRelativeResize="0"/>
          <p:nvPr/>
        </p:nvPicPr>
        <p:blipFill rotWithShape="1">
          <a:blip r:embed="rId4">
            <a:alphaModFix/>
          </a:blip>
          <a:srcRect/>
          <a:stretch/>
        </p:blipFill>
        <p:spPr>
          <a:xfrm>
            <a:off x="688825" y="1501958"/>
            <a:ext cx="12191998" cy="50405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b="1" i="0" u="none" strike="noStrike">
                <a:solidFill>
                  <a:srgbClr val="000000"/>
                </a:solidFill>
                <a:latin typeface="Arial"/>
                <a:ea typeface="Arial"/>
                <a:cs typeface="Arial"/>
                <a:sym typeface="Arial"/>
              </a:rPr>
              <a:t>Question (Breach + Damages)</a:t>
            </a:r>
            <a:endParaRPr b="1"/>
          </a:p>
        </p:txBody>
      </p:sp>
      <p:sp>
        <p:nvSpPr>
          <p:cNvPr id="126" name="Google Shape;126;p62"/>
          <p:cNvSpPr txBox="1">
            <a:spLocks noGrp="1"/>
          </p:cNvSpPr>
          <p:nvPr>
            <p:ph type="body" idx="1"/>
          </p:nvPr>
        </p:nvSpPr>
        <p:spPr>
          <a:xfrm>
            <a:off x="838200" y="1690688"/>
            <a:ext cx="10515600" cy="5032375"/>
          </a:xfrm>
          <a:prstGeom prst="rect">
            <a:avLst/>
          </a:prstGeom>
          <a:noFill/>
          <a:ln>
            <a:noFill/>
          </a:ln>
        </p:spPr>
        <p:txBody>
          <a:bodyPr spcFirstLastPara="1" wrap="square" lIns="91425" tIns="45700" rIns="91425" bIns="45700" anchor="t" anchorCtr="0">
            <a:normAutofit fontScale="47500" lnSpcReduction="20000"/>
          </a:bodyPr>
          <a:lstStyle/>
          <a:p>
            <a:pPr marL="114300" lvl="0" indent="0" algn="l" rtl="0">
              <a:lnSpc>
                <a:spcPct val="90000"/>
              </a:lnSpc>
              <a:spcBef>
                <a:spcPts val="0"/>
              </a:spcBef>
              <a:spcAft>
                <a:spcPts val="0"/>
              </a:spcAft>
              <a:buSzPct val="100000"/>
              <a:buNone/>
            </a:pPr>
            <a:r>
              <a:rPr lang="en-US" sz="4500">
                <a:solidFill>
                  <a:srgbClr val="0E101A"/>
                </a:solidFill>
              </a:rPr>
              <a:t>John owns a restaurant and has hired Jim, a professional cleaner, to clean his kitchen before yearly health inspections to avoid fines. The contract signed between the two parties stipulates that "Jim must perform the cleaning services a week before yearly health inspections.” </a:t>
            </a:r>
            <a:endParaRPr sz="4500">
              <a:solidFill>
                <a:srgbClr val="0E101A"/>
              </a:solidFill>
            </a:endParaRPr>
          </a:p>
          <a:p>
            <a:pPr marL="114300" lvl="0" indent="0" algn="l" rtl="0">
              <a:lnSpc>
                <a:spcPct val="90000"/>
              </a:lnSpc>
              <a:spcBef>
                <a:spcPts val="0"/>
              </a:spcBef>
              <a:spcAft>
                <a:spcPts val="0"/>
              </a:spcAft>
              <a:buSzPct val="100000"/>
              <a:buNone/>
            </a:pPr>
            <a:br>
              <a:rPr lang="en-US" sz="4500" i="0" u="none" strike="noStrike">
                <a:solidFill>
                  <a:srgbClr val="000000"/>
                </a:solidFill>
              </a:rPr>
            </a:br>
            <a:r>
              <a:rPr lang="en-US" sz="4500" i="0" u="none" strike="noStrike">
                <a:solidFill>
                  <a:srgbClr val="0E101A"/>
                </a:solidFill>
              </a:rPr>
              <a:t>This year, Jim had been sick the week prior to the inspection and forgot </a:t>
            </a:r>
            <a:r>
              <a:rPr lang="en-US" sz="4500">
                <a:solidFill>
                  <a:srgbClr val="0E101A"/>
                </a:solidFill>
              </a:rPr>
              <a:t>to inform John that he cannot clean his kitchen</a:t>
            </a:r>
            <a:r>
              <a:rPr lang="en-US" sz="4500" i="0" u="none" strike="noStrike">
                <a:solidFill>
                  <a:srgbClr val="0E101A"/>
                </a:solidFill>
              </a:rPr>
              <a:t>. At the time of the inspection, John was out of town and trusted </a:t>
            </a:r>
            <a:r>
              <a:rPr lang="en-US" sz="4500">
                <a:solidFill>
                  <a:srgbClr val="0E101A"/>
                </a:solidFill>
              </a:rPr>
              <a:t>that JIm would have cleaned his kitchen based on their contract.</a:t>
            </a:r>
            <a:endParaRPr sz="4500">
              <a:solidFill>
                <a:srgbClr val="0E101A"/>
              </a:solidFill>
            </a:endParaRPr>
          </a:p>
          <a:p>
            <a:pPr marL="114300" lvl="0" indent="0" algn="l" rtl="0">
              <a:lnSpc>
                <a:spcPct val="90000"/>
              </a:lnSpc>
              <a:spcBef>
                <a:spcPts val="0"/>
              </a:spcBef>
              <a:spcAft>
                <a:spcPts val="0"/>
              </a:spcAft>
              <a:buSzPct val="100000"/>
              <a:buNone/>
            </a:pPr>
            <a:endParaRPr sz="4500">
              <a:solidFill>
                <a:srgbClr val="0E101A"/>
              </a:solidFill>
            </a:endParaRPr>
          </a:p>
          <a:p>
            <a:pPr marL="114300" lvl="0" indent="0" algn="l" rtl="0">
              <a:lnSpc>
                <a:spcPct val="90000"/>
              </a:lnSpc>
              <a:spcBef>
                <a:spcPts val="0"/>
              </a:spcBef>
              <a:spcAft>
                <a:spcPts val="0"/>
              </a:spcAft>
              <a:buSzPct val="100000"/>
              <a:buNone/>
            </a:pPr>
            <a:r>
              <a:rPr lang="en-US" sz="4500" i="0" u="none" strike="noStrike">
                <a:solidFill>
                  <a:srgbClr val="0E101A"/>
                </a:solidFill>
              </a:rPr>
              <a:t>Two days after the inspection, John received a letter from the Canadian Food Inspection Agency due to a </a:t>
            </a:r>
            <a:r>
              <a:rPr lang="en-US" sz="4500">
                <a:solidFill>
                  <a:srgbClr val="0E101A"/>
                </a:solidFill>
              </a:rPr>
              <a:t>unsanitary </a:t>
            </a:r>
            <a:r>
              <a:rPr lang="en-US" sz="4500" i="0" u="none" strike="noStrike">
                <a:solidFill>
                  <a:srgbClr val="0E101A"/>
                </a:solidFill>
              </a:rPr>
              <a:t>ventilation system. </a:t>
            </a:r>
            <a:r>
              <a:rPr lang="en-US" sz="4500">
                <a:solidFill>
                  <a:srgbClr val="0E101A"/>
                </a:solidFill>
              </a:rPr>
              <a:t>As a result, John was fined $100k, and the restaurant was closed for 4 months</a:t>
            </a:r>
            <a:r>
              <a:rPr lang="en-US" sz="4500" i="0" u="none" strike="noStrike">
                <a:solidFill>
                  <a:srgbClr val="0E101A"/>
                </a:solidFill>
              </a:rPr>
              <a:t>. </a:t>
            </a:r>
            <a:r>
              <a:rPr lang="en-US" sz="4500">
                <a:solidFill>
                  <a:srgbClr val="0E101A"/>
                </a:solidFill>
              </a:rPr>
              <a:t>An enraged John calls Jim for failing to clean his kitchen as agreed</a:t>
            </a:r>
            <a:r>
              <a:rPr lang="en-US" sz="4500" i="0" u="none" strike="noStrike">
                <a:solidFill>
                  <a:srgbClr val="0E101A"/>
                </a:solidFill>
              </a:rPr>
              <a:t>. Jim was apologetic </a:t>
            </a:r>
            <a:r>
              <a:rPr lang="en-US" sz="4500">
                <a:solidFill>
                  <a:srgbClr val="0E101A"/>
                </a:solidFill>
              </a:rPr>
              <a:t>for being sick and </a:t>
            </a:r>
            <a:r>
              <a:rPr lang="en-US" sz="4500" i="0" u="none" strike="noStrike">
                <a:solidFill>
                  <a:srgbClr val="0E101A"/>
                </a:solidFill>
              </a:rPr>
              <a:t>said he would reimburse John $1,000 for the damages</a:t>
            </a:r>
            <a:r>
              <a:rPr lang="en-US" sz="4500">
                <a:solidFill>
                  <a:srgbClr val="0E101A"/>
                </a:solidFill>
              </a:rPr>
              <a:t>.</a:t>
            </a:r>
            <a:endParaRPr sz="4500">
              <a:solidFill>
                <a:srgbClr val="0E101A"/>
              </a:solidFill>
            </a:endParaRPr>
          </a:p>
          <a:p>
            <a:pPr marL="114300" lvl="0" indent="0" algn="l" rtl="0">
              <a:lnSpc>
                <a:spcPct val="90000"/>
              </a:lnSpc>
              <a:spcBef>
                <a:spcPts val="0"/>
              </a:spcBef>
              <a:spcAft>
                <a:spcPts val="0"/>
              </a:spcAft>
              <a:buSzPct val="100000"/>
              <a:buNone/>
            </a:pPr>
            <a:endParaRPr sz="4500">
              <a:solidFill>
                <a:srgbClr val="0E101A"/>
              </a:solidFill>
            </a:endParaRPr>
          </a:p>
          <a:p>
            <a:pPr marL="114300" lvl="0" indent="0" algn="l" rtl="0">
              <a:lnSpc>
                <a:spcPct val="90000"/>
              </a:lnSpc>
              <a:spcBef>
                <a:spcPts val="0"/>
              </a:spcBef>
              <a:spcAft>
                <a:spcPts val="0"/>
              </a:spcAft>
              <a:buSzPct val="100000"/>
              <a:buNone/>
            </a:pPr>
            <a:r>
              <a:rPr lang="en-US" sz="4500" i="0" u="none" strike="noStrike">
                <a:solidFill>
                  <a:srgbClr val="0E101A"/>
                </a:solidFill>
              </a:rPr>
              <a:t>An angry John responded by saying: "</a:t>
            </a:r>
            <a:r>
              <a:rPr lang="en-US" sz="4500">
                <a:solidFill>
                  <a:srgbClr val="0E101A"/>
                </a:solidFill>
              </a:rPr>
              <a:t>Are you joking? I have to pay $100k in fines and lost out on 4 months of profits, I’ll see you in court!</a:t>
            </a:r>
            <a:r>
              <a:rPr lang="en-US" sz="4500" i="0" u="none" strike="noStrike">
                <a:solidFill>
                  <a:srgbClr val="0E101A"/>
                </a:solidFill>
              </a:rPr>
              <a:t>"</a:t>
            </a:r>
            <a:endParaRPr sz="4500" i="0" u="none" strike="noStrike">
              <a:solidFill>
                <a:srgbClr val="0E101A"/>
              </a:solidFill>
            </a:endParaRPr>
          </a:p>
          <a:p>
            <a:pPr marL="114300" lvl="0" indent="0" algn="l" rtl="0">
              <a:lnSpc>
                <a:spcPct val="90000"/>
              </a:lnSpc>
              <a:spcBef>
                <a:spcPts val="0"/>
              </a:spcBef>
              <a:spcAft>
                <a:spcPts val="0"/>
              </a:spcAft>
              <a:buSzPct val="160714"/>
              <a:buNone/>
            </a:pPr>
            <a:endParaRPr/>
          </a:p>
          <a:p>
            <a:pPr marL="457200" lvl="0" indent="-319087" algn="l" rtl="0">
              <a:lnSpc>
                <a:spcPct val="90000"/>
              </a:lnSpc>
              <a:spcBef>
                <a:spcPts val="0"/>
              </a:spcBef>
              <a:spcAft>
                <a:spcPts val="0"/>
              </a:spcAft>
              <a:buClr>
                <a:srgbClr val="0E101A"/>
              </a:buClr>
              <a:buSzPct val="100000"/>
              <a:buAutoNum type="alphaLcParenR"/>
            </a:pPr>
            <a:r>
              <a:rPr lang="en-US" sz="3000" b="1">
                <a:solidFill>
                  <a:srgbClr val="0E101A"/>
                </a:solidFill>
              </a:rPr>
              <a:t>If John decides to sue Jim, would John succeed in his legal action against Jim? What will the extent of damages extend to?</a:t>
            </a:r>
            <a:endParaRPr sz="3000" b="1">
              <a:solidFill>
                <a:srgbClr val="0E101A"/>
              </a:solidFill>
            </a:endParaRPr>
          </a:p>
          <a:p>
            <a:pPr marL="457200" lvl="0" indent="0" algn="l" rtl="0">
              <a:lnSpc>
                <a:spcPct val="90000"/>
              </a:lnSpc>
              <a:spcBef>
                <a:spcPts val="0"/>
              </a:spcBef>
              <a:spcAft>
                <a:spcPts val="0"/>
              </a:spcAft>
              <a:buSzPct val="126315"/>
              <a:buNone/>
            </a:pPr>
            <a:endParaRPr sz="3000" b="1">
              <a:solidFill>
                <a:srgbClr val="0E101A"/>
              </a:solidFill>
            </a:endParaRPr>
          </a:p>
          <a:p>
            <a:pPr marL="457200" lvl="0" indent="-319087" algn="l" rtl="0">
              <a:lnSpc>
                <a:spcPct val="90000"/>
              </a:lnSpc>
              <a:spcBef>
                <a:spcPts val="0"/>
              </a:spcBef>
              <a:spcAft>
                <a:spcPts val="0"/>
              </a:spcAft>
              <a:buClr>
                <a:srgbClr val="0E101A"/>
              </a:buClr>
              <a:buSzPct val="100000"/>
              <a:buAutoNum type="alphaLcParenR"/>
            </a:pPr>
            <a:r>
              <a:rPr lang="en-US" sz="3000" b="1">
                <a:solidFill>
                  <a:srgbClr val="0E101A"/>
                </a:solidFill>
              </a:rPr>
              <a:t>Suppose Jim did perform the service and due to his carelessness, the ventilation system caught fire during the inspection. John claims that since this incident almost "killed" several of his employees, Jim should be liable for punitive damages because there was a breach of contract. Is John right or wrong?</a:t>
            </a:r>
            <a:endParaRPr sz="3000" b="1">
              <a:solidFill>
                <a:srgbClr val="0E101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1"/>
          <p:cNvSpPr txBox="1">
            <a:spLocks noGrp="1"/>
          </p:cNvSpPr>
          <p:nvPr>
            <p:ph type="body" idx="1"/>
          </p:nvPr>
        </p:nvSpPr>
        <p:spPr>
          <a:xfrm>
            <a:off x="743925" y="1665750"/>
            <a:ext cx="10515600" cy="5112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935"/>
              <a:buFont typeface="Arial"/>
              <a:buNone/>
            </a:pPr>
            <a:r>
              <a:rPr lang="en-US" sz="2210" b="1"/>
              <a:t>Dean Darren Dahl takes the 393 class on a field trip to Disney"Molan"d, to have some fun before the final. Once they were there, the admissions office, which normally gets all attendees to sign a waiver with an exclusion clause, ran out of paper :(( . As a result, they just let the entire 393 class into the park since there was an exclusion clause on the back of the ticket anyways. It read in bold letters " DisneyMoland" is not responsible for any bodily harm suffered from participating in activities within the park". </a:t>
            </a:r>
            <a:endParaRPr sz="2210" b="1"/>
          </a:p>
          <a:p>
            <a:pPr marL="0" lvl="0" indent="0" algn="l" rtl="0">
              <a:lnSpc>
                <a:spcPct val="80000"/>
              </a:lnSpc>
              <a:spcBef>
                <a:spcPts val="0"/>
              </a:spcBef>
              <a:spcAft>
                <a:spcPts val="0"/>
              </a:spcAft>
              <a:buClr>
                <a:schemeClr val="dk1"/>
              </a:buClr>
              <a:buSzPts val="935"/>
              <a:buFont typeface="Arial"/>
              <a:buNone/>
            </a:pPr>
            <a:endParaRPr sz="1530">
              <a:latin typeface="Arial"/>
              <a:ea typeface="Arial"/>
              <a:cs typeface="Arial"/>
              <a:sym typeface="Arial"/>
            </a:endParaRPr>
          </a:p>
          <a:p>
            <a:pPr marL="0" lvl="0" indent="0" algn="l" rtl="0">
              <a:lnSpc>
                <a:spcPct val="80000"/>
              </a:lnSpc>
              <a:spcBef>
                <a:spcPts val="0"/>
              </a:spcBef>
              <a:spcAft>
                <a:spcPts val="0"/>
              </a:spcAft>
              <a:buClr>
                <a:schemeClr val="dk1"/>
              </a:buClr>
              <a:buSzPts val="935"/>
              <a:buFont typeface="Arial"/>
              <a:buNone/>
            </a:pPr>
            <a:r>
              <a:rPr lang="en-US" sz="2210"/>
              <a:t>There is evidence that Molan, the owner of the park, knew about the frequent breakdowns and dangers of his ride. Yet, he never had his employees tell any attendees. </a:t>
            </a:r>
            <a:endParaRPr sz="2210"/>
          </a:p>
          <a:p>
            <a:pPr marL="0" lvl="0" indent="0" algn="l" rtl="0">
              <a:lnSpc>
                <a:spcPct val="80000"/>
              </a:lnSpc>
              <a:spcBef>
                <a:spcPts val="0"/>
              </a:spcBef>
              <a:spcAft>
                <a:spcPts val="0"/>
              </a:spcAft>
              <a:buClr>
                <a:schemeClr val="dk1"/>
              </a:buClr>
              <a:buSzPts val="935"/>
              <a:buFont typeface="Arial"/>
              <a:buNone/>
            </a:pPr>
            <a:r>
              <a:rPr lang="en-US" sz="2210"/>
              <a:t>Questions: </a:t>
            </a:r>
            <a:endParaRPr sz="2210"/>
          </a:p>
          <a:p>
            <a:pPr marL="0" lvl="0" indent="0" algn="l" rtl="0">
              <a:lnSpc>
                <a:spcPct val="80000"/>
              </a:lnSpc>
              <a:spcBef>
                <a:spcPts val="0"/>
              </a:spcBef>
              <a:spcAft>
                <a:spcPts val="0"/>
              </a:spcAft>
              <a:buClr>
                <a:schemeClr val="dk1"/>
              </a:buClr>
              <a:buSzPts val="935"/>
              <a:buFont typeface="Arial"/>
              <a:buNone/>
            </a:pPr>
            <a:endParaRPr sz="2210"/>
          </a:p>
          <a:p>
            <a:pPr marL="457200" lvl="0" indent="-347345" algn="l" rtl="0">
              <a:lnSpc>
                <a:spcPct val="80000"/>
              </a:lnSpc>
              <a:spcBef>
                <a:spcPts val="0"/>
              </a:spcBef>
              <a:spcAft>
                <a:spcPts val="0"/>
              </a:spcAft>
              <a:buSzPts val="1870"/>
              <a:buAutoNum type="arabicPeriod"/>
            </a:pPr>
            <a:r>
              <a:rPr lang="en-US" sz="1870" b="1"/>
              <a:t>Does the exclusion clause being on the back of a ticket affect its enforceability?</a:t>
            </a:r>
            <a:endParaRPr sz="1870" b="1"/>
          </a:p>
          <a:p>
            <a:pPr marL="457200" lvl="0" indent="0" algn="l" rtl="0">
              <a:lnSpc>
                <a:spcPct val="80000"/>
              </a:lnSpc>
              <a:spcBef>
                <a:spcPts val="0"/>
              </a:spcBef>
              <a:spcAft>
                <a:spcPts val="0"/>
              </a:spcAft>
              <a:buClr>
                <a:schemeClr val="dk1"/>
              </a:buClr>
              <a:buSzPts val="935"/>
              <a:buFont typeface="Arial"/>
              <a:buNone/>
            </a:pPr>
            <a:endParaRPr sz="1870" b="1"/>
          </a:p>
          <a:p>
            <a:pPr marL="457200" lvl="0" indent="-347345" algn="l" rtl="0">
              <a:lnSpc>
                <a:spcPct val="80000"/>
              </a:lnSpc>
              <a:spcBef>
                <a:spcPts val="0"/>
              </a:spcBef>
              <a:spcAft>
                <a:spcPts val="0"/>
              </a:spcAft>
              <a:buSzPts val="1870"/>
              <a:buAutoNum type="arabicPeriod"/>
            </a:pPr>
            <a:r>
              <a:rPr lang="en-US" sz="1870" b="1"/>
              <a:t>An international student from Wakanda, Tommy, went on one of the rides got severely injured from the entire ride blowing up. There are no theme parks in Wakanda and this is Tommy's first time. Will Tommy be successful in suing Molan's theme park?</a:t>
            </a:r>
            <a:endParaRPr sz="1870" b="1"/>
          </a:p>
          <a:p>
            <a:pPr marL="457200" lvl="0" indent="0" algn="l" rtl="0">
              <a:lnSpc>
                <a:spcPct val="80000"/>
              </a:lnSpc>
              <a:spcBef>
                <a:spcPts val="0"/>
              </a:spcBef>
              <a:spcAft>
                <a:spcPts val="0"/>
              </a:spcAft>
              <a:buClr>
                <a:schemeClr val="dk1"/>
              </a:buClr>
              <a:buSzPts val="935"/>
              <a:buFont typeface="Arial"/>
              <a:buNone/>
            </a:pPr>
            <a:endParaRPr sz="1870" b="1"/>
          </a:p>
          <a:p>
            <a:pPr marL="457200" lvl="0" indent="-347345" algn="l" rtl="0">
              <a:lnSpc>
                <a:spcPct val="80000"/>
              </a:lnSpc>
              <a:spcBef>
                <a:spcPts val="0"/>
              </a:spcBef>
              <a:spcAft>
                <a:spcPts val="0"/>
              </a:spcAft>
              <a:buSzPts val="1870"/>
              <a:buAutoNum type="arabicPeriod"/>
            </a:pPr>
            <a:r>
              <a:rPr lang="en-US" sz="1870" b="1"/>
              <a:t>Assume that exclusion clauses are binding. Will the ride operators be personally liable?</a:t>
            </a:r>
            <a:endParaRPr sz="2210"/>
          </a:p>
        </p:txBody>
      </p:sp>
      <p:pic>
        <p:nvPicPr>
          <p:cNvPr id="146" name="Google Shape;146;p71"/>
          <p:cNvPicPr preferRelativeResize="0"/>
          <p:nvPr/>
        </p:nvPicPr>
        <p:blipFill rotWithShape="1">
          <a:blip r:embed="rId3">
            <a:alphaModFix/>
          </a:blip>
          <a:srcRect/>
          <a:stretch/>
        </p:blipFill>
        <p:spPr>
          <a:xfrm>
            <a:off x="480000" y="311720"/>
            <a:ext cx="12192000" cy="14981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b="1"/>
              <a:t>Question (SGA)</a:t>
            </a:r>
            <a:endParaRPr b="1"/>
          </a:p>
        </p:txBody>
      </p:sp>
      <p:sp>
        <p:nvSpPr>
          <p:cNvPr id="158" name="Google Shape;158;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0"/>
              </a:spcBef>
              <a:spcAft>
                <a:spcPts val="0"/>
              </a:spcAft>
              <a:buSzPts val="1800"/>
              <a:buNone/>
            </a:pPr>
            <a:r>
              <a:rPr lang="en-US" sz="1600" b="0" i="0" u="none" strike="noStrike">
                <a:solidFill>
                  <a:srgbClr val="0E101A"/>
                </a:solidFill>
                <a:latin typeface="Calibri"/>
                <a:ea typeface="Calibri"/>
                <a:cs typeface="Calibri"/>
                <a:sym typeface="Calibri"/>
              </a:rPr>
              <a:t>After making $2,000,000 upon selling his company, </a:t>
            </a:r>
            <a:r>
              <a:rPr lang="en-US" sz="1600">
                <a:solidFill>
                  <a:srgbClr val="0E101A"/>
                </a:solidFill>
              </a:rPr>
              <a:t>Nalom went to buy himself an exotic car at Mot’s dealership</a:t>
            </a:r>
            <a:r>
              <a:rPr lang="en-US" sz="1600" b="0" i="0" u="none" strike="noStrike">
                <a:solidFill>
                  <a:srgbClr val="0E101A"/>
                </a:solidFill>
                <a:latin typeface="Calibri"/>
                <a:ea typeface="Calibri"/>
                <a:cs typeface="Calibri"/>
                <a:sym typeface="Calibri"/>
              </a:rPr>
              <a:t>. After asking Mot which car has the bes</a:t>
            </a:r>
            <a:r>
              <a:rPr lang="en-US" sz="1600">
                <a:solidFill>
                  <a:srgbClr val="0E101A"/>
                </a:solidFill>
              </a:rPr>
              <a:t>t acceleration, Mot recommended the new Enzo Model. </a:t>
            </a:r>
            <a:r>
              <a:rPr lang="en-US" sz="1600" b="0" i="0" u="none" strike="noStrike">
                <a:solidFill>
                  <a:srgbClr val="0E101A"/>
                </a:solidFill>
                <a:latin typeface="Calibri"/>
                <a:ea typeface="Calibri"/>
                <a:cs typeface="Calibri"/>
                <a:sym typeface="Calibri"/>
              </a:rPr>
              <a:t>Nalom decided against Mot</a:t>
            </a:r>
            <a:r>
              <a:rPr lang="en-US" sz="1600">
                <a:solidFill>
                  <a:srgbClr val="0E101A"/>
                </a:solidFill>
              </a:rPr>
              <a:t>’s recommendation and decided </a:t>
            </a:r>
            <a:r>
              <a:rPr lang="en-US" sz="1600" b="0" i="0" u="none" strike="noStrike">
                <a:solidFill>
                  <a:srgbClr val="0E101A"/>
                </a:solidFill>
                <a:latin typeface="Calibri"/>
                <a:ea typeface="Calibri"/>
                <a:cs typeface="Calibri"/>
                <a:sym typeface="Calibri"/>
              </a:rPr>
              <a:t>to purchase a classic Porsche 911 instead. Though disappointed that Nalom did not buy the automobile he recommended, Mot was happy to see his client find a car he liked. Before Nalom left, Mot told him,  “It seems you didn’t rely on my professional expertise; but this is a great choice too! The 911 has always been known to have good acceleration!"</a:t>
            </a:r>
            <a:endParaRPr sz="1600" b="0" i="0" u="none" strike="noStrike">
              <a:solidFill>
                <a:srgbClr val="000000"/>
              </a:solidFill>
            </a:endParaRPr>
          </a:p>
          <a:p>
            <a:pPr marL="114300" lvl="0" indent="0" algn="l" rtl="0">
              <a:lnSpc>
                <a:spcPct val="90000"/>
              </a:lnSpc>
              <a:spcBef>
                <a:spcPts val="0"/>
              </a:spcBef>
              <a:spcAft>
                <a:spcPts val="0"/>
              </a:spcAft>
              <a:buSzPts val="1800"/>
              <a:buNone/>
            </a:pPr>
            <a:endParaRPr sz="1600" b="0" i="0" u="none" strike="noStrike">
              <a:solidFill>
                <a:srgbClr val="0E101A"/>
              </a:solidFill>
              <a:latin typeface="Calibri"/>
              <a:ea typeface="Calibri"/>
              <a:cs typeface="Calibri"/>
              <a:sym typeface="Calibri"/>
            </a:endParaRPr>
          </a:p>
          <a:p>
            <a:pPr marL="114300" lvl="0" indent="0" algn="l" rtl="0">
              <a:lnSpc>
                <a:spcPct val="90000"/>
              </a:lnSpc>
              <a:spcBef>
                <a:spcPts val="0"/>
              </a:spcBef>
              <a:spcAft>
                <a:spcPts val="0"/>
              </a:spcAft>
              <a:buSzPts val="1800"/>
              <a:buNone/>
            </a:pPr>
            <a:r>
              <a:rPr lang="en-US" sz="1600" b="0" i="0" u="none" strike="noStrike">
                <a:solidFill>
                  <a:srgbClr val="0E101A"/>
                </a:solidFill>
                <a:latin typeface="Calibri"/>
                <a:ea typeface="Calibri"/>
                <a:cs typeface="Calibri"/>
                <a:sym typeface="Calibri"/>
              </a:rPr>
              <a:t>After driving the car for a couple of days, Nalom felt he had made a mistake in purchasing the 911. He complained to his friends about the car's engine and the lack of acceleration. Nalom was unsure whether he could return the vehicle. </a:t>
            </a:r>
            <a:endParaRPr sz="1600" b="0" i="0" u="none" strike="noStrike">
              <a:solidFill>
                <a:srgbClr val="0E101A"/>
              </a:solidFill>
              <a:latin typeface="Calibri"/>
              <a:ea typeface="Calibri"/>
              <a:cs typeface="Calibri"/>
              <a:sym typeface="Calibri"/>
            </a:endParaRPr>
          </a:p>
          <a:p>
            <a:pPr marL="114300" lvl="0" indent="0" algn="l" rtl="0">
              <a:lnSpc>
                <a:spcPct val="90000"/>
              </a:lnSpc>
              <a:spcBef>
                <a:spcPts val="0"/>
              </a:spcBef>
              <a:spcAft>
                <a:spcPts val="0"/>
              </a:spcAft>
              <a:buSzPts val="1800"/>
              <a:buNone/>
            </a:pPr>
            <a:br>
              <a:rPr lang="en-US" sz="1600"/>
            </a:br>
            <a:r>
              <a:rPr lang="en-US" sz="1600" b="1">
                <a:solidFill>
                  <a:srgbClr val="0E101A"/>
                </a:solidFill>
              </a:rPr>
              <a:t>Can Nalom return the car? Explain the legal basis for your conclusions.</a:t>
            </a:r>
            <a:endParaRPr sz="1600"/>
          </a:p>
          <a:p>
            <a:pPr marL="114300" lvl="0" indent="0" algn="l" rtl="0">
              <a:lnSpc>
                <a:spcPct val="90000"/>
              </a:lnSpc>
              <a:spcBef>
                <a:spcPts val="1000"/>
              </a:spcBef>
              <a:spcAft>
                <a:spcPts val="0"/>
              </a:spcAft>
              <a:buClr>
                <a:schemeClr val="dk1"/>
              </a:buClr>
              <a:buSzPts val="1800"/>
              <a:buFont typeface="Arial"/>
              <a:buNone/>
            </a:pPr>
            <a:endParaRPr sz="1600"/>
          </a:p>
          <a:p>
            <a:pPr marL="114300" lvl="0" indent="0" algn="l" rtl="0">
              <a:lnSpc>
                <a:spcPct val="90000"/>
              </a:lnSpc>
              <a:spcBef>
                <a:spcPts val="0"/>
              </a:spcBef>
              <a:spcAft>
                <a:spcPts val="0"/>
              </a:spcAft>
              <a:buSzPts val="1800"/>
              <a:buNone/>
            </a:pPr>
            <a:br>
              <a:rPr lang="en-US" sz="1600"/>
            </a:b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1a64ad0b276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b="1"/>
              <a:t>Privity (Question)</a:t>
            </a:r>
            <a:endParaRPr b="1"/>
          </a:p>
        </p:txBody>
      </p:sp>
      <p:sp>
        <p:nvSpPr>
          <p:cNvPr id="171" name="Google Shape;171;g1a64ad0b276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800">
                <a:solidFill>
                  <a:srgbClr val="0E101A"/>
                </a:solidFill>
              </a:rPr>
              <a:t>Zhang development is building a new apartment in Wesbrook. Zhang development hires a contractor (imperial constructions) to build the apartment. The contractor also contracted the world-famous architect Molan Liu as a subcontractor. Because of Molan's poor work ethic (terrible!), he was unable to get the plan for the building done. The project missed many deadlines and costs were greatly increased by $100k. Zhang development sues Molan but Molan remembers the 393 class he took with Elicia! Molan says to himself: 'heh heh heh, they can't sue me in contract, I'm safe!".</a:t>
            </a:r>
            <a:endParaRPr sz="1800">
              <a:solidFill>
                <a:srgbClr val="0E101A"/>
              </a:solidFill>
            </a:endParaRPr>
          </a:p>
          <a:p>
            <a:pPr marL="0" lvl="0" indent="0" algn="l" rtl="0">
              <a:lnSpc>
                <a:spcPct val="115000"/>
              </a:lnSpc>
              <a:spcBef>
                <a:spcPts val="0"/>
              </a:spcBef>
              <a:spcAft>
                <a:spcPts val="0"/>
              </a:spcAft>
              <a:buClr>
                <a:schemeClr val="dk1"/>
              </a:buClr>
              <a:buSzPts val="1100"/>
              <a:buFont typeface="Arial"/>
              <a:buNone/>
            </a:pPr>
            <a:r>
              <a:rPr lang="en-US" sz="1800">
                <a:solidFill>
                  <a:srgbClr val="0E101A"/>
                </a:solidFill>
              </a:rPr>
              <a:t>Questions:</a:t>
            </a:r>
            <a:endParaRPr sz="1800">
              <a:solidFill>
                <a:srgbClr val="0E101A"/>
              </a:solidFill>
            </a:endParaRPr>
          </a:p>
          <a:p>
            <a:pPr marL="457200" lvl="0" indent="-342900" algn="l" rtl="0">
              <a:lnSpc>
                <a:spcPct val="115000"/>
              </a:lnSpc>
              <a:spcBef>
                <a:spcPts val="0"/>
              </a:spcBef>
              <a:spcAft>
                <a:spcPts val="0"/>
              </a:spcAft>
              <a:buClr>
                <a:srgbClr val="0E101A"/>
              </a:buClr>
              <a:buSzPts val="1800"/>
              <a:buFont typeface="Calibri"/>
              <a:buAutoNum type="arabicPeriod"/>
            </a:pPr>
            <a:r>
              <a:rPr lang="en-US" sz="1800" b="1">
                <a:solidFill>
                  <a:srgbClr val="0E101A"/>
                </a:solidFill>
              </a:rPr>
              <a:t>Why does Molan think he cannot be sued in contract? Is he right?</a:t>
            </a:r>
            <a:endParaRPr sz="1800" b="1">
              <a:solidFill>
                <a:srgbClr val="0E101A"/>
              </a:solidFill>
            </a:endParaRPr>
          </a:p>
          <a:p>
            <a:pPr marL="457200" lvl="0" indent="-342900" algn="l" rtl="0">
              <a:lnSpc>
                <a:spcPct val="115000"/>
              </a:lnSpc>
              <a:spcBef>
                <a:spcPts val="0"/>
              </a:spcBef>
              <a:spcAft>
                <a:spcPts val="0"/>
              </a:spcAft>
              <a:buClr>
                <a:srgbClr val="0E101A"/>
              </a:buClr>
              <a:buSzPts val="1800"/>
              <a:buFont typeface="Calibri"/>
              <a:buAutoNum type="arabicPeriod"/>
            </a:pPr>
            <a:r>
              <a:rPr lang="en-US" sz="1800" b="1">
                <a:solidFill>
                  <a:srgbClr val="0E101A"/>
                </a:solidFill>
              </a:rPr>
              <a:t>Assume that Molan was not a subcontractor and was an employee under the contractor (Imperial Construction). Also, assume that there is a totally legal enforceable exclusion clause that states "Imperial constructions will not be liable for any damages caused by delays in the construction process". Will Zhang dev be able to sue Molan?</a:t>
            </a:r>
            <a:endParaRPr sz="1800" b="1">
              <a:solidFill>
                <a:srgbClr val="0E101A"/>
              </a:solidFill>
            </a:endParaRPr>
          </a:p>
          <a:p>
            <a:pPr marL="0" lvl="0" indent="0" algn="l" rtl="0">
              <a:lnSpc>
                <a:spcPct val="90000"/>
              </a:lnSpc>
              <a:spcBef>
                <a:spcPts val="1000"/>
              </a:spcBef>
              <a:spcAft>
                <a:spcPts val="0"/>
              </a:spcAft>
              <a:buClr>
                <a:schemeClr val="dk1"/>
              </a:buClr>
              <a:buSzPts val="1100"/>
              <a:buFont typeface="Arial"/>
              <a:buNone/>
            </a:pPr>
            <a:endParaRPr sz="1800"/>
          </a:p>
          <a:p>
            <a:pPr marL="0" lvl="0" indent="0" algn="l" rtl="0">
              <a:lnSpc>
                <a:spcPct val="90000"/>
              </a:lnSpc>
              <a:spcBef>
                <a:spcPts val="1000"/>
              </a:spcBef>
              <a:spcAft>
                <a:spcPts val="0"/>
              </a:spcAft>
              <a:buSzPts val="1800"/>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a64ad0b276_0_18"/>
          <p:cNvSpPr txBox="1">
            <a:spLocks noGrp="1"/>
          </p:cNvSpPr>
          <p:nvPr>
            <p:ph type="title"/>
          </p:nvPr>
        </p:nvSpPr>
        <p:spPr>
          <a:xfrm>
            <a:off x="838200" y="2456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SzPts val="1800"/>
              <a:buNone/>
            </a:pPr>
            <a:r>
              <a:rPr lang="en-US" sz="5500"/>
              <a:t>Question (Negligence)</a:t>
            </a:r>
            <a:endParaRPr sz="7900"/>
          </a:p>
        </p:txBody>
      </p:sp>
      <p:sp>
        <p:nvSpPr>
          <p:cNvPr id="190" name="Google Shape;190;g1a64ad0b276_0_18"/>
          <p:cNvSpPr txBox="1">
            <a:spLocks noGrp="1"/>
          </p:cNvSpPr>
          <p:nvPr>
            <p:ph type="body" idx="1"/>
          </p:nvPr>
        </p:nvSpPr>
        <p:spPr>
          <a:xfrm>
            <a:off x="838200" y="1571350"/>
            <a:ext cx="10515600" cy="4980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sz="2000">
                <a:solidFill>
                  <a:srgbClr val="0E101A"/>
                </a:solidFill>
              </a:rPr>
              <a:t>Samantha went to a popular restaurant in town to meet her friends for lunch. It was a rainy day, and the restaurant floor was wet. Unfortunately, the restaurant did not have a wet floor sign displayed. As Samantha walked towards the table, she slipped on the wet floor and fell, fracturing her hip. Samantha decides to sue the restaurant for negligence. The restaurant argues that Samantha is partially to blame for not noticing the wet floor.</a:t>
            </a:r>
            <a:endParaRPr sz="2000">
              <a:solidFill>
                <a:srgbClr val="0E101A"/>
              </a:solidFill>
            </a:endParaRPr>
          </a:p>
          <a:p>
            <a:pPr marL="0" lvl="0" indent="0" algn="l" rtl="0">
              <a:lnSpc>
                <a:spcPct val="90000"/>
              </a:lnSpc>
              <a:spcBef>
                <a:spcPts val="1000"/>
              </a:spcBef>
              <a:spcAft>
                <a:spcPts val="0"/>
              </a:spcAft>
              <a:buSzPts val="1800"/>
              <a:buNone/>
            </a:pPr>
            <a:endParaRPr sz="2000">
              <a:solidFill>
                <a:srgbClr val="0E101A"/>
              </a:solidFill>
            </a:endParaRPr>
          </a:p>
          <a:p>
            <a:pPr marL="0" lvl="0" indent="0" algn="l" rtl="0">
              <a:lnSpc>
                <a:spcPct val="90000"/>
              </a:lnSpc>
              <a:spcBef>
                <a:spcPts val="1000"/>
              </a:spcBef>
              <a:spcAft>
                <a:spcPts val="0"/>
              </a:spcAft>
              <a:buSzPts val="1800"/>
              <a:buNone/>
            </a:pPr>
            <a:r>
              <a:rPr lang="en-US" sz="2000" b="1">
                <a:solidFill>
                  <a:srgbClr val="0E101A"/>
                </a:solidFill>
              </a:rPr>
              <a:t>Assess the legal rights and liabilities of Samantha and the restaurant in this situation. </a:t>
            </a:r>
            <a:endParaRPr sz="2000" b="1">
              <a:solidFill>
                <a:srgbClr val="0E101A"/>
              </a:solidFill>
            </a:endParaRPr>
          </a:p>
          <a:p>
            <a:pPr marL="0" lvl="0" indent="0" algn="l" rtl="0">
              <a:lnSpc>
                <a:spcPct val="90000"/>
              </a:lnSpc>
              <a:spcBef>
                <a:spcPts val="1000"/>
              </a:spcBef>
              <a:spcAft>
                <a:spcPts val="0"/>
              </a:spcAft>
              <a:buSzPts val="1800"/>
              <a:buNone/>
            </a:pPr>
            <a:r>
              <a:rPr lang="en-US" sz="2000" b="1">
                <a:solidFill>
                  <a:srgbClr val="0E101A"/>
                </a:solidFill>
              </a:rPr>
              <a:t>Does Samantha have a case against the restaurant? </a:t>
            </a:r>
            <a:endParaRPr sz="2000" b="1">
              <a:solidFill>
                <a:srgbClr val="0E101A"/>
              </a:solidFill>
            </a:endParaRPr>
          </a:p>
          <a:p>
            <a:pPr marL="0" lvl="0" indent="0" algn="l" rtl="0">
              <a:lnSpc>
                <a:spcPct val="90000"/>
              </a:lnSpc>
              <a:spcBef>
                <a:spcPts val="1000"/>
              </a:spcBef>
              <a:spcAft>
                <a:spcPts val="0"/>
              </a:spcAft>
              <a:buSzPts val="1800"/>
              <a:buNone/>
            </a:pPr>
            <a:r>
              <a:rPr lang="en-US" sz="2000" b="1">
                <a:solidFill>
                  <a:srgbClr val="0E101A"/>
                </a:solidFill>
              </a:rPr>
              <a:t>What if Samantha was excitedly running around the restaurant when she slipped?</a:t>
            </a:r>
            <a:endParaRPr sz="2000" b="1">
              <a:solidFill>
                <a:srgbClr val="0E101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1a64ad0b276_0_78"/>
          <p:cNvSpPr txBox="1">
            <a:spLocks noGrp="1"/>
          </p:cNvSpPr>
          <p:nvPr>
            <p:ph type="body" idx="1"/>
          </p:nvPr>
        </p:nvSpPr>
        <p:spPr>
          <a:xfrm>
            <a:off x="838200" y="1483900"/>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1700"/>
              <a:t>Tommy's Pizzeria hired Molan Liu, a CPA, to prepare a set of financial statements for his pizzeria so that he can evaluate the performance and assets of his business, to determine a value for his business. Tommy was surprised at how good the numbers were and so sold off the business for $3 million to Jimmy. Unfortunately, the reason why numbers were so good was because Molan slept through his 293 and 353 classes, and accidentally inflated the profits and assets of the business by 40%.</a:t>
            </a:r>
            <a:endParaRPr sz="1700"/>
          </a:p>
          <a:p>
            <a:pPr marL="0" lvl="0" indent="0" algn="l" rtl="0">
              <a:lnSpc>
                <a:spcPct val="115000"/>
              </a:lnSpc>
              <a:spcBef>
                <a:spcPts val="0"/>
              </a:spcBef>
              <a:spcAft>
                <a:spcPts val="0"/>
              </a:spcAft>
              <a:buClr>
                <a:schemeClr val="dk1"/>
              </a:buClr>
              <a:buSzPts val="1100"/>
              <a:buFont typeface="Arial"/>
              <a:buNone/>
            </a:pPr>
            <a:r>
              <a:rPr lang="en-US" sz="1700"/>
              <a:t> </a:t>
            </a:r>
            <a:endParaRPr sz="1700"/>
          </a:p>
          <a:p>
            <a:pPr marL="0" lvl="0" indent="0" algn="l" rtl="0">
              <a:lnSpc>
                <a:spcPct val="115000"/>
              </a:lnSpc>
              <a:spcBef>
                <a:spcPts val="0"/>
              </a:spcBef>
              <a:spcAft>
                <a:spcPts val="0"/>
              </a:spcAft>
              <a:buClr>
                <a:schemeClr val="dk1"/>
              </a:buClr>
              <a:buSzPts val="1100"/>
              <a:buFont typeface="Arial"/>
              <a:buNone/>
            </a:pPr>
            <a:r>
              <a:rPr lang="en-US" sz="1700"/>
              <a:t>Jimmy sues Tommy for falsely inflating the value of his business.</a:t>
            </a:r>
            <a:endParaRPr sz="1700"/>
          </a:p>
          <a:p>
            <a:pPr marL="0" lvl="0" indent="0" algn="l" rtl="0">
              <a:lnSpc>
                <a:spcPct val="115000"/>
              </a:lnSpc>
              <a:spcBef>
                <a:spcPts val="0"/>
              </a:spcBef>
              <a:spcAft>
                <a:spcPts val="0"/>
              </a:spcAft>
              <a:buClr>
                <a:schemeClr val="dk1"/>
              </a:buClr>
              <a:buSzPts val="1100"/>
              <a:buFont typeface="Arial"/>
              <a:buNone/>
            </a:pPr>
            <a:endParaRPr sz="1700"/>
          </a:p>
          <a:p>
            <a:pPr marL="457200" lvl="0" indent="-336550" algn="l" rtl="0">
              <a:lnSpc>
                <a:spcPct val="115000"/>
              </a:lnSpc>
              <a:spcBef>
                <a:spcPts val="0"/>
              </a:spcBef>
              <a:spcAft>
                <a:spcPts val="0"/>
              </a:spcAft>
              <a:buSzPts val="1700"/>
              <a:buFont typeface="Calibri"/>
              <a:buAutoNum type="arabicPeriod"/>
            </a:pPr>
            <a:r>
              <a:rPr lang="en-US" sz="1700" b="1"/>
              <a:t>Can Tommy sue Molan?</a:t>
            </a:r>
            <a:endParaRPr sz="1700" b="1"/>
          </a:p>
          <a:p>
            <a:pPr marL="457200" lvl="0" indent="-336550" algn="l" rtl="0">
              <a:lnSpc>
                <a:spcPct val="115000"/>
              </a:lnSpc>
              <a:spcBef>
                <a:spcPts val="0"/>
              </a:spcBef>
              <a:spcAft>
                <a:spcPts val="0"/>
              </a:spcAft>
              <a:buSzPts val="1700"/>
              <a:buFont typeface="Calibri"/>
              <a:buAutoNum type="arabicPeriod"/>
            </a:pPr>
            <a:r>
              <a:rPr lang="en-US" sz="1700" b="1"/>
              <a:t>Can Jimmy sue Molan directly?</a:t>
            </a:r>
            <a:endParaRPr sz="1700" b="1"/>
          </a:p>
          <a:p>
            <a:pPr marL="457200" lvl="0" indent="-336550" algn="l" rtl="0">
              <a:lnSpc>
                <a:spcPct val="115000"/>
              </a:lnSpc>
              <a:spcBef>
                <a:spcPts val="0"/>
              </a:spcBef>
              <a:spcAft>
                <a:spcPts val="0"/>
              </a:spcAft>
              <a:buSzPts val="1700"/>
              <a:buFont typeface="Calibri"/>
              <a:buAutoNum type="arabicPeriod"/>
            </a:pPr>
            <a:r>
              <a:rPr lang="en-US" sz="1700" b="1"/>
              <a:t>Assume that Tommy told Molan that the financial statements will be used by Jimmy to evaluate the value of his pizzeria to buy it in the next month. Can Jimmy sue Molan now?</a:t>
            </a:r>
            <a:endParaRPr sz="1700" b="1"/>
          </a:p>
          <a:p>
            <a:pPr marL="457200" lvl="0" indent="-336550" algn="l" rtl="0">
              <a:lnSpc>
                <a:spcPct val="115000"/>
              </a:lnSpc>
              <a:spcBef>
                <a:spcPts val="0"/>
              </a:spcBef>
              <a:spcAft>
                <a:spcPts val="0"/>
              </a:spcAft>
              <a:buSzPts val="1700"/>
              <a:buFont typeface="Calibri"/>
              <a:buAutoNum type="arabicPeriod"/>
            </a:pPr>
            <a:r>
              <a:rPr lang="en-US" sz="1700" b="1"/>
              <a:t>Assume that Tommy sold Jimmy the business through Tommy Holdings Inc. Tommy owns 100% of the shares. Describe the potential consequences for Tommy if Jimmy sues Tommy holdings.</a:t>
            </a:r>
            <a:endParaRPr sz="1700" b="1"/>
          </a:p>
        </p:txBody>
      </p:sp>
      <p:sp>
        <p:nvSpPr>
          <p:cNvPr id="204" name="Google Shape;204;g1a64ad0b276_0_78"/>
          <p:cNvSpPr txBox="1">
            <a:spLocks noGrp="1"/>
          </p:cNvSpPr>
          <p:nvPr>
            <p:ph type="title"/>
          </p:nvPr>
        </p:nvSpPr>
        <p:spPr>
          <a:xfrm>
            <a:off x="838200" y="2614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2000"/>
              </a:spcBef>
              <a:spcAft>
                <a:spcPts val="600"/>
              </a:spcAft>
              <a:buClr>
                <a:schemeClr val="dk1"/>
              </a:buClr>
              <a:buSzPts val="1100"/>
              <a:buFont typeface="Arial"/>
              <a:buNone/>
            </a:pPr>
            <a:r>
              <a:rPr lang="en-US" sz="4700"/>
              <a:t>Question (Negligent Misstatement)</a:t>
            </a:r>
            <a:endParaRPr sz="71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2497</Words>
  <Application>Microsoft Office PowerPoint</Application>
  <PresentationFormat>Widescreen</PresentationFormat>
  <Paragraphs>119</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Abril Fatface</vt:lpstr>
      <vt:lpstr>Arial</vt:lpstr>
      <vt:lpstr>Office Theme</vt:lpstr>
      <vt:lpstr>PowerPoint Presentation</vt:lpstr>
      <vt:lpstr>PowerPoint Presentation</vt:lpstr>
      <vt:lpstr>PowerPoint Presentation</vt:lpstr>
      <vt:lpstr>Question (Breach + Damages)</vt:lpstr>
      <vt:lpstr>PowerPoint Presentation</vt:lpstr>
      <vt:lpstr>Question (SGA)</vt:lpstr>
      <vt:lpstr>Privity (Question)</vt:lpstr>
      <vt:lpstr>Question (Negligence)</vt:lpstr>
      <vt:lpstr>Question (Negligent Misstatement)</vt:lpstr>
      <vt:lpstr>PowerPoint Presentation</vt:lpstr>
      <vt:lpstr>PowerPoint Presentation</vt:lpstr>
      <vt:lpstr>PowerPoint Presentation</vt:lpstr>
      <vt:lpstr>Questions (Partnerships)</vt:lpstr>
      <vt:lpstr>Corporations (Questions)</vt:lpstr>
      <vt:lpstr>Corporations</vt:lpstr>
      <vt:lpstr>Corporations</vt:lpstr>
      <vt:lpstr>Corporations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Molan</dc:creator>
  <cp:lastModifiedBy>Tommy Zhang</cp:lastModifiedBy>
  <cp:revision>2</cp:revision>
  <dcterms:created xsi:type="dcterms:W3CDTF">2022-10-14T04:03:39Z</dcterms:created>
  <dcterms:modified xsi:type="dcterms:W3CDTF">2024-04-21T22:30:20Z</dcterms:modified>
</cp:coreProperties>
</file>