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 Light"/>
      <p:regular r:id="rId23"/>
      <p:bold r:id="rId24"/>
    </p:embeddedFont>
    <p:embeddedFont>
      <p:font typeface="Muli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Ubuntu Condensed"/>
      <p:regular r:id="rId33"/>
    </p:embeddedFont>
    <p:embeddedFont>
      <p:font typeface="Fira Sans Extra Condensed Medium"/>
      <p:regular r:id="rId34"/>
      <p:bold r:id="rId35"/>
      <p:italic r:id="rId36"/>
      <p:boldItalic r:id="rId37"/>
    </p:embeddedFont>
    <p:embeddedFont>
      <p:font typeface="Squada One"/>
      <p:regular r:id="rId38"/>
    </p:embeddedFont>
    <p:embeddedFont>
      <p:font typeface="Muli Light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C85DD7B-1999-450C-AC68-7E490E7C04FE}">
  <a:tblStyle styleId="{4C85DD7B-1999-450C-AC68-7E490E7C04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uliLight-bold.fntdata"/><Relationship Id="rId20" Type="http://schemas.openxmlformats.org/officeDocument/2006/relationships/slide" Target="slides/slide15.xml"/><Relationship Id="rId42" Type="http://schemas.openxmlformats.org/officeDocument/2006/relationships/font" Target="fonts/MuliLight-boldItalic.fntdata"/><Relationship Id="rId41" Type="http://schemas.openxmlformats.org/officeDocument/2006/relationships/font" Target="fonts/MuliLight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font" Target="fonts/RobotoSlabLight-bold.fntdata"/><Relationship Id="rId46" Type="http://schemas.openxmlformats.org/officeDocument/2006/relationships/font" Target="fonts/OpenSans-boldItalic.fntdata"/><Relationship Id="rId23" Type="http://schemas.openxmlformats.org/officeDocument/2006/relationships/font" Target="fonts/RobotoSlabLight-regular.fntdata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uli-bold.fntdata"/><Relationship Id="rId25" Type="http://schemas.openxmlformats.org/officeDocument/2006/relationships/font" Target="fonts/Muli-regular.fntdata"/><Relationship Id="rId28" Type="http://schemas.openxmlformats.org/officeDocument/2006/relationships/font" Target="fonts/Muli-boldItalic.fntdata"/><Relationship Id="rId27" Type="http://schemas.openxmlformats.org/officeDocument/2006/relationships/font" Target="fonts/Muli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UbuntuCondensed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bold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italic.fntdata"/><Relationship Id="rId17" Type="http://schemas.openxmlformats.org/officeDocument/2006/relationships/slide" Target="slides/slide12.xml"/><Relationship Id="rId39" Type="http://schemas.openxmlformats.org/officeDocument/2006/relationships/font" Target="fonts/MuliLight-regular.fntdata"/><Relationship Id="rId16" Type="http://schemas.openxmlformats.org/officeDocument/2006/relationships/slide" Target="slides/slide11.xml"/><Relationship Id="rId38" Type="http://schemas.openxmlformats.org/officeDocument/2006/relationships/font" Target="fonts/SquadaOn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32717e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32717e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32717e73a_0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32717e73a_0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32717e73a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32717e73a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2717e73a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32717e73a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32717e73a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32717e73a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32717e73a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32717e73a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based on other model criteria, this model performs pretty well within goals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residuals were normally distributed, not heteroskedastic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difference between R-squared and adjusted R-squared is small - variance is explained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R-squared: how much of variance is explained by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Adj R^2: penalizes for features that don’t correlate with outcome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Condition number: low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Skew: 0, Kurtosis 3: represents distribution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Durbin Watson: autocorrelation of errors - want errors to be not correlated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F statistic: standard deviations away from a test model and probability of seeing these results assuming all betas are zero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Log likelihood: probability of seeing future data like this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Omnibus: errors are normally distributed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Condition number: sensitivity of errors to inputs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32717e73a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32717e73a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32717e73a_0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32717e73a_0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32717e73a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32717e73a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2717e7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2717e7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32b49e51e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32b49e51e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used over 5 separate data sources and merged data from 12 datasets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4 census, 1 ACS, 2 healthdata.gov, 4 FY IPPS files, 1 POS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geographic: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income and education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around pneumonia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around other hospital metrics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hospital characteristics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bed count (proxy for size)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labor wage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hospital 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medical school affiliation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2b49e51e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2b49e51e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2,300 hospitals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used over 5 separate data sources and merged data from 12 datasets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4 census, 1 ACS, 2 healthdata.gov, 4 FY IPPS files, 1 POS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geographic: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income and education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around pneumonia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around other hospital metrics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hospital characteristics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bed count (proxy for size)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labor wage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hospital 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medical school affiliation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32b49e51e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32b49e51e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used over 5 separate data sources and merged data from 12 datasets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4 census, 1 ACS, 2 healthdata.gov, 4 FY IPPS files, 1 POS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geographic: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income and education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performance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around pneumonia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around other hospital metrics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hospital characteristics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bed count (proxy for size)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labor wage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hospital ownership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medical school affiliation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32b49e51e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32b49e51e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32b49e51e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32b49e51e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32717e73a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32717e73a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was weakly predictive, with not too much variance but generally estimated around the mean, based on looking at this cluster around 15-16% mark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-"/>
            </a:pPr>
            <a:r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mean absolute error was around 1.366 which represents about a 1.3% difference in percentage points - may not seem like a lot but you have to consider that the range is only around 12-20% so a 1% increase is significant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-"/>
            </a:pPr>
            <a:r>
              <a:rPr lang="e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Also point out that ridge and lasso methods resulted in very small reductions in MAE but for the sake of simplicity only presented the model results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32717e73a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32717e73a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000"/>
              <a:buFont typeface="Roboto"/>
              <a:buChar char="-"/>
            </a:pPr>
            <a:r>
              <a:rPr lang="es" sz="1000">
                <a:solidFill>
                  <a:srgbClr val="374957"/>
                </a:solidFill>
                <a:latin typeface="Roboto"/>
                <a:ea typeface="Roboto"/>
                <a:cs typeface="Roboto"/>
                <a:sym typeface="Roboto"/>
              </a:rPr>
              <a:t>Weak correlation: readmission rates are not predicted significantly well by a small subset of variables</a:t>
            </a:r>
            <a:endParaRPr sz="10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000"/>
              <a:buFont typeface="Roboto"/>
              <a:buChar char="-"/>
            </a:pPr>
            <a:r>
              <a:rPr lang="es" sz="1000">
                <a:solidFill>
                  <a:srgbClr val="374957"/>
                </a:solidFill>
                <a:latin typeface="Roboto"/>
                <a:ea typeface="Roboto"/>
                <a:cs typeface="Roboto"/>
                <a:sym typeface="Roboto"/>
              </a:rPr>
              <a:t>This is regardless of adjustments via model regularization</a:t>
            </a:r>
            <a:endParaRPr sz="10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000"/>
              <a:buFont typeface="Roboto"/>
              <a:buChar char="-"/>
            </a:pPr>
            <a:r>
              <a:rPr lang="es" sz="1000">
                <a:solidFill>
                  <a:srgbClr val="374957"/>
                </a:solidFill>
                <a:latin typeface="Roboto"/>
                <a:ea typeface="Roboto"/>
                <a:cs typeface="Roboto"/>
                <a:sym typeface="Roboto"/>
              </a:rPr>
              <a:t>The majority is likely explained by the patient conditions themselves (which have already been adjusted for)</a:t>
            </a:r>
            <a:endParaRPr sz="10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000"/>
              <a:buFont typeface="Roboto"/>
              <a:buChar char="-"/>
            </a:pPr>
            <a:r>
              <a:rPr lang="es" sz="1000">
                <a:solidFill>
                  <a:srgbClr val="374957"/>
                </a:solidFill>
                <a:latin typeface="Roboto"/>
                <a:ea typeface="Roboto"/>
                <a:cs typeface="Roboto"/>
                <a:sym typeface="Roboto"/>
              </a:rPr>
              <a:t>Not explored: quality/skill of the doctors that work at each hospital</a:t>
            </a:r>
            <a:endParaRPr sz="10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000"/>
              <a:buFont typeface="Roboto"/>
              <a:buChar char="-"/>
            </a:pPr>
            <a:r>
              <a:rPr lang="es" sz="1000">
                <a:solidFill>
                  <a:srgbClr val="374957"/>
                </a:solidFill>
                <a:latin typeface="Roboto"/>
                <a:ea typeface="Roboto"/>
                <a:cs typeface="Roboto"/>
                <a:sym typeface="Roboto"/>
              </a:rPr>
              <a:t>To improve readmission rates, consider:</a:t>
            </a:r>
            <a:endParaRPr sz="10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000"/>
              <a:buFont typeface="Roboto"/>
              <a:buChar char="-"/>
            </a:pPr>
            <a:r>
              <a:rPr lang="es" sz="1000">
                <a:solidFill>
                  <a:srgbClr val="374957"/>
                </a:solidFill>
                <a:latin typeface="Roboto"/>
                <a:ea typeface="Roboto"/>
                <a:cs typeface="Roboto"/>
                <a:sym typeface="Roboto"/>
              </a:rPr>
              <a:t>Focusing on hospitals in rural areas</a:t>
            </a:r>
            <a:endParaRPr sz="10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000"/>
              <a:buFont typeface="Roboto"/>
              <a:buChar char="-"/>
            </a:pPr>
            <a:r>
              <a:rPr lang="es" sz="1000">
                <a:solidFill>
                  <a:srgbClr val="374957"/>
                </a:solidFill>
                <a:latin typeface="Roboto"/>
                <a:ea typeface="Roboto"/>
                <a:cs typeface="Roboto"/>
                <a:sym typeface="Roboto"/>
              </a:rPr>
              <a:t>Encouraging hospitals to invest in improving other quality metrics - these may interact with each other to lift readmission rates as well (e.g., mortality-reducing procedures may also help reduce readmissions)</a:t>
            </a:r>
            <a:endParaRPr sz="10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000"/>
              <a:buFont typeface="Roboto"/>
              <a:buChar char="-"/>
            </a:pPr>
            <a:r>
              <a:rPr lang="es" sz="1000">
                <a:solidFill>
                  <a:srgbClr val="374957"/>
                </a:solidFill>
                <a:latin typeface="Roboto"/>
                <a:ea typeface="Roboto"/>
                <a:cs typeface="Roboto"/>
                <a:sym typeface="Roboto"/>
              </a:rPr>
              <a:t>Focus on patient management - if it’s not at the hospital level, go deeper</a:t>
            </a:r>
            <a:endParaRPr sz="10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000"/>
              <a:buFont typeface="Roboto"/>
              <a:buChar char="-"/>
            </a:pPr>
            <a:r>
              <a:t/>
            </a:r>
            <a:endParaRPr sz="10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TLE OPENING" type="title">
  <p:cSld name="TITLE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0" y="4587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36470"/>
                </a:srgbClr>
              </a:gs>
              <a:gs pos="39000">
                <a:srgbClr val="FFFFFF">
                  <a:alpha val="36470"/>
                </a:srgbClr>
              </a:gs>
              <a:gs pos="100000">
                <a:srgbClr val="AAEAEA">
                  <a:alpha val="7019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-14709" y="2763657"/>
            <a:ext cx="9158709" cy="2283509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91" y="2612238"/>
            <a:ext cx="9158709" cy="2006650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gradFill>
            <a:gsLst>
              <a:gs pos="0">
                <a:srgbClr val="0095FF">
                  <a:alpha val="41568"/>
                </a:srgbClr>
              </a:gs>
              <a:gs pos="100000">
                <a:srgbClr val="01F9C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 flipH="1">
            <a:off x="930125" y="1566300"/>
            <a:ext cx="43047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 flipH="1">
            <a:off x="1158125" y="2059050"/>
            <a:ext cx="3848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flipH="1">
            <a:off x="-14850" y="2729539"/>
            <a:ext cx="9158709" cy="1772038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gradFill>
            <a:gsLst>
              <a:gs pos="0">
                <a:srgbClr val="01F9C0">
                  <a:alpha val="40000"/>
                </a:srgbClr>
              </a:gs>
              <a:gs pos="100000">
                <a:srgbClr val="AAEAE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X COLUMNS" type="titleOnly">
  <p:cSld name="TITLE_ONLY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 rot="10800000">
            <a:off x="5" y="2863638"/>
            <a:ext cx="9144038" cy="2279851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" type="subTitle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21" name="Google Shape;121;p11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11"/>
          <p:cNvSpPr txBox="1"/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24" name="Google Shape;124;p11"/>
          <p:cNvSpPr txBox="1"/>
          <p:nvPr>
            <p:ph idx="2" type="ctrTitle"/>
          </p:nvPr>
        </p:nvSpPr>
        <p:spPr>
          <a:xfrm>
            <a:off x="2129425" y="1872700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25" name="Google Shape;125;p11"/>
          <p:cNvSpPr txBox="1"/>
          <p:nvPr>
            <p:ph idx="3" type="subTitle"/>
          </p:nvPr>
        </p:nvSpPr>
        <p:spPr>
          <a:xfrm>
            <a:off x="2129475" y="2203950"/>
            <a:ext cx="1563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p11"/>
          <p:cNvSpPr txBox="1"/>
          <p:nvPr>
            <p:ph idx="4" type="ctrTitle"/>
          </p:nvPr>
        </p:nvSpPr>
        <p:spPr>
          <a:xfrm>
            <a:off x="3790369" y="1872700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5" type="subTitle"/>
          </p:nvPr>
        </p:nvSpPr>
        <p:spPr>
          <a:xfrm>
            <a:off x="3790381" y="2203950"/>
            <a:ext cx="1563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11"/>
          <p:cNvSpPr txBox="1"/>
          <p:nvPr>
            <p:ph idx="6" type="ctrTitle"/>
          </p:nvPr>
        </p:nvSpPr>
        <p:spPr>
          <a:xfrm>
            <a:off x="5451275" y="1872700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29" name="Google Shape;129;p11"/>
          <p:cNvSpPr txBox="1"/>
          <p:nvPr>
            <p:ph idx="7" type="subTitle"/>
          </p:nvPr>
        </p:nvSpPr>
        <p:spPr>
          <a:xfrm>
            <a:off x="5451276" y="2203950"/>
            <a:ext cx="15633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0" name="Google Shape;130;p11"/>
          <p:cNvSpPr txBox="1"/>
          <p:nvPr>
            <p:ph idx="8" type="ctrTitle"/>
          </p:nvPr>
        </p:nvSpPr>
        <p:spPr>
          <a:xfrm>
            <a:off x="2129475" y="3533175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31" name="Google Shape;131;p11"/>
          <p:cNvSpPr txBox="1"/>
          <p:nvPr>
            <p:ph idx="9" type="subTitle"/>
          </p:nvPr>
        </p:nvSpPr>
        <p:spPr>
          <a:xfrm>
            <a:off x="2129475" y="3864525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1"/>
          <p:cNvSpPr txBox="1"/>
          <p:nvPr>
            <p:ph idx="13" type="ctrTitle"/>
          </p:nvPr>
        </p:nvSpPr>
        <p:spPr>
          <a:xfrm>
            <a:off x="3790375" y="3533175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33" name="Google Shape;133;p11"/>
          <p:cNvSpPr txBox="1"/>
          <p:nvPr>
            <p:ph idx="14" type="subTitle"/>
          </p:nvPr>
        </p:nvSpPr>
        <p:spPr>
          <a:xfrm>
            <a:off x="3790381" y="3864525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34" name="Google Shape;134;p11"/>
          <p:cNvSpPr txBox="1"/>
          <p:nvPr>
            <p:ph idx="15" type="ctrTitle"/>
          </p:nvPr>
        </p:nvSpPr>
        <p:spPr>
          <a:xfrm>
            <a:off x="5451275" y="3533175"/>
            <a:ext cx="1563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35" name="Google Shape;135;p11"/>
          <p:cNvSpPr txBox="1"/>
          <p:nvPr>
            <p:ph idx="16" type="subTitle"/>
          </p:nvPr>
        </p:nvSpPr>
        <p:spPr>
          <a:xfrm>
            <a:off x="5451276" y="3864525"/>
            <a:ext cx="156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ONLY_1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/>
          <p:nvPr/>
        </p:nvSpPr>
        <p:spPr>
          <a:xfrm>
            <a:off x="0" y="0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36470"/>
                </a:srgbClr>
              </a:gs>
              <a:gs pos="39000">
                <a:srgbClr val="FFFFFF">
                  <a:alpha val="36470"/>
                </a:srgbClr>
              </a:gs>
              <a:gs pos="100000">
                <a:srgbClr val="AAEAEA">
                  <a:alpha val="7019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"/>
          <p:cNvSpPr/>
          <p:nvPr/>
        </p:nvSpPr>
        <p:spPr>
          <a:xfrm>
            <a:off x="0" y="1107250"/>
            <a:ext cx="9144000" cy="2909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 txBox="1"/>
          <p:nvPr>
            <p:ph type="ctrTitle"/>
          </p:nvPr>
        </p:nvSpPr>
        <p:spPr>
          <a:xfrm>
            <a:off x="5497316" y="3109025"/>
            <a:ext cx="2637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idx="1" type="subTitle"/>
          </p:nvPr>
        </p:nvSpPr>
        <p:spPr>
          <a:xfrm>
            <a:off x="4026116" y="2289600"/>
            <a:ext cx="41082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ACKGROUND">
  <p:cSld name="TITLE_ONLY_1_1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143" name="Google Shape;143;p13"/>
          <p:cNvSpPr/>
          <p:nvPr/>
        </p:nvSpPr>
        <p:spPr>
          <a:xfrm rot="10800000">
            <a:off x="5" y="2863638"/>
            <a:ext cx="9144038" cy="2279851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TITLE_ONLY_1_1_3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/>
          <p:nvPr/>
        </p:nvSpPr>
        <p:spPr>
          <a:xfrm rot="10800000">
            <a:off x="5" y="2863638"/>
            <a:ext cx="9144038" cy="2279851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4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LANK SLIDE">
  <p:cSld name="TITLE_ONLY_1_1_2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3">
  <p:cSld name="TITLE_ONLY_1_1_1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 flipH="1" rot="10800000">
            <a:off x="-9450" y="12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36470"/>
                </a:srgbClr>
              </a:gs>
              <a:gs pos="39000">
                <a:srgbClr val="FFFFFF">
                  <a:alpha val="36470"/>
                </a:srgbClr>
              </a:gs>
              <a:gs pos="100000">
                <a:srgbClr val="AAEAEA">
                  <a:alpha val="7019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0" y="1606125"/>
            <a:ext cx="4138800" cy="3780300"/>
          </a:xfrm>
          <a:prstGeom prst="round1Rect">
            <a:avLst>
              <a:gd fmla="val 50000" name="adj"/>
            </a:avLst>
          </a:prstGeom>
          <a:solidFill>
            <a:srgbClr val="FFFFFF">
              <a:alpha val="8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1" type="subTitle"/>
          </p:nvPr>
        </p:nvSpPr>
        <p:spPr>
          <a:xfrm>
            <a:off x="714675" y="3256275"/>
            <a:ext cx="24333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17"/>
          <p:cNvSpPr txBox="1"/>
          <p:nvPr>
            <p:ph type="ctrTitle"/>
          </p:nvPr>
        </p:nvSpPr>
        <p:spPr>
          <a:xfrm>
            <a:off x="692700" y="1606125"/>
            <a:ext cx="27534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8"/>
          <p:cNvCxnSpPr/>
          <p:nvPr/>
        </p:nvCxnSpPr>
        <p:spPr>
          <a:xfrm>
            <a:off x="492563" y="9554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8"/>
          <p:cNvSpPr txBox="1"/>
          <p:nvPr>
            <p:ph type="title"/>
          </p:nvPr>
        </p:nvSpPr>
        <p:spPr>
          <a:xfrm>
            <a:off x="387900" y="2294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EAE55"/>
              </a:buClr>
              <a:buSzPts val="2800"/>
              <a:buFont typeface="Open Sans"/>
              <a:buNone/>
              <a:defRPr>
                <a:solidFill>
                  <a:srgbClr val="FEAE5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_2">
  <p:cSld name="TITLE_ONLY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TLE ">
  <p:cSld name="TITLE_2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0" y="4587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AEAEA">
                  <a:alpha val="58039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 flipH="1">
            <a:off x="2429100" y="1892300"/>
            <a:ext cx="43047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3"/>
          <p:cNvSpPr/>
          <p:nvPr/>
        </p:nvSpPr>
        <p:spPr>
          <a:xfrm>
            <a:off x="1950" y="2612238"/>
            <a:ext cx="9158709" cy="2283509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10800000">
            <a:off x="-14850" y="3040515"/>
            <a:ext cx="9158709" cy="2006650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gradFill>
            <a:gsLst>
              <a:gs pos="0">
                <a:srgbClr val="0095FF">
                  <a:alpha val="41568"/>
                </a:srgbClr>
              </a:gs>
              <a:gs pos="100000">
                <a:srgbClr val="01F9C0">
                  <a:alpha val="4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 rot="10800000">
            <a:off x="2091" y="3157827"/>
            <a:ext cx="9158709" cy="1772038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gradFill>
            <a:gsLst>
              <a:gs pos="0">
                <a:srgbClr val="01F9C0">
                  <a:alpha val="40000"/>
                </a:srgbClr>
              </a:gs>
              <a:gs pos="100000">
                <a:srgbClr val="AAEAE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5" y="2863638"/>
            <a:ext cx="9144038" cy="2279851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860450" y="0"/>
            <a:ext cx="5423100" cy="4521300"/>
          </a:xfrm>
          <a:prstGeom prst="rect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ctrTitle"/>
          </p:nvPr>
        </p:nvSpPr>
        <p:spPr>
          <a:xfrm flipH="1">
            <a:off x="4229054" y="1813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" type="subTitle"/>
          </p:nvPr>
        </p:nvSpPr>
        <p:spPr>
          <a:xfrm flipH="1">
            <a:off x="4590404" y="2274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hasCustomPrompt="1" idx="2" type="title"/>
          </p:nvPr>
        </p:nvSpPr>
        <p:spPr>
          <a:xfrm flipH="1">
            <a:off x="4666754" y="130340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4"/>
          <p:cNvSpPr txBox="1"/>
          <p:nvPr>
            <p:ph idx="3" type="ctrTitle"/>
          </p:nvPr>
        </p:nvSpPr>
        <p:spPr>
          <a:xfrm flipH="1">
            <a:off x="4229054" y="33409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4" type="subTitle"/>
          </p:nvPr>
        </p:nvSpPr>
        <p:spPr>
          <a:xfrm flipH="1">
            <a:off x="4590404" y="38024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hasCustomPrompt="1" idx="5" type="title"/>
          </p:nvPr>
        </p:nvSpPr>
        <p:spPr>
          <a:xfrm flipH="1">
            <a:off x="4666754" y="283122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4"/>
          <p:cNvSpPr txBox="1"/>
          <p:nvPr>
            <p:ph idx="6" type="ctrTitle"/>
          </p:nvPr>
        </p:nvSpPr>
        <p:spPr>
          <a:xfrm flipH="1">
            <a:off x="2131254" y="1813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7" type="subTitle"/>
          </p:nvPr>
        </p:nvSpPr>
        <p:spPr>
          <a:xfrm flipH="1">
            <a:off x="2415304" y="2274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hasCustomPrompt="1" idx="8" type="title"/>
          </p:nvPr>
        </p:nvSpPr>
        <p:spPr>
          <a:xfrm flipH="1">
            <a:off x="2568954" y="130340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/>
          <p:nvPr>
            <p:ph idx="9" type="ctrTitle"/>
          </p:nvPr>
        </p:nvSpPr>
        <p:spPr>
          <a:xfrm flipH="1">
            <a:off x="2131254" y="33409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3" type="subTitle"/>
          </p:nvPr>
        </p:nvSpPr>
        <p:spPr>
          <a:xfrm flipH="1">
            <a:off x="2492604" y="38024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hasCustomPrompt="1" idx="14" type="title"/>
          </p:nvPr>
        </p:nvSpPr>
        <p:spPr>
          <a:xfrm flipH="1">
            <a:off x="2568954" y="2831226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Fira Sans Extra Condensed Medium"/>
              <a:buNone/>
              <a:defRPr sz="4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4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4"/>
          <p:cNvCxnSpPr/>
          <p:nvPr/>
        </p:nvCxnSpPr>
        <p:spPr>
          <a:xfrm rot="10800000">
            <a:off x="3004404" y="1974975"/>
            <a:ext cx="8829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4"/>
          <p:cNvCxnSpPr/>
          <p:nvPr/>
        </p:nvCxnSpPr>
        <p:spPr>
          <a:xfrm rot="10800000">
            <a:off x="5102204" y="1974975"/>
            <a:ext cx="8829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4"/>
          <p:cNvCxnSpPr/>
          <p:nvPr/>
        </p:nvCxnSpPr>
        <p:spPr>
          <a:xfrm rot="10800000">
            <a:off x="3004404" y="3504600"/>
            <a:ext cx="8829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4"/>
          <p:cNvCxnSpPr/>
          <p:nvPr/>
        </p:nvCxnSpPr>
        <p:spPr>
          <a:xfrm rot="10800000">
            <a:off x="5102204" y="3504600"/>
            <a:ext cx="882900" cy="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4"/>
          <p:cNvSpPr txBox="1"/>
          <p:nvPr>
            <p:ph idx="15" type="subTitle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56" name="Google Shape;56;p4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4"/>
          <p:cNvSpPr txBox="1"/>
          <p:nvPr>
            <p:ph idx="16"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TITLE_1_1_1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/>
          <p:nvPr/>
        </p:nvSpPr>
        <p:spPr>
          <a:xfrm rot="10800000">
            <a:off x="5" y="2863638"/>
            <a:ext cx="9144038" cy="2279851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0" y="0"/>
            <a:ext cx="9144000" cy="26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18639" y="1507984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18639" y="2419108"/>
            <a:ext cx="176" cy="172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 flipH="1">
            <a:off x="1144517" y="9122"/>
            <a:ext cx="176" cy="172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ctrTitle"/>
          </p:nvPr>
        </p:nvSpPr>
        <p:spPr>
          <a:xfrm flipH="1">
            <a:off x="2226313" y="1780075"/>
            <a:ext cx="46914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" type="subTitle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68" name="Google Shape;68;p5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" name="Google Shape;70;p5"/>
          <p:cNvSpPr txBox="1"/>
          <p:nvPr>
            <p:ph idx="2" type="subTitle"/>
          </p:nvPr>
        </p:nvSpPr>
        <p:spPr>
          <a:xfrm>
            <a:off x="2970913" y="3045725"/>
            <a:ext cx="32022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CUSTOM_1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/>
          <p:nvPr/>
        </p:nvSpPr>
        <p:spPr>
          <a:xfrm rot="10800000">
            <a:off x="5" y="2863638"/>
            <a:ext cx="9144038" cy="2279851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1184100" y="461600"/>
            <a:ext cx="3031800" cy="3845100"/>
          </a:xfrm>
          <a:prstGeom prst="rect">
            <a:avLst/>
          </a:prstGeom>
          <a:solidFill>
            <a:srgbClr val="AAEAEA">
              <a:alpha val="4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 txBox="1"/>
          <p:nvPr>
            <p:ph type="ctrTitle"/>
          </p:nvPr>
        </p:nvSpPr>
        <p:spPr>
          <a:xfrm flipH="1">
            <a:off x="1507150" y="16050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1408975" y="2494550"/>
            <a:ext cx="25821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76" name="Google Shape;76;p6"/>
          <p:cNvCxnSpPr/>
          <p:nvPr/>
        </p:nvCxnSpPr>
        <p:spPr>
          <a:xfrm>
            <a:off x="2546367" y="2265950"/>
            <a:ext cx="307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6"/>
          <p:cNvSpPr/>
          <p:nvPr/>
        </p:nvSpPr>
        <p:spPr>
          <a:xfrm>
            <a:off x="4577950" y="461650"/>
            <a:ext cx="3031800" cy="3845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 txBox="1"/>
          <p:nvPr>
            <p:ph idx="2" type="ctrTitle"/>
          </p:nvPr>
        </p:nvSpPr>
        <p:spPr>
          <a:xfrm flipH="1">
            <a:off x="4901050" y="1605050"/>
            <a:ext cx="2385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idx="3" type="subTitle"/>
          </p:nvPr>
        </p:nvSpPr>
        <p:spPr>
          <a:xfrm>
            <a:off x="4802900" y="2494550"/>
            <a:ext cx="25821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80" name="Google Shape;80;p6"/>
          <p:cNvCxnSpPr/>
          <p:nvPr/>
        </p:nvCxnSpPr>
        <p:spPr>
          <a:xfrm>
            <a:off x="5940267" y="2265950"/>
            <a:ext cx="307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CUSTOM_1_1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 rot="10800000">
            <a:off x="5" y="2863638"/>
            <a:ext cx="9144038" cy="2279851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993850" y="1235600"/>
            <a:ext cx="2244900" cy="2897100"/>
          </a:xfrm>
          <a:prstGeom prst="rect">
            <a:avLst/>
          </a:prstGeom>
          <a:solidFill>
            <a:srgbClr val="AAEAEA">
              <a:alpha val="4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"/>
          <p:cNvSpPr txBox="1"/>
          <p:nvPr>
            <p:ph idx="1" type="subTitle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85" name="Google Shape;85;p7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" name="Google Shape;87;p7"/>
          <p:cNvSpPr txBox="1"/>
          <p:nvPr>
            <p:ph idx="2" type="subTitle"/>
          </p:nvPr>
        </p:nvSpPr>
        <p:spPr>
          <a:xfrm>
            <a:off x="896075" y="2863650"/>
            <a:ext cx="24405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cxnSp>
        <p:nvCxnSpPr>
          <p:cNvPr id="88" name="Google Shape;88;p7"/>
          <p:cNvCxnSpPr/>
          <p:nvPr/>
        </p:nvCxnSpPr>
        <p:spPr>
          <a:xfrm>
            <a:off x="2002490" y="2197650"/>
            <a:ext cx="227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7"/>
          <p:cNvSpPr/>
          <p:nvPr/>
        </p:nvSpPr>
        <p:spPr>
          <a:xfrm>
            <a:off x="3449550" y="1235675"/>
            <a:ext cx="2244900" cy="2897100"/>
          </a:xfrm>
          <a:prstGeom prst="rect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"/>
          <p:cNvSpPr txBox="1"/>
          <p:nvPr>
            <p:ph idx="3" type="subTitle"/>
          </p:nvPr>
        </p:nvSpPr>
        <p:spPr>
          <a:xfrm>
            <a:off x="3336575" y="2863650"/>
            <a:ext cx="24708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91" name="Google Shape;91;p7"/>
          <p:cNvCxnSpPr/>
          <p:nvPr/>
        </p:nvCxnSpPr>
        <p:spPr>
          <a:xfrm>
            <a:off x="4458190" y="2204750"/>
            <a:ext cx="227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7"/>
          <p:cNvSpPr/>
          <p:nvPr/>
        </p:nvSpPr>
        <p:spPr>
          <a:xfrm>
            <a:off x="5905250" y="1235675"/>
            <a:ext cx="2244900" cy="2897100"/>
          </a:xfrm>
          <a:prstGeom prst="rect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 txBox="1"/>
          <p:nvPr>
            <p:ph idx="4" type="subTitle"/>
          </p:nvPr>
        </p:nvSpPr>
        <p:spPr>
          <a:xfrm>
            <a:off x="5807450" y="2863650"/>
            <a:ext cx="24405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Ubuntu Condensed"/>
              <a:buNone/>
              <a:defRPr sz="1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cxnSp>
        <p:nvCxnSpPr>
          <p:cNvPr id="94" name="Google Shape;94;p7"/>
          <p:cNvCxnSpPr/>
          <p:nvPr/>
        </p:nvCxnSpPr>
        <p:spPr>
          <a:xfrm>
            <a:off x="6913890" y="2204750"/>
            <a:ext cx="227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7"/>
          <p:cNvSpPr txBox="1"/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Ubuntu Condensed"/>
              <a:buNone/>
              <a:defRPr sz="2400"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Font typeface="Ubuntu Condensed"/>
              <a:buNone/>
              <a:defRPr sz="1400"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/>
        </p:txBody>
      </p:sp>
      <p:sp>
        <p:nvSpPr>
          <p:cNvPr id="96" name="Google Shape;96;p7"/>
          <p:cNvSpPr txBox="1"/>
          <p:nvPr>
            <p:ph idx="5" type="subTitle"/>
          </p:nvPr>
        </p:nvSpPr>
        <p:spPr>
          <a:xfrm>
            <a:off x="1244475" y="3015850"/>
            <a:ext cx="1743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7" name="Google Shape;97;p7"/>
          <p:cNvSpPr txBox="1"/>
          <p:nvPr>
            <p:ph idx="6" type="subTitle"/>
          </p:nvPr>
        </p:nvSpPr>
        <p:spPr>
          <a:xfrm>
            <a:off x="3700363" y="3015850"/>
            <a:ext cx="1743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7"/>
          <p:cNvSpPr txBox="1"/>
          <p:nvPr>
            <p:ph idx="7" type="subTitle"/>
          </p:nvPr>
        </p:nvSpPr>
        <p:spPr>
          <a:xfrm>
            <a:off x="6156088" y="3015850"/>
            <a:ext cx="1743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 + IMAGE">
  <p:cSld name="CUSTOM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/>
          <p:nvPr/>
        </p:nvSpPr>
        <p:spPr>
          <a:xfrm>
            <a:off x="0" y="0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36470"/>
                </a:srgbClr>
              </a:gs>
              <a:gs pos="39000">
                <a:srgbClr val="FFFFFF">
                  <a:alpha val="36470"/>
                </a:srgbClr>
              </a:gs>
              <a:gs pos="100000">
                <a:srgbClr val="AAEAEA">
                  <a:alpha val="70196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1184100" y="1107250"/>
            <a:ext cx="6794700" cy="2909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 txBox="1"/>
          <p:nvPr>
            <p:ph type="ctrTitle"/>
          </p:nvPr>
        </p:nvSpPr>
        <p:spPr>
          <a:xfrm flipH="1">
            <a:off x="1521851" y="1744050"/>
            <a:ext cx="29190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>
            <a:off x="4632975" y="2416050"/>
            <a:ext cx="27519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">
  <p:cSld name="CUSTOM_3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/>
          <p:nvPr/>
        </p:nvSpPr>
        <p:spPr>
          <a:xfrm>
            <a:off x="0" y="0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AEAE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 rot="10800000">
            <a:off x="5" y="2863638"/>
            <a:ext cx="9144038" cy="2279851"/>
          </a:xfrm>
          <a:custGeom>
            <a:rect b="b" l="l" r="r" t="t"/>
            <a:pathLst>
              <a:path extrusionOk="0" h="28690" w="115070">
                <a:moveTo>
                  <a:pt x="115070" y="0"/>
                </a:moveTo>
                <a:cubicBezTo>
                  <a:pt x="112368" y="1196"/>
                  <a:pt x="109380" y="2678"/>
                  <a:pt x="106989" y="4471"/>
                </a:cubicBezTo>
                <a:cubicBezTo>
                  <a:pt x="104000" y="6575"/>
                  <a:pt x="101610" y="9253"/>
                  <a:pt x="98334" y="10448"/>
                </a:cubicBezTo>
                <a:cubicBezTo>
                  <a:pt x="97333" y="10849"/>
                  <a:pt x="96296" y="11016"/>
                  <a:pt x="95248" y="11016"/>
                </a:cubicBezTo>
                <a:cubicBezTo>
                  <a:pt x="93169" y="11016"/>
                  <a:pt x="91045" y="10358"/>
                  <a:pt x="89058" y="9563"/>
                </a:cubicBezTo>
                <a:cubicBezTo>
                  <a:pt x="85061" y="7556"/>
                  <a:pt x="81064" y="5390"/>
                  <a:pt x="76822" y="5390"/>
                </a:cubicBezTo>
                <a:cubicBezTo>
                  <a:pt x="75355" y="5390"/>
                  <a:pt x="73858" y="5650"/>
                  <a:pt x="72322" y="6264"/>
                </a:cubicBezTo>
                <a:cubicBezTo>
                  <a:pt x="66943" y="8655"/>
                  <a:pt x="63357" y="14034"/>
                  <a:pt x="59484" y="18218"/>
                </a:cubicBezTo>
                <a:cubicBezTo>
                  <a:pt x="56184" y="22115"/>
                  <a:pt x="52000" y="25701"/>
                  <a:pt x="46932" y="25701"/>
                </a:cubicBezTo>
                <a:cubicBezTo>
                  <a:pt x="46635" y="25719"/>
                  <a:pt x="46343" y="25728"/>
                  <a:pt x="46054" y="25728"/>
                </a:cubicBezTo>
                <a:cubicBezTo>
                  <a:pt x="36734" y="25728"/>
                  <a:pt x="31490" y="16556"/>
                  <a:pt x="25414" y="10759"/>
                </a:cubicBezTo>
                <a:cubicBezTo>
                  <a:pt x="19817" y="5162"/>
                  <a:pt x="12263" y="431"/>
                  <a:pt x="4239" y="431"/>
                </a:cubicBezTo>
                <a:cubicBezTo>
                  <a:pt x="2838" y="431"/>
                  <a:pt x="1422" y="575"/>
                  <a:pt x="0" y="885"/>
                </a:cubicBezTo>
                <a:lnTo>
                  <a:pt x="0" y="20609"/>
                </a:lnTo>
                <a:cubicBezTo>
                  <a:pt x="4184" y="18529"/>
                  <a:pt x="8368" y="16138"/>
                  <a:pt x="12863" y="15230"/>
                </a:cubicBezTo>
                <a:cubicBezTo>
                  <a:pt x="14742" y="14692"/>
                  <a:pt x="16703" y="14423"/>
                  <a:pt x="18656" y="14423"/>
                </a:cubicBezTo>
                <a:cubicBezTo>
                  <a:pt x="23215" y="14423"/>
                  <a:pt x="27734" y="15887"/>
                  <a:pt x="31081" y="18816"/>
                </a:cubicBezTo>
                <a:cubicBezTo>
                  <a:pt x="35575" y="22713"/>
                  <a:pt x="40955" y="28690"/>
                  <a:pt x="47219" y="28690"/>
                </a:cubicBezTo>
                <a:cubicBezTo>
                  <a:pt x="56782" y="28690"/>
                  <a:pt x="59484" y="14943"/>
                  <a:pt x="68736" y="14943"/>
                </a:cubicBezTo>
                <a:cubicBezTo>
                  <a:pt x="75024" y="14943"/>
                  <a:pt x="79208" y="22115"/>
                  <a:pt x="85472" y="23597"/>
                </a:cubicBezTo>
                <a:cubicBezTo>
                  <a:pt x="86135" y="23741"/>
                  <a:pt x="86813" y="23810"/>
                  <a:pt x="87496" y="23810"/>
                </a:cubicBezTo>
                <a:cubicBezTo>
                  <a:pt x="91126" y="23810"/>
                  <a:pt x="94911" y="21883"/>
                  <a:pt x="97426" y="19127"/>
                </a:cubicBezTo>
                <a:cubicBezTo>
                  <a:pt x="100725" y="16138"/>
                  <a:pt x="103116" y="12241"/>
                  <a:pt x="106104" y="8966"/>
                </a:cubicBezTo>
                <a:cubicBezTo>
                  <a:pt x="108782" y="6264"/>
                  <a:pt x="111771" y="3873"/>
                  <a:pt x="115070" y="2080"/>
                </a:cubicBezTo>
                <a:lnTo>
                  <a:pt x="115070" y="0"/>
                </a:lnTo>
                <a:close/>
              </a:path>
            </a:pathLst>
          </a:custGeom>
          <a:solidFill>
            <a:srgbClr val="FFFFFF">
              <a:alpha val="66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 txBox="1"/>
          <p:nvPr>
            <p:ph idx="1" type="subTitle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None/>
              <a:defRPr sz="800">
                <a:solidFill>
                  <a:srgbClr val="434343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108" name="Google Shape;108;p9"/>
          <p:cNvCxnSpPr/>
          <p:nvPr/>
        </p:nvCxnSpPr>
        <p:spPr>
          <a:xfrm>
            <a:off x="3822500" y="4714850"/>
            <a:ext cx="53403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rtl="0" algn="l">
              <a:buNone/>
              <a:defRPr sz="800">
                <a:solidFill>
                  <a:srgbClr val="434343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0" name="Google Shape;110;p9"/>
          <p:cNvSpPr/>
          <p:nvPr/>
        </p:nvSpPr>
        <p:spPr>
          <a:xfrm>
            <a:off x="1184100" y="1107250"/>
            <a:ext cx="6794700" cy="2909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 txBox="1"/>
          <p:nvPr>
            <p:ph type="ctrTitle"/>
          </p:nvPr>
        </p:nvSpPr>
        <p:spPr>
          <a:xfrm flipH="1">
            <a:off x="1521851" y="1744050"/>
            <a:ext cx="29190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2" name="Google Shape;112;p9"/>
          <p:cNvSpPr txBox="1"/>
          <p:nvPr>
            <p:ph idx="2" type="subTitle"/>
          </p:nvPr>
        </p:nvSpPr>
        <p:spPr>
          <a:xfrm>
            <a:off x="4632975" y="2416050"/>
            <a:ext cx="27519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+ IMAGE 2">
  <p:cSld name="CUSTOM_2">
    <p:bg>
      <p:bgPr>
        <a:gradFill>
          <a:gsLst>
            <a:gs pos="0">
              <a:srgbClr val="FFFFFF">
                <a:alpha val="0"/>
              </a:srgbClr>
            </a:gs>
            <a:gs pos="100000">
              <a:srgbClr val="AAEAEA"/>
            </a:gs>
          </a:gsLst>
          <a:lin ang="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/>
          <p:nvPr/>
        </p:nvSpPr>
        <p:spPr>
          <a:xfrm>
            <a:off x="0" y="0"/>
            <a:ext cx="9162900" cy="5143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AAEAE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 flipH="1">
            <a:off x="1184100" y="1107250"/>
            <a:ext cx="6794700" cy="2909100"/>
          </a:xfrm>
          <a:prstGeom prst="rect">
            <a:avLst/>
          </a:prstGeom>
          <a:solidFill>
            <a:srgbClr val="FFFFFF">
              <a:alpha val="573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 txBox="1"/>
          <p:nvPr>
            <p:ph type="ctrTitle"/>
          </p:nvPr>
        </p:nvSpPr>
        <p:spPr>
          <a:xfrm>
            <a:off x="4722049" y="1744050"/>
            <a:ext cx="29190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10"/>
          <p:cNvSpPr txBox="1"/>
          <p:nvPr>
            <p:ph idx="1" type="subTitle"/>
          </p:nvPr>
        </p:nvSpPr>
        <p:spPr>
          <a:xfrm flipH="1">
            <a:off x="1778025" y="2416050"/>
            <a:ext cx="27519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None/>
              <a:defRPr sz="10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Ubuntu Condensed"/>
              <a:buNone/>
              <a:defRPr sz="28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●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○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■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●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○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■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●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Muli Light"/>
              <a:buChar char="○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Muli Light"/>
              <a:buChar char="■"/>
              <a:defRPr sz="1200">
                <a:solidFill>
                  <a:srgbClr val="666666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ctrTitle"/>
          </p:nvPr>
        </p:nvSpPr>
        <p:spPr>
          <a:xfrm>
            <a:off x="5421116" y="3566225"/>
            <a:ext cx="2637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EAE55"/>
                </a:solidFill>
              </a:rPr>
              <a:t>Jocelyn Lau</a:t>
            </a:r>
            <a:endParaRPr b="1" sz="1800">
              <a:solidFill>
                <a:srgbClr val="FEAE55"/>
              </a:solidFill>
            </a:endParaRPr>
          </a:p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4026116" y="2137200"/>
            <a:ext cx="41082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Open Sans"/>
                <a:ea typeface="Open Sans"/>
                <a:cs typeface="Open Sans"/>
                <a:sym typeface="Open Sans"/>
              </a:rPr>
              <a:t>How Can We Lower</a:t>
            </a:r>
            <a:r>
              <a:rPr lang="es" sz="3500">
                <a:latin typeface="Open Sans"/>
                <a:ea typeface="Open Sans"/>
                <a:cs typeface="Open Sans"/>
                <a:sym typeface="Open Sans"/>
              </a:rPr>
              <a:t> Hospital Readmission Rates?</a:t>
            </a:r>
            <a:endParaRPr sz="3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ctrTitle"/>
          </p:nvPr>
        </p:nvSpPr>
        <p:spPr>
          <a:xfrm flipH="1">
            <a:off x="2429100" y="1892300"/>
            <a:ext cx="43047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ctrTitle"/>
          </p:nvPr>
        </p:nvSpPr>
        <p:spPr>
          <a:xfrm flipH="1">
            <a:off x="2429100" y="1892300"/>
            <a:ext cx="43047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Appendix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idx="1" type="subTitle"/>
          </p:nvPr>
        </p:nvSpPr>
        <p:spPr>
          <a:xfrm>
            <a:off x="3272700" y="4749850"/>
            <a:ext cx="5340300" cy="3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Improving Hospital Readmission Rates</a:t>
            </a:r>
            <a:endParaRPr/>
          </a:p>
        </p:txBody>
      </p:sp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0" name="Google Shape;320;p31"/>
          <p:cNvSpPr txBox="1"/>
          <p:nvPr>
            <p:ph idx="2" type="subTitle"/>
          </p:nvPr>
        </p:nvSpPr>
        <p:spPr>
          <a:xfrm>
            <a:off x="896075" y="1720650"/>
            <a:ext cx="24405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Policy Makers</a:t>
            </a:r>
            <a:endParaRPr sz="2400"/>
          </a:p>
        </p:txBody>
      </p:sp>
      <p:sp>
        <p:nvSpPr>
          <p:cNvPr id="321" name="Google Shape;321;p31"/>
          <p:cNvSpPr txBox="1"/>
          <p:nvPr>
            <p:ph idx="3" type="subTitle"/>
          </p:nvPr>
        </p:nvSpPr>
        <p:spPr>
          <a:xfrm>
            <a:off x="3336575" y="1949250"/>
            <a:ext cx="24708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Healthcare Businesses</a:t>
            </a:r>
            <a:endParaRPr sz="2400"/>
          </a:p>
        </p:txBody>
      </p:sp>
      <p:sp>
        <p:nvSpPr>
          <p:cNvPr id="322" name="Google Shape;322;p31"/>
          <p:cNvSpPr txBox="1"/>
          <p:nvPr>
            <p:ph idx="4" type="subTitle"/>
          </p:nvPr>
        </p:nvSpPr>
        <p:spPr>
          <a:xfrm>
            <a:off x="5807450" y="1720650"/>
            <a:ext cx="2440500" cy="2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Hospitals</a:t>
            </a:r>
            <a:endParaRPr sz="2400"/>
          </a:p>
        </p:txBody>
      </p:sp>
      <p:sp>
        <p:nvSpPr>
          <p:cNvPr id="323" name="Google Shape;323;p31"/>
          <p:cNvSpPr txBox="1"/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Who Cares?</a:t>
            </a:r>
            <a:endParaRPr/>
          </a:p>
        </p:txBody>
      </p:sp>
      <p:sp>
        <p:nvSpPr>
          <p:cNvPr id="324" name="Google Shape;324;p31"/>
          <p:cNvSpPr txBox="1"/>
          <p:nvPr>
            <p:ph idx="5" type="subTitle"/>
          </p:nvPr>
        </p:nvSpPr>
        <p:spPr>
          <a:xfrm>
            <a:off x="1092000" y="2253850"/>
            <a:ext cx="20544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374957"/>
                </a:solidFill>
                <a:latin typeface="Muli"/>
                <a:ea typeface="Muli"/>
                <a:cs typeface="Muli"/>
                <a:sym typeface="Muli"/>
              </a:rPr>
              <a:t>Inform the design of incentive and payment programs</a:t>
            </a:r>
            <a:endParaRPr sz="1800">
              <a:solidFill>
                <a:srgbClr val="374957"/>
              </a:solidFill>
            </a:endParaRPr>
          </a:p>
        </p:txBody>
      </p:sp>
      <p:sp>
        <p:nvSpPr>
          <p:cNvPr id="325" name="Google Shape;325;p31"/>
          <p:cNvSpPr txBox="1"/>
          <p:nvPr>
            <p:ph idx="6" type="subTitle"/>
          </p:nvPr>
        </p:nvSpPr>
        <p:spPr>
          <a:xfrm>
            <a:off x="3620939" y="2253850"/>
            <a:ext cx="19020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Identify opportunities for their related products and services</a:t>
            </a:r>
            <a:endParaRPr sz="1800"/>
          </a:p>
        </p:txBody>
      </p:sp>
      <p:sp>
        <p:nvSpPr>
          <p:cNvPr id="326" name="Google Shape;326;p31"/>
          <p:cNvSpPr txBox="1"/>
          <p:nvPr>
            <p:ph idx="7" type="subTitle"/>
          </p:nvPr>
        </p:nvSpPr>
        <p:spPr>
          <a:xfrm>
            <a:off x="6156113" y="2285625"/>
            <a:ext cx="1743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Understand their performance relative to other hospitals</a:t>
            </a:r>
            <a:endParaRPr sz="1800"/>
          </a:p>
        </p:txBody>
      </p:sp>
      <p:grpSp>
        <p:nvGrpSpPr>
          <p:cNvPr id="327" name="Google Shape;327;p31"/>
          <p:cNvGrpSpPr/>
          <p:nvPr/>
        </p:nvGrpSpPr>
        <p:grpSpPr>
          <a:xfrm>
            <a:off x="6717473" y="3835084"/>
            <a:ext cx="620457" cy="550904"/>
            <a:chOff x="-23599325" y="1971025"/>
            <a:chExt cx="296175" cy="295375"/>
          </a:xfrm>
        </p:grpSpPr>
        <p:sp>
          <p:nvSpPr>
            <p:cNvPr id="328" name="Google Shape;328;p31"/>
            <p:cNvSpPr/>
            <p:nvPr/>
          </p:nvSpPr>
          <p:spPr>
            <a:xfrm>
              <a:off x="-23599325" y="1971025"/>
              <a:ext cx="296175" cy="295375"/>
            </a:xfrm>
            <a:custGeom>
              <a:rect b="b" l="l" r="r" t="t"/>
              <a:pathLst>
                <a:path extrusionOk="0" h="11815" w="11847">
                  <a:moveTo>
                    <a:pt x="7656" y="662"/>
                  </a:moveTo>
                  <a:lnTo>
                    <a:pt x="7656" y="4190"/>
                  </a:lnTo>
                  <a:lnTo>
                    <a:pt x="4159" y="4190"/>
                  </a:lnTo>
                  <a:lnTo>
                    <a:pt x="4159" y="662"/>
                  </a:lnTo>
                  <a:close/>
                  <a:moveTo>
                    <a:pt x="5577" y="4884"/>
                  </a:moveTo>
                  <a:lnTo>
                    <a:pt x="5577" y="5577"/>
                  </a:lnTo>
                  <a:lnTo>
                    <a:pt x="4222" y="5577"/>
                  </a:lnTo>
                  <a:lnTo>
                    <a:pt x="4222" y="4884"/>
                  </a:lnTo>
                  <a:close/>
                  <a:moveTo>
                    <a:pt x="7625" y="4884"/>
                  </a:moveTo>
                  <a:lnTo>
                    <a:pt x="7625" y="5608"/>
                  </a:lnTo>
                  <a:lnTo>
                    <a:pt x="6270" y="5608"/>
                  </a:lnTo>
                  <a:lnTo>
                    <a:pt x="6270" y="4884"/>
                  </a:lnTo>
                  <a:close/>
                  <a:moveTo>
                    <a:pt x="2111" y="5577"/>
                  </a:moveTo>
                  <a:lnTo>
                    <a:pt x="2111" y="6301"/>
                  </a:lnTo>
                  <a:lnTo>
                    <a:pt x="693" y="6301"/>
                  </a:lnTo>
                  <a:lnTo>
                    <a:pt x="693" y="5923"/>
                  </a:lnTo>
                  <a:cubicBezTo>
                    <a:pt x="693" y="5766"/>
                    <a:pt x="851" y="5577"/>
                    <a:pt x="1072" y="5577"/>
                  </a:cubicBezTo>
                  <a:close/>
                  <a:moveTo>
                    <a:pt x="10775" y="5577"/>
                  </a:moveTo>
                  <a:cubicBezTo>
                    <a:pt x="10996" y="5577"/>
                    <a:pt x="11153" y="5766"/>
                    <a:pt x="11153" y="5955"/>
                  </a:cubicBezTo>
                  <a:lnTo>
                    <a:pt x="11153" y="6301"/>
                  </a:lnTo>
                  <a:lnTo>
                    <a:pt x="9735" y="6301"/>
                  </a:lnTo>
                  <a:lnTo>
                    <a:pt x="9735" y="5577"/>
                  </a:lnTo>
                  <a:close/>
                  <a:moveTo>
                    <a:pt x="5545" y="6270"/>
                  </a:moveTo>
                  <a:lnTo>
                    <a:pt x="5545" y="6963"/>
                  </a:lnTo>
                  <a:lnTo>
                    <a:pt x="4159" y="6963"/>
                  </a:lnTo>
                  <a:lnTo>
                    <a:pt x="4159" y="6270"/>
                  </a:lnTo>
                  <a:close/>
                  <a:moveTo>
                    <a:pt x="7625" y="6270"/>
                  </a:moveTo>
                  <a:lnTo>
                    <a:pt x="7625" y="6963"/>
                  </a:lnTo>
                  <a:lnTo>
                    <a:pt x="6270" y="6963"/>
                  </a:lnTo>
                  <a:lnTo>
                    <a:pt x="6270" y="6270"/>
                  </a:lnTo>
                  <a:close/>
                  <a:moveTo>
                    <a:pt x="2111" y="6931"/>
                  </a:moveTo>
                  <a:lnTo>
                    <a:pt x="2111" y="7656"/>
                  </a:lnTo>
                  <a:lnTo>
                    <a:pt x="693" y="7656"/>
                  </a:lnTo>
                  <a:lnTo>
                    <a:pt x="693" y="6931"/>
                  </a:lnTo>
                  <a:close/>
                  <a:moveTo>
                    <a:pt x="11153" y="6963"/>
                  </a:moveTo>
                  <a:lnTo>
                    <a:pt x="11153" y="7688"/>
                  </a:lnTo>
                  <a:lnTo>
                    <a:pt x="9735" y="7688"/>
                  </a:lnTo>
                  <a:lnTo>
                    <a:pt x="9735" y="6963"/>
                  </a:lnTo>
                  <a:close/>
                  <a:moveTo>
                    <a:pt x="5545" y="7625"/>
                  </a:moveTo>
                  <a:lnTo>
                    <a:pt x="5545" y="8349"/>
                  </a:lnTo>
                  <a:lnTo>
                    <a:pt x="4159" y="8349"/>
                  </a:lnTo>
                  <a:lnTo>
                    <a:pt x="4159" y="7625"/>
                  </a:lnTo>
                  <a:close/>
                  <a:moveTo>
                    <a:pt x="7625" y="7656"/>
                  </a:moveTo>
                  <a:lnTo>
                    <a:pt x="7625" y="8349"/>
                  </a:lnTo>
                  <a:lnTo>
                    <a:pt x="6270" y="8349"/>
                  </a:lnTo>
                  <a:lnTo>
                    <a:pt x="6270" y="7656"/>
                  </a:lnTo>
                  <a:close/>
                  <a:moveTo>
                    <a:pt x="2111" y="8349"/>
                  </a:moveTo>
                  <a:lnTo>
                    <a:pt x="2111" y="9074"/>
                  </a:lnTo>
                  <a:lnTo>
                    <a:pt x="693" y="9074"/>
                  </a:lnTo>
                  <a:lnTo>
                    <a:pt x="693" y="8349"/>
                  </a:lnTo>
                  <a:close/>
                  <a:moveTo>
                    <a:pt x="11153" y="8349"/>
                  </a:moveTo>
                  <a:lnTo>
                    <a:pt x="11153" y="9074"/>
                  </a:lnTo>
                  <a:lnTo>
                    <a:pt x="9735" y="9074"/>
                  </a:lnTo>
                  <a:lnTo>
                    <a:pt x="9735" y="8349"/>
                  </a:lnTo>
                  <a:close/>
                  <a:moveTo>
                    <a:pt x="2111" y="9735"/>
                  </a:moveTo>
                  <a:lnTo>
                    <a:pt x="2111" y="11090"/>
                  </a:lnTo>
                  <a:lnTo>
                    <a:pt x="693" y="11090"/>
                  </a:lnTo>
                  <a:lnTo>
                    <a:pt x="693" y="9735"/>
                  </a:lnTo>
                  <a:close/>
                  <a:moveTo>
                    <a:pt x="8759" y="2048"/>
                  </a:moveTo>
                  <a:cubicBezTo>
                    <a:pt x="8948" y="2048"/>
                    <a:pt x="9105" y="2206"/>
                    <a:pt x="9105" y="2395"/>
                  </a:cubicBezTo>
                  <a:lnTo>
                    <a:pt x="9105" y="11090"/>
                  </a:lnTo>
                  <a:lnTo>
                    <a:pt x="7719" y="11090"/>
                  </a:lnTo>
                  <a:lnTo>
                    <a:pt x="7719" y="10082"/>
                  </a:lnTo>
                  <a:cubicBezTo>
                    <a:pt x="7719" y="9893"/>
                    <a:pt x="7562" y="9735"/>
                    <a:pt x="7373" y="9735"/>
                  </a:cubicBezTo>
                  <a:lnTo>
                    <a:pt x="4600" y="9735"/>
                  </a:lnTo>
                  <a:cubicBezTo>
                    <a:pt x="4411" y="9735"/>
                    <a:pt x="4254" y="9893"/>
                    <a:pt x="4254" y="10082"/>
                  </a:cubicBezTo>
                  <a:lnTo>
                    <a:pt x="4254" y="11090"/>
                  </a:lnTo>
                  <a:lnTo>
                    <a:pt x="2867" y="11090"/>
                  </a:lnTo>
                  <a:lnTo>
                    <a:pt x="2867" y="2395"/>
                  </a:lnTo>
                  <a:lnTo>
                    <a:pt x="2804" y="2395"/>
                  </a:lnTo>
                  <a:cubicBezTo>
                    <a:pt x="2804" y="2206"/>
                    <a:pt x="2962" y="2048"/>
                    <a:pt x="3151" y="2048"/>
                  </a:cubicBezTo>
                  <a:lnTo>
                    <a:pt x="3497" y="2048"/>
                  </a:lnTo>
                  <a:lnTo>
                    <a:pt x="3497" y="8696"/>
                  </a:lnTo>
                  <a:cubicBezTo>
                    <a:pt x="3497" y="8916"/>
                    <a:pt x="3655" y="9074"/>
                    <a:pt x="3875" y="9074"/>
                  </a:cubicBezTo>
                  <a:lnTo>
                    <a:pt x="8034" y="9074"/>
                  </a:lnTo>
                  <a:cubicBezTo>
                    <a:pt x="8223" y="9074"/>
                    <a:pt x="8381" y="8916"/>
                    <a:pt x="8381" y="8696"/>
                  </a:cubicBezTo>
                  <a:lnTo>
                    <a:pt x="8381" y="2048"/>
                  </a:lnTo>
                  <a:close/>
                  <a:moveTo>
                    <a:pt x="6963" y="10428"/>
                  </a:moveTo>
                  <a:lnTo>
                    <a:pt x="6963" y="11153"/>
                  </a:lnTo>
                  <a:lnTo>
                    <a:pt x="4884" y="11153"/>
                  </a:lnTo>
                  <a:lnTo>
                    <a:pt x="4884" y="10428"/>
                  </a:lnTo>
                  <a:close/>
                  <a:moveTo>
                    <a:pt x="11153" y="9767"/>
                  </a:moveTo>
                  <a:lnTo>
                    <a:pt x="11153" y="11153"/>
                  </a:lnTo>
                  <a:lnTo>
                    <a:pt x="9735" y="11153"/>
                  </a:lnTo>
                  <a:lnTo>
                    <a:pt x="9735" y="9767"/>
                  </a:lnTo>
                  <a:close/>
                  <a:moveTo>
                    <a:pt x="3812" y="0"/>
                  </a:moveTo>
                  <a:cubicBezTo>
                    <a:pt x="3623" y="0"/>
                    <a:pt x="3466" y="158"/>
                    <a:pt x="3466" y="347"/>
                  </a:cubicBezTo>
                  <a:lnTo>
                    <a:pt x="3466" y="1387"/>
                  </a:lnTo>
                  <a:lnTo>
                    <a:pt x="3119" y="1387"/>
                  </a:lnTo>
                  <a:cubicBezTo>
                    <a:pt x="2521" y="1387"/>
                    <a:pt x="2080" y="1859"/>
                    <a:pt x="2080" y="2395"/>
                  </a:cubicBezTo>
                  <a:lnTo>
                    <a:pt x="2080" y="4884"/>
                  </a:lnTo>
                  <a:lnTo>
                    <a:pt x="1009" y="4884"/>
                  </a:lnTo>
                  <a:cubicBezTo>
                    <a:pt x="441" y="4884"/>
                    <a:pt x="0" y="5356"/>
                    <a:pt x="0" y="5923"/>
                  </a:cubicBezTo>
                  <a:lnTo>
                    <a:pt x="0" y="11468"/>
                  </a:lnTo>
                  <a:cubicBezTo>
                    <a:pt x="0" y="11657"/>
                    <a:pt x="158" y="11815"/>
                    <a:pt x="347" y="11815"/>
                  </a:cubicBezTo>
                  <a:lnTo>
                    <a:pt x="11468" y="11815"/>
                  </a:lnTo>
                  <a:cubicBezTo>
                    <a:pt x="11657" y="11815"/>
                    <a:pt x="11815" y="11657"/>
                    <a:pt x="11815" y="11468"/>
                  </a:cubicBezTo>
                  <a:lnTo>
                    <a:pt x="11815" y="5923"/>
                  </a:lnTo>
                  <a:cubicBezTo>
                    <a:pt x="11846" y="5356"/>
                    <a:pt x="11374" y="4884"/>
                    <a:pt x="10775" y="4884"/>
                  </a:cubicBezTo>
                  <a:lnTo>
                    <a:pt x="9735" y="4884"/>
                  </a:lnTo>
                  <a:lnTo>
                    <a:pt x="9735" y="2395"/>
                  </a:lnTo>
                  <a:cubicBezTo>
                    <a:pt x="9735" y="1828"/>
                    <a:pt x="9263" y="1387"/>
                    <a:pt x="8696" y="1387"/>
                  </a:cubicBezTo>
                  <a:lnTo>
                    <a:pt x="8349" y="1387"/>
                  </a:lnTo>
                  <a:lnTo>
                    <a:pt x="8349" y="347"/>
                  </a:lnTo>
                  <a:cubicBezTo>
                    <a:pt x="8349" y="158"/>
                    <a:pt x="8192" y="0"/>
                    <a:pt x="80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-23477250" y="2004100"/>
              <a:ext cx="53575" cy="53575"/>
            </a:xfrm>
            <a:custGeom>
              <a:rect b="b" l="l" r="r" t="t"/>
              <a:pathLst>
                <a:path extrusionOk="0" h="2143" w="2143">
                  <a:moveTo>
                    <a:pt x="1072" y="1"/>
                  </a:moveTo>
                  <a:cubicBezTo>
                    <a:pt x="851" y="1"/>
                    <a:pt x="694" y="158"/>
                    <a:pt x="694" y="379"/>
                  </a:cubicBezTo>
                  <a:lnTo>
                    <a:pt x="694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92"/>
                    <a:pt x="158" y="1450"/>
                    <a:pt x="347" y="1450"/>
                  </a:cubicBezTo>
                  <a:lnTo>
                    <a:pt x="694" y="1450"/>
                  </a:lnTo>
                  <a:lnTo>
                    <a:pt x="694" y="1796"/>
                  </a:lnTo>
                  <a:cubicBezTo>
                    <a:pt x="694" y="1985"/>
                    <a:pt x="851" y="2143"/>
                    <a:pt x="1072" y="2143"/>
                  </a:cubicBezTo>
                  <a:cubicBezTo>
                    <a:pt x="1261" y="2143"/>
                    <a:pt x="1418" y="1985"/>
                    <a:pt x="1418" y="1796"/>
                  </a:cubicBezTo>
                  <a:lnTo>
                    <a:pt x="1418" y="1450"/>
                  </a:lnTo>
                  <a:lnTo>
                    <a:pt x="1765" y="1450"/>
                  </a:lnTo>
                  <a:cubicBezTo>
                    <a:pt x="1985" y="1450"/>
                    <a:pt x="2143" y="1292"/>
                    <a:pt x="2143" y="1072"/>
                  </a:cubicBezTo>
                  <a:cubicBezTo>
                    <a:pt x="2143" y="883"/>
                    <a:pt x="1985" y="725"/>
                    <a:pt x="1765" y="725"/>
                  </a:cubicBezTo>
                  <a:lnTo>
                    <a:pt x="1418" y="725"/>
                  </a:lnTo>
                  <a:lnTo>
                    <a:pt x="1418" y="379"/>
                  </a:lnTo>
                  <a:cubicBezTo>
                    <a:pt x="1418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31"/>
          <p:cNvGrpSpPr/>
          <p:nvPr/>
        </p:nvGrpSpPr>
        <p:grpSpPr>
          <a:xfrm>
            <a:off x="1870386" y="3786337"/>
            <a:ext cx="604000" cy="606469"/>
            <a:chOff x="-60987050" y="2671400"/>
            <a:chExt cx="315850" cy="318825"/>
          </a:xfrm>
        </p:grpSpPr>
        <p:sp>
          <p:nvSpPr>
            <p:cNvPr id="331" name="Google Shape;331;p31"/>
            <p:cNvSpPr/>
            <p:nvPr/>
          </p:nvSpPr>
          <p:spPr>
            <a:xfrm>
              <a:off x="-60987050" y="2671400"/>
              <a:ext cx="315850" cy="318825"/>
            </a:xfrm>
            <a:custGeom>
              <a:rect b="b" l="l" r="r" t="t"/>
              <a:pathLst>
                <a:path extrusionOk="0" h="12753" w="12634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-60839775" y="2731075"/>
              <a:ext cx="19725" cy="19725"/>
            </a:xfrm>
            <a:custGeom>
              <a:rect b="b" l="l" r="r" t="t"/>
              <a:pathLst>
                <a:path extrusionOk="0" h="789" w="789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31"/>
          <p:cNvGrpSpPr/>
          <p:nvPr/>
        </p:nvGrpSpPr>
        <p:grpSpPr>
          <a:xfrm>
            <a:off x="4293924" y="3829523"/>
            <a:ext cx="604010" cy="606469"/>
            <a:chOff x="-64764500" y="2280550"/>
            <a:chExt cx="316650" cy="319800"/>
          </a:xfrm>
        </p:grpSpPr>
        <p:sp>
          <p:nvSpPr>
            <p:cNvPr id="334" name="Google Shape;334;p31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ctrTitle"/>
          </p:nvPr>
        </p:nvSpPr>
        <p:spPr>
          <a:xfrm>
            <a:off x="1365726" y="137000"/>
            <a:ext cx="6412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Potential Predictors</a:t>
            </a:r>
            <a:endParaRPr/>
          </a:p>
        </p:txBody>
      </p:sp>
      <p:graphicFrame>
        <p:nvGraphicFramePr>
          <p:cNvPr id="341" name="Google Shape;341;p32"/>
          <p:cNvGraphicFramePr/>
          <p:nvPr/>
        </p:nvGraphicFramePr>
        <p:xfrm>
          <a:off x="588950" y="890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{4C85DD7B-1999-450C-AC68-7E490E7C04FE}</a:tableStyleId>
              </a:tblPr>
              <a:tblGrid>
                <a:gridCol w="1520800"/>
                <a:gridCol w="3565225"/>
                <a:gridCol w="2880075"/>
              </a:tblGrid>
              <a:tr h="36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74957"/>
                          </a:solidFill>
                        </a:rPr>
                        <a:t>Focus</a:t>
                      </a:r>
                      <a:endParaRPr b="1"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74957"/>
                          </a:solidFill>
                        </a:rPr>
                        <a:t>Features</a:t>
                      </a:r>
                      <a:endParaRPr b="1"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374957"/>
                          </a:solidFill>
                        </a:rPr>
                        <a:t>Data Source</a:t>
                      </a:r>
                      <a:endParaRPr b="1"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</a:tr>
              <a:tr h="76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Geographical/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demographic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Median income of county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Education level of  county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Urban or Rural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2014-2017 Census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2013-2017 American Community Survey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2017 Provider of Services file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</a:tr>
              <a:tr h="56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Performance-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related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Number of pneumonia discharges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Performance on 5 other Medicare measures (Better, same, worse than national average)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2014-2017 </a:t>
                      </a:r>
                      <a:r>
                        <a:rPr lang="es">
                          <a:solidFill>
                            <a:srgbClr val="374957"/>
                          </a:solidFill>
                        </a:rPr>
                        <a:t>data.medicare.gov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</a:tr>
              <a:tr h="56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Hospital-specific 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Bed count (hospital size)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Wage index (labor costs)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Case mix index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Hospital ownership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Emergency services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Medical school affiliation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2017 Provider of Services file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2014-2016 Federal IPPS files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74957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rgbClr val="374957"/>
                          </a:solidFill>
                        </a:rPr>
                        <a:t>2014-2017 data.medicare.gov</a:t>
                      </a:r>
                      <a:endParaRPr>
                        <a:solidFill>
                          <a:srgbClr val="374957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6577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/>
          <p:cNvSpPr txBox="1"/>
          <p:nvPr>
            <p:ph idx="4294967295"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Linear Assumptions and Other Evaluation Criteria</a:t>
            </a:r>
            <a:endParaRPr sz="2400"/>
          </a:p>
        </p:txBody>
      </p:sp>
      <p:pic>
        <p:nvPicPr>
          <p:cNvPr id="347" name="Google Shape;3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150" y="3156075"/>
            <a:ext cx="2946699" cy="9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150" y="1103912"/>
            <a:ext cx="1777475" cy="19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3"/>
          <p:cNvSpPr/>
          <p:nvPr/>
        </p:nvSpPr>
        <p:spPr>
          <a:xfrm>
            <a:off x="453100" y="974300"/>
            <a:ext cx="5386800" cy="33105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/>
          <p:cNvSpPr txBox="1"/>
          <p:nvPr/>
        </p:nvSpPr>
        <p:spPr>
          <a:xfrm>
            <a:off x="1631425" y="4263800"/>
            <a:ext cx="497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Predicted Hospital Readmission Rates vs Residuals</a:t>
            </a:r>
            <a:endParaRPr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pic>
        <p:nvPicPr>
          <p:cNvPr id="351" name="Google Shape;35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938224"/>
            <a:ext cx="5367424" cy="33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Box-cox transformation of Medicare bed count</a:t>
            </a:r>
            <a:endParaRPr/>
          </a:p>
        </p:txBody>
      </p:sp>
      <p:sp>
        <p:nvSpPr>
          <p:cNvPr id="357" name="Google Shape;357;p34"/>
          <p:cNvSpPr txBox="1"/>
          <p:nvPr/>
        </p:nvSpPr>
        <p:spPr>
          <a:xfrm>
            <a:off x="858275" y="1531475"/>
            <a:ext cx="3110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Bed Count</a:t>
            </a:r>
            <a:endParaRPr b="1"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58" name="Google Shape;358;p34"/>
          <p:cNvSpPr txBox="1"/>
          <p:nvPr/>
        </p:nvSpPr>
        <p:spPr>
          <a:xfrm>
            <a:off x="5295900" y="1302875"/>
            <a:ext cx="3110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Bed Count Transformed</a:t>
            </a:r>
            <a:endParaRPr b="1"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(Lambda: 0.022)</a:t>
            </a:r>
            <a:endParaRPr b="1"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453100" y="1960550"/>
            <a:ext cx="8433600" cy="25113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045675"/>
            <a:ext cx="835342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/>
          <p:nvPr/>
        </p:nvSpPr>
        <p:spPr>
          <a:xfrm>
            <a:off x="279000" y="1233025"/>
            <a:ext cx="4247400" cy="27009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 txBox="1"/>
          <p:nvPr>
            <p:ph type="ctrTitle"/>
          </p:nvPr>
        </p:nvSpPr>
        <p:spPr>
          <a:xfrm>
            <a:off x="1365726" y="289400"/>
            <a:ext cx="6412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Non-significant Features</a:t>
            </a:r>
            <a:endParaRPr/>
          </a:p>
        </p:txBody>
      </p:sp>
      <p:sp>
        <p:nvSpPr>
          <p:cNvPr id="367" name="Google Shape;367;p35"/>
          <p:cNvSpPr/>
          <p:nvPr/>
        </p:nvSpPr>
        <p:spPr>
          <a:xfrm>
            <a:off x="4641175" y="1233025"/>
            <a:ext cx="4247400" cy="27009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00" y="1235600"/>
            <a:ext cx="4247400" cy="258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175" y="1235600"/>
            <a:ext cx="4247390" cy="25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5"/>
          <p:cNvSpPr txBox="1"/>
          <p:nvPr/>
        </p:nvSpPr>
        <p:spPr>
          <a:xfrm>
            <a:off x="1032375" y="4016175"/>
            <a:ext cx="3110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Case Mix Index</a:t>
            </a:r>
            <a:endParaRPr b="1"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5273775" y="4016175"/>
            <a:ext cx="31107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Wage </a:t>
            </a:r>
            <a:r>
              <a:rPr b="1" lang="es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Index</a:t>
            </a:r>
            <a:endParaRPr b="1"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ctrTitle"/>
          </p:nvPr>
        </p:nvSpPr>
        <p:spPr>
          <a:xfrm flipH="1">
            <a:off x="1135426" y="1744050"/>
            <a:ext cx="2919000" cy="1655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CREDITS</a:t>
            </a:r>
            <a:endParaRPr/>
          </a:p>
        </p:txBody>
      </p:sp>
      <p:sp>
        <p:nvSpPr>
          <p:cNvPr id="377" name="Google Shape;377;p36"/>
          <p:cNvSpPr txBox="1"/>
          <p:nvPr>
            <p:ph idx="1" type="subTitle"/>
          </p:nvPr>
        </p:nvSpPr>
        <p:spPr>
          <a:xfrm>
            <a:off x="4246550" y="1325850"/>
            <a:ext cx="3475500" cy="24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uli Light"/>
              <a:buChar char="◂"/>
            </a:pPr>
            <a:r>
              <a:rPr lang="es"/>
              <a:t>Presentation template by </a:t>
            </a:r>
            <a:r>
              <a:rPr lang="es">
                <a:uFill>
                  <a:noFill/>
                </a:uFill>
                <a:hlinkClick r:id="rId3"/>
              </a:rPr>
              <a:t>Slidesgo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uli Light"/>
              <a:buChar char="◂"/>
            </a:pPr>
            <a:r>
              <a:rPr lang="es"/>
              <a:t>Icons by </a:t>
            </a:r>
            <a:r>
              <a:rPr lang="es">
                <a:uFill>
                  <a:noFill/>
                </a:uFill>
                <a:hlinkClick r:id="rId4"/>
              </a:rPr>
              <a:t>Flaticon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uli Light"/>
              <a:buChar char="◂"/>
            </a:pPr>
            <a:r>
              <a:rPr lang="es"/>
              <a:t>Infographics by </a:t>
            </a:r>
            <a:r>
              <a:rPr lang="es">
                <a:uFill>
                  <a:noFill/>
                </a:uFill>
                <a:hlinkClick r:id="rId5"/>
              </a:rPr>
              <a:t>Freepik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uli Light"/>
              <a:buChar char="◂"/>
            </a:pPr>
            <a:r>
              <a:rPr lang="es"/>
              <a:t>Images created by Freepik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uli Light"/>
              <a:buChar char="◂"/>
            </a:pPr>
            <a:r>
              <a:rPr lang="es"/>
              <a:t>Author introduction slide photo created by Freepik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Muli Light"/>
              <a:buChar char="◂"/>
            </a:pPr>
            <a:r>
              <a:rPr lang="es"/>
              <a:t>Text &amp; Image slide photo created by Freepik.com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>
            <a:off x="4557925" y="443125"/>
            <a:ext cx="4244400" cy="4383900"/>
          </a:xfrm>
          <a:prstGeom prst="rect">
            <a:avLst/>
          </a:prstGeom>
          <a:solidFill>
            <a:srgbClr val="F8FA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>
            <p:ph type="ctrTitle"/>
          </p:nvPr>
        </p:nvSpPr>
        <p:spPr>
          <a:xfrm>
            <a:off x="4866600" y="122075"/>
            <a:ext cx="3811800" cy="36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5D74"/>
                </a:solidFill>
              </a:rPr>
              <a:t>Readmissions:</a:t>
            </a:r>
            <a:r>
              <a:rPr lang="es">
                <a:solidFill>
                  <a:srgbClr val="435D7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>
                <a:solidFill>
                  <a:srgbClr val="435D74"/>
                </a:solidFill>
              </a:rPr>
              <a:t>unplanned repeat visits to the hospital</a:t>
            </a:r>
            <a:endParaRPr>
              <a:solidFill>
                <a:srgbClr val="435D74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5D74"/>
              </a:buClr>
              <a:buSzPts val="1800"/>
              <a:buFont typeface="Muli"/>
              <a:buChar char="●"/>
            </a:pPr>
            <a:r>
              <a:rPr lang="es" sz="1800">
                <a:solidFill>
                  <a:srgbClr val="435D74"/>
                </a:solidFill>
                <a:latin typeface="Muli"/>
                <a:ea typeface="Muli"/>
                <a:cs typeface="Muli"/>
                <a:sym typeface="Muli"/>
              </a:rPr>
              <a:t>Costly and avoidable</a:t>
            </a:r>
            <a:endParaRPr sz="1800">
              <a:solidFill>
                <a:srgbClr val="435D7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5D74"/>
              </a:buClr>
              <a:buSzPts val="1800"/>
              <a:buFont typeface="Muli"/>
              <a:buChar char="●"/>
            </a:pPr>
            <a:r>
              <a:rPr lang="es" sz="1800">
                <a:solidFill>
                  <a:srgbClr val="435D74"/>
                </a:solidFill>
                <a:latin typeface="Muli"/>
                <a:ea typeface="Muli"/>
                <a:cs typeface="Muli"/>
                <a:sym typeface="Muli"/>
              </a:rPr>
              <a:t>Commonly used indicator of a hospital’s quality of care</a:t>
            </a:r>
            <a:endParaRPr sz="1800">
              <a:solidFill>
                <a:srgbClr val="435D74"/>
              </a:solidFill>
              <a:latin typeface="Muli"/>
              <a:ea typeface="Muli"/>
              <a:cs typeface="Muli"/>
              <a:sym typeface="Mul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35D74"/>
              </a:buClr>
              <a:buSzPts val="1800"/>
              <a:buFont typeface="Muli"/>
              <a:buChar char="●"/>
            </a:pPr>
            <a:r>
              <a:rPr lang="es" sz="1800">
                <a:solidFill>
                  <a:srgbClr val="435D74"/>
                </a:solidFill>
                <a:latin typeface="Muli"/>
                <a:ea typeface="Muli"/>
                <a:cs typeface="Muli"/>
                <a:sym typeface="Muli"/>
              </a:rPr>
              <a:t>Tied to Medicare payments</a:t>
            </a:r>
            <a:endParaRPr sz="1800">
              <a:solidFill>
                <a:srgbClr val="435D7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1504075" y="1049575"/>
            <a:ext cx="2617197" cy="2600048"/>
          </a:xfrm>
          <a:custGeom>
            <a:rect b="b" l="l" r="r" t="t"/>
            <a:pathLst>
              <a:path extrusionOk="0" h="2547" w="2389">
                <a:moveTo>
                  <a:pt x="1148" y="0"/>
                </a:moveTo>
                <a:cubicBezTo>
                  <a:pt x="765" y="0"/>
                  <a:pt x="397" y="173"/>
                  <a:pt x="159" y="476"/>
                </a:cubicBezTo>
                <a:lnTo>
                  <a:pt x="1" y="354"/>
                </a:lnTo>
                <a:lnTo>
                  <a:pt x="116" y="967"/>
                </a:lnTo>
                <a:lnTo>
                  <a:pt x="700" y="909"/>
                </a:lnTo>
                <a:lnTo>
                  <a:pt x="498" y="750"/>
                </a:lnTo>
                <a:cubicBezTo>
                  <a:pt x="669" y="541"/>
                  <a:pt x="910" y="441"/>
                  <a:pt x="1149" y="441"/>
                </a:cubicBezTo>
                <a:cubicBezTo>
                  <a:pt x="1454" y="441"/>
                  <a:pt x="1755" y="605"/>
                  <a:pt x="1905" y="916"/>
                </a:cubicBezTo>
                <a:cubicBezTo>
                  <a:pt x="2165" y="1472"/>
                  <a:pt x="1768" y="2106"/>
                  <a:pt x="1148" y="2106"/>
                </a:cubicBezTo>
                <a:lnTo>
                  <a:pt x="1148" y="2546"/>
                </a:lnTo>
                <a:cubicBezTo>
                  <a:pt x="1840" y="2532"/>
                  <a:pt x="2388" y="1962"/>
                  <a:pt x="2388" y="1277"/>
                </a:cubicBezTo>
                <a:cubicBezTo>
                  <a:pt x="2388" y="584"/>
                  <a:pt x="1840" y="22"/>
                  <a:pt x="1148" y="0"/>
                </a:cubicBezTo>
                <a:close/>
              </a:path>
            </a:pathLst>
          </a:custGeom>
          <a:solidFill>
            <a:srgbClr val="FEAE55">
              <a:alpha val="8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465959" y="2121319"/>
            <a:ext cx="2197413" cy="1898055"/>
            <a:chOff x="-23615075" y="3148525"/>
            <a:chExt cx="295375" cy="296150"/>
          </a:xfrm>
        </p:grpSpPr>
        <p:sp>
          <p:nvSpPr>
            <p:cNvPr id="176" name="Google Shape;176;p21"/>
            <p:cNvSpPr/>
            <p:nvPr/>
          </p:nvSpPr>
          <p:spPr>
            <a:xfrm>
              <a:off x="-23493775" y="3183950"/>
              <a:ext cx="52775" cy="53600"/>
            </a:xfrm>
            <a:custGeom>
              <a:rect b="b" l="l" r="r" t="t"/>
              <a:pathLst>
                <a:path extrusionOk="0" h="2144" w="2111">
                  <a:moveTo>
                    <a:pt x="1040" y="1"/>
                  </a:moveTo>
                  <a:cubicBezTo>
                    <a:pt x="851" y="1"/>
                    <a:pt x="693" y="158"/>
                    <a:pt x="693" y="347"/>
                  </a:cubicBezTo>
                  <a:lnTo>
                    <a:pt x="693" y="725"/>
                  </a:lnTo>
                  <a:lnTo>
                    <a:pt x="347" y="725"/>
                  </a:lnTo>
                  <a:cubicBezTo>
                    <a:pt x="158" y="725"/>
                    <a:pt x="0" y="883"/>
                    <a:pt x="0" y="1072"/>
                  </a:cubicBezTo>
                  <a:cubicBezTo>
                    <a:pt x="0" y="1261"/>
                    <a:pt x="158" y="1418"/>
                    <a:pt x="347" y="1418"/>
                  </a:cubicBezTo>
                  <a:lnTo>
                    <a:pt x="693" y="1418"/>
                  </a:lnTo>
                  <a:lnTo>
                    <a:pt x="693" y="1765"/>
                  </a:lnTo>
                  <a:cubicBezTo>
                    <a:pt x="693" y="1986"/>
                    <a:pt x="851" y="2143"/>
                    <a:pt x="1040" y="2143"/>
                  </a:cubicBezTo>
                  <a:cubicBezTo>
                    <a:pt x="1260" y="2143"/>
                    <a:pt x="1418" y="1986"/>
                    <a:pt x="1418" y="1765"/>
                  </a:cubicBezTo>
                  <a:lnTo>
                    <a:pt x="1418" y="1418"/>
                  </a:lnTo>
                  <a:lnTo>
                    <a:pt x="1764" y="1418"/>
                  </a:lnTo>
                  <a:cubicBezTo>
                    <a:pt x="1953" y="1418"/>
                    <a:pt x="2111" y="1261"/>
                    <a:pt x="2111" y="1072"/>
                  </a:cubicBezTo>
                  <a:cubicBezTo>
                    <a:pt x="2111" y="883"/>
                    <a:pt x="1953" y="725"/>
                    <a:pt x="1764" y="725"/>
                  </a:cubicBezTo>
                  <a:lnTo>
                    <a:pt x="1418" y="725"/>
                  </a:lnTo>
                  <a:lnTo>
                    <a:pt x="1418" y="347"/>
                  </a:ln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-23615075" y="3268225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1008" y="1"/>
                  </a:moveTo>
                  <a:cubicBezTo>
                    <a:pt x="441" y="1"/>
                    <a:pt x="0" y="473"/>
                    <a:pt x="0" y="1040"/>
                  </a:cubicBezTo>
                  <a:lnTo>
                    <a:pt x="0" y="6585"/>
                  </a:lnTo>
                  <a:cubicBezTo>
                    <a:pt x="0" y="6774"/>
                    <a:pt x="158" y="6932"/>
                    <a:pt x="347" y="6932"/>
                  </a:cubicBezTo>
                  <a:lnTo>
                    <a:pt x="1386" y="6932"/>
                  </a:lnTo>
                  <a:lnTo>
                    <a:pt x="1386" y="4285"/>
                  </a:lnTo>
                  <a:lnTo>
                    <a:pt x="662" y="4285"/>
                  </a:lnTo>
                  <a:lnTo>
                    <a:pt x="662" y="3561"/>
                  </a:lnTo>
                  <a:lnTo>
                    <a:pt x="1386" y="3561"/>
                  </a:lnTo>
                  <a:lnTo>
                    <a:pt x="1386" y="2868"/>
                  </a:lnTo>
                  <a:lnTo>
                    <a:pt x="662" y="2868"/>
                  </a:lnTo>
                  <a:lnTo>
                    <a:pt x="662" y="2143"/>
                  </a:lnTo>
                  <a:lnTo>
                    <a:pt x="1386" y="2143"/>
                  </a:lnTo>
                  <a:lnTo>
                    <a:pt x="1386" y="1418"/>
                  </a:lnTo>
                  <a:lnTo>
                    <a:pt x="662" y="1418"/>
                  </a:lnTo>
                  <a:lnTo>
                    <a:pt x="662" y="1072"/>
                  </a:lnTo>
                  <a:cubicBezTo>
                    <a:pt x="662" y="883"/>
                    <a:pt x="819" y="725"/>
                    <a:pt x="1008" y="725"/>
                  </a:cubicBezTo>
                  <a:lnTo>
                    <a:pt x="1386" y="725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-23354375" y="3270600"/>
              <a:ext cx="34675" cy="173300"/>
            </a:xfrm>
            <a:custGeom>
              <a:rect b="b" l="l" r="r" t="t"/>
              <a:pathLst>
                <a:path extrusionOk="0" h="6932" w="1387">
                  <a:moveTo>
                    <a:pt x="0" y="0"/>
                  </a:moveTo>
                  <a:lnTo>
                    <a:pt x="0" y="725"/>
                  </a:lnTo>
                  <a:lnTo>
                    <a:pt x="347" y="725"/>
                  </a:lnTo>
                  <a:cubicBezTo>
                    <a:pt x="568" y="725"/>
                    <a:pt x="725" y="882"/>
                    <a:pt x="725" y="1071"/>
                  </a:cubicBezTo>
                  <a:lnTo>
                    <a:pt x="725" y="1418"/>
                  </a:lnTo>
                  <a:lnTo>
                    <a:pt x="0" y="1418"/>
                  </a:lnTo>
                  <a:lnTo>
                    <a:pt x="0" y="2143"/>
                  </a:lnTo>
                  <a:lnTo>
                    <a:pt x="725" y="2143"/>
                  </a:lnTo>
                  <a:lnTo>
                    <a:pt x="725" y="2836"/>
                  </a:lnTo>
                  <a:lnTo>
                    <a:pt x="0" y="2836"/>
                  </a:lnTo>
                  <a:lnTo>
                    <a:pt x="0" y="3560"/>
                  </a:lnTo>
                  <a:lnTo>
                    <a:pt x="725" y="3560"/>
                  </a:lnTo>
                  <a:lnTo>
                    <a:pt x="725" y="4253"/>
                  </a:lnTo>
                  <a:lnTo>
                    <a:pt x="0" y="4253"/>
                  </a:lnTo>
                  <a:lnTo>
                    <a:pt x="0" y="6931"/>
                  </a:lnTo>
                  <a:lnTo>
                    <a:pt x="1040" y="6931"/>
                  </a:lnTo>
                  <a:cubicBezTo>
                    <a:pt x="1229" y="6931"/>
                    <a:pt x="1387" y="6774"/>
                    <a:pt x="1387" y="6585"/>
                  </a:cubicBezTo>
                  <a:lnTo>
                    <a:pt x="1387" y="1040"/>
                  </a:lnTo>
                  <a:cubicBezTo>
                    <a:pt x="1387" y="441"/>
                    <a:pt x="914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-23562300" y="3148525"/>
              <a:ext cx="191400" cy="296150"/>
            </a:xfrm>
            <a:custGeom>
              <a:rect b="b" l="l" r="r" t="t"/>
              <a:pathLst>
                <a:path extrusionOk="0" h="11846" w="7656">
                  <a:moveTo>
                    <a:pt x="5545" y="662"/>
                  </a:moveTo>
                  <a:lnTo>
                    <a:pt x="5545" y="1764"/>
                  </a:lnTo>
                  <a:lnTo>
                    <a:pt x="5545" y="4222"/>
                  </a:lnTo>
                  <a:lnTo>
                    <a:pt x="2079" y="4222"/>
                  </a:lnTo>
                  <a:lnTo>
                    <a:pt x="2079" y="1764"/>
                  </a:lnTo>
                  <a:lnTo>
                    <a:pt x="2079" y="662"/>
                  </a:lnTo>
                  <a:close/>
                  <a:moveTo>
                    <a:pt x="3434" y="4883"/>
                  </a:moveTo>
                  <a:lnTo>
                    <a:pt x="3434" y="5608"/>
                  </a:lnTo>
                  <a:lnTo>
                    <a:pt x="2079" y="5608"/>
                  </a:lnTo>
                  <a:lnTo>
                    <a:pt x="2079" y="4883"/>
                  </a:lnTo>
                  <a:close/>
                  <a:moveTo>
                    <a:pt x="5513" y="4883"/>
                  </a:moveTo>
                  <a:lnTo>
                    <a:pt x="5513" y="5608"/>
                  </a:lnTo>
                  <a:lnTo>
                    <a:pt x="4159" y="5608"/>
                  </a:lnTo>
                  <a:lnTo>
                    <a:pt x="4159" y="4883"/>
                  </a:lnTo>
                  <a:close/>
                  <a:moveTo>
                    <a:pt x="3434" y="6301"/>
                  </a:moveTo>
                  <a:lnTo>
                    <a:pt x="3434" y="7026"/>
                  </a:lnTo>
                  <a:lnTo>
                    <a:pt x="2079" y="7026"/>
                  </a:lnTo>
                  <a:lnTo>
                    <a:pt x="2079" y="6301"/>
                  </a:lnTo>
                  <a:close/>
                  <a:moveTo>
                    <a:pt x="5513" y="6301"/>
                  </a:moveTo>
                  <a:lnTo>
                    <a:pt x="5513" y="7026"/>
                  </a:lnTo>
                  <a:lnTo>
                    <a:pt x="4159" y="7026"/>
                  </a:lnTo>
                  <a:lnTo>
                    <a:pt x="4159" y="6301"/>
                  </a:lnTo>
                  <a:close/>
                  <a:moveTo>
                    <a:pt x="3434" y="7687"/>
                  </a:moveTo>
                  <a:lnTo>
                    <a:pt x="3434" y="8380"/>
                  </a:lnTo>
                  <a:lnTo>
                    <a:pt x="2079" y="8380"/>
                  </a:lnTo>
                  <a:lnTo>
                    <a:pt x="2079" y="7687"/>
                  </a:lnTo>
                  <a:close/>
                  <a:moveTo>
                    <a:pt x="5513" y="7687"/>
                  </a:moveTo>
                  <a:lnTo>
                    <a:pt x="5513" y="8380"/>
                  </a:lnTo>
                  <a:lnTo>
                    <a:pt x="4159" y="8380"/>
                  </a:lnTo>
                  <a:lnTo>
                    <a:pt x="4159" y="7687"/>
                  </a:lnTo>
                  <a:close/>
                  <a:moveTo>
                    <a:pt x="1733" y="0"/>
                  </a:moveTo>
                  <a:cubicBezTo>
                    <a:pt x="1544" y="0"/>
                    <a:pt x="1386" y="158"/>
                    <a:pt x="1386" y="347"/>
                  </a:cubicBezTo>
                  <a:lnTo>
                    <a:pt x="1386" y="1449"/>
                  </a:lnTo>
                  <a:lnTo>
                    <a:pt x="1040" y="1449"/>
                  </a:lnTo>
                  <a:cubicBezTo>
                    <a:pt x="441" y="1449"/>
                    <a:pt x="0" y="1922"/>
                    <a:pt x="0" y="2489"/>
                  </a:cubicBezTo>
                  <a:lnTo>
                    <a:pt x="0" y="11846"/>
                  </a:lnTo>
                  <a:lnTo>
                    <a:pt x="2804" y="11846"/>
                  </a:lnTo>
                  <a:lnTo>
                    <a:pt x="2804" y="10491"/>
                  </a:lnTo>
                  <a:lnTo>
                    <a:pt x="4883" y="10491"/>
                  </a:lnTo>
                  <a:cubicBezTo>
                    <a:pt x="4852" y="10586"/>
                    <a:pt x="4852" y="11688"/>
                    <a:pt x="4852" y="11846"/>
                  </a:cubicBezTo>
                  <a:lnTo>
                    <a:pt x="7656" y="11846"/>
                  </a:lnTo>
                  <a:lnTo>
                    <a:pt x="7656" y="2489"/>
                  </a:lnTo>
                  <a:cubicBezTo>
                    <a:pt x="7656" y="1890"/>
                    <a:pt x="7183" y="1449"/>
                    <a:pt x="6616" y="1449"/>
                  </a:cubicBezTo>
                  <a:lnTo>
                    <a:pt x="6270" y="1449"/>
                  </a:lnTo>
                  <a:lnTo>
                    <a:pt x="6270" y="347"/>
                  </a:lnTo>
                  <a:cubicBezTo>
                    <a:pt x="6270" y="158"/>
                    <a:pt x="6112" y="0"/>
                    <a:pt x="59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21"/>
          <p:cNvGrpSpPr/>
          <p:nvPr/>
        </p:nvGrpSpPr>
        <p:grpSpPr>
          <a:xfrm>
            <a:off x="3244912" y="1779296"/>
            <a:ext cx="1109608" cy="1140616"/>
            <a:chOff x="-56766175" y="3198925"/>
            <a:chExt cx="279625" cy="319000"/>
          </a:xfrm>
        </p:grpSpPr>
        <p:sp>
          <p:nvSpPr>
            <p:cNvPr id="181" name="Google Shape;181;p21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1"/>
          <p:cNvSpPr/>
          <p:nvPr/>
        </p:nvSpPr>
        <p:spPr>
          <a:xfrm>
            <a:off x="4716200" y="3529225"/>
            <a:ext cx="3962100" cy="1076100"/>
          </a:xfrm>
          <a:prstGeom prst="rect">
            <a:avLst/>
          </a:prstGeom>
          <a:solidFill>
            <a:srgbClr val="FEAE55">
              <a:alpha val="80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4705500" y="3498850"/>
            <a:ext cx="40041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5C5C5F"/>
                </a:solidFill>
                <a:latin typeface="Muli"/>
                <a:ea typeface="Muli"/>
                <a:cs typeface="Muli"/>
                <a:sym typeface="Muli"/>
              </a:rPr>
              <a:t>Besides patient characteristics, are there other predictors of readmission rates?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ctrTitle"/>
          </p:nvPr>
        </p:nvSpPr>
        <p:spPr>
          <a:xfrm>
            <a:off x="402150" y="412025"/>
            <a:ext cx="83397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Predicting All-Cause Readmission Rates With Linear Regression</a:t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696350" y="1309575"/>
            <a:ext cx="3518700" cy="3456900"/>
          </a:xfrm>
          <a:prstGeom prst="rect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841725" y="1205825"/>
            <a:ext cx="3307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Outcome</a:t>
            </a:r>
            <a:r>
              <a:rPr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</a:t>
            </a:r>
            <a:r>
              <a:rPr b="1"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# of unplanned all-cause readmissions / 100 admissions for pneumonia</a:t>
            </a:r>
            <a:endParaRPr b="1" sz="1800"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"/>
              <a:buChar char="●"/>
            </a:pPr>
            <a:r>
              <a:rPr lang="es" sz="1600">
                <a:solidFill>
                  <a:srgbClr val="374957"/>
                </a:solidFill>
                <a:latin typeface="Muli"/>
                <a:ea typeface="Muli"/>
                <a:cs typeface="Muli"/>
                <a:sym typeface="Muli"/>
              </a:rPr>
              <a:t>Pneumonia - common and prevalent</a:t>
            </a:r>
            <a:endParaRPr sz="1600">
              <a:solidFill>
                <a:srgbClr val="374957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"/>
              <a:buChar char="●"/>
            </a:pPr>
            <a:r>
              <a:rPr lang="es" sz="1600">
                <a:solidFill>
                  <a:srgbClr val="374957"/>
                </a:solidFill>
                <a:latin typeface="Muli"/>
                <a:ea typeface="Muli"/>
                <a:cs typeface="Muli"/>
                <a:sym typeface="Muli"/>
              </a:rPr>
              <a:t>Medicare (65+ population)</a:t>
            </a:r>
            <a:endParaRPr sz="1600">
              <a:solidFill>
                <a:srgbClr val="374957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"/>
              <a:buChar char="●"/>
            </a:pPr>
            <a:r>
              <a:rPr lang="es" sz="1600">
                <a:solidFill>
                  <a:srgbClr val="374957"/>
                </a:solidFill>
                <a:latin typeface="Muli"/>
                <a:ea typeface="Muli"/>
                <a:cs typeface="Muli"/>
                <a:sym typeface="Muli"/>
              </a:rPr>
              <a:t>Already adjusted for age, sex, and specific clinical conditions</a:t>
            </a:r>
            <a:endParaRPr sz="1600">
              <a:solidFill>
                <a:srgbClr val="374957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/>
          <p:nvPr/>
        </p:nvSpPr>
        <p:spPr>
          <a:xfrm>
            <a:off x="4427125" y="1301800"/>
            <a:ext cx="3843000" cy="16167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696350" y="1309575"/>
            <a:ext cx="3518700" cy="3456900"/>
          </a:xfrm>
          <a:prstGeom prst="rect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4427125" y="1301800"/>
            <a:ext cx="38430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Predictors: </a:t>
            </a:r>
            <a:endParaRPr b="1" sz="1800"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 Light"/>
              <a:buChar char="●"/>
            </a:pPr>
            <a:r>
              <a:rPr lang="es" sz="1600">
                <a:solidFill>
                  <a:srgbClr val="374957"/>
                </a:solidFill>
                <a:latin typeface="Muli Light"/>
                <a:ea typeface="Muli Light"/>
                <a:cs typeface="Muli Light"/>
                <a:sym typeface="Muli Light"/>
              </a:rPr>
              <a:t>geographic/demographic</a:t>
            </a:r>
            <a:endParaRPr sz="1600">
              <a:solidFill>
                <a:srgbClr val="374957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 Light"/>
              <a:buChar char="●"/>
            </a:pPr>
            <a:r>
              <a:rPr lang="es" sz="1600">
                <a:solidFill>
                  <a:srgbClr val="374957"/>
                </a:solidFill>
                <a:latin typeface="Muli Light"/>
                <a:ea typeface="Muli Light"/>
                <a:cs typeface="Muli Light"/>
                <a:sym typeface="Muli Light"/>
              </a:rPr>
              <a:t>performance-related</a:t>
            </a:r>
            <a:endParaRPr sz="1600">
              <a:solidFill>
                <a:srgbClr val="374957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74957"/>
              </a:buClr>
              <a:buSzPts val="1600"/>
              <a:buFont typeface="Muli Light"/>
              <a:buChar char="●"/>
            </a:pPr>
            <a:r>
              <a:rPr lang="es" sz="1600">
                <a:solidFill>
                  <a:srgbClr val="374957"/>
                </a:solidFill>
                <a:latin typeface="Muli Light"/>
                <a:ea typeface="Muli Light"/>
                <a:cs typeface="Muli Light"/>
                <a:sym typeface="Muli Light"/>
              </a:rPr>
              <a:t>hospital characteristics</a:t>
            </a:r>
            <a:endParaRPr sz="1600">
              <a:solidFill>
                <a:srgbClr val="374957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841725" y="1205825"/>
            <a:ext cx="3307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Outcome</a:t>
            </a:r>
            <a:r>
              <a:rPr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</a:t>
            </a:r>
            <a:r>
              <a:rPr b="1"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# of unplanned all-cause readmissions / 100 admissions for pneumonia</a:t>
            </a:r>
            <a:endParaRPr b="1" sz="1800"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"/>
              <a:buChar char="●"/>
            </a:pPr>
            <a:r>
              <a:rPr lang="es" sz="1600">
                <a:solidFill>
                  <a:srgbClr val="374957"/>
                </a:solidFill>
                <a:latin typeface="Muli"/>
                <a:ea typeface="Muli"/>
                <a:cs typeface="Muli"/>
                <a:sym typeface="Muli"/>
              </a:rPr>
              <a:t>Pneumonia - common and prevalent</a:t>
            </a:r>
            <a:endParaRPr sz="1600">
              <a:solidFill>
                <a:srgbClr val="374957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"/>
              <a:buChar char="●"/>
            </a:pPr>
            <a:r>
              <a:rPr lang="es" sz="1600">
                <a:solidFill>
                  <a:srgbClr val="374957"/>
                </a:solidFill>
                <a:latin typeface="Muli"/>
                <a:ea typeface="Muli"/>
                <a:cs typeface="Muli"/>
                <a:sym typeface="Muli"/>
              </a:rPr>
              <a:t>Medicare (65+ population)</a:t>
            </a:r>
            <a:endParaRPr sz="1600">
              <a:solidFill>
                <a:srgbClr val="374957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"/>
              <a:buChar char="●"/>
            </a:pPr>
            <a:r>
              <a:rPr lang="es" sz="1600">
                <a:solidFill>
                  <a:srgbClr val="374957"/>
                </a:solidFill>
                <a:latin typeface="Muli"/>
                <a:ea typeface="Muli"/>
                <a:cs typeface="Muli"/>
                <a:sym typeface="Muli"/>
              </a:rPr>
              <a:t>Already adjusted for age, sex, and specific clinical conditions</a:t>
            </a:r>
            <a:endParaRPr sz="1600">
              <a:solidFill>
                <a:srgbClr val="374957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3"/>
          <p:cNvSpPr txBox="1"/>
          <p:nvPr>
            <p:ph type="ctrTitle"/>
          </p:nvPr>
        </p:nvSpPr>
        <p:spPr>
          <a:xfrm>
            <a:off x="402150" y="412025"/>
            <a:ext cx="83397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Predicting All-Cause Readmission Rates With Linear Regression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/>
          <p:nvPr/>
        </p:nvSpPr>
        <p:spPr>
          <a:xfrm>
            <a:off x="4427125" y="3070875"/>
            <a:ext cx="3843000" cy="1695600"/>
          </a:xfrm>
          <a:prstGeom prst="rect">
            <a:avLst/>
          </a:prstGeom>
          <a:solidFill>
            <a:srgbClr val="FFFFFF">
              <a:alpha val="75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4427125" y="1301800"/>
            <a:ext cx="3843000" cy="16167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4427125" y="3281775"/>
            <a:ext cx="3771300" cy="14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Approach:</a:t>
            </a:r>
            <a:endParaRPr b="1" sz="1800"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 Light"/>
              <a:buChar char="●"/>
            </a:pPr>
            <a:r>
              <a:rPr lang="es" sz="1600">
                <a:solidFill>
                  <a:srgbClr val="374957"/>
                </a:solidFill>
                <a:latin typeface="Muli Light"/>
                <a:ea typeface="Muli Light"/>
                <a:cs typeface="Muli Light"/>
                <a:sym typeface="Muli Light"/>
              </a:rPr>
              <a:t>Linear regression: Statsmodel OLS</a:t>
            </a:r>
            <a:endParaRPr sz="1600">
              <a:solidFill>
                <a:srgbClr val="374957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74957"/>
              </a:buClr>
              <a:buSzPts val="1600"/>
              <a:buFont typeface="Muli Light"/>
              <a:buChar char="●"/>
            </a:pPr>
            <a:r>
              <a:rPr lang="es" sz="1600">
                <a:solidFill>
                  <a:srgbClr val="374957"/>
                </a:solidFill>
                <a:latin typeface="Muli Light"/>
                <a:ea typeface="Muli Light"/>
                <a:cs typeface="Muli Light"/>
                <a:sym typeface="Muli Light"/>
              </a:rPr>
              <a:t>Cross-validation: GridSearchCV w/ Ridge and LASSO</a:t>
            </a:r>
            <a:endParaRPr sz="1600">
              <a:solidFill>
                <a:srgbClr val="374957"/>
              </a:solidFill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696350" y="1309575"/>
            <a:ext cx="3518700" cy="3456900"/>
          </a:xfrm>
          <a:prstGeom prst="rect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4427125" y="1301800"/>
            <a:ext cx="38430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Predictors: </a:t>
            </a:r>
            <a:endParaRPr b="1" sz="1800"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 Light"/>
              <a:buChar char="●"/>
            </a:pPr>
            <a:r>
              <a:rPr lang="es" sz="1600">
                <a:solidFill>
                  <a:srgbClr val="374957"/>
                </a:solidFill>
                <a:latin typeface="Muli Light"/>
                <a:ea typeface="Muli Light"/>
                <a:cs typeface="Muli Light"/>
                <a:sym typeface="Muli Light"/>
              </a:rPr>
              <a:t>geographic/demographic</a:t>
            </a:r>
            <a:endParaRPr sz="1600">
              <a:solidFill>
                <a:srgbClr val="374957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 Light"/>
              <a:buChar char="●"/>
            </a:pPr>
            <a:r>
              <a:rPr lang="es" sz="1600">
                <a:solidFill>
                  <a:srgbClr val="374957"/>
                </a:solidFill>
                <a:latin typeface="Muli Light"/>
                <a:ea typeface="Muli Light"/>
                <a:cs typeface="Muli Light"/>
                <a:sym typeface="Muli Light"/>
              </a:rPr>
              <a:t>performance-related</a:t>
            </a:r>
            <a:endParaRPr sz="1600">
              <a:solidFill>
                <a:srgbClr val="374957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74957"/>
              </a:buClr>
              <a:buSzPts val="1600"/>
              <a:buFont typeface="Muli Light"/>
              <a:buChar char="●"/>
            </a:pPr>
            <a:r>
              <a:rPr lang="es" sz="1600">
                <a:solidFill>
                  <a:srgbClr val="374957"/>
                </a:solidFill>
                <a:latin typeface="Muli Light"/>
                <a:ea typeface="Muli Light"/>
                <a:cs typeface="Muli Light"/>
                <a:sym typeface="Muli Light"/>
              </a:rPr>
              <a:t>hospital characteristics</a:t>
            </a:r>
            <a:endParaRPr sz="1600">
              <a:solidFill>
                <a:srgbClr val="374957"/>
              </a:solidFill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841725" y="1205825"/>
            <a:ext cx="3307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Outcome</a:t>
            </a:r>
            <a:r>
              <a:rPr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: </a:t>
            </a:r>
            <a:r>
              <a:rPr b="1" lang="es" sz="1800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# of unplanned all-cause readmissions / 100 admissions for pneumonia</a:t>
            </a:r>
            <a:endParaRPr b="1" sz="1800"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"/>
              <a:buChar char="●"/>
            </a:pPr>
            <a:r>
              <a:rPr lang="es" sz="1600">
                <a:solidFill>
                  <a:srgbClr val="374957"/>
                </a:solidFill>
                <a:latin typeface="Muli"/>
                <a:ea typeface="Muli"/>
                <a:cs typeface="Muli"/>
                <a:sym typeface="Muli"/>
              </a:rPr>
              <a:t>Pneumonia - common and prevalent</a:t>
            </a:r>
            <a:endParaRPr sz="1600">
              <a:solidFill>
                <a:srgbClr val="374957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"/>
              <a:buChar char="●"/>
            </a:pPr>
            <a:r>
              <a:rPr lang="es" sz="1600">
                <a:solidFill>
                  <a:srgbClr val="374957"/>
                </a:solidFill>
                <a:latin typeface="Muli"/>
                <a:ea typeface="Muli"/>
                <a:cs typeface="Muli"/>
                <a:sym typeface="Muli"/>
              </a:rPr>
              <a:t>Medicare (65+ population)</a:t>
            </a:r>
            <a:endParaRPr sz="1600">
              <a:solidFill>
                <a:srgbClr val="374957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74957"/>
              </a:buClr>
              <a:buSzPts val="1600"/>
              <a:buFont typeface="Muli"/>
              <a:buChar char="●"/>
            </a:pPr>
            <a:r>
              <a:rPr lang="es" sz="1600">
                <a:solidFill>
                  <a:srgbClr val="374957"/>
                </a:solidFill>
                <a:latin typeface="Muli"/>
                <a:ea typeface="Muli"/>
                <a:cs typeface="Muli"/>
                <a:sym typeface="Muli"/>
              </a:rPr>
              <a:t>Already adjusted for age, sex, and specific clinical conditions</a:t>
            </a:r>
            <a:endParaRPr sz="1600">
              <a:solidFill>
                <a:srgbClr val="374957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7495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4"/>
          <p:cNvSpPr txBox="1"/>
          <p:nvPr>
            <p:ph type="ctrTitle"/>
          </p:nvPr>
        </p:nvSpPr>
        <p:spPr>
          <a:xfrm>
            <a:off x="402150" y="412025"/>
            <a:ext cx="8339700" cy="7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Predicting All-Cause Readmission Rates With Linear 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ctrTitle"/>
          </p:nvPr>
        </p:nvSpPr>
        <p:spPr>
          <a:xfrm>
            <a:off x="254300" y="367325"/>
            <a:ext cx="31899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Negative Predictors</a:t>
            </a:r>
            <a:endParaRPr/>
          </a:p>
        </p:txBody>
      </p:sp>
      <p:sp>
        <p:nvSpPr>
          <p:cNvPr id="222" name="Google Shape;222;p25"/>
          <p:cNvSpPr txBox="1"/>
          <p:nvPr>
            <p:ph idx="4294967295" type="sldNum"/>
          </p:nvPr>
        </p:nvSpPr>
        <p:spPr>
          <a:xfrm>
            <a:off x="8632984" y="451422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3352318" y="2333713"/>
            <a:ext cx="8182" cy="12290"/>
          </a:xfrm>
          <a:custGeom>
            <a:rect b="b" l="l" r="r" t="t"/>
            <a:pathLst>
              <a:path extrusionOk="0" h="359" w="239">
                <a:moveTo>
                  <a:pt x="0" y="358"/>
                </a:moveTo>
                <a:cubicBezTo>
                  <a:pt x="119" y="239"/>
                  <a:pt x="238" y="120"/>
                  <a:pt x="238" y="1"/>
                </a:cubicBezTo>
                <a:cubicBezTo>
                  <a:pt x="238" y="120"/>
                  <a:pt x="119" y="239"/>
                  <a:pt x="0" y="358"/>
                </a:cubicBezTo>
                <a:close/>
              </a:path>
            </a:pathLst>
          </a:custGeom>
          <a:solidFill>
            <a:srgbClr val="D0D1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3356392" y="2328612"/>
            <a:ext cx="4108" cy="5135"/>
          </a:xfrm>
          <a:custGeom>
            <a:rect b="b" l="l" r="r" t="t"/>
            <a:pathLst>
              <a:path extrusionOk="0" h="150" w="120">
                <a:moveTo>
                  <a:pt x="120" y="1"/>
                </a:moveTo>
                <a:lnTo>
                  <a:pt x="0" y="150"/>
                </a:lnTo>
                <a:cubicBezTo>
                  <a:pt x="120" y="150"/>
                  <a:pt x="120" y="1"/>
                  <a:pt x="120" y="1"/>
                </a:cubicBezTo>
                <a:close/>
              </a:path>
            </a:pathLst>
          </a:custGeom>
          <a:solidFill>
            <a:srgbClr val="D0D1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 rot="10800000">
            <a:off x="4756447" y="1534697"/>
            <a:ext cx="829500" cy="813900"/>
          </a:xfrm>
          <a:prstGeom prst="ellipse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 rot="10800000">
            <a:off x="3348888" y="1077500"/>
            <a:ext cx="1120500" cy="11205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 txBox="1"/>
          <p:nvPr>
            <p:ph idx="4294967295" type="subTitle"/>
          </p:nvPr>
        </p:nvSpPr>
        <p:spPr>
          <a:xfrm>
            <a:off x="362000" y="1325175"/>
            <a:ext cx="29223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Mortality rates (better than nat’l avg)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28" name="Google Shape;228;p25"/>
          <p:cNvSpPr/>
          <p:nvPr/>
        </p:nvSpPr>
        <p:spPr>
          <a:xfrm rot="10800000">
            <a:off x="3348900" y="1843975"/>
            <a:ext cx="1120500" cy="11205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 rot="10800000">
            <a:off x="3427648" y="2694150"/>
            <a:ext cx="963000" cy="9531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 rot="10800000">
            <a:off x="3742991" y="4222975"/>
            <a:ext cx="310800" cy="3120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 rot="10800000">
            <a:off x="3883500" y="4657500"/>
            <a:ext cx="27000" cy="492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 rot="10800000">
            <a:off x="3427648" y="3418713"/>
            <a:ext cx="963000" cy="9531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 rot="10800000">
            <a:off x="4756447" y="2224972"/>
            <a:ext cx="829500" cy="813900"/>
          </a:xfrm>
          <a:prstGeom prst="ellipse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 rot="10800000">
            <a:off x="4796350" y="2910025"/>
            <a:ext cx="749700" cy="715800"/>
          </a:xfrm>
          <a:prstGeom prst="ellipse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 rot="10800000">
            <a:off x="4860100" y="3541825"/>
            <a:ext cx="622200" cy="595200"/>
          </a:xfrm>
          <a:prstGeom prst="ellipse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 txBox="1"/>
          <p:nvPr>
            <p:ph idx="4294967295" type="subTitle"/>
          </p:nvPr>
        </p:nvSpPr>
        <p:spPr>
          <a:xfrm>
            <a:off x="362000" y="2108313"/>
            <a:ext cx="29223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Mortality rates (same as nat’l avg)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37" name="Google Shape;237;p25"/>
          <p:cNvSpPr txBox="1"/>
          <p:nvPr>
            <p:ph idx="4294967295" type="subTitle"/>
          </p:nvPr>
        </p:nvSpPr>
        <p:spPr>
          <a:xfrm>
            <a:off x="362000" y="2849175"/>
            <a:ext cx="29223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Patient safety score (better than the nat’l avg)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38" name="Google Shape;238;p25"/>
          <p:cNvSpPr txBox="1"/>
          <p:nvPr>
            <p:ph idx="4294967295" type="subTitle"/>
          </p:nvPr>
        </p:nvSpPr>
        <p:spPr>
          <a:xfrm>
            <a:off x="362000" y="3611175"/>
            <a:ext cx="29223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Patient safety score (same as the nat’l avg)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39" name="Google Shape;239;p25"/>
          <p:cNvSpPr txBox="1"/>
          <p:nvPr>
            <p:ph idx="4294967295" type="subTitle"/>
          </p:nvPr>
        </p:nvSpPr>
        <p:spPr>
          <a:xfrm>
            <a:off x="209600" y="4139675"/>
            <a:ext cx="30747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Number of pneumonia discharges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40" name="Google Shape;240;p25"/>
          <p:cNvSpPr txBox="1"/>
          <p:nvPr>
            <p:ph idx="4294967295" type="subTitle"/>
          </p:nvPr>
        </p:nvSpPr>
        <p:spPr>
          <a:xfrm>
            <a:off x="362000" y="4438450"/>
            <a:ext cx="292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Income x Education</a:t>
            </a:r>
            <a:endParaRPr sz="1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1" name="Google Shape;241;p25"/>
          <p:cNvSpPr txBox="1"/>
          <p:nvPr>
            <p:ph idx="4294967295" type="subTitle"/>
          </p:nvPr>
        </p:nvSpPr>
        <p:spPr>
          <a:xfrm>
            <a:off x="5710675" y="2449100"/>
            <a:ext cx="29223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Rural hospital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42" name="Google Shape;242;p25"/>
          <p:cNvSpPr txBox="1"/>
          <p:nvPr>
            <p:ph idx="4294967295" type="subTitle"/>
          </p:nvPr>
        </p:nvSpPr>
        <p:spPr>
          <a:xfrm>
            <a:off x="5710675" y="1687100"/>
            <a:ext cx="29223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Timeliness of care score (better than nat’l avg)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43" name="Google Shape;243;p25"/>
          <p:cNvSpPr txBox="1"/>
          <p:nvPr>
            <p:ph idx="4294967295" type="subTitle"/>
          </p:nvPr>
        </p:nvSpPr>
        <p:spPr>
          <a:xfrm>
            <a:off x="5710675" y="2966775"/>
            <a:ext cx="29223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Safety of care score (better than nat’l avg)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44" name="Google Shape;244;p25"/>
          <p:cNvSpPr txBox="1"/>
          <p:nvPr>
            <p:ph idx="4294967295" type="subTitle"/>
          </p:nvPr>
        </p:nvSpPr>
        <p:spPr>
          <a:xfrm>
            <a:off x="5710675" y="3626100"/>
            <a:ext cx="29223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Medicare bed count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45" name="Google Shape;245;p25"/>
          <p:cNvSpPr txBox="1"/>
          <p:nvPr>
            <p:ph type="ctrTitle"/>
          </p:nvPr>
        </p:nvSpPr>
        <p:spPr>
          <a:xfrm>
            <a:off x="5522150" y="365600"/>
            <a:ext cx="31899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Positive Predictors</a:t>
            </a:r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3196500" y="1496263"/>
            <a:ext cx="112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-1.8952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3196500" y="2334463"/>
            <a:ext cx="112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-1.3484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3196500" y="3096463"/>
            <a:ext cx="112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-0.9299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3196500" y="3782263"/>
            <a:ext cx="112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-0.6791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4110900" y="4315663"/>
            <a:ext cx="112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-0.0004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4110900" y="4544275"/>
            <a:ext cx="1295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-0.0000003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4415700" y="1877263"/>
            <a:ext cx="112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0.5948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4415700" y="2563063"/>
            <a:ext cx="112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0.5318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4415700" y="3172663"/>
            <a:ext cx="112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0.2976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4415700" y="3782263"/>
            <a:ext cx="112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0.1972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4240800" y="269625"/>
            <a:ext cx="548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β</a:t>
            </a:r>
            <a:endParaRPr/>
          </a:p>
        </p:txBody>
      </p:sp>
      <p:cxnSp>
        <p:nvCxnSpPr>
          <p:cNvPr id="257" name="Google Shape;257;p25"/>
          <p:cNvCxnSpPr/>
          <p:nvPr/>
        </p:nvCxnSpPr>
        <p:spPr>
          <a:xfrm flipH="1" rot="10800000">
            <a:off x="3375738" y="834800"/>
            <a:ext cx="2258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ctrTitle"/>
          </p:nvPr>
        </p:nvSpPr>
        <p:spPr>
          <a:xfrm>
            <a:off x="254300" y="367325"/>
            <a:ext cx="31899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Negative Predictors</a:t>
            </a:r>
            <a:endParaRPr/>
          </a:p>
        </p:txBody>
      </p:sp>
      <p:sp>
        <p:nvSpPr>
          <p:cNvPr id="263" name="Google Shape;263;p26"/>
          <p:cNvSpPr txBox="1"/>
          <p:nvPr>
            <p:ph idx="4294967295" type="sldNum"/>
          </p:nvPr>
        </p:nvSpPr>
        <p:spPr>
          <a:xfrm>
            <a:off x="8632984" y="451422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3352318" y="2333713"/>
            <a:ext cx="8182" cy="12290"/>
          </a:xfrm>
          <a:custGeom>
            <a:rect b="b" l="l" r="r" t="t"/>
            <a:pathLst>
              <a:path extrusionOk="0" h="359" w="239">
                <a:moveTo>
                  <a:pt x="0" y="358"/>
                </a:moveTo>
                <a:cubicBezTo>
                  <a:pt x="119" y="239"/>
                  <a:pt x="238" y="120"/>
                  <a:pt x="238" y="1"/>
                </a:cubicBezTo>
                <a:cubicBezTo>
                  <a:pt x="238" y="120"/>
                  <a:pt x="119" y="239"/>
                  <a:pt x="0" y="358"/>
                </a:cubicBezTo>
                <a:close/>
              </a:path>
            </a:pathLst>
          </a:custGeom>
          <a:solidFill>
            <a:srgbClr val="D0D1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3356392" y="2328612"/>
            <a:ext cx="4108" cy="5135"/>
          </a:xfrm>
          <a:custGeom>
            <a:rect b="b" l="l" r="r" t="t"/>
            <a:pathLst>
              <a:path extrusionOk="0" h="150" w="120">
                <a:moveTo>
                  <a:pt x="120" y="1"/>
                </a:moveTo>
                <a:lnTo>
                  <a:pt x="0" y="150"/>
                </a:lnTo>
                <a:cubicBezTo>
                  <a:pt x="120" y="150"/>
                  <a:pt x="120" y="1"/>
                  <a:pt x="120" y="1"/>
                </a:cubicBezTo>
                <a:close/>
              </a:path>
            </a:pathLst>
          </a:custGeom>
          <a:solidFill>
            <a:srgbClr val="D0D1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 rot="10800000">
            <a:off x="4756447" y="1534697"/>
            <a:ext cx="829500" cy="813900"/>
          </a:xfrm>
          <a:prstGeom prst="ellipse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3348888" y="1077500"/>
            <a:ext cx="1120500" cy="11205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6"/>
          <p:cNvSpPr txBox="1"/>
          <p:nvPr>
            <p:ph idx="4294967295" type="subTitle"/>
          </p:nvPr>
        </p:nvSpPr>
        <p:spPr>
          <a:xfrm>
            <a:off x="362000" y="1325175"/>
            <a:ext cx="29223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Mortality rates (better than nat’l avg)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69" name="Google Shape;269;p26"/>
          <p:cNvSpPr/>
          <p:nvPr/>
        </p:nvSpPr>
        <p:spPr>
          <a:xfrm rot="10800000">
            <a:off x="3348900" y="1843975"/>
            <a:ext cx="1120500" cy="11205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"/>
          <p:cNvSpPr/>
          <p:nvPr/>
        </p:nvSpPr>
        <p:spPr>
          <a:xfrm rot="10800000">
            <a:off x="3427648" y="2694150"/>
            <a:ext cx="963000" cy="9531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"/>
          <p:cNvSpPr/>
          <p:nvPr/>
        </p:nvSpPr>
        <p:spPr>
          <a:xfrm rot="10800000">
            <a:off x="3742991" y="4222975"/>
            <a:ext cx="310800" cy="3120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 rot="10800000">
            <a:off x="3883500" y="4657500"/>
            <a:ext cx="27000" cy="492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/>
          <p:nvPr/>
        </p:nvSpPr>
        <p:spPr>
          <a:xfrm rot="10800000">
            <a:off x="3427648" y="3418713"/>
            <a:ext cx="963000" cy="953100"/>
          </a:xfrm>
          <a:prstGeom prst="ellipse">
            <a:avLst/>
          </a:prstGeom>
          <a:solidFill>
            <a:srgbClr val="01F9C0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 rot="10800000">
            <a:off x="4756447" y="2224972"/>
            <a:ext cx="829500" cy="813900"/>
          </a:xfrm>
          <a:prstGeom prst="ellipse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"/>
          <p:cNvSpPr/>
          <p:nvPr/>
        </p:nvSpPr>
        <p:spPr>
          <a:xfrm rot="10800000">
            <a:off x="4796350" y="2910025"/>
            <a:ext cx="749700" cy="715800"/>
          </a:xfrm>
          <a:prstGeom prst="ellipse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 rot="10800000">
            <a:off x="4860100" y="3541825"/>
            <a:ext cx="622200" cy="595200"/>
          </a:xfrm>
          <a:prstGeom prst="ellipse">
            <a:avLst/>
          </a:prstGeom>
          <a:solidFill>
            <a:srgbClr val="FFFFFF">
              <a:alpha val="7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 txBox="1"/>
          <p:nvPr>
            <p:ph idx="4294967295" type="subTitle"/>
          </p:nvPr>
        </p:nvSpPr>
        <p:spPr>
          <a:xfrm>
            <a:off x="362000" y="4438450"/>
            <a:ext cx="292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Income x Education</a:t>
            </a:r>
            <a:endParaRPr sz="1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78" name="Google Shape;278;p26"/>
          <p:cNvSpPr txBox="1"/>
          <p:nvPr>
            <p:ph idx="4294967295" type="subTitle"/>
          </p:nvPr>
        </p:nvSpPr>
        <p:spPr>
          <a:xfrm>
            <a:off x="5710675" y="2449100"/>
            <a:ext cx="29223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Rural hospital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279" name="Google Shape;279;p26"/>
          <p:cNvSpPr txBox="1"/>
          <p:nvPr>
            <p:ph type="ctrTitle"/>
          </p:nvPr>
        </p:nvSpPr>
        <p:spPr>
          <a:xfrm>
            <a:off x="5522150" y="365600"/>
            <a:ext cx="31899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Positive Predictors</a:t>
            </a:r>
            <a:endParaRPr/>
          </a:p>
        </p:txBody>
      </p:sp>
      <p:sp>
        <p:nvSpPr>
          <p:cNvPr id="280" name="Google Shape;280;p26"/>
          <p:cNvSpPr txBox="1"/>
          <p:nvPr/>
        </p:nvSpPr>
        <p:spPr>
          <a:xfrm>
            <a:off x="3196500" y="1496263"/>
            <a:ext cx="112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-1.8952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4110900" y="4544275"/>
            <a:ext cx="1295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-0.0000003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4415700" y="2563063"/>
            <a:ext cx="1120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0.5318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83" name="Google Shape;283;p26"/>
          <p:cNvSpPr txBox="1"/>
          <p:nvPr/>
        </p:nvSpPr>
        <p:spPr>
          <a:xfrm>
            <a:off x="4240800" y="269625"/>
            <a:ext cx="548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34343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β</a:t>
            </a:r>
            <a:endParaRPr/>
          </a:p>
        </p:txBody>
      </p:sp>
      <p:cxnSp>
        <p:nvCxnSpPr>
          <p:cNvPr id="284" name="Google Shape;284;p26"/>
          <p:cNvCxnSpPr/>
          <p:nvPr/>
        </p:nvCxnSpPr>
        <p:spPr>
          <a:xfrm flipH="1" rot="10800000">
            <a:off x="3375738" y="834800"/>
            <a:ext cx="2258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>
            <p:ph idx="4294967295" type="ctrTitle"/>
          </p:nvPr>
        </p:nvSpPr>
        <p:spPr>
          <a:xfrm>
            <a:off x="5934800" y="284500"/>
            <a:ext cx="2754000" cy="23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Readmission rates are hard to predict with geographic and hospital-level features</a:t>
            </a:r>
            <a:endParaRPr sz="2400"/>
          </a:p>
        </p:txBody>
      </p:sp>
      <p:sp>
        <p:nvSpPr>
          <p:cNvPr id="290" name="Google Shape;290;p27"/>
          <p:cNvSpPr txBox="1"/>
          <p:nvPr/>
        </p:nvSpPr>
        <p:spPr>
          <a:xfrm>
            <a:off x="1631425" y="4263800"/>
            <a:ext cx="49743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  <a:latin typeface="Ubuntu Condensed"/>
                <a:ea typeface="Ubuntu Condensed"/>
                <a:cs typeface="Ubuntu Condensed"/>
                <a:sym typeface="Ubuntu Condensed"/>
              </a:rPr>
              <a:t>Actual vs. Predicted Hospital Readmission Rates</a:t>
            </a:r>
            <a:endParaRPr>
              <a:solidFill>
                <a:srgbClr val="374957"/>
              </a:solidFill>
              <a:latin typeface="Ubuntu Condensed"/>
              <a:ea typeface="Ubuntu Condensed"/>
              <a:cs typeface="Ubuntu Condensed"/>
              <a:sym typeface="Ubuntu Condensed"/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6610000" y="3879800"/>
            <a:ext cx="2462100" cy="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453100" y="433175"/>
            <a:ext cx="5475900" cy="3830700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27"/>
          <p:cNvGraphicFramePr/>
          <p:nvPr/>
        </p:nvGraphicFramePr>
        <p:xfrm>
          <a:off x="6238750" y="287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{4C85DD7B-1999-450C-AC68-7E490E7C04FE}</a:tableStyleId>
              </a:tblPr>
              <a:tblGrid>
                <a:gridCol w="2343925"/>
              </a:tblGrid>
              <a:tr h="68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 Absolute Error: 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1.366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F9C0">
                        <a:alpha val="40000"/>
                      </a:srgbClr>
                    </a:solidFill>
                  </a:tcPr>
                </a:tc>
              </a:tr>
              <a:tr h="686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Ridge MAE: 1.365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LASSO MAE: 1.363</a:t>
                      </a:r>
                      <a:endParaRPr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6577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294" name="Google Shape;2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4" y="471499"/>
            <a:ext cx="5475900" cy="378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ctrTitle"/>
          </p:nvPr>
        </p:nvSpPr>
        <p:spPr>
          <a:xfrm flipH="1">
            <a:off x="1507125" y="1605050"/>
            <a:ext cx="2496900" cy="58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Readmission rates are weakly predicted by a small subset of variables</a:t>
            </a:r>
            <a:endParaRPr/>
          </a:p>
        </p:txBody>
      </p:sp>
      <p:sp>
        <p:nvSpPr>
          <p:cNvPr id="300" name="Google Shape;300;p28"/>
          <p:cNvSpPr txBox="1"/>
          <p:nvPr>
            <p:ph idx="4294967295" type="sldNum"/>
          </p:nvPr>
        </p:nvSpPr>
        <p:spPr>
          <a:xfrm>
            <a:off x="8556784" y="474282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1" name="Google Shape;301;p28"/>
          <p:cNvSpPr txBox="1"/>
          <p:nvPr>
            <p:ph idx="1" type="subTitle"/>
          </p:nvPr>
        </p:nvSpPr>
        <p:spPr>
          <a:xfrm>
            <a:off x="1307700" y="2342150"/>
            <a:ext cx="25956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</a:t>
            </a:r>
            <a:r>
              <a:rPr lang="es" sz="1400"/>
              <a:t>egardless of model regularization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Not explored: skill/quality of doctors/nurses</a:t>
            </a:r>
            <a:endParaRPr sz="1400"/>
          </a:p>
        </p:txBody>
      </p:sp>
      <p:sp>
        <p:nvSpPr>
          <p:cNvPr id="302" name="Google Shape;302;p28"/>
          <p:cNvSpPr txBox="1"/>
          <p:nvPr>
            <p:ph idx="2" type="ctrTitle"/>
          </p:nvPr>
        </p:nvSpPr>
        <p:spPr>
          <a:xfrm flipH="1">
            <a:off x="4901050" y="1605050"/>
            <a:ext cx="2385600" cy="584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 improve readmission rates, focus on:</a:t>
            </a:r>
            <a:endParaRPr/>
          </a:p>
        </p:txBody>
      </p:sp>
      <p:sp>
        <p:nvSpPr>
          <p:cNvPr id="303" name="Google Shape;303;p28"/>
          <p:cNvSpPr txBox="1"/>
          <p:nvPr>
            <p:ph idx="3" type="subTitle"/>
          </p:nvPr>
        </p:nvSpPr>
        <p:spPr>
          <a:xfrm>
            <a:off x="4786525" y="2342150"/>
            <a:ext cx="25956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Encouraging hospitals to invest in improving mortality scores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Investing in hospitals in  rural areas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s" sz="1400"/>
              <a:t>Patient level, not hospital-level factors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lthcare Cen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