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6d744729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6d744729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46d74472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46d74472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6d744729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46d744729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6d744729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6d744729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46d744729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46d744729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46d744729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46d744729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6d74472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6d74472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6d74472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6d74472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6d744729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6d744729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46d744729_8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46d744729_8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46d744729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46d74472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6d744729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6d744729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6d744729_8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46d744729_8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46d744729_8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46d744729_8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46d744729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46d744729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testive.com/state-sat-act/" TargetMode="External"/><Relationship Id="rId4" Type="http://schemas.openxmlformats.org/officeDocument/2006/relationships/hyperlink" Target="https://www.brookings.edu/research/act-sat-for-all-a-cheap-effective-way-to-narrow-income-gaps-in-college/" TargetMode="External"/><Relationship Id="rId5" Type="http://schemas.openxmlformats.org/officeDocument/2006/relationships/hyperlink" Target="https://www.washingtonpost.com/news/wonk/wp/2014/03/05/these-four-charts-show-how-the-sat-favors-the-rich-educated-families/" TargetMode="External"/><Relationship Id="rId6" Type="http://schemas.openxmlformats.org/officeDocument/2006/relationships/hyperlink" Target="https://www.washingtonpost.com/local/education/a-shake-up-in-elite-admissions-u-chicago-drops-satact-testing-requirement/2018/06/13/442a5e14-6efd-11e8-bd50-b80389a4e569_story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SAT &amp; ACT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048450"/>
            <a:ext cx="8123100" cy="19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Team members: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Gabriel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Eng Seng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Ethan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Jocelyn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Russell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Prerak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224950"/>
            <a:ext cx="8520600" cy="4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In general, students take either SAT or ACT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25" y="686075"/>
            <a:ext cx="8085151" cy="38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(IV)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5294925" y="1152475"/>
            <a:ext cx="353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Comparing SAT Participation Rates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2017 to 2018</a:t>
            </a:r>
            <a:endParaRPr sz="14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Illinois: 9% to 99% participation rate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Colorado: 11% to 100% participation rate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Drivers of change</a:t>
            </a:r>
            <a:endParaRPr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Expiration of ACT contract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SATs more inline with academic standards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Free practice materials (Khan Academy)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Fee waiver for statewide mandatory tests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75" y="1152475"/>
            <a:ext cx="484074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/>
          <p:nvPr/>
        </p:nvSpPr>
        <p:spPr>
          <a:xfrm>
            <a:off x="1462150" y="1542600"/>
            <a:ext cx="884700" cy="279300"/>
          </a:xfrm>
          <a:prstGeom prst="wedgeRoundRectCallout">
            <a:avLst>
              <a:gd fmla="val -61770" name="adj1"/>
              <a:gd fmla="val 21151" name="adj2"/>
              <a:gd fmla="val 0" name="adj3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Illinois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</a:rPr>
              <a:t>Colorado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1022075" y="1627750"/>
            <a:ext cx="321600" cy="3171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&amp; Recommendations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 average, </a:t>
            </a:r>
            <a:r>
              <a:rPr b="1" lang="en-GB"/>
              <a:t>participation rates for SAT are lower</a:t>
            </a:r>
            <a:r>
              <a:rPr lang="en-GB"/>
              <a:t> than those of ACT for 2017 &amp; 2018.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SAT avg. participation rates grew from </a:t>
            </a:r>
            <a:r>
              <a:rPr b="1" lang="en-GB"/>
              <a:t>~38% in 2017 to ~52% in 2018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SAT &amp; ACT participation rates are negatively correlated.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 general, </a:t>
            </a:r>
            <a:r>
              <a:rPr b="1" lang="en-GB"/>
              <a:t>students take either SAT OR ACT, and not both</a:t>
            </a:r>
            <a:r>
              <a:rPr lang="en-GB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 grow, College Board needs to explore strategies to “encroach” on ACT market share.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Make SAT more appealing than ACT to students, schools &amp; colleges.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Year-to-year participation rates are positively correlated.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 general, </a:t>
            </a:r>
            <a:r>
              <a:rPr b="1" lang="en-GB"/>
              <a:t>states with low (or high) participation in 2017 also have low (or high) participation in 2018</a:t>
            </a:r>
            <a:r>
              <a:rPr lang="en-GB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Notable exceptions: Colorado &amp; Illinois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Explore possibilities of expansion through </a:t>
            </a:r>
            <a:r>
              <a:rPr b="1" lang="en-GB"/>
              <a:t>contracts with more states, schools and colleges</a:t>
            </a:r>
            <a:r>
              <a:rPr lang="en-GB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/>
              <a:t>Only 11 states have contracts with College Board currently. </a:t>
            </a:r>
            <a:r>
              <a:rPr lang="en-GB" sz="1000"/>
              <a:t>[</a:t>
            </a:r>
            <a:r>
              <a:rPr lang="en-GB" sz="1000" u="sng">
                <a:solidFill>
                  <a:schemeClr val="hlink"/>
                </a:solidFill>
                <a:hlinkClick r:id="rId3"/>
              </a:rPr>
              <a:t>source</a:t>
            </a:r>
            <a:r>
              <a:rPr lang="en-GB" sz="1000"/>
              <a:t>]</a:t>
            </a: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Explore potential avenues to </a:t>
            </a:r>
            <a:r>
              <a:rPr b="1" lang="en-GB"/>
              <a:t>make SAT more accessible and affordable</a:t>
            </a:r>
            <a:r>
              <a:rPr lang="en-GB"/>
              <a:t> for students. </a:t>
            </a:r>
            <a:r>
              <a:rPr lang="en-GB" sz="1000"/>
              <a:t>[</a:t>
            </a:r>
            <a:r>
              <a:rPr lang="en-GB" sz="1000" u="sng">
                <a:solidFill>
                  <a:schemeClr val="hlink"/>
                </a:solidFill>
                <a:hlinkClick r:id="rId4"/>
              </a:rPr>
              <a:t>source</a:t>
            </a:r>
            <a:r>
              <a:rPr lang="en-GB" sz="1000"/>
              <a:t>]</a:t>
            </a:r>
            <a:endParaRPr sz="1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/>
              <a:t>Accessibility = Making more centres and test dates available.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-GB"/>
              <a:t>Affordability = Making more financial aid available, esp. </a:t>
            </a:r>
            <a:r>
              <a:rPr lang="en-GB"/>
              <a:t>f</a:t>
            </a:r>
            <a:r>
              <a:rPr lang="en-GB"/>
              <a:t>or lower income groups. </a:t>
            </a:r>
            <a:r>
              <a:rPr lang="en-GB" sz="1000"/>
              <a:t>[</a:t>
            </a:r>
            <a:r>
              <a:rPr lang="en-GB" sz="1000" u="sng">
                <a:solidFill>
                  <a:schemeClr val="hlink"/>
                </a:solidFill>
                <a:hlinkClick r:id="rId5"/>
              </a:rPr>
              <a:t>source</a:t>
            </a:r>
            <a:r>
              <a:rPr lang="en-GB" sz="1000"/>
              <a:t>]</a:t>
            </a: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Explore ways to </a:t>
            </a:r>
            <a:r>
              <a:rPr b="1" lang="en-GB"/>
              <a:t>get ahead of the 'test-optional' trend</a:t>
            </a:r>
            <a:r>
              <a:rPr lang="en-GB"/>
              <a:t> being adopted by colleges and universities. </a:t>
            </a:r>
            <a:r>
              <a:rPr lang="en-GB" sz="1000"/>
              <a:t>[</a:t>
            </a:r>
            <a:r>
              <a:rPr lang="en-GB" sz="1000" u="sng">
                <a:solidFill>
                  <a:schemeClr val="hlink"/>
                </a:solidFill>
                <a:hlinkClick r:id="rId6"/>
              </a:rPr>
              <a:t>source</a:t>
            </a:r>
            <a:r>
              <a:rPr lang="en-GB" sz="1000"/>
              <a:t>]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1" type="subTitle"/>
          </p:nvPr>
        </p:nvSpPr>
        <p:spPr>
          <a:xfrm>
            <a:off x="273850" y="472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Intro - Gabriel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Problem statement and </a:t>
            </a:r>
            <a:r>
              <a:rPr lang="en-GB" sz="1400"/>
              <a:t>introduction</a:t>
            </a:r>
            <a:r>
              <a:rPr lang="en-GB" sz="1400"/>
              <a:t> to the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EDA (I) - Eng Seng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Summarise in general SAT participation is lower than ACT.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BUT SAT is gaining popularity.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EDA (II) - Ethan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Relationship of Scores 2017 vs 2018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Relationship of Rates vs Scores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EDA </a:t>
            </a:r>
            <a:r>
              <a:rPr lang="en-GB" sz="1400"/>
              <a:t>(III) - Jocelyn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Compare</a:t>
            </a:r>
            <a:r>
              <a:rPr lang="en-GB" sz="1400"/>
              <a:t> ACT vs. SAT part. Rates → ACT &amp; SAT don’t co-exist in general. Students take either SAT or ACT. So we need to “encroach” on ACT market share to grow SAT market share. - scatter plot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EDA (IV) - Russell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Compare participation rates from 17 to 18 → Talk about outliers (Colorado and Illinois) and how they increased their participation rates.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Conclusion and Recommendations - Prerak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sz="1400"/>
              <a:t>Focus on how “success” states did it, and how it can be applied to other states (State contracts, financial aids, etc.)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491725" y="1995900"/>
            <a:ext cx="33894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How college board can improve the statewide participation rates across the United States?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150" y="1733088"/>
            <a:ext cx="1677325" cy="16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788" y="3968300"/>
            <a:ext cx="2990025" cy="780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913" y="3786775"/>
            <a:ext cx="3579299" cy="96193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76675" y="1110300"/>
            <a:ext cx="6858000" cy="24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Proxima Nova"/>
                <a:ea typeface="Proxima Nova"/>
                <a:cs typeface="Proxima Nova"/>
                <a:sym typeface="Proxima Nova"/>
              </a:rPr>
              <a:t>ACT and SAT is a standardized test widely used in high school college for the admissions to U.S universities.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Proxima Nova"/>
                <a:ea typeface="Proxima Nova"/>
                <a:cs typeface="Proxima Nova"/>
                <a:sym typeface="Proxima Nova"/>
              </a:rPr>
              <a:t>Datasets: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50 states and 1 federal district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Participation rates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Score for various test components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6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SAT and ACT participation rate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50" y="1822050"/>
            <a:ext cx="4769326" cy="31099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052825" y="1508550"/>
            <a:ext cx="2406300" cy="17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12500" y="967875"/>
            <a:ext cx="75768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oxima Nova"/>
                <a:ea typeface="Proxima Nova"/>
                <a:cs typeface="Proxima Nova"/>
                <a:sym typeface="Proxima Nova"/>
              </a:rPr>
              <a:t>ACT participation is higher than SAT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Proxima Nova"/>
                <a:ea typeface="Proxima Nova"/>
                <a:cs typeface="Proxima Nova"/>
                <a:sym typeface="Proxima Nova"/>
              </a:rPr>
              <a:t>But SAT test is gaining popularity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925" y="2539891"/>
            <a:ext cx="3333001" cy="21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0" y="202875"/>
            <a:ext cx="8890800" cy="10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Exploratory Data Analysis (II): Scores 2017 vs 2018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375" y="750925"/>
            <a:ext cx="3532217" cy="40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675" y="750929"/>
            <a:ext cx="3196325" cy="4052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25" y="847300"/>
            <a:ext cx="4349749" cy="299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719625"/>
            <a:ext cx="4443476" cy="3126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637" y="76200"/>
            <a:ext cx="6466724" cy="49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7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(III)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938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participation rates of SAT and ACT are inversely correlated to each other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775" y="1372150"/>
            <a:ext cx="4313223" cy="363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