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0" r:id="rId3"/>
    <p:sldId id="257" r:id="rId4"/>
    <p:sldId id="272" r:id="rId5"/>
    <p:sldId id="259" r:id="rId6"/>
    <p:sldId id="261" r:id="rId7"/>
    <p:sldId id="263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64" r:id="rId45"/>
    <p:sldId id="265" r:id="rId46"/>
    <p:sldId id="266" r:id="rId47"/>
    <p:sldId id="267" r:id="rId48"/>
    <p:sldId id="268" r:id="rId49"/>
    <p:sldId id="269" r:id="rId50"/>
    <p:sldId id="309" r:id="rId51"/>
    <p:sldId id="310" r:id="rId52"/>
    <p:sldId id="311" r:id="rId53"/>
    <p:sldId id="312" r:id="rId54"/>
    <p:sldId id="313" r:id="rId55"/>
    <p:sldId id="31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7" y="-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32111-6062-4F0B-999E-08D1FBCD6B96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A8A7-9463-40EE-88AC-03E3AE532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23A7-7FE8-450B-91DC-873F61096D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219DAC2-80A8-4C40-A733-E5BB2B531D70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9D07BC-EBDE-4773-BF35-A92B5F72D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Mouse Lung Data</a:t>
            </a:r>
          </a:p>
          <a:p>
            <a:r>
              <a:rPr lang="en-US" dirty="0" smtClean="0"/>
              <a:t>Human </a:t>
            </a:r>
            <a:r>
              <a:rPr lang="en-US" smtClean="0"/>
              <a:t>patients 1-9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3</a:t>
            </a:r>
            <a:endParaRPr lang="en-US" b="1" i="1" dirty="0"/>
          </a:p>
        </p:txBody>
      </p:sp>
      <p:pic>
        <p:nvPicPr>
          <p:cNvPr id="17" name="Picture 16" descr="pat3distrib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3</a:t>
            </a:r>
            <a:endParaRPr lang="en-US" b="1" i="1" dirty="0"/>
          </a:p>
        </p:txBody>
      </p:sp>
      <p:pic>
        <p:nvPicPr>
          <p:cNvPr id="10" name="Picture 9" descr="pat3regres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2021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0.64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0.73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15.16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-0.11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0.88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4</a:t>
            </a:r>
            <a:endParaRPr lang="en-US" b="1" i="1" dirty="0"/>
          </a:p>
        </p:txBody>
      </p:sp>
      <p:pic>
        <p:nvPicPr>
          <p:cNvPr id="5" name="Picture 4" descr="pat4conserv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4</a:t>
            </a:r>
            <a:endParaRPr lang="en-US" b="1" i="1" dirty="0"/>
          </a:p>
        </p:txBody>
      </p:sp>
      <p:pic>
        <p:nvPicPr>
          <p:cNvPr id="5" name="Picture 4" descr="pat4rat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4</a:t>
            </a:r>
            <a:endParaRPr lang="en-US" b="1" i="1" dirty="0"/>
          </a:p>
        </p:txBody>
      </p:sp>
      <p:pic>
        <p:nvPicPr>
          <p:cNvPr id="5" name="Picture 4" descr="pat4distrib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4</a:t>
            </a:r>
            <a:endParaRPr lang="en-US" b="1" i="1" dirty="0"/>
          </a:p>
        </p:txBody>
      </p:sp>
      <p:pic>
        <p:nvPicPr>
          <p:cNvPr id="5" name="Picture 4" descr="pat4regres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0.58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0.69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-0.51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-0.25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0.51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12" name="Picture 11" descr="pat2_ang_a_m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95400"/>
            <a:ext cx="3657600" cy="2743200"/>
          </a:xfrm>
          <a:prstGeom prst="rect">
            <a:avLst/>
          </a:prstGeom>
        </p:spPr>
      </p:pic>
      <p:pic>
        <p:nvPicPr>
          <p:cNvPr id="13" name="Picture 12" descr="pat2_ang_b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pat2_c_a_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1295400"/>
            <a:ext cx="3657600" cy="2743200"/>
          </a:xfrm>
          <a:prstGeom prst="rect">
            <a:avLst/>
          </a:prstGeom>
        </p:spPr>
      </p:pic>
      <p:pic>
        <p:nvPicPr>
          <p:cNvPr id="7" name="Picture 6" descr="pat2_c_b_m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5</a:t>
            </a:r>
            <a:endParaRPr lang="en-US" b="1" i="1" dirty="0"/>
          </a:p>
        </p:txBody>
      </p:sp>
      <p:pic>
        <p:nvPicPr>
          <p:cNvPr id="6" name="Picture 5" descr="pat5conserv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861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5</a:t>
            </a:r>
            <a:endParaRPr lang="en-US" b="1" i="1" dirty="0"/>
          </a:p>
        </p:txBody>
      </p:sp>
      <p:pic>
        <p:nvPicPr>
          <p:cNvPr id="6" name="Picture 5" descr="pat5rat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861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5</a:t>
            </a:r>
            <a:endParaRPr lang="en-US" b="1" i="1" dirty="0"/>
          </a:p>
        </p:txBody>
      </p:sp>
      <p:pic>
        <p:nvPicPr>
          <p:cNvPr id="6" name="Picture 5" descr="pat5distrib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861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5</a:t>
            </a:r>
            <a:endParaRPr lang="en-US" b="1" i="1" dirty="0"/>
          </a:p>
        </p:txBody>
      </p:sp>
      <p:pic>
        <p:nvPicPr>
          <p:cNvPr id="6" name="Picture 5" descr="pat5regres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0.89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0.79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7</a:t>
            </a:r>
            <a:endParaRPr lang="en-US" b="1" i="1" dirty="0"/>
          </a:p>
        </p:txBody>
      </p:sp>
      <p:pic>
        <p:nvPicPr>
          <p:cNvPr id="5" name="Picture 4" descr="pat7conserv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7</a:t>
            </a:r>
            <a:endParaRPr lang="en-US" b="1" i="1" dirty="0"/>
          </a:p>
        </p:txBody>
      </p:sp>
      <p:pic>
        <p:nvPicPr>
          <p:cNvPr id="5" name="Picture 4" descr="pat7rat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7</a:t>
            </a:r>
            <a:endParaRPr lang="en-US" b="1" i="1" dirty="0"/>
          </a:p>
        </p:txBody>
      </p:sp>
      <p:pic>
        <p:nvPicPr>
          <p:cNvPr id="5" name="Picture 4" descr="pat7distrib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74581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7</a:t>
            </a:r>
            <a:endParaRPr lang="en-US" b="1" i="1" dirty="0"/>
          </a:p>
        </p:txBody>
      </p:sp>
      <p:pic>
        <p:nvPicPr>
          <p:cNvPr id="5" name="Picture 4" descr="pat7regres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8" name="Picture 7" descr="angicart_a_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angicart_b_m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14800"/>
            <a:ext cx="3657600" cy="2743200"/>
          </a:xfrm>
          <a:prstGeom prst="rect">
            <a:avLst/>
          </a:prstGeom>
        </p:spPr>
      </p:pic>
      <p:pic>
        <p:nvPicPr>
          <p:cNvPr id="6" name="Picture 5" descr="pat2_c_a_m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1371600"/>
            <a:ext cx="3657600" cy="2743200"/>
          </a:xfrm>
          <a:prstGeom prst="rect">
            <a:avLst/>
          </a:prstGeom>
        </p:spPr>
      </p:pic>
      <p:pic>
        <p:nvPicPr>
          <p:cNvPr id="7" name="Picture 6" descr="pat2_c_b_m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4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0.75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0.65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-0.26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8</a:t>
            </a:r>
            <a:endParaRPr lang="en-US" b="1" i="1" dirty="0"/>
          </a:p>
        </p:txBody>
      </p:sp>
      <p:pic>
        <p:nvPicPr>
          <p:cNvPr id="6" name="Picture 5" descr="pat8conserv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861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8</a:t>
            </a:r>
            <a:endParaRPr lang="en-US" b="1" i="1" dirty="0"/>
          </a:p>
        </p:txBody>
      </p:sp>
      <p:pic>
        <p:nvPicPr>
          <p:cNvPr id="6" name="Picture 5" descr="pat8rat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8</a:t>
            </a:r>
            <a:endParaRPr lang="en-US" b="1" i="1" dirty="0"/>
          </a:p>
        </p:txBody>
      </p:sp>
      <p:pic>
        <p:nvPicPr>
          <p:cNvPr id="6" name="Picture 5" descr="pat8distrib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8</a:t>
            </a:r>
            <a:endParaRPr lang="en-US" b="1" i="1" dirty="0"/>
          </a:p>
        </p:txBody>
      </p:sp>
      <p:pic>
        <p:nvPicPr>
          <p:cNvPr id="6" name="Picture 5" descr="pat8regres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0.84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0.65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9</a:t>
            </a:r>
            <a:endParaRPr lang="en-US" b="1" i="1" dirty="0"/>
          </a:p>
        </p:txBody>
      </p:sp>
      <p:pic>
        <p:nvPicPr>
          <p:cNvPr id="4" name="Picture 3" descr="pat9conserv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9</a:t>
            </a:r>
            <a:endParaRPr lang="en-US" b="1" i="1" dirty="0"/>
          </a:p>
        </p:txBody>
      </p:sp>
      <p:pic>
        <p:nvPicPr>
          <p:cNvPr id="4" name="Picture 3" descr="pat9rat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6" name="Picture 5" descr="pat2_ang_a_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295400"/>
            <a:ext cx="3657600" cy="2743200"/>
          </a:xfrm>
          <a:prstGeom prst="rect">
            <a:avLst/>
          </a:prstGeom>
        </p:spPr>
      </p:pic>
      <p:pic>
        <p:nvPicPr>
          <p:cNvPr id="7" name="Picture 6" descr="pat2_ang_b_m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038600"/>
            <a:ext cx="3657600" cy="2743200"/>
          </a:xfrm>
          <a:prstGeom prst="rect">
            <a:avLst/>
          </a:prstGeom>
        </p:spPr>
      </p:pic>
      <p:pic>
        <p:nvPicPr>
          <p:cNvPr id="8" name="Picture 7" descr="pat2_c_a_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pat2_c_b_m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00" y="4038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9</a:t>
            </a:r>
            <a:endParaRPr lang="en-US" b="1" i="1" dirty="0"/>
          </a:p>
        </p:txBody>
      </p:sp>
      <p:pic>
        <p:nvPicPr>
          <p:cNvPr id="4" name="Picture 3" descr="pat9distrib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9</a:t>
            </a:r>
            <a:endParaRPr lang="en-US" b="1" i="1" dirty="0"/>
          </a:p>
        </p:txBody>
      </p:sp>
      <p:pic>
        <p:nvPicPr>
          <p:cNvPr id="4" name="Picture 3" descr="pat9regres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</a:t>
            </a:r>
            <a:r>
              <a:rPr lang="en-US" sz="4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</a:t>
            </a:r>
            <a:r>
              <a:rPr lang="en-US" sz="4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-2.24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11.96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-0.47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0.22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Mouse Lung</a:t>
            </a:r>
            <a:endParaRPr lang="en-US" b="1" i="1" dirty="0"/>
          </a:p>
        </p:txBody>
      </p:sp>
      <p:pic>
        <p:nvPicPr>
          <p:cNvPr id="6" name="Picture 5" descr="mouselung_angicart_b_m1.jpg"/>
          <p:cNvPicPr>
            <a:picLocks noChangeAspect="1"/>
          </p:cNvPicPr>
          <p:nvPr/>
        </p:nvPicPr>
        <p:blipFill>
          <a:blip r:embed="rId2" cstate="print"/>
          <a:srcRect r="4687"/>
          <a:stretch>
            <a:fillRect/>
          </a:stretch>
        </p:blipFill>
        <p:spPr>
          <a:xfrm>
            <a:off x="4495800" y="1828800"/>
            <a:ext cx="4648200" cy="3657600"/>
          </a:xfrm>
          <a:prstGeom prst="rect">
            <a:avLst/>
          </a:prstGeom>
        </p:spPr>
      </p:pic>
      <p:pic>
        <p:nvPicPr>
          <p:cNvPr id="7" name="Picture 6" descr="pat1_ang_a_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288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Mouse Lung</a:t>
            </a:r>
            <a:endParaRPr lang="en-US" b="1" i="1" dirty="0"/>
          </a:p>
        </p:txBody>
      </p:sp>
      <p:pic>
        <p:nvPicPr>
          <p:cNvPr id="6" name="Picture 5" descr="mouselung_angicart_a_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4876800" cy="3657600"/>
          </a:xfrm>
          <a:prstGeom prst="rect">
            <a:avLst/>
          </a:prstGeom>
        </p:spPr>
      </p:pic>
      <p:pic>
        <p:nvPicPr>
          <p:cNvPr id="7" name="Picture 6" descr="mouselung_angicart_b_m2.jpg"/>
          <p:cNvPicPr>
            <a:picLocks noChangeAspect="1"/>
          </p:cNvPicPr>
          <p:nvPr/>
        </p:nvPicPr>
        <p:blipFill>
          <a:blip r:embed="rId3" cstate="print"/>
          <a:srcRect r="4687"/>
          <a:stretch>
            <a:fillRect/>
          </a:stretch>
        </p:blipFill>
        <p:spPr>
          <a:xfrm>
            <a:off x="4495800" y="1905000"/>
            <a:ext cx="4648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Mouse Lung</a:t>
            </a:r>
            <a:endParaRPr lang="en-US" b="1" i="1" dirty="0"/>
          </a:p>
        </p:txBody>
      </p:sp>
      <p:pic>
        <p:nvPicPr>
          <p:cNvPr id="6" name="Picture 5" descr="mouselung_angicart_a_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4876800" cy="3657600"/>
          </a:xfrm>
          <a:prstGeom prst="rect">
            <a:avLst/>
          </a:prstGeom>
        </p:spPr>
      </p:pic>
      <p:pic>
        <p:nvPicPr>
          <p:cNvPr id="7" name="Picture 6" descr="mouselung_angicart_b_m3.jpg"/>
          <p:cNvPicPr>
            <a:picLocks noChangeAspect="1"/>
          </p:cNvPicPr>
          <p:nvPr/>
        </p:nvPicPr>
        <p:blipFill>
          <a:blip r:embed="rId3" cstate="print"/>
          <a:srcRect r="6250"/>
          <a:stretch>
            <a:fillRect/>
          </a:stretch>
        </p:blipFill>
        <p:spPr>
          <a:xfrm>
            <a:off x="4572000" y="18288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Mouse Lung</a:t>
            </a:r>
            <a:endParaRPr lang="en-US" b="1" i="1" dirty="0"/>
          </a:p>
        </p:txBody>
      </p:sp>
      <p:pic>
        <p:nvPicPr>
          <p:cNvPr id="6" name="Picture 5" descr="mouselung_angicart_a_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4876800" cy="3657600"/>
          </a:xfrm>
          <a:prstGeom prst="rect">
            <a:avLst/>
          </a:prstGeom>
        </p:spPr>
      </p:pic>
      <p:pic>
        <p:nvPicPr>
          <p:cNvPr id="7" name="Picture 6" descr="mouselung_angicart_b_m4.jpg"/>
          <p:cNvPicPr>
            <a:picLocks noChangeAspect="1"/>
          </p:cNvPicPr>
          <p:nvPr/>
        </p:nvPicPr>
        <p:blipFill>
          <a:blip r:embed="rId3" cstate="print"/>
          <a:srcRect r="4687"/>
          <a:stretch>
            <a:fillRect/>
          </a:stretch>
        </p:blipFill>
        <p:spPr>
          <a:xfrm>
            <a:off x="4495800" y="1828800"/>
            <a:ext cx="4648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88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0.70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Mouse Lung (20 bins)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Mouse Lung (20 bins)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1676400"/>
          <a:ext cx="7696200" cy="2562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7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4409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0.41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0.51</a:t>
                      </a:r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2</a:t>
            </a:r>
            <a:endParaRPr lang="en-US" b="1" i="1" dirty="0"/>
          </a:p>
        </p:txBody>
      </p:sp>
      <p:pic>
        <p:nvPicPr>
          <p:cNvPr id="6" name="Picture 5" descr="pat2_ang_a_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657600" cy="2743200"/>
          </a:xfrm>
          <a:prstGeom prst="rect">
            <a:avLst/>
          </a:prstGeom>
        </p:spPr>
      </p:pic>
      <p:pic>
        <p:nvPicPr>
          <p:cNvPr id="7" name="Picture 6" descr="pat2_ang_b_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3962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295400"/>
            <a:ext cx="3657600" cy="2743200"/>
          </a:xfrm>
          <a:prstGeom prst="rect">
            <a:avLst/>
          </a:prstGeom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962400"/>
            <a:ext cx="3657600" cy="2743200"/>
          </a:xfrm>
          <a:prstGeom prst="rect">
            <a:avLst/>
          </a:prstGeom>
        </p:spPr>
      </p:pic>
      <p:pic>
        <p:nvPicPr>
          <p:cNvPr id="14" name="Picture 13" descr="conservationRES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295400"/>
            <a:ext cx="3657600" cy="2743200"/>
          </a:xfrm>
          <a:prstGeom prst="rect">
            <a:avLst/>
          </a:prstGeom>
        </p:spPr>
      </p:pic>
      <p:pic>
        <p:nvPicPr>
          <p:cNvPr id="15" name="Picture 14" descr="conservationRESULT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" y="3962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pic>
        <p:nvPicPr>
          <p:cNvPr id="5" name="Picture 4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1295400"/>
            <a:ext cx="3657600" cy="2743200"/>
          </a:xfrm>
          <a:prstGeom prst="rect">
            <a:avLst/>
          </a:prstGeom>
        </p:spPr>
      </p:pic>
      <p:pic>
        <p:nvPicPr>
          <p:cNvPr id="7" name="Picture 6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3962400"/>
            <a:ext cx="3657600" cy="2743200"/>
          </a:xfrm>
          <a:prstGeom prst="rect">
            <a:avLst/>
          </a:prstGeom>
        </p:spPr>
      </p:pic>
      <p:pic>
        <p:nvPicPr>
          <p:cNvPr id="8" name="Picture 7" descr="radiusRES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1295400"/>
            <a:ext cx="3657600" cy="2743200"/>
          </a:xfrm>
          <a:prstGeom prst="rect">
            <a:avLst/>
          </a:prstGeom>
        </p:spPr>
      </p:pic>
      <p:pic>
        <p:nvPicPr>
          <p:cNvPr id="9" name="Picture 8" descr="radiusRESULT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3962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Distribution-based method</a:t>
            </a:r>
            <a:endParaRPr lang="en-US" dirty="0"/>
          </a:p>
        </p:txBody>
      </p:sp>
      <p:pic>
        <p:nvPicPr>
          <p:cNvPr id="5" name="Picture 4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1371600"/>
            <a:ext cx="3657600" cy="2743200"/>
          </a:xfrm>
          <a:prstGeom prst="rect">
            <a:avLst/>
          </a:prstGeom>
        </p:spPr>
      </p:pic>
      <p:pic>
        <p:nvPicPr>
          <p:cNvPr id="7" name="Picture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4114800"/>
            <a:ext cx="3657600" cy="2743200"/>
          </a:xfrm>
          <a:prstGeom prst="rect">
            <a:avLst/>
          </a:prstGeom>
        </p:spPr>
      </p:pic>
      <p:pic>
        <p:nvPicPr>
          <p:cNvPr id="8" name="Picture 7" descr="distributionRES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distributionRESULT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Regression-based method</a:t>
            </a:r>
            <a:endParaRPr lang="en-US" dirty="0"/>
          </a:p>
        </p:txBody>
      </p:sp>
      <p:pic>
        <p:nvPicPr>
          <p:cNvPr id="5" name="Picture 4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371600"/>
            <a:ext cx="3657600" cy="2743200"/>
          </a:xfrm>
          <a:prstGeom prst="rect">
            <a:avLst/>
          </a:prstGeom>
        </p:spPr>
      </p:pic>
      <p:pic>
        <p:nvPicPr>
          <p:cNvPr id="7" name="Picture 6" descr="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038600"/>
            <a:ext cx="3657600" cy="2743200"/>
          </a:xfrm>
          <a:prstGeom prst="rect">
            <a:avLst/>
          </a:prstGeom>
        </p:spPr>
      </p:pic>
      <p:pic>
        <p:nvPicPr>
          <p:cNvPr id="8" name="Picture 7" descr="regressionRES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regressionRESULT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4114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1058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Torso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Torso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327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26.87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0.31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15240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Radius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1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0.76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-0.64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33400"/>
            <a:ext cx="8229600" cy="1069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Head and Torso: Patient 2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447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(C++)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0.84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114800"/>
          <a:ext cx="7696200" cy="2428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1066800"/>
                <a:gridCol w="1143000"/>
                <a:gridCol w="1143000"/>
                <a:gridCol w="1219200"/>
                <a:gridCol w="1143000"/>
              </a:tblGrid>
              <a:tr h="55263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Length exponent measures (</a:t>
                      </a:r>
                      <a:r>
                        <a:rPr lang="en-US" sz="1800" dirty="0" err="1" smtClean="0"/>
                        <a:t>Angicart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CI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l-GR" sz="1200" kern="1200" dirty="0" smtClean="0"/>
                        <a:t>σ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dirty="0" smtClean="0"/>
                        <a:t>R</a:t>
                      </a:r>
                      <a:r>
                        <a:rPr kumimoji="0" lang="en-US" sz="1200" kern="1200" baseline="30000" dirty="0" smtClean="0"/>
                        <a:t>2</a:t>
                      </a:r>
                      <a:r>
                        <a:rPr kumimoji="0" lang="en-US" sz="1200" kern="1200" dirty="0" smtClean="0"/>
                        <a:t> </a:t>
                      </a:r>
                      <a:endParaRPr lang="en-US" sz="1200" b="1" dirty="0"/>
                    </a:p>
                  </a:txBody>
                  <a:tcPr/>
                </a:tc>
              </a:tr>
              <a:tr h="3617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Conservation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Ratio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</a:tr>
              <a:tr h="3842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Conservation-based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3</a:t>
            </a:r>
            <a:endParaRPr lang="en-US" b="1" i="1" dirty="0"/>
          </a:p>
        </p:txBody>
      </p:sp>
      <p:pic>
        <p:nvPicPr>
          <p:cNvPr id="24" name="Picture 23" descr="pat3conserv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9848"/>
          </a:xfrm>
        </p:spPr>
        <p:txBody>
          <a:bodyPr>
            <a:normAutofit/>
          </a:bodyPr>
          <a:lstStyle/>
          <a:p>
            <a:r>
              <a:rPr lang="en-US" dirty="0" smtClean="0"/>
              <a:t>Ratio-based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Human head and torso: patient 3</a:t>
            </a:r>
            <a:endParaRPr lang="en-US" b="1" i="1" dirty="0"/>
          </a:p>
        </p:txBody>
      </p:sp>
      <p:pic>
        <p:nvPicPr>
          <p:cNvPr id="14" name="Picture 13" descr="pat3rat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1" y="1374000"/>
            <a:ext cx="8737284" cy="5486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634</TotalTime>
  <Words>1511</Words>
  <Application>Microsoft Office PowerPoint</Application>
  <PresentationFormat>On-screen Show (4:3)</PresentationFormat>
  <Paragraphs>916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Urban</vt:lpstr>
      <vt:lpstr>Results:</vt:lpstr>
      <vt:lpstr>Conservation-based method</vt:lpstr>
      <vt:lpstr>Ratio-based method</vt:lpstr>
      <vt:lpstr>Distribution-based method</vt:lpstr>
      <vt:lpstr>Regression-based method</vt:lpstr>
      <vt:lpstr>Slide 6</vt:lpstr>
      <vt:lpstr>Slide 7</vt:lpstr>
      <vt:lpstr>Conservation-based method</vt:lpstr>
      <vt:lpstr>Ratio-based method</vt:lpstr>
      <vt:lpstr>Distribution-based method</vt:lpstr>
      <vt:lpstr>Regression-based method</vt:lpstr>
      <vt:lpstr>Slide 12</vt:lpstr>
      <vt:lpstr>Slide 13</vt:lpstr>
      <vt:lpstr>Conservation-based method</vt:lpstr>
      <vt:lpstr>Ratio-based method</vt:lpstr>
      <vt:lpstr>Distribution-based method</vt:lpstr>
      <vt:lpstr>Regression-based method</vt:lpstr>
      <vt:lpstr>Slide 18</vt:lpstr>
      <vt:lpstr>Slide 19</vt:lpstr>
      <vt:lpstr>Conservation-based method</vt:lpstr>
      <vt:lpstr>Ratio-based method</vt:lpstr>
      <vt:lpstr>Distribution-based method</vt:lpstr>
      <vt:lpstr>Regression-based method</vt:lpstr>
      <vt:lpstr>Slide 24</vt:lpstr>
      <vt:lpstr>Slide 25</vt:lpstr>
      <vt:lpstr>Conservation-based method</vt:lpstr>
      <vt:lpstr>Ratio-based method</vt:lpstr>
      <vt:lpstr>Distribution-based method</vt:lpstr>
      <vt:lpstr>Regression-based method</vt:lpstr>
      <vt:lpstr>Slide 30</vt:lpstr>
      <vt:lpstr>Slide 31</vt:lpstr>
      <vt:lpstr>Conservation-based method</vt:lpstr>
      <vt:lpstr>Ratio-based method</vt:lpstr>
      <vt:lpstr>Distribution-based method</vt:lpstr>
      <vt:lpstr>Regression-based method</vt:lpstr>
      <vt:lpstr>Slide 36</vt:lpstr>
      <vt:lpstr>Slide 37</vt:lpstr>
      <vt:lpstr>Conservation-based method</vt:lpstr>
      <vt:lpstr>Ratio-based method</vt:lpstr>
      <vt:lpstr>Distribution-based method</vt:lpstr>
      <vt:lpstr>Regression-based method</vt:lpstr>
      <vt:lpstr>Slide 42</vt:lpstr>
      <vt:lpstr>Slide 43</vt:lpstr>
      <vt:lpstr>Conservation-based method</vt:lpstr>
      <vt:lpstr>Ratio-based method</vt:lpstr>
      <vt:lpstr>Distribution-based method</vt:lpstr>
      <vt:lpstr>Regression-based method</vt:lpstr>
      <vt:lpstr>Slide 48</vt:lpstr>
      <vt:lpstr>Slide 49</vt:lpstr>
      <vt:lpstr>Conservation-based method</vt:lpstr>
      <vt:lpstr>Ratio-based method</vt:lpstr>
      <vt:lpstr>Distribution-based method</vt:lpstr>
      <vt:lpstr>Regression-based method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</dc:title>
  <dc:creator>Jocelyn Shen</dc:creator>
  <cp:lastModifiedBy>Jocelyn Shen</cp:lastModifiedBy>
  <cp:revision>320</cp:revision>
  <dcterms:created xsi:type="dcterms:W3CDTF">2016-07-13T21:06:08Z</dcterms:created>
  <dcterms:modified xsi:type="dcterms:W3CDTF">2016-07-18T20:31:19Z</dcterms:modified>
</cp:coreProperties>
</file>