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66" r:id="rId6"/>
    <p:sldId id="267" r:id="rId7"/>
    <p:sldId id="268" r:id="rId8"/>
    <p:sldId id="269" r:id="rId9"/>
    <p:sldId id="275" r:id="rId10"/>
    <p:sldId id="276" r:id="rId11"/>
    <p:sldId id="277" r:id="rId12"/>
    <p:sldId id="261" r:id="rId13"/>
    <p:sldId id="265" r:id="rId14"/>
    <p:sldId id="278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7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E6EAC-2E51-49FE-A8BC-3A6595471ACB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23A7-7FE8-450B-91DC-873F61096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23A7-7FE8-450B-91DC-873F61096D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Biomathematics: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Healthy and Diseased Vascular Networks to Better Understand Pathologies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0.0755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0.1851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0.8233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0.42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0. 1091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 0.4657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0.1079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0.4639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-1.57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-0.1707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0.0602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0.4220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0.0602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0.4220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0.7068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-0.2223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0.4782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1.6727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1.6597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0.4357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1.3644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1.3644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0.2178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-0.0805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9848"/>
          </a:xfrm>
        </p:spPr>
        <p:txBody>
          <a:bodyPr/>
          <a:lstStyle/>
          <a:p>
            <a:r>
              <a:rPr lang="en-US" dirty="0" smtClean="0"/>
              <a:t>Workplace: Boyer Hall</a:t>
            </a:r>
            <a:endParaRPr lang="en-US" dirty="0"/>
          </a:p>
        </p:txBody>
      </p:sp>
      <p:pic>
        <p:nvPicPr>
          <p:cNvPr id="5" name="Picture 4" descr="IMG_20160714_134948 (1).jpg"/>
          <p:cNvPicPr>
            <a:picLocks noChangeAspect="1"/>
          </p:cNvPicPr>
          <p:nvPr/>
        </p:nvPicPr>
        <p:blipFill>
          <a:blip r:embed="rId2" cstate="print">
            <a:lum bright="10000" contrast="10000"/>
          </a:blip>
          <a:stretch>
            <a:fillRect/>
          </a:stretch>
        </p:blipFill>
        <p:spPr>
          <a:xfrm>
            <a:off x="228600" y="1447800"/>
            <a:ext cx="5791200" cy="4343400"/>
          </a:xfrm>
          <a:prstGeom prst="rect">
            <a:avLst/>
          </a:prstGeom>
        </p:spPr>
      </p:pic>
      <p:pic>
        <p:nvPicPr>
          <p:cNvPr id="6" name="Picture 5" descr="IMG_20160714_154058.jpg"/>
          <p:cNvPicPr>
            <a:picLocks noChangeAspect="1"/>
          </p:cNvPicPr>
          <p:nvPr/>
        </p:nvPicPr>
        <p:blipFill>
          <a:blip r:embed="rId3" cstate="print">
            <a:lum bright="10000" contrast="10000"/>
          </a:blip>
          <a:srcRect t="12116" b="43766"/>
          <a:stretch>
            <a:fillRect/>
          </a:stretch>
        </p:blipFill>
        <p:spPr>
          <a:xfrm>
            <a:off x="6172200" y="4267200"/>
            <a:ext cx="2590800" cy="1524000"/>
          </a:xfrm>
          <a:prstGeom prst="rect">
            <a:avLst/>
          </a:prstGeom>
        </p:spPr>
      </p:pic>
      <p:pic>
        <p:nvPicPr>
          <p:cNvPr id="7" name="Picture 6" descr="IMG_20160714_154121.jpg"/>
          <p:cNvPicPr>
            <a:picLocks noChangeAspect="1"/>
          </p:cNvPicPr>
          <p:nvPr/>
        </p:nvPicPr>
        <p:blipFill>
          <a:blip r:embed="rId4" cstate="print">
            <a:lum bright="10000" contrast="10000"/>
          </a:blip>
          <a:srcRect t="11029" b="9559"/>
          <a:stretch>
            <a:fillRect/>
          </a:stretch>
        </p:blipFill>
        <p:spPr>
          <a:xfrm>
            <a:off x="6172200" y="1447800"/>
            <a:ext cx="2590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9848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724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Thanks to my mentors, Dr. Savage and </a:t>
            </a:r>
            <a:r>
              <a:rPr lang="en-US" dirty="0" err="1" smtClean="0"/>
              <a:t>Elif</a:t>
            </a:r>
            <a:r>
              <a:rPr lang="en-US" dirty="0" smtClean="0"/>
              <a:t> for helping with this research. I appreciate the time and resources you spent teaching me.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IMG_2705.JPG"/>
          <p:cNvPicPr>
            <a:picLocks noChangeAspect="1"/>
          </p:cNvPicPr>
          <p:nvPr/>
        </p:nvPicPr>
        <p:blipFill>
          <a:blip r:embed="rId2" cstate="print"/>
          <a:srcRect l="37500" r="13068"/>
          <a:stretch>
            <a:fillRect/>
          </a:stretch>
        </p:blipFill>
        <p:spPr>
          <a:xfrm>
            <a:off x="457200" y="1234966"/>
            <a:ext cx="3505200" cy="5318234"/>
          </a:xfrm>
          <a:prstGeom prst="rect">
            <a:avLst/>
          </a:prstGeom>
        </p:spPr>
      </p:pic>
      <p:pic>
        <p:nvPicPr>
          <p:cNvPr id="6" name="Picture 5" descr="IMG_27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4419600" y="1219200"/>
            <a:ext cx="4470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9848"/>
          </a:xfrm>
        </p:spPr>
        <p:txBody>
          <a:bodyPr/>
          <a:lstStyle/>
          <a:p>
            <a:r>
              <a:rPr lang="en-US" dirty="0" smtClean="0"/>
              <a:t>Personal Background</a:t>
            </a:r>
            <a:endParaRPr lang="en-US" dirty="0"/>
          </a:p>
        </p:txBody>
      </p:sp>
      <p:pic>
        <p:nvPicPr>
          <p:cNvPr id="3" name="Picture 2" descr="jsh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2895600" cy="434128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114800" y="160020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Interested in: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Biomechanical engineering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Robotics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Computer science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Software design</a:t>
            </a:r>
          </a:p>
          <a:p>
            <a:endParaRPr lang="en-US" dirty="0" smtClean="0"/>
          </a:p>
          <a:p>
            <a:r>
              <a:rPr lang="en-US" dirty="0" smtClean="0"/>
              <a:t>I became interested in this program because I really love math, computer science, and biology, so biomathematics seemed like the best fit.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9848"/>
          </a:xfrm>
        </p:spPr>
        <p:txBody>
          <a:bodyPr/>
          <a:lstStyle/>
          <a:p>
            <a:r>
              <a:rPr lang="en-US" dirty="0" smtClean="0"/>
              <a:t>Vascular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764024"/>
            <a:ext cx="426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Why scaling relationships within vascular networks are important: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Can be used to calculate metabolic rate, drug delivery rate, tumor growth, and could potentially reveal insight on stroke recovery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Tasks: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Learned about scaling exponents,  original models, and original methods of vessel extraction (obtaining data on physical properties of a vascular network i.e. radius and length of vessels)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Compared data from two software, which utilize image processing to obtain data on vascular networks: </a:t>
            </a:r>
            <a:r>
              <a:rPr lang="en-US" sz="1600" dirty="0" err="1" smtClean="0"/>
              <a:t>Angicart</a:t>
            </a:r>
            <a:r>
              <a:rPr lang="en-US" sz="1600" dirty="0" smtClean="0"/>
              <a:t> and a version written in C++</a:t>
            </a:r>
            <a:endParaRPr lang="en-US" sz="1600" dirty="0"/>
          </a:p>
        </p:txBody>
      </p:sp>
      <p:pic>
        <p:nvPicPr>
          <p:cNvPr id="4" name="Picture 3" descr="Screen Shot 2016-07-13 at 10.13.27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4071256" cy="2590800"/>
          </a:xfrm>
          <a:prstGeom prst="rect">
            <a:avLst/>
          </a:prstGeom>
        </p:spPr>
      </p:pic>
      <p:pic>
        <p:nvPicPr>
          <p:cNvPr id="6" name="Picture 5" descr="Screen Shot 2016-07-13 at 10.24.35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495854"/>
            <a:ext cx="2895600" cy="3209745"/>
          </a:xfrm>
          <a:prstGeom prst="rect">
            <a:avLst/>
          </a:prstGeom>
        </p:spPr>
      </p:pic>
      <p:pic>
        <p:nvPicPr>
          <p:cNvPr id="5" name="Picture 4" descr="Screen Shot 2016-07-13 at 10.15.11 AM.png"/>
          <p:cNvPicPr>
            <a:picLocks noChangeAspect="1"/>
          </p:cNvPicPr>
          <p:nvPr/>
        </p:nvPicPr>
        <p:blipFill>
          <a:blip r:embed="rId4" cstate="print"/>
          <a:srcRect l="12145" t="11833" r="13770" b="18348"/>
          <a:stretch>
            <a:fillRect/>
          </a:stretch>
        </p:blipFill>
        <p:spPr>
          <a:xfrm>
            <a:off x="2514600" y="3733800"/>
            <a:ext cx="2678624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9848"/>
          </a:xfrm>
        </p:spPr>
        <p:txBody>
          <a:bodyPr/>
          <a:lstStyle/>
          <a:p>
            <a:r>
              <a:rPr lang="en-US" dirty="0" smtClean="0"/>
              <a:t>Vascular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0574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Learned about the four different methods to calculate scaling exponents: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Conservation-based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Ratio-based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Distribution-based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Regression-based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Wrote MATLAB scripts to plot data and determine scaling exponents based on these four methods</a:t>
            </a:r>
          </a:p>
        </p:txBody>
      </p:sp>
      <p:pic>
        <p:nvPicPr>
          <p:cNvPr id="7" name="Picture 6" descr="2016-07-13_10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4800600" cy="2699681"/>
          </a:xfrm>
          <a:prstGeom prst="rect">
            <a:avLst/>
          </a:prstGeom>
        </p:spPr>
      </p:pic>
      <p:pic>
        <p:nvPicPr>
          <p:cNvPr id="8" name="Picture 7" descr="2016-07-13_10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038600"/>
            <a:ext cx="4800600" cy="2699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371600"/>
            <a:ext cx="3657600" cy="2743200"/>
          </a:xfrm>
          <a:prstGeom prst="rect">
            <a:avLst/>
          </a:prstGeom>
        </p:spPr>
      </p:pic>
      <p:pic>
        <p:nvPicPr>
          <p:cNvPr id="11" name="Picture 10" descr="c_b_m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0" name="Picture 9" descr="angicart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12" name="Picture 11" descr="pat2_ang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3" name="Picture 12" descr="pat2_ang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3446</TotalTime>
  <Words>440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Biomathematics:</vt:lpstr>
      <vt:lpstr>Personal Background</vt:lpstr>
      <vt:lpstr>Vascular networks</vt:lpstr>
      <vt:lpstr>Vascular networks</vt:lpstr>
      <vt:lpstr>Conservation-based method</vt:lpstr>
      <vt:lpstr>Ratio-based method</vt:lpstr>
      <vt:lpstr>Distribution-based method</vt:lpstr>
      <vt:lpstr>Regression-based method</vt:lpstr>
      <vt:lpstr>Conservation-based method</vt:lpstr>
      <vt:lpstr>Slide 10</vt:lpstr>
      <vt:lpstr>Slide 11</vt:lpstr>
      <vt:lpstr>Slide 12</vt:lpstr>
      <vt:lpstr>Slide 13</vt:lpstr>
      <vt:lpstr>Workplace: Boyer Hall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191</cp:revision>
  <dcterms:created xsi:type="dcterms:W3CDTF">2016-06-27T15:39:05Z</dcterms:created>
  <dcterms:modified xsi:type="dcterms:W3CDTF">2016-07-16T22:41:50Z</dcterms:modified>
</cp:coreProperties>
</file>