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70" r:id="rId2"/>
    <p:sldId id="271" r:id="rId3"/>
    <p:sldId id="272" r:id="rId4"/>
    <p:sldId id="273" r:id="rId5"/>
    <p:sldId id="266" r:id="rId6"/>
    <p:sldId id="267" r:id="rId7"/>
    <p:sldId id="268" r:id="rId8"/>
    <p:sldId id="269" r:id="rId9"/>
    <p:sldId id="275" r:id="rId10"/>
    <p:sldId id="276" r:id="rId11"/>
    <p:sldId id="277" r:id="rId12"/>
    <p:sldId id="261" r:id="rId13"/>
    <p:sldId id="265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87" y="-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E6EAC-2E51-49FE-A8BC-3A6595471ACB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23A7-7FE8-450B-91DC-873F61096D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23A7-7FE8-450B-91DC-873F61096D2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D9A0B88-B419-4C40-8CB2-10EC9FBC9A75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9A0B88-B419-4C40-8CB2-10EC9FBC9A75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D9A0B88-B419-4C40-8CB2-10EC9FBC9A75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9A0B88-B419-4C40-8CB2-10EC9FBC9A75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Biomathematics: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Comparing Healthy and Diseased Vascular Networks to Better Understand Pathologies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838200"/>
          <a:ext cx="7696200" cy="242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505200"/>
          <a:ext cx="7696200" cy="242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0.0755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0.3814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8382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5052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0.1851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0.8233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838200"/>
          <a:ext cx="7696200" cy="242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0.42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0. 1091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 0.4657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0.38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0.1079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0.4639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-1.57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-0.1707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505200"/>
          <a:ext cx="7696200" cy="242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0.53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0.0602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0.4220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189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0.47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0.0602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0.4220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0.52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0.7068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0.09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-0.2223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8382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0.4782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1.6727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0.4695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1.6597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0.4357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5052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0.2101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1.3644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0.2101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1.3644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0.2178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-0.0805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229600" cy="1069848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47244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Thanks to my mentors, Dr. Savage and </a:t>
            </a:r>
            <a:r>
              <a:rPr lang="en-US" dirty="0" err="1" smtClean="0"/>
              <a:t>Elif</a:t>
            </a:r>
            <a:r>
              <a:rPr lang="en-US" dirty="0" smtClean="0"/>
              <a:t> for helping with this research. I appreciate the time and resources you spent teaching me.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229600" cy="1069848"/>
          </a:xfrm>
        </p:spPr>
        <p:txBody>
          <a:bodyPr/>
          <a:lstStyle/>
          <a:p>
            <a:r>
              <a:rPr lang="en-US" dirty="0" smtClean="0"/>
              <a:t>Personal Background</a:t>
            </a:r>
            <a:endParaRPr lang="en-US" dirty="0"/>
          </a:p>
        </p:txBody>
      </p:sp>
      <p:pic>
        <p:nvPicPr>
          <p:cNvPr id="3" name="Picture 2" descr="jsh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600200"/>
            <a:ext cx="2895600" cy="4341280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114800" y="1600200"/>
            <a:ext cx="464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Interested in: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Biomechanical engineering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Robotics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Biology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Computer science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Software design</a:t>
            </a:r>
          </a:p>
          <a:p>
            <a:endParaRPr lang="en-US" dirty="0" smtClean="0"/>
          </a:p>
          <a:p>
            <a:r>
              <a:rPr lang="en-US" dirty="0" smtClean="0"/>
              <a:t>I became interested in this program because I really love math, computer science, and biology, so biomathematics seemed like the best fit.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9848"/>
          </a:xfrm>
        </p:spPr>
        <p:txBody>
          <a:bodyPr/>
          <a:lstStyle/>
          <a:p>
            <a:r>
              <a:rPr lang="en-US" dirty="0" smtClean="0"/>
              <a:t>Vascular networks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6800" y="764024"/>
            <a:ext cx="4267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Why scaling relationships within vascular networks are important: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Can be used to calculate metabolic rate, drug delivery rate, tumor growth, and could potentially reveal insight on stroke recovery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Tasks: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Learned about scaling exponents,  original models, and original methods of vessel extraction (obtaining data on physical properties of a vascular network i.e. radius and length of vessels)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Compared data from two software, which utilize image processing to obtain data on vascular networks: </a:t>
            </a:r>
            <a:r>
              <a:rPr lang="en-US" sz="1600" dirty="0" err="1" smtClean="0"/>
              <a:t>Angicart</a:t>
            </a:r>
            <a:r>
              <a:rPr lang="en-US" sz="1600" dirty="0" smtClean="0"/>
              <a:t> and a version written in C++</a:t>
            </a:r>
            <a:endParaRPr lang="en-US" sz="1600" dirty="0"/>
          </a:p>
        </p:txBody>
      </p:sp>
      <p:pic>
        <p:nvPicPr>
          <p:cNvPr id="4" name="Picture 3" descr="Screen Shot 2016-07-13 at 10.13.27 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219200"/>
            <a:ext cx="4071256" cy="2590800"/>
          </a:xfrm>
          <a:prstGeom prst="rect">
            <a:avLst/>
          </a:prstGeom>
        </p:spPr>
      </p:pic>
      <p:pic>
        <p:nvPicPr>
          <p:cNvPr id="6" name="Picture 5" descr="Screen Shot 2016-07-13 at 10.24.35 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3495854"/>
            <a:ext cx="2895600" cy="3209745"/>
          </a:xfrm>
          <a:prstGeom prst="rect">
            <a:avLst/>
          </a:prstGeom>
        </p:spPr>
      </p:pic>
      <p:pic>
        <p:nvPicPr>
          <p:cNvPr id="5" name="Picture 4" descr="Screen Shot 2016-07-13 at 10.15.11 AM.png"/>
          <p:cNvPicPr>
            <a:picLocks noChangeAspect="1"/>
          </p:cNvPicPr>
          <p:nvPr/>
        </p:nvPicPr>
        <p:blipFill>
          <a:blip r:embed="rId4" cstate="print"/>
          <a:srcRect l="12145" t="11833" r="13770" b="18348"/>
          <a:stretch>
            <a:fillRect/>
          </a:stretch>
        </p:blipFill>
        <p:spPr>
          <a:xfrm>
            <a:off x="2514600" y="3733800"/>
            <a:ext cx="2678624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9848"/>
          </a:xfrm>
        </p:spPr>
        <p:txBody>
          <a:bodyPr/>
          <a:lstStyle/>
          <a:p>
            <a:r>
              <a:rPr lang="en-US" dirty="0" smtClean="0"/>
              <a:t>Vascular networks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2057400"/>
            <a:ext cx="426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Learned about the four different methods to calculate scaling exponents: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Conservation-based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Ratio-based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Distribution-based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Regression-based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Wrote MATLAB scripts to plot data and determine scaling exponents based on these four methods</a:t>
            </a:r>
          </a:p>
        </p:txBody>
      </p:sp>
      <p:pic>
        <p:nvPicPr>
          <p:cNvPr id="7" name="Picture 6" descr="2016-07-13_103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219200"/>
            <a:ext cx="4800600" cy="2699681"/>
          </a:xfrm>
          <a:prstGeom prst="rect">
            <a:avLst/>
          </a:prstGeom>
        </p:spPr>
      </p:pic>
      <p:pic>
        <p:nvPicPr>
          <p:cNvPr id="8" name="Picture 7" descr="2016-07-13_104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4038600"/>
            <a:ext cx="4800600" cy="26996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Conservation-based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Sample Data</a:t>
            </a:r>
            <a:endParaRPr lang="en-US" b="1" i="1" dirty="0"/>
          </a:p>
        </p:txBody>
      </p:sp>
      <p:pic>
        <p:nvPicPr>
          <p:cNvPr id="8" name="Picture 7" descr="angicart_a_m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1295400"/>
            <a:ext cx="3657600" cy="2743200"/>
          </a:xfrm>
          <a:prstGeom prst="rect">
            <a:avLst/>
          </a:prstGeom>
        </p:spPr>
      </p:pic>
      <p:pic>
        <p:nvPicPr>
          <p:cNvPr id="9" name="Picture 8" descr="angicart_b_m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4114800"/>
            <a:ext cx="3657600" cy="2743200"/>
          </a:xfrm>
          <a:prstGeom prst="rect">
            <a:avLst/>
          </a:prstGeom>
        </p:spPr>
      </p:pic>
      <p:pic>
        <p:nvPicPr>
          <p:cNvPr id="10" name="Picture 9" descr="c_a_m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1295400"/>
            <a:ext cx="3657600" cy="2743200"/>
          </a:xfrm>
          <a:prstGeom prst="rect">
            <a:avLst/>
          </a:prstGeom>
        </p:spPr>
      </p:pic>
      <p:pic>
        <p:nvPicPr>
          <p:cNvPr id="11" name="Picture 10" descr="c_b_m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Ratio-based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Sample Data</a:t>
            </a:r>
            <a:endParaRPr lang="en-US" b="1" i="1" dirty="0"/>
          </a:p>
        </p:txBody>
      </p:sp>
      <p:pic>
        <p:nvPicPr>
          <p:cNvPr id="8" name="Picture 7" descr="angicart_a_m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1371600"/>
            <a:ext cx="3657600" cy="2743200"/>
          </a:xfrm>
          <a:prstGeom prst="rect">
            <a:avLst/>
          </a:prstGeom>
        </p:spPr>
      </p:pic>
      <p:pic>
        <p:nvPicPr>
          <p:cNvPr id="9" name="Picture 8" descr="angicart_b_m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4114800"/>
            <a:ext cx="3657600" cy="2743200"/>
          </a:xfrm>
          <a:prstGeom prst="rect">
            <a:avLst/>
          </a:prstGeom>
        </p:spPr>
      </p:pic>
      <p:pic>
        <p:nvPicPr>
          <p:cNvPr id="10" name="Picture 9" descr="c_a_m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1371600"/>
            <a:ext cx="3657600" cy="2743200"/>
          </a:xfrm>
          <a:prstGeom prst="rect">
            <a:avLst/>
          </a:prstGeom>
        </p:spPr>
      </p:pic>
      <p:pic>
        <p:nvPicPr>
          <p:cNvPr id="11" name="Picture 10" descr="c_b_m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Distribution-based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Sample Data</a:t>
            </a:r>
            <a:endParaRPr lang="en-US" b="1" i="1" dirty="0"/>
          </a:p>
        </p:txBody>
      </p:sp>
      <p:pic>
        <p:nvPicPr>
          <p:cNvPr id="8" name="Picture 7" descr="angicart_a_m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95400"/>
            <a:ext cx="3657600" cy="2743200"/>
          </a:xfrm>
          <a:prstGeom prst="rect">
            <a:avLst/>
          </a:prstGeom>
        </p:spPr>
      </p:pic>
      <p:pic>
        <p:nvPicPr>
          <p:cNvPr id="9" name="Picture 8" descr="angicart_b_m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114800"/>
            <a:ext cx="3657600" cy="2743200"/>
          </a:xfrm>
          <a:prstGeom prst="rect">
            <a:avLst/>
          </a:prstGeom>
        </p:spPr>
      </p:pic>
      <p:pic>
        <p:nvPicPr>
          <p:cNvPr id="10" name="Picture 9" descr="c_a_m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1295400"/>
            <a:ext cx="3657600" cy="2743200"/>
          </a:xfrm>
          <a:prstGeom prst="rect">
            <a:avLst/>
          </a:prstGeom>
        </p:spPr>
      </p:pic>
      <p:pic>
        <p:nvPicPr>
          <p:cNvPr id="11" name="Picture 10" descr="c_b_m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Regression-based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Sample Data</a:t>
            </a:r>
            <a:endParaRPr lang="en-US" b="1" i="1" dirty="0"/>
          </a:p>
        </p:txBody>
      </p:sp>
      <p:pic>
        <p:nvPicPr>
          <p:cNvPr id="8" name="Picture 7" descr="angicart_a_m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95400"/>
            <a:ext cx="3657600" cy="2743200"/>
          </a:xfrm>
          <a:prstGeom prst="rect">
            <a:avLst/>
          </a:prstGeom>
        </p:spPr>
      </p:pic>
      <p:pic>
        <p:nvPicPr>
          <p:cNvPr id="10" name="Picture 9" descr="angicart_b_m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038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Conservation-based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2</a:t>
            </a:r>
            <a:endParaRPr lang="en-US" b="1" i="1" dirty="0"/>
          </a:p>
        </p:txBody>
      </p:sp>
      <p:pic>
        <p:nvPicPr>
          <p:cNvPr id="12" name="Picture 11" descr="pat2_ang_a_m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95400"/>
            <a:ext cx="3657600" cy="2743200"/>
          </a:xfrm>
          <a:prstGeom prst="rect">
            <a:avLst/>
          </a:prstGeom>
        </p:spPr>
      </p:pic>
      <p:pic>
        <p:nvPicPr>
          <p:cNvPr id="13" name="Picture 12" descr="pat2_ang_b_m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3436</TotalTime>
  <Words>436</Words>
  <Application>Microsoft Office PowerPoint</Application>
  <PresentationFormat>On-screen Show (4:3)</PresentationFormat>
  <Paragraphs>177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Biomathematics:</vt:lpstr>
      <vt:lpstr>Personal Background</vt:lpstr>
      <vt:lpstr>Vascular networks</vt:lpstr>
      <vt:lpstr>Vascular networks</vt:lpstr>
      <vt:lpstr>Conservation-based method</vt:lpstr>
      <vt:lpstr>Ratio-based method</vt:lpstr>
      <vt:lpstr>Distribution-based method</vt:lpstr>
      <vt:lpstr>Regression-based method</vt:lpstr>
      <vt:lpstr>Conservation-based method</vt:lpstr>
      <vt:lpstr>Slide 10</vt:lpstr>
      <vt:lpstr>Slide 11</vt:lpstr>
      <vt:lpstr>Slide 12</vt:lpstr>
      <vt:lpstr>Slide 13</vt:lpstr>
      <vt:lpstr>Acknowledgements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Jocelyn Shen</dc:creator>
  <cp:lastModifiedBy>Jocelyn Shen</cp:lastModifiedBy>
  <cp:revision>187</cp:revision>
  <dcterms:created xsi:type="dcterms:W3CDTF">2016-06-27T15:39:05Z</dcterms:created>
  <dcterms:modified xsi:type="dcterms:W3CDTF">2016-07-13T19:42:21Z</dcterms:modified>
</cp:coreProperties>
</file>