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1" r:id="rId25"/>
    <p:sldId id="282" r:id="rId26"/>
    <p:sldId id="284" r:id="rId27"/>
    <p:sldId id="285" r:id="rId28"/>
    <p:sldId id="286" r:id="rId29"/>
    <p:sldId id="283" r:id="rId30"/>
    <p:sldId id="287" r:id="rId31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6"/>
    <p:restoredTop sz="94694"/>
  </p:normalViewPr>
  <p:slideViewPr>
    <p:cSldViewPr>
      <p:cViewPr varScale="1">
        <p:scale>
          <a:sx n="85" d="100"/>
          <a:sy n="85" d="100"/>
        </p:scale>
        <p:origin x="1816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EC9DA-8217-DA4D-9534-D5C346450412}" type="datetimeFigureOut">
              <a:rPr lang="en-US" smtClean="0"/>
              <a:t>8/24/21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52A797-6C6B-774F-B60F-1D5B69D5B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05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20" dirty="0">
                <a:latin typeface="Gill Sans"/>
                <a:cs typeface="Gill Sans"/>
              </a:rPr>
              <a:t>prepared</a:t>
            </a:r>
            <a:r>
              <a:rPr lang="en-US" sz="1200" spc="-15" dirty="0">
                <a:latin typeface="Gill Sans"/>
                <a:cs typeface="Gill Sans"/>
              </a:rPr>
              <a:t> </a:t>
            </a:r>
            <a:r>
              <a:rPr lang="en-US" sz="1200" spc="-20" dirty="0">
                <a:latin typeface="Gill Sans"/>
                <a:cs typeface="Gill Sans"/>
              </a:rPr>
              <a:t>by</a:t>
            </a:r>
            <a:r>
              <a:rPr lang="en-US" sz="1200" spc="-10" dirty="0">
                <a:latin typeface="Gill Sans"/>
                <a:cs typeface="Gill Sans"/>
              </a:rPr>
              <a:t> </a:t>
            </a:r>
            <a:r>
              <a:rPr lang="en-US" sz="1200" spc="-30" dirty="0">
                <a:latin typeface="Gill Sans"/>
                <a:cs typeface="Gill Sans"/>
              </a:rPr>
              <a:t>Jenny</a:t>
            </a:r>
            <a:r>
              <a:rPr lang="en-US" sz="1200" spc="-10" dirty="0">
                <a:latin typeface="Gill Sans"/>
                <a:cs typeface="Gill Sans"/>
              </a:rPr>
              <a:t> </a:t>
            </a:r>
            <a:r>
              <a:rPr lang="en-US" sz="1200" spc="20" dirty="0">
                <a:latin typeface="Gill Sans"/>
                <a:cs typeface="Gill Sans"/>
              </a:rPr>
              <a:t>Bryan</a:t>
            </a:r>
            <a:r>
              <a:rPr lang="en-US" sz="1200" spc="-10" dirty="0">
                <a:latin typeface="Gill Sans"/>
                <a:cs typeface="Gill Sans"/>
              </a:rPr>
              <a:t> </a:t>
            </a:r>
            <a:r>
              <a:rPr lang="en-US" sz="1200" spc="-15" dirty="0">
                <a:latin typeface="Gill Sans"/>
                <a:cs typeface="Gill Sans"/>
              </a:rPr>
              <a:t>for </a:t>
            </a:r>
            <a:r>
              <a:rPr lang="en-US" sz="1200" spc="-10" dirty="0">
                <a:latin typeface="Gill Sans"/>
                <a:cs typeface="Gill Sans"/>
              </a:rPr>
              <a:t> </a:t>
            </a:r>
            <a:r>
              <a:rPr lang="en-US" sz="1200" dirty="0">
                <a:latin typeface="Gill Sans"/>
                <a:cs typeface="Gill Sans"/>
              </a:rPr>
              <a:t>Rep</a:t>
            </a:r>
            <a:r>
              <a:rPr lang="en-US" sz="1200" spc="-90" dirty="0">
                <a:latin typeface="Gill Sans"/>
                <a:cs typeface="Gill Sans"/>
              </a:rPr>
              <a:t>r</a:t>
            </a:r>
            <a:r>
              <a:rPr lang="en-US" sz="1200" dirty="0">
                <a:latin typeface="Gill Sans"/>
                <a:cs typeface="Gill Sans"/>
              </a:rPr>
              <a:t>oducible</a:t>
            </a:r>
            <a:r>
              <a:rPr lang="en-US" sz="1200" spc="-5" dirty="0">
                <a:latin typeface="Gill Sans"/>
                <a:cs typeface="Gill Sans"/>
              </a:rPr>
              <a:t> </a:t>
            </a:r>
            <a:r>
              <a:rPr lang="en-US" sz="1200" dirty="0">
                <a:latin typeface="Gill Sans"/>
                <a:cs typeface="Gill Sans"/>
              </a:rPr>
              <a:t>Science</a:t>
            </a:r>
            <a:r>
              <a:rPr lang="en-US" sz="1200" spc="-455" dirty="0">
                <a:latin typeface="Gill Sans"/>
                <a:cs typeface="Gill Sans"/>
              </a:rPr>
              <a:t> </a:t>
            </a:r>
            <a:r>
              <a:rPr lang="en-US" sz="1200" spc="-325" dirty="0">
                <a:latin typeface="Gill Sans"/>
                <a:cs typeface="Gill Sans"/>
              </a:rPr>
              <a:t>W</a:t>
            </a:r>
            <a:r>
              <a:rPr lang="en-US" sz="1200" dirty="0">
                <a:latin typeface="Gill Sans"/>
                <a:cs typeface="Gill Sans"/>
              </a:rPr>
              <a:t>ork</a:t>
            </a:r>
            <a:r>
              <a:rPr lang="en-US" sz="1200" spc="-5" dirty="0">
                <a:latin typeface="Gill Sans"/>
                <a:cs typeface="Gill Sans"/>
              </a:rPr>
              <a:t>s</a:t>
            </a:r>
            <a:r>
              <a:rPr lang="en-US" sz="1200" dirty="0">
                <a:latin typeface="Gill Sans"/>
                <a:cs typeface="Gill Sans"/>
              </a:rPr>
              <a:t>h</a:t>
            </a:r>
            <a:r>
              <a:rPr lang="en-US" sz="1200" spc="-5" dirty="0">
                <a:latin typeface="Gill Sans"/>
                <a:cs typeface="Gill Sans"/>
              </a:rPr>
              <a:t>o</a:t>
            </a:r>
            <a:r>
              <a:rPr lang="en-US" sz="1200" dirty="0">
                <a:latin typeface="Gill Sans"/>
                <a:cs typeface="Gill Sans"/>
              </a:rPr>
              <a:t>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Gill Sans"/>
                <a:cs typeface="Gill Sans"/>
              </a:rPr>
              <a:t>https://</a:t>
            </a:r>
            <a:r>
              <a:rPr lang="en-US" sz="1200" dirty="0" err="1">
                <a:latin typeface="Gill Sans"/>
                <a:cs typeface="Gill Sans"/>
              </a:rPr>
              <a:t>datacarpentry.org</a:t>
            </a:r>
            <a:r>
              <a:rPr lang="en-US" sz="1200" dirty="0">
                <a:latin typeface="Gill Sans"/>
                <a:cs typeface="Gill Sans"/>
              </a:rPr>
              <a:t>/rr-organization1/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2A797-6C6B-774F-B60F-1D5B69D5B2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87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2A797-6C6B-774F-B60F-1D5B69D5B2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3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Regular expressions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patterns used to match character combinations in strings.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 sensitivity takes up a surprising amount of brain power to deconstruct; like reading, your brain is constantly trying to make sense of information contained in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2A797-6C6B-774F-B60F-1D5B69D5B2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15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Regex=regular expression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2A797-6C6B-774F-B60F-1D5B69D5B2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07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 names might become gnarly; your future self will thank you when you are trying to remember how the code worked.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2A797-6C6B-774F-B60F-1D5B69D5B27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37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Order of objects change as you add more analyses; </a:t>
            </a:r>
          </a:p>
          <a:p>
            <a:r>
              <a:rPr lang="en-US" dirty="0"/>
              <a:t>Note that figures and tables are output in a meaningful order; the order they are discussed in the 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2A797-6C6B-774F-B60F-1D5B69D5B27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05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 names might become gnarly; your future self will thank you when you are trying to remember how the code worked. </a:t>
            </a:r>
          </a:p>
          <a:p>
            <a:r>
              <a:rPr lang="en-US" dirty="0"/>
              <a:t>This isn’t the best example, but it works for me. (compromise between myself and collaborators)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2A797-6C6B-774F-B60F-1D5B69D5B27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63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datacarpentry.org</a:t>
            </a:r>
            <a:r>
              <a:rPr lang="en-US" dirty="0"/>
              <a:t>/rr-organization1/02-file-organization/</a:t>
            </a:r>
            <a:r>
              <a:rPr lang="en-US" dirty="0" err="1"/>
              <a:t>index.html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2A797-6C6B-774F-B60F-1D5B69D5B27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02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74700" y="228600"/>
            <a:ext cx="11455400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200" b="0" i="0">
                <a:solidFill>
                  <a:schemeClr val="tx1"/>
                </a:solidFill>
                <a:latin typeface="Gill Sans"/>
                <a:cs typeface="Gill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800" b="0" i="0">
                <a:solidFill>
                  <a:schemeClr val="tx1"/>
                </a:solidFill>
                <a:latin typeface="Gill Sans"/>
                <a:cs typeface="Gill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200" b="0" i="0">
                <a:solidFill>
                  <a:schemeClr val="tx1"/>
                </a:solidFill>
                <a:latin typeface="Gill Sans"/>
                <a:cs typeface="Gill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200" b="0" i="0">
                <a:solidFill>
                  <a:schemeClr val="tx1"/>
                </a:solidFill>
                <a:latin typeface="Gill Sans"/>
                <a:cs typeface="Gill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2100" y="260350"/>
            <a:ext cx="1696085" cy="1275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200" b="0" i="0">
                <a:solidFill>
                  <a:schemeClr val="tx1"/>
                </a:solidFill>
                <a:latin typeface="Gill Sans"/>
                <a:cs typeface="Gill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20520" y="2825750"/>
            <a:ext cx="9763760" cy="426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800" b="0" i="0">
                <a:solidFill>
                  <a:schemeClr val="tx1"/>
                </a:solidFill>
                <a:latin typeface="Gill Sans"/>
                <a:cs typeface="Gill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xkcd.com/1179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82600" y="914400"/>
            <a:ext cx="12141200" cy="60657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600" spc="-5" dirty="0">
                <a:latin typeface="Gill Sans"/>
                <a:cs typeface="Gill Sans"/>
              </a:rPr>
              <a:t>Best-Practices for Reproducible Workflows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6600" spc="-5" dirty="0">
              <a:latin typeface="Gill Sans"/>
              <a:cs typeface="Gill Sans"/>
            </a:endParaRPr>
          </a:p>
          <a:p>
            <a:pPr marL="927100" indent="-9144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4800" spc="-5" dirty="0">
                <a:latin typeface="Gill Sans"/>
                <a:cs typeface="Gill Sans"/>
              </a:rPr>
              <a:t>N</a:t>
            </a:r>
            <a:r>
              <a:rPr sz="4800" spc="-5" dirty="0">
                <a:latin typeface="Gill Sans"/>
                <a:cs typeface="Gill Sans"/>
              </a:rPr>
              <a:t>aming</a:t>
            </a:r>
            <a:r>
              <a:rPr sz="4800" spc="-65" dirty="0">
                <a:latin typeface="Gill Sans"/>
                <a:cs typeface="Gill Sans"/>
              </a:rPr>
              <a:t> </a:t>
            </a:r>
            <a:r>
              <a:rPr sz="4800" spc="-5" dirty="0">
                <a:latin typeface="Gill Sans"/>
                <a:cs typeface="Gill Sans"/>
              </a:rPr>
              <a:t>things</a:t>
            </a:r>
            <a:r>
              <a:rPr lang="en-US" sz="4800" spc="-5" dirty="0">
                <a:latin typeface="Gill Sans"/>
                <a:cs typeface="Gill Sans"/>
              </a:rPr>
              <a:t>: files, objects, outputs</a:t>
            </a:r>
          </a:p>
          <a:p>
            <a:pPr marL="927100" indent="-9144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4800" spc="-5" dirty="0">
                <a:latin typeface="Gill Sans"/>
                <a:cs typeface="Gill Sans"/>
              </a:rPr>
              <a:t>Cleaning up (other peoples’) bad variable names</a:t>
            </a:r>
          </a:p>
          <a:p>
            <a:pPr marL="927100" indent="-9144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4800" spc="-5" dirty="0">
                <a:latin typeface="Gill Sans"/>
                <a:cs typeface="Gill Sans"/>
              </a:rPr>
              <a:t>File organization: keeping it tidy</a:t>
            </a:r>
            <a:endParaRPr sz="4800" dirty="0">
              <a:latin typeface="Gill Sans"/>
              <a:cs typeface="Gill San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ECE355-BB13-9A4E-8F04-A6E7DFFF80D6}"/>
              </a:ext>
            </a:extLst>
          </p:cNvPr>
          <p:cNvSpPr/>
          <p:nvPr/>
        </p:nvSpPr>
        <p:spPr>
          <a:xfrm>
            <a:off x="254000" y="9144000"/>
            <a:ext cx="7945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pc="-20" dirty="0">
                <a:latin typeface="Gill Sans"/>
                <a:cs typeface="Gill Sans"/>
              </a:rPr>
              <a:t>Adopted from </a:t>
            </a:r>
            <a:r>
              <a:rPr lang="en-US" spc="-30" dirty="0">
                <a:latin typeface="Gill Sans"/>
                <a:cs typeface="Gill Sans"/>
              </a:rPr>
              <a:t>Jenny</a:t>
            </a:r>
            <a:r>
              <a:rPr lang="en-US" spc="-10" dirty="0">
                <a:latin typeface="Gill Sans"/>
                <a:cs typeface="Gill Sans"/>
              </a:rPr>
              <a:t> </a:t>
            </a:r>
            <a:r>
              <a:rPr lang="en-US" spc="20" dirty="0">
                <a:latin typeface="Gill Sans"/>
                <a:cs typeface="Gill Sans"/>
              </a:rPr>
              <a:t>Bryan</a:t>
            </a:r>
            <a:r>
              <a:rPr lang="en-US" spc="-10" dirty="0">
                <a:latin typeface="Gill Sans"/>
                <a:cs typeface="Gill Sans"/>
              </a:rPr>
              <a:t> </a:t>
            </a:r>
            <a:r>
              <a:rPr lang="en-US" spc="-15" dirty="0">
                <a:latin typeface="Gill Sans"/>
                <a:cs typeface="Gill Sans"/>
              </a:rPr>
              <a:t>(</a:t>
            </a:r>
            <a:r>
              <a:rPr lang="en-US" dirty="0">
                <a:latin typeface="Gill Sans"/>
                <a:cs typeface="Gill Sans"/>
              </a:rPr>
              <a:t>Rep</a:t>
            </a:r>
            <a:r>
              <a:rPr lang="en-US" spc="-90" dirty="0">
                <a:latin typeface="Gill Sans"/>
                <a:cs typeface="Gill Sans"/>
              </a:rPr>
              <a:t>r</a:t>
            </a:r>
            <a:r>
              <a:rPr lang="en-US" dirty="0">
                <a:latin typeface="Gill Sans"/>
                <a:cs typeface="Gill Sans"/>
              </a:rPr>
              <a:t>oducible</a:t>
            </a:r>
            <a:r>
              <a:rPr lang="en-US" spc="-5" dirty="0">
                <a:latin typeface="Gill Sans"/>
                <a:cs typeface="Gill Sans"/>
              </a:rPr>
              <a:t> </a:t>
            </a:r>
            <a:r>
              <a:rPr lang="en-US" dirty="0">
                <a:latin typeface="Gill Sans"/>
                <a:cs typeface="Gill Sans"/>
              </a:rPr>
              <a:t>Science</a:t>
            </a:r>
            <a:r>
              <a:rPr lang="en-US" spc="-455" dirty="0">
                <a:latin typeface="Gill Sans"/>
                <a:cs typeface="Gill Sans"/>
              </a:rPr>
              <a:t> </a:t>
            </a:r>
            <a:r>
              <a:rPr lang="en-US" spc="-325" dirty="0">
                <a:latin typeface="Gill Sans"/>
                <a:cs typeface="Gill Sans"/>
              </a:rPr>
              <a:t>W</a:t>
            </a:r>
            <a:r>
              <a:rPr lang="en-US" dirty="0">
                <a:latin typeface="Gill Sans"/>
                <a:cs typeface="Gill Sans"/>
              </a:rPr>
              <a:t>ork</a:t>
            </a:r>
            <a:r>
              <a:rPr lang="en-US" spc="-5" dirty="0">
                <a:latin typeface="Gill Sans"/>
                <a:cs typeface="Gill Sans"/>
              </a:rPr>
              <a:t>s</a:t>
            </a:r>
            <a:r>
              <a:rPr lang="en-US" dirty="0">
                <a:latin typeface="Gill Sans"/>
                <a:cs typeface="Gill Sans"/>
              </a:rPr>
              <a:t>h</a:t>
            </a:r>
            <a:r>
              <a:rPr lang="en-US" spc="-5" dirty="0">
                <a:latin typeface="Gill Sans"/>
                <a:cs typeface="Gill Sans"/>
              </a:rPr>
              <a:t>o</a:t>
            </a:r>
            <a:r>
              <a:rPr lang="en-US" dirty="0">
                <a:latin typeface="Gill Sans"/>
                <a:cs typeface="Gill Sans"/>
              </a:rPr>
              <a:t>p) and </a:t>
            </a:r>
            <a:r>
              <a:rPr lang="en-US" dirty="0" err="1">
                <a:latin typeface="Gill Sans"/>
                <a:cs typeface="Gill Sans"/>
              </a:rPr>
              <a:t>datacarpentry.org</a:t>
            </a:r>
            <a:endParaRPr lang="en-US" dirty="0">
              <a:latin typeface="Gill Sans"/>
              <a:cs typeface="Gill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30300" y="1942994"/>
            <a:ext cx="10579100" cy="1511935"/>
            <a:chOff x="1130300" y="1942994"/>
            <a:chExt cx="10579100" cy="15119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0300" y="1942994"/>
              <a:ext cx="10579100" cy="151140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62100" y="1943099"/>
              <a:ext cx="9029700" cy="1485900"/>
            </a:xfrm>
            <a:custGeom>
              <a:avLst/>
              <a:gdLst/>
              <a:ahLst/>
              <a:cxnLst/>
              <a:rect l="l" t="t" r="r" b="b"/>
              <a:pathLst>
                <a:path w="9029700" h="1485900">
                  <a:moveTo>
                    <a:pt x="1562100" y="0"/>
                  </a:moveTo>
                  <a:lnTo>
                    <a:pt x="0" y="0"/>
                  </a:lnTo>
                  <a:lnTo>
                    <a:pt x="0" y="1485900"/>
                  </a:lnTo>
                  <a:lnTo>
                    <a:pt x="1562100" y="1485900"/>
                  </a:lnTo>
                  <a:lnTo>
                    <a:pt x="1562100" y="0"/>
                  </a:lnTo>
                  <a:close/>
                </a:path>
                <a:path w="9029700" h="1485900">
                  <a:moveTo>
                    <a:pt x="3797300" y="0"/>
                  </a:moveTo>
                  <a:lnTo>
                    <a:pt x="1701800" y="0"/>
                  </a:lnTo>
                  <a:lnTo>
                    <a:pt x="1701800" y="1485900"/>
                  </a:lnTo>
                  <a:lnTo>
                    <a:pt x="3797300" y="1485900"/>
                  </a:lnTo>
                  <a:lnTo>
                    <a:pt x="3797300" y="0"/>
                  </a:lnTo>
                  <a:close/>
                </a:path>
                <a:path w="9029700" h="1485900">
                  <a:moveTo>
                    <a:pt x="8458200" y="0"/>
                  </a:moveTo>
                  <a:lnTo>
                    <a:pt x="3886200" y="0"/>
                  </a:lnTo>
                  <a:lnTo>
                    <a:pt x="3886200" y="1460500"/>
                  </a:lnTo>
                  <a:lnTo>
                    <a:pt x="8458200" y="1460500"/>
                  </a:lnTo>
                  <a:lnTo>
                    <a:pt x="8458200" y="0"/>
                  </a:lnTo>
                  <a:close/>
                </a:path>
                <a:path w="9029700" h="1485900">
                  <a:moveTo>
                    <a:pt x="9029700" y="0"/>
                  </a:moveTo>
                  <a:lnTo>
                    <a:pt x="8597900" y="0"/>
                  </a:lnTo>
                  <a:lnTo>
                    <a:pt x="8597900" y="1485900"/>
                  </a:lnTo>
                  <a:lnTo>
                    <a:pt x="9029700" y="1485900"/>
                  </a:lnTo>
                  <a:lnTo>
                    <a:pt x="9029700" y="0"/>
                  </a:lnTo>
                  <a:close/>
                </a:path>
              </a:pathLst>
            </a:custGeom>
            <a:solidFill>
              <a:srgbClr val="FF9300">
                <a:alpha val="26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1000" y="69850"/>
            <a:ext cx="12178665" cy="12877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340"/>
              </a:spcBef>
              <a:tabLst>
                <a:tab pos="2250440" algn="l"/>
                <a:tab pos="4739640" algn="l"/>
                <a:tab pos="6376670" algn="l"/>
                <a:tab pos="7864475" algn="l"/>
              </a:tabLst>
            </a:pPr>
            <a:r>
              <a:rPr sz="4200" spc="-5" dirty="0"/>
              <a:t>Deliberate</a:t>
            </a:r>
            <a:r>
              <a:rPr sz="4200" spc="5" dirty="0"/>
              <a:t> </a:t>
            </a:r>
            <a:r>
              <a:rPr sz="4200" spc="-5" dirty="0"/>
              <a:t>use</a:t>
            </a:r>
            <a:r>
              <a:rPr sz="4200" spc="5" dirty="0"/>
              <a:t> </a:t>
            </a:r>
            <a:r>
              <a:rPr sz="4200" dirty="0"/>
              <a:t>of</a:t>
            </a:r>
            <a:r>
              <a:rPr sz="4200" spc="-415" dirty="0"/>
              <a:t> </a:t>
            </a:r>
            <a:r>
              <a:rPr sz="4200" dirty="0"/>
              <a:t>“_”and</a:t>
            </a:r>
            <a:r>
              <a:rPr sz="4200" spc="-420" dirty="0"/>
              <a:t> </a:t>
            </a:r>
            <a:r>
              <a:rPr sz="4200" spc="-5" dirty="0"/>
              <a:t>“-”	</a:t>
            </a:r>
            <a:r>
              <a:rPr sz="4200" spc="-10" dirty="0"/>
              <a:t>allows</a:t>
            </a:r>
            <a:r>
              <a:rPr lang="en-US" sz="4200" spc="-10" dirty="0"/>
              <a:t> </a:t>
            </a:r>
            <a:r>
              <a:rPr sz="4200" dirty="0"/>
              <a:t>us</a:t>
            </a:r>
            <a:r>
              <a:rPr sz="4200" spc="-25" dirty="0"/>
              <a:t> </a:t>
            </a:r>
            <a:r>
              <a:rPr sz="4200" dirty="0"/>
              <a:t>to</a:t>
            </a:r>
            <a:r>
              <a:rPr sz="4200" spc="-20" dirty="0"/>
              <a:t> </a:t>
            </a:r>
            <a:r>
              <a:rPr sz="4200" spc="-35" dirty="0"/>
              <a:t>recover</a:t>
            </a:r>
            <a:r>
              <a:rPr lang="en-US" sz="4200" spc="-20" dirty="0"/>
              <a:t> </a:t>
            </a:r>
            <a:r>
              <a:rPr sz="4200" spc="-5" dirty="0"/>
              <a:t>meta- </a:t>
            </a:r>
            <a:r>
              <a:rPr sz="4200" spc="-1150" dirty="0"/>
              <a:t> </a:t>
            </a:r>
            <a:r>
              <a:rPr sz="4200" dirty="0"/>
              <a:t>data </a:t>
            </a:r>
            <a:r>
              <a:rPr sz="4200" spc="-30" dirty="0"/>
              <a:t>from</a:t>
            </a:r>
            <a:r>
              <a:rPr lang="en-US" sz="4200" spc="-30" dirty="0"/>
              <a:t> </a:t>
            </a:r>
            <a:r>
              <a:rPr sz="4200" spc="-5" dirty="0"/>
              <a:t>the </a:t>
            </a:r>
            <a:r>
              <a:rPr sz="4200" spc="10" dirty="0"/>
              <a:t>filenames.</a:t>
            </a:r>
            <a:endParaRPr sz="4200" dirty="0"/>
          </a:p>
        </p:txBody>
      </p:sp>
      <p:sp>
        <p:nvSpPr>
          <p:cNvPr id="6" name="object 6"/>
          <p:cNvSpPr/>
          <p:nvPr/>
        </p:nvSpPr>
        <p:spPr>
          <a:xfrm>
            <a:off x="1879600" y="5181600"/>
            <a:ext cx="4838700" cy="368300"/>
          </a:xfrm>
          <a:custGeom>
            <a:avLst/>
            <a:gdLst/>
            <a:ahLst/>
            <a:cxnLst/>
            <a:rect l="l" t="t" r="r" b="b"/>
            <a:pathLst>
              <a:path w="4838700" h="368300">
                <a:moveTo>
                  <a:pt x="0" y="0"/>
                </a:moveTo>
                <a:lnTo>
                  <a:pt x="4838700" y="0"/>
                </a:lnTo>
                <a:lnTo>
                  <a:pt x="4838700" y="368300"/>
                </a:lnTo>
                <a:lnTo>
                  <a:pt x="0" y="368300"/>
                </a:lnTo>
                <a:lnTo>
                  <a:pt x="0" y="0"/>
                </a:lnTo>
                <a:close/>
              </a:path>
            </a:pathLst>
          </a:custGeom>
          <a:solidFill>
            <a:srgbClr val="FF9300">
              <a:alpha val="26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6400" y="4648200"/>
            <a:ext cx="1397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100"/>
              </a:spcBef>
              <a:buChar char="&gt;"/>
              <a:tabLst>
                <a:tab pos="287655" algn="l"/>
              </a:tabLst>
            </a:pPr>
            <a:r>
              <a:rPr sz="1800" spc="-5" dirty="0">
                <a:latin typeface="Courier"/>
                <a:cs typeface="Courier"/>
              </a:rPr>
              <a:t>flist</a:t>
            </a:r>
            <a:r>
              <a:rPr sz="1800" spc="-90" dirty="0">
                <a:latin typeface="Courier"/>
                <a:cs typeface="Courier"/>
              </a:rPr>
              <a:t> </a:t>
            </a:r>
            <a:r>
              <a:rPr sz="1800" spc="-5" dirty="0">
                <a:latin typeface="Courier"/>
                <a:cs typeface="Courier"/>
              </a:rPr>
              <a:t>&lt;-</a:t>
            </a:r>
            <a:endParaRPr sz="1800">
              <a:latin typeface="Courier"/>
              <a:cs typeface="Courie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92300" y="4635500"/>
            <a:ext cx="4292600" cy="368300"/>
          </a:xfrm>
          <a:prstGeom prst="rect">
            <a:avLst/>
          </a:prstGeom>
          <a:solidFill>
            <a:srgbClr val="FF9300">
              <a:alpha val="26998"/>
            </a:srgbClr>
          </a:solidFill>
        </p:spPr>
        <p:txBody>
          <a:bodyPr vert="horz" wrap="square" lIns="0" tIns="25400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200"/>
              </a:spcBef>
            </a:pPr>
            <a:r>
              <a:rPr sz="1800" spc="-5" dirty="0">
                <a:latin typeface="Courier"/>
                <a:cs typeface="Courier"/>
              </a:rPr>
              <a:t>list.files(pattern</a:t>
            </a:r>
            <a:r>
              <a:rPr sz="1800" spc="-50" dirty="0">
                <a:latin typeface="Courier"/>
                <a:cs typeface="Courier"/>
              </a:rPr>
              <a:t> </a:t>
            </a:r>
            <a:r>
              <a:rPr sz="1800" dirty="0">
                <a:latin typeface="Courier"/>
                <a:cs typeface="Courier"/>
              </a:rPr>
              <a:t>=</a:t>
            </a:r>
            <a:r>
              <a:rPr sz="1800" spc="-50" dirty="0">
                <a:latin typeface="Courier"/>
                <a:cs typeface="Courier"/>
              </a:rPr>
              <a:t> </a:t>
            </a:r>
            <a:r>
              <a:rPr sz="1800" spc="-5" dirty="0">
                <a:latin typeface="Courier"/>
                <a:cs typeface="Courier"/>
              </a:rPr>
              <a:t>"Plasmid")</a:t>
            </a:r>
            <a:endParaRPr sz="1800">
              <a:latin typeface="Courier"/>
              <a:cs typeface="Courie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04436" y="4648200"/>
            <a:ext cx="1123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"/>
                <a:cs typeface="Courier"/>
              </a:rPr>
              <a:t>%&gt;%</a:t>
            </a:r>
            <a:r>
              <a:rPr sz="1800" spc="-95" dirty="0">
                <a:latin typeface="Courier"/>
                <a:cs typeface="Courier"/>
              </a:rPr>
              <a:t> </a:t>
            </a:r>
            <a:r>
              <a:rPr sz="1800" dirty="0">
                <a:latin typeface="Courier"/>
                <a:cs typeface="Courier"/>
              </a:rPr>
              <a:t>head</a:t>
            </a:r>
            <a:endParaRPr sz="1800">
              <a:latin typeface="Courier"/>
              <a:cs typeface="Courie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6400" y="5207000"/>
            <a:ext cx="6335395" cy="579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87655" marR="5080" indent="-287655">
              <a:lnSpc>
                <a:spcPct val="101899"/>
              </a:lnSpc>
              <a:spcBef>
                <a:spcPts val="55"/>
              </a:spcBef>
              <a:buChar char="&gt;"/>
              <a:tabLst>
                <a:tab pos="287655" algn="l"/>
                <a:tab pos="2481580" algn="l"/>
                <a:tab pos="4813300" algn="l"/>
              </a:tabLst>
            </a:pPr>
            <a:r>
              <a:rPr sz="1800" spc="-5" dirty="0">
                <a:latin typeface="Courier"/>
                <a:cs typeface="Courier"/>
              </a:rPr>
              <a:t>stringr::str_split_fixed(flist, "[_\\.]", </a:t>
            </a:r>
            <a:r>
              <a:rPr sz="1800" dirty="0">
                <a:latin typeface="Courier"/>
                <a:cs typeface="Courier"/>
              </a:rPr>
              <a:t>5) </a:t>
            </a:r>
            <a:r>
              <a:rPr sz="1800" spc="-1070" dirty="0">
                <a:latin typeface="Courier"/>
                <a:cs typeface="Courier"/>
              </a:rPr>
              <a:t> </a:t>
            </a:r>
            <a:r>
              <a:rPr sz="1800" spc="-5" dirty="0">
                <a:latin typeface="Courier"/>
                <a:cs typeface="Courier"/>
              </a:rPr>
              <a:t>[,1]	[,2]	[,3]</a:t>
            </a:r>
            <a:endParaRPr sz="1800">
              <a:latin typeface="Courier"/>
              <a:cs typeface="Courie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557664" y="5486400"/>
            <a:ext cx="574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"/>
                <a:cs typeface="Courier"/>
              </a:rPr>
              <a:t>[,4]</a:t>
            </a:r>
            <a:endParaRPr sz="1800">
              <a:latin typeface="Courier"/>
              <a:cs typeface="Courier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380672" y="5486400"/>
            <a:ext cx="574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"/>
                <a:cs typeface="Courier"/>
              </a:rPr>
              <a:t>[,5]</a:t>
            </a:r>
            <a:endParaRPr sz="1800">
              <a:latin typeface="Courier"/>
              <a:cs typeface="Courier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87350" y="5834757"/>
          <a:ext cx="11722097" cy="162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1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49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61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[1,]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"2013-06-26"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"BRAFWTNEGASSAY"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"Plasmid-Cellline-100-1MutantFraction"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"A01"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14"/>
                        </a:lnSpc>
                      </a:pPr>
                      <a:r>
                        <a:rPr sz="1800" dirty="0">
                          <a:latin typeface="Courier"/>
                          <a:cs typeface="Courier"/>
                        </a:rPr>
                        <a:t>"csv"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3175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[2,]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"2013-06-26"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"BRAFWTNEGASSAY"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"Plasmid-Cellline-100-1MutantFraction"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"A02"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14"/>
                        </a:lnSpc>
                      </a:pPr>
                      <a:r>
                        <a:rPr sz="1800" dirty="0">
                          <a:latin typeface="Courier"/>
                          <a:cs typeface="Courier"/>
                        </a:rPr>
                        <a:t>"csv"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3175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[3,]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"2013-06-26"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"BRAFWTNEGASSAY"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"Plasmid-Cellline-100-1MutantFraction"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"A03"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14"/>
                        </a:lnSpc>
                      </a:pPr>
                      <a:r>
                        <a:rPr sz="1800" dirty="0">
                          <a:latin typeface="Courier"/>
                          <a:cs typeface="Courier"/>
                        </a:rPr>
                        <a:t>"csv"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3175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[4,]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"2013-06-26"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"BRAFWTNEGASSAY"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"Plasmid-Cellline-100-1MutantFraction"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"B01"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14"/>
                        </a:lnSpc>
                      </a:pPr>
                      <a:r>
                        <a:rPr sz="1800" dirty="0">
                          <a:latin typeface="Courier"/>
                          <a:cs typeface="Courier"/>
                        </a:rPr>
                        <a:t>"csv"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3175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[5,]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"2013-06-26"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"BRAFWTNEGASSAY"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"Plasmid-Cellline-100-1MutantFraction"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"B02"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14"/>
                        </a:lnSpc>
                      </a:pPr>
                      <a:r>
                        <a:rPr sz="1800" dirty="0">
                          <a:latin typeface="Courier"/>
                          <a:cs typeface="Courier"/>
                        </a:rPr>
                        <a:t>"csv"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31750">
                        <a:lnSpc>
                          <a:spcPts val="1900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[6,]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"2013-06-26"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"BRAFWTNEGASSAY"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"Plasmid-Cellline-100-1MutantFraction"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"B03"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00"/>
                        </a:lnSpc>
                      </a:pPr>
                      <a:r>
                        <a:rPr sz="1800" dirty="0">
                          <a:latin typeface="Courier"/>
                          <a:cs typeface="Courier"/>
                        </a:rPr>
                        <a:t>"csv"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584200" y="7524750"/>
            <a:ext cx="10966450" cy="1642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0100">
              <a:lnSpc>
                <a:spcPct val="100000"/>
              </a:lnSpc>
              <a:spcBef>
                <a:spcPts val="100"/>
              </a:spcBef>
              <a:tabLst>
                <a:tab pos="2818765" algn="l"/>
                <a:tab pos="6603365" algn="l"/>
                <a:tab pos="9841865" algn="l"/>
              </a:tabLst>
            </a:pPr>
            <a:r>
              <a:rPr sz="3300" dirty="0">
                <a:latin typeface="Gill Sans"/>
                <a:cs typeface="Gill Sans"/>
              </a:rPr>
              <a:t>date	</a:t>
            </a:r>
            <a:r>
              <a:rPr sz="3300" spc="-30" dirty="0">
                <a:latin typeface="Gill Sans"/>
                <a:cs typeface="Gill Sans"/>
              </a:rPr>
              <a:t>assay	</a:t>
            </a:r>
            <a:r>
              <a:rPr sz="3300" dirty="0">
                <a:latin typeface="Gill Sans"/>
                <a:cs typeface="Gill Sans"/>
              </a:rPr>
              <a:t>sample</a:t>
            </a:r>
            <a:r>
              <a:rPr sz="3300" spc="-5" dirty="0">
                <a:latin typeface="Gill Sans"/>
                <a:cs typeface="Gill Sans"/>
              </a:rPr>
              <a:t> </a:t>
            </a:r>
            <a:r>
              <a:rPr sz="3300" dirty="0">
                <a:latin typeface="Gill Sans"/>
                <a:cs typeface="Gill Sans"/>
              </a:rPr>
              <a:t>set	</a:t>
            </a:r>
            <a:r>
              <a:rPr sz="3300" spc="-20" dirty="0">
                <a:latin typeface="Gill Sans"/>
                <a:cs typeface="Gill Sans"/>
              </a:rPr>
              <a:t>well</a:t>
            </a:r>
            <a:endParaRPr sz="3300" dirty="0">
              <a:latin typeface="Gill Sans"/>
              <a:cs typeface="Gill San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050" dirty="0">
              <a:latin typeface="Gill Sans"/>
              <a:cs typeface="Gill Sans"/>
            </a:endParaRPr>
          </a:p>
          <a:p>
            <a:pPr marL="12700">
              <a:lnSpc>
                <a:spcPct val="100000"/>
              </a:lnSpc>
            </a:pPr>
            <a:r>
              <a:rPr sz="3400" dirty="0">
                <a:latin typeface="Gill Sans"/>
                <a:cs typeface="Gill Sans"/>
              </a:rPr>
              <a:t>This </a:t>
            </a:r>
            <a:r>
              <a:rPr sz="3400" spc="-5" dirty="0">
                <a:latin typeface="Gill Sans"/>
                <a:cs typeface="Gill Sans"/>
              </a:rPr>
              <a:t>happens </a:t>
            </a:r>
            <a:r>
              <a:rPr sz="3400" dirty="0">
                <a:latin typeface="Gill Sans"/>
                <a:cs typeface="Gill Sans"/>
              </a:rPr>
              <a:t>to</a:t>
            </a:r>
            <a:r>
              <a:rPr sz="3400" spc="-5" dirty="0">
                <a:latin typeface="Gill Sans"/>
                <a:cs typeface="Gill Sans"/>
              </a:rPr>
              <a:t> </a:t>
            </a:r>
            <a:r>
              <a:rPr sz="3400" dirty="0">
                <a:latin typeface="Gill Sans"/>
                <a:cs typeface="Gill Sans"/>
              </a:rPr>
              <a:t>be R</a:t>
            </a:r>
            <a:r>
              <a:rPr sz="3400" spc="-5" dirty="0">
                <a:latin typeface="Gill Sans"/>
                <a:cs typeface="Gill Sans"/>
              </a:rPr>
              <a:t> </a:t>
            </a:r>
            <a:r>
              <a:rPr sz="3400" dirty="0">
                <a:latin typeface="Gill Sans"/>
                <a:cs typeface="Gill Sans"/>
              </a:rPr>
              <a:t>but</a:t>
            </a:r>
            <a:r>
              <a:rPr sz="3400" spc="-5" dirty="0">
                <a:latin typeface="Gill Sans"/>
                <a:cs typeface="Gill Sans"/>
              </a:rPr>
              <a:t> also</a:t>
            </a:r>
            <a:r>
              <a:rPr sz="3400" dirty="0">
                <a:latin typeface="Gill Sans"/>
                <a:cs typeface="Gill Sans"/>
              </a:rPr>
              <a:t> </a:t>
            </a:r>
            <a:r>
              <a:rPr sz="3400" spc="-5" dirty="0">
                <a:latin typeface="Gill Sans"/>
                <a:cs typeface="Gill Sans"/>
              </a:rPr>
              <a:t>possible</a:t>
            </a:r>
            <a:r>
              <a:rPr sz="3400" dirty="0">
                <a:latin typeface="Gill Sans"/>
                <a:cs typeface="Gill Sans"/>
              </a:rPr>
              <a:t> </a:t>
            </a:r>
            <a:r>
              <a:rPr sz="3400" spc="-5" dirty="0">
                <a:latin typeface="Gill Sans"/>
                <a:cs typeface="Gill Sans"/>
              </a:rPr>
              <a:t>in the shell,</a:t>
            </a:r>
            <a:r>
              <a:rPr sz="3400" spc="-345" dirty="0">
                <a:latin typeface="Gill Sans"/>
                <a:cs typeface="Gill Sans"/>
              </a:rPr>
              <a:t> </a:t>
            </a:r>
            <a:r>
              <a:rPr sz="3400" spc="-5" dirty="0">
                <a:latin typeface="Gill Sans"/>
                <a:cs typeface="Gill Sans"/>
              </a:rPr>
              <a:t>Python,</a:t>
            </a:r>
            <a:r>
              <a:rPr sz="3400" spc="-340" dirty="0">
                <a:latin typeface="Gill Sans"/>
                <a:cs typeface="Gill Sans"/>
              </a:rPr>
              <a:t> </a:t>
            </a:r>
            <a:r>
              <a:rPr sz="3400" spc="15" dirty="0">
                <a:latin typeface="Gill Sans"/>
                <a:cs typeface="Gill Sans"/>
              </a:rPr>
              <a:t>etc.</a:t>
            </a:r>
            <a:endParaRPr sz="3400" dirty="0">
              <a:latin typeface="Gill Sans"/>
              <a:cs typeface="Gill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30300" y="660400"/>
            <a:ext cx="10579100" cy="1524000"/>
            <a:chOff x="1130300" y="660400"/>
            <a:chExt cx="10579100" cy="1524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0300" y="672995"/>
              <a:ext cx="10579100" cy="151140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62100" y="660399"/>
              <a:ext cx="8978900" cy="1524000"/>
            </a:xfrm>
            <a:custGeom>
              <a:avLst/>
              <a:gdLst/>
              <a:ahLst/>
              <a:cxnLst/>
              <a:rect l="l" t="t" r="r" b="b"/>
              <a:pathLst>
                <a:path w="8978900" h="1524000">
                  <a:moveTo>
                    <a:pt x="1562100" y="38100"/>
                  </a:moveTo>
                  <a:lnTo>
                    <a:pt x="0" y="38100"/>
                  </a:lnTo>
                  <a:lnTo>
                    <a:pt x="0" y="1524000"/>
                  </a:lnTo>
                  <a:lnTo>
                    <a:pt x="1562100" y="1524000"/>
                  </a:lnTo>
                  <a:lnTo>
                    <a:pt x="1562100" y="38100"/>
                  </a:lnTo>
                  <a:close/>
                </a:path>
                <a:path w="8978900" h="1524000">
                  <a:moveTo>
                    <a:pt x="3797300" y="12700"/>
                  </a:moveTo>
                  <a:lnTo>
                    <a:pt x="1701800" y="12700"/>
                  </a:lnTo>
                  <a:lnTo>
                    <a:pt x="1701800" y="1498600"/>
                  </a:lnTo>
                  <a:lnTo>
                    <a:pt x="3797300" y="1498600"/>
                  </a:lnTo>
                  <a:lnTo>
                    <a:pt x="3797300" y="12700"/>
                  </a:lnTo>
                  <a:close/>
                </a:path>
                <a:path w="8978900" h="1524000">
                  <a:moveTo>
                    <a:pt x="8458200" y="12700"/>
                  </a:moveTo>
                  <a:lnTo>
                    <a:pt x="3886200" y="12700"/>
                  </a:lnTo>
                  <a:lnTo>
                    <a:pt x="3886200" y="1473200"/>
                  </a:lnTo>
                  <a:lnTo>
                    <a:pt x="8458200" y="1473200"/>
                  </a:lnTo>
                  <a:lnTo>
                    <a:pt x="8458200" y="12700"/>
                  </a:lnTo>
                  <a:close/>
                </a:path>
                <a:path w="8978900" h="1524000">
                  <a:moveTo>
                    <a:pt x="8978900" y="0"/>
                  </a:moveTo>
                  <a:lnTo>
                    <a:pt x="8547100" y="0"/>
                  </a:lnTo>
                  <a:lnTo>
                    <a:pt x="8547100" y="1485900"/>
                  </a:lnTo>
                  <a:lnTo>
                    <a:pt x="8978900" y="1485900"/>
                  </a:lnTo>
                  <a:lnTo>
                    <a:pt x="8978900" y="0"/>
                  </a:lnTo>
                  <a:close/>
                </a:path>
              </a:pathLst>
            </a:custGeom>
            <a:solidFill>
              <a:srgbClr val="FF9300">
                <a:alpha val="26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06400" y="3378200"/>
            <a:ext cx="7021195" cy="858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100"/>
              </a:spcBef>
              <a:buChar char="&gt;"/>
              <a:tabLst>
                <a:tab pos="287655" algn="l"/>
              </a:tabLst>
            </a:pPr>
            <a:r>
              <a:rPr sz="1800" spc="-5" dirty="0">
                <a:latin typeface="Courier"/>
                <a:cs typeface="Courier"/>
              </a:rPr>
              <a:t>flist</a:t>
            </a:r>
            <a:r>
              <a:rPr sz="1800" spc="-20" dirty="0">
                <a:latin typeface="Courier"/>
                <a:cs typeface="Courier"/>
              </a:rPr>
              <a:t> </a:t>
            </a:r>
            <a:r>
              <a:rPr sz="1800" spc="-5" dirty="0">
                <a:latin typeface="Courier"/>
                <a:cs typeface="Courier"/>
              </a:rPr>
              <a:t>&lt;-</a:t>
            </a:r>
            <a:r>
              <a:rPr sz="1800" spc="-15" dirty="0">
                <a:latin typeface="Courier"/>
                <a:cs typeface="Courier"/>
              </a:rPr>
              <a:t> </a:t>
            </a:r>
            <a:r>
              <a:rPr sz="1800" spc="-5" dirty="0">
                <a:latin typeface="Courier"/>
                <a:cs typeface="Courier"/>
              </a:rPr>
              <a:t>list.files(pattern</a:t>
            </a:r>
            <a:r>
              <a:rPr sz="1800" spc="-20" dirty="0">
                <a:latin typeface="Courier"/>
                <a:cs typeface="Courier"/>
              </a:rPr>
              <a:t> </a:t>
            </a:r>
            <a:r>
              <a:rPr sz="1800" dirty="0">
                <a:latin typeface="Courier"/>
                <a:cs typeface="Courier"/>
              </a:rPr>
              <a:t>=</a:t>
            </a:r>
            <a:r>
              <a:rPr sz="1800" spc="-15" dirty="0">
                <a:latin typeface="Courier"/>
                <a:cs typeface="Courier"/>
              </a:rPr>
              <a:t> </a:t>
            </a:r>
            <a:r>
              <a:rPr sz="1800" spc="-5" dirty="0">
                <a:latin typeface="Courier"/>
                <a:cs typeface="Courier"/>
              </a:rPr>
              <a:t>"Plasmid")</a:t>
            </a:r>
            <a:r>
              <a:rPr sz="1800" spc="-15" dirty="0">
                <a:latin typeface="Courier"/>
                <a:cs typeface="Courier"/>
              </a:rPr>
              <a:t> </a:t>
            </a:r>
            <a:r>
              <a:rPr sz="1800" spc="-5" dirty="0">
                <a:latin typeface="Courier"/>
                <a:cs typeface="Courier"/>
              </a:rPr>
              <a:t>%&gt;%</a:t>
            </a:r>
            <a:r>
              <a:rPr sz="1800" spc="-20" dirty="0">
                <a:latin typeface="Courier"/>
                <a:cs typeface="Courier"/>
              </a:rPr>
              <a:t> </a:t>
            </a:r>
            <a:r>
              <a:rPr sz="1800" dirty="0">
                <a:latin typeface="Courier"/>
                <a:cs typeface="Courier"/>
              </a:rPr>
              <a:t>head</a:t>
            </a:r>
            <a:endParaRPr sz="180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ourier"/>
              <a:buChar char="&gt;"/>
            </a:pPr>
            <a:endParaRPr sz="2200">
              <a:latin typeface="Courier"/>
              <a:cs typeface="Courier"/>
            </a:endParaRPr>
          </a:p>
          <a:p>
            <a:pPr marL="287020" indent="-274955">
              <a:lnSpc>
                <a:spcPct val="100000"/>
              </a:lnSpc>
              <a:buChar char="&gt;"/>
              <a:tabLst>
                <a:tab pos="287655" algn="l"/>
              </a:tabLst>
            </a:pPr>
            <a:r>
              <a:rPr sz="1800" spc="-5" dirty="0">
                <a:latin typeface="Courier"/>
                <a:cs typeface="Courier"/>
              </a:rPr>
              <a:t>stringr::str_split_fixed(flist,</a:t>
            </a:r>
            <a:r>
              <a:rPr sz="1800" spc="-45" dirty="0">
                <a:latin typeface="Courier"/>
                <a:cs typeface="Courier"/>
              </a:rPr>
              <a:t> </a:t>
            </a:r>
            <a:r>
              <a:rPr sz="1800" spc="-5" dirty="0">
                <a:latin typeface="Courier"/>
                <a:cs typeface="Courier"/>
              </a:rPr>
              <a:t>"[_\\.]",</a:t>
            </a:r>
            <a:r>
              <a:rPr sz="1800" spc="-40" dirty="0">
                <a:latin typeface="Courier"/>
                <a:cs typeface="Courier"/>
              </a:rPr>
              <a:t> </a:t>
            </a:r>
            <a:r>
              <a:rPr sz="1800" dirty="0">
                <a:latin typeface="Courier"/>
                <a:cs typeface="Courier"/>
              </a:rPr>
              <a:t>5)</a:t>
            </a:r>
            <a:endParaRPr sz="1800">
              <a:latin typeface="Courier"/>
              <a:cs typeface="Courier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87350" y="4285357"/>
          <a:ext cx="11722097" cy="190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1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49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61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[,1]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[,2]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[,3]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7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[,4]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7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[,5]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3175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[1,]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"2013-06-26"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"BRAFWTNEGASSAY"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"Plasmid-Cellline-100-1MutantFraction"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"A01"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14"/>
                        </a:lnSpc>
                      </a:pPr>
                      <a:r>
                        <a:rPr sz="1800" dirty="0">
                          <a:latin typeface="Courier"/>
                          <a:cs typeface="Courier"/>
                        </a:rPr>
                        <a:t>"csv"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3175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[2,]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"2013-06-26"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"BRAFWTNEGASSAY"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"Plasmid-Cellline-100-1MutantFraction"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"A02"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14"/>
                        </a:lnSpc>
                      </a:pPr>
                      <a:r>
                        <a:rPr sz="1800" dirty="0">
                          <a:latin typeface="Courier"/>
                          <a:cs typeface="Courier"/>
                        </a:rPr>
                        <a:t>"csv"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3175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[3,]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"2013-06-26"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"BRAFWTNEGASSAY"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"Plasmid-Cellline-100-1MutantFraction"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"A03"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14"/>
                        </a:lnSpc>
                      </a:pPr>
                      <a:r>
                        <a:rPr sz="1800" dirty="0">
                          <a:latin typeface="Courier"/>
                          <a:cs typeface="Courier"/>
                        </a:rPr>
                        <a:t>"csv"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3175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[4,]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"2013-06-26"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"BRAFWTNEGASSAY"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"Plasmid-Cellline-100-1MutantFraction"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"B01"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14"/>
                        </a:lnSpc>
                      </a:pPr>
                      <a:r>
                        <a:rPr sz="1800" dirty="0">
                          <a:latin typeface="Courier"/>
                          <a:cs typeface="Courier"/>
                        </a:rPr>
                        <a:t>"csv"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3175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[5,]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"2013-06-26"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"BRAFWTNEGASSAY"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"Plasmid-Cellline-100-1MutantFraction"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"B02"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14"/>
                        </a:lnSpc>
                      </a:pPr>
                      <a:r>
                        <a:rPr sz="1800" dirty="0">
                          <a:latin typeface="Courier"/>
                          <a:cs typeface="Courier"/>
                        </a:rPr>
                        <a:t>"csv"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31750">
                        <a:lnSpc>
                          <a:spcPts val="1900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[6,]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00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"2013-06-26"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00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"BRAFWTNEGASSAY"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00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"Plasmid-Cellline-100-1MutantFraction"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00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"B03"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00"/>
                        </a:lnSpc>
                      </a:pPr>
                      <a:r>
                        <a:rPr sz="1800" dirty="0">
                          <a:latin typeface="Courier"/>
                          <a:cs typeface="Courier"/>
                        </a:rPr>
                        <a:t>"csv"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98500" y="7073900"/>
            <a:ext cx="13500100" cy="15517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Gill Sans"/>
                <a:cs typeface="Gill Sans"/>
              </a:rPr>
              <a:t>“_” </a:t>
            </a:r>
            <a:r>
              <a:rPr sz="3400" spc="-10" dirty="0">
                <a:latin typeface="Gill Sans"/>
                <a:cs typeface="Gill Sans"/>
              </a:rPr>
              <a:t>underscore</a:t>
            </a:r>
            <a:r>
              <a:rPr sz="3400" dirty="0">
                <a:latin typeface="Gill Sans"/>
                <a:cs typeface="Gill Sans"/>
              </a:rPr>
              <a:t> </a:t>
            </a:r>
            <a:r>
              <a:rPr sz="3400" spc="-5" dirty="0">
                <a:latin typeface="Gill Sans"/>
                <a:cs typeface="Gill Sans"/>
              </a:rPr>
              <a:t>used </a:t>
            </a:r>
            <a:r>
              <a:rPr sz="3400" dirty="0">
                <a:latin typeface="Gill Sans"/>
                <a:cs typeface="Gill Sans"/>
              </a:rPr>
              <a:t>to </a:t>
            </a:r>
            <a:r>
              <a:rPr sz="3400" spc="-5" dirty="0">
                <a:latin typeface="Gill Sans"/>
                <a:cs typeface="Gill Sans"/>
              </a:rPr>
              <a:t>delimit </a:t>
            </a:r>
            <a:r>
              <a:rPr sz="3400" dirty="0">
                <a:latin typeface="Gill Sans"/>
                <a:cs typeface="Gill Sans"/>
              </a:rPr>
              <a:t>units of </a:t>
            </a:r>
            <a:r>
              <a:rPr sz="3400" spc="-5" dirty="0">
                <a:latin typeface="Gill Sans"/>
                <a:cs typeface="Gill Sans"/>
              </a:rPr>
              <a:t>meta-data </a:t>
            </a:r>
            <a:r>
              <a:rPr sz="3400" dirty="0">
                <a:latin typeface="Gill Sans"/>
                <a:cs typeface="Gill Sans"/>
              </a:rPr>
              <a:t>I </a:t>
            </a:r>
            <a:r>
              <a:rPr sz="3400" spc="-5" dirty="0">
                <a:latin typeface="Gill Sans"/>
                <a:cs typeface="Gill Sans"/>
              </a:rPr>
              <a:t>want later</a:t>
            </a:r>
            <a:endParaRPr sz="3400">
              <a:latin typeface="Gill Sans"/>
              <a:cs typeface="Gill San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00" dirty="0">
              <a:latin typeface="Gill Sans"/>
              <a:cs typeface="Gill Sans"/>
            </a:endParaRPr>
          </a:p>
          <a:p>
            <a:pPr marL="12700">
              <a:lnSpc>
                <a:spcPct val="100000"/>
              </a:lnSpc>
            </a:pPr>
            <a:r>
              <a:rPr sz="3400" spc="-5" dirty="0">
                <a:latin typeface="Gill Sans"/>
                <a:cs typeface="Gill Sans"/>
              </a:rPr>
              <a:t>“-” </a:t>
            </a:r>
            <a:r>
              <a:rPr sz="3400" spc="-20" dirty="0">
                <a:latin typeface="Gill Sans"/>
                <a:cs typeface="Gill Sans"/>
              </a:rPr>
              <a:t>hyphen</a:t>
            </a:r>
            <a:r>
              <a:rPr sz="3400" dirty="0">
                <a:latin typeface="Gill Sans"/>
                <a:cs typeface="Gill Sans"/>
              </a:rPr>
              <a:t> </a:t>
            </a:r>
            <a:r>
              <a:rPr sz="3400" spc="-5" dirty="0">
                <a:latin typeface="Gill Sans"/>
                <a:cs typeface="Gill Sans"/>
              </a:rPr>
              <a:t>used</a:t>
            </a:r>
            <a:r>
              <a:rPr sz="3400" spc="-10" dirty="0">
                <a:latin typeface="Gill Sans"/>
                <a:cs typeface="Gill Sans"/>
              </a:rPr>
              <a:t> </a:t>
            </a:r>
            <a:r>
              <a:rPr sz="3400" dirty="0">
                <a:latin typeface="Gill Sans"/>
                <a:cs typeface="Gill Sans"/>
              </a:rPr>
              <a:t>to</a:t>
            </a:r>
            <a:r>
              <a:rPr sz="3400" spc="-5" dirty="0">
                <a:latin typeface="Gill Sans"/>
                <a:cs typeface="Gill Sans"/>
              </a:rPr>
              <a:t> delimit </a:t>
            </a:r>
            <a:r>
              <a:rPr sz="3400" spc="-25" dirty="0">
                <a:latin typeface="Gill Sans"/>
                <a:cs typeface="Gill Sans"/>
              </a:rPr>
              <a:t>words</a:t>
            </a:r>
            <a:r>
              <a:rPr sz="3400" spc="-5" dirty="0">
                <a:latin typeface="Gill Sans"/>
                <a:cs typeface="Gill Sans"/>
              </a:rPr>
              <a:t> </a:t>
            </a:r>
            <a:r>
              <a:rPr sz="3400" dirty="0">
                <a:latin typeface="Gill Sans"/>
                <a:cs typeface="Gill Sans"/>
              </a:rPr>
              <a:t>so </a:t>
            </a:r>
            <a:r>
              <a:rPr sz="3400" spc="-60" dirty="0">
                <a:latin typeface="Gill Sans"/>
                <a:cs typeface="Gill Sans"/>
              </a:rPr>
              <a:t>my</a:t>
            </a:r>
            <a:r>
              <a:rPr sz="3400" dirty="0">
                <a:latin typeface="Gill Sans"/>
                <a:cs typeface="Gill Sans"/>
              </a:rPr>
              <a:t> </a:t>
            </a:r>
            <a:r>
              <a:rPr sz="3400" spc="-35" dirty="0">
                <a:latin typeface="Gill Sans"/>
                <a:cs typeface="Gill Sans"/>
              </a:rPr>
              <a:t>eyes</a:t>
            </a:r>
            <a:r>
              <a:rPr sz="3400" spc="-10" dirty="0">
                <a:latin typeface="Gill Sans"/>
                <a:cs typeface="Gill Sans"/>
              </a:rPr>
              <a:t> </a:t>
            </a:r>
            <a:r>
              <a:rPr sz="3400" spc="-30" dirty="0">
                <a:latin typeface="Gill Sans"/>
                <a:cs typeface="Gill Sans"/>
              </a:rPr>
              <a:t>don’t</a:t>
            </a:r>
            <a:r>
              <a:rPr sz="3400" spc="-5" dirty="0">
                <a:latin typeface="Gill Sans"/>
                <a:cs typeface="Gill Sans"/>
              </a:rPr>
              <a:t> </a:t>
            </a:r>
            <a:r>
              <a:rPr sz="3400" dirty="0">
                <a:latin typeface="Gill Sans"/>
                <a:cs typeface="Gill Sans"/>
              </a:rPr>
              <a:t>bleed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7100" y="1600200"/>
            <a:ext cx="11214100" cy="71865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1031240" algn="l"/>
                <a:tab pos="3083560" algn="l"/>
                <a:tab pos="3828415" algn="l"/>
              </a:tabLst>
            </a:pPr>
            <a:r>
              <a:rPr lang="en-US" sz="4000" spc="-5" dirty="0">
                <a:latin typeface="Gill Sans"/>
                <a:cs typeface="Gill Sans"/>
              </a:rPr>
              <a:t>e</a:t>
            </a:r>
            <a:r>
              <a:rPr sz="4000" spc="-5" dirty="0">
                <a:latin typeface="Gill Sans"/>
                <a:cs typeface="Gill Sans"/>
              </a:rPr>
              <a:t>asy</a:t>
            </a:r>
            <a:r>
              <a:rPr lang="en-US" sz="4000" spc="-5" dirty="0">
                <a:latin typeface="Gill Sans"/>
                <a:cs typeface="Gill Sans"/>
              </a:rPr>
              <a:t> </a:t>
            </a:r>
            <a:r>
              <a:rPr sz="4000" dirty="0">
                <a:latin typeface="Gill Sans"/>
                <a:cs typeface="Gill Sans"/>
              </a:rPr>
              <a:t>to </a:t>
            </a:r>
            <a:r>
              <a:rPr sz="4000" spc="-20" dirty="0">
                <a:latin typeface="Gill Sans"/>
                <a:cs typeface="Gill Sans"/>
              </a:rPr>
              <a:t>search</a:t>
            </a:r>
            <a:r>
              <a:rPr lang="en-US" sz="4000" spc="-20" dirty="0">
                <a:latin typeface="Gill Sans"/>
                <a:cs typeface="Gill Sans"/>
              </a:rPr>
              <a:t> </a:t>
            </a:r>
            <a:r>
              <a:rPr sz="4000" spc="-15" dirty="0">
                <a:latin typeface="Gill Sans"/>
                <a:cs typeface="Gill Sans"/>
              </a:rPr>
              <a:t>for</a:t>
            </a:r>
            <a:r>
              <a:rPr lang="en-US" sz="4000" spc="-15" dirty="0">
                <a:latin typeface="Gill Sans"/>
                <a:cs typeface="Gill Sans"/>
              </a:rPr>
              <a:t> </a:t>
            </a:r>
            <a:r>
              <a:rPr sz="4000" spc="20" dirty="0">
                <a:latin typeface="Gill Sans"/>
                <a:cs typeface="Gill Sans"/>
              </a:rPr>
              <a:t>files</a:t>
            </a:r>
            <a:r>
              <a:rPr sz="4000" spc="-30" dirty="0">
                <a:latin typeface="Gill Sans"/>
                <a:cs typeface="Gill Sans"/>
              </a:rPr>
              <a:t> </a:t>
            </a:r>
            <a:r>
              <a:rPr sz="4000" spc="-5" dirty="0">
                <a:latin typeface="Gill Sans"/>
                <a:cs typeface="Gill Sans"/>
              </a:rPr>
              <a:t>later</a:t>
            </a:r>
            <a:endParaRPr sz="4000" dirty="0">
              <a:latin typeface="Gill Sans"/>
              <a:cs typeface="Gill Sans"/>
            </a:endParaRPr>
          </a:p>
          <a:p>
            <a:pPr marL="571500" indent="-571500">
              <a:lnSpc>
                <a:spcPct val="1000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endParaRPr sz="3800" dirty="0">
              <a:latin typeface="Gill Sans"/>
              <a:cs typeface="Gill Sans"/>
            </a:endParaRPr>
          </a:p>
          <a:p>
            <a:pPr marL="584200" indent="-5715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1031240" algn="l"/>
              </a:tabLst>
            </a:pPr>
            <a:r>
              <a:rPr lang="en-US" sz="4000" spc="-5" dirty="0">
                <a:latin typeface="Gill Sans"/>
                <a:cs typeface="Gill Sans"/>
              </a:rPr>
              <a:t>e</a:t>
            </a:r>
            <a:r>
              <a:rPr sz="4000" spc="-5" dirty="0">
                <a:latin typeface="Gill Sans"/>
                <a:cs typeface="Gill Sans"/>
              </a:rPr>
              <a:t>asy</a:t>
            </a:r>
            <a:r>
              <a:rPr lang="en-US" sz="4000" spc="-5" dirty="0">
                <a:latin typeface="Gill Sans"/>
                <a:cs typeface="Gill Sans"/>
              </a:rPr>
              <a:t> </a:t>
            </a:r>
            <a:r>
              <a:rPr sz="4000" dirty="0">
                <a:latin typeface="Gill Sans"/>
                <a:cs typeface="Gill Sans"/>
              </a:rPr>
              <a:t>to</a:t>
            </a:r>
            <a:r>
              <a:rPr sz="4000" spc="-10" dirty="0">
                <a:latin typeface="Gill Sans"/>
                <a:cs typeface="Gill Sans"/>
              </a:rPr>
              <a:t> </a:t>
            </a:r>
            <a:r>
              <a:rPr sz="4000" spc="-35" dirty="0">
                <a:latin typeface="Gill Sans"/>
                <a:cs typeface="Gill Sans"/>
              </a:rPr>
              <a:t>narrow</a:t>
            </a:r>
            <a:r>
              <a:rPr sz="4000" spc="-5" dirty="0">
                <a:latin typeface="Gill Sans"/>
                <a:cs typeface="Gill Sans"/>
              </a:rPr>
              <a:t> </a:t>
            </a:r>
            <a:r>
              <a:rPr sz="4000" spc="30" dirty="0">
                <a:latin typeface="Gill Sans"/>
                <a:cs typeface="Gill Sans"/>
              </a:rPr>
              <a:t>file</a:t>
            </a:r>
            <a:r>
              <a:rPr sz="4000" spc="-10" dirty="0">
                <a:latin typeface="Gill Sans"/>
                <a:cs typeface="Gill Sans"/>
              </a:rPr>
              <a:t> </a:t>
            </a:r>
            <a:r>
              <a:rPr sz="4000" spc="-5" dirty="0">
                <a:latin typeface="Gill Sans"/>
                <a:cs typeface="Gill Sans"/>
              </a:rPr>
              <a:t>lists based</a:t>
            </a:r>
            <a:r>
              <a:rPr sz="4000" spc="-10" dirty="0">
                <a:latin typeface="Gill Sans"/>
                <a:cs typeface="Gill Sans"/>
              </a:rPr>
              <a:t> </a:t>
            </a:r>
            <a:r>
              <a:rPr sz="4000" dirty="0">
                <a:latin typeface="Gill Sans"/>
                <a:cs typeface="Gill Sans"/>
              </a:rPr>
              <a:t>on</a:t>
            </a:r>
            <a:r>
              <a:rPr sz="4000" spc="-5" dirty="0">
                <a:latin typeface="Gill Sans"/>
                <a:cs typeface="Gill Sans"/>
              </a:rPr>
              <a:t> names</a:t>
            </a:r>
            <a:endParaRPr sz="4000" dirty="0">
              <a:latin typeface="Gill Sans"/>
              <a:cs typeface="Gill Sans"/>
            </a:endParaRPr>
          </a:p>
          <a:p>
            <a:pPr marL="571500" indent="-571500">
              <a:lnSpc>
                <a:spcPct val="1000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endParaRPr sz="3800" dirty="0">
              <a:latin typeface="Gill Sans"/>
              <a:cs typeface="Gill Sans"/>
            </a:endParaRPr>
          </a:p>
          <a:p>
            <a:pPr marL="584200" indent="-5715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1031240" algn="l"/>
                <a:tab pos="3239135" algn="l"/>
                <a:tab pos="4147820" algn="l"/>
                <a:tab pos="5276215" algn="l"/>
                <a:tab pos="8924925" algn="l"/>
              </a:tabLst>
            </a:pPr>
            <a:r>
              <a:rPr lang="en-US" sz="4000" spc="-5" dirty="0">
                <a:latin typeface="Gill Sans"/>
                <a:cs typeface="Gill Sans"/>
              </a:rPr>
              <a:t>e</a:t>
            </a:r>
            <a:r>
              <a:rPr sz="4000" spc="-5" dirty="0">
                <a:latin typeface="Gill Sans"/>
                <a:cs typeface="Gill Sans"/>
              </a:rPr>
              <a:t>asy</a:t>
            </a:r>
            <a:r>
              <a:rPr lang="en-US" sz="4000" spc="-5" dirty="0">
                <a:latin typeface="Gill Sans"/>
                <a:cs typeface="Gill Sans"/>
              </a:rPr>
              <a:t> </a:t>
            </a:r>
            <a:r>
              <a:rPr sz="4000" dirty="0">
                <a:latin typeface="Gill Sans"/>
                <a:cs typeface="Gill Sans"/>
              </a:rPr>
              <a:t>to</a:t>
            </a:r>
            <a:r>
              <a:rPr sz="4000" spc="10" dirty="0">
                <a:latin typeface="Gill Sans"/>
                <a:cs typeface="Gill Sans"/>
              </a:rPr>
              <a:t> </a:t>
            </a:r>
            <a:r>
              <a:rPr sz="4000" spc="-5" dirty="0">
                <a:latin typeface="Gill Sans"/>
                <a:cs typeface="Gill Sans"/>
              </a:rPr>
              <a:t>extract</a:t>
            </a:r>
            <a:r>
              <a:rPr lang="en-US" sz="4000" spc="-5" dirty="0">
                <a:latin typeface="Gill Sans"/>
                <a:cs typeface="Gill Sans"/>
              </a:rPr>
              <a:t> </a:t>
            </a:r>
            <a:r>
              <a:rPr sz="4000" spc="-15" dirty="0">
                <a:latin typeface="Gill Sans"/>
                <a:cs typeface="Gill Sans"/>
              </a:rPr>
              <a:t>info</a:t>
            </a:r>
            <a:r>
              <a:rPr lang="en-US" sz="4000" spc="-15" dirty="0">
                <a:latin typeface="Gill Sans"/>
                <a:cs typeface="Gill Sans"/>
              </a:rPr>
              <a:t> </a:t>
            </a:r>
            <a:r>
              <a:rPr sz="4000" spc="-25" dirty="0">
                <a:latin typeface="Gill Sans"/>
                <a:cs typeface="Gill Sans"/>
              </a:rPr>
              <a:t>from</a:t>
            </a:r>
            <a:r>
              <a:rPr lang="en-US" sz="4000" spc="-25" dirty="0">
                <a:latin typeface="Gill Sans"/>
                <a:cs typeface="Gill Sans"/>
              </a:rPr>
              <a:t> </a:t>
            </a:r>
            <a:r>
              <a:rPr sz="4000" spc="30" dirty="0">
                <a:latin typeface="Gill Sans"/>
                <a:cs typeface="Gill Sans"/>
              </a:rPr>
              <a:t>file</a:t>
            </a:r>
            <a:r>
              <a:rPr sz="4000" spc="5" dirty="0">
                <a:latin typeface="Gill Sans"/>
                <a:cs typeface="Gill Sans"/>
              </a:rPr>
              <a:t> </a:t>
            </a:r>
            <a:r>
              <a:rPr sz="4000" spc="-5" dirty="0">
                <a:latin typeface="Gill Sans"/>
                <a:cs typeface="Gill Sans"/>
              </a:rPr>
              <a:t>names,</a:t>
            </a:r>
            <a:r>
              <a:rPr sz="4000" spc="-400" dirty="0">
                <a:latin typeface="Gill Sans"/>
                <a:cs typeface="Gill Sans"/>
              </a:rPr>
              <a:t> </a:t>
            </a:r>
            <a:r>
              <a:rPr lang="en-US" sz="4000" spc="-400" dirty="0">
                <a:latin typeface="Gill Sans"/>
                <a:cs typeface="Gill Sans"/>
              </a:rPr>
              <a:t> </a:t>
            </a:r>
            <a:r>
              <a:rPr sz="4000" spc="15" dirty="0">
                <a:latin typeface="Gill Sans"/>
                <a:cs typeface="Gill Sans"/>
              </a:rPr>
              <a:t>e.g.</a:t>
            </a:r>
            <a:r>
              <a:rPr sz="4000" spc="-395" dirty="0">
                <a:latin typeface="Gill Sans"/>
                <a:cs typeface="Gill Sans"/>
              </a:rPr>
              <a:t> </a:t>
            </a:r>
            <a:r>
              <a:rPr sz="4000" spc="-20" dirty="0">
                <a:latin typeface="Gill Sans"/>
                <a:cs typeface="Gill Sans"/>
              </a:rPr>
              <a:t>by</a:t>
            </a:r>
            <a:r>
              <a:rPr lang="en-US" sz="4000" spc="-20" dirty="0">
                <a:latin typeface="Gill Sans"/>
                <a:cs typeface="Gill Sans"/>
              </a:rPr>
              <a:t> </a:t>
            </a:r>
            <a:r>
              <a:rPr sz="4000" spc="-5" dirty="0">
                <a:latin typeface="Gill Sans"/>
                <a:cs typeface="Gill Sans"/>
              </a:rPr>
              <a:t>splitting</a:t>
            </a:r>
            <a:endParaRPr sz="4000" dirty="0">
              <a:latin typeface="Gill Sans"/>
              <a:cs typeface="Gill San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100" dirty="0">
              <a:latin typeface="Gill Sans"/>
              <a:cs typeface="Gill Sans"/>
            </a:endParaRPr>
          </a:p>
          <a:p>
            <a:pPr marL="12700" marR="5080">
              <a:lnSpc>
                <a:spcPts val="4600"/>
              </a:lnSpc>
              <a:tabLst>
                <a:tab pos="3174365" algn="l"/>
              </a:tabLst>
            </a:pPr>
            <a:r>
              <a:rPr lang="en-US" sz="4000" spc="-15" dirty="0">
                <a:latin typeface="Gill Sans"/>
                <a:cs typeface="Gill Sans"/>
              </a:rPr>
              <a:t>B</a:t>
            </a:r>
            <a:r>
              <a:rPr sz="4000" dirty="0">
                <a:latin typeface="Gill Sans"/>
                <a:cs typeface="Gill Sans"/>
              </a:rPr>
              <a:t>e</a:t>
            </a:r>
            <a:r>
              <a:rPr sz="4000" spc="-15" dirty="0">
                <a:latin typeface="Gill Sans"/>
                <a:cs typeface="Gill Sans"/>
              </a:rPr>
              <a:t> </a:t>
            </a:r>
            <a:r>
              <a:rPr sz="4000" dirty="0">
                <a:latin typeface="Gill Sans"/>
                <a:cs typeface="Gill Sans"/>
              </a:rPr>
              <a:t>kind</a:t>
            </a:r>
            <a:r>
              <a:rPr sz="4000" spc="-10" dirty="0">
                <a:latin typeface="Gill Sans"/>
                <a:cs typeface="Gill Sans"/>
              </a:rPr>
              <a:t> </a:t>
            </a:r>
            <a:r>
              <a:rPr sz="4000" dirty="0">
                <a:latin typeface="Gill Sans"/>
                <a:cs typeface="Gill Sans"/>
              </a:rPr>
              <a:t>to </a:t>
            </a:r>
            <a:r>
              <a:rPr sz="4000" spc="-1100" dirty="0">
                <a:latin typeface="Gill Sans"/>
                <a:cs typeface="Gill Sans"/>
              </a:rPr>
              <a:t> </a:t>
            </a:r>
            <a:r>
              <a:rPr sz="4000" spc="-15" dirty="0">
                <a:latin typeface="Gill Sans"/>
                <a:cs typeface="Gill Sans"/>
              </a:rPr>
              <a:t>yourself</a:t>
            </a:r>
            <a:r>
              <a:rPr sz="4000" spc="-10" dirty="0">
                <a:latin typeface="Gill Sans"/>
                <a:cs typeface="Gill Sans"/>
              </a:rPr>
              <a:t> </a:t>
            </a:r>
            <a:r>
              <a:rPr sz="4000" dirty="0">
                <a:latin typeface="Gill Sans"/>
                <a:cs typeface="Gill Sans"/>
              </a:rPr>
              <a:t>and</a:t>
            </a:r>
            <a:r>
              <a:rPr sz="4000" spc="-5" dirty="0">
                <a:latin typeface="Gill Sans"/>
                <a:cs typeface="Gill Sans"/>
              </a:rPr>
              <a:t> </a:t>
            </a:r>
            <a:r>
              <a:rPr sz="4000" spc="-50" dirty="0">
                <a:latin typeface="Gill Sans"/>
                <a:cs typeface="Gill Sans"/>
              </a:rPr>
              <a:t>avoid</a:t>
            </a:r>
            <a:r>
              <a:rPr lang="en-US" sz="4000" spc="-50" dirty="0">
                <a:latin typeface="Gill Sans"/>
                <a:cs typeface="Gill Sans"/>
              </a:rPr>
              <a:t>:</a:t>
            </a:r>
            <a:endParaRPr sz="4000" dirty="0">
              <a:latin typeface="Gill Sans"/>
              <a:cs typeface="Gill Sans"/>
            </a:endParaRPr>
          </a:p>
          <a:p>
            <a:pPr marL="600075" indent="-306070">
              <a:lnSpc>
                <a:spcPts val="4380"/>
              </a:lnSpc>
              <a:buChar char="-"/>
              <a:tabLst>
                <a:tab pos="600710" algn="l"/>
              </a:tabLst>
            </a:pPr>
            <a:r>
              <a:rPr sz="4000" spc="-5" dirty="0">
                <a:latin typeface="Gill Sans"/>
                <a:cs typeface="Gill Sans"/>
              </a:rPr>
              <a:t>spaces</a:t>
            </a:r>
            <a:r>
              <a:rPr sz="4000" spc="-20" dirty="0">
                <a:latin typeface="Gill Sans"/>
                <a:cs typeface="Gill Sans"/>
              </a:rPr>
              <a:t> </a:t>
            </a:r>
            <a:r>
              <a:rPr sz="4000" spc="-5" dirty="0">
                <a:latin typeface="Gill Sans"/>
                <a:cs typeface="Gill Sans"/>
              </a:rPr>
              <a:t>in</a:t>
            </a:r>
            <a:r>
              <a:rPr sz="4000" spc="-15" dirty="0">
                <a:latin typeface="Gill Sans"/>
                <a:cs typeface="Gill Sans"/>
              </a:rPr>
              <a:t> </a:t>
            </a:r>
            <a:r>
              <a:rPr sz="4000" spc="30" dirty="0">
                <a:latin typeface="Gill Sans"/>
                <a:cs typeface="Gill Sans"/>
              </a:rPr>
              <a:t>file</a:t>
            </a:r>
            <a:r>
              <a:rPr sz="4000" spc="-15" dirty="0">
                <a:latin typeface="Gill Sans"/>
                <a:cs typeface="Gill Sans"/>
              </a:rPr>
              <a:t> </a:t>
            </a:r>
            <a:r>
              <a:rPr sz="4000" spc="-5" dirty="0">
                <a:latin typeface="Gill Sans"/>
                <a:cs typeface="Gill Sans"/>
              </a:rPr>
              <a:t>names</a:t>
            </a:r>
            <a:endParaRPr sz="4000" dirty="0">
              <a:latin typeface="Gill Sans"/>
              <a:cs typeface="Gill Sans"/>
            </a:endParaRPr>
          </a:p>
          <a:p>
            <a:pPr marL="600075" indent="-306070">
              <a:lnSpc>
                <a:spcPts val="4600"/>
              </a:lnSpc>
              <a:buChar char="-"/>
              <a:tabLst>
                <a:tab pos="600710" algn="l"/>
              </a:tabLst>
            </a:pPr>
            <a:r>
              <a:rPr sz="4000" spc="-5" dirty="0">
                <a:latin typeface="Gill Sans"/>
                <a:cs typeface="Gill Sans"/>
              </a:rPr>
              <a:t>punctuation</a:t>
            </a:r>
            <a:endParaRPr sz="4000" dirty="0">
              <a:latin typeface="Gill Sans"/>
              <a:cs typeface="Gill Sans"/>
            </a:endParaRPr>
          </a:p>
          <a:p>
            <a:pPr marL="600075" indent="-306070">
              <a:lnSpc>
                <a:spcPts val="4600"/>
              </a:lnSpc>
              <a:buChar char="-"/>
              <a:tabLst>
                <a:tab pos="600710" algn="l"/>
              </a:tabLst>
            </a:pPr>
            <a:r>
              <a:rPr sz="4000" dirty="0">
                <a:latin typeface="Gill Sans"/>
                <a:cs typeface="Gill Sans"/>
              </a:rPr>
              <a:t>accented</a:t>
            </a:r>
            <a:r>
              <a:rPr sz="4000" spc="-35" dirty="0">
                <a:latin typeface="Gill Sans"/>
                <a:cs typeface="Gill Sans"/>
              </a:rPr>
              <a:t> </a:t>
            </a:r>
            <a:r>
              <a:rPr sz="4000" spc="-5" dirty="0">
                <a:latin typeface="Gill Sans"/>
                <a:cs typeface="Gill Sans"/>
              </a:rPr>
              <a:t>characters</a:t>
            </a:r>
            <a:r>
              <a:rPr lang="en-US" sz="4000" spc="-5" dirty="0">
                <a:latin typeface="Gill Sans"/>
                <a:cs typeface="Gill Sans"/>
              </a:rPr>
              <a:t> (don’t translate well across other languages)</a:t>
            </a:r>
            <a:endParaRPr sz="4000" dirty="0">
              <a:latin typeface="Gill Sans"/>
              <a:cs typeface="Gill Sans"/>
            </a:endParaRPr>
          </a:p>
          <a:p>
            <a:pPr marL="600075" indent="-306070">
              <a:lnSpc>
                <a:spcPts val="4700"/>
              </a:lnSpc>
              <a:buChar char="-"/>
              <a:tabLst>
                <a:tab pos="600710" algn="l"/>
                <a:tab pos="6118860" algn="l"/>
              </a:tabLst>
            </a:pPr>
            <a:r>
              <a:rPr sz="4000" dirty="0">
                <a:latin typeface="Gill Sans"/>
                <a:cs typeface="Gill Sans"/>
              </a:rPr>
              <a:t>d</a:t>
            </a:r>
            <a:r>
              <a:rPr sz="4000" spc="-5" dirty="0">
                <a:latin typeface="Gill Sans"/>
                <a:cs typeface="Gill Sans"/>
              </a:rPr>
              <a:t>i</a:t>
            </a:r>
            <a:r>
              <a:rPr sz="4000" dirty="0">
                <a:latin typeface="Gill Sans"/>
                <a:cs typeface="Gill Sans"/>
              </a:rPr>
              <a:t>f</a:t>
            </a:r>
            <a:r>
              <a:rPr sz="4000" spc="-40" dirty="0">
                <a:latin typeface="Gill Sans"/>
                <a:cs typeface="Gill Sans"/>
              </a:rPr>
              <a:t>f</a:t>
            </a:r>
            <a:r>
              <a:rPr sz="4000" dirty="0">
                <a:latin typeface="Gill Sans"/>
                <a:cs typeface="Gill Sans"/>
              </a:rPr>
              <a:t>e</a:t>
            </a:r>
            <a:r>
              <a:rPr sz="4000" spc="-80" dirty="0">
                <a:latin typeface="Gill Sans"/>
                <a:cs typeface="Gill Sans"/>
              </a:rPr>
              <a:t>r</a:t>
            </a:r>
            <a:r>
              <a:rPr sz="4000" dirty="0">
                <a:latin typeface="Gill Sans"/>
                <a:cs typeface="Gill Sans"/>
              </a:rPr>
              <a:t>ent</a:t>
            </a:r>
            <a:r>
              <a:rPr sz="4000" spc="-5" dirty="0">
                <a:latin typeface="Gill Sans"/>
                <a:cs typeface="Gill Sans"/>
              </a:rPr>
              <a:t> </a:t>
            </a:r>
            <a:r>
              <a:rPr sz="4000" spc="40" dirty="0">
                <a:latin typeface="Gill Sans"/>
                <a:cs typeface="Gill Sans"/>
              </a:rPr>
              <a:t>fil</a:t>
            </a:r>
            <a:r>
              <a:rPr sz="4000" dirty="0">
                <a:latin typeface="Gill Sans"/>
                <a:cs typeface="Gill Sans"/>
              </a:rPr>
              <a:t>es</a:t>
            </a:r>
            <a:r>
              <a:rPr sz="4000" spc="-5" dirty="0">
                <a:latin typeface="Gill Sans"/>
                <a:cs typeface="Gill Sans"/>
              </a:rPr>
              <a:t> </a:t>
            </a:r>
            <a:r>
              <a:rPr sz="4000" dirty="0">
                <a:latin typeface="Gill Sans"/>
                <a:cs typeface="Gill Sans"/>
              </a:rPr>
              <a:t>n</a:t>
            </a:r>
            <a:r>
              <a:rPr sz="4000" spc="-5" dirty="0">
                <a:latin typeface="Gill Sans"/>
                <a:cs typeface="Gill Sans"/>
              </a:rPr>
              <a:t>a</a:t>
            </a:r>
            <a:r>
              <a:rPr sz="4000" dirty="0">
                <a:latin typeface="Gill Sans"/>
                <a:cs typeface="Gill Sans"/>
              </a:rPr>
              <a:t>med</a:t>
            </a:r>
            <a:r>
              <a:rPr sz="4000" spc="-405" dirty="0">
                <a:latin typeface="Gill Sans"/>
                <a:cs typeface="Gill Sans"/>
              </a:rPr>
              <a:t> </a:t>
            </a:r>
            <a:r>
              <a:rPr sz="4000" dirty="0">
                <a:latin typeface="Gill Sans"/>
                <a:cs typeface="Gill Sans"/>
              </a:rPr>
              <a:t>“</a:t>
            </a:r>
            <a:r>
              <a:rPr sz="4000" spc="-40" dirty="0">
                <a:latin typeface="Gill Sans"/>
                <a:cs typeface="Gill Sans"/>
              </a:rPr>
              <a:t>f</a:t>
            </a:r>
            <a:r>
              <a:rPr sz="4000" dirty="0">
                <a:latin typeface="Gill Sans"/>
                <a:cs typeface="Gill Sans"/>
              </a:rPr>
              <a:t>oo”	and</a:t>
            </a:r>
            <a:r>
              <a:rPr sz="4000" spc="-405" dirty="0">
                <a:latin typeface="Gill Sans"/>
                <a:cs typeface="Gill Sans"/>
              </a:rPr>
              <a:t> </a:t>
            </a:r>
            <a:r>
              <a:rPr sz="4000" dirty="0">
                <a:latin typeface="Gill Sans"/>
                <a:cs typeface="Gill Sans"/>
              </a:rPr>
              <a:t>“</a:t>
            </a:r>
            <a:r>
              <a:rPr sz="4000" spc="-65" dirty="0">
                <a:latin typeface="Gill Sans"/>
                <a:cs typeface="Gill Sans"/>
              </a:rPr>
              <a:t>F</a:t>
            </a:r>
            <a:r>
              <a:rPr sz="4000" dirty="0">
                <a:latin typeface="Gill Sans"/>
                <a:cs typeface="Gill Sans"/>
              </a:rPr>
              <a:t>oo”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4700" y="228600"/>
            <a:ext cx="1182370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-5" dirty="0"/>
              <a:t>“machine</a:t>
            </a:r>
            <a:r>
              <a:rPr sz="6400" spc="-70" dirty="0"/>
              <a:t> </a:t>
            </a:r>
            <a:r>
              <a:rPr sz="6400" spc="-15" dirty="0"/>
              <a:t>readable”</a:t>
            </a:r>
            <a:endParaRPr sz="6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700" y="228600"/>
            <a:ext cx="1197610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-5" dirty="0"/>
              <a:t>“human</a:t>
            </a:r>
            <a:r>
              <a:rPr sz="6400" spc="-80" dirty="0"/>
              <a:t> </a:t>
            </a:r>
            <a:r>
              <a:rPr sz="6400" spc="-15" dirty="0"/>
              <a:t>readable”</a:t>
            </a:r>
            <a:endParaRPr sz="6400" dirty="0"/>
          </a:p>
        </p:txBody>
      </p:sp>
      <p:sp>
        <p:nvSpPr>
          <p:cNvPr id="3" name="object 3"/>
          <p:cNvSpPr txBox="1"/>
          <p:nvPr/>
        </p:nvSpPr>
        <p:spPr>
          <a:xfrm>
            <a:off x="558800" y="1600200"/>
            <a:ext cx="11506200" cy="4196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1819910" algn="l"/>
                <a:tab pos="5812155" algn="l"/>
              </a:tabLst>
            </a:pPr>
            <a:r>
              <a:rPr lang="en-US" sz="3600" spc="-5" dirty="0">
                <a:latin typeface="Gill Sans"/>
                <a:cs typeface="Gill Sans"/>
              </a:rPr>
              <a:t>File names should </a:t>
            </a:r>
            <a:r>
              <a:rPr sz="3600" spc="-5" dirty="0">
                <a:latin typeface="Gill Sans"/>
                <a:cs typeface="Gill Sans"/>
              </a:rPr>
              <a:t>contain</a:t>
            </a:r>
            <a:r>
              <a:rPr sz="3600" spc="10" dirty="0">
                <a:latin typeface="Gill Sans"/>
                <a:cs typeface="Gill Sans"/>
              </a:rPr>
              <a:t> </a:t>
            </a:r>
            <a:r>
              <a:rPr sz="3600" spc="-20" dirty="0">
                <a:latin typeface="Gill Sans"/>
                <a:cs typeface="Gill Sans"/>
              </a:rPr>
              <a:t>info</a:t>
            </a:r>
            <a:r>
              <a:rPr lang="en-US" sz="3600" spc="-20" dirty="0">
                <a:latin typeface="Gill Sans"/>
                <a:cs typeface="Gill Sans"/>
              </a:rPr>
              <a:t> </a:t>
            </a:r>
            <a:r>
              <a:rPr sz="3600" dirty="0">
                <a:latin typeface="Gill Sans"/>
                <a:cs typeface="Gill Sans"/>
              </a:rPr>
              <a:t>on</a:t>
            </a:r>
            <a:r>
              <a:rPr sz="3600" spc="-40" dirty="0">
                <a:latin typeface="Gill Sans"/>
                <a:cs typeface="Gill Sans"/>
              </a:rPr>
              <a:t> </a:t>
            </a:r>
            <a:r>
              <a:rPr sz="3600" b="1" i="1" dirty="0">
                <a:latin typeface="GillSans-BoldItalic"/>
                <a:cs typeface="GillSans-BoldItalic"/>
              </a:rPr>
              <a:t>content</a:t>
            </a:r>
            <a:endParaRPr sz="3600" dirty="0">
              <a:latin typeface="GillSans-BoldItalic"/>
              <a:cs typeface="GillSans-BoldItalic"/>
            </a:endParaRPr>
          </a:p>
          <a:p>
            <a:pPr marL="584200" marR="5080" indent="-571500">
              <a:lnSpc>
                <a:spcPts val="6700"/>
              </a:lnSpc>
              <a:buFont typeface="Arial" panose="020B0604020202020204" pitchFamily="34" charset="0"/>
              <a:buChar char="•"/>
              <a:tabLst>
                <a:tab pos="2833370" algn="l"/>
              </a:tabLst>
            </a:pPr>
            <a:r>
              <a:rPr lang="en-US" sz="3600" spc="-5" dirty="0">
                <a:latin typeface="Gill Sans"/>
                <a:cs typeface="Gill Sans"/>
              </a:rPr>
              <a:t>C</a:t>
            </a:r>
            <a:r>
              <a:rPr sz="3600" spc="-5" dirty="0">
                <a:latin typeface="Gill Sans"/>
                <a:cs typeface="Gill Sans"/>
              </a:rPr>
              <a:t>onnects</a:t>
            </a:r>
            <a:r>
              <a:rPr sz="3600" spc="-10" dirty="0">
                <a:latin typeface="Gill Sans"/>
                <a:cs typeface="Gill Sans"/>
              </a:rPr>
              <a:t> </a:t>
            </a:r>
            <a:r>
              <a:rPr sz="3600" dirty="0">
                <a:latin typeface="Gill Sans"/>
                <a:cs typeface="Gill Sans"/>
              </a:rPr>
              <a:t>to</a:t>
            </a:r>
            <a:r>
              <a:rPr sz="3600" spc="-5" dirty="0">
                <a:latin typeface="Gill Sans"/>
                <a:cs typeface="Gill Sans"/>
              </a:rPr>
              <a:t> concept</a:t>
            </a:r>
            <a:r>
              <a:rPr sz="3600" spc="-10" dirty="0">
                <a:latin typeface="Gill Sans"/>
                <a:cs typeface="Gill Sans"/>
              </a:rPr>
              <a:t> </a:t>
            </a:r>
            <a:r>
              <a:rPr sz="3600" dirty="0">
                <a:latin typeface="Gill Sans"/>
                <a:cs typeface="Gill Sans"/>
              </a:rPr>
              <a:t>of</a:t>
            </a:r>
            <a:r>
              <a:rPr sz="3600" spc="-5" dirty="0">
                <a:latin typeface="Gill Sans"/>
                <a:cs typeface="Gill Sans"/>
              </a:rPr>
              <a:t> </a:t>
            </a:r>
            <a:r>
              <a:rPr sz="3600" dirty="0">
                <a:latin typeface="Gill Sans"/>
                <a:cs typeface="Gill Sans"/>
              </a:rPr>
              <a:t>a </a:t>
            </a:r>
            <a:r>
              <a:rPr sz="3600" b="1" i="1" spc="-5" dirty="0">
                <a:uFill>
                  <a:solidFill>
                    <a:srgbClr val="000000"/>
                  </a:solidFill>
                </a:uFill>
                <a:latin typeface="GillSans-BoldItalic"/>
                <a:cs typeface="GillSans-BoldItalic"/>
              </a:rPr>
              <a:t>slug</a:t>
            </a:r>
            <a:r>
              <a:rPr sz="3600" b="1" i="1" spc="-85" dirty="0">
                <a:uFill>
                  <a:solidFill>
                    <a:srgbClr val="000000"/>
                  </a:solidFill>
                </a:uFill>
                <a:latin typeface="GillSans-BoldItalic"/>
                <a:cs typeface="GillSans-BoldItalic"/>
              </a:rPr>
              <a:t> </a:t>
            </a:r>
            <a:r>
              <a:rPr sz="3600" spc="-40" dirty="0">
                <a:uFill>
                  <a:solidFill>
                    <a:srgbClr val="000000"/>
                  </a:solidFill>
                </a:uFill>
                <a:latin typeface="Gill Sans"/>
                <a:cs typeface="Gill Sans"/>
              </a:rPr>
              <a:t>from </a:t>
            </a:r>
            <a:r>
              <a:rPr sz="3600" spc="-1600" dirty="0">
                <a:latin typeface="Gill Sans"/>
                <a:cs typeface="Gill Sans"/>
              </a:rPr>
              <a:t> </a:t>
            </a:r>
            <a:r>
              <a:rPr sz="3600" spc="-5" dirty="0">
                <a:uFill>
                  <a:solidFill>
                    <a:srgbClr val="000000"/>
                  </a:solidFill>
                </a:uFill>
                <a:latin typeface="Gill Sans"/>
                <a:cs typeface="Gill Sans"/>
              </a:rPr>
              <a:t>semantic</a:t>
            </a:r>
            <a:r>
              <a:rPr lang="en-US" sz="3600" spc="-5" dirty="0">
                <a:uFill>
                  <a:solidFill>
                    <a:srgbClr val="000000"/>
                  </a:solidFill>
                </a:uFill>
                <a:latin typeface="Gill Sans"/>
                <a:cs typeface="Gill Sans"/>
              </a:rPr>
              <a:t> </a:t>
            </a:r>
            <a:r>
              <a:rPr sz="3600" dirty="0">
                <a:uFill>
                  <a:solidFill>
                    <a:srgbClr val="000000"/>
                  </a:solidFill>
                </a:uFill>
                <a:latin typeface="Gill Sans"/>
                <a:cs typeface="Gill Sans"/>
              </a:rPr>
              <a:t>URLs</a:t>
            </a:r>
            <a:endParaRPr lang="en-US" sz="3600" u="sng" dirty="0">
              <a:uFill>
                <a:solidFill>
                  <a:srgbClr val="000000"/>
                </a:solidFill>
              </a:uFill>
              <a:latin typeface="Gill Sans"/>
              <a:cs typeface="Gill Sans"/>
            </a:endParaRPr>
          </a:p>
          <a:p>
            <a:pPr marL="584200" marR="5080" indent="-571500">
              <a:buFont typeface="Arial" panose="020B0604020202020204" pitchFamily="34" charset="0"/>
              <a:buChar char="•"/>
              <a:tabLst>
                <a:tab pos="2833370" algn="l"/>
              </a:tabLst>
            </a:pPr>
            <a:r>
              <a:rPr lang="en-US" sz="3600" dirty="0">
                <a:latin typeface="Gill Sans"/>
                <a:cs typeface="Gill Sans"/>
              </a:rPr>
              <a:t>Slug is the part of a URL that identifies a page in human-readable keywords. It is usually the end part of the URL, which can be interpreted as the name of the resource, similar to the </a:t>
            </a:r>
            <a:r>
              <a:rPr lang="en-US" sz="3600" dirty="0" err="1">
                <a:latin typeface="Gill Sans"/>
                <a:cs typeface="Gill Sans"/>
              </a:rPr>
              <a:t>basename</a:t>
            </a:r>
            <a:r>
              <a:rPr lang="en-US" sz="3600" dirty="0">
                <a:latin typeface="Gill Sans"/>
                <a:cs typeface="Gill Sans"/>
              </a:rPr>
              <a:t> in a filename or the title of a page. </a:t>
            </a:r>
          </a:p>
        </p:txBody>
      </p:sp>
      <p:pic>
        <p:nvPicPr>
          <p:cNvPr id="1026" name="Picture 2" descr="SEO Friendly URL slugs">
            <a:extLst>
              <a:ext uri="{FF2B5EF4-FFF2-40B4-BE49-F238E27FC236}">
                <a16:creationId xmlns:a16="http://schemas.microsoft.com/office/drawing/2014/main" id="{BC024353-DEE0-2142-9316-5349FB855D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829"/>
          <a:stretch/>
        </p:blipFill>
        <p:spPr bwMode="auto">
          <a:xfrm>
            <a:off x="3149600" y="6324600"/>
            <a:ext cx="6722936" cy="307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700" y="88900"/>
            <a:ext cx="1212850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-5" dirty="0"/>
              <a:t>“human</a:t>
            </a:r>
            <a:r>
              <a:rPr sz="6400" spc="-80" dirty="0"/>
              <a:t> </a:t>
            </a:r>
            <a:r>
              <a:rPr sz="6400" spc="-15" dirty="0"/>
              <a:t>readable”</a:t>
            </a:r>
            <a:endParaRPr sz="6400" dirty="0"/>
          </a:p>
        </p:txBody>
      </p:sp>
      <p:sp>
        <p:nvSpPr>
          <p:cNvPr id="3" name="object 3"/>
          <p:cNvSpPr txBox="1"/>
          <p:nvPr/>
        </p:nvSpPr>
        <p:spPr>
          <a:xfrm>
            <a:off x="647700" y="1593850"/>
            <a:ext cx="6122035" cy="581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ourier"/>
                <a:cs typeface="Courier"/>
              </a:rPr>
              <a:t>Jennifers-MacBook-Pro-3:analysis</a:t>
            </a:r>
            <a:r>
              <a:rPr sz="2000" spc="-85" dirty="0">
                <a:latin typeface="Courier"/>
                <a:cs typeface="Courier"/>
              </a:rPr>
              <a:t> </a:t>
            </a:r>
            <a:r>
              <a:rPr sz="2000" spc="-5" dirty="0">
                <a:latin typeface="Courier"/>
                <a:cs typeface="Courier"/>
              </a:rPr>
              <a:t>jenny$</a:t>
            </a:r>
            <a:endParaRPr sz="2000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</a:pPr>
            <a:endParaRPr sz="2400" dirty="0">
              <a:latin typeface="Courier"/>
              <a:cs typeface="Courier"/>
            </a:endParaRPr>
          </a:p>
          <a:p>
            <a:pPr marL="12700" marR="2595245">
              <a:lnSpc>
                <a:spcPct val="100000"/>
              </a:lnSpc>
            </a:pPr>
            <a:r>
              <a:rPr sz="2000" dirty="0">
                <a:latin typeface="Courier"/>
                <a:cs typeface="Courier"/>
              </a:rPr>
              <a:t>01_marshal-data.md </a:t>
            </a:r>
            <a:r>
              <a:rPr sz="2000" spc="5" dirty="0">
                <a:latin typeface="Courier"/>
                <a:cs typeface="Courier"/>
              </a:rPr>
              <a:t> </a:t>
            </a:r>
            <a:r>
              <a:rPr sz="2000" dirty="0">
                <a:latin typeface="Courier"/>
                <a:cs typeface="Courier"/>
              </a:rPr>
              <a:t>01_marshal-data.r </a:t>
            </a:r>
            <a:r>
              <a:rPr sz="2000" spc="5" dirty="0">
                <a:latin typeface="Courier"/>
                <a:cs typeface="Courier"/>
              </a:rPr>
              <a:t> </a:t>
            </a:r>
            <a:r>
              <a:rPr sz="2000" dirty="0">
                <a:latin typeface="Courier"/>
                <a:cs typeface="Courier"/>
              </a:rPr>
              <a:t>02_pre-dea-filtering.md  02_pre-dea-filtering.r</a:t>
            </a:r>
          </a:p>
          <a:p>
            <a:pPr marL="12700" marR="2290445">
              <a:lnSpc>
                <a:spcPct val="100000"/>
              </a:lnSpc>
            </a:pPr>
            <a:r>
              <a:rPr sz="2000" dirty="0">
                <a:latin typeface="Courier"/>
                <a:cs typeface="Courier"/>
              </a:rPr>
              <a:t>03_dea-with-limma-voom.md  03_dea-with-limma-voom.r </a:t>
            </a:r>
            <a:r>
              <a:rPr sz="2000" spc="-1190" dirty="0">
                <a:latin typeface="Courier"/>
                <a:cs typeface="Courier"/>
              </a:rPr>
              <a:t> </a:t>
            </a:r>
            <a:r>
              <a:rPr sz="2000" dirty="0">
                <a:latin typeface="Courier"/>
                <a:cs typeface="Courier"/>
              </a:rPr>
              <a:t>04_explore-dea-results.md  04_explore-dea-results.r</a:t>
            </a:r>
          </a:p>
          <a:p>
            <a:pPr marL="12700" marR="918210">
              <a:lnSpc>
                <a:spcPct val="100000"/>
              </a:lnSpc>
            </a:pPr>
            <a:r>
              <a:rPr sz="2000" dirty="0">
                <a:latin typeface="Courier"/>
                <a:cs typeface="Courier"/>
              </a:rPr>
              <a:t>90_limma-model-term-name-fiasco.md  90_limma-model-term-name-fiasco.r </a:t>
            </a:r>
            <a:r>
              <a:rPr sz="2000" spc="-1190" dirty="0">
                <a:latin typeface="Courier"/>
                <a:cs typeface="Courier"/>
              </a:rPr>
              <a:t> </a:t>
            </a:r>
            <a:r>
              <a:rPr sz="2000" dirty="0">
                <a:latin typeface="Courier"/>
                <a:cs typeface="Courier"/>
              </a:rPr>
              <a:t>Makefile</a:t>
            </a: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"/>
                <a:cs typeface="Courier"/>
              </a:rPr>
              <a:t>figure</a:t>
            </a:r>
          </a:p>
          <a:p>
            <a:pPr marL="12700" marR="1680210">
              <a:lnSpc>
                <a:spcPct val="100000"/>
              </a:lnSpc>
            </a:pPr>
            <a:r>
              <a:rPr sz="2000" dirty="0">
                <a:latin typeface="Courier"/>
                <a:cs typeface="Courier"/>
              </a:rPr>
              <a:t>helper01_load-counts.r </a:t>
            </a:r>
            <a:r>
              <a:rPr sz="2000" spc="5" dirty="0">
                <a:latin typeface="Courier"/>
                <a:cs typeface="Courier"/>
              </a:rPr>
              <a:t> </a:t>
            </a:r>
            <a:r>
              <a:rPr sz="2000" dirty="0">
                <a:latin typeface="Courier"/>
                <a:cs typeface="Courier"/>
              </a:rPr>
              <a:t>helper02_load-exp-des.r </a:t>
            </a:r>
            <a:r>
              <a:rPr sz="2000" spc="5" dirty="0">
                <a:latin typeface="Courier"/>
                <a:cs typeface="Courier"/>
              </a:rPr>
              <a:t> </a:t>
            </a:r>
            <a:r>
              <a:rPr sz="2000" dirty="0">
                <a:latin typeface="Courier"/>
                <a:cs typeface="Courier"/>
              </a:rPr>
              <a:t>helper03_load-focus-statinf.r  helper04_extract-and-tidy.r </a:t>
            </a:r>
            <a:r>
              <a:rPr sz="2000" spc="5" dirty="0">
                <a:latin typeface="Courier"/>
                <a:cs typeface="Courier"/>
              </a:rPr>
              <a:t> </a:t>
            </a:r>
            <a:r>
              <a:rPr sz="2000" dirty="0">
                <a:latin typeface="Courier"/>
                <a:cs typeface="Courier"/>
              </a:rPr>
              <a:t>tmp.txt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96199" y="1593850"/>
            <a:ext cx="7880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ourier"/>
                <a:cs typeface="Courier"/>
              </a:rPr>
              <a:t>ls</a:t>
            </a:r>
            <a:r>
              <a:rPr sz="2000" spc="-95" dirty="0">
                <a:latin typeface="Courier"/>
                <a:cs typeface="Courier"/>
              </a:rPr>
              <a:t> </a:t>
            </a:r>
            <a:r>
              <a:rPr sz="2000" dirty="0">
                <a:latin typeface="Courier"/>
                <a:cs typeface="Courier"/>
              </a:rPr>
              <a:t>-1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826500" y="2222500"/>
            <a:ext cx="1550035" cy="520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67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urier"/>
                <a:cs typeface="Courier"/>
              </a:rPr>
              <a:t>01.md  01.r</a:t>
            </a:r>
            <a:endParaRPr sz="2000">
              <a:latin typeface="Courier"/>
              <a:cs typeface="Courier"/>
            </a:endParaRPr>
          </a:p>
          <a:p>
            <a:pPr marL="12700" marR="767080">
              <a:lnSpc>
                <a:spcPct val="100000"/>
              </a:lnSpc>
            </a:pPr>
            <a:r>
              <a:rPr sz="2000" dirty="0">
                <a:latin typeface="Courier"/>
                <a:cs typeface="Courier"/>
              </a:rPr>
              <a:t>02.md  02.r</a:t>
            </a:r>
            <a:endParaRPr sz="2000">
              <a:latin typeface="Courier"/>
              <a:cs typeface="Courier"/>
            </a:endParaRPr>
          </a:p>
          <a:p>
            <a:pPr marL="12700" marR="767080">
              <a:lnSpc>
                <a:spcPct val="100000"/>
              </a:lnSpc>
            </a:pPr>
            <a:r>
              <a:rPr sz="2000" dirty="0">
                <a:latin typeface="Courier"/>
                <a:cs typeface="Courier"/>
              </a:rPr>
              <a:t>03.md  03.r</a:t>
            </a:r>
            <a:endParaRPr sz="2000">
              <a:latin typeface="Courier"/>
              <a:cs typeface="Courier"/>
            </a:endParaRPr>
          </a:p>
          <a:p>
            <a:pPr marL="12700" marR="767080">
              <a:lnSpc>
                <a:spcPct val="100000"/>
              </a:lnSpc>
            </a:pPr>
            <a:r>
              <a:rPr sz="2000" dirty="0">
                <a:latin typeface="Courier"/>
                <a:cs typeface="Courier"/>
              </a:rPr>
              <a:t>04.md  04.r</a:t>
            </a:r>
            <a:endParaRPr sz="2000">
              <a:latin typeface="Courier"/>
              <a:cs typeface="Courier"/>
            </a:endParaRPr>
          </a:p>
          <a:p>
            <a:pPr marL="12700" marR="767080">
              <a:lnSpc>
                <a:spcPct val="100000"/>
              </a:lnSpc>
            </a:pPr>
            <a:r>
              <a:rPr sz="2000" dirty="0">
                <a:latin typeface="Courier"/>
                <a:cs typeface="Courier"/>
              </a:rPr>
              <a:t>90.md  90.r</a:t>
            </a:r>
            <a:endParaRPr sz="2000">
              <a:latin typeface="Courier"/>
              <a:cs typeface="Courier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latin typeface="Courier"/>
                <a:cs typeface="Courier"/>
              </a:rPr>
              <a:t>Makefile </a:t>
            </a:r>
            <a:r>
              <a:rPr sz="2000" spc="5" dirty="0">
                <a:latin typeface="Courier"/>
                <a:cs typeface="Courier"/>
              </a:rPr>
              <a:t> </a:t>
            </a:r>
            <a:r>
              <a:rPr sz="2000" dirty="0">
                <a:latin typeface="Courier"/>
                <a:cs typeface="Courier"/>
              </a:rPr>
              <a:t>figure </a:t>
            </a:r>
            <a:r>
              <a:rPr sz="2000" spc="5" dirty="0">
                <a:latin typeface="Courier"/>
                <a:cs typeface="Courier"/>
              </a:rPr>
              <a:t> </a:t>
            </a:r>
            <a:r>
              <a:rPr sz="2000" dirty="0">
                <a:latin typeface="Courier"/>
                <a:cs typeface="Courier"/>
              </a:rPr>
              <a:t>helper01.r  helper02.r  helper03.r  helper04.r  tmp.txt</a:t>
            </a:r>
            <a:endParaRPr sz="2000">
              <a:latin typeface="Courier"/>
              <a:cs typeface="Courie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8800" y="8223250"/>
            <a:ext cx="11887200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dirty="0">
                <a:latin typeface="Gill Sans"/>
                <a:cs typeface="Gill Sans"/>
              </a:rPr>
              <a:t>Which set of</a:t>
            </a:r>
            <a:r>
              <a:rPr sz="3500" spc="-5" dirty="0">
                <a:latin typeface="Gill Sans"/>
                <a:cs typeface="Gill Sans"/>
              </a:rPr>
              <a:t> </a:t>
            </a:r>
            <a:r>
              <a:rPr sz="3500" spc="5" dirty="0">
                <a:latin typeface="Gill Sans"/>
                <a:cs typeface="Gill Sans"/>
              </a:rPr>
              <a:t>file(name)s </a:t>
            </a:r>
            <a:r>
              <a:rPr sz="3500" dirty="0">
                <a:latin typeface="Gill Sans"/>
                <a:cs typeface="Gill Sans"/>
              </a:rPr>
              <a:t>do </a:t>
            </a:r>
            <a:r>
              <a:rPr sz="3500" spc="-25" dirty="0">
                <a:latin typeface="Gill Sans"/>
                <a:cs typeface="Gill Sans"/>
              </a:rPr>
              <a:t>you</a:t>
            </a:r>
            <a:r>
              <a:rPr sz="3500" dirty="0">
                <a:latin typeface="Gill Sans"/>
                <a:cs typeface="Gill Sans"/>
              </a:rPr>
              <a:t> </a:t>
            </a:r>
            <a:r>
              <a:rPr sz="3500" spc="-5" dirty="0">
                <a:latin typeface="Gill Sans"/>
                <a:cs typeface="Gill Sans"/>
              </a:rPr>
              <a:t>want </a:t>
            </a:r>
            <a:r>
              <a:rPr sz="3500" dirty="0">
                <a:latin typeface="Gill Sans"/>
                <a:cs typeface="Gill Sans"/>
              </a:rPr>
              <a:t>at </a:t>
            </a:r>
            <a:r>
              <a:rPr sz="3500" spc="-5" dirty="0">
                <a:latin typeface="Gill Sans"/>
                <a:cs typeface="Gill Sans"/>
              </a:rPr>
              <a:t>3</a:t>
            </a:r>
            <a:r>
              <a:rPr lang="en-US" sz="3500" spc="-5" dirty="0">
                <a:latin typeface="Gill Sans"/>
                <a:cs typeface="Gill Sans"/>
              </a:rPr>
              <a:t> </a:t>
            </a:r>
            <a:r>
              <a:rPr sz="3500" spc="-5" dirty="0">
                <a:latin typeface="Gill Sans"/>
                <a:cs typeface="Gill Sans"/>
              </a:rPr>
              <a:t>a.m.</a:t>
            </a:r>
            <a:r>
              <a:rPr sz="3500" spc="-350" dirty="0">
                <a:latin typeface="Gill Sans"/>
                <a:cs typeface="Gill Sans"/>
              </a:rPr>
              <a:t> </a:t>
            </a:r>
            <a:r>
              <a:rPr sz="3500" spc="-20" dirty="0">
                <a:latin typeface="Gill Sans"/>
                <a:cs typeface="Gill Sans"/>
              </a:rPr>
              <a:t>before</a:t>
            </a:r>
            <a:r>
              <a:rPr sz="3500" spc="-5" dirty="0">
                <a:latin typeface="Gill Sans"/>
                <a:cs typeface="Gill Sans"/>
              </a:rPr>
              <a:t> </a:t>
            </a:r>
            <a:r>
              <a:rPr sz="3500" dirty="0">
                <a:latin typeface="Gill Sans"/>
                <a:cs typeface="Gill Sans"/>
              </a:rPr>
              <a:t>a</a:t>
            </a:r>
            <a:r>
              <a:rPr sz="3500" spc="5" dirty="0">
                <a:latin typeface="Gill Sans"/>
                <a:cs typeface="Gill Sans"/>
              </a:rPr>
              <a:t> </a:t>
            </a:r>
            <a:r>
              <a:rPr sz="3500" spc="-5" dirty="0">
                <a:latin typeface="Gill Sans"/>
                <a:cs typeface="Gill Sans"/>
              </a:rPr>
              <a:t>deadline?</a:t>
            </a:r>
            <a:endParaRPr sz="3500" dirty="0">
              <a:latin typeface="Gill Sans"/>
              <a:cs typeface="Gill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09300" y="3302000"/>
            <a:ext cx="1892300" cy="736600"/>
          </a:xfrm>
          <a:custGeom>
            <a:avLst/>
            <a:gdLst/>
            <a:ahLst/>
            <a:cxnLst/>
            <a:rect l="l" t="t" r="r" b="b"/>
            <a:pathLst>
              <a:path w="1447800" h="736600">
                <a:moveTo>
                  <a:pt x="0" y="0"/>
                </a:moveTo>
                <a:lnTo>
                  <a:pt x="1447800" y="0"/>
                </a:lnTo>
                <a:lnTo>
                  <a:pt x="1447800" y="736600"/>
                </a:lnTo>
                <a:lnTo>
                  <a:pt x="0" y="736600"/>
                </a:lnTo>
                <a:lnTo>
                  <a:pt x="0" y="0"/>
                </a:lnTo>
                <a:close/>
              </a:path>
            </a:pathLst>
          </a:custGeom>
          <a:solidFill>
            <a:srgbClr val="FF9300">
              <a:alpha val="26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4700" y="228600"/>
            <a:ext cx="1197673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-5" dirty="0"/>
              <a:t>“human</a:t>
            </a:r>
            <a:r>
              <a:rPr sz="6400" spc="-80" dirty="0"/>
              <a:t> </a:t>
            </a:r>
            <a:r>
              <a:rPr sz="6400" spc="-15" dirty="0"/>
              <a:t>readable”</a:t>
            </a:r>
            <a:endParaRPr sz="6400" dirty="0"/>
          </a:p>
        </p:txBody>
      </p:sp>
      <p:sp>
        <p:nvSpPr>
          <p:cNvPr id="4" name="object 4"/>
          <p:cNvSpPr txBox="1"/>
          <p:nvPr/>
        </p:nvSpPr>
        <p:spPr>
          <a:xfrm>
            <a:off x="7493000" y="3136900"/>
            <a:ext cx="525843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99995" algn="l"/>
              </a:tabLst>
            </a:pPr>
            <a:r>
              <a:rPr sz="5200" spc="-5" dirty="0">
                <a:latin typeface="Gill Sans"/>
                <a:cs typeface="Gill Sans"/>
              </a:rPr>
              <a:t>embrace	the</a:t>
            </a:r>
            <a:r>
              <a:rPr sz="5200" spc="-90" dirty="0">
                <a:latin typeface="Gill Sans"/>
                <a:cs typeface="Gill Sans"/>
              </a:rPr>
              <a:t> </a:t>
            </a:r>
            <a:r>
              <a:rPr sz="5200" b="1" dirty="0">
                <a:latin typeface="Gill Sans"/>
                <a:cs typeface="Gill Sans"/>
              </a:rPr>
              <a:t>slug</a:t>
            </a:r>
            <a:endParaRPr sz="5200" dirty="0">
              <a:latin typeface="Gill Sans"/>
              <a:cs typeface="Gill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00200" y="1727200"/>
            <a:ext cx="2590800" cy="368300"/>
          </a:xfrm>
          <a:custGeom>
            <a:avLst/>
            <a:gdLst/>
            <a:ahLst/>
            <a:cxnLst/>
            <a:rect l="l" t="t" r="r" b="b"/>
            <a:pathLst>
              <a:path w="2590800" h="368300">
                <a:moveTo>
                  <a:pt x="0" y="0"/>
                </a:moveTo>
                <a:lnTo>
                  <a:pt x="2590800" y="0"/>
                </a:lnTo>
                <a:lnTo>
                  <a:pt x="2590800" y="368300"/>
                </a:lnTo>
                <a:lnTo>
                  <a:pt x="0" y="368300"/>
                </a:lnTo>
                <a:lnTo>
                  <a:pt x="0" y="0"/>
                </a:lnTo>
                <a:close/>
              </a:path>
            </a:pathLst>
          </a:custGeom>
          <a:solidFill>
            <a:srgbClr val="FF9300">
              <a:alpha val="26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00200" y="2565400"/>
            <a:ext cx="3683000" cy="368300"/>
          </a:xfrm>
          <a:custGeom>
            <a:avLst/>
            <a:gdLst/>
            <a:ahLst/>
            <a:cxnLst/>
            <a:rect l="l" t="t" r="r" b="b"/>
            <a:pathLst>
              <a:path w="3683000" h="368300">
                <a:moveTo>
                  <a:pt x="0" y="0"/>
                </a:moveTo>
                <a:lnTo>
                  <a:pt x="3683000" y="0"/>
                </a:lnTo>
                <a:lnTo>
                  <a:pt x="3683000" y="368300"/>
                </a:lnTo>
                <a:lnTo>
                  <a:pt x="0" y="368300"/>
                </a:lnTo>
                <a:lnTo>
                  <a:pt x="0" y="0"/>
                </a:lnTo>
                <a:close/>
              </a:path>
            </a:pathLst>
          </a:custGeom>
          <a:solidFill>
            <a:srgbClr val="FF9300">
              <a:alpha val="26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10900" y="2576829"/>
            <a:ext cx="1892300" cy="737870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600200" y="3403600"/>
            <a:ext cx="4165600" cy="457200"/>
          </a:xfrm>
          <a:custGeom>
            <a:avLst/>
            <a:gdLst/>
            <a:ahLst/>
            <a:cxnLst/>
            <a:rect l="l" t="t" r="r" b="b"/>
            <a:pathLst>
              <a:path w="4165600" h="457200">
                <a:moveTo>
                  <a:pt x="0" y="0"/>
                </a:moveTo>
                <a:lnTo>
                  <a:pt x="4165600" y="0"/>
                </a:lnTo>
                <a:lnTo>
                  <a:pt x="41656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9300">
              <a:alpha val="26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00200" y="4241800"/>
            <a:ext cx="4127500" cy="444500"/>
          </a:xfrm>
          <a:custGeom>
            <a:avLst/>
            <a:gdLst/>
            <a:ahLst/>
            <a:cxnLst/>
            <a:rect l="l" t="t" r="r" b="b"/>
            <a:pathLst>
              <a:path w="4127500" h="444500">
                <a:moveTo>
                  <a:pt x="0" y="0"/>
                </a:moveTo>
                <a:lnTo>
                  <a:pt x="4127500" y="0"/>
                </a:lnTo>
                <a:lnTo>
                  <a:pt x="4127500" y="444500"/>
                </a:lnTo>
                <a:lnTo>
                  <a:pt x="0" y="444500"/>
                </a:lnTo>
                <a:lnTo>
                  <a:pt x="0" y="0"/>
                </a:lnTo>
                <a:close/>
              </a:path>
            </a:pathLst>
          </a:custGeom>
          <a:solidFill>
            <a:srgbClr val="FF9300">
              <a:alpha val="26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12900" y="5168900"/>
            <a:ext cx="5969000" cy="355600"/>
          </a:xfrm>
          <a:custGeom>
            <a:avLst/>
            <a:gdLst/>
            <a:ahLst/>
            <a:cxnLst/>
            <a:rect l="l" t="t" r="r" b="b"/>
            <a:pathLst>
              <a:path w="5969000" h="355600">
                <a:moveTo>
                  <a:pt x="0" y="0"/>
                </a:moveTo>
                <a:lnTo>
                  <a:pt x="5969000" y="0"/>
                </a:lnTo>
                <a:lnTo>
                  <a:pt x="5969000" y="355600"/>
                </a:lnTo>
                <a:lnTo>
                  <a:pt x="0" y="355600"/>
                </a:lnTo>
                <a:lnTo>
                  <a:pt x="0" y="0"/>
                </a:lnTo>
                <a:close/>
              </a:path>
            </a:pathLst>
          </a:custGeom>
          <a:solidFill>
            <a:srgbClr val="FF9300">
              <a:alpha val="26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08300" y="6007100"/>
            <a:ext cx="2336800" cy="355600"/>
          </a:xfrm>
          <a:custGeom>
            <a:avLst/>
            <a:gdLst/>
            <a:ahLst/>
            <a:cxnLst/>
            <a:rect l="l" t="t" r="r" b="b"/>
            <a:pathLst>
              <a:path w="2336800" h="355600">
                <a:moveTo>
                  <a:pt x="0" y="0"/>
                </a:moveTo>
                <a:lnTo>
                  <a:pt x="2336800" y="0"/>
                </a:lnTo>
                <a:lnTo>
                  <a:pt x="2336800" y="355600"/>
                </a:lnTo>
                <a:lnTo>
                  <a:pt x="0" y="355600"/>
                </a:lnTo>
                <a:lnTo>
                  <a:pt x="0" y="0"/>
                </a:lnTo>
                <a:close/>
              </a:path>
            </a:pathLst>
          </a:custGeom>
          <a:solidFill>
            <a:srgbClr val="FF9300">
              <a:alpha val="26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08300" y="6921500"/>
            <a:ext cx="2590800" cy="355600"/>
          </a:xfrm>
          <a:custGeom>
            <a:avLst/>
            <a:gdLst/>
            <a:ahLst/>
            <a:cxnLst/>
            <a:rect l="l" t="t" r="r" b="b"/>
            <a:pathLst>
              <a:path w="2590800" h="355600">
                <a:moveTo>
                  <a:pt x="0" y="0"/>
                </a:moveTo>
                <a:lnTo>
                  <a:pt x="2590800" y="0"/>
                </a:lnTo>
                <a:lnTo>
                  <a:pt x="2590800" y="355600"/>
                </a:lnTo>
                <a:lnTo>
                  <a:pt x="0" y="355600"/>
                </a:lnTo>
                <a:lnTo>
                  <a:pt x="0" y="0"/>
                </a:lnTo>
                <a:close/>
              </a:path>
            </a:pathLst>
          </a:custGeom>
          <a:solidFill>
            <a:srgbClr val="FF9300">
              <a:alpha val="26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08300" y="7772400"/>
            <a:ext cx="3822700" cy="355600"/>
          </a:xfrm>
          <a:custGeom>
            <a:avLst/>
            <a:gdLst/>
            <a:ahLst/>
            <a:cxnLst/>
            <a:rect l="l" t="t" r="r" b="b"/>
            <a:pathLst>
              <a:path w="3822700" h="355600">
                <a:moveTo>
                  <a:pt x="0" y="0"/>
                </a:moveTo>
                <a:lnTo>
                  <a:pt x="3822700" y="0"/>
                </a:lnTo>
                <a:lnTo>
                  <a:pt x="3822700" y="355600"/>
                </a:lnTo>
                <a:lnTo>
                  <a:pt x="0" y="355600"/>
                </a:lnTo>
                <a:lnTo>
                  <a:pt x="0" y="0"/>
                </a:lnTo>
                <a:close/>
              </a:path>
            </a:pathLst>
          </a:custGeom>
          <a:solidFill>
            <a:srgbClr val="FF9300">
              <a:alpha val="26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08300" y="8623300"/>
            <a:ext cx="3429000" cy="355600"/>
          </a:xfrm>
          <a:custGeom>
            <a:avLst/>
            <a:gdLst/>
            <a:ahLst/>
            <a:cxnLst/>
            <a:rect l="l" t="t" r="r" b="b"/>
            <a:pathLst>
              <a:path w="3429000" h="355600">
                <a:moveTo>
                  <a:pt x="0" y="0"/>
                </a:moveTo>
                <a:lnTo>
                  <a:pt x="3429000" y="0"/>
                </a:lnTo>
                <a:lnTo>
                  <a:pt x="3429000" y="355600"/>
                </a:lnTo>
                <a:lnTo>
                  <a:pt x="0" y="355600"/>
                </a:lnTo>
                <a:lnTo>
                  <a:pt x="0" y="0"/>
                </a:lnTo>
                <a:close/>
              </a:path>
            </a:pathLst>
          </a:custGeom>
          <a:solidFill>
            <a:srgbClr val="FF9300">
              <a:alpha val="26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77900" y="1619250"/>
            <a:ext cx="4720590" cy="131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ourier"/>
                <a:cs typeface="Courier"/>
              </a:rPr>
              <a:t>01_marshal-data.r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400" dirty="0">
              <a:latin typeface="Courier"/>
              <a:cs typeface="Courier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Courier"/>
                <a:cs typeface="Courier"/>
              </a:rPr>
              <a:t>02_pre-dea-filtering.r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977900" y="3346450"/>
            <a:ext cx="51473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ourier"/>
                <a:cs typeface="Courier"/>
              </a:rPr>
              <a:t>03_dea-with-limma-voom.r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77900" y="4210050"/>
            <a:ext cx="7067550" cy="4770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ourier"/>
                <a:cs typeface="Courier"/>
              </a:rPr>
              <a:t>04_explore-dea-results.r</a:t>
            </a:r>
          </a:p>
          <a:p>
            <a:pPr marL="12700" marR="5080">
              <a:lnSpc>
                <a:spcPct val="202400"/>
              </a:lnSpc>
            </a:pPr>
            <a:r>
              <a:rPr sz="2800" dirty="0">
                <a:latin typeface="Courier"/>
                <a:cs typeface="Courier"/>
              </a:rPr>
              <a:t>90_limma-model-term-name-fiasco.r  helper01_load-counts.r </a:t>
            </a:r>
            <a:r>
              <a:rPr sz="2800" spc="5" dirty="0">
                <a:latin typeface="Courier"/>
                <a:cs typeface="Courier"/>
              </a:rPr>
              <a:t> </a:t>
            </a:r>
            <a:r>
              <a:rPr sz="2800" dirty="0">
                <a:latin typeface="Courier"/>
                <a:cs typeface="Courier"/>
              </a:rPr>
              <a:t>helper02_load-exp-des.r </a:t>
            </a:r>
            <a:r>
              <a:rPr sz="2800" spc="5" dirty="0">
                <a:latin typeface="Courier"/>
                <a:cs typeface="Courier"/>
              </a:rPr>
              <a:t> </a:t>
            </a:r>
            <a:r>
              <a:rPr sz="2800" dirty="0">
                <a:latin typeface="Courier"/>
                <a:cs typeface="Courier"/>
              </a:rPr>
              <a:t>helper03_load-focus-statinf.r </a:t>
            </a:r>
            <a:r>
              <a:rPr sz="2800" spc="5" dirty="0">
                <a:latin typeface="Courier"/>
                <a:cs typeface="Courier"/>
              </a:rPr>
              <a:t> </a:t>
            </a:r>
            <a:r>
              <a:rPr sz="2800" dirty="0">
                <a:latin typeface="Courier"/>
                <a:cs typeface="Courier"/>
              </a:rPr>
              <a:t>helper04_extract-and-tidy.r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4700" y="228600"/>
            <a:ext cx="1083310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-5" dirty="0">
                <a:latin typeface="Gill Sans"/>
                <a:cs typeface="Gill Sans"/>
              </a:rPr>
              <a:t>“human</a:t>
            </a:r>
            <a:r>
              <a:rPr sz="6400" spc="-80" dirty="0">
                <a:latin typeface="Gill Sans"/>
                <a:cs typeface="Gill Sans"/>
              </a:rPr>
              <a:t> </a:t>
            </a:r>
            <a:r>
              <a:rPr sz="6400" spc="-15" dirty="0">
                <a:latin typeface="Gill Sans"/>
                <a:cs typeface="Gill Sans"/>
              </a:rPr>
              <a:t>readable”</a:t>
            </a:r>
            <a:endParaRPr sz="6400" dirty="0">
              <a:latin typeface="Gill Sans"/>
              <a:cs typeface="Gill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5500" y="4070350"/>
            <a:ext cx="8364855" cy="2282676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 marR="5080">
              <a:lnSpc>
                <a:spcPts val="5800"/>
              </a:lnSpc>
              <a:spcBef>
                <a:spcPts val="400"/>
              </a:spcBef>
              <a:tabLst>
                <a:tab pos="1286510" algn="l"/>
              </a:tabLst>
            </a:pPr>
            <a:r>
              <a:rPr lang="en-US" sz="5000" spc="-5" dirty="0">
                <a:latin typeface="Gill Sans"/>
                <a:cs typeface="Gill Sans"/>
              </a:rPr>
              <a:t>E</a:t>
            </a:r>
            <a:r>
              <a:rPr sz="5000" spc="-5" dirty="0">
                <a:latin typeface="Gill Sans"/>
                <a:cs typeface="Gill Sans"/>
              </a:rPr>
              <a:t>asy</a:t>
            </a:r>
            <a:r>
              <a:rPr lang="en-US" sz="5000" spc="-5" dirty="0">
                <a:latin typeface="Gill Sans"/>
                <a:cs typeface="Gill Sans"/>
              </a:rPr>
              <a:t> </a:t>
            </a:r>
            <a:r>
              <a:rPr sz="5000" dirty="0">
                <a:latin typeface="Gill Sans"/>
                <a:cs typeface="Gill Sans"/>
              </a:rPr>
              <a:t>to</a:t>
            </a:r>
            <a:r>
              <a:rPr sz="5000" spc="-20" dirty="0">
                <a:latin typeface="Gill Sans"/>
                <a:cs typeface="Gill Sans"/>
              </a:rPr>
              <a:t> </a:t>
            </a:r>
            <a:r>
              <a:rPr sz="5000" spc="5" dirty="0">
                <a:latin typeface="Gill Sans"/>
                <a:cs typeface="Gill Sans"/>
              </a:rPr>
              <a:t>figure</a:t>
            </a:r>
            <a:r>
              <a:rPr sz="5000" spc="-20" dirty="0">
                <a:latin typeface="Gill Sans"/>
                <a:cs typeface="Gill Sans"/>
              </a:rPr>
              <a:t> </a:t>
            </a:r>
            <a:r>
              <a:rPr sz="5000" dirty="0">
                <a:latin typeface="Gill Sans"/>
                <a:cs typeface="Gill Sans"/>
              </a:rPr>
              <a:t>out</a:t>
            </a:r>
            <a:r>
              <a:rPr sz="5000" spc="-15" dirty="0">
                <a:latin typeface="Gill Sans"/>
                <a:cs typeface="Gill Sans"/>
              </a:rPr>
              <a:t> </a:t>
            </a:r>
            <a:r>
              <a:rPr sz="5000" spc="-5" dirty="0">
                <a:latin typeface="Gill Sans"/>
                <a:cs typeface="Gill Sans"/>
              </a:rPr>
              <a:t>what</a:t>
            </a:r>
            <a:r>
              <a:rPr sz="5000" spc="-20" dirty="0">
                <a:latin typeface="Gill Sans"/>
                <a:cs typeface="Gill Sans"/>
              </a:rPr>
              <a:t> </a:t>
            </a:r>
            <a:r>
              <a:rPr sz="5000" spc="-5" dirty="0">
                <a:latin typeface="Gill Sans"/>
                <a:cs typeface="Gill Sans"/>
              </a:rPr>
              <a:t>the</a:t>
            </a:r>
            <a:r>
              <a:rPr sz="5000" spc="-20" dirty="0">
                <a:latin typeface="Gill Sans"/>
                <a:cs typeface="Gill Sans"/>
              </a:rPr>
              <a:t> </a:t>
            </a:r>
            <a:r>
              <a:rPr sz="5000" dirty="0">
                <a:latin typeface="Gill Sans"/>
                <a:cs typeface="Gill Sans"/>
              </a:rPr>
              <a:t>heck </a:t>
            </a:r>
            <a:r>
              <a:rPr sz="5000" spc="-1370" dirty="0">
                <a:latin typeface="Gill Sans"/>
                <a:cs typeface="Gill Sans"/>
              </a:rPr>
              <a:t> </a:t>
            </a:r>
            <a:r>
              <a:rPr sz="5000" dirty="0">
                <a:latin typeface="Gill Sans"/>
                <a:cs typeface="Gill Sans"/>
              </a:rPr>
              <a:t>something</a:t>
            </a:r>
            <a:r>
              <a:rPr sz="5000" spc="-5" dirty="0">
                <a:latin typeface="Gill Sans"/>
                <a:cs typeface="Gill Sans"/>
              </a:rPr>
              <a:t> i</a:t>
            </a:r>
            <a:r>
              <a:rPr sz="5000" dirty="0">
                <a:latin typeface="Gill Sans"/>
                <a:cs typeface="Gill Sans"/>
              </a:rPr>
              <a:t>s,</a:t>
            </a:r>
            <a:r>
              <a:rPr sz="5000" spc="-505" dirty="0">
                <a:latin typeface="Gill Sans"/>
                <a:cs typeface="Gill Sans"/>
              </a:rPr>
              <a:t> </a:t>
            </a:r>
            <a:r>
              <a:rPr sz="5000" dirty="0">
                <a:latin typeface="Gill Sans"/>
                <a:cs typeface="Gill Sans"/>
              </a:rPr>
              <a:t>b</a:t>
            </a:r>
            <a:r>
              <a:rPr sz="5000" spc="-5" dirty="0">
                <a:latin typeface="Gill Sans"/>
                <a:cs typeface="Gill Sans"/>
              </a:rPr>
              <a:t>a</a:t>
            </a:r>
            <a:r>
              <a:rPr sz="5000" dirty="0">
                <a:latin typeface="Gill Sans"/>
                <a:cs typeface="Gill Sans"/>
              </a:rPr>
              <a:t>sed</a:t>
            </a:r>
            <a:r>
              <a:rPr sz="5000" spc="-5" dirty="0">
                <a:latin typeface="Gill Sans"/>
                <a:cs typeface="Gill Sans"/>
              </a:rPr>
              <a:t> </a:t>
            </a:r>
            <a:r>
              <a:rPr sz="5000" dirty="0">
                <a:latin typeface="Gill Sans"/>
                <a:cs typeface="Gill Sans"/>
              </a:rPr>
              <a:t>on</a:t>
            </a:r>
            <a:r>
              <a:rPr sz="5000" spc="-5" dirty="0">
                <a:latin typeface="Gill Sans"/>
                <a:cs typeface="Gill Sans"/>
              </a:rPr>
              <a:t> i</a:t>
            </a:r>
            <a:r>
              <a:rPr sz="5000" dirty="0">
                <a:latin typeface="Gill Sans"/>
                <a:cs typeface="Gill Sans"/>
              </a:rPr>
              <a:t>ts</a:t>
            </a:r>
            <a:r>
              <a:rPr sz="5000" spc="-5" dirty="0">
                <a:latin typeface="Gill Sans"/>
                <a:cs typeface="Gill Sans"/>
              </a:rPr>
              <a:t> </a:t>
            </a:r>
            <a:r>
              <a:rPr sz="5000" dirty="0">
                <a:latin typeface="Gill Sans"/>
                <a:cs typeface="Gill Sans"/>
              </a:rPr>
              <a:t>n</a:t>
            </a:r>
            <a:r>
              <a:rPr sz="5000" spc="-5" dirty="0">
                <a:latin typeface="Gill Sans"/>
                <a:cs typeface="Gill Sans"/>
              </a:rPr>
              <a:t>a</a:t>
            </a:r>
            <a:r>
              <a:rPr sz="5000" dirty="0">
                <a:latin typeface="Gill Sans"/>
                <a:cs typeface="Gill Sans"/>
              </a:rPr>
              <a:t>me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600" y="1114000"/>
            <a:ext cx="1243330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-45" dirty="0"/>
              <a:t>“plays</a:t>
            </a:r>
            <a:r>
              <a:rPr sz="6400" spc="-10" dirty="0"/>
              <a:t> </a:t>
            </a:r>
            <a:r>
              <a:rPr sz="6400" spc="-35" dirty="0"/>
              <a:t>well</a:t>
            </a:r>
            <a:r>
              <a:rPr sz="6400" spc="-10" dirty="0"/>
              <a:t> </a:t>
            </a:r>
            <a:r>
              <a:rPr sz="6400" spc="-5" dirty="0"/>
              <a:t>with</a:t>
            </a:r>
            <a:r>
              <a:rPr sz="6400" spc="-10" dirty="0"/>
              <a:t> </a:t>
            </a:r>
            <a:r>
              <a:rPr sz="6400" spc="-5" dirty="0"/>
              <a:t>default </a:t>
            </a:r>
            <a:r>
              <a:rPr sz="6400" spc="-15" dirty="0"/>
              <a:t>ordering”</a:t>
            </a:r>
            <a:endParaRPr sz="6400" dirty="0"/>
          </a:p>
        </p:txBody>
      </p:sp>
      <p:sp>
        <p:nvSpPr>
          <p:cNvPr id="3" name="object 3"/>
          <p:cNvSpPr txBox="1"/>
          <p:nvPr/>
        </p:nvSpPr>
        <p:spPr>
          <a:xfrm>
            <a:off x="1028700" y="2485600"/>
            <a:ext cx="10829290" cy="383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0" indent="-8572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7102475" algn="l"/>
              </a:tabLst>
            </a:pPr>
            <a:r>
              <a:rPr sz="4800" dirty="0">
                <a:latin typeface="Gill Sans"/>
                <a:cs typeface="Gill Sans"/>
              </a:rPr>
              <a:t>put</a:t>
            </a:r>
            <a:r>
              <a:rPr sz="4800" spc="-5" dirty="0">
                <a:latin typeface="Gill Sans"/>
                <a:cs typeface="Gill Sans"/>
              </a:rPr>
              <a:t> </a:t>
            </a:r>
            <a:r>
              <a:rPr sz="4800" dirty="0">
                <a:latin typeface="Gill Sans"/>
                <a:cs typeface="Gill Sans"/>
              </a:rPr>
              <a:t>something </a:t>
            </a:r>
            <a:r>
              <a:rPr sz="4800" spc="-10" dirty="0">
                <a:latin typeface="Gill Sans"/>
                <a:cs typeface="Gill Sans"/>
              </a:rPr>
              <a:t>numeric</a:t>
            </a:r>
            <a:r>
              <a:rPr lang="en-US" sz="4800" spc="-10" dirty="0">
                <a:latin typeface="Gill Sans"/>
                <a:cs typeface="Gill Sans"/>
              </a:rPr>
              <a:t> </a:t>
            </a:r>
            <a:r>
              <a:rPr sz="4800" spc="30" dirty="0">
                <a:latin typeface="Gill Sans"/>
                <a:cs typeface="Gill Sans"/>
              </a:rPr>
              <a:t>first</a:t>
            </a:r>
            <a:endParaRPr lang="en-US" sz="4800" spc="30" dirty="0">
              <a:latin typeface="Gill Sans"/>
              <a:cs typeface="Gill Sans"/>
            </a:endParaRPr>
          </a:p>
          <a:p>
            <a:pPr marL="869950" indent="-8572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7102475" algn="l"/>
              </a:tabLst>
            </a:pPr>
            <a:endParaRPr lang="en-US" sz="4800" spc="30" dirty="0">
              <a:latin typeface="Gill Sans"/>
              <a:cs typeface="Gill Sans"/>
            </a:endParaRPr>
          </a:p>
          <a:p>
            <a:pPr marL="869950" indent="-85725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7102475" algn="l"/>
              </a:tabLst>
            </a:pPr>
            <a:r>
              <a:rPr lang="en-US" sz="4800" spc="-5" dirty="0">
                <a:latin typeface="Gill Sans"/>
                <a:cs typeface="Gill Sans"/>
              </a:rPr>
              <a:t>left</a:t>
            </a:r>
            <a:r>
              <a:rPr lang="en-US" sz="4800" spc="5" dirty="0">
                <a:latin typeface="Gill Sans"/>
                <a:cs typeface="Gill Sans"/>
              </a:rPr>
              <a:t> </a:t>
            </a:r>
            <a:r>
              <a:rPr lang="en-US" sz="4800" spc="-5" dirty="0">
                <a:latin typeface="Gill Sans"/>
                <a:cs typeface="Gill Sans"/>
              </a:rPr>
              <a:t>pad </a:t>
            </a:r>
            <a:r>
              <a:rPr lang="en-US" sz="4800" spc="-10" dirty="0">
                <a:latin typeface="Gill Sans"/>
                <a:cs typeface="Gill Sans"/>
              </a:rPr>
              <a:t>numbers</a:t>
            </a:r>
            <a:r>
              <a:rPr lang="en-US" sz="4800" spc="-20" dirty="0">
                <a:latin typeface="Gill Sans"/>
                <a:cs typeface="Gill Sans"/>
              </a:rPr>
              <a:t> </a:t>
            </a:r>
            <a:r>
              <a:rPr lang="en-US" sz="4800" spc="-5" dirty="0">
                <a:latin typeface="Gill Sans"/>
                <a:cs typeface="Gill Sans"/>
              </a:rPr>
              <a:t>with</a:t>
            </a:r>
            <a:r>
              <a:rPr lang="en-US" sz="4800" spc="-15" dirty="0">
                <a:latin typeface="Gill Sans"/>
                <a:cs typeface="Gill Sans"/>
              </a:rPr>
              <a:t> </a:t>
            </a:r>
            <a:r>
              <a:rPr lang="en-US" sz="4800" spc="-30" dirty="0">
                <a:latin typeface="Gill Sans"/>
                <a:cs typeface="Gill Sans"/>
              </a:rPr>
              <a:t>zeros (two-digit)</a:t>
            </a:r>
            <a:endParaRPr sz="4800" dirty="0">
              <a:latin typeface="Gill Sans"/>
              <a:cs typeface="Gill Sans"/>
            </a:endParaRPr>
          </a:p>
          <a:p>
            <a:pPr marL="869950" marR="5080" indent="-857250">
              <a:lnSpc>
                <a:spcPts val="13200"/>
              </a:lnSpc>
              <a:spcBef>
                <a:spcPts val="1280"/>
              </a:spcBef>
              <a:buFont typeface="Arial" panose="020B0604020202020204" pitchFamily="34" charset="0"/>
              <a:buChar char="•"/>
              <a:tabLst>
                <a:tab pos="2423160" algn="l"/>
                <a:tab pos="8164830" algn="l"/>
                <a:tab pos="9244330" algn="l"/>
              </a:tabLst>
            </a:pPr>
            <a:r>
              <a:rPr sz="4800" dirty="0">
                <a:latin typeface="Gill Sans"/>
                <a:cs typeface="Gill Sans"/>
              </a:rPr>
              <a:t>u</a:t>
            </a:r>
            <a:r>
              <a:rPr sz="4800" spc="-5" dirty="0">
                <a:latin typeface="Gill Sans"/>
                <a:cs typeface="Gill Sans"/>
              </a:rPr>
              <a:t>s</a:t>
            </a:r>
            <a:r>
              <a:rPr sz="4800" dirty="0">
                <a:latin typeface="Gill Sans"/>
                <a:cs typeface="Gill Sans"/>
              </a:rPr>
              <a:t>e</a:t>
            </a:r>
            <a:r>
              <a:rPr sz="4800" spc="-5" dirty="0">
                <a:latin typeface="Gill Sans"/>
                <a:cs typeface="Gill Sans"/>
              </a:rPr>
              <a:t> th</a:t>
            </a:r>
            <a:r>
              <a:rPr sz="4800" dirty="0">
                <a:latin typeface="Gill Sans"/>
                <a:cs typeface="Gill Sans"/>
              </a:rPr>
              <a:t>e</a:t>
            </a:r>
            <a:r>
              <a:rPr sz="4800" spc="-5" dirty="0">
                <a:latin typeface="Gill Sans"/>
                <a:cs typeface="Gill Sans"/>
              </a:rPr>
              <a:t> </a:t>
            </a:r>
            <a:r>
              <a:rPr sz="4800" dirty="0">
                <a:latin typeface="Gill Sans"/>
                <a:cs typeface="Gill Sans"/>
              </a:rPr>
              <a:t>ISO 8601</a:t>
            </a:r>
            <a:r>
              <a:rPr sz="4800" spc="-5" dirty="0">
                <a:latin typeface="Gill Sans"/>
                <a:cs typeface="Gill Sans"/>
              </a:rPr>
              <a:t> </a:t>
            </a:r>
            <a:r>
              <a:rPr sz="4800" dirty="0">
                <a:latin typeface="Gill Sans"/>
                <a:cs typeface="Gill Sans"/>
              </a:rPr>
              <a:t>st</a:t>
            </a:r>
            <a:r>
              <a:rPr sz="4800" spc="-5" dirty="0">
                <a:latin typeface="Gill Sans"/>
                <a:cs typeface="Gill Sans"/>
              </a:rPr>
              <a:t>a</a:t>
            </a:r>
            <a:r>
              <a:rPr sz="4800" dirty="0">
                <a:latin typeface="Gill Sans"/>
                <a:cs typeface="Gill Sans"/>
              </a:rPr>
              <a:t>n</a:t>
            </a:r>
            <a:r>
              <a:rPr sz="4800" spc="-5" dirty="0">
                <a:latin typeface="Gill Sans"/>
                <a:cs typeface="Gill Sans"/>
              </a:rPr>
              <a:t>d</a:t>
            </a:r>
            <a:r>
              <a:rPr sz="4800" dirty="0">
                <a:latin typeface="Gill Sans"/>
                <a:cs typeface="Gill Sans"/>
              </a:rPr>
              <a:t>a</a:t>
            </a:r>
            <a:r>
              <a:rPr sz="4800" spc="-90" dirty="0">
                <a:latin typeface="Gill Sans"/>
                <a:cs typeface="Gill Sans"/>
              </a:rPr>
              <a:t>r</a:t>
            </a:r>
            <a:r>
              <a:rPr sz="4800" dirty="0">
                <a:latin typeface="Gill Sans"/>
                <a:cs typeface="Gill Sans"/>
              </a:rPr>
              <a:t>d</a:t>
            </a:r>
            <a:r>
              <a:rPr lang="en-US" sz="4800" dirty="0">
                <a:latin typeface="Gill Sans"/>
                <a:cs typeface="Gill Sans"/>
              </a:rPr>
              <a:t> </a:t>
            </a:r>
            <a:r>
              <a:rPr sz="4800" spc="-60" dirty="0">
                <a:latin typeface="Gill Sans"/>
                <a:cs typeface="Gill Sans"/>
              </a:rPr>
              <a:t>f</a:t>
            </a:r>
            <a:r>
              <a:rPr sz="4800" dirty="0">
                <a:latin typeface="Gill Sans"/>
                <a:cs typeface="Gill Sans"/>
              </a:rPr>
              <a:t>or</a:t>
            </a:r>
            <a:r>
              <a:rPr lang="en-US" sz="4800" dirty="0">
                <a:latin typeface="Gill Sans"/>
                <a:cs typeface="Gill Sans"/>
              </a:rPr>
              <a:t> </a:t>
            </a:r>
            <a:r>
              <a:rPr sz="4800" dirty="0">
                <a:latin typeface="Gill Sans"/>
                <a:cs typeface="Gill Sans"/>
              </a:rPr>
              <a:t>dates</a:t>
            </a:r>
            <a:endParaRPr lang="en-US" sz="4800" dirty="0">
              <a:latin typeface="Gill Sans"/>
              <a:cs typeface="Gill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700" y="228600"/>
            <a:ext cx="1205230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-45" dirty="0"/>
              <a:t>“plays</a:t>
            </a:r>
            <a:r>
              <a:rPr sz="6400" spc="-10" dirty="0"/>
              <a:t> </a:t>
            </a:r>
            <a:r>
              <a:rPr sz="6400" spc="-35" dirty="0"/>
              <a:t>well</a:t>
            </a:r>
            <a:r>
              <a:rPr sz="6400" spc="-10" dirty="0"/>
              <a:t> </a:t>
            </a:r>
            <a:r>
              <a:rPr sz="6400" spc="-5" dirty="0"/>
              <a:t>with</a:t>
            </a:r>
            <a:r>
              <a:rPr sz="6400" spc="-10" dirty="0"/>
              <a:t> </a:t>
            </a:r>
            <a:r>
              <a:rPr sz="6400" spc="-5" dirty="0"/>
              <a:t>default </a:t>
            </a:r>
            <a:r>
              <a:rPr sz="6400" spc="-15" dirty="0"/>
              <a:t>ordering”</a:t>
            </a:r>
            <a:endParaRPr sz="64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95700" y="2501900"/>
            <a:ext cx="9309100" cy="24003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10000" y="5645150"/>
            <a:ext cx="505587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814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urier"/>
                <a:cs typeface="Courier"/>
              </a:rPr>
              <a:t>01_marshal-data.r </a:t>
            </a:r>
            <a:r>
              <a:rPr sz="2000" spc="5" dirty="0">
                <a:latin typeface="Courier"/>
                <a:cs typeface="Courier"/>
              </a:rPr>
              <a:t> </a:t>
            </a:r>
            <a:r>
              <a:rPr sz="2000" dirty="0">
                <a:latin typeface="Courier"/>
                <a:cs typeface="Courier"/>
              </a:rPr>
              <a:t>02_pre-dea-filtering.r</a:t>
            </a:r>
            <a:endParaRPr sz="2000">
              <a:latin typeface="Courier"/>
              <a:cs typeface="Courier"/>
            </a:endParaRPr>
          </a:p>
          <a:p>
            <a:pPr marL="12700" marR="1376680">
              <a:lnSpc>
                <a:spcPct val="100000"/>
              </a:lnSpc>
            </a:pPr>
            <a:r>
              <a:rPr sz="2000" dirty="0">
                <a:latin typeface="Courier"/>
                <a:cs typeface="Courier"/>
              </a:rPr>
              <a:t>03_dea-with-limma-voom.r  04_explore-dea-results.r</a:t>
            </a:r>
            <a:endParaRPr sz="2000">
              <a:latin typeface="Courier"/>
              <a:cs typeface="Courier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latin typeface="Courier"/>
                <a:cs typeface="Courier"/>
              </a:rPr>
              <a:t>90_limma-model-term-name-fiasco.r  helper01_load-counts.r </a:t>
            </a:r>
            <a:r>
              <a:rPr sz="2000" spc="5" dirty="0">
                <a:latin typeface="Courier"/>
                <a:cs typeface="Courier"/>
              </a:rPr>
              <a:t> </a:t>
            </a:r>
            <a:r>
              <a:rPr sz="2000" dirty="0">
                <a:latin typeface="Courier"/>
                <a:cs typeface="Courier"/>
              </a:rPr>
              <a:t>helper02_load-exp-des.r </a:t>
            </a:r>
            <a:r>
              <a:rPr sz="2000" spc="5" dirty="0">
                <a:latin typeface="Courier"/>
                <a:cs typeface="Courier"/>
              </a:rPr>
              <a:t> </a:t>
            </a:r>
            <a:r>
              <a:rPr sz="2000" dirty="0">
                <a:latin typeface="Courier"/>
                <a:cs typeface="Courier"/>
              </a:rPr>
              <a:t>helper03_load-focus-statinf.r </a:t>
            </a:r>
            <a:r>
              <a:rPr sz="2000" spc="5" dirty="0">
                <a:latin typeface="Courier"/>
                <a:cs typeface="Courier"/>
              </a:rPr>
              <a:t> </a:t>
            </a:r>
            <a:r>
              <a:rPr sz="2000" dirty="0">
                <a:latin typeface="Courier"/>
                <a:cs typeface="Courier"/>
              </a:rPr>
              <a:t>helper04_extract-and-tidy.r</a:t>
            </a:r>
            <a:endParaRPr sz="2000">
              <a:latin typeface="Courier"/>
              <a:cs typeface="Courie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1500" y="3028950"/>
            <a:ext cx="3797300" cy="12877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340"/>
              </a:spcBef>
            </a:pPr>
            <a:r>
              <a:rPr sz="4200" dirty="0">
                <a:latin typeface="Gill Sans"/>
                <a:cs typeface="Gill Sans"/>
              </a:rPr>
              <a:t>ch</a:t>
            </a:r>
            <a:r>
              <a:rPr sz="4200" spc="-105" dirty="0">
                <a:latin typeface="Gill Sans"/>
                <a:cs typeface="Gill Sans"/>
              </a:rPr>
              <a:t>r</a:t>
            </a:r>
            <a:r>
              <a:rPr sz="4200" dirty="0">
                <a:latin typeface="Gill Sans"/>
                <a:cs typeface="Gill Sans"/>
              </a:rPr>
              <a:t>on</a:t>
            </a:r>
            <a:r>
              <a:rPr sz="4200" spc="-5" dirty="0">
                <a:latin typeface="Gill Sans"/>
                <a:cs typeface="Gill Sans"/>
              </a:rPr>
              <a:t>ol</a:t>
            </a:r>
            <a:r>
              <a:rPr sz="4200" dirty="0">
                <a:latin typeface="Gill Sans"/>
                <a:cs typeface="Gill Sans"/>
              </a:rPr>
              <a:t>og</a:t>
            </a:r>
            <a:r>
              <a:rPr sz="4200" spc="-5" dirty="0">
                <a:latin typeface="Gill Sans"/>
                <a:cs typeface="Gill Sans"/>
              </a:rPr>
              <a:t>i</a:t>
            </a:r>
            <a:r>
              <a:rPr sz="4200" dirty="0">
                <a:latin typeface="Gill Sans"/>
                <a:cs typeface="Gill Sans"/>
              </a:rPr>
              <a:t>c</a:t>
            </a:r>
            <a:r>
              <a:rPr sz="4200" spc="-5" dirty="0">
                <a:latin typeface="Gill Sans"/>
                <a:cs typeface="Gill Sans"/>
              </a:rPr>
              <a:t>a</a:t>
            </a:r>
            <a:r>
              <a:rPr sz="4200" dirty="0">
                <a:latin typeface="Gill Sans"/>
                <a:cs typeface="Gill Sans"/>
              </a:rPr>
              <a:t>l  </a:t>
            </a:r>
            <a:r>
              <a:rPr sz="4200" spc="-15" dirty="0">
                <a:latin typeface="Gill Sans"/>
                <a:cs typeface="Gill Sans"/>
              </a:rPr>
              <a:t>order</a:t>
            </a:r>
            <a:endParaRPr sz="4200" dirty="0">
              <a:latin typeface="Gill Sans"/>
              <a:cs typeface="Gill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1500" y="6235700"/>
            <a:ext cx="2882900" cy="12877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340"/>
              </a:spcBef>
            </a:pPr>
            <a:r>
              <a:rPr sz="4200" spc="-5" dirty="0">
                <a:latin typeface="Gill Sans"/>
                <a:cs typeface="Gill Sans"/>
              </a:rPr>
              <a:t>l</a:t>
            </a:r>
            <a:r>
              <a:rPr sz="4200" dirty="0">
                <a:latin typeface="Gill Sans"/>
                <a:cs typeface="Gill Sans"/>
              </a:rPr>
              <a:t>og</a:t>
            </a:r>
            <a:r>
              <a:rPr sz="4200" spc="-5" dirty="0">
                <a:latin typeface="Gill Sans"/>
                <a:cs typeface="Gill Sans"/>
              </a:rPr>
              <a:t>i</a:t>
            </a:r>
            <a:r>
              <a:rPr sz="4200" dirty="0">
                <a:latin typeface="Gill Sans"/>
                <a:cs typeface="Gill Sans"/>
              </a:rPr>
              <a:t>c</a:t>
            </a:r>
            <a:r>
              <a:rPr sz="4200" spc="-5" dirty="0">
                <a:latin typeface="Gill Sans"/>
                <a:cs typeface="Gill Sans"/>
              </a:rPr>
              <a:t>a</a:t>
            </a:r>
            <a:r>
              <a:rPr sz="4200" dirty="0">
                <a:latin typeface="Gill Sans"/>
                <a:cs typeface="Gill Sans"/>
              </a:rPr>
              <a:t>l  </a:t>
            </a:r>
            <a:r>
              <a:rPr sz="4200" spc="-15" dirty="0">
                <a:latin typeface="Gill Sans"/>
                <a:cs typeface="Gill Sans"/>
              </a:rPr>
              <a:t>order</a:t>
            </a:r>
            <a:endParaRPr sz="4200" dirty="0">
              <a:latin typeface="Gill Sans"/>
              <a:cs typeface="Gill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700" y="228600"/>
            <a:ext cx="1266190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-45" dirty="0"/>
              <a:t>“plays</a:t>
            </a:r>
            <a:r>
              <a:rPr sz="6400" spc="-10" dirty="0"/>
              <a:t> </a:t>
            </a:r>
            <a:r>
              <a:rPr sz="6400" spc="-35" dirty="0"/>
              <a:t>well</a:t>
            </a:r>
            <a:r>
              <a:rPr sz="6400" spc="-10" dirty="0"/>
              <a:t> </a:t>
            </a:r>
            <a:r>
              <a:rPr sz="6400" spc="-5" dirty="0"/>
              <a:t>with</a:t>
            </a:r>
            <a:r>
              <a:rPr sz="6400" spc="-10" dirty="0"/>
              <a:t> </a:t>
            </a:r>
            <a:r>
              <a:rPr sz="6400" spc="-5" dirty="0"/>
              <a:t>default </a:t>
            </a:r>
            <a:r>
              <a:rPr sz="6400" spc="-15" dirty="0"/>
              <a:t>ordering”</a:t>
            </a:r>
            <a:endParaRPr sz="6400" dirty="0"/>
          </a:p>
        </p:txBody>
      </p:sp>
      <p:grpSp>
        <p:nvGrpSpPr>
          <p:cNvPr id="3" name="object 3"/>
          <p:cNvGrpSpPr/>
          <p:nvPr/>
        </p:nvGrpSpPr>
        <p:grpSpPr>
          <a:xfrm>
            <a:off x="1625600" y="2197100"/>
            <a:ext cx="9740900" cy="2425700"/>
            <a:chOff x="1625600" y="2197100"/>
            <a:chExt cx="9740900" cy="24257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25600" y="2197100"/>
              <a:ext cx="9740900" cy="24003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552700" y="2197100"/>
              <a:ext cx="1308100" cy="2425700"/>
            </a:xfrm>
            <a:custGeom>
              <a:avLst/>
              <a:gdLst/>
              <a:ahLst/>
              <a:cxnLst/>
              <a:rect l="l" t="t" r="r" b="b"/>
              <a:pathLst>
                <a:path w="1308100" h="2425700">
                  <a:moveTo>
                    <a:pt x="0" y="0"/>
                  </a:moveTo>
                  <a:lnTo>
                    <a:pt x="1308100" y="0"/>
                  </a:lnTo>
                  <a:lnTo>
                    <a:pt x="1308100" y="2425700"/>
                  </a:lnTo>
                  <a:lnTo>
                    <a:pt x="0" y="2425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300">
                <a:alpha val="26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25700" y="5162550"/>
            <a:ext cx="505587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814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urier"/>
                <a:cs typeface="Courier"/>
              </a:rPr>
              <a:t>01_marshal-data.r </a:t>
            </a:r>
            <a:r>
              <a:rPr sz="2000" spc="5" dirty="0">
                <a:latin typeface="Courier"/>
                <a:cs typeface="Courier"/>
              </a:rPr>
              <a:t> </a:t>
            </a:r>
            <a:r>
              <a:rPr sz="2000" dirty="0">
                <a:latin typeface="Courier"/>
                <a:cs typeface="Courier"/>
              </a:rPr>
              <a:t>02_pre-dea-filtering.r</a:t>
            </a:r>
            <a:endParaRPr sz="2000">
              <a:latin typeface="Courier"/>
              <a:cs typeface="Courier"/>
            </a:endParaRPr>
          </a:p>
          <a:p>
            <a:pPr marL="12700" marR="1376680">
              <a:lnSpc>
                <a:spcPct val="100000"/>
              </a:lnSpc>
            </a:pPr>
            <a:r>
              <a:rPr sz="2000" dirty="0">
                <a:latin typeface="Courier"/>
                <a:cs typeface="Courier"/>
              </a:rPr>
              <a:t>03_dea-with-limma-voom.r  04_explore-dea-results.r</a:t>
            </a:r>
            <a:endParaRPr sz="2000">
              <a:latin typeface="Courier"/>
              <a:cs typeface="Courier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latin typeface="Courier"/>
                <a:cs typeface="Courier"/>
              </a:rPr>
              <a:t>90_limma-model-term-name-fiasco.r  helper01_load-counts.r </a:t>
            </a:r>
            <a:r>
              <a:rPr sz="2000" spc="5" dirty="0">
                <a:latin typeface="Courier"/>
                <a:cs typeface="Courier"/>
              </a:rPr>
              <a:t> </a:t>
            </a:r>
            <a:r>
              <a:rPr sz="2000" dirty="0">
                <a:latin typeface="Courier"/>
                <a:cs typeface="Courier"/>
              </a:rPr>
              <a:t>helper02_load-exp-des.r </a:t>
            </a:r>
            <a:r>
              <a:rPr sz="2000" spc="5" dirty="0">
                <a:latin typeface="Courier"/>
                <a:cs typeface="Courier"/>
              </a:rPr>
              <a:t> </a:t>
            </a:r>
            <a:r>
              <a:rPr sz="2000" dirty="0">
                <a:latin typeface="Courier"/>
                <a:cs typeface="Courier"/>
              </a:rPr>
              <a:t>helper03_load-focus-statinf.r </a:t>
            </a:r>
            <a:r>
              <a:rPr sz="2000" spc="5" dirty="0">
                <a:latin typeface="Courier"/>
                <a:cs typeface="Courier"/>
              </a:rPr>
              <a:t> </a:t>
            </a:r>
            <a:r>
              <a:rPr sz="2000" dirty="0">
                <a:latin typeface="Courier"/>
                <a:cs typeface="Courier"/>
              </a:rPr>
              <a:t>helper04_extract-and-tidy.r</a:t>
            </a:r>
            <a:endParaRPr sz="2000">
              <a:latin typeface="Courier"/>
              <a:cs typeface="Courie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41500" y="8496300"/>
            <a:ext cx="11163300" cy="9053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102475" algn="l"/>
              </a:tabLst>
            </a:pPr>
            <a:r>
              <a:rPr sz="5800" dirty="0">
                <a:latin typeface="Gill Sans"/>
                <a:cs typeface="Gill Sans"/>
              </a:rPr>
              <a:t>put</a:t>
            </a:r>
            <a:r>
              <a:rPr sz="5800" spc="-5" dirty="0">
                <a:latin typeface="Gill Sans"/>
                <a:cs typeface="Gill Sans"/>
              </a:rPr>
              <a:t> </a:t>
            </a:r>
            <a:r>
              <a:rPr sz="5800" dirty="0">
                <a:latin typeface="Gill Sans"/>
                <a:cs typeface="Gill Sans"/>
              </a:rPr>
              <a:t>something</a:t>
            </a:r>
            <a:r>
              <a:rPr sz="5800" spc="-5" dirty="0">
                <a:latin typeface="Gill Sans"/>
                <a:cs typeface="Gill Sans"/>
              </a:rPr>
              <a:t> </a:t>
            </a:r>
            <a:r>
              <a:rPr sz="5800" spc="-60" dirty="0">
                <a:latin typeface="Gill Sans"/>
                <a:cs typeface="Gill Sans"/>
              </a:rPr>
              <a:t>n</a:t>
            </a:r>
            <a:r>
              <a:rPr sz="5800" dirty="0">
                <a:latin typeface="Gill Sans"/>
                <a:cs typeface="Gill Sans"/>
              </a:rPr>
              <a:t>umeric</a:t>
            </a:r>
            <a:r>
              <a:rPr lang="en-US" sz="5800" dirty="0">
                <a:latin typeface="Gill Sans"/>
                <a:cs typeface="Gill Sans"/>
              </a:rPr>
              <a:t> </a:t>
            </a:r>
            <a:r>
              <a:rPr sz="5800" spc="40" dirty="0">
                <a:latin typeface="Gill Sans"/>
                <a:cs typeface="Gill Sans"/>
              </a:rPr>
              <a:t>fir</a:t>
            </a:r>
            <a:r>
              <a:rPr sz="5800" spc="45" dirty="0">
                <a:latin typeface="Gill Sans"/>
                <a:cs typeface="Gill Sans"/>
              </a:rPr>
              <a:t>s</a:t>
            </a:r>
            <a:r>
              <a:rPr sz="5800" dirty="0">
                <a:latin typeface="Gill Sans"/>
                <a:cs typeface="Gill Sans"/>
              </a:rPr>
              <a:t>t</a:t>
            </a:r>
          </a:p>
        </p:txBody>
      </p:sp>
      <p:sp>
        <p:nvSpPr>
          <p:cNvPr id="8" name="object 8"/>
          <p:cNvSpPr/>
          <p:nvPr/>
        </p:nvSpPr>
        <p:spPr>
          <a:xfrm>
            <a:off x="2374900" y="5156199"/>
            <a:ext cx="1308100" cy="2832100"/>
          </a:xfrm>
          <a:custGeom>
            <a:avLst/>
            <a:gdLst/>
            <a:ahLst/>
            <a:cxnLst/>
            <a:rect l="l" t="t" r="r" b="b"/>
            <a:pathLst>
              <a:path w="1308100" h="2832100">
                <a:moveTo>
                  <a:pt x="1308100" y="1600200"/>
                </a:moveTo>
                <a:lnTo>
                  <a:pt x="431800" y="1600200"/>
                </a:lnTo>
                <a:lnTo>
                  <a:pt x="431800" y="0"/>
                </a:lnTo>
                <a:lnTo>
                  <a:pt x="0" y="0"/>
                </a:lnTo>
                <a:lnTo>
                  <a:pt x="0" y="1600200"/>
                </a:lnTo>
                <a:lnTo>
                  <a:pt x="0" y="2832100"/>
                </a:lnTo>
                <a:lnTo>
                  <a:pt x="1308100" y="2832100"/>
                </a:lnTo>
                <a:lnTo>
                  <a:pt x="1308100" y="1600200"/>
                </a:lnTo>
                <a:close/>
              </a:path>
            </a:pathLst>
          </a:custGeom>
          <a:solidFill>
            <a:srgbClr val="FF9300">
              <a:alpha val="26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676400"/>
            <a:ext cx="13004800" cy="5372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100" y="152400"/>
            <a:ext cx="1022350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dirty="0"/>
              <a:t>Names</a:t>
            </a:r>
            <a:r>
              <a:rPr sz="8000" spc="-95" dirty="0"/>
              <a:t> </a:t>
            </a:r>
            <a:r>
              <a:rPr sz="8000" spc="-5" dirty="0"/>
              <a:t>matter</a:t>
            </a:r>
            <a:endParaRPr sz="8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0B75F3-4CB3-3641-BB69-3E683E2DB84A}"/>
              </a:ext>
            </a:extLst>
          </p:cNvPr>
          <p:cNvSpPr txBox="1"/>
          <p:nvPr/>
        </p:nvSpPr>
        <p:spPr>
          <a:xfrm>
            <a:off x="711200" y="7162800"/>
            <a:ext cx="120381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Coding requires you to make a lot of personal naming choices (it is after all an expression of language). In order to effectively collaborate with others, some best-practices (naming conventions, file organization, etc.) are helpful to </a:t>
            </a:r>
            <a:r>
              <a:rPr lang="en-US" sz="3200" dirty="0">
                <a:solidFill>
                  <a:srgbClr val="0432FF"/>
                </a:solidFill>
              </a:rPr>
              <a:t>keep the focus on what the code does </a:t>
            </a:r>
            <a:r>
              <a:rPr lang="en-US" sz="3200" dirty="0"/>
              <a:t>(produce results and visualizations).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700" y="228600"/>
            <a:ext cx="1223010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-45" dirty="0"/>
              <a:t>“plays</a:t>
            </a:r>
            <a:r>
              <a:rPr sz="6400" spc="-10" dirty="0"/>
              <a:t> </a:t>
            </a:r>
            <a:r>
              <a:rPr sz="6400" spc="-35" dirty="0"/>
              <a:t>well</a:t>
            </a:r>
            <a:r>
              <a:rPr sz="6400" spc="-10" dirty="0"/>
              <a:t> </a:t>
            </a:r>
            <a:r>
              <a:rPr sz="6400" spc="-5" dirty="0"/>
              <a:t>with</a:t>
            </a:r>
            <a:r>
              <a:rPr sz="6400" spc="-10" dirty="0"/>
              <a:t> </a:t>
            </a:r>
            <a:r>
              <a:rPr sz="6400" spc="-5" dirty="0"/>
              <a:t>default </a:t>
            </a:r>
            <a:r>
              <a:rPr sz="6400" spc="-15" dirty="0"/>
              <a:t>ordering”</a:t>
            </a:r>
            <a:endParaRPr sz="6400" dirty="0"/>
          </a:p>
        </p:txBody>
      </p:sp>
      <p:grpSp>
        <p:nvGrpSpPr>
          <p:cNvPr id="3" name="object 3"/>
          <p:cNvGrpSpPr/>
          <p:nvPr/>
        </p:nvGrpSpPr>
        <p:grpSpPr>
          <a:xfrm>
            <a:off x="1625600" y="2197100"/>
            <a:ext cx="9740900" cy="2425700"/>
            <a:chOff x="1625600" y="2197100"/>
            <a:chExt cx="9740900" cy="24257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25600" y="2197100"/>
              <a:ext cx="9740900" cy="24003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552700" y="2197100"/>
              <a:ext cx="1308100" cy="2425700"/>
            </a:xfrm>
            <a:custGeom>
              <a:avLst/>
              <a:gdLst/>
              <a:ahLst/>
              <a:cxnLst/>
              <a:rect l="l" t="t" r="r" b="b"/>
              <a:pathLst>
                <a:path w="1308100" h="2425700">
                  <a:moveTo>
                    <a:pt x="0" y="0"/>
                  </a:moveTo>
                  <a:lnTo>
                    <a:pt x="1308100" y="0"/>
                  </a:lnTo>
                  <a:lnTo>
                    <a:pt x="1308100" y="2425700"/>
                  </a:lnTo>
                  <a:lnTo>
                    <a:pt x="0" y="2425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300">
                <a:alpha val="26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62000" y="4960414"/>
            <a:ext cx="10829290" cy="2741776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40"/>
              </a:spcBef>
              <a:tabLst>
                <a:tab pos="8152130" algn="l"/>
                <a:tab pos="9231630" algn="l"/>
              </a:tabLst>
            </a:pPr>
            <a:r>
              <a:rPr sz="4800" spc="-5" dirty="0">
                <a:latin typeface="Gill Sans"/>
                <a:cs typeface="Gill Sans"/>
              </a:rPr>
              <a:t>use</a:t>
            </a:r>
            <a:r>
              <a:rPr sz="4800" dirty="0">
                <a:latin typeface="Gill Sans"/>
                <a:cs typeface="Gill Sans"/>
              </a:rPr>
              <a:t> </a:t>
            </a:r>
            <a:r>
              <a:rPr sz="4800" spc="-5" dirty="0">
                <a:latin typeface="Gill Sans"/>
                <a:cs typeface="Gill Sans"/>
              </a:rPr>
              <a:t>the</a:t>
            </a:r>
            <a:r>
              <a:rPr sz="4800" dirty="0">
                <a:latin typeface="Gill Sans"/>
                <a:cs typeface="Gill Sans"/>
              </a:rPr>
              <a:t> ISO</a:t>
            </a:r>
            <a:r>
              <a:rPr sz="4800" spc="10" dirty="0">
                <a:latin typeface="Gill Sans"/>
                <a:cs typeface="Gill Sans"/>
              </a:rPr>
              <a:t> </a:t>
            </a:r>
            <a:r>
              <a:rPr sz="4800" dirty="0">
                <a:latin typeface="Gill Sans"/>
                <a:cs typeface="Gill Sans"/>
              </a:rPr>
              <a:t>8601 </a:t>
            </a:r>
            <a:r>
              <a:rPr sz="4800" spc="-15" dirty="0">
                <a:latin typeface="Gill Sans"/>
                <a:cs typeface="Gill Sans"/>
              </a:rPr>
              <a:t>standard</a:t>
            </a:r>
            <a:r>
              <a:rPr lang="en-US" sz="4800" spc="-15" dirty="0">
                <a:latin typeface="Gill Sans"/>
                <a:cs typeface="Gill Sans"/>
              </a:rPr>
              <a:t> </a:t>
            </a:r>
            <a:r>
              <a:rPr sz="4800" spc="-20" dirty="0">
                <a:latin typeface="Gill Sans"/>
                <a:cs typeface="Gill Sans"/>
              </a:rPr>
              <a:t>for</a:t>
            </a:r>
            <a:r>
              <a:rPr lang="en-US" sz="4800" spc="-20" dirty="0">
                <a:latin typeface="Gill Sans"/>
                <a:cs typeface="Gill Sans"/>
              </a:rPr>
              <a:t> </a:t>
            </a:r>
            <a:r>
              <a:rPr sz="4800" dirty="0">
                <a:latin typeface="Gill Sans"/>
                <a:cs typeface="Gill Sans"/>
              </a:rPr>
              <a:t>dates</a:t>
            </a:r>
          </a:p>
          <a:p>
            <a:pPr marL="9525" algn="ctr">
              <a:lnSpc>
                <a:spcPct val="100000"/>
              </a:lnSpc>
              <a:spcBef>
                <a:spcPts val="2290"/>
              </a:spcBef>
            </a:pPr>
            <a:r>
              <a:rPr sz="9900" spc="-150" dirty="0">
                <a:latin typeface="Gill Sans"/>
                <a:cs typeface="Gill Sans"/>
              </a:rPr>
              <a:t>YYYY-MM-DD</a:t>
            </a:r>
            <a:endParaRPr sz="9900" dirty="0">
              <a:latin typeface="Gill Sans"/>
              <a:cs typeface="Gill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6700" y="698500"/>
            <a:ext cx="7162800" cy="83566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852150" y="9398000"/>
            <a:ext cx="194246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Helvetica"/>
                <a:cs typeface="Helvetica"/>
                <a:hlinkClick r:id="rId3"/>
              </a:rPr>
              <a:t>http://xkcd.com/1179/</a:t>
            </a:r>
            <a:endParaRPr sz="160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700" y="1270000"/>
            <a:ext cx="11188700" cy="66548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216400" y="5683250"/>
            <a:ext cx="7853680" cy="103631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60"/>
              </a:spcBef>
            </a:pPr>
            <a:r>
              <a:rPr sz="3300" dirty="0">
                <a:solidFill>
                  <a:srgbClr val="373A3C"/>
                </a:solidFill>
                <a:latin typeface="Helvetica"/>
                <a:cs typeface="Helvetica"/>
              </a:rPr>
              <a:t>Comprehensive</a:t>
            </a:r>
            <a:r>
              <a:rPr sz="3300" spc="-10" dirty="0">
                <a:solidFill>
                  <a:srgbClr val="373A3C"/>
                </a:solidFill>
                <a:latin typeface="Helvetica"/>
                <a:cs typeface="Helvetica"/>
              </a:rPr>
              <a:t> </a:t>
            </a:r>
            <a:r>
              <a:rPr sz="3300" dirty="0">
                <a:solidFill>
                  <a:srgbClr val="373A3C"/>
                </a:solidFill>
                <a:latin typeface="Helvetica"/>
                <a:cs typeface="Helvetica"/>
              </a:rPr>
              <a:t>map</a:t>
            </a:r>
            <a:r>
              <a:rPr sz="3300" spc="-10" dirty="0">
                <a:solidFill>
                  <a:srgbClr val="373A3C"/>
                </a:solidFill>
                <a:latin typeface="Helvetica"/>
                <a:cs typeface="Helvetica"/>
              </a:rPr>
              <a:t> </a:t>
            </a:r>
            <a:r>
              <a:rPr sz="3300" dirty="0">
                <a:solidFill>
                  <a:srgbClr val="373A3C"/>
                </a:solidFill>
                <a:latin typeface="Helvetica"/>
                <a:cs typeface="Helvetica"/>
              </a:rPr>
              <a:t>of</a:t>
            </a:r>
            <a:r>
              <a:rPr sz="3300" spc="-10" dirty="0">
                <a:solidFill>
                  <a:srgbClr val="373A3C"/>
                </a:solidFill>
                <a:latin typeface="Helvetica"/>
                <a:cs typeface="Helvetica"/>
              </a:rPr>
              <a:t> </a:t>
            </a:r>
            <a:r>
              <a:rPr sz="3300" dirty="0">
                <a:solidFill>
                  <a:srgbClr val="373A3C"/>
                </a:solidFill>
                <a:latin typeface="Helvetica"/>
                <a:cs typeface="Helvetica"/>
              </a:rPr>
              <a:t>all</a:t>
            </a:r>
            <a:r>
              <a:rPr sz="3300" spc="-10" dirty="0">
                <a:solidFill>
                  <a:srgbClr val="373A3C"/>
                </a:solidFill>
                <a:latin typeface="Helvetica"/>
                <a:cs typeface="Helvetica"/>
              </a:rPr>
              <a:t> </a:t>
            </a:r>
            <a:r>
              <a:rPr sz="3300" spc="-5" dirty="0">
                <a:solidFill>
                  <a:srgbClr val="373A3C"/>
                </a:solidFill>
                <a:latin typeface="Helvetica"/>
                <a:cs typeface="Helvetica"/>
              </a:rPr>
              <a:t>countries</a:t>
            </a:r>
            <a:r>
              <a:rPr sz="3300" spc="-15" dirty="0">
                <a:solidFill>
                  <a:srgbClr val="373A3C"/>
                </a:solidFill>
                <a:latin typeface="Helvetica"/>
                <a:cs typeface="Helvetica"/>
              </a:rPr>
              <a:t> </a:t>
            </a:r>
            <a:r>
              <a:rPr sz="3300" dirty="0">
                <a:solidFill>
                  <a:srgbClr val="373A3C"/>
                </a:solidFill>
                <a:latin typeface="Helvetica"/>
                <a:cs typeface="Helvetica"/>
              </a:rPr>
              <a:t>in</a:t>
            </a:r>
            <a:r>
              <a:rPr sz="3300" spc="-5" dirty="0">
                <a:solidFill>
                  <a:srgbClr val="373A3C"/>
                </a:solidFill>
                <a:latin typeface="Helvetica"/>
                <a:cs typeface="Helvetica"/>
              </a:rPr>
              <a:t> the </a:t>
            </a:r>
            <a:r>
              <a:rPr sz="3300" spc="-905" dirty="0">
                <a:solidFill>
                  <a:srgbClr val="373A3C"/>
                </a:solidFill>
                <a:latin typeface="Helvetica"/>
                <a:cs typeface="Helvetica"/>
              </a:rPr>
              <a:t> </a:t>
            </a:r>
            <a:r>
              <a:rPr sz="3300" dirty="0">
                <a:solidFill>
                  <a:srgbClr val="373A3C"/>
                </a:solidFill>
                <a:latin typeface="Helvetica"/>
                <a:cs typeface="Helvetica"/>
              </a:rPr>
              <a:t>world</a:t>
            </a:r>
            <a:r>
              <a:rPr sz="3300" spc="-5" dirty="0">
                <a:solidFill>
                  <a:srgbClr val="373A3C"/>
                </a:solidFill>
                <a:latin typeface="Helvetica"/>
                <a:cs typeface="Helvetica"/>
              </a:rPr>
              <a:t> that</a:t>
            </a:r>
            <a:r>
              <a:rPr sz="3300" spc="-10" dirty="0">
                <a:solidFill>
                  <a:srgbClr val="373A3C"/>
                </a:solidFill>
                <a:latin typeface="Helvetica"/>
                <a:cs typeface="Helvetica"/>
              </a:rPr>
              <a:t> </a:t>
            </a:r>
            <a:r>
              <a:rPr sz="3300" dirty="0">
                <a:solidFill>
                  <a:srgbClr val="373A3C"/>
                </a:solidFill>
                <a:latin typeface="Helvetica"/>
                <a:cs typeface="Helvetica"/>
              </a:rPr>
              <a:t>use</a:t>
            </a:r>
            <a:r>
              <a:rPr sz="3300" spc="-5" dirty="0">
                <a:solidFill>
                  <a:srgbClr val="373A3C"/>
                </a:solidFill>
                <a:latin typeface="Helvetica"/>
                <a:cs typeface="Helvetica"/>
              </a:rPr>
              <a:t> the </a:t>
            </a:r>
            <a:r>
              <a:rPr sz="3300" dirty="0">
                <a:solidFill>
                  <a:srgbClr val="373A3C"/>
                </a:solidFill>
                <a:latin typeface="Helvetica"/>
                <a:cs typeface="Helvetica"/>
              </a:rPr>
              <a:t>MMDDYYYY</a:t>
            </a:r>
            <a:r>
              <a:rPr sz="3300" spc="-65" dirty="0">
                <a:solidFill>
                  <a:srgbClr val="373A3C"/>
                </a:solidFill>
                <a:latin typeface="Helvetica"/>
                <a:cs typeface="Helvetica"/>
              </a:rPr>
              <a:t> </a:t>
            </a:r>
            <a:r>
              <a:rPr sz="3300" spc="-5" dirty="0">
                <a:solidFill>
                  <a:srgbClr val="373A3C"/>
                </a:solidFill>
                <a:latin typeface="Helvetica"/>
                <a:cs typeface="Helvetica"/>
              </a:rPr>
              <a:t>format</a:t>
            </a:r>
            <a:endParaRPr sz="3300">
              <a:latin typeface="Helvetica"/>
              <a:cs typeface="Helvetic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69300" y="9334500"/>
            <a:ext cx="447802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uFill>
                  <a:solidFill>
                    <a:srgbClr val="000000"/>
                  </a:solidFill>
                </a:uFill>
                <a:latin typeface="Gill Sans"/>
                <a:cs typeface="Gill Sans"/>
              </a:rPr>
              <a:t>https://twitter.com/donohoe/status/597876118688026624</a:t>
            </a:r>
            <a:endParaRPr sz="1500">
              <a:latin typeface="Gill Sans"/>
              <a:cs typeface="Gill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700" y="228600"/>
            <a:ext cx="12661900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23160" algn="l"/>
              </a:tabLst>
            </a:pPr>
            <a:r>
              <a:rPr sz="5800" spc="-5" dirty="0"/>
              <a:t>left</a:t>
            </a:r>
            <a:r>
              <a:rPr sz="5800" spc="5" dirty="0"/>
              <a:t> </a:t>
            </a:r>
            <a:r>
              <a:rPr sz="5800" spc="-5" dirty="0"/>
              <a:t>pad	other</a:t>
            </a:r>
            <a:r>
              <a:rPr sz="5800" spc="-30" dirty="0"/>
              <a:t> </a:t>
            </a:r>
            <a:r>
              <a:rPr sz="5800" spc="-10" dirty="0"/>
              <a:t>numbers</a:t>
            </a:r>
            <a:r>
              <a:rPr sz="5800" spc="-25" dirty="0"/>
              <a:t> </a:t>
            </a:r>
            <a:r>
              <a:rPr sz="5800" spc="-5" dirty="0"/>
              <a:t>with</a:t>
            </a:r>
            <a:r>
              <a:rPr sz="5800" spc="-30" dirty="0"/>
              <a:t> zeros</a:t>
            </a:r>
            <a:endParaRPr sz="5800" dirty="0"/>
          </a:p>
        </p:txBody>
      </p:sp>
      <p:sp>
        <p:nvSpPr>
          <p:cNvPr id="3" name="object 3"/>
          <p:cNvSpPr txBox="1"/>
          <p:nvPr/>
        </p:nvSpPr>
        <p:spPr>
          <a:xfrm>
            <a:off x="4521200" y="1708150"/>
            <a:ext cx="505587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814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urier"/>
                <a:cs typeface="Courier"/>
              </a:rPr>
              <a:t>01_marshal-data.r </a:t>
            </a:r>
            <a:r>
              <a:rPr sz="2000" spc="5" dirty="0">
                <a:latin typeface="Courier"/>
                <a:cs typeface="Courier"/>
              </a:rPr>
              <a:t> </a:t>
            </a:r>
            <a:r>
              <a:rPr sz="2000" dirty="0">
                <a:latin typeface="Courier"/>
                <a:cs typeface="Courier"/>
              </a:rPr>
              <a:t>02_pre-dea-filtering.r</a:t>
            </a:r>
            <a:endParaRPr sz="2000">
              <a:latin typeface="Courier"/>
              <a:cs typeface="Courier"/>
            </a:endParaRPr>
          </a:p>
          <a:p>
            <a:pPr marL="12700" marR="1376680">
              <a:lnSpc>
                <a:spcPct val="100000"/>
              </a:lnSpc>
            </a:pPr>
            <a:r>
              <a:rPr sz="2000" dirty="0">
                <a:latin typeface="Courier"/>
                <a:cs typeface="Courier"/>
              </a:rPr>
              <a:t>03_dea-with-limma-voom.r  04_explore-dea-results.r</a:t>
            </a:r>
            <a:endParaRPr sz="2000">
              <a:latin typeface="Courier"/>
              <a:cs typeface="Courier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latin typeface="Courier"/>
                <a:cs typeface="Courier"/>
              </a:rPr>
              <a:t>90_limma-model-term-name-fiasco.r  helper01_load-counts.r </a:t>
            </a:r>
            <a:r>
              <a:rPr sz="2000" spc="5" dirty="0">
                <a:latin typeface="Courier"/>
                <a:cs typeface="Courier"/>
              </a:rPr>
              <a:t> </a:t>
            </a:r>
            <a:r>
              <a:rPr sz="2000" dirty="0">
                <a:latin typeface="Courier"/>
                <a:cs typeface="Courier"/>
              </a:rPr>
              <a:t>helper02_load-exp-des.r </a:t>
            </a:r>
            <a:r>
              <a:rPr sz="2000" spc="5" dirty="0">
                <a:latin typeface="Courier"/>
                <a:cs typeface="Courier"/>
              </a:rPr>
              <a:t> </a:t>
            </a:r>
            <a:r>
              <a:rPr sz="2000" dirty="0">
                <a:latin typeface="Courier"/>
                <a:cs typeface="Courier"/>
              </a:rPr>
              <a:t>helper03_load-focus-statinf.r </a:t>
            </a:r>
            <a:r>
              <a:rPr sz="2000" spc="5" dirty="0">
                <a:latin typeface="Courier"/>
                <a:cs typeface="Courier"/>
              </a:rPr>
              <a:t> </a:t>
            </a:r>
            <a:r>
              <a:rPr sz="2000" dirty="0">
                <a:latin typeface="Courier"/>
                <a:cs typeface="Courier"/>
              </a:rPr>
              <a:t>helper04_extract-and-tidy.r</a:t>
            </a:r>
            <a:endParaRPr sz="2000">
              <a:latin typeface="Courier"/>
              <a:cs typeface="Courie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9000" y="5226050"/>
            <a:ext cx="10490200" cy="31675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6930"/>
              </a:lnSpc>
              <a:spcBef>
                <a:spcPts val="100"/>
              </a:spcBef>
            </a:pPr>
            <a:r>
              <a:rPr sz="5800" spc="-5" dirty="0">
                <a:latin typeface="Gill Sans"/>
                <a:cs typeface="Gill Sans"/>
              </a:rPr>
              <a:t>i</a:t>
            </a:r>
            <a:r>
              <a:rPr sz="5800" dirty="0">
                <a:latin typeface="Gill Sans"/>
                <a:cs typeface="Gill Sans"/>
              </a:rPr>
              <a:t>f</a:t>
            </a:r>
            <a:r>
              <a:rPr sz="5800" spc="-5" dirty="0">
                <a:latin typeface="Gill Sans"/>
                <a:cs typeface="Gill Sans"/>
              </a:rPr>
              <a:t> </a:t>
            </a:r>
            <a:r>
              <a:rPr sz="5800" spc="-120" dirty="0">
                <a:latin typeface="Gill Sans"/>
                <a:cs typeface="Gill Sans"/>
              </a:rPr>
              <a:t>y</a:t>
            </a:r>
            <a:r>
              <a:rPr sz="5800" dirty="0">
                <a:latin typeface="Gill Sans"/>
                <a:cs typeface="Gill Sans"/>
              </a:rPr>
              <a:t>ou</a:t>
            </a:r>
            <a:r>
              <a:rPr sz="5800" spc="-5" dirty="0">
                <a:latin typeface="Gill Sans"/>
                <a:cs typeface="Gill Sans"/>
              </a:rPr>
              <a:t> </a:t>
            </a:r>
            <a:r>
              <a:rPr sz="5800" dirty="0">
                <a:latin typeface="Gill Sans"/>
                <a:cs typeface="Gill Sans"/>
              </a:rPr>
              <a:t>don</a:t>
            </a:r>
            <a:r>
              <a:rPr sz="5800" spc="-235" dirty="0">
                <a:latin typeface="Gill Sans"/>
                <a:cs typeface="Gill Sans"/>
              </a:rPr>
              <a:t>’</a:t>
            </a:r>
            <a:r>
              <a:rPr sz="5800" dirty="0">
                <a:latin typeface="Gill Sans"/>
                <a:cs typeface="Gill Sans"/>
              </a:rPr>
              <a:t>t</a:t>
            </a:r>
            <a:r>
              <a:rPr sz="5800" spc="-5" dirty="0">
                <a:latin typeface="Gill Sans"/>
                <a:cs typeface="Gill Sans"/>
              </a:rPr>
              <a:t> l</a:t>
            </a:r>
            <a:r>
              <a:rPr sz="5800" dirty="0">
                <a:latin typeface="Gill Sans"/>
                <a:cs typeface="Gill Sans"/>
              </a:rPr>
              <a:t>eft</a:t>
            </a:r>
            <a:r>
              <a:rPr sz="5800" spc="-5" dirty="0">
                <a:latin typeface="Gill Sans"/>
                <a:cs typeface="Gill Sans"/>
              </a:rPr>
              <a:t> </a:t>
            </a:r>
            <a:r>
              <a:rPr sz="5800" dirty="0">
                <a:latin typeface="Gill Sans"/>
                <a:cs typeface="Gill Sans"/>
              </a:rPr>
              <a:t>p</a:t>
            </a:r>
            <a:r>
              <a:rPr sz="5800" spc="-5" dirty="0">
                <a:latin typeface="Gill Sans"/>
                <a:cs typeface="Gill Sans"/>
              </a:rPr>
              <a:t>a</a:t>
            </a:r>
            <a:r>
              <a:rPr sz="5800" dirty="0">
                <a:latin typeface="Gill Sans"/>
                <a:cs typeface="Gill Sans"/>
              </a:rPr>
              <a:t>d,</a:t>
            </a:r>
            <a:r>
              <a:rPr sz="5800" spc="-585" dirty="0">
                <a:latin typeface="Gill Sans"/>
                <a:cs typeface="Gill Sans"/>
              </a:rPr>
              <a:t> </a:t>
            </a:r>
            <a:r>
              <a:rPr sz="5800" spc="-120" dirty="0">
                <a:latin typeface="Gill Sans"/>
                <a:cs typeface="Gill Sans"/>
              </a:rPr>
              <a:t>y</a:t>
            </a:r>
            <a:r>
              <a:rPr sz="5800" dirty="0">
                <a:latin typeface="Gill Sans"/>
                <a:cs typeface="Gill Sans"/>
              </a:rPr>
              <a:t>ou</a:t>
            </a:r>
            <a:r>
              <a:rPr sz="5800" spc="-5" dirty="0">
                <a:latin typeface="Gill Sans"/>
                <a:cs typeface="Gill Sans"/>
              </a:rPr>
              <a:t> </a:t>
            </a:r>
            <a:r>
              <a:rPr sz="5800" dirty="0">
                <a:latin typeface="Gill Sans"/>
                <a:cs typeface="Gill Sans"/>
              </a:rPr>
              <a:t>get</a:t>
            </a:r>
            <a:r>
              <a:rPr sz="5800" spc="-5" dirty="0">
                <a:latin typeface="Gill Sans"/>
                <a:cs typeface="Gill Sans"/>
              </a:rPr>
              <a:t> </a:t>
            </a:r>
            <a:r>
              <a:rPr sz="5800" dirty="0">
                <a:latin typeface="Gill Sans"/>
                <a:cs typeface="Gill Sans"/>
              </a:rPr>
              <a:t>this:</a:t>
            </a:r>
          </a:p>
          <a:p>
            <a:pPr marL="12700" marR="2373630">
              <a:lnSpc>
                <a:spcPts val="3700"/>
              </a:lnSpc>
              <a:spcBef>
                <a:spcPts val="110"/>
              </a:spcBef>
            </a:pPr>
            <a:r>
              <a:rPr sz="3100" dirty="0">
                <a:latin typeface="Courier"/>
                <a:cs typeface="Courier"/>
              </a:rPr>
              <a:t>10_final-figs-forpublication.R  1_data-cleaning.R</a:t>
            </a:r>
          </a:p>
          <a:p>
            <a:pPr marL="12700">
              <a:lnSpc>
                <a:spcPts val="3420"/>
              </a:lnSpc>
            </a:pPr>
            <a:r>
              <a:rPr sz="3100" dirty="0">
                <a:latin typeface="Courier"/>
                <a:cs typeface="Courier"/>
              </a:rPr>
              <a:t>2_fit-model.R</a:t>
            </a:r>
          </a:p>
          <a:p>
            <a:pPr marL="12700">
              <a:lnSpc>
                <a:spcPts val="6800"/>
              </a:lnSpc>
              <a:tabLst>
                <a:tab pos="1967864" algn="l"/>
                <a:tab pos="2616835" algn="l"/>
              </a:tabLst>
            </a:pPr>
            <a:r>
              <a:rPr sz="5800" spc="-5" dirty="0">
                <a:latin typeface="Gill Sans"/>
                <a:cs typeface="Gill Sans"/>
              </a:rPr>
              <a:t>which	is	just</a:t>
            </a:r>
            <a:r>
              <a:rPr sz="5800" spc="-50" dirty="0">
                <a:latin typeface="Gill Sans"/>
                <a:cs typeface="Gill Sans"/>
              </a:rPr>
              <a:t> </a:t>
            </a:r>
            <a:r>
              <a:rPr sz="5800" dirty="0">
                <a:latin typeface="Gill Sans"/>
                <a:cs typeface="Gill Sans"/>
              </a:rPr>
              <a:t>sad</a:t>
            </a:r>
          </a:p>
        </p:txBody>
      </p:sp>
      <p:sp>
        <p:nvSpPr>
          <p:cNvPr id="5" name="object 5"/>
          <p:cNvSpPr/>
          <p:nvPr/>
        </p:nvSpPr>
        <p:spPr>
          <a:xfrm>
            <a:off x="4470400" y="1701799"/>
            <a:ext cx="1308100" cy="2832100"/>
          </a:xfrm>
          <a:custGeom>
            <a:avLst/>
            <a:gdLst/>
            <a:ahLst/>
            <a:cxnLst/>
            <a:rect l="l" t="t" r="r" b="b"/>
            <a:pathLst>
              <a:path w="1308100" h="2832100">
                <a:moveTo>
                  <a:pt x="1308100" y="1600200"/>
                </a:moveTo>
                <a:lnTo>
                  <a:pt x="431800" y="1600200"/>
                </a:lnTo>
                <a:lnTo>
                  <a:pt x="431800" y="0"/>
                </a:lnTo>
                <a:lnTo>
                  <a:pt x="0" y="0"/>
                </a:lnTo>
                <a:lnTo>
                  <a:pt x="0" y="1600200"/>
                </a:lnTo>
                <a:lnTo>
                  <a:pt x="0" y="2832100"/>
                </a:lnTo>
                <a:lnTo>
                  <a:pt x="1308100" y="2832100"/>
                </a:lnTo>
                <a:lnTo>
                  <a:pt x="1308100" y="1600200"/>
                </a:lnTo>
                <a:close/>
              </a:path>
            </a:pathLst>
          </a:custGeom>
          <a:solidFill>
            <a:srgbClr val="FF9300">
              <a:alpha val="26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400" y="1320550"/>
            <a:ext cx="11653520" cy="827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0" indent="-8572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1490345" algn="l"/>
              </a:tabLst>
            </a:pPr>
            <a:r>
              <a:rPr lang="en-US" sz="4800" spc="-5" dirty="0">
                <a:latin typeface="Gill Sans"/>
                <a:cs typeface="Gill Sans"/>
              </a:rPr>
              <a:t>E</a:t>
            </a:r>
            <a:r>
              <a:rPr sz="4800" spc="-5" dirty="0">
                <a:latin typeface="Gill Sans"/>
                <a:cs typeface="Gill Sans"/>
              </a:rPr>
              <a:t>asy</a:t>
            </a:r>
            <a:r>
              <a:rPr lang="en-US" sz="4800" spc="-5" dirty="0">
                <a:latin typeface="Gill Sans"/>
                <a:cs typeface="Gill Sans"/>
              </a:rPr>
              <a:t> </a:t>
            </a:r>
            <a:r>
              <a:rPr sz="4800" dirty="0">
                <a:latin typeface="Gill Sans"/>
                <a:cs typeface="Gill Sans"/>
              </a:rPr>
              <a:t>to</a:t>
            </a:r>
            <a:r>
              <a:rPr sz="4800" spc="-25" dirty="0">
                <a:latin typeface="Gill Sans"/>
                <a:cs typeface="Gill Sans"/>
              </a:rPr>
              <a:t> </a:t>
            </a:r>
            <a:r>
              <a:rPr sz="4800" spc="-5" dirty="0">
                <a:latin typeface="Gill Sans"/>
                <a:cs typeface="Gill Sans"/>
              </a:rPr>
              <a:t>implement</a:t>
            </a:r>
            <a:r>
              <a:rPr sz="4800" spc="-20" dirty="0">
                <a:latin typeface="Gill Sans"/>
                <a:cs typeface="Gill Sans"/>
              </a:rPr>
              <a:t> </a:t>
            </a:r>
            <a:r>
              <a:rPr sz="4800" spc="-80" dirty="0">
                <a:latin typeface="Gill Sans"/>
                <a:cs typeface="Gill Sans"/>
              </a:rPr>
              <a:t>NOW</a:t>
            </a:r>
            <a:endParaRPr lang="en-US" sz="4800" spc="-80" dirty="0">
              <a:latin typeface="Gill Sans"/>
              <a:cs typeface="Gill San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0345" algn="l"/>
              </a:tabLst>
            </a:pPr>
            <a:endParaRPr sz="4800" dirty="0">
              <a:latin typeface="Gill Sans"/>
              <a:cs typeface="Gill Sans"/>
            </a:endParaRPr>
          </a:p>
          <a:p>
            <a:pPr marL="869950" marR="5080" indent="-857250">
              <a:lnSpc>
                <a:spcPts val="66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6574155" algn="l"/>
                <a:tab pos="9761855" algn="l"/>
              </a:tabLst>
            </a:pPr>
            <a:r>
              <a:rPr lang="en-US" sz="4800" spc="-235" dirty="0">
                <a:latin typeface="Gill Sans"/>
                <a:cs typeface="Gill Sans"/>
              </a:rPr>
              <a:t>P</a:t>
            </a:r>
            <a:r>
              <a:rPr sz="4800" spc="-235" dirty="0">
                <a:latin typeface="Gill Sans"/>
                <a:cs typeface="Gill Sans"/>
              </a:rPr>
              <a:t>a</a:t>
            </a:r>
            <a:r>
              <a:rPr sz="4800" spc="-120" dirty="0">
                <a:latin typeface="Gill Sans"/>
                <a:cs typeface="Gill Sans"/>
              </a:rPr>
              <a:t>y</a:t>
            </a:r>
            <a:r>
              <a:rPr sz="4800" dirty="0">
                <a:latin typeface="Gill Sans"/>
                <a:cs typeface="Gill Sans"/>
              </a:rPr>
              <a:t>offs</a:t>
            </a:r>
            <a:r>
              <a:rPr sz="4800" spc="-5" dirty="0">
                <a:latin typeface="Gill Sans"/>
                <a:cs typeface="Gill Sans"/>
              </a:rPr>
              <a:t> </a:t>
            </a:r>
            <a:r>
              <a:rPr sz="4800" dirty="0">
                <a:latin typeface="Gill Sans"/>
                <a:cs typeface="Gill Sans"/>
              </a:rPr>
              <a:t>accu</a:t>
            </a:r>
            <a:r>
              <a:rPr sz="4800" spc="-60" dirty="0">
                <a:latin typeface="Gill Sans"/>
                <a:cs typeface="Gill Sans"/>
              </a:rPr>
              <a:t>m</a:t>
            </a:r>
            <a:r>
              <a:rPr sz="4800" dirty="0">
                <a:latin typeface="Gill Sans"/>
                <a:cs typeface="Gill Sans"/>
              </a:rPr>
              <a:t>ula</a:t>
            </a:r>
            <a:r>
              <a:rPr sz="4800" spc="-5" dirty="0">
                <a:latin typeface="Gill Sans"/>
                <a:cs typeface="Gill Sans"/>
              </a:rPr>
              <a:t>t</a:t>
            </a:r>
            <a:r>
              <a:rPr sz="4800" dirty="0">
                <a:latin typeface="Gill Sans"/>
                <a:cs typeface="Gill Sans"/>
              </a:rPr>
              <a:t>e</a:t>
            </a:r>
            <a:r>
              <a:rPr sz="4800" spc="-5" dirty="0">
                <a:latin typeface="Gill Sans"/>
                <a:cs typeface="Gill Sans"/>
              </a:rPr>
              <a:t> </a:t>
            </a:r>
            <a:r>
              <a:rPr sz="4800" dirty="0">
                <a:latin typeface="Gill Sans"/>
                <a:cs typeface="Gill Sans"/>
              </a:rPr>
              <a:t>as</a:t>
            </a:r>
            <a:r>
              <a:rPr lang="en-US" sz="4800" dirty="0">
                <a:latin typeface="Gill Sans"/>
                <a:cs typeface="Gill Sans"/>
              </a:rPr>
              <a:t> </a:t>
            </a:r>
            <a:r>
              <a:rPr sz="4800" spc="-120" dirty="0">
                <a:latin typeface="Gill Sans"/>
                <a:cs typeface="Gill Sans"/>
              </a:rPr>
              <a:t>y</a:t>
            </a:r>
            <a:r>
              <a:rPr sz="4800" dirty="0">
                <a:latin typeface="Gill Sans"/>
                <a:cs typeface="Gill Sans"/>
              </a:rPr>
              <a:t>our</a:t>
            </a:r>
            <a:r>
              <a:rPr sz="4800" spc="-5" dirty="0">
                <a:latin typeface="Gill Sans"/>
                <a:cs typeface="Gill Sans"/>
              </a:rPr>
              <a:t> </a:t>
            </a:r>
            <a:r>
              <a:rPr sz="4800" dirty="0">
                <a:latin typeface="Gill Sans"/>
                <a:cs typeface="Gill Sans"/>
              </a:rPr>
              <a:t>ski</a:t>
            </a:r>
            <a:r>
              <a:rPr sz="4800" spc="-5" dirty="0">
                <a:latin typeface="Gill Sans"/>
                <a:cs typeface="Gill Sans"/>
              </a:rPr>
              <a:t>ll</a:t>
            </a:r>
            <a:r>
              <a:rPr sz="4800" dirty="0">
                <a:latin typeface="Gill Sans"/>
                <a:cs typeface="Gill Sans"/>
              </a:rPr>
              <a:t>s</a:t>
            </a:r>
            <a:r>
              <a:rPr lang="en-US" sz="4800" dirty="0">
                <a:latin typeface="Gill Sans"/>
                <a:cs typeface="Gill Sans"/>
              </a:rPr>
              <a:t> </a:t>
            </a:r>
            <a:r>
              <a:rPr sz="4800" spc="-90" dirty="0">
                <a:latin typeface="Gill Sans"/>
                <a:cs typeface="Gill Sans"/>
              </a:rPr>
              <a:t>e</a:t>
            </a:r>
            <a:r>
              <a:rPr sz="4800" spc="-120" dirty="0">
                <a:latin typeface="Gill Sans"/>
                <a:cs typeface="Gill Sans"/>
              </a:rPr>
              <a:t>v</a:t>
            </a:r>
            <a:r>
              <a:rPr sz="4800" dirty="0">
                <a:latin typeface="Gill Sans"/>
                <a:cs typeface="Gill Sans"/>
              </a:rPr>
              <a:t>o</a:t>
            </a:r>
            <a:r>
              <a:rPr sz="4800" spc="-5" dirty="0">
                <a:latin typeface="Gill Sans"/>
                <a:cs typeface="Gill Sans"/>
              </a:rPr>
              <a:t>l</a:t>
            </a:r>
            <a:r>
              <a:rPr sz="4800" spc="-120" dirty="0">
                <a:latin typeface="Gill Sans"/>
                <a:cs typeface="Gill Sans"/>
              </a:rPr>
              <a:t>v</a:t>
            </a:r>
            <a:r>
              <a:rPr sz="4800" dirty="0">
                <a:latin typeface="Gill Sans"/>
                <a:cs typeface="Gill Sans"/>
              </a:rPr>
              <a:t>e</a:t>
            </a:r>
            <a:r>
              <a:rPr lang="en-US" sz="4800" dirty="0">
                <a:latin typeface="Gill Sans"/>
                <a:cs typeface="Gill Sans"/>
              </a:rPr>
              <a:t> </a:t>
            </a:r>
            <a:r>
              <a:rPr sz="4800" dirty="0">
                <a:latin typeface="Gill Sans"/>
                <a:cs typeface="Gill Sans"/>
              </a:rPr>
              <a:t>and</a:t>
            </a:r>
            <a:r>
              <a:rPr sz="4800" spc="-10" dirty="0">
                <a:latin typeface="Gill Sans"/>
                <a:cs typeface="Gill Sans"/>
              </a:rPr>
              <a:t> </a:t>
            </a:r>
            <a:r>
              <a:rPr sz="4800" spc="-20" dirty="0">
                <a:latin typeface="Gill Sans"/>
                <a:cs typeface="Gill Sans"/>
              </a:rPr>
              <a:t>projects</a:t>
            </a:r>
            <a:r>
              <a:rPr sz="4800" spc="-10" dirty="0">
                <a:latin typeface="Gill Sans"/>
                <a:cs typeface="Gill Sans"/>
              </a:rPr>
              <a:t> </a:t>
            </a:r>
            <a:r>
              <a:rPr sz="4800" dirty="0">
                <a:latin typeface="Gill Sans"/>
                <a:cs typeface="Gill Sans"/>
              </a:rPr>
              <a:t>get</a:t>
            </a:r>
            <a:r>
              <a:rPr sz="4800" spc="-5" dirty="0">
                <a:latin typeface="Gill Sans"/>
                <a:cs typeface="Gill Sans"/>
              </a:rPr>
              <a:t> </a:t>
            </a:r>
            <a:r>
              <a:rPr sz="4800" spc="-35" dirty="0">
                <a:latin typeface="Gill Sans"/>
                <a:cs typeface="Gill Sans"/>
              </a:rPr>
              <a:t>more</a:t>
            </a:r>
            <a:r>
              <a:rPr sz="4800" spc="-10" dirty="0">
                <a:latin typeface="Gill Sans"/>
                <a:cs typeface="Gill Sans"/>
              </a:rPr>
              <a:t> </a:t>
            </a:r>
            <a:r>
              <a:rPr sz="4800" spc="-5" dirty="0">
                <a:latin typeface="Gill Sans"/>
                <a:cs typeface="Gill Sans"/>
              </a:rPr>
              <a:t>complex</a:t>
            </a:r>
            <a:endParaRPr lang="en-US" sz="4800" spc="-5" dirty="0">
              <a:latin typeface="Gill Sans"/>
              <a:cs typeface="Gill Sans"/>
            </a:endParaRPr>
          </a:p>
          <a:p>
            <a:pPr marL="12700" marR="5080">
              <a:lnSpc>
                <a:spcPts val="6600"/>
              </a:lnSpc>
              <a:spcBef>
                <a:spcPts val="5"/>
              </a:spcBef>
              <a:tabLst>
                <a:tab pos="6574155" algn="l"/>
                <a:tab pos="9761855" algn="l"/>
              </a:tabLst>
            </a:pPr>
            <a:endParaRPr lang="en-US" sz="4800" spc="-5" dirty="0">
              <a:latin typeface="Gill Sans"/>
              <a:cs typeface="Gill Sans"/>
            </a:endParaRPr>
          </a:p>
          <a:p>
            <a:pPr marL="869950" marR="5080" indent="-857250">
              <a:lnSpc>
                <a:spcPts val="66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6574155" algn="l"/>
                <a:tab pos="9761855" algn="l"/>
              </a:tabLst>
            </a:pPr>
            <a:r>
              <a:rPr lang="en-US" sz="4800" spc="-5" dirty="0">
                <a:latin typeface="Gill Sans"/>
                <a:cs typeface="Gill Sans"/>
              </a:rPr>
              <a:t>Much easier to get help from others and more experienced coders</a:t>
            </a:r>
          </a:p>
          <a:p>
            <a:pPr marL="12700" marR="5080">
              <a:lnSpc>
                <a:spcPts val="6600"/>
              </a:lnSpc>
              <a:spcBef>
                <a:spcPts val="5"/>
              </a:spcBef>
              <a:tabLst>
                <a:tab pos="6574155" algn="l"/>
                <a:tab pos="9761855" algn="l"/>
              </a:tabLst>
            </a:pPr>
            <a:endParaRPr lang="en-US" sz="4800" spc="-5" dirty="0">
              <a:latin typeface="Gill Sans"/>
              <a:cs typeface="Gill Sans"/>
            </a:endParaRPr>
          </a:p>
          <a:p>
            <a:pPr marL="869950" marR="5080" indent="-857250">
              <a:lnSpc>
                <a:spcPts val="66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6574155" algn="l"/>
                <a:tab pos="9761855" algn="l"/>
              </a:tabLst>
            </a:pPr>
            <a:r>
              <a:rPr lang="en-US" sz="4800" spc="-5" dirty="0">
                <a:latin typeface="Gill Sans"/>
                <a:cs typeface="Gill Sans"/>
              </a:rPr>
              <a:t>This is part of being a good collaborator and working on a team </a:t>
            </a:r>
            <a:endParaRPr sz="4800" dirty="0">
              <a:latin typeface="Gill Sans"/>
              <a:cs typeface="Gill San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2600" y="304800"/>
            <a:ext cx="1037145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50659" algn="l"/>
              </a:tabLst>
            </a:pPr>
            <a:r>
              <a:rPr lang="en-US" sz="6400" spc="-30" dirty="0"/>
              <a:t>File name discipline</a:t>
            </a:r>
            <a:endParaRPr sz="6400" dirty="0"/>
          </a:p>
        </p:txBody>
      </p:sp>
      <p:pic>
        <p:nvPicPr>
          <p:cNvPr id="1026" name="Picture 2" descr="The 10 Most Popular Programming Languages to Learn in 2021">
            <a:extLst>
              <a:ext uri="{FF2B5EF4-FFF2-40B4-BE49-F238E27FC236}">
                <a16:creationId xmlns:a16="http://schemas.microsoft.com/office/drawing/2014/main" id="{7F8625A3-D985-E84C-B29A-9A67EEF77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295" y="152400"/>
            <a:ext cx="4033520" cy="2687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5600" y="1816047"/>
            <a:ext cx="12293600" cy="302270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2600" y="336550"/>
            <a:ext cx="125222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99160" algn="l"/>
                <a:tab pos="7803515" algn="l"/>
              </a:tabLst>
            </a:pPr>
            <a:r>
              <a:rPr sz="4800" spc="-30" dirty="0"/>
              <a:t>go	</a:t>
            </a:r>
            <a:r>
              <a:rPr sz="4800" spc="10" dirty="0"/>
              <a:t>forth</a:t>
            </a:r>
            <a:r>
              <a:rPr sz="4800" spc="5" dirty="0"/>
              <a:t> </a:t>
            </a:r>
            <a:r>
              <a:rPr sz="4800" dirty="0"/>
              <a:t>and </a:t>
            </a:r>
            <a:r>
              <a:rPr sz="4800" spc="-5" dirty="0"/>
              <a:t>use</a:t>
            </a:r>
            <a:r>
              <a:rPr sz="4800" spc="5" dirty="0"/>
              <a:t> </a:t>
            </a:r>
            <a:r>
              <a:rPr sz="4800" spc="-50" dirty="0"/>
              <a:t>awesome</a:t>
            </a:r>
            <a:r>
              <a:rPr lang="en-US" sz="4800" spc="-50" dirty="0"/>
              <a:t> </a:t>
            </a:r>
            <a:r>
              <a:rPr sz="4800" spc="40" dirty="0"/>
              <a:t>file</a:t>
            </a:r>
            <a:r>
              <a:rPr sz="4800" spc="-35" dirty="0"/>
              <a:t> </a:t>
            </a:r>
            <a:r>
              <a:rPr sz="4800" spc="-5" dirty="0"/>
              <a:t>names</a:t>
            </a:r>
            <a:r>
              <a:rPr sz="4800" spc="-35" dirty="0"/>
              <a:t> </a:t>
            </a:r>
            <a:r>
              <a:rPr sz="4800" spc="-5" dirty="0"/>
              <a:t>:)</a:t>
            </a:r>
            <a:endParaRPr sz="4800" dirty="0"/>
          </a:p>
        </p:txBody>
      </p:sp>
      <p:sp>
        <p:nvSpPr>
          <p:cNvPr id="4" name="object 4"/>
          <p:cNvSpPr txBox="1"/>
          <p:nvPr/>
        </p:nvSpPr>
        <p:spPr>
          <a:xfrm>
            <a:off x="1206500" y="5391150"/>
            <a:ext cx="7067550" cy="39065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2352040">
              <a:lnSpc>
                <a:spcPct val="101200"/>
              </a:lnSpc>
              <a:spcBef>
                <a:spcPts val="60"/>
              </a:spcBef>
            </a:pPr>
            <a:r>
              <a:rPr sz="2800" dirty="0">
                <a:latin typeface="Courier"/>
                <a:cs typeface="Courier"/>
              </a:rPr>
              <a:t>01_marshal-data.r </a:t>
            </a:r>
            <a:r>
              <a:rPr sz="2800" spc="5" dirty="0">
                <a:latin typeface="Courier"/>
                <a:cs typeface="Courier"/>
              </a:rPr>
              <a:t> </a:t>
            </a:r>
            <a:r>
              <a:rPr sz="2800" dirty="0">
                <a:latin typeface="Courier"/>
                <a:cs typeface="Courier"/>
              </a:rPr>
              <a:t>02_pre-dea-filtering.r</a:t>
            </a:r>
            <a:endParaRPr sz="2800">
              <a:latin typeface="Courier"/>
              <a:cs typeface="Courier"/>
            </a:endParaRPr>
          </a:p>
          <a:p>
            <a:pPr marL="12700" marR="1925320">
              <a:lnSpc>
                <a:spcPct val="101200"/>
              </a:lnSpc>
            </a:pPr>
            <a:r>
              <a:rPr sz="2800" dirty="0">
                <a:latin typeface="Courier"/>
                <a:cs typeface="Courier"/>
              </a:rPr>
              <a:t>03_dea-with-limma-voom.r  04_explore-dea-results.r</a:t>
            </a:r>
            <a:endParaRPr sz="2800">
              <a:latin typeface="Courier"/>
              <a:cs typeface="Courier"/>
            </a:endParaRPr>
          </a:p>
          <a:p>
            <a:pPr marL="12700" marR="5080">
              <a:lnSpc>
                <a:spcPct val="101200"/>
              </a:lnSpc>
            </a:pPr>
            <a:r>
              <a:rPr sz="2800" dirty="0">
                <a:latin typeface="Courier"/>
                <a:cs typeface="Courier"/>
              </a:rPr>
              <a:t>90_limma-model-term-name-fiasco.r  helper01_load-counts.r </a:t>
            </a:r>
            <a:r>
              <a:rPr sz="2800" spc="5" dirty="0">
                <a:latin typeface="Courier"/>
                <a:cs typeface="Courier"/>
              </a:rPr>
              <a:t> </a:t>
            </a:r>
            <a:r>
              <a:rPr sz="2800" dirty="0">
                <a:latin typeface="Courier"/>
                <a:cs typeface="Courier"/>
              </a:rPr>
              <a:t>helper02_load-exp-des.r </a:t>
            </a:r>
            <a:r>
              <a:rPr sz="2800" spc="5" dirty="0">
                <a:latin typeface="Courier"/>
                <a:cs typeface="Courier"/>
              </a:rPr>
              <a:t> </a:t>
            </a:r>
            <a:r>
              <a:rPr sz="2800" dirty="0">
                <a:latin typeface="Courier"/>
                <a:cs typeface="Courier"/>
              </a:rPr>
              <a:t>helper03_load-focus-statinf.r </a:t>
            </a:r>
            <a:r>
              <a:rPr sz="2800" spc="5" dirty="0">
                <a:latin typeface="Courier"/>
                <a:cs typeface="Courier"/>
              </a:rPr>
              <a:t> </a:t>
            </a:r>
            <a:r>
              <a:rPr sz="2800" dirty="0">
                <a:latin typeface="Courier"/>
                <a:cs typeface="Courier"/>
              </a:rPr>
              <a:t>helper04_extract-and-tidy.r</a:t>
            </a:r>
            <a:endParaRPr sz="2800">
              <a:latin typeface="Courier"/>
              <a:cs typeface="Courier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02597-0167-5C4F-9A4C-351646059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533400"/>
            <a:ext cx="11239500" cy="738664"/>
          </a:xfrm>
        </p:spPr>
        <p:txBody>
          <a:bodyPr/>
          <a:lstStyle/>
          <a:p>
            <a:r>
              <a:rPr lang="en-US" sz="4800" dirty="0">
                <a:solidFill>
                  <a:srgbClr val="0432FF"/>
                </a:solidFill>
              </a:rPr>
              <a:t>Naming convention for objects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E9843-18F9-E34B-806A-4028BEF1E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0344" y="1981200"/>
            <a:ext cx="6922655" cy="6647974"/>
          </a:xfrm>
        </p:spPr>
        <p:txBody>
          <a:bodyPr/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800" dirty="0"/>
              <a:t>Many of the same naming principles apply</a:t>
            </a:r>
          </a:p>
          <a:p>
            <a:endParaRPr lang="en-US" sz="48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800" dirty="0"/>
              <a:t>Maybe even more important to be consistent as you will end up with dozens of objects in each project.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800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74EFC1BD-F8DC-D94A-AA79-095B10D58D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999" y="1689100"/>
            <a:ext cx="5016500" cy="637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4771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02597-0167-5C4F-9A4C-351646059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533400"/>
            <a:ext cx="12446000" cy="738664"/>
          </a:xfrm>
        </p:spPr>
        <p:txBody>
          <a:bodyPr/>
          <a:lstStyle/>
          <a:p>
            <a:r>
              <a:rPr lang="en-US" sz="4800" u="sng" dirty="0"/>
              <a:t>Naming convention for objects </a:t>
            </a:r>
            <a:r>
              <a:rPr lang="en-US" sz="4800" dirty="0">
                <a:solidFill>
                  <a:srgbClr val="0432FF"/>
                </a:solidFill>
              </a:rPr>
              <a:t>(suggestions)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E9843-18F9-E34B-806A-4028BEF1E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3460" y="1447800"/>
            <a:ext cx="11356340" cy="7571303"/>
          </a:xfrm>
        </p:spPr>
        <p:txBody>
          <a:bodyPr/>
          <a:lstStyle/>
          <a:p>
            <a:r>
              <a:rPr lang="en-US" sz="4800" dirty="0"/>
              <a:t>Rather than having objects in R environment start with a number, I start them with object type: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err="1">
                <a:solidFill>
                  <a:srgbClr val="C00000"/>
                </a:solidFill>
              </a:rPr>
              <a:t>data_CORT_baseline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 err="1">
                <a:solidFill>
                  <a:srgbClr val="0432FF"/>
                </a:solidFill>
              </a:rPr>
              <a:t>table_CORT_summary_stats</a:t>
            </a:r>
            <a:endParaRPr lang="en-US" dirty="0">
              <a:solidFill>
                <a:srgbClr val="0432FF"/>
              </a:solidFill>
            </a:endParaRPr>
          </a:p>
          <a:p>
            <a:r>
              <a:rPr lang="en-US" dirty="0" err="1">
                <a:solidFill>
                  <a:srgbClr val="00B050"/>
                </a:solidFill>
              </a:rPr>
              <a:t>fig_mean_by_group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err="1">
                <a:solidFill>
                  <a:srgbClr val="7030A0"/>
                </a:solidFill>
              </a:rPr>
              <a:t>model_regress_height_vs_weight</a:t>
            </a:r>
            <a:endParaRPr lang="en-US" dirty="0">
              <a:solidFill>
                <a:srgbClr val="7030A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2145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02597-0167-5C4F-9A4C-351646059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533400"/>
            <a:ext cx="11239500" cy="738664"/>
          </a:xfrm>
        </p:spPr>
        <p:txBody>
          <a:bodyPr/>
          <a:lstStyle/>
          <a:p>
            <a:r>
              <a:rPr lang="en-US" sz="4800" dirty="0"/>
              <a:t>Naming convention for objects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E9843-18F9-E34B-806A-4028BEF1E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0344" y="1981200"/>
            <a:ext cx="6922655" cy="8002191"/>
          </a:xfrm>
        </p:spPr>
        <p:txBody>
          <a:bodyPr/>
          <a:lstStyle/>
          <a:p>
            <a:r>
              <a:rPr lang="en-US" sz="4000" dirty="0"/>
              <a:t>I tend to prefer hierarchical naming with meaningful differences highlighted as suffixes.</a:t>
            </a:r>
          </a:p>
          <a:p>
            <a:endParaRPr lang="en-US" sz="4000" dirty="0"/>
          </a:p>
          <a:p>
            <a:r>
              <a:rPr lang="en-US" sz="4000" dirty="0"/>
              <a:t>For ‘final’ publication-quality figures and tables, OK to output them with numerical order as that is how they are presented in manuscript. (e.g. Figure 1, Figure 2, etc.) </a:t>
            </a:r>
          </a:p>
          <a:p>
            <a:endParaRPr lang="en-US" sz="4000" dirty="0"/>
          </a:p>
          <a:p>
            <a:endParaRPr lang="en-US" sz="4000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74EFC1BD-F8DC-D94A-AA79-095B10D58D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999" y="1689100"/>
            <a:ext cx="5016500" cy="6375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DE1BEF-DDE9-6841-890C-9E1D9EF034D0}"/>
              </a:ext>
            </a:extLst>
          </p:cNvPr>
          <p:cNvSpPr txBox="1"/>
          <p:nvPr/>
        </p:nvSpPr>
        <p:spPr>
          <a:xfrm>
            <a:off x="7416800" y="3200400"/>
            <a:ext cx="2743200" cy="8382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1A17D5-9E84-4149-836C-35A301DE1433}"/>
              </a:ext>
            </a:extLst>
          </p:cNvPr>
          <p:cNvSpPr txBox="1"/>
          <p:nvPr/>
        </p:nvSpPr>
        <p:spPr>
          <a:xfrm>
            <a:off x="7416800" y="7213283"/>
            <a:ext cx="2743200" cy="54864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BCB102-032E-9444-B85C-E8EA00114003}"/>
              </a:ext>
            </a:extLst>
          </p:cNvPr>
          <p:cNvSpPr txBox="1"/>
          <p:nvPr/>
        </p:nvSpPr>
        <p:spPr>
          <a:xfrm>
            <a:off x="7416800" y="4785360"/>
            <a:ext cx="2743200" cy="54864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9307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41E5A-C024-5848-B459-DC0E8180F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7400" y="385762"/>
            <a:ext cx="10820400" cy="7386638"/>
          </a:xfrm>
        </p:spPr>
        <p:txBody>
          <a:bodyPr/>
          <a:lstStyle/>
          <a:p>
            <a:r>
              <a:rPr lang="en-US" sz="4800" u="sng" dirty="0"/>
              <a:t>For next time</a:t>
            </a:r>
            <a:r>
              <a:rPr lang="en-US" sz="4800" dirty="0"/>
              <a:t>:</a:t>
            </a:r>
          </a:p>
          <a:p>
            <a:r>
              <a:rPr lang="en-US" sz="4800" dirty="0"/>
              <a:t>Make sure you have made a </a:t>
            </a:r>
            <a:r>
              <a:rPr lang="en-US" sz="4800" dirty="0" err="1"/>
              <a:t>Github</a:t>
            </a:r>
            <a:r>
              <a:rPr lang="en-US" sz="4800" dirty="0"/>
              <a:t> account. Probably want to use your </a:t>
            </a:r>
            <a:r>
              <a:rPr lang="en-US" sz="4800" dirty="0" err="1"/>
              <a:t>gmail</a:t>
            </a:r>
            <a:r>
              <a:rPr lang="en-US" sz="4800" dirty="0"/>
              <a:t>, yahoo, etc. address rather than APSU (long-term stability).</a:t>
            </a:r>
          </a:p>
          <a:p>
            <a:endParaRPr lang="en-US" sz="4800" dirty="0"/>
          </a:p>
          <a:p>
            <a:r>
              <a:rPr lang="en-US" sz="4800" dirty="0"/>
              <a:t>We will use </a:t>
            </a:r>
            <a:r>
              <a:rPr lang="en-US" sz="4800" dirty="0" err="1"/>
              <a:t>Github</a:t>
            </a:r>
            <a:r>
              <a:rPr lang="en-US" sz="4800" dirty="0"/>
              <a:t> for a majority of the semester.</a:t>
            </a:r>
          </a:p>
          <a:p>
            <a:endParaRPr lang="en-US" sz="4800" dirty="0"/>
          </a:p>
          <a:p>
            <a:r>
              <a:rPr lang="en-US" sz="4800" dirty="0" err="1">
                <a:solidFill>
                  <a:srgbClr val="7030A0"/>
                </a:solidFill>
              </a:rPr>
              <a:t>github.com</a:t>
            </a:r>
            <a:endParaRPr lang="en-US" sz="4800" dirty="0">
              <a:solidFill>
                <a:srgbClr val="7030A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CEF53E-CAB2-B24A-B5AD-3DFF99C56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0" y="6858000"/>
            <a:ext cx="4597400" cy="258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14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5600" y="1511300"/>
            <a:ext cx="13004800" cy="63693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0">
              <a:lnSpc>
                <a:spcPts val="4970"/>
              </a:lnSpc>
              <a:spcBef>
                <a:spcPts val="100"/>
              </a:spcBef>
            </a:pPr>
            <a:r>
              <a:rPr sz="3600" spc="-15" dirty="0">
                <a:latin typeface="Gill Sans"/>
                <a:cs typeface="Gill Sans"/>
              </a:rPr>
              <a:t>myabstract.docx</a:t>
            </a:r>
            <a:endParaRPr sz="3600" dirty="0">
              <a:latin typeface="Gill Sans"/>
              <a:cs typeface="Gill Sans"/>
            </a:endParaRPr>
          </a:p>
          <a:p>
            <a:pPr marL="609600" marR="990600">
              <a:lnSpc>
                <a:spcPts val="4900"/>
              </a:lnSpc>
              <a:spcBef>
                <a:spcPts val="209"/>
              </a:spcBef>
              <a:tabLst>
                <a:tab pos="1709420" algn="l"/>
              </a:tabLst>
            </a:pPr>
            <a:r>
              <a:rPr sz="3600" spc="-85" dirty="0">
                <a:latin typeface="Gill Sans"/>
                <a:cs typeface="Gill Sans"/>
              </a:rPr>
              <a:t>Joe’s</a:t>
            </a:r>
            <a:r>
              <a:rPr lang="en-US" sz="3600" spc="-85" dirty="0">
                <a:latin typeface="Gill Sans"/>
                <a:cs typeface="Gill Sans"/>
              </a:rPr>
              <a:t> </a:t>
            </a:r>
            <a:r>
              <a:rPr sz="3600" spc="-5" dirty="0">
                <a:latin typeface="Gill Sans"/>
                <a:cs typeface="Gill Sans"/>
              </a:rPr>
              <a:t>Filenames</a:t>
            </a:r>
            <a:r>
              <a:rPr lang="en-US" sz="3600" spc="-5" dirty="0">
                <a:latin typeface="Gill Sans"/>
                <a:cs typeface="Gill Sans"/>
              </a:rPr>
              <a:t> </a:t>
            </a:r>
            <a:r>
              <a:rPr sz="3600" spc="-5" dirty="0">
                <a:latin typeface="Gill Sans"/>
                <a:cs typeface="Gill Sans"/>
              </a:rPr>
              <a:t>Use</a:t>
            </a:r>
            <a:r>
              <a:rPr lang="en-US" sz="3600" spc="5" dirty="0">
                <a:latin typeface="Gill Sans"/>
                <a:cs typeface="Gill Sans"/>
              </a:rPr>
              <a:t> </a:t>
            </a:r>
            <a:r>
              <a:rPr sz="3600" spc="-5" dirty="0">
                <a:latin typeface="Gill Sans"/>
                <a:cs typeface="Gill Sans"/>
              </a:rPr>
              <a:t>Spaces</a:t>
            </a:r>
            <a:r>
              <a:rPr lang="en-US" sz="3600" spc="5" dirty="0">
                <a:latin typeface="Gill Sans"/>
                <a:cs typeface="Gill Sans"/>
              </a:rPr>
              <a:t> </a:t>
            </a:r>
            <a:r>
              <a:rPr sz="3600" dirty="0">
                <a:latin typeface="Gill Sans"/>
                <a:cs typeface="Gill Sans"/>
              </a:rPr>
              <a:t>and</a:t>
            </a:r>
            <a:r>
              <a:rPr lang="en-US" sz="3600" dirty="0">
                <a:latin typeface="Gill Sans"/>
                <a:cs typeface="Gill Sans"/>
              </a:rPr>
              <a:t> </a:t>
            </a:r>
            <a:r>
              <a:rPr sz="3600" spc="-5" dirty="0" err="1">
                <a:latin typeface="Gill Sans"/>
                <a:cs typeface="Gill Sans"/>
              </a:rPr>
              <a:t>Punctuation.xlsx</a:t>
            </a:r>
            <a:r>
              <a:rPr sz="3600" spc="-5" dirty="0">
                <a:latin typeface="Gill Sans"/>
                <a:cs typeface="Gill Sans"/>
              </a:rPr>
              <a:t> </a:t>
            </a:r>
            <a:r>
              <a:rPr sz="3600" spc="-1150" dirty="0">
                <a:latin typeface="Gill Sans"/>
                <a:cs typeface="Gill Sans"/>
              </a:rPr>
              <a:t> </a:t>
            </a:r>
            <a:r>
              <a:rPr sz="3600" spc="5" dirty="0">
                <a:latin typeface="Gill Sans"/>
                <a:cs typeface="Gill Sans"/>
              </a:rPr>
              <a:t>figure</a:t>
            </a:r>
            <a:r>
              <a:rPr sz="3600" spc="-10" dirty="0">
                <a:latin typeface="Gill Sans"/>
                <a:cs typeface="Gill Sans"/>
              </a:rPr>
              <a:t> </a:t>
            </a:r>
            <a:r>
              <a:rPr sz="3600" dirty="0">
                <a:latin typeface="Gill Sans"/>
                <a:cs typeface="Gill Sans"/>
              </a:rPr>
              <a:t>1.png</a:t>
            </a:r>
          </a:p>
          <a:p>
            <a:pPr marL="609600" marR="5080">
              <a:lnSpc>
                <a:spcPts val="4900"/>
              </a:lnSpc>
            </a:pPr>
            <a:r>
              <a:rPr sz="3600" spc="40" dirty="0">
                <a:latin typeface="Gill Sans"/>
                <a:cs typeface="Gill Sans"/>
              </a:rPr>
              <a:t>fig </a:t>
            </a:r>
            <a:r>
              <a:rPr sz="3600" dirty="0">
                <a:latin typeface="Gill Sans"/>
                <a:cs typeface="Gill Sans"/>
              </a:rPr>
              <a:t>2.png </a:t>
            </a:r>
            <a:r>
              <a:rPr sz="3600" spc="5" dirty="0">
                <a:latin typeface="Gill Sans"/>
                <a:cs typeface="Gill Sans"/>
              </a:rPr>
              <a:t> </a:t>
            </a:r>
            <a:r>
              <a:rPr sz="3600" dirty="0">
                <a:latin typeface="Gill Sans"/>
                <a:cs typeface="Gill Sans"/>
              </a:rPr>
              <a:t>JW7</a:t>
            </a:r>
            <a:r>
              <a:rPr sz="3600" spc="-5" dirty="0">
                <a:latin typeface="Gill Sans"/>
                <a:cs typeface="Gill Sans"/>
              </a:rPr>
              <a:t>d^(</a:t>
            </a:r>
            <a:r>
              <a:rPr sz="3600" dirty="0">
                <a:latin typeface="Gill Sans"/>
                <a:cs typeface="Gill Sans"/>
              </a:rPr>
              <a:t>2</a:t>
            </a:r>
            <a:r>
              <a:rPr sz="3600" spc="-5" dirty="0">
                <a:latin typeface="Gill Sans"/>
                <a:cs typeface="Gill Sans"/>
              </a:rPr>
              <a:t>sl</a:t>
            </a:r>
            <a:r>
              <a:rPr sz="3600" dirty="0">
                <a:latin typeface="Gill Sans"/>
                <a:cs typeface="Gill Sans"/>
              </a:rPr>
              <a:t>@deletethisan</a:t>
            </a:r>
            <a:r>
              <a:rPr sz="3600" spc="-5" dirty="0">
                <a:latin typeface="Gill Sans"/>
                <a:cs typeface="Gill Sans"/>
              </a:rPr>
              <a:t>d</a:t>
            </a:r>
            <a:r>
              <a:rPr sz="3600" spc="-85" dirty="0">
                <a:latin typeface="Gill Sans"/>
                <a:cs typeface="Gill Sans"/>
              </a:rPr>
              <a:t>y</a:t>
            </a:r>
            <a:r>
              <a:rPr sz="3600" dirty="0">
                <a:latin typeface="Gill Sans"/>
                <a:cs typeface="Gill Sans"/>
              </a:rPr>
              <a:t>ou</a:t>
            </a:r>
            <a:r>
              <a:rPr sz="3600" spc="-105" dirty="0">
                <a:latin typeface="Gill Sans"/>
                <a:cs typeface="Gill Sans"/>
              </a:rPr>
              <a:t>r</a:t>
            </a:r>
            <a:r>
              <a:rPr sz="3600" dirty="0">
                <a:latin typeface="Gill Sans"/>
                <a:cs typeface="Gill Sans"/>
              </a:rPr>
              <a:t>c</a:t>
            </a:r>
            <a:r>
              <a:rPr sz="3600" spc="-5" dirty="0">
                <a:latin typeface="Gill Sans"/>
                <a:cs typeface="Gill Sans"/>
              </a:rPr>
              <a:t>a</a:t>
            </a:r>
            <a:r>
              <a:rPr sz="3600" spc="-85" dirty="0">
                <a:latin typeface="Gill Sans"/>
                <a:cs typeface="Gill Sans"/>
              </a:rPr>
              <a:t>r</a:t>
            </a:r>
            <a:r>
              <a:rPr sz="3600" dirty="0">
                <a:latin typeface="Gill Sans"/>
                <a:cs typeface="Gill Sans"/>
              </a:rPr>
              <a:t>eeris</a:t>
            </a:r>
            <a:r>
              <a:rPr sz="3600" spc="-45" dirty="0">
                <a:latin typeface="Gill Sans"/>
                <a:cs typeface="Gill Sans"/>
              </a:rPr>
              <a:t>o</a:t>
            </a:r>
            <a:r>
              <a:rPr sz="3600" spc="-85" dirty="0">
                <a:latin typeface="Gill Sans"/>
                <a:cs typeface="Gill Sans"/>
              </a:rPr>
              <a:t>v</a:t>
            </a:r>
            <a:r>
              <a:rPr sz="3600" dirty="0">
                <a:latin typeface="Gill Sans"/>
                <a:cs typeface="Gill Sans"/>
              </a:rPr>
              <a:t>erWx2*.txt</a:t>
            </a:r>
          </a:p>
          <a:p>
            <a:pPr marL="12700">
              <a:lnSpc>
                <a:spcPts val="9820"/>
              </a:lnSpc>
              <a:spcBef>
                <a:spcPts val="120"/>
              </a:spcBef>
            </a:pPr>
            <a:r>
              <a:rPr sz="8200" dirty="0">
                <a:latin typeface="Gill Sans"/>
                <a:cs typeface="Gill Sans"/>
              </a:rPr>
              <a:t>YES</a:t>
            </a:r>
          </a:p>
          <a:p>
            <a:pPr marL="673100" marR="3338829">
              <a:lnSpc>
                <a:spcPts val="4900"/>
              </a:lnSpc>
              <a:spcBef>
                <a:spcPts val="259"/>
              </a:spcBef>
            </a:pPr>
            <a:r>
              <a:rPr sz="3600" spc="-15" dirty="0">
                <a:latin typeface="Gill Sans"/>
                <a:cs typeface="Gill Sans"/>
              </a:rPr>
              <a:t>2014-06-08_abstract-for-sla.docx </a:t>
            </a:r>
            <a:r>
              <a:rPr sz="3600" spc="-10" dirty="0">
                <a:latin typeface="Gill Sans"/>
                <a:cs typeface="Gill Sans"/>
              </a:rPr>
              <a:t> </a:t>
            </a:r>
            <a:endParaRPr lang="en-US" sz="3600" spc="-10" dirty="0">
              <a:latin typeface="Gill Sans"/>
              <a:cs typeface="Gill Sans"/>
            </a:endParaRPr>
          </a:p>
          <a:p>
            <a:pPr marL="673100" marR="3338829">
              <a:lnSpc>
                <a:spcPts val="4900"/>
              </a:lnSpc>
              <a:spcBef>
                <a:spcPts val="259"/>
              </a:spcBef>
            </a:pPr>
            <a:r>
              <a:rPr sz="3600" spc="-15" dirty="0">
                <a:latin typeface="Gill Sans"/>
                <a:cs typeface="Gill Sans"/>
              </a:rPr>
              <a:t>joes-filenames-are-getting-better.xlsx</a:t>
            </a:r>
            <a:endParaRPr sz="3600" dirty="0">
              <a:latin typeface="Gill Sans"/>
              <a:cs typeface="Gill Sans"/>
            </a:endParaRPr>
          </a:p>
          <a:p>
            <a:pPr marL="673100" marR="1885314">
              <a:lnSpc>
                <a:spcPts val="4900"/>
              </a:lnSpc>
            </a:pPr>
            <a:r>
              <a:rPr sz="3600" spc="-5" dirty="0">
                <a:latin typeface="Gill Sans"/>
                <a:cs typeface="Gill Sans"/>
              </a:rPr>
              <a:t>fig01_scatterplot-talk-length-vs-interest.png </a:t>
            </a:r>
            <a:r>
              <a:rPr sz="3600" spc="-1155" dirty="0">
                <a:latin typeface="Gill Sans"/>
                <a:cs typeface="Gill Sans"/>
              </a:rPr>
              <a:t> </a:t>
            </a:r>
            <a:r>
              <a:rPr sz="3600" dirty="0">
                <a:latin typeface="Gill Sans"/>
                <a:cs typeface="Gill Sans"/>
              </a:rPr>
              <a:t>fig02_histogram-talk-attendance.png</a:t>
            </a:r>
          </a:p>
          <a:p>
            <a:pPr marL="673100">
              <a:lnSpc>
                <a:spcPts val="4760"/>
              </a:lnSpc>
            </a:pPr>
            <a:r>
              <a:rPr sz="3600" spc="-15" dirty="0">
                <a:latin typeface="Gill Sans"/>
                <a:cs typeface="Gill Sans"/>
              </a:rPr>
              <a:t>1986-01-28_raw-data-from-challenger-o-rings.txt</a:t>
            </a:r>
            <a:endParaRPr sz="3600" dirty="0">
              <a:latin typeface="Gill Sans"/>
              <a:cs typeface="Gill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669ABB-7E36-A946-B1D1-E8F482FBC516}"/>
              </a:ext>
            </a:extLst>
          </p:cNvPr>
          <p:cNvSpPr txBox="1"/>
          <p:nvPr/>
        </p:nvSpPr>
        <p:spPr>
          <a:xfrm>
            <a:off x="9934494" y="221813"/>
            <a:ext cx="2404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432FF"/>
                </a:solidFill>
              </a:rPr>
              <a:t>File names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05896-347B-E04F-8419-649AE8CAC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100" y="260350"/>
            <a:ext cx="11315700" cy="677108"/>
          </a:xfrm>
        </p:spPr>
        <p:txBody>
          <a:bodyPr/>
          <a:lstStyle/>
          <a:p>
            <a:r>
              <a:rPr lang="en-US" sz="4400" dirty="0"/>
              <a:t>Part 2: Cleaning Data and File Management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C9E0E9-739F-1347-88EF-58C3672AA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3100" y="1143000"/>
            <a:ext cx="11849100" cy="8371523"/>
          </a:xfrm>
        </p:spPr>
        <p:txBody>
          <a:bodyPr/>
          <a:lstStyle/>
          <a:p>
            <a:r>
              <a:rPr lang="en-US" sz="3200" u="sng" dirty="0"/>
              <a:t>Tips: the </a:t>
            </a:r>
            <a:r>
              <a:rPr lang="en-US" sz="3200" u="sng" dirty="0" err="1">
                <a:solidFill>
                  <a:srgbClr val="0432FF"/>
                </a:solidFill>
              </a:rPr>
              <a:t>from_joe</a:t>
            </a:r>
            <a:r>
              <a:rPr lang="en-US" sz="3200" u="sng" dirty="0"/>
              <a:t> directory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Let’s say my collaborator and data producer is Joe.</a:t>
            </a:r>
          </a:p>
          <a:p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He will send me data with weird space-containing file names, data in Microsoft Excel workbooks, etc.</a:t>
            </a:r>
          </a:p>
          <a:p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It is futile to fight this, just quarantine all the crazy here. I rename things and/or export to plain text and put those files in my data directory.</a:t>
            </a:r>
          </a:p>
          <a:p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Whether I move, copy, or link to file depends on the situation.</a:t>
            </a:r>
          </a:p>
          <a:p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Whatever I did gets recorded in a README or in comments in my R code – whatever makes it easiest for me to remind myself of a file’s provenance, if it came from the outside world in a state that was not ready for programmatic analysis.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48326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939800" y="2895600"/>
            <a:ext cx="10596880" cy="41678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18895" indent="-8572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5400" spc="-5" dirty="0"/>
              <a:t>machine</a:t>
            </a:r>
            <a:r>
              <a:rPr sz="5400" spc="-25" dirty="0"/>
              <a:t> </a:t>
            </a:r>
            <a:r>
              <a:rPr sz="5400" spc="-20" dirty="0"/>
              <a:t>readable</a:t>
            </a:r>
          </a:p>
          <a:p>
            <a:pPr marL="1134745" indent="-685800">
              <a:lnSpc>
                <a:spcPct val="1000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endParaRPr sz="5400" dirty="0"/>
          </a:p>
          <a:p>
            <a:pPr marL="1318895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5400" spc="-5" dirty="0"/>
              <a:t>human</a:t>
            </a:r>
            <a:r>
              <a:rPr sz="5400" spc="-30" dirty="0"/>
              <a:t> </a:t>
            </a:r>
            <a:r>
              <a:rPr sz="5400" spc="-20" dirty="0"/>
              <a:t>readable</a:t>
            </a:r>
          </a:p>
          <a:p>
            <a:pPr marL="1134745" indent="-685800">
              <a:lnSpc>
                <a:spcPct val="100000"/>
              </a:lnSpc>
              <a:spcBef>
                <a:spcPts val="40"/>
              </a:spcBef>
              <a:buFont typeface="Arial" panose="020B0604020202020204" pitchFamily="34" charset="0"/>
              <a:buChar char="•"/>
            </a:pPr>
            <a:endParaRPr sz="5400" dirty="0"/>
          </a:p>
          <a:p>
            <a:pPr marL="1318895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5400" spc="-50" dirty="0"/>
              <a:t>plays</a:t>
            </a:r>
            <a:r>
              <a:rPr sz="5400" spc="-10" dirty="0"/>
              <a:t> </a:t>
            </a:r>
            <a:r>
              <a:rPr sz="5400" spc="-30" dirty="0"/>
              <a:t>well</a:t>
            </a:r>
            <a:r>
              <a:rPr sz="5400" spc="-10" dirty="0"/>
              <a:t> </a:t>
            </a:r>
            <a:r>
              <a:rPr sz="5400" spc="-5" dirty="0"/>
              <a:t>with</a:t>
            </a:r>
            <a:r>
              <a:rPr sz="5400" spc="-10" dirty="0"/>
              <a:t> </a:t>
            </a:r>
            <a:r>
              <a:rPr sz="5400" spc="-5" dirty="0"/>
              <a:t>default</a:t>
            </a:r>
            <a:r>
              <a:rPr sz="5400" spc="-10" dirty="0"/>
              <a:t> </a:t>
            </a:r>
            <a:r>
              <a:rPr sz="5400" spc="-15" dirty="0"/>
              <a:t>ordering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7700" y="825500"/>
            <a:ext cx="1037145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50659" algn="l"/>
              </a:tabLst>
            </a:pPr>
            <a:r>
              <a:rPr lang="en-US" sz="5400" spc="-30" dirty="0"/>
              <a:t>T</a:t>
            </a:r>
            <a:r>
              <a:rPr sz="5400" spc="-30" dirty="0"/>
              <a:t>hree</a:t>
            </a:r>
            <a:r>
              <a:rPr sz="5400" dirty="0"/>
              <a:t> principles </a:t>
            </a:r>
            <a:r>
              <a:rPr sz="5400" spc="-25" dirty="0"/>
              <a:t>for</a:t>
            </a:r>
            <a:r>
              <a:rPr lang="en-US" sz="5400" spc="-25" dirty="0"/>
              <a:t> </a:t>
            </a:r>
            <a:r>
              <a:rPr sz="5400" spc="30" dirty="0"/>
              <a:t>file</a:t>
            </a:r>
            <a:r>
              <a:rPr lang="en-US" sz="5400" spc="30" dirty="0"/>
              <a:t> </a:t>
            </a:r>
            <a:r>
              <a:rPr sz="5400" spc="-5" dirty="0"/>
              <a:t>names</a:t>
            </a:r>
            <a:r>
              <a:rPr lang="en-US" sz="5400" spc="-5" dirty="0"/>
              <a:t>:</a:t>
            </a:r>
            <a:endParaRPr sz="5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5600" y="3060647"/>
            <a:ext cx="12293600" cy="302270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54250" y="1535201"/>
            <a:ext cx="849630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80995" algn="l"/>
              </a:tabLst>
            </a:pPr>
            <a:r>
              <a:rPr lang="en-US" sz="5600" spc="-50" dirty="0"/>
              <a:t>A</a:t>
            </a:r>
            <a:r>
              <a:rPr sz="5600" spc="-50" dirty="0"/>
              <a:t>wesome</a:t>
            </a:r>
            <a:r>
              <a:rPr lang="en-US" sz="5600" spc="-50" dirty="0"/>
              <a:t> </a:t>
            </a:r>
            <a:r>
              <a:rPr sz="5600" spc="40" dirty="0"/>
              <a:t>file</a:t>
            </a:r>
            <a:r>
              <a:rPr sz="5600" spc="-40" dirty="0"/>
              <a:t> </a:t>
            </a:r>
            <a:r>
              <a:rPr sz="5600" spc="-5" dirty="0"/>
              <a:t>names</a:t>
            </a:r>
            <a:r>
              <a:rPr sz="5600" spc="-35" dirty="0"/>
              <a:t> </a:t>
            </a:r>
            <a:r>
              <a:rPr sz="5600" spc="-5" dirty="0"/>
              <a:t>:)</a:t>
            </a:r>
            <a:endParaRPr sz="5600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534193FB-BFCE-8F49-AF61-1645FB2DE484}"/>
              </a:ext>
            </a:extLst>
          </p:cNvPr>
          <p:cNvSpPr txBox="1">
            <a:spLocks/>
          </p:cNvSpPr>
          <p:nvPr/>
        </p:nvSpPr>
        <p:spPr>
          <a:xfrm>
            <a:off x="1041400" y="6510451"/>
            <a:ext cx="11963400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8200" b="0" i="0">
                <a:solidFill>
                  <a:schemeClr val="tx1"/>
                </a:solidFill>
                <a:latin typeface="Gill Sans"/>
                <a:ea typeface="+mj-ea"/>
                <a:cs typeface="Gill Sans"/>
              </a:defRPr>
            </a:lvl1pPr>
          </a:lstStyle>
          <a:p>
            <a:pPr marL="12700">
              <a:spcBef>
                <a:spcPts val="100"/>
              </a:spcBef>
              <a:tabLst>
                <a:tab pos="2880995" algn="l"/>
              </a:tabLst>
            </a:pPr>
            <a:r>
              <a:rPr lang="en-US" sz="4800" kern="0" spc="-50" dirty="0"/>
              <a:t>Notice that they are descriptive; without knowing anything about the project you can guess at what the files contain</a:t>
            </a:r>
            <a:endParaRPr lang="en-US" sz="4800" kern="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700" y="228600"/>
            <a:ext cx="1144270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-5" dirty="0"/>
              <a:t>“machine</a:t>
            </a:r>
            <a:r>
              <a:rPr sz="6400" spc="-70" dirty="0"/>
              <a:t> </a:t>
            </a:r>
            <a:r>
              <a:rPr sz="6400" spc="-15" dirty="0"/>
              <a:t>readable”</a:t>
            </a:r>
            <a:endParaRPr sz="6400" dirty="0"/>
          </a:p>
        </p:txBody>
      </p:sp>
      <p:sp>
        <p:nvSpPr>
          <p:cNvPr id="3" name="object 3"/>
          <p:cNvSpPr txBox="1"/>
          <p:nvPr/>
        </p:nvSpPr>
        <p:spPr>
          <a:xfrm>
            <a:off x="1320800" y="1828800"/>
            <a:ext cx="10652125" cy="72814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595"/>
              </a:lnSpc>
              <a:spcBef>
                <a:spcPts val="100"/>
              </a:spcBef>
              <a:tabLst>
                <a:tab pos="2060575" algn="l"/>
              </a:tabLst>
            </a:pPr>
            <a:r>
              <a:rPr lang="en-US" sz="5200" spc="-20" dirty="0">
                <a:latin typeface="Gill Sans"/>
                <a:cs typeface="Gill Sans"/>
              </a:rPr>
              <a:t>R</a:t>
            </a:r>
            <a:r>
              <a:rPr sz="5200" spc="-20" dirty="0">
                <a:latin typeface="Gill Sans"/>
                <a:cs typeface="Gill Sans"/>
              </a:rPr>
              <a:t>egular</a:t>
            </a:r>
            <a:r>
              <a:rPr lang="en-US" sz="5200" spc="-20" dirty="0">
                <a:latin typeface="Gill Sans"/>
                <a:cs typeface="Gill Sans"/>
              </a:rPr>
              <a:t> </a:t>
            </a:r>
            <a:r>
              <a:rPr sz="5200" spc="-15" dirty="0">
                <a:latin typeface="Gill Sans"/>
                <a:cs typeface="Gill Sans"/>
              </a:rPr>
              <a:t>expression</a:t>
            </a:r>
            <a:r>
              <a:rPr sz="5200" spc="-10" dirty="0">
                <a:latin typeface="Gill Sans"/>
                <a:cs typeface="Gill Sans"/>
              </a:rPr>
              <a:t> </a:t>
            </a:r>
            <a:r>
              <a:rPr sz="5200" dirty="0">
                <a:latin typeface="Gill Sans"/>
                <a:cs typeface="Gill Sans"/>
              </a:rPr>
              <a:t>and</a:t>
            </a:r>
            <a:r>
              <a:rPr sz="5200" spc="-10" dirty="0">
                <a:latin typeface="Gill Sans"/>
                <a:cs typeface="Gill Sans"/>
              </a:rPr>
              <a:t> </a:t>
            </a:r>
            <a:r>
              <a:rPr sz="5200" spc="-5" dirty="0">
                <a:latin typeface="Gill Sans"/>
                <a:cs typeface="Gill Sans"/>
              </a:rPr>
              <a:t>globbing </a:t>
            </a:r>
            <a:r>
              <a:rPr sz="5200" spc="-10" dirty="0">
                <a:latin typeface="Gill Sans"/>
                <a:cs typeface="Gill Sans"/>
              </a:rPr>
              <a:t>friendly</a:t>
            </a:r>
            <a:endParaRPr sz="5200" dirty="0">
              <a:latin typeface="Gill Sans"/>
              <a:cs typeface="Gill Sans"/>
            </a:endParaRPr>
          </a:p>
          <a:p>
            <a:pPr marL="914400" indent="-558800">
              <a:lnSpc>
                <a:spcPts val="5540"/>
              </a:lnSpc>
              <a:buSzPct val="124418"/>
              <a:buChar char="-"/>
              <a:tabLst>
                <a:tab pos="913765" algn="l"/>
                <a:tab pos="914400" algn="l"/>
                <a:tab pos="2207260" algn="l"/>
              </a:tabLst>
            </a:pPr>
            <a:r>
              <a:rPr lang="en-US" sz="4300" spc="-155" dirty="0">
                <a:latin typeface="Gill Sans"/>
                <a:cs typeface="Gill Sans"/>
              </a:rPr>
              <a:t>In computer programming, glob patterns specify sets of filenames with wildcard characters (. * ? etc.)</a:t>
            </a:r>
          </a:p>
          <a:p>
            <a:pPr marL="914400" indent="-558800">
              <a:lnSpc>
                <a:spcPts val="5540"/>
              </a:lnSpc>
              <a:buSzPct val="124418"/>
              <a:buChar char="-"/>
              <a:tabLst>
                <a:tab pos="913765" algn="l"/>
                <a:tab pos="914400" algn="l"/>
                <a:tab pos="2207260" algn="l"/>
              </a:tabLst>
            </a:pPr>
            <a:r>
              <a:rPr sz="4300" spc="-155" dirty="0">
                <a:latin typeface="Gill Sans"/>
                <a:cs typeface="Gill Sans"/>
              </a:rPr>
              <a:t>a</a:t>
            </a:r>
            <a:r>
              <a:rPr sz="4300" spc="-90" dirty="0">
                <a:latin typeface="Gill Sans"/>
                <a:cs typeface="Gill Sans"/>
              </a:rPr>
              <a:t>v</a:t>
            </a:r>
            <a:r>
              <a:rPr sz="4300" dirty="0">
                <a:latin typeface="Gill Sans"/>
                <a:cs typeface="Gill Sans"/>
              </a:rPr>
              <a:t>o</a:t>
            </a:r>
            <a:r>
              <a:rPr sz="4300" spc="-5" dirty="0">
                <a:latin typeface="Gill Sans"/>
                <a:cs typeface="Gill Sans"/>
              </a:rPr>
              <a:t>i</a:t>
            </a:r>
            <a:r>
              <a:rPr sz="4300" dirty="0">
                <a:latin typeface="Gill Sans"/>
                <a:cs typeface="Gill Sans"/>
              </a:rPr>
              <a:t>d	</a:t>
            </a:r>
            <a:r>
              <a:rPr lang="en-US" sz="4300" dirty="0">
                <a:latin typeface="Gill Sans"/>
                <a:cs typeface="Gill Sans"/>
              </a:rPr>
              <a:t> </a:t>
            </a:r>
            <a:r>
              <a:rPr sz="4300" dirty="0">
                <a:latin typeface="Gill Sans"/>
                <a:cs typeface="Gill Sans"/>
              </a:rPr>
              <a:t>sp</a:t>
            </a:r>
            <a:r>
              <a:rPr sz="4300" spc="-5" dirty="0">
                <a:latin typeface="Gill Sans"/>
                <a:cs typeface="Gill Sans"/>
              </a:rPr>
              <a:t>a</a:t>
            </a:r>
            <a:r>
              <a:rPr sz="4300" dirty="0">
                <a:latin typeface="Gill Sans"/>
                <a:cs typeface="Gill Sans"/>
              </a:rPr>
              <a:t>ce</a:t>
            </a:r>
            <a:r>
              <a:rPr sz="4300" spc="-5" dirty="0">
                <a:latin typeface="Gill Sans"/>
                <a:cs typeface="Gill Sans"/>
              </a:rPr>
              <a:t>s</a:t>
            </a:r>
            <a:r>
              <a:rPr sz="4300" dirty="0">
                <a:latin typeface="Gill Sans"/>
                <a:cs typeface="Gill Sans"/>
              </a:rPr>
              <a:t>,</a:t>
            </a:r>
            <a:r>
              <a:rPr sz="4300" spc="-434" dirty="0">
                <a:latin typeface="Gill Sans"/>
                <a:cs typeface="Gill Sans"/>
              </a:rPr>
              <a:t> </a:t>
            </a:r>
            <a:r>
              <a:rPr sz="4300" dirty="0">
                <a:latin typeface="Gill Sans"/>
                <a:cs typeface="Gill Sans"/>
              </a:rPr>
              <a:t>punctu</a:t>
            </a:r>
            <a:r>
              <a:rPr sz="4300" spc="-5" dirty="0">
                <a:latin typeface="Gill Sans"/>
                <a:cs typeface="Gill Sans"/>
              </a:rPr>
              <a:t>a</a:t>
            </a:r>
            <a:r>
              <a:rPr sz="4300" dirty="0">
                <a:latin typeface="Gill Sans"/>
                <a:cs typeface="Gill Sans"/>
              </a:rPr>
              <a:t>tion,</a:t>
            </a:r>
            <a:r>
              <a:rPr sz="4300" spc="-430" dirty="0">
                <a:latin typeface="Gill Sans"/>
                <a:cs typeface="Gill Sans"/>
              </a:rPr>
              <a:t> </a:t>
            </a:r>
            <a:r>
              <a:rPr sz="4300" dirty="0">
                <a:latin typeface="Gill Sans"/>
                <a:cs typeface="Gill Sans"/>
              </a:rPr>
              <a:t>accented</a:t>
            </a:r>
          </a:p>
          <a:p>
            <a:pPr marL="914400">
              <a:lnSpc>
                <a:spcPts val="4925"/>
              </a:lnSpc>
            </a:pPr>
            <a:r>
              <a:rPr sz="4300" dirty="0">
                <a:latin typeface="Gill Sans"/>
                <a:cs typeface="Gill Sans"/>
              </a:rPr>
              <a:t>ch</a:t>
            </a:r>
            <a:r>
              <a:rPr sz="4300" spc="-5" dirty="0">
                <a:latin typeface="Gill Sans"/>
                <a:cs typeface="Gill Sans"/>
              </a:rPr>
              <a:t>a</a:t>
            </a:r>
            <a:r>
              <a:rPr sz="4300" dirty="0">
                <a:latin typeface="Gill Sans"/>
                <a:cs typeface="Gill Sans"/>
              </a:rPr>
              <a:t>r</a:t>
            </a:r>
            <a:r>
              <a:rPr sz="4300" spc="-5" dirty="0">
                <a:latin typeface="Gill Sans"/>
                <a:cs typeface="Gill Sans"/>
              </a:rPr>
              <a:t>a</a:t>
            </a:r>
            <a:r>
              <a:rPr sz="4300" dirty="0">
                <a:latin typeface="Gill Sans"/>
                <a:cs typeface="Gill Sans"/>
              </a:rPr>
              <a:t>cter</a:t>
            </a:r>
            <a:r>
              <a:rPr sz="4300" spc="-5" dirty="0">
                <a:latin typeface="Gill Sans"/>
                <a:cs typeface="Gill Sans"/>
              </a:rPr>
              <a:t>s</a:t>
            </a:r>
            <a:r>
              <a:rPr sz="4300" dirty="0">
                <a:latin typeface="Gill Sans"/>
                <a:cs typeface="Gill Sans"/>
              </a:rPr>
              <a:t>,</a:t>
            </a:r>
            <a:r>
              <a:rPr sz="4300" spc="-434" dirty="0">
                <a:latin typeface="Gill Sans"/>
                <a:cs typeface="Gill Sans"/>
              </a:rPr>
              <a:t> </a:t>
            </a:r>
            <a:r>
              <a:rPr sz="4300" dirty="0">
                <a:latin typeface="Gill Sans"/>
                <a:cs typeface="Gill Sans"/>
              </a:rPr>
              <a:t>c</a:t>
            </a:r>
            <a:r>
              <a:rPr sz="4300" spc="-5" dirty="0">
                <a:latin typeface="Gill Sans"/>
                <a:cs typeface="Gill Sans"/>
              </a:rPr>
              <a:t>a</a:t>
            </a:r>
            <a:r>
              <a:rPr sz="4300" dirty="0">
                <a:latin typeface="Gill Sans"/>
                <a:cs typeface="Gill Sans"/>
              </a:rPr>
              <a:t>se</a:t>
            </a:r>
            <a:r>
              <a:rPr sz="4300" spc="-5" dirty="0">
                <a:latin typeface="Gill Sans"/>
                <a:cs typeface="Gill Sans"/>
              </a:rPr>
              <a:t> </a:t>
            </a:r>
            <a:r>
              <a:rPr sz="4300" dirty="0">
                <a:latin typeface="Gill Sans"/>
                <a:cs typeface="Gill Sans"/>
              </a:rPr>
              <a:t>sen</a:t>
            </a:r>
            <a:r>
              <a:rPr sz="4300" spc="-5" dirty="0">
                <a:latin typeface="Gill Sans"/>
                <a:cs typeface="Gill Sans"/>
              </a:rPr>
              <a:t>si</a:t>
            </a:r>
            <a:r>
              <a:rPr sz="4300" dirty="0">
                <a:latin typeface="Gill Sans"/>
                <a:cs typeface="Gill Sans"/>
              </a:rPr>
              <a:t>tivity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400" dirty="0">
              <a:latin typeface="Gill Sans"/>
              <a:cs typeface="Gill Sans"/>
            </a:endParaRPr>
          </a:p>
          <a:p>
            <a:pPr marL="12700">
              <a:lnSpc>
                <a:spcPts val="6305"/>
              </a:lnSpc>
              <a:tabLst>
                <a:tab pos="1490345" algn="l"/>
                <a:tab pos="5182235" algn="l"/>
              </a:tabLst>
            </a:pPr>
            <a:r>
              <a:rPr lang="en-US" sz="5800" spc="-5" dirty="0">
                <a:latin typeface="Gill Sans"/>
                <a:cs typeface="Gill Sans"/>
              </a:rPr>
              <a:t>E</a:t>
            </a:r>
            <a:r>
              <a:rPr sz="5800" spc="-5" dirty="0">
                <a:latin typeface="Gill Sans"/>
                <a:cs typeface="Gill Sans"/>
              </a:rPr>
              <a:t>asy</a:t>
            </a:r>
            <a:r>
              <a:rPr lang="en-US" sz="5800" spc="-5" dirty="0">
                <a:latin typeface="Gill Sans"/>
                <a:cs typeface="Gill Sans"/>
              </a:rPr>
              <a:t> </a:t>
            </a:r>
            <a:r>
              <a:rPr sz="5800" dirty="0">
                <a:latin typeface="Gill Sans"/>
                <a:cs typeface="Gill Sans"/>
              </a:rPr>
              <a:t>to</a:t>
            </a:r>
            <a:r>
              <a:rPr sz="5800" spc="10" dirty="0">
                <a:latin typeface="Gill Sans"/>
                <a:cs typeface="Gill Sans"/>
              </a:rPr>
              <a:t> </a:t>
            </a:r>
            <a:r>
              <a:rPr sz="5800" spc="-5" dirty="0">
                <a:latin typeface="Gill Sans"/>
                <a:cs typeface="Gill Sans"/>
              </a:rPr>
              <a:t>compute</a:t>
            </a:r>
            <a:r>
              <a:rPr lang="en-US" sz="5800" spc="-5" dirty="0">
                <a:latin typeface="Gill Sans"/>
                <a:cs typeface="Gill Sans"/>
              </a:rPr>
              <a:t> </a:t>
            </a:r>
            <a:r>
              <a:rPr sz="5800" dirty="0">
                <a:latin typeface="Gill Sans"/>
                <a:cs typeface="Gill Sans"/>
              </a:rPr>
              <a:t>on</a:t>
            </a:r>
          </a:p>
          <a:p>
            <a:pPr marL="914400" indent="-558800">
              <a:lnSpc>
                <a:spcPts val="5765"/>
              </a:lnSpc>
              <a:buSzPct val="124418"/>
              <a:buChar char="-"/>
              <a:tabLst>
                <a:tab pos="913765" algn="l"/>
                <a:tab pos="914400" algn="l"/>
              </a:tabLst>
            </a:pPr>
            <a:r>
              <a:rPr sz="4300" spc="-5" dirty="0">
                <a:latin typeface="Gill Sans"/>
                <a:cs typeface="Gill Sans"/>
              </a:rPr>
              <a:t>deliberate</a:t>
            </a:r>
            <a:r>
              <a:rPr sz="4300" spc="-10" dirty="0">
                <a:latin typeface="Gill Sans"/>
                <a:cs typeface="Gill Sans"/>
              </a:rPr>
              <a:t> </a:t>
            </a:r>
            <a:r>
              <a:rPr sz="4300" spc="-5" dirty="0">
                <a:latin typeface="Gill Sans"/>
                <a:cs typeface="Gill Sans"/>
              </a:rPr>
              <a:t>use </a:t>
            </a:r>
            <a:r>
              <a:rPr sz="4300" dirty="0">
                <a:latin typeface="Gill Sans"/>
                <a:cs typeface="Gill Sans"/>
              </a:rPr>
              <a:t>of</a:t>
            </a:r>
            <a:r>
              <a:rPr sz="4300" spc="-10" dirty="0">
                <a:latin typeface="Gill Sans"/>
                <a:cs typeface="Gill Sans"/>
              </a:rPr>
              <a:t> </a:t>
            </a:r>
            <a:r>
              <a:rPr sz="4300" spc="-5" dirty="0">
                <a:latin typeface="Gill Sans"/>
                <a:cs typeface="Gill Sans"/>
              </a:rPr>
              <a:t>delimiters</a:t>
            </a:r>
            <a:endParaRPr sz="4300" dirty="0">
              <a:latin typeface="Gill Sans"/>
              <a:cs typeface="Gill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5300" y="6356350"/>
            <a:ext cx="6274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ourier"/>
                <a:cs typeface="Courier"/>
              </a:rPr>
              <a:t>Jennifers-MacBook-Pro-3:2014-03-21</a:t>
            </a:r>
            <a:r>
              <a:rPr sz="2000" spc="-85" dirty="0">
                <a:latin typeface="Courier"/>
                <a:cs typeface="Courier"/>
              </a:rPr>
              <a:t> </a:t>
            </a:r>
            <a:r>
              <a:rPr sz="2000" spc="-5" dirty="0">
                <a:latin typeface="Courier"/>
                <a:cs typeface="Courier"/>
              </a:rPr>
              <a:t>jenny$</a:t>
            </a:r>
            <a:endParaRPr sz="2000">
              <a:latin typeface="Courier"/>
              <a:cs typeface="Courie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0" y="6337300"/>
            <a:ext cx="1968500" cy="393700"/>
          </a:xfrm>
          <a:prstGeom prst="rect">
            <a:avLst/>
          </a:prstGeom>
          <a:solidFill>
            <a:srgbClr val="FF9300">
              <a:alpha val="26998"/>
            </a:srgbClr>
          </a:solidFill>
        </p:spPr>
        <p:txBody>
          <a:bodyPr vert="horz" wrap="square" lIns="0" tIns="3175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250"/>
              </a:spcBef>
            </a:pPr>
            <a:r>
              <a:rPr sz="2000" spc="-5" dirty="0">
                <a:latin typeface="Courier"/>
                <a:cs typeface="Courier"/>
              </a:rPr>
              <a:t>ls</a:t>
            </a:r>
            <a:r>
              <a:rPr sz="2000" spc="-70" dirty="0">
                <a:latin typeface="Courier"/>
                <a:cs typeface="Courier"/>
              </a:rPr>
              <a:t> </a:t>
            </a:r>
            <a:r>
              <a:rPr sz="2000" dirty="0">
                <a:latin typeface="Courier"/>
                <a:cs typeface="Courier"/>
              </a:rPr>
              <a:t>*Plasmid*</a:t>
            </a:r>
            <a:endParaRPr sz="2000">
              <a:latin typeface="Courier"/>
              <a:cs typeface="Courie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5300" y="6661150"/>
            <a:ext cx="11610340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19480" algn="just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urier"/>
                <a:cs typeface="Courier"/>
              </a:rPr>
              <a:t>2013-06-26_BRAFWTNEGASSAY_Plasmid-Cellline-100-1MutantFraction_A01.csv  2013-06-26_BRAFWTNEGASSAY_Plasmid-Cellline-100-1MutantFraction_A02.csv  2013-06-26_BRAFWTNEGASSAY_Plasmid-Cellline-100-1MutantFraction_A03.csv  2013-06-26_BRAFWTNEGASSAY_Plasmid-Cellline-100-1MutantFraction_B01.csv</a:t>
            </a:r>
            <a:endParaRPr sz="2000">
              <a:latin typeface="Courier"/>
              <a:cs typeface="Courier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"/>
                <a:cs typeface="Courier"/>
              </a:rPr>
              <a:t>....</a:t>
            </a:r>
            <a:endParaRPr sz="2000">
              <a:latin typeface="Courier"/>
              <a:cs typeface="Courier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"/>
                <a:cs typeface="Courier"/>
              </a:rPr>
              <a:t>2013-06-26_BRAFWTNEGASSAY_Plasmid-Cellline-100-1MutantFraction_H03.csv</a:t>
            </a:r>
            <a:endParaRPr sz="2000">
              <a:latin typeface="Courier"/>
              <a:cs typeface="Courier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"/>
                <a:cs typeface="Courier"/>
              </a:rPr>
              <a:t>2013-06-26_BRAFWTNEGASSAY_Plasmid-Cellline-100-1MutantFraction_platefile.csv</a:t>
            </a:r>
            <a:endParaRPr sz="2000">
              <a:latin typeface="Courier"/>
              <a:cs typeface="Courier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08000" y="1765300"/>
            <a:ext cx="12293600" cy="3048635"/>
            <a:chOff x="508000" y="1765300"/>
            <a:chExt cx="12293600" cy="304863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000" y="1790647"/>
              <a:ext cx="12293600" cy="302270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651500" y="1765300"/>
              <a:ext cx="927100" cy="1600200"/>
            </a:xfrm>
            <a:custGeom>
              <a:avLst/>
              <a:gdLst/>
              <a:ahLst/>
              <a:cxnLst/>
              <a:rect l="l" t="t" r="r" b="b"/>
              <a:pathLst>
                <a:path w="927100" h="1600200">
                  <a:moveTo>
                    <a:pt x="0" y="0"/>
                  </a:moveTo>
                  <a:lnTo>
                    <a:pt x="927100" y="0"/>
                  </a:lnTo>
                  <a:lnTo>
                    <a:pt x="927100" y="1600200"/>
                  </a:lnTo>
                  <a:lnTo>
                    <a:pt x="0" y="1600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300">
                <a:alpha val="26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93700" y="1003300"/>
            <a:ext cx="115189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/>
              <a:t>Excerpt</a:t>
            </a:r>
            <a:r>
              <a:rPr sz="4200" spc="-15" dirty="0"/>
              <a:t> </a:t>
            </a:r>
            <a:r>
              <a:rPr sz="4200" dirty="0"/>
              <a:t>of</a:t>
            </a:r>
            <a:r>
              <a:rPr sz="4200" spc="-10" dirty="0"/>
              <a:t> </a:t>
            </a:r>
            <a:r>
              <a:rPr sz="4200" spc="-5" dirty="0"/>
              <a:t>complete</a:t>
            </a:r>
            <a:r>
              <a:rPr sz="4200" spc="-15" dirty="0"/>
              <a:t> </a:t>
            </a:r>
            <a:r>
              <a:rPr sz="4200" spc="30" dirty="0"/>
              <a:t>file</a:t>
            </a:r>
            <a:r>
              <a:rPr sz="4200" spc="-10" dirty="0"/>
              <a:t> </a:t>
            </a:r>
            <a:r>
              <a:rPr sz="4200" spc="-5" dirty="0"/>
              <a:t>listing:</a:t>
            </a:r>
            <a:endParaRPr sz="4200" dirty="0"/>
          </a:p>
        </p:txBody>
      </p:sp>
      <p:sp>
        <p:nvSpPr>
          <p:cNvPr id="9" name="object 9"/>
          <p:cNvSpPr txBox="1"/>
          <p:nvPr/>
        </p:nvSpPr>
        <p:spPr>
          <a:xfrm>
            <a:off x="393700" y="5556250"/>
            <a:ext cx="122809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47620" algn="l"/>
              </a:tabLst>
            </a:pPr>
            <a:r>
              <a:rPr sz="4200" spc="-5" dirty="0">
                <a:latin typeface="Gill Sans"/>
                <a:cs typeface="Gill Sans"/>
              </a:rPr>
              <a:t>Example</a:t>
            </a:r>
            <a:r>
              <a:rPr sz="4200" spc="10" dirty="0">
                <a:latin typeface="Gill Sans"/>
                <a:cs typeface="Gill Sans"/>
              </a:rPr>
              <a:t> </a:t>
            </a:r>
            <a:r>
              <a:rPr sz="4200" dirty="0">
                <a:latin typeface="Gill Sans"/>
                <a:cs typeface="Gill Sans"/>
              </a:rPr>
              <a:t>of	</a:t>
            </a:r>
            <a:r>
              <a:rPr sz="4200" b="1" spc="-5" dirty="0">
                <a:latin typeface="Gill Sans"/>
                <a:cs typeface="Gill Sans"/>
              </a:rPr>
              <a:t>globbing</a:t>
            </a:r>
            <a:r>
              <a:rPr sz="4200" b="1" spc="-95" dirty="0">
                <a:latin typeface="Gill Sans"/>
                <a:cs typeface="Gill Sans"/>
              </a:rPr>
              <a:t> </a:t>
            </a:r>
            <a:r>
              <a:rPr sz="4200" dirty="0">
                <a:latin typeface="Gill Sans"/>
                <a:cs typeface="Gill Sans"/>
              </a:rPr>
              <a:t>to</a:t>
            </a:r>
            <a:r>
              <a:rPr sz="4200" spc="-15" dirty="0">
                <a:latin typeface="Gill Sans"/>
                <a:cs typeface="Gill Sans"/>
              </a:rPr>
              <a:t> </a:t>
            </a:r>
            <a:r>
              <a:rPr sz="4200" spc="-35" dirty="0">
                <a:latin typeface="Gill Sans"/>
                <a:cs typeface="Gill Sans"/>
              </a:rPr>
              <a:t>narrow</a:t>
            </a:r>
            <a:r>
              <a:rPr sz="4200" spc="-15" dirty="0">
                <a:latin typeface="Gill Sans"/>
                <a:cs typeface="Gill Sans"/>
              </a:rPr>
              <a:t> </a:t>
            </a:r>
            <a:r>
              <a:rPr sz="4200" spc="30" dirty="0">
                <a:latin typeface="Gill Sans"/>
                <a:cs typeface="Gill Sans"/>
              </a:rPr>
              <a:t>file</a:t>
            </a:r>
            <a:r>
              <a:rPr sz="4200" spc="-15" dirty="0">
                <a:latin typeface="Gill Sans"/>
                <a:cs typeface="Gill Sans"/>
              </a:rPr>
              <a:t> </a:t>
            </a:r>
            <a:r>
              <a:rPr sz="4200" spc="-5" dirty="0">
                <a:latin typeface="Gill Sans"/>
                <a:cs typeface="Gill Sans"/>
              </a:rPr>
              <a:t>listing:</a:t>
            </a:r>
            <a:endParaRPr sz="4200" dirty="0">
              <a:latin typeface="Gill Sans"/>
              <a:cs typeface="Gill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82700" y="2311400"/>
            <a:ext cx="10414000" cy="6708775"/>
            <a:chOff x="1282700" y="2311400"/>
            <a:chExt cx="10414000" cy="67087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2700" y="2311400"/>
              <a:ext cx="10414000" cy="670867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58900" y="2539999"/>
              <a:ext cx="7429500" cy="723900"/>
            </a:xfrm>
            <a:custGeom>
              <a:avLst/>
              <a:gdLst/>
              <a:ahLst/>
              <a:cxnLst/>
              <a:rect l="l" t="t" r="r" b="b"/>
              <a:pathLst>
                <a:path w="7429500" h="723900">
                  <a:moveTo>
                    <a:pt x="2933700" y="330200"/>
                  </a:moveTo>
                  <a:lnTo>
                    <a:pt x="0" y="330200"/>
                  </a:lnTo>
                  <a:lnTo>
                    <a:pt x="0" y="723900"/>
                  </a:lnTo>
                  <a:lnTo>
                    <a:pt x="2933700" y="723900"/>
                  </a:lnTo>
                  <a:lnTo>
                    <a:pt x="2933700" y="330200"/>
                  </a:lnTo>
                  <a:close/>
                </a:path>
                <a:path w="7429500" h="723900">
                  <a:moveTo>
                    <a:pt x="7429500" y="0"/>
                  </a:moveTo>
                  <a:lnTo>
                    <a:pt x="6426200" y="0"/>
                  </a:lnTo>
                  <a:lnTo>
                    <a:pt x="6426200" y="393700"/>
                  </a:lnTo>
                  <a:lnTo>
                    <a:pt x="7429500" y="393700"/>
                  </a:lnTo>
                  <a:lnTo>
                    <a:pt x="7429500" y="0"/>
                  </a:lnTo>
                  <a:close/>
                </a:path>
              </a:pathLst>
            </a:custGeom>
            <a:solidFill>
              <a:srgbClr val="FF9300">
                <a:alpha val="26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3400" y="1092200"/>
            <a:ext cx="1259840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99210" algn="l"/>
                <a:tab pos="3556000" algn="l"/>
                <a:tab pos="7442834" algn="l"/>
              </a:tabLst>
            </a:pPr>
            <a:r>
              <a:rPr sz="4200" spc="-5" dirty="0"/>
              <a:t>Same</a:t>
            </a:r>
            <a:r>
              <a:rPr lang="en-US" sz="4200" spc="-5" dirty="0"/>
              <a:t> </a:t>
            </a:r>
            <a:r>
              <a:rPr sz="4200" spc="-5" dirty="0"/>
              <a:t>using</a:t>
            </a:r>
            <a:r>
              <a:rPr sz="4200" dirty="0"/>
              <a:t> Mac</a:t>
            </a:r>
            <a:r>
              <a:rPr lang="en-US" sz="4200" dirty="0"/>
              <a:t> </a:t>
            </a:r>
            <a:r>
              <a:rPr sz="4200" spc="-5" dirty="0"/>
              <a:t>OS</a:t>
            </a:r>
            <a:r>
              <a:rPr sz="4200" spc="5" dirty="0"/>
              <a:t> </a:t>
            </a:r>
            <a:r>
              <a:rPr sz="4200" spc="-5" dirty="0"/>
              <a:t>Finder</a:t>
            </a:r>
            <a:r>
              <a:rPr sz="4200" spc="5" dirty="0"/>
              <a:t> </a:t>
            </a:r>
            <a:r>
              <a:rPr sz="4200" spc="-20" dirty="0"/>
              <a:t>search</a:t>
            </a:r>
            <a:r>
              <a:rPr lang="en-US" sz="4200" spc="-20" dirty="0"/>
              <a:t> </a:t>
            </a:r>
            <a:r>
              <a:rPr sz="4200" spc="-5" dirty="0"/>
              <a:t>facilities:</a:t>
            </a:r>
            <a:endParaRPr sz="4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2552700"/>
            <a:ext cx="1245870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99210" algn="l"/>
                <a:tab pos="3280410" algn="l"/>
                <a:tab pos="9219565" algn="l"/>
              </a:tabLst>
            </a:pPr>
            <a:r>
              <a:rPr sz="4200" dirty="0"/>
              <a:t>S</a:t>
            </a:r>
            <a:r>
              <a:rPr sz="4200" spc="-5" dirty="0"/>
              <a:t>a</a:t>
            </a:r>
            <a:r>
              <a:rPr sz="4200" dirty="0"/>
              <a:t>me</a:t>
            </a:r>
            <a:r>
              <a:rPr lang="en-US" sz="4200" dirty="0"/>
              <a:t> </a:t>
            </a:r>
            <a:r>
              <a:rPr sz="4200" dirty="0"/>
              <a:t>u</a:t>
            </a:r>
            <a:r>
              <a:rPr sz="4200" spc="-5" dirty="0"/>
              <a:t>si</a:t>
            </a:r>
            <a:r>
              <a:rPr sz="4200" dirty="0"/>
              <a:t>ng</a:t>
            </a:r>
            <a:r>
              <a:rPr sz="4200" spc="-5" dirty="0"/>
              <a:t> </a:t>
            </a:r>
            <a:r>
              <a:rPr sz="4200" dirty="0"/>
              <a:t>R</a:t>
            </a:r>
            <a:r>
              <a:rPr sz="4200" spc="-340" dirty="0"/>
              <a:t>’</a:t>
            </a:r>
            <a:r>
              <a:rPr sz="4200" dirty="0"/>
              <a:t>s</a:t>
            </a:r>
            <a:r>
              <a:rPr lang="en-US" sz="4200" dirty="0"/>
              <a:t> </a:t>
            </a:r>
            <a:r>
              <a:rPr sz="4200" dirty="0"/>
              <a:t>abi</a:t>
            </a:r>
            <a:r>
              <a:rPr sz="4200" spc="-5" dirty="0"/>
              <a:t>lit</a:t>
            </a:r>
            <a:r>
              <a:rPr sz="4200" dirty="0"/>
              <a:t>y</a:t>
            </a:r>
            <a:r>
              <a:rPr sz="4200" spc="-5" dirty="0"/>
              <a:t> </a:t>
            </a:r>
            <a:r>
              <a:rPr sz="4200" dirty="0"/>
              <a:t>to</a:t>
            </a:r>
            <a:r>
              <a:rPr sz="4200" spc="-5" dirty="0"/>
              <a:t> </a:t>
            </a:r>
            <a:r>
              <a:rPr sz="4200" dirty="0"/>
              <a:t>n</a:t>
            </a:r>
            <a:r>
              <a:rPr sz="4200" spc="-5" dirty="0"/>
              <a:t>a</a:t>
            </a:r>
            <a:r>
              <a:rPr sz="4200" spc="-45" dirty="0"/>
              <a:t>r</a:t>
            </a:r>
            <a:r>
              <a:rPr sz="4200" spc="-105" dirty="0"/>
              <a:t>r</a:t>
            </a:r>
            <a:r>
              <a:rPr sz="4200" spc="-45" dirty="0"/>
              <a:t>o</a:t>
            </a:r>
            <a:r>
              <a:rPr sz="4200" dirty="0"/>
              <a:t>w</a:t>
            </a:r>
            <a:r>
              <a:rPr sz="4200" spc="-5" dirty="0"/>
              <a:t> </a:t>
            </a:r>
            <a:r>
              <a:rPr sz="4200" spc="40" dirty="0"/>
              <a:t>fil</a:t>
            </a:r>
            <a:r>
              <a:rPr sz="4200" dirty="0"/>
              <a:t>e</a:t>
            </a:r>
            <a:r>
              <a:rPr sz="4200" spc="-5" dirty="0"/>
              <a:t> li</a:t>
            </a:r>
            <a:r>
              <a:rPr sz="4200" dirty="0"/>
              <a:t>st</a:t>
            </a:r>
            <a:r>
              <a:rPr sz="4200" spc="-5" dirty="0"/>
              <a:t> </a:t>
            </a:r>
            <a:r>
              <a:rPr sz="4200" spc="-45" dirty="0"/>
              <a:t>b</a:t>
            </a:r>
            <a:r>
              <a:rPr sz="4200" dirty="0"/>
              <a:t>y</a:t>
            </a:r>
            <a:r>
              <a:rPr lang="en-US" sz="4200" dirty="0"/>
              <a:t> </a:t>
            </a:r>
            <a:r>
              <a:rPr sz="4200" spc="-85" dirty="0"/>
              <a:t>r</a:t>
            </a:r>
            <a:r>
              <a:rPr sz="4200" dirty="0"/>
              <a:t>e</a:t>
            </a:r>
            <a:r>
              <a:rPr sz="4200" spc="-5" dirty="0"/>
              <a:t>g</a:t>
            </a:r>
            <a:r>
              <a:rPr sz="4200" dirty="0"/>
              <a:t>ex:</a:t>
            </a:r>
          </a:p>
        </p:txBody>
      </p:sp>
      <p:sp>
        <p:nvSpPr>
          <p:cNvPr id="3" name="object 3"/>
          <p:cNvSpPr/>
          <p:nvPr/>
        </p:nvSpPr>
        <p:spPr>
          <a:xfrm>
            <a:off x="5245100" y="4000500"/>
            <a:ext cx="1193800" cy="1714500"/>
          </a:xfrm>
          <a:custGeom>
            <a:avLst/>
            <a:gdLst/>
            <a:ahLst/>
            <a:cxnLst/>
            <a:rect l="l" t="t" r="r" b="b"/>
            <a:pathLst>
              <a:path w="1193800" h="1714500">
                <a:moveTo>
                  <a:pt x="0" y="0"/>
                </a:moveTo>
                <a:lnTo>
                  <a:pt x="1193800" y="0"/>
                </a:lnTo>
                <a:lnTo>
                  <a:pt x="1193800" y="1714500"/>
                </a:lnTo>
                <a:lnTo>
                  <a:pt x="0" y="1714500"/>
                </a:lnTo>
                <a:lnTo>
                  <a:pt x="0" y="0"/>
                </a:lnTo>
                <a:close/>
              </a:path>
            </a:pathLst>
          </a:custGeom>
          <a:solidFill>
            <a:srgbClr val="FF9300">
              <a:alpha val="26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2800" y="3644900"/>
            <a:ext cx="17081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latin typeface="Courier"/>
                <a:cs typeface="Courier"/>
              </a:rPr>
              <a:t>&gt;</a:t>
            </a:r>
            <a:endParaRPr sz="1900">
              <a:latin typeface="Courier"/>
              <a:cs typeface="Courie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6800" y="3695700"/>
            <a:ext cx="4584700" cy="304800"/>
          </a:xfrm>
          <a:prstGeom prst="rect">
            <a:avLst/>
          </a:prstGeom>
          <a:solidFill>
            <a:srgbClr val="FF9300">
              <a:alpha val="26998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48260">
              <a:lnSpc>
                <a:spcPts val="1980"/>
              </a:lnSpc>
            </a:pPr>
            <a:r>
              <a:rPr sz="1900" spc="-5" dirty="0">
                <a:latin typeface="Courier"/>
                <a:cs typeface="Courier"/>
              </a:rPr>
              <a:t>list.files(pattern</a:t>
            </a:r>
            <a:r>
              <a:rPr sz="1900" spc="-45" dirty="0">
                <a:latin typeface="Courier"/>
                <a:cs typeface="Courier"/>
              </a:rPr>
              <a:t> </a:t>
            </a:r>
            <a:r>
              <a:rPr sz="1900" dirty="0">
                <a:latin typeface="Courier"/>
                <a:cs typeface="Courier"/>
              </a:rPr>
              <a:t>=</a:t>
            </a:r>
            <a:r>
              <a:rPr sz="1900" spc="-45" dirty="0">
                <a:latin typeface="Courier"/>
                <a:cs typeface="Courier"/>
              </a:rPr>
              <a:t> </a:t>
            </a:r>
            <a:r>
              <a:rPr sz="1900" spc="-5" dirty="0">
                <a:latin typeface="Courier"/>
                <a:cs typeface="Courier"/>
              </a:rPr>
              <a:t>"Plasmid")</a:t>
            </a:r>
            <a:endParaRPr sz="1900">
              <a:latin typeface="Courier"/>
              <a:cs typeface="Courie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35433" y="3644900"/>
            <a:ext cx="118427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5" dirty="0">
                <a:latin typeface="Courier"/>
                <a:cs typeface="Courier"/>
              </a:rPr>
              <a:t>%&gt;%</a:t>
            </a:r>
            <a:r>
              <a:rPr sz="1900" spc="-95" dirty="0">
                <a:latin typeface="Courier"/>
                <a:cs typeface="Courier"/>
              </a:rPr>
              <a:t> </a:t>
            </a:r>
            <a:r>
              <a:rPr sz="1900" dirty="0">
                <a:latin typeface="Courier"/>
                <a:cs typeface="Courier"/>
              </a:rPr>
              <a:t>head</a:t>
            </a:r>
            <a:endParaRPr sz="1900">
              <a:latin typeface="Courier"/>
              <a:cs typeface="Courie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2800" y="3937000"/>
            <a:ext cx="45974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5" dirty="0">
                <a:latin typeface="Courier"/>
                <a:cs typeface="Courier"/>
              </a:rPr>
              <a:t>[1]</a:t>
            </a:r>
            <a:endParaRPr sz="1900">
              <a:latin typeface="Courier"/>
              <a:cs typeface="Courie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1945" y="3937000"/>
            <a:ext cx="104514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latin typeface="Courier"/>
                <a:cs typeface="Courier"/>
              </a:rPr>
              <a:t>"2013-06-26_BRAFWTNEGASSAY_Plasmid-Cellline-100-1MutantFraction_A01.csv"</a:t>
            </a:r>
            <a:endParaRPr sz="1900">
              <a:latin typeface="Courier"/>
              <a:cs typeface="Courie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2800" y="4229100"/>
            <a:ext cx="45974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5" dirty="0">
                <a:latin typeface="Courier"/>
                <a:cs typeface="Courier"/>
              </a:rPr>
              <a:t>[2]</a:t>
            </a:r>
            <a:endParaRPr sz="1900">
              <a:latin typeface="Courier"/>
              <a:cs typeface="Courie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91945" y="4229100"/>
            <a:ext cx="104514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latin typeface="Courier"/>
                <a:cs typeface="Courier"/>
              </a:rPr>
              <a:t>"2013-06-26_BRAFWTNEGASSAY_Plasmid-Cellline-100-1MutantFraction_A02.csv"</a:t>
            </a:r>
            <a:endParaRPr sz="1900">
              <a:latin typeface="Courier"/>
              <a:cs typeface="Courie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2800" y="4521200"/>
            <a:ext cx="45974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5" dirty="0">
                <a:latin typeface="Courier"/>
                <a:cs typeface="Courier"/>
              </a:rPr>
              <a:t>[3]</a:t>
            </a:r>
            <a:endParaRPr sz="1900">
              <a:latin typeface="Courier"/>
              <a:cs typeface="Courier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91945" y="4521200"/>
            <a:ext cx="104514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latin typeface="Courier"/>
                <a:cs typeface="Courier"/>
              </a:rPr>
              <a:t>"2013-06-26_BRAFWTNEGASSAY_Plasmid-Cellline-100-1MutantFraction_A03.csv"</a:t>
            </a:r>
            <a:endParaRPr sz="1900">
              <a:latin typeface="Courier"/>
              <a:cs typeface="Courier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2800" y="4813300"/>
            <a:ext cx="45974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5" dirty="0">
                <a:latin typeface="Courier"/>
                <a:cs typeface="Courier"/>
              </a:rPr>
              <a:t>[4]</a:t>
            </a:r>
            <a:endParaRPr sz="1900">
              <a:latin typeface="Courier"/>
              <a:cs typeface="Courier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91945" y="4813300"/>
            <a:ext cx="104514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latin typeface="Courier"/>
                <a:cs typeface="Courier"/>
              </a:rPr>
              <a:t>"2013-06-26_BRAFWTNEGASSAY_Plasmid-Cellline-100-1MutantFraction_B01.csv"</a:t>
            </a:r>
            <a:endParaRPr sz="1900">
              <a:latin typeface="Courier"/>
              <a:cs typeface="Courier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2800" y="5105400"/>
            <a:ext cx="45974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5" dirty="0">
                <a:latin typeface="Courier"/>
                <a:cs typeface="Courier"/>
              </a:rPr>
              <a:t>[5]</a:t>
            </a:r>
            <a:endParaRPr sz="1900">
              <a:latin typeface="Courier"/>
              <a:cs typeface="Courier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91945" y="5105400"/>
            <a:ext cx="104514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latin typeface="Courier"/>
                <a:cs typeface="Courier"/>
              </a:rPr>
              <a:t>"2013-06-26_BRAFWTNEGASSAY_Plasmid-Cellline-100-1MutantFraction_B02.csv"</a:t>
            </a:r>
            <a:endParaRPr sz="1900">
              <a:latin typeface="Courier"/>
              <a:cs typeface="Courier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12800" y="5397500"/>
            <a:ext cx="1103058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5" dirty="0">
                <a:latin typeface="Courier"/>
                <a:cs typeface="Courier"/>
              </a:rPr>
              <a:t>[6]</a:t>
            </a:r>
            <a:r>
              <a:rPr sz="1900" spc="-95" dirty="0">
                <a:latin typeface="Courier"/>
                <a:cs typeface="Courier"/>
              </a:rPr>
              <a:t> </a:t>
            </a:r>
            <a:r>
              <a:rPr sz="1900" dirty="0">
                <a:latin typeface="Courier"/>
                <a:cs typeface="Courier"/>
              </a:rPr>
              <a:t>"2013-06-26_BRAFWTNEGASSAY_Plasmid-Cellline-100-1MutantFraction_B03.csv"</a:t>
            </a:r>
            <a:endParaRPr sz="1900">
              <a:latin typeface="Courier"/>
              <a:cs typeface="Couri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</TotalTime>
  <Words>2034</Words>
  <Application>Microsoft Macintosh PowerPoint</Application>
  <PresentationFormat>Custom</PresentationFormat>
  <Paragraphs>286</Paragraphs>
  <Slides>30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Courier</vt:lpstr>
      <vt:lpstr>Gill Sans</vt:lpstr>
      <vt:lpstr>GillSans-BoldItalic</vt:lpstr>
      <vt:lpstr>Helvetica</vt:lpstr>
      <vt:lpstr>Times New Roman</vt:lpstr>
      <vt:lpstr>Office Theme</vt:lpstr>
      <vt:lpstr>PowerPoint Presentation</vt:lpstr>
      <vt:lpstr>Names matter</vt:lpstr>
      <vt:lpstr>NO</vt:lpstr>
      <vt:lpstr>Three principles for file names:</vt:lpstr>
      <vt:lpstr>Awesome file names :)</vt:lpstr>
      <vt:lpstr>“machine readable”</vt:lpstr>
      <vt:lpstr>Excerpt of complete file listing:</vt:lpstr>
      <vt:lpstr>Same using Mac OS Finder search facilities:</vt:lpstr>
      <vt:lpstr>Same using R’s ability to narrow file list by regex:</vt:lpstr>
      <vt:lpstr>Deliberate use of “_”and “-” allows us to recover meta-  data from the filenames.</vt:lpstr>
      <vt:lpstr>PowerPoint Presentation</vt:lpstr>
      <vt:lpstr>“machine readable”</vt:lpstr>
      <vt:lpstr>“human readable”</vt:lpstr>
      <vt:lpstr>“human readable”</vt:lpstr>
      <vt:lpstr>“human readable”</vt:lpstr>
      <vt:lpstr>PowerPoint Presentation</vt:lpstr>
      <vt:lpstr>“plays well with default ordering”</vt:lpstr>
      <vt:lpstr>“plays well with default ordering”</vt:lpstr>
      <vt:lpstr>“plays well with default ordering”</vt:lpstr>
      <vt:lpstr>“plays well with default ordering”</vt:lpstr>
      <vt:lpstr>PowerPoint Presentation</vt:lpstr>
      <vt:lpstr>PowerPoint Presentation</vt:lpstr>
      <vt:lpstr>left pad other numbers with zeros</vt:lpstr>
      <vt:lpstr>File name discipline</vt:lpstr>
      <vt:lpstr>go forth and use awesome file names :)</vt:lpstr>
      <vt:lpstr>Naming convention for objects</vt:lpstr>
      <vt:lpstr>Naming convention for objects (suggestions)</vt:lpstr>
      <vt:lpstr>Naming convention for objects</vt:lpstr>
      <vt:lpstr>PowerPoint Presentation</vt:lpstr>
      <vt:lpstr>Part 2: Cleaning Data and File Management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Gienger, Christopher M.</dc:creator>
  <cp:lastModifiedBy>C.M. Gienger</cp:lastModifiedBy>
  <cp:revision>62</cp:revision>
  <dcterms:created xsi:type="dcterms:W3CDTF">2021-08-12T16:19:09Z</dcterms:created>
  <dcterms:modified xsi:type="dcterms:W3CDTF">2021-08-24T20:34:08Z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2015-05-14T00:00:00Z</vt:filetime>
  </property>
  <property fmtid="{D5CDD505-2E9C-101B-9397-08002B2CF9AE}" pid="3" name="Creator">
    <vt:lpwstr>Apple Keynote 5.3</vt:lpwstr>
  </property>
  <property fmtid="{D5CDD505-2E9C-101B-9397-08002B2CF9AE}" pid="4" name="LastSaved">
    <vt:filetime>2021-08-12T00:00:00Z</vt:filetime>
  </property>
</Properties>
</file>