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Roboto-bold.fntdata"/><Relationship Id="rId6" Type="http://schemas.openxmlformats.org/officeDocument/2006/relationships/slide" Target="slides/slide2.xml"/><Relationship Id="rId18" Type="http://schemas.openxmlformats.org/officeDocument/2006/relationships/font" Target="fonts/Robot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4200"/>
            </a:lvl1pPr>
            <a:lvl2pPr lvl="1" rtl="0">
              <a:spcBef>
                <a:spcPts val="0"/>
              </a:spcBef>
              <a:buSzPct val="100000"/>
              <a:defRPr sz="4200"/>
            </a:lvl2pPr>
            <a:lvl3pPr lvl="2" rtl="0">
              <a:spcBef>
                <a:spcPts val="0"/>
              </a:spcBef>
              <a:buSzPct val="100000"/>
              <a:defRPr sz="4200"/>
            </a:lvl3pPr>
            <a:lvl4pPr lvl="3" rtl="0">
              <a:spcBef>
                <a:spcPts val="0"/>
              </a:spcBef>
              <a:buSzPct val="100000"/>
              <a:defRPr sz="4200"/>
            </a:lvl4pPr>
            <a:lvl5pPr lvl="4" rtl="0">
              <a:spcBef>
                <a:spcPts val="0"/>
              </a:spcBef>
              <a:buSzPct val="100000"/>
              <a:defRPr sz="4200"/>
            </a:lvl5pPr>
            <a:lvl6pPr lvl="5" rtl="0">
              <a:spcBef>
                <a:spcPts val="0"/>
              </a:spcBef>
              <a:buSzPct val="100000"/>
              <a:defRPr sz="4200"/>
            </a:lvl6pPr>
            <a:lvl7pPr lvl="6" rtl="0">
              <a:spcBef>
                <a:spcPts val="0"/>
              </a:spcBef>
              <a:buSzPct val="100000"/>
              <a:defRPr sz="4200"/>
            </a:lvl7pPr>
            <a:lvl8pPr lvl="7" rtl="0">
              <a:spcBef>
                <a:spcPts val="0"/>
              </a:spcBef>
              <a:buSzPct val="100000"/>
              <a:defRPr sz="4200"/>
            </a:lvl8pPr>
            <a:lvl9pPr lvl="8" rtl="0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6000"/>
            </a:lvl1pPr>
            <a:lvl2pPr lvl="1" rtl="0">
              <a:spcBef>
                <a:spcPts val="0"/>
              </a:spcBef>
              <a:buSzPct val="100000"/>
              <a:defRPr sz="6000"/>
            </a:lvl2pPr>
            <a:lvl3pPr lvl="2" rtl="0">
              <a:spcBef>
                <a:spcPts val="0"/>
              </a:spcBef>
              <a:buSzPct val="100000"/>
              <a:defRPr sz="6000"/>
            </a:lvl3pPr>
            <a:lvl4pPr lvl="3" rtl="0">
              <a:spcBef>
                <a:spcPts val="0"/>
              </a:spcBef>
              <a:buSzPct val="100000"/>
              <a:defRPr sz="6000"/>
            </a:lvl4pPr>
            <a:lvl5pPr lvl="4" rtl="0">
              <a:spcBef>
                <a:spcPts val="0"/>
              </a:spcBef>
              <a:buSzPct val="100000"/>
              <a:defRPr sz="6000"/>
            </a:lvl5pPr>
            <a:lvl6pPr lvl="5" rtl="0">
              <a:spcBef>
                <a:spcPts val="0"/>
              </a:spcBef>
              <a:buSzPct val="100000"/>
              <a:defRPr sz="6000"/>
            </a:lvl6pPr>
            <a:lvl7pPr lvl="6" rtl="0">
              <a:spcBef>
                <a:spcPts val="0"/>
              </a:spcBef>
              <a:buSzPct val="100000"/>
              <a:defRPr sz="6000"/>
            </a:lvl7pPr>
            <a:lvl8pPr lvl="7" rtl="0">
              <a:spcBef>
                <a:spcPts val="0"/>
              </a:spcBef>
              <a:buSzPct val="100000"/>
              <a:defRPr sz="6000"/>
            </a:lvl8pPr>
            <a:lvl9pPr lvl="8" rtl="0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TC-Native for Undertow</a:t>
            </a:r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Using TC-Native library for Undertow’s TLS encryption</a:t>
            </a:r>
          </a:p>
        </p:txBody>
      </p:sp>
      <p:sp>
        <p:nvSpPr>
          <p:cNvPr id="69" name="Shape 69"/>
          <p:cNvSpPr txBox="1"/>
          <p:nvPr>
            <p:ph idx="1" type="subTitle"/>
          </p:nvPr>
        </p:nvSpPr>
        <p:spPr>
          <a:xfrm>
            <a:off x="460950" y="3321574"/>
            <a:ext cx="8222100" cy="150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1400"/>
              <a:t>Workshop R&amp;D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 algn="ctr">
              <a:spcBef>
                <a:spcPts val="0"/>
              </a:spcBef>
              <a:buNone/>
            </a:pPr>
            <a:r>
              <a:rPr lang="en" sz="1400"/>
              <a:t>Jocelyn Thode &amp; Simon Brulhart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Motivations (1)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APR has a lot of C code and is hard to maintain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Undertow is using JSSE which performs poorly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OpenSSL is efficient, active and cross-platform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Using Undertow directly with OpenSSL should perform better and be easier to maintain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Motivations (2)</a:t>
            </a: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MAYBE ADD DIAGRAM THROUGHPUT DIFFERENT CONNECTORS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Conclusion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main challenges of this project will be :</a:t>
            </a:r>
          </a:p>
          <a:p>
            <a:pPr indent="-228600" lvl="0" marL="914400" rtl="0">
              <a:spcBef>
                <a:spcPts val="0"/>
              </a:spcBef>
            </a:pPr>
            <a:r>
              <a:rPr lang="en"/>
              <a:t>Understand the different projects and how they work together </a:t>
            </a:r>
          </a:p>
          <a:p>
            <a:pPr indent="-228600" lvl="0" marL="914400" rtl="0">
              <a:spcBef>
                <a:spcPts val="0"/>
              </a:spcBef>
            </a:pPr>
            <a:r>
              <a:rPr lang="en"/>
              <a:t>Adapt Tomcat Native and Undertow to work with OpenSSL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Questions</a:t>
            </a:r>
          </a:p>
        </p:txBody>
      </p:sp>
      <p:pic>
        <p:nvPicPr>
          <p:cNvPr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4925" y="1790821"/>
            <a:ext cx="2166950" cy="304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Summary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Undertow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Tomcat native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SSL/TLS protocol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OpenSSL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SSL encryption with Undertow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Project Goals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Motivation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Conclusion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Undertow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Undertow is a flexible performant web server integrated into </a:t>
            </a:r>
            <a:r>
              <a:rPr b="1" lang="en"/>
              <a:t>Wildfly Application Server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It supports :</a:t>
            </a:r>
          </a:p>
          <a:p>
            <a:pPr indent="-228600" lvl="0" marL="914400" rtl="0">
              <a:spcBef>
                <a:spcPts val="0"/>
              </a:spcBef>
            </a:pPr>
            <a:r>
              <a:rPr lang="en"/>
              <a:t>Websockets</a:t>
            </a:r>
          </a:p>
          <a:p>
            <a:pPr indent="-228600" lvl="0" marL="914400" rtl="0">
              <a:spcBef>
                <a:spcPts val="0"/>
              </a:spcBef>
            </a:pPr>
            <a:r>
              <a:rPr lang="en"/>
              <a:t>Servlet 3.1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In 2014, it replaced JBoss Web Server as the Web Server for </a:t>
            </a:r>
            <a:r>
              <a:rPr b="1" lang="en"/>
              <a:t>Wildfly Application Server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Tomcat Native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“An optional component for use with Apache Tomcat“</a:t>
            </a:r>
          </a:p>
          <a:p>
            <a:pPr indent="-228600" lvl="0" marL="914400" rtl="0">
              <a:spcBef>
                <a:spcPts val="0"/>
              </a:spcBef>
            </a:pPr>
            <a:r>
              <a:rPr lang="en"/>
              <a:t>Better performance and compatibility with OS</a:t>
            </a:r>
          </a:p>
          <a:p>
            <a:pPr indent="-228600" lvl="0" marL="914400" rtl="0">
              <a:spcBef>
                <a:spcPts val="0"/>
              </a:spcBef>
            </a:pPr>
            <a:r>
              <a:rPr lang="en"/>
              <a:t>Access to sockets through Apache Portable Runtime (APR)</a:t>
            </a:r>
          </a:p>
          <a:p>
            <a:pPr indent="-228600" lvl="0" marL="914400" rtl="0">
              <a:spcBef>
                <a:spcPts val="0"/>
              </a:spcBef>
            </a:pPr>
            <a:r>
              <a:rPr lang="en"/>
              <a:t>Access to OpenSSL through APR</a:t>
            </a:r>
          </a:p>
          <a:p>
            <a:pPr indent="-228600" lvl="0" marL="914400" rtl="0">
              <a:spcBef>
                <a:spcPts val="0"/>
              </a:spcBef>
            </a:pPr>
            <a:r>
              <a:rPr lang="en"/>
              <a:t>Access to OpenSSL through JNI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SSL/TLS Protocol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Provides security when communicating over a computer network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Makes use of public/private key pair encryption to exchange a symmetric key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Widely used on the web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Java implementation is </a:t>
            </a:r>
            <a:r>
              <a:rPr b="1" lang="en"/>
              <a:t>Java Secure Socket Extension</a:t>
            </a:r>
            <a:r>
              <a:rPr lang="en"/>
              <a:t> (JSSE)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OpenSSL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Open source implementation of SSL/TLS protocol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Written in C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Works on almost all platforms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Many vulnerabilities (POODLE, Heartbleed, etc.)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SSL Encryption with Undertow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Undertow is using </a:t>
            </a:r>
            <a:r>
              <a:rPr b="1" lang="en"/>
              <a:t>JSSE </a:t>
            </a:r>
            <a:r>
              <a:rPr lang="en"/>
              <a:t>SSL Engine for SSL/TLS 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Some work done to use OpenSSL Engine via </a:t>
            </a:r>
            <a:r>
              <a:rPr b="1" lang="en"/>
              <a:t>JSSE</a:t>
            </a:r>
            <a:r>
              <a:rPr lang="en"/>
              <a:t> API (namely sockets)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Project Goals (1)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Modify Tomcat Native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This means :</a:t>
            </a:r>
          </a:p>
          <a:p>
            <a:pPr indent="-228600" lvl="0" marL="914400" rtl="0">
              <a:spcBef>
                <a:spcPts val="0"/>
              </a:spcBef>
            </a:pPr>
            <a:r>
              <a:rPr lang="en"/>
              <a:t>Study Tomcat Native, Undertow and the current OpenSSL experiments for Undertow</a:t>
            </a:r>
          </a:p>
          <a:p>
            <a:pPr indent="-228600" lvl="0" marL="914400" rtl="0">
              <a:spcBef>
                <a:spcPts val="0"/>
              </a:spcBef>
              <a:buClr>
                <a:srgbClr val="FF0000"/>
              </a:buClr>
            </a:pPr>
            <a:r>
              <a:rPr lang="en">
                <a:solidFill>
                  <a:srgbClr val="FF0000"/>
                </a:solidFill>
              </a:rPr>
              <a:t>Remove APR code used to load OpenSSL in Tomcat Native</a:t>
            </a:r>
          </a:p>
          <a:p>
            <a:pPr indent="-228600" lvl="0" marL="914400" rtl="0">
              <a:spcBef>
                <a:spcPts val="0"/>
              </a:spcBef>
              <a:buClr>
                <a:srgbClr val="FF0000"/>
              </a:buClr>
            </a:pPr>
            <a:r>
              <a:rPr lang="en">
                <a:solidFill>
                  <a:srgbClr val="FF0000"/>
                </a:solidFill>
              </a:rPr>
              <a:t>Abstracts Tomcat Native so that it can also be used in Undertow instead of JSSE</a:t>
            </a:r>
          </a:p>
          <a:p>
            <a:pPr indent="-228600" lvl="0" marL="914400" rtl="0">
              <a:spcBef>
                <a:spcPts val="0"/>
              </a:spcBef>
            </a:pPr>
            <a:r>
              <a:rPr lang="en"/>
              <a:t>Run benchmarks to measure performance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Project Goals (2)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&lt;TODO DIAGRAM&gt;</a:t>
            </a:r>
          </a:p>
        </p:txBody>
      </p:sp>
      <p:sp>
        <p:nvSpPr>
          <p:cNvPr id="118" name="Shape 118"/>
          <p:cNvSpPr txBox="1"/>
          <p:nvPr>
            <p:ph type="title"/>
          </p:nvPr>
        </p:nvSpPr>
        <p:spPr>
          <a:xfrm>
            <a:off x="4963050" y="1805627"/>
            <a:ext cx="3128400" cy="6603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TODO</a:t>
            </a:r>
          </a:p>
        </p:txBody>
      </p:sp>
      <p:cxnSp>
        <p:nvCxnSpPr>
          <p:cNvPr id="119" name="Shape 119"/>
          <p:cNvCxnSpPr>
            <a:stCxn id="118" idx="2"/>
            <a:endCxn id="120" idx="0"/>
          </p:cNvCxnSpPr>
          <p:nvPr/>
        </p:nvCxnSpPr>
        <p:spPr>
          <a:xfrm>
            <a:off x="6527250" y="2465927"/>
            <a:ext cx="0" cy="42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20" name="Shape 120"/>
          <p:cNvSpPr txBox="1"/>
          <p:nvPr>
            <p:ph type="title"/>
          </p:nvPr>
        </p:nvSpPr>
        <p:spPr>
          <a:xfrm>
            <a:off x="4963050" y="2887377"/>
            <a:ext cx="3128400" cy="6603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TODO</a:t>
            </a:r>
          </a:p>
        </p:txBody>
      </p:sp>
      <p:cxnSp>
        <p:nvCxnSpPr>
          <p:cNvPr id="121" name="Shape 121"/>
          <p:cNvCxnSpPr>
            <a:stCxn id="120" idx="2"/>
            <a:endCxn id="122" idx="0"/>
          </p:cNvCxnSpPr>
          <p:nvPr/>
        </p:nvCxnSpPr>
        <p:spPr>
          <a:xfrm>
            <a:off x="6527250" y="3547677"/>
            <a:ext cx="0" cy="42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22" name="Shape 122"/>
          <p:cNvSpPr txBox="1"/>
          <p:nvPr>
            <p:ph type="title"/>
          </p:nvPr>
        </p:nvSpPr>
        <p:spPr>
          <a:xfrm>
            <a:off x="4963051" y="3969096"/>
            <a:ext cx="3128399" cy="6603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TODO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