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TC-Native for Undertow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TC-Native library for Undertow’s TLS encryption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460950" y="3321574"/>
            <a:ext cx="8222100" cy="15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400"/>
              <a:t>Workshop R&amp;D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Jocelyn Thode &amp; Simon Brulhart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Tomcat Native</a:t>
            </a:r>
          </a:p>
        </p:txBody>
      </p:sp>
      <p:sp>
        <p:nvSpPr>
          <p:cNvPr id="130" name="Shape 130"/>
          <p:cNvSpPr/>
          <p:nvPr/>
        </p:nvSpPr>
        <p:spPr>
          <a:xfrm>
            <a:off x="5021862" y="2505825"/>
            <a:ext cx="1736400" cy="64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Undertow</a:t>
            </a:r>
          </a:p>
        </p:txBody>
      </p:sp>
      <p:sp>
        <p:nvSpPr>
          <p:cNvPr id="131" name="Shape 131"/>
          <p:cNvSpPr/>
          <p:nvPr/>
        </p:nvSpPr>
        <p:spPr>
          <a:xfrm>
            <a:off x="2407637" y="2505825"/>
            <a:ext cx="1736400" cy="64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Tomcat</a:t>
            </a:r>
          </a:p>
        </p:txBody>
      </p:sp>
      <p:sp>
        <p:nvSpPr>
          <p:cNvPr id="132" name="Shape 132"/>
          <p:cNvSpPr/>
          <p:nvPr/>
        </p:nvSpPr>
        <p:spPr>
          <a:xfrm>
            <a:off x="2407637" y="3878750"/>
            <a:ext cx="1736400" cy="64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tc-native</a:t>
            </a:r>
          </a:p>
        </p:txBody>
      </p:sp>
      <p:sp>
        <p:nvSpPr>
          <p:cNvPr id="133" name="Shape 133"/>
          <p:cNvSpPr/>
          <p:nvPr/>
        </p:nvSpPr>
        <p:spPr>
          <a:xfrm>
            <a:off x="5021862" y="3878750"/>
            <a:ext cx="1736400" cy="64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JSSE</a:t>
            </a:r>
          </a:p>
        </p:txBody>
      </p:sp>
      <p:cxnSp>
        <p:nvCxnSpPr>
          <p:cNvPr id="134" name="Shape 134"/>
          <p:cNvCxnSpPr>
            <a:stCxn id="133" idx="0"/>
            <a:endCxn id="130" idx="2"/>
          </p:cNvCxnSpPr>
          <p:nvPr/>
        </p:nvCxnSpPr>
        <p:spPr>
          <a:xfrm rot="10800000">
            <a:off x="5890062" y="3154250"/>
            <a:ext cx="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>
            <a:stCxn id="133" idx="0"/>
            <a:endCxn id="131" idx="2"/>
          </p:cNvCxnSpPr>
          <p:nvPr/>
        </p:nvCxnSpPr>
        <p:spPr>
          <a:xfrm rot="10800000">
            <a:off x="3275862" y="3154250"/>
            <a:ext cx="261420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>
            <a:stCxn id="132" idx="0"/>
            <a:endCxn id="131" idx="2"/>
          </p:cNvCxnSpPr>
          <p:nvPr/>
        </p:nvCxnSpPr>
        <p:spPr>
          <a:xfrm rot="10800000">
            <a:off x="3275837" y="3154250"/>
            <a:ext cx="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7" name="Shape 137"/>
          <p:cNvSpPr txBox="1"/>
          <p:nvPr/>
        </p:nvSpPr>
        <p:spPr>
          <a:xfrm>
            <a:off x="384675" y="1868375"/>
            <a:ext cx="1538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Right Now :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Goals (2)</a:t>
            </a:r>
          </a:p>
        </p:txBody>
      </p:sp>
      <p:sp>
        <p:nvSpPr>
          <p:cNvPr id="143" name="Shape 143"/>
          <p:cNvSpPr/>
          <p:nvPr/>
        </p:nvSpPr>
        <p:spPr>
          <a:xfrm>
            <a:off x="5021862" y="2505825"/>
            <a:ext cx="1736400" cy="64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Undertow</a:t>
            </a:r>
          </a:p>
        </p:txBody>
      </p:sp>
      <p:sp>
        <p:nvSpPr>
          <p:cNvPr id="144" name="Shape 144"/>
          <p:cNvSpPr/>
          <p:nvPr/>
        </p:nvSpPr>
        <p:spPr>
          <a:xfrm>
            <a:off x="2407637" y="2505825"/>
            <a:ext cx="1736400" cy="64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Tomcat</a:t>
            </a:r>
          </a:p>
        </p:txBody>
      </p:sp>
      <p:sp>
        <p:nvSpPr>
          <p:cNvPr id="145" name="Shape 145"/>
          <p:cNvSpPr/>
          <p:nvPr/>
        </p:nvSpPr>
        <p:spPr>
          <a:xfrm>
            <a:off x="2407637" y="3878750"/>
            <a:ext cx="1736400" cy="64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Subset of tc-native</a:t>
            </a:r>
          </a:p>
        </p:txBody>
      </p:sp>
      <p:sp>
        <p:nvSpPr>
          <p:cNvPr id="146" name="Shape 146"/>
          <p:cNvSpPr/>
          <p:nvPr/>
        </p:nvSpPr>
        <p:spPr>
          <a:xfrm>
            <a:off x="5021862" y="3878750"/>
            <a:ext cx="1736400" cy="64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JSSE</a:t>
            </a:r>
          </a:p>
        </p:txBody>
      </p:sp>
      <p:cxnSp>
        <p:nvCxnSpPr>
          <p:cNvPr id="147" name="Shape 147"/>
          <p:cNvCxnSpPr>
            <a:stCxn id="146" idx="0"/>
            <a:endCxn id="143" idx="2"/>
          </p:cNvCxnSpPr>
          <p:nvPr/>
        </p:nvCxnSpPr>
        <p:spPr>
          <a:xfrm rot="10800000">
            <a:off x="5890062" y="3154250"/>
            <a:ext cx="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>
            <a:stCxn id="146" idx="0"/>
            <a:endCxn id="144" idx="2"/>
          </p:cNvCxnSpPr>
          <p:nvPr/>
        </p:nvCxnSpPr>
        <p:spPr>
          <a:xfrm rot="10800000">
            <a:off x="3275862" y="3154250"/>
            <a:ext cx="261420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>
            <a:stCxn id="145" idx="0"/>
            <a:endCxn id="144" idx="2"/>
          </p:cNvCxnSpPr>
          <p:nvPr/>
        </p:nvCxnSpPr>
        <p:spPr>
          <a:xfrm rot="10800000">
            <a:off x="3275837" y="3154250"/>
            <a:ext cx="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>
            <a:stCxn id="145" idx="0"/>
            <a:endCxn id="143" idx="2"/>
          </p:cNvCxnSpPr>
          <p:nvPr/>
        </p:nvCxnSpPr>
        <p:spPr>
          <a:xfrm flipH="1" rot="10800000">
            <a:off x="3275837" y="3154250"/>
            <a:ext cx="2614200" cy="7245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Tentative Schedule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Study the source code (</a:t>
            </a:r>
            <a:r>
              <a:rPr b="1" lang="en"/>
              <a:t>~26.03)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 unneeded code from Tomcat Native (</a:t>
            </a:r>
            <a:r>
              <a:rPr b="1" lang="en"/>
              <a:t>~10.04)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Modify Tomcat Native (</a:t>
            </a:r>
            <a:r>
              <a:rPr b="1" lang="en"/>
              <a:t>~08.05</a:t>
            </a:r>
            <a:r>
              <a:rPr lang="en"/>
              <a:t>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Make it compatible with Undertow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Keep compatibility with Tomcat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Benchmarks in Red Hat to test performance (Possibly done by Red Hat) (</a:t>
            </a:r>
            <a:r>
              <a:rPr b="1" lang="en"/>
              <a:t>~15.05)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 JNI calls to make more OpenSSL features available in Tomcat Native (</a:t>
            </a:r>
            <a:r>
              <a:rPr b="1" lang="en"/>
              <a:t>~29.05)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Motivations (1)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Tomcat Native has JNI interfaces for most of the APR APIs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only want a subset that focuses on OpenSSL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Undertow is using JSSE which performs poorly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OpenSSL is efficient, active and cross-platform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Ability to use Tomcat with OpenSSL without loading APR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Using Undertow directly with OpenSSL should perform better and be easier to maintain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main challenges of this project will be 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Understand the different projects and how they work together 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Red Hat can help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Adapt Tomcat Native and Undertow to work with OpenSSL natively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Numa’s code as well as Stuart’s code can help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Adapting Tomcat Native to Undertow might not be the best solution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925" y="1790821"/>
            <a:ext cx="2166950" cy="30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Undertow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Tomcat native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SSL/TLS protocol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OpenSSL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SSL encryption with Undertow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Project Goals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Motivation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Undertow &amp; Tomcat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Undertow and Tomcat are very similar, they: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Are Web servers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Are Servlet containers using </a:t>
            </a:r>
            <a:r>
              <a:rPr b="1" lang="en"/>
              <a:t>JSSE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Use SSL </a:t>
            </a:r>
            <a:r>
              <a:rPr b="1" lang="en"/>
              <a:t>JSSE</a:t>
            </a:r>
            <a:r>
              <a:rPr lang="en"/>
              <a:t> Engine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Undertow is used specifically as the Web Server component in </a:t>
            </a:r>
            <a:r>
              <a:rPr b="1" lang="en"/>
              <a:t>Wildfly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=&gt; We can use Tomcat Native in Undertow with some modifications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Tomcat Native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“An optional component for use with Apache Tomcat“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Better performance and compatibility with OS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Access to sockets through Apache Portable Runtime (APR)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Access to OpenSSL through APR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Access to OpenSSL through JNI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Tomcat Native</a:t>
            </a:r>
          </a:p>
        </p:txBody>
      </p:sp>
      <p:sp>
        <p:nvSpPr>
          <p:cNvPr id="93" name="Shape 93"/>
          <p:cNvSpPr/>
          <p:nvPr/>
        </p:nvSpPr>
        <p:spPr>
          <a:xfrm>
            <a:off x="5021862" y="2505825"/>
            <a:ext cx="1736400" cy="64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Undertow</a:t>
            </a:r>
          </a:p>
        </p:txBody>
      </p:sp>
      <p:sp>
        <p:nvSpPr>
          <p:cNvPr id="94" name="Shape 94"/>
          <p:cNvSpPr/>
          <p:nvPr/>
        </p:nvSpPr>
        <p:spPr>
          <a:xfrm>
            <a:off x="2407637" y="2505825"/>
            <a:ext cx="1736400" cy="64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Tomcat</a:t>
            </a:r>
          </a:p>
        </p:txBody>
      </p:sp>
      <p:sp>
        <p:nvSpPr>
          <p:cNvPr id="95" name="Shape 95"/>
          <p:cNvSpPr/>
          <p:nvPr/>
        </p:nvSpPr>
        <p:spPr>
          <a:xfrm>
            <a:off x="2407637" y="3878750"/>
            <a:ext cx="1736400" cy="64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tc-native</a:t>
            </a:r>
          </a:p>
        </p:txBody>
      </p:sp>
      <p:sp>
        <p:nvSpPr>
          <p:cNvPr id="96" name="Shape 96"/>
          <p:cNvSpPr/>
          <p:nvPr/>
        </p:nvSpPr>
        <p:spPr>
          <a:xfrm>
            <a:off x="5021862" y="3878750"/>
            <a:ext cx="1736400" cy="64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JSSE</a:t>
            </a:r>
          </a:p>
        </p:txBody>
      </p:sp>
      <p:cxnSp>
        <p:nvCxnSpPr>
          <p:cNvPr id="97" name="Shape 97"/>
          <p:cNvCxnSpPr>
            <a:stCxn id="96" idx="0"/>
            <a:endCxn id="93" idx="2"/>
          </p:cNvCxnSpPr>
          <p:nvPr/>
        </p:nvCxnSpPr>
        <p:spPr>
          <a:xfrm rot="10800000">
            <a:off x="5890062" y="3154250"/>
            <a:ext cx="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>
            <a:stCxn id="96" idx="0"/>
            <a:endCxn id="94" idx="2"/>
          </p:cNvCxnSpPr>
          <p:nvPr/>
        </p:nvCxnSpPr>
        <p:spPr>
          <a:xfrm rot="10800000">
            <a:off x="3275862" y="3154250"/>
            <a:ext cx="261420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>
            <a:stCxn id="95" idx="0"/>
            <a:endCxn id="94" idx="2"/>
          </p:cNvCxnSpPr>
          <p:nvPr/>
        </p:nvCxnSpPr>
        <p:spPr>
          <a:xfrm rot="10800000">
            <a:off x="3275837" y="3154250"/>
            <a:ext cx="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" name="Shape 100"/>
          <p:cNvSpPr txBox="1"/>
          <p:nvPr/>
        </p:nvSpPr>
        <p:spPr>
          <a:xfrm>
            <a:off x="384675" y="1868375"/>
            <a:ext cx="1538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Right Now :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SSL/TLS Protocol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Provides security when communicating over a computer network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Makes use of public/private key pair encryption to exchange a symmetric key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Widely used on the web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Java implementation is </a:t>
            </a:r>
            <a:r>
              <a:rPr b="1" lang="en"/>
              <a:t>Java Secure Socket Extension</a:t>
            </a:r>
            <a:r>
              <a:rPr lang="en"/>
              <a:t> (JSSE)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OpenSSL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Open source implementation of SSL/TLS protocol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Written in 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Works on almost all platforms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Many vulnerabilities (POODLE, Heartbleed, etc.)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SSL Encryption with Undertow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Undertow is using </a:t>
            </a:r>
            <a:r>
              <a:rPr b="1" lang="en"/>
              <a:t>JSSE </a:t>
            </a:r>
            <a:r>
              <a:rPr lang="en"/>
              <a:t>SSL Engine for SSL/TLS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work done to use OpenSSL Engine via </a:t>
            </a:r>
            <a:r>
              <a:rPr b="1" lang="en"/>
              <a:t>JSSE</a:t>
            </a:r>
            <a:r>
              <a:rPr lang="en"/>
              <a:t> API (namely sockets)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Goals (1)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Study Tomcat Native, Undertow and the current OpenSSL experiments for Undertow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Subset Tomcat Native so that the JNI interfaces focus on OpenSSL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Abstracts Tomcat Native so that it can also be used in </a:t>
            </a:r>
            <a:r>
              <a:rPr b="1" lang="en"/>
              <a:t>Undertow</a:t>
            </a:r>
            <a:r>
              <a:rPr lang="en"/>
              <a:t> and </a:t>
            </a:r>
            <a:r>
              <a:rPr b="1" lang="en"/>
              <a:t>Tomcat</a:t>
            </a:r>
            <a:r>
              <a:rPr lang="en"/>
              <a:t> instead of JSSE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benchmarks to measure performance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JNI calls to access more OpenSSL features (depending on time)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