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1"/>
    <p:restoredTop sz="92462" autoAdjust="0"/>
  </p:normalViewPr>
  <p:slideViewPr>
    <p:cSldViewPr snapToGrid="0">
      <p:cViewPr varScale="1">
        <p:scale>
          <a:sx n="79" d="100"/>
          <a:sy n="79" d="100"/>
        </p:scale>
        <p:origin x="7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9D8EBA-4B2E-4C6A-B76A-D1C305298416}" type="datetimeFigureOut">
              <a:rPr lang="en-HK" smtClean="0"/>
              <a:t>31/1/2024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8D7C-14F1-4EF3-B247-A8EE0E2ADFA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2144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Questions:</a:t>
            </a:r>
          </a:p>
          <a:p>
            <a:pPr marL="171450" indent="-171450">
              <a:buFontTx/>
              <a:buChar char="-"/>
            </a:pPr>
            <a:r>
              <a:rPr lang="en-US" dirty="0"/>
              <a:t>Are we keeping HCP protocol for n-back task? Is 2s </a:t>
            </a:r>
            <a:r>
              <a:rPr lang="en-US" dirty="0" err="1"/>
              <a:t>stroop</a:t>
            </a:r>
            <a:r>
              <a:rPr lang="en-US" dirty="0"/>
              <a:t> / 2.5s clock stim + resp time enough for stroke patients?</a:t>
            </a:r>
          </a:p>
          <a:p>
            <a:pPr marL="171450" indent="-171450">
              <a:buFontTx/>
              <a:buChar char="-"/>
            </a:pPr>
            <a:r>
              <a:rPr lang="en-US" dirty="0"/>
              <a:t>Is XXX neutral condition or should we be using words not associated with </a:t>
            </a:r>
            <a:r>
              <a:rPr lang="en-US" dirty="0" err="1"/>
              <a:t>colour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 1 char or 2 char </a:t>
            </a:r>
            <a:r>
              <a:rPr lang="en-US" dirty="0" err="1"/>
              <a:t>colour</a:t>
            </a:r>
            <a:r>
              <a:rPr lang="en-US" dirty="0"/>
              <a:t> descriptions?</a:t>
            </a:r>
          </a:p>
          <a:p>
            <a:pPr marL="171450" indent="-171450">
              <a:buFontTx/>
              <a:buChar char="-"/>
            </a:pPr>
            <a:r>
              <a:rPr lang="en-HK" dirty="0"/>
              <a:t>event-related design to </a:t>
            </a:r>
            <a:r>
              <a:rPr lang="en-HK"/>
              <a:t>avoid habituation?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8D7C-14F1-4EF3-B247-A8EE0E2ADFAF}" type="slidenum">
              <a:rPr lang="en-HK" smtClean="0"/>
              <a:t>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5603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Words for the neutral condition block:</a:t>
            </a:r>
          </a:p>
          <a:p>
            <a:r>
              <a:rPr lang="zh-CN" altLang="en-US" dirty="0"/>
              <a:t>並、到、的、個</a:t>
            </a:r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8D7C-14F1-4EF3-B247-A8EE0E2ADFAF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01389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 includes 2s instructions + 0.5s fixation</a:t>
            </a:r>
            <a:endParaRPr lang="en-HK" dirty="0"/>
          </a:p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8D7C-14F1-4EF3-B247-A8EE0E2ADFAF}" type="slidenum">
              <a:rPr lang="en-HK" smtClean="0"/>
              <a:t>3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4701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8D7C-14F1-4EF3-B247-A8EE0E2ADFAF}" type="slidenum">
              <a:rPr lang="en-HK" smtClean="0"/>
              <a:t>4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23378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Each round consists of 2 possible options. Each option has a fixed reward magnitude and an associated probability of obtaining the reward if that option is chosen. For the complex condition, after the participant has made a decision, a reward item will be chosen at random as the reward magnitude for that trial.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8D7C-14F1-4EF3-B247-A8EE0E2ADFAF}" type="slidenum">
              <a:rPr lang="en-HK" smtClean="0"/>
              <a:t>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3366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0E67-D117-9348-8793-93CDE2CB6DF3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E792-7A62-244B-B772-C02513B9B3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0E67-D117-9348-8793-93CDE2CB6DF3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E792-7A62-244B-B772-C02513B9B3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0E67-D117-9348-8793-93CDE2CB6DF3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E792-7A62-244B-B772-C02513B9B3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0E67-D117-9348-8793-93CDE2CB6DF3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E792-7A62-244B-B772-C02513B9B3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0E67-D117-9348-8793-93CDE2CB6DF3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E792-7A62-244B-B772-C02513B9B3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0E67-D117-9348-8793-93CDE2CB6DF3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E792-7A62-244B-B772-C02513B9B3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0E67-D117-9348-8793-93CDE2CB6DF3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E792-7A62-244B-B772-C02513B9B3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0E67-D117-9348-8793-93CDE2CB6DF3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E792-7A62-244B-B772-C02513B9B3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0E67-D117-9348-8793-93CDE2CB6DF3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E792-7A62-244B-B772-C02513B9B3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0E67-D117-9348-8793-93CDE2CB6DF3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E792-7A62-244B-B772-C02513B9B3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0E67-D117-9348-8793-93CDE2CB6DF3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E792-7A62-244B-B772-C02513B9B3C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A90E67-D117-9348-8793-93CDE2CB6DF3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9E792-7A62-244B-B772-C02513B9B3C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53296" y="821951"/>
            <a:ext cx="3055717" cy="22917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矩形 5"/>
          <p:cNvSpPr/>
          <p:nvPr/>
        </p:nvSpPr>
        <p:spPr>
          <a:xfrm>
            <a:off x="4678101" y="810226"/>
            <a:ext cx="3055717" cy="22917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矩形 6"/>
          <p:cNvSpPr/>
          <p:nvPr/>
        </p:nvSpPr>
        <p:spPr>
          <a:xfrm>
            <a:off x="8302906" y="810226"/>
            <a:ext cx="3055717" cy="22917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文本框 7"/>
          <p:cNvSpPr txBox="1"/>
          <p:nvPr/>
        </p:nvSpPr>
        <p:spPr>
          <a:xfrm>
            <a:off x="2023157" y="1001483"/>
            <a:ext cx="1115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XXX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93425" y="1956119"/>
            <a:ext cx="1416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err="1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红色</a:t>
            </a:r>
            <a:endParaRPr lang="en-GB" sz="4400" dirty="0">
              <a:latin typeface="SimHei" panose="02010609060101010101" pitchFamily="49" charset="-122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51315" y="1001482"/>
            <a:ext cx="1115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err="1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红</a:t>
            </a:r>
            <a:endParaRPr lang="en-GB" sz="4400" dirty="0">
              <a:solidFill>
                <a:srgbClr val="FF0000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50374" y="1923032"/>
            <a:ext cx="1416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err="1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红色</a:t>
            </a:r>
            <a:endParaRPr lang="en-GB" sz="4400" dirty="0">
              <a:latin typeface="SimHei" panose="02010609060101010101" pitchFamily="49" charset="-122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610846" y="1001482"/>
            <a:ext cx="1115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err="1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绿</a:t>
            </a:r>
            <a:endParaRPr lang="en-GB" sz="4400" dirty="0">
              <a:solidFill>
                <a:srgbClr val="FF0000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09905" y="1956119"/>
            <a:ext cx="14169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err="1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红色</a:t>
            </a:r>
            <a:endParaRPr lang="en-GB" sz="4400" dirty="0">
              <a:latin typeface="SimHei" panose="02010609060101010101" pitchFamily="49" charset="-122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580993" y="5489994"/>
          <a:ext cx="4194215" cy="1188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57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405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2s (+response)</a:t>
                      </a:r>
                    </a:p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0.5 ITI</a:t>
                      </a:r>
                    </a:p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12 trials/block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810">
                <a:tc>
                  <a:txBody>
                    <a:bodyPr/>
                    <a:lstStyle/>
                    <a:p>
                      <a:r>
                        <a:rPr lang="en-GB" sz="1800" b="1" dirty="0"/>
                        <a:t>stim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400" b="1" dirty="0"/>
                        <a:t>ITI</a:t>
                      </a:r>
                    </a:p>
                    <a:p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08725" y="3764876"/>
          <a:ext cx="10900230" cy="899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52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783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61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9943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ins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 Rest 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ins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Block 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Rest 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ins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Block 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Rest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943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2.5s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2.5s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2.5s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960309" y="287006"/>
            <a:ext cx="1416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Neutral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384906" y="221630"/>
            <a:ext cx="1947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/>
            </a:lvl1pPr>
          </a:lstStyle>
          <a:p>
            <a:r>
              <a:rPr lang="en-US" altLang="zh-CN" dirty="0"/>
              <a:t>Congruent</a:t>
            </a:r>
            <a:r>
              <a:rPr lang="zh-CN" altLang="zh-CN" dirty="0"/>
              <a:t> </a:t>
            </a:r>
            <a:endParaRPr lang="en-GB" dirty="0"/>
          </a:p>
        </p:txBody>
      </p:sp>
      <p:sp>
        <p:nvSpPr>
          <p:cNvPr id="18" name="文本框 17"/>
          <p:cNvSpPr txBox="1"/>
          <p:nvPr/>
        </p:nvSpPr>
        <p:spPr>
          <a:xfrm>
            <a:off x="8731409" y="221630"/>
            <a:ext cx="2198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/>
            </a:lvl1pPr>
          </a:lstStyle>
          <a:p>
            <a:r>
              <a:rPr lang="en-US" altLang="zh-CN" dirty="0"/>
              <a:t>Incongruent</a:t>
            </a:r>
            <a:r>
              <a:rPr lang="zh-CN" altLang="zh-CN" dirty="0"/>
              <a:t> </a:t>
            </a:r>
            <a:endParaRPr lang="en-GB" dirty="0"/>
          </a:p>
        </p:txBody>
      </p:sp>
      <p:sp>
        <p:nvSpPr>
          <p:cNvPr id="19" name="右箭头 18"/>
          <p:cNvSpPr/>
          <p:nvPr/>
        </p:nvSpPr>
        <p:spPr>
          <a:xfrm rot="16200000">
            <a:off x="2322893" y="3204855"/>
            <a:ext cx="557996" cy="49289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右箭头 19"/>
          <p:cNvSpPr/>
          <p:nvPr/>
        </p:nvSpPr>
        <p:spPr>
          <a:xfrm rot="16200000">
            <a:off x="5990654" y="3199940"/>
            <a:ext cx="557996" cy="49289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右箭头 20"/>
          <p:cNvSpPr/>
          <p:nvPr/>
        </p:nvSpPr>
        <p:spPr>
          <a:xfrm rot="16200000">
            <a:off x="9734022" y="3199940"/>
            <a:ext cx="557996" cy="49289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右箭头 21"/>
          <p:cNvSpPr/>
          <p:nvPr/>
        </p:nvSpPr>
        <p:spPr>
          <a:xfrm rot="3497637">
            <a:off x="2648352" y="4969548"/>
            <a:ext cx="663743" cy="2088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08050" y="5489994"/>
            <a:ext cx="4849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 run of 3 task blocks and 3 rest blocks  </a:t>
            </a:r>
          </a:p>
          <a:p>
            <a:endParaRPr lang="en-GB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53296" y="821951"/>
            <a:ext cx="3055717" cy="22917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矩形 5"/>
          <p:cNvSpPr/>
          <p:nvPr/>
        </p:nvSpPr>
        <p:spPr>
          <a:xfrm>
            <a:off x="4678101" y="810226"/>
            <a:ext cx="3055717" cy="22917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矩形 6"/>
          <p:cNvSpPr/>
          <p:nvPr/>
        </p:nvSpPr>
        <p:spPr>
          <a:xfrm>
            <a:off x="8302906" y="810226"/>
            <a:ext cx="3055717" cy="22917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文本框 7"/>
          <p:cNvSpPr txBox="1"/>
          <p:nvPr/>
        </p:nvSpPr>
        <p:spPr>
          <a:xfrm>
            <a:off x="2233025" y="1095810"/>
            <a:ext cx="687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並</a:t>
            </a:r>
            <a:endParaRPr lang="en-GB" sz="4400" dirty="0">
              <a:solidFill>
                <a:srgbClr val="FF0000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37209" y="1921042"/>
            <a:ext cx="687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紅</a:t>
            </a:r>
            <a:endParaRPr lang="en-GB" sz="4400" dirty="0">
              <a:latin typeface="SimHei" panose="02010609060101010101" pitchFamily="49" charset="-122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571900" y="1126421"/>
            <a:ext cx="11159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rPr>
              <a:t>綠</a:t>
            </a:r>
            <a:endParaRPr lang="en-GB" sz="4400" dirty="0">
              <a:solidFill>
                <a:srgbClr val="FF0000"/>
              </a:solidFill>
              <a:latin typeface="Calibri" panose="020F0502020204030204" pitchFamily="34" charset="0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580993" y="5489994"/>
          <a:ext cx="4194215" cy="1188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57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405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2s (+response)</a:t>
                      </a:r>
                    </a:p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0.5 ITI</a:t>
                      </a:r>
                    </a:p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12 trials/block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810">
                <a:tc>
                  <a:txBody>
                    <a:bodyPr/>
                    <a:lstStyle/>
                    <a:p>
                      <a:r>
                        <a:rPr lang="en-GB" sz="1800" b="1" dirty="0"/>
                        <a:t>stim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400" b="1" dirty="0"/>
                        <a:t>ITI</a:t>
                      </a:r>
                    </a:p>
                    <a:p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08725" y="3764876"/>
          <a:ext cx="10900230" cy="899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3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52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0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783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61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9943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ins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 Rest 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ins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Block 2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Rest 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ins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Block 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Rest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943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2.5s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2.5s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2.5s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960309" y="287006"/>
            <a:ext cx="1500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Neutral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384906" y="221630"/>
            <a:ext cx="1947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/>
            </a:lvl1pPr>
          </a:lstStyle>
          <a:p>
            <a:r>
              <a:rPr lang="en-US" altLang="zh-CN" dirty="0"/>
              <a:t>Congruent</a:t>
            </a:r>
            <a:r>
              <a:rPr lang="zh-CN" altLang="zh-CN" dirty="0"/>
              <a:t> </a:t>
            </a:r>
            <a:endParaRPr lang="en-GB" dirty="0"/>
          </a:p>
        </p:txBody>
      </p:sp>
      <p:sp>
        <p:nvSpPr>
          <p:cNvPr id="18" name="文本框 17"/>
          <p:cNvSpPr txBox="1"/>
          <p:nvPr/>
        </p:nvSpPr>
        <p:spPr>
          <a:xfrm>
            <a:off x="8731409" y="221630"/>
            <a:ext cx="2198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/>
            </a:lvl1pPr>
          </a:lstStyle>
          <a:p>
            <a:r>
              <a:rPr lang="en-US" altLang="zh-CN" dirty="0"/>
              <a:t>Incongruent</a:t>
            </a:r>
            <a:r>
              <a:rPr lang="zh-CN" altLang="zh-CN" dirty="0"/>
              <a:t> </a:t>
            </a:r>
            <a:endParaRPr lang="en-GB" dirty="0"/>
          </a:p>
        </p:txBody>
      </p:sp>
      <p:sp>
        <p:nvSpPr>
          <p:cNvPr id="19" name="右箭头 18"/>
          <p:cNvSpPr/>
          <p:nvPr/>
        </p:nvSpPr>
        <p:spPr>
          <a:xfrm rot="16200000">
            <a:off x="2322893" y="3204855"/>
            <a:ext cx="557996" cy="49289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右箭头 19"/>
          <p:cNvSpPr/>
          <p:nvPr/>
        </p:nvSpPr>
        <p:spPr>
          <a:xfrm rot="16200000">
            <a:off x="5990654" y="3199940"/>
            <a:ext cx="557996" cy="49289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右箭头 20"/>
          <p:cNvSpPr/>
          <p:nvPr/>
        </p:nvSpPr>
        <p:spPr>
          <a:xfrm rot="16200000">
            <a:off x="9734022" y="3199940"/>
            <a:ext cx="557996" cy="49289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右箭头 21"/>
          <p:cNvSpPr/>
          <p:nvPr/>
        </p:nvSpPr>
        <p:spPr>
          <a:xfrm rot="3497637">
            <a:off x="2648352" y="4969548"/>
            <a:ext cx="663743" cy="2088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108050" y="5489994"/>
            <a:ext cx="4849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3 run of 3 task blocks and 3 rest blocks  </a:t>
            </a:r>
          </a:p>
          <a:p>
            <a:endParaRPr lang="en-GB" sz="2000" b="1" dirty="0"/>
          </a:p>
        </p:txBody>
      </p:sp>
      <p:sp>
        <p:nvSpPr>
          <p:cNvPr id="24" name="文本框 8">
            <a:extLst>
              <a:ext uri="{FF2B5EF4-FFF2-40B4-BE49-F238E27FC236}">
                <a16:creationId xmlns:a16="http://schemas.microsoft.com/office/drawing/2014/main" id="{2E1E0096-F143-456E-9FDB-A0F3220B3F31}"/>
              </a:ext>
            </a:extLst>
          </p:cNvPr>
          <p:cNvSpPr txBox="1"/>
          <p:nvPr/>
        </p:nvSpPr>
        <p:spPr>
          <a:xfrm>
            <a:off x="5951315" y="1993483"/>
            <a:ext cx="687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紅</a:t>
            </a:r>
            <a:endParaRPr lang="en-GB" sz="4400" dirty="0">
              <a:latin typeface="SimHei" panose="02010609060101010101" pitchFamily="49" charset="-122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5" name="文本框 8">
            <a:extLst>
              <a:ext uri="{FF2B5EF4-FFF2-40B4-BE49-F238E27FC236}">
                <a16:creationId xmlns:a16="http://schemas.microsoft.com/office/drawing/2014/main" id="{2A40E9C9-6738-440B-8E84-FEAA04F1D3CF}"/>
              </a:ext>
            </a:extLst>
          </p:cNvPr>
          <p:cNvSpPr txBox="1"/>
          <p:nvPr/>
        </p:nvSpPr>
        <p:spPr>
          <a:xfrm>
            <a:off x="5925868" y="1049312"/>
            <a:ext cx="687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紅</a:t>
            </a:r>
            <a:endParaRPr lang="en-GB" sz="4400" dirty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6" name="文本框 8">
            <a:extLst>
              <a:ext uri="{FF2B5EF4-FFF2-40B4-BE49-F238E27FC236}">
                <a16:creationId xmlns:a16="http://schemas.microsoft.com/office/drawing/2014/main" id="{0AC8596D-B897-458D-AD5F-3BF3792370E9}"/>
              </a:ext>
            </a:extLst>
          </p:cNvPr>
          <p:cNvSpPr txBox="1"/>
          <p:nvPr/>
        </p:nvSpPr>
        <p:spPr>
          <a:xfrm>
            <a:off x="9571900" y="1967844"/>
            <a:ext cx="687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SimHei" panose="02010609060101010101" pitchFamily="49" charset="-122"/>
                <a:ea typeface="SimHei" panose="02010609060101010101" pitchFamily="49" charset="-122"/>
                <a:cs typeface="Calibri" panose="020F0502020204030204" pitchFamily="34" charset="0"/>
              </a:rPr>
              <a:t>紅</a:t>
            </a:r>
            <a:endParaRPr lang="en-GB" sz="4400" dirty="0">
              <a:latin typeface="SimHei" panose="02010609060101010101" pitchFamily="49" charset="-122"/>
              <a:ea typeface="SimHei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2" name="文本框 15">
            <a:extLst>
              <a:ext uri="{FF2B5EF4-FFF2-40B4-BE49-F238E27FC236}">
                <a16:creationId xmlns:a16="http://schemas.microsoft.com/office/drawing/2014/main" id="{CE2E5DC6-490F-04E0-BFB8-58B1EBECFC3F}"/>
              </a:ext>
            </a:extLst>
          </p:cNvPr>
          <p:cNvSpPr txBox="1"/>
          <p:nvPr/>
        </p:nvSpPr>
        <p:spPr>
          <a:xfrm>
            <a:off x="7108050" y="5981198"/>
            <a:ext cx="366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Words for the neutral condition:</a:t>
            </a:r>
            <a:r>
              <a:rPr lang="zh-CN" altLang="en-US" dirty="0"/>
              <a:t>並、到、的、個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3800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55811" y="4326435"/>
          <a:ext cx="11840033" cy="846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4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1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33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124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482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ins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 Rest 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Ins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Block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Rest 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Rest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Rest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943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2.5s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2.5s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2.5s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2.5s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831771" y="478972"/>
            <a:ext cx="4528457" cy="31096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文本框 6"/>
          <p:cNvSpPr txBox="1"/>
          <p:nvPr/>
        </p:nvSpPr>
        <p:spPr>
          <a:xfrm>
            <a:off x="5094514" y="769257"/>
            <a:ext cx="2162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latin typeface="Calibri" panose="020F0502020204030204" pitchFamily="34" charset="0"/>
                <a:cs typeface="Calibri" panose="020F0502020204030204" pitchFamily="34" charset="0"/>
              </a:rPr>
              <a:t>11:05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53740" y="2271290"/>
            <a:ext cx="1516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右上</a:t>
            </a:r>
            <a:endParaRPr lang="en-GB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580993" y="5420105"/>
          <a:ext cx="4501978" cy="1188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6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3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405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2.5s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.5</a:t>
                      </a:r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endParaRPr lang="en-GB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2.5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s (+response)</a:t>
                      </a:r>
                    </a:p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0.5 ITI</a:t>
                      </a:r>
                    </a:p>
                    <a:p>
                      <a:pPr algn="ctr"/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GB" sz="1800" b="1" dirty="0">
                          <a:solidFill>
                            <a:schemeClr val="tx1"/>
                          </a:solidFill>
                        </a:rPr>
                        <a:t> trials/block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810">
                <a:tc>
                  <a:txBody>
                    <a:bodyPr/>
                    <a:lstStyle/>
                    <a:p>
                      <a:r>
                        <a:rPr lang="en-GB" sz="1800" b="1" dirty="0"/>
                        <a:t>stim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altLang="zh-CN" sz="1400" b="1" dirty="0"/>
                        <a:t>ITI</a:t>
                      </a:r>
                    </a:p>
                    <a:p>
                      <a:endParaRPr lang="en-GB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右箭头 11"/>
          <p:cNvSpPr/>
          <p:nvPr/>
        </p:nvSpPr>
        <p:spPr>
          <a:xfrm rot="19680708">
            <a:off x="1724083" y="3426532"/>
            <a:ext cx="2037525" cy="32424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右箭头 12"/>
          <p:cNvSpPr/>
          <p:nvPr/>
        </p:nvSpPr>
        <p:spPr>
          <a:xfrm rot="16200000">
            <a:off x="4064610" y="3811790"/>
            <a:ext cx="591701" cy="24248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右箭头 14"/>
          <p:cNvSpPr/>
          <p:nvPr/>
        </p:nvSpPr>
        <p:spPr>
          <a:xfrm rot="16200000">
            <a:off x="6961293" y="3799043"/>
            <a:ext cx="591701" cy="24248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右箭头 15"/>
          <p:cNvSpPr/>
          <p:nvPr/>
        </p:nvSpPr>
        <p:spPr>
          <a:xfrm rot="13563218">
            <a:off x="8190087" y="3338670"/>
            <a:ext cx="2037525" cy="32424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右箭头 16"/>
          <p:cNvSpPr/>
          <p:nvPr/>
        </p:nvSpPr>
        <p:spPr>
          <a:xfrm rot="2572007">
            <a:off x="1588824" y="5411453"/>
            <a:ext cx="993276" cy="38667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4819" y="584591"/>
            <a:ext cx="2460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Clock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test</a:t>
            </a:r>
            <a:endParaRPr lang="en-GB" sz="40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7108050" y="5489994"/>
            <a:ext cx="4849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en-GB" sz="2000" b="1" dirty="0"/>
              <a:t> run of </a:t>
            </a:r>
            <a:r>
              <a:rPr lang="en-US" altLang="zh-CN" sz="2000" b="1" dirty="0"/>
              <a:t>8</a:t>
            </a:r>
            <a:r>
              <a:rPr lang="en-GB" sz="2000" b="1" dirty="0"/>
              <a:t> task blocks and </a:t>
            </a:r>
            <a:r>
              <a:rPr lang="en-US" altLang="zh-CN" sz="2000" b="1" dirty="0"/>
              <a:t>8</a:t>
            </a:r>
            <a:r>
              <a:rPr lang="en-GB" sz="2000" b="1" dirty="0"/>
              <a:t> rest blocks  </a:t>
            </a:r>
          </a:p>
          <a:p>
            <a:endParaRPr lang="en-GB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30171" y="319315"/>
            <a:ext cx="4528457" cy="31096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图片 5" descr="人的手&#10;&#10;中度可信度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742" y="566058"/>
            <a:ext cx="2554515" cy="18531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63077" y="2592654"/>
            <a:ext cx="352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0" dirty="0">
                <a:effectLst/>
                <a:latin typeface="Noto Sans SC"/>
              </a:rPr>
              <a:t>请开始一直向下踩踏板</a:t>
            </a:r>
            <a:endParaRPr lang="en-US" altLang="zh-CN" sz="2400" b="1" i="0" dirty="0">
              <a:effectLst/>
              <a:latin typeface="Noto Sans SC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88517" y="4125804"/>
          <a:ext cx="11614964" cy="817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7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2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9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21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50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81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013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2450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1263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ins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 Rest 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Ins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Block 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Rest 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Rest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Rest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58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2.5s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2.5s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2.5s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2.5s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30s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右箭头 8"/>
          <p:cNvSpPr/>
          <p:nvPr/>
        </p:nvSpPr>
        <p:spPr>
          <a:xfrm rot="19680708">
            <a:off x="1754988" y="3336701"/>
            <a:ext cx="2037525" cy="34865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右箭头 9"/>
          <p:cNvSpPr/>
          <p:nvPr/>
        </p:nvSpPr>
        <p:spPr>
          <a:xfrm rot="16200000">
            <a:off x="4045983" y="3656158"/>
            <a:ext cx="591701" cy="24248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右箭头 10"/>
          <p:cNvSpPr/>
          <p:nvPr/>
        </p:nvSpPr>
        <p:spPr>
          <a:xfrm rot="16200000">
            <a:off x="6123369" y="3656158"/>
            <a:ext cx="591701" cy="24248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右箭头 11"/>
          <p:cNvSpPr/>
          <p:nvPr/>
        </p:nvSpPr>
        <p:spPr>
          <a:xfrm rot="12615082">
            <a:off x="8235298" y="3354106"/>
            <a:ext cx="1814639" cy="39788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994517" y="5640428"/>
            <a:ext cx="48494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1</a:t>
            </a:r>
            <a:r>
              <a:rPr lang="en-GB" sz="2000" b="1" dirty="0"/>
              <a:t> run of </a:t>
            </a:r>
            <a:r>
              <a:rPr lang="en-US" altLang="zh-CN" sz="2000" b="1" dirty="0"/>
              <a:t>8</a:t>
            </a:r>
            <a:r>
              <a:rPr lang="en-GB" sz="2000" b="1" dirty="0"/>
              <a:t> task blocks and </a:t>
            </a:r>
            <a:r>
              <a:rPr lang="en-US" altLang="zh-CN" sz="2000" b="1" dirty="0"/>
              <a:t>8</a:t>
            </a:r>
            <a:r>
              <a:rPr lang="en-GB" sz="2000" b="1" dirty="0"/>
              <a:t> rest blocks  </a:t>
            </a:r>
          </a:p>
          <a:p>
            <a:endParaRPr lang="en-GB" sz="20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88963" y="509572"/>
            <a:ext cx="2731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Motor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task</a:t>
            </a:r>
            <a:endParaRPr lang="en-GB" sz="4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B0CCA1-72AE-857C-4EAE-F05D17B27863}"/>
              </a:ext>
            </a:extLst>
          </p:cNvPr>
          <p:cNvSpPr txBox="1"/>
          <p:nvPr/>
        </p:nvSpPr>
        <p:spPr>
          <a:xfrm>
            <a:off x="219273" y="231515"/>
            <a:ext cx="481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Simple condition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E239C-4966-627E-67AD-A0230A01A191}"/>
              </a:ext>
            </a:extLst>
          </p:cNvPr>
          <p:cNvSpPr txBox="1"/>
          <p:nvPr/>
        </p:nvSpPr>
        <p:spPr>
          <a:xfrm>
            <a:off x="6660211" y="219043"/>
            <a:ext cx="540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Complex condition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19D7E96A-EBF1-26B6-DC7F-48F598635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71" t="37589" r="32261" b="29787"/>
          <a:stretch/>
        </p:blipFill>
        <p:spPr>
          <a:xfrm>
            <a:off x="311279" y="798246"/>
            <a:ext cx="4061298" cy="2162264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D36441E3-3FA3-639C-B14E-BB7A9DC917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410" t="37021" r="26935" b="29078"/>
          <a:stretch/>
        </p:blipFill>
        <p:spPr>
          <a:xfrm>
            <a:off x="6689392" y="808369"/>
            <a:ext cx="5240710" cy="2142018"/>
          </a:xfrm>
          <a:prstGeom prst="rect">
            <a:avLst/>
          </a:prstGeom>
        </p:spPr>
      </p:pic>
      <p:graphicFrame>
        <p:nvGraphicFramePr>
          <p:cNvPr id="11" name="表格 14">
            <a:extLst>
              <a:ext uri="{FF2B5EF4-FFF2-40B4-BE49-F238E27FC236}">
                <a16:creationId xmlns:a16="http://schemas.microsoft.com/office/drawing/2014/main" id="{C201ACF6-C381-9D21-1C45-2104BF99D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237545"/>
              </p:ext>
            </p:extLst>
          </p:nvPr>
        </p:nvGraphicFramePr>
        <p:xfrm>
          <a:off x="956156" y="5365610"/>
          <a:ext cx="10494276" cy="1150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5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26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9943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Intertrial interval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Fixation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 Stimulus 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Response indication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Random drawing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Reward delivery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943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1.3-1.9s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2-4s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4s max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1.3-2.3s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1.3-1.8s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1.5-2s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本框 18">
            <a:extLst>
              <a:ext uri="{FF2B5EF4-FFF2-40B4-BE49-F238E27FC236}">
                <a16:creationId xmlns:a16="http://schemas.microsoft.com/office/drawing/2014/main" id="{2C3820A0-6A4B-9C85-D088-87E537420FDF}"/>
              </a:ext>
            </a:extLst>
          </p:cNvPr>
          <p:cNvSpPr txBox="1"/>
          <p:nvPr/>
        </p:nvSpPr>
        <p:spPr>
          <a:xfrm>
            <a:off x="741568" y="4826980"/>
            <a:ext cx="6583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run of </a:t>
            </a:r>
            <a:r>
              <a:rPr lang="en-GB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70 trials, each trial consists of the following: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127DF1-629F-E839-AC93-2D765FC848A7}"/>
              </a:ext>
            </a:extLst>
          </p:cNvPr>
          <p:cNvSpPr txBox="1"/>
          <p:nvPr/>
        </p:nvSpPr>
        <p:spPr>
          <a:xfrm>
            <a:off x="4506505" y="972763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Reward probability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4AD3E0-CDD9-5269-4863-6EF60CC4D34C}"/>
              </a:ext>
            </a:extLst>
          </p:cNvPr>
          <p:cNvCxnSpPr>
            <a:stCxn id="13" idx="1"/>
          </p:cNvCxnSpPr>
          <p:nvPr/>
        </p:nvCxnSpPr>
        <p:spPr>
          <a:xfrm flipH="1">
            <a:off x="4134255" y="1157429"/>
            <a:ext cx="3722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0316F6-AC83-E61D-B4A5-DE4D8960D651}"/>
              </a:ext>
            </a:extLst>
          </p:cNvPr>
          <p:cNvCxnSpPr>
            <a:cxnSpLocks/>
          </p:cNvCxnSpPr>
          <p:nvPr/>
        </p:nvCxnSpPr>
        <p:spPr>
          <a:xfrm>
            <a:off x="6555464" y="1157429"/>
            <a:ext cx="4776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7CC769-9E53-48B4-2F93-8EEF4EEACA70}"/>
              </a:ext>
            </a:extLst>
          </p:cNvPr>
          <p:cNvSpPr txBox="1"/>
          <p:nvPr/>
        </p:nvSpPr>
        <p:spPr>
          <a:xfrm>
            <a:off x="4389409" y="1781726"/>
            <a:ext cx="212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Reward magnitude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13CC69-AB6B-B473-71D9-FD37BEEF598A}"/>
              </a:ext>
            </a:extLst>
          </p:cNvPr>
          <p:cNvCxnSpPr>
            <a:cxnSpLocks/>
          </p:cNvCxnSpPr>
          <p:nvPr/>
        </p:nvCxnSpPr>
        <p:spPr>
          <a:xfrm flipH="1">
            <a:off x="3921167" y="2005303"/>
            <a:ext cx="4514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08E735-294C-9344-F405-0B548617ADBE}"/>
              </a:ext>
            </a:extLst>
          </p:cNvPr>
          <p:cNvCxnSpPr>
            <a:cxnSpLocks/>
          </p:cNvCxnSpPr>
          <p:nvPr/>
        </p:nvCxnSpPr>
        <p:spPr>
          <a:xfrm>
            <a:off x="6527334" y="1978428"/>
            <a:ext cx="6058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Left Brace 28">
            <a:extLst>
              <a:ext uri="{FF2B5EF4-FFF2-40B4-BE49-F238E27FC236}">
                <a16:creationId xmlns:a16="http://schemas.microsoft.com/office/drawing/2014/main" id="{C58C867F-77EA-8505-AB4D-339FAD7CE039}"/>
              </a:ext>
            </a:extLst>
          </p:cNvPr>
          <p:cNvSpPr/>
          <p:nvPr/>
        </p:nvSpPr>
        <p:spPr>
          <a:xfrm rot="16200000">
            <a:off x="7663160" y="2137242"/>
            <a:ext cx="227352" cy="189317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790871-384B-BA58-F201-B9AF42A38161}"/>
              </a:ext>
            </a:extLst>
          </p:cNvPr>
          <p:cNvCxnSpPr>
            <a:cxnSpLocks/>
          </p:cNvCxnSpPr>
          <p:nvPr/>
        </p:nvCxnSpPr>
        <p:spPr>
          <a:xfrm flipV="1">
            <a:off x="3531140" y="2602310"/>
            <a:ext cx="0" cy="627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CE1CCDF-CB99-DD34-0664-713CF5C715DE}"/>
              </a:ext>
            </a:extLst>
          </p:cNvPr>
          <p:cNvSpPr txBox="1"/>
          <p:nvPr/>
        </p:nvSpPr>
        <p:spPr>
          <a:xfrm>
            <a:off x="2194877" y="3264275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 reward item per option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9657A3-BF19-2F7C-A28F-14F8B654D622}"/>
              </a:ext>
            </a:extLst>
          </p:cNvPr>
          <p:cNvSpPr txBox="1"/>
          <p:nvPr/>
        </p:nvSpPr>
        <p:spPr>
          <a:xfrm>
            <a:off x="7266562" y="358509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B83F27-2AA5-47EC-D1AE-120D0A166E73}"/>
              </a:ext>
            </a:extLst>
          </p:cNvPr>
          <p:cNvSpPr txBox="1"/>
          <p:nvPr/>
        </p:nvSpPr>
        <p:spPr>
          <a:xfrm>
            <a:off x="6440573" y="3242826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20 reward items per option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1F9E73-0518-C59E-A0B3-85270E34ED76}"/>
              </a:ext>
            </a:extLst>
          </p:cNvPr>
          <p:cNvSpPr txBox="1"/>
          <p:nvPr/>
        </p:nvSpPr>
        <p:spPr>
          <a:xfrm flipH="1">
            <a:off x="6440573" y="3562243"/>
            <a:ext cx="5826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After a decision is made, one reward item will be chosen at random as the reward magnitude for that trial.</a:t>
            </a:r>
          </a:p>
        </p:txBody>
      </p:sp>
    </p:spTree>
    <p:extLst>
      <p:ext uri="{BB962C8B-B14F-4D97-AF65-F5344CB8AC3E}">
        <p14:creationId xmlns:p14="http://schemas.microsoft.com/office/powerpoint/2010/main" val="2093494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461</Words>
  <Application>Microsoft Office PowerPoint</Application>
  <PresentationFormat>Widescreen</PresentationFormat>
  <Paragraphs>182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Noto Sans SC</vt:lpstr>
      <vt:lpstr>SimHei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Gianna ZHUANG</dc:creator>
  <cp:lastModifiedBy>Jocelyn To</cp:lastModifiedBy>
  <cp:revision>12</cp:revision>
  <dcterms:created xsi:type="dcterms:W3CDTF">2024-01-26T06:51:10Z</dcterms:created>
  <dcterms:modified xsi:type="dcterms:W3CDTF">2024-01-31T09:36:09Z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BECF82C1E83E46D55E56B365BBFCCEFF_43</vt:lpwstr>
  </property>
  <property fmtid="{D5CDD505-2E9C-101B-9397-08002B2CF9AE}" pid="3" name="KSOProductBuildVer">
    <vt:lpwstr>2052-5.2.1.7798</vt:lpwstr>
  </property>
</Properties>
</file>