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57" r:id="rId3"/>
    <p:sldId id="258" r:id="rId4"/>
    <p:sldId id="265" r:id="rId5"/>
    <p:sldId id="278" r:id="rId6"/>
    <p:sldId id="267" r:id="rId7"/>
    <p:sldId id="287" r:id="rId8"/>
    <p:sldId id="283" r:id="rId9"/>
    <p:sldId id="273" r:id="rId10"/>
    <p:sldId id="286" r:id="rId11"/>
    <p:sldId id="285" r:id="rId1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C4B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60"/>
  </p:normalViewPr>
  <p:slideViewPr>
    <p:cSldViewPr>
      <p:cViewPr>
        <p:scale>
          <a:sx n="66" d="100"/>
          <a:sy n="66" d="100"/>
        </p:scale>
        <p:origin x="-1292" y="-3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7C158BC-FDE9-480C-8232-25C2B7A77578}" type="datetimeFigureOut">
              <a:rPr lang="zh-CN" altLang="en-US"/>
              <a:pPr>
                <a:defRPr/>
              </a:pPr>
              <a:t>2019/7/2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CE00491-7A15-4CA6-A883-9FED35B51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59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09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093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411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799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703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绪论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033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5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27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6365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2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60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22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443663" y="4897438"/>
            <a:ext cx="7762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PPT</a:t>
            </a:r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模板下载：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www.1ppt.com/moban/     </a:t>
            </a:r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行业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PPT</a:t>
            </a:r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模板：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www.1ppt.com/hangye/ </a:t>
            </a:r>
          </a:p>
          <a:p>
            <a:pPr eaLnBrk="1" hangingPunct="1"/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节日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PPT</a:t>
            </a:r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模板：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www.1ppt.com/jieri/           PPT</a:t>
            </a:r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素材下载：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www.1ppt.com/sucai/</a:t>
            </a:r>
          </a:p>
          <a:p>
            <a:pPr eaLnBrk="1" hangingPunct="1"/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PPT</a:t>
            </a:r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背景图片：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www.1ppt.com/beijing/      PPT</a:t>
            </a:r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图表下载：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www.1ppt.com/tubiao/      </a:t>
            </a:r>
          </a:p>
          <a:p>
            <a:pPr eaLnBrk="1" hangingPunct="1"/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优秀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PPT</a:t>
            </a:r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下载：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www.1ppt.com/xiazai/        PPT</a:t>
            </a:r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教程： 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www.1ppt.com/powerpoint/      </a:t>
            </a:r>
          </a:p>
          <a:p>
            <a:pPr eaLnBrk="1" hangingPunct="1"/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Word</a:t>
            </a:r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教程： 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www.1ppt.com/word/              Excel</a:t>
            </a:r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教程：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www.1ppt.com/excel/  </a:t>
            </a:r>
          </a:p>
          <a:p>
            <a:pPr eaLnBrk="1" hangingPunct="1"/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资料下载：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www.1ppt.com/ziliao/                PPT</a:t>
            </a:r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课件下载：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www.1ppt.com/kejian/ </a:t>
            </a:r>
          </a:p>
          <a:p>
            <a:pPr eaLnBrk="1" hangingPunct="1"/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范文下载：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www.1ppt.com/fanwen/             </a:t>
            </a:r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试卷下载：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www.1ppt.com/shiti/  </a:t>
            </a:r>
          </a:p>
          <a:p>
            <a:pPr eaLnBrk="1" hangingPunct="1"/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教案下载：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www.1ppt.com/jiaoan/        </a:t>
            </a:r>
          </a:p>
          <a:p>
            <a:pPr eaLnBrk="1" hangingPunct="1"/>
            <a:r>
              <a:rPr lang="zh-CN" altLang="en-US" sz="100">
                <a:solidFill>
                  <a:srgbClr val="0B202B"/>
                </a:solidFill>
                <a:latin typeface="Calibri" pitchFamily="34" charset="0"/>
              </a:rPr>
              <a:t>字体下载：</a:t>
            </a:r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www.1ppt.com/ziti/</a:t>
            </a:r>
          </a:p>
          <a:p>
            <a:pPr eaLnBrk="1" hangingPunct="1"/>
            <a:r>
              <a:rPr lang="en-US" altLang="zh-CN" sz="100">
                <a:solidFill>
                  <a:srgbClr val="0B202B"/>
                </a:solidFill>
                <a:latin typeface="Calibri" pitchFamily="34" charset="0"/>
              </a:rPr>
              <a:t> </a:t>
            </a:r>
            <a:endParaRPr lang="zh-CN" altLang="en-US" sz="100">
              <a:solidFill>
                <a:srgbClr val="0B202B"/>
              </a:solidFill>
              <a:latin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48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1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974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B2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00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31775"/>
            <a:ext cx="87376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702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3" r:id="rId15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微软雅黑" pitchFamily="34" charset="-122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微软雅黑" pitchFamily="3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微软雅黑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微软雅黑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微软雅黑" pitchFamily="34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微软雅黑" pitchFamily="34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微软雅黑" pitchFamily="34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grouplens.org/datasets/movielen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muchen/p/6881823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cnblogs.com/chenliyang/p/6548306.html" TargetMode="External"/><Relationship Id="rId5" Type="http://schemas.openxmlformats.org/officeDocument/2006/relationships/hyperlink" Target="https://blog.csdn.net/zhq9695/article/details/83025632" TargetMode="External"/><Relationship Id="rId4" Type="http://schemas.openxmlformats.org/officeDocument/2006/relationships/hyperlink" Target="https://wenku.baidu.com/view/c9aea79668dc5022aaea998fcc22bcd126ff422b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>
            <a:grpSpLocks/>
          </p:cNvGrpSpPr>
          <p:nvPr/>
        </p:nvGrpSpPr>
        <p:grpSpPr bwMode="auto">
          <a:xfrm>
            <a:off x="76200" y="3822700"/>
            <a:ext cx="8977313" cy="1114425"/>
            <a:chOff x="0" y="0"/>
            <a:chExt cx="8109427" cy="1005707"/>
          </a:xfrm>
        </p:grpSpPr>
        <p:sp>
          <p:nvSpPr>
            <p:cNvPr id="15370" name="任意多边形 4"/>
            <p:cNvSpPr>
              <a:spLocks noChangeArrowheads="1"/>
            </p:cNvSpPr>
            <p:nvPr/>
          </p:nvSpPr>
          <p:spPr bwMode="auto">
            <a:xfrm>
              <a:off x="5939148" y="116423"/>
              <a:ext cx="2170279" cy="889284"/>
            </a:xfrm>
            <a:custGeom>
              <a:avLst/>
              <a:gdLst>
                <a:gd name="T0" fmla="*/ 2147483647 w 650875"/>
                <a:gd name="T1" fmla="*/ 0 h 266700"/>
                <a:gd name="T2" fmla="*/ 2147483647 w 650875"/>
                <a:gd name="T3" fmla="*/ 1746571918 h 266700"/>
                <a:gd name="T4" fmla="*/ 2147483647 w 650875"/>
                <a:gd name="T5" fmla="*/ 2147483647 h 266700"/>
                <a:gd name="T6" fmla="*/ 2147483647 w 650875"/>
                <a:gd name="T7" fmla="*/ 2147483647 h 266700"/>
                <a:gd name="T8" fmla="*/ 2147483647 w 650875"/>
                <a:gd name="T9" fmla="*/ 2147483647 h 266700"/>
                <a:gd name="T10" fmla="*/ 2147483647 w 650875"/>
                <a:gd name="T11" fmla="*/ 2147483647 h 266700"/>
                <a:gd name="T12" fmla="*/ 2147483647 w 650875"/>
                <a:gd name="T13" fmla="*/ 2147483647 h 266700"/>
                <a:gd name="T14" fmla="*/ 2147483647 w 650875"/>
                <a:gd name="T15" fmla="*/ 2147483647 h 266700"/>
                <a:gd name="T16" fmla="*/ 2147483647 w 650875"/>
                <a:gd name="T17" fmla="*/ 2147483647 h 266700"/>
                <a:gd name="T18" fmla="*/ 48517232 w 650875"/>
                <a:gd name="T19" fmla="*/ 1358443143 h 266700"/>
                <a:gd name="T20" fmla="*/ 242582715 w 650875"/>
                <a:gd name="T21" fmla="*/ 1795083121 h 266700"/>
                <a:gd name="T22" fmla="*/ 0 w 650875"/>
                <a:gd name="T23" fmla="*/ 2037663948 h 266700"/>
                <a:gd name="T24" fmla="*/ 339614364 w 650875"/>
                <a:gd name="T25" fmla="*/ 2147483647 h 266700"/>
                <a:gd name="T26" fmla="*/ 339614364 w 650875"/>
                <a:gd name="T27" fmla="*/ 2147483647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71" name="任意多边形 5"/>
            <p:cNvSpPr>
              <a:spLocks noChangeArrowheads="1"/>
            </p:cNvSpPr>
            <p:nvPr/>
          </p:nvSpPr>
          <p:spPr bwMode="auto">
            <a:xfrm>
              <a:off x="615889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72" name="任意多边形 6"/>
            <p:cNvSpPr>
              <a:spLocks noChangeArrowheads="1"/>
            </p:cNvSpPr>
            <p:nvPr/>
          </p:nvSpPr>
          <p:spPr bwMode="auto">
            <a:xfrm>
              <a:off x="440629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73" name="任意多边形 7"/>
            <p:cNvSpPr>
              <a:spLocks noChangeArrowheads="1"/>
            </p:cNvSpPr>
            <p:nvPr/>
          </p:nvSpPr>
          <p:spPr bwMode="auto">
            <a:xfrm>
              <a:off x="413324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74" name="任意多边形 8"/>
            <p:cNvSpPr>
              <a:spLocks noChangeArrowheads="1"/>
            </p:cNvSpPr>
            <p:nvPr/>
          </p:nvSpPr>
          <p:spPr bwMode="auto">
            <a:xfrm>
              <a:off x="0" y="177800"/>
              <a:ext cx="4177697" cy="762223"/>
            </a:xfrm>
            <a:custGeom>
              <a:avLst/>
              <a:gdLst>
                <a:gd name="T0" fmla="*/ 4177676 w 4177700"/>
                <a:gd name="T1" fmla="*/ 82550 h 762222"/>
                <a:gd name="T2" fmla="*/ 3726826 w 4177700"/>
                <a:gd name="T3" fmla="*/ 285750 h 762222"/>
                <a:gd name="T4" fmla="*/ 3783976 w 4177700"/>
                <a:gd name="T5" fmla="*/ 349250 h 762222"/>
                <a:gd name="T6" fmla="*/ 3783976 w 4177700"/>
                <a:gd name="T7" fmla="*/ 558808 h 762222"/>
                <a:gd name="T8" fmla="*/ 3453784 w 4177700"/>
                <a:gd name="T9" fmla="*/ 558808 h 762222"/>
                <a:gd name="T10" fmla="*/ 3453784 w 4177700"/>
                <a:gd name="T11" fmla="*/ 349250 h 762222"/>
                <a:gd name="T12" fmla="*/ 3529976 w 4177700"/>
                <a:gd name="T13" fmla="*/ 292100 h 762222"/>
                <a:gd name="T14" fmla="*/ 3015634 w 4177700"/>
                <a:gd name="T15" fmla="*/ 63500 h 762222"/>
                <a:gd name="T16" fmla="*/ 2971184 w 4177700"/>
                <a:gd name="T17" fmla="*/ 95250 h 762222"/>
                <a:gd name="T18" fmla="*/ 2844184 w 4177700"/>
                <a:gd name="T19" fmla="*/ 38100 h 762222"/>
                <a:gd name="T20" fmla="*/ 2844184 w 4177700"/>
                <a:gd name="T21" fmla="*/ 406408 h 762222"/>
                <a:gd name="T22" fmla="*/ 2469534 w 4177700"/>
                <a:gd name="T23" fmla="*/ 406408 h 762222"/>
                <a:gd name="T24" fmla="*/ 2469534 w 4177700"/>
                <a:gd name="T25" fmla="*/ 177800 h 762222"/>
                <a:gd name="T26" fmla="*/ 2539384 w 4177700"/>
                <a:gd name="T27" fmla="*/ 133350 h 762222"/>
                <a:gd name="T28" fmla="*/ 2164734 w 4177700"/>
                <a:gd name="T29" fmla="*/ 0 h 762222"/>
                <a:gd name="T30" fmla="*/ 1393603 w 4177700"/>
                <a:gd name="T31" fmla="*/ 225011 h 762222"/>
                <a:gd name="T32" fmla="*/ 1479799 w 4177700"/>
                <a:gd name="T33" fmla="*/ 301066 h 762222"/>
                <a:gd name="T34" fmla="*/ 1482335 w 4177700"/>
                <a:gd name="T35" fmla="*/ 478535 h 762222"/>
                <a:gd name="T36" fmla="*/ 0 w 4177700"/>
                <a:gd name="T37" fmla="*/ 762230 h 7622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177700"/>
                <a:gd name="T58" fmla="*/ 0 h 762222"/>
                <a:gd name="T59" fmla="*/ 4177700 w 4177700"/>
                <a:gd name="T60" fmla="*/ 762222 h 76222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177700" h="762222">
                  <a:moveTo>
                    <a:pt x="4177700" y="82550"/>
                  </a:moveTo>
                  <a:lnTo>
                    <a:pt x="3726850" y="285750"/>
                  </a:lnTo>
                  <a:lnTo>
                    <a:pt x="3784000" y="349250"/>
                  </a:lnTo>
                  <a:lnTo>
                    <a:pt x="3784000" y="558800"/>
                  </a:lnTo>
                  <a:lnTo>
                    <a:pt x="3453800" y="558800"/>
                  </a:lnTo>
                  <a:lnTo>
                    <a:pt x="3453800" y="349250"/>
                  </a:lnTo>
                  <a:lnTo>
                    <a:pt x="3530000" y="292100"/>
                  </a:lnTo>
                  <a:lnTo>
                    <a:pt x="3015650" y="63500"/>
                  </a:lnTo>
                  <a:lnTo>
                    <a:pt x="2971200" y="95250"/>
                  </a:lnTo>
                  <a:lnTo>
                    <a:pt x="2844200" y="38100"/>
                  </a:lnTo>
                  <a:lnTo>
                    <a:pt x="2844200" y="406400"/>
                  </a:lnTo>
                  <a:lnTo>
                    <a:pt x="2469550" y="406400"/>
                  </a:lnTo>
                  <a:lnTo>
                    <a:pt x="2469550" y="177800"/>
                  </a:lnTo>
                  <a:lnTo>
                    <a:pt x="2539400" y="133350"/>
                  </a:lnTo>
                  <a:lnTo>
                    <a:pt x="2164750" y="0"/>
                  </a:lnTo>
                  <a:lnTo>
                    <a:pt x="1393611" y="225011"/>
                  </a:lnTo>
                  <a:lnTo>
                    <a:pt x="1479807" y="301066"/>
                  </a:lnTo>
                  <a:cubicBezTo>
                    <a:pt x="1480652" y="360220"/>
                    <a:pt x="1481498" y="419373"/>
                    <a:pt x="1482343" y="478527"/>
                  </a:cubicBezTo>
                  <a:lnTo>
                    <a:pt x="0" y="762222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75" name="任意多边形 9"/>
            <p:cNvSpPr>
              <a:spLocks noChangeArrowheads="1"/>
            </p:cNvSpPr>
            <p:nvPr/>
          </p:nvSpPr>
          <p:spPr bwMode="auto">
            <a:xfrm>
              <a:off x="241874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84" name="TextBox 14"/>
          <p:cNvSpPr>
            <a:spLocks noChangeArrowheads="1"/>
          </p:cNvSpPr>
          <p:nvPr/>
        </p:nvSpPr>
        <p:spPr bwMode="auto">
          <a:xfrm>
            <a:off x="2748631" y="842963"/>
            <a:ext cx="376753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  <a:defRPr/>
            </a:pPr>
            <a:r>
              <a:rPr lang="zh-CN" altLang="en-US" sz="6600" dirty="0">
                <a:solidFill>
                  <a:srgbClr val="0B24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谭黑简体" panose="02000000000000000000" pitchFamily="2" charset="-122"/>
                <a:ea typeface="方正粗谭黑简体" panose="02000000000000000000" pitchFamily="2" charset="-122"/>
                <a:cs typeface="迷你简习字"/>
                <a:sym typeface="迷你简习字"/>
              </a:rPr>
              <a:t>开题报告</a:t>
            </a:r>
            <a:endParaRPr lang="zh-CN" altLang="en-US" sz="6600" dirty="0" smtClean="0">
              <a:solidFill>
                <a:srgbClr val="0B24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谭黑简体" panose="02000000000000000000" pitchFamily="2" charset="-122"/>
              <a:ea typeface="方正粗谭黑简体" panose="02000000000000000000" pitchFamily="2" charset="-122"/>
              <a:cs typeface="迷你简习字"/>
              <a:sym typeface="迷你简习字"/>
            </a:endParaRPr>
          </a:p>
        </p:txBody>
      </p:sp>
      <p:sp>
        <p:nvSpPr>
          <p:cNvPr id="3086" name="TextBox 16"/>
          <p:cNvSpPr>
            <a:spLocks noChangeArrowheads="1"/>
          </p:cNvSpPr>
          <p:nvPr/>
        </p:nvSpPr>
        <p:spPr bwMode="auto">
          <a:xfrm>
            <a:off x="1763713" y="2159000"/>
            <a:ext cx="561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3200" dirty="0" smtClean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电影评分预测</a:t>
            </a:r>
            <a:endParaRPr lang="zh-CN" altLang="en-US" sz="3200" dirty="0">
              <a:solidFill>
                <a:srgbClr val="0B24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88" name="TextBox 18"/>
          <p:cNvSpPr>
            <a:spLocks noChangeArrowheads="1"/>
          </p:cNvSpPr>
          <p:nvPr/>
        </p:nvSpPr>
        <p:spPr bwMode="auto">
          <a:xfrm>
            <a:off x="2790825" y="3186113"/>
            <a:ext cx="356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en-US" sz="1200" dirty="0">
              <a:solidFill>
                <a:srgbClr val="0B24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39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 nodePh="1">
                                  <p:stCondLst>
                                    <p:cond delay="24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8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52" y="2139714"/>
            <a:ext cx="8229600" cy="857250"/>
          </a:xfrm>
        </p:spPr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08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52" y="2146536"/>
            <a:ext cx="8229600" cy="857250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82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9"/>
          <p:cNvGrpSpPr>
            <a:grpSpLocks/>
          </p:cNvGrpSpPr>
          <p:nvPr/>
        </p:nvGrpSpPr>
        <p:grpSpPr bwMode="auto">
          <a:xfrm>
            <a:off x="2117725" y="1347788"/>
            <a:ext cx="4908550" cy="792162"/>
            <a:chOff x="0" y="0"/>
            <a:chExt cx="6230429" cy="1005707"/>
          </a:xfrm>
        </p:grpSpPr>
        <p:sp>
          <p:nvSpPr>
            <p:cNvPr id="16417" name="任意多边形 1"/>
            <p:cNvSpPr>
              <a:spLocks noChangeArrowheads="1"/>
            </p:cNvSpPr>
            <p:nvPr/>
          </p:nvSpPr>
          <p:spPr bwMode="auto">
            <a:xfrm>
              <a:off x="4060150" y="116423"/>
              <a:ext cx="2170279" cy="889284"/>
            </a:xfrm>
            <a:custGeom>
              <a:avLst/>
              <a:gdLst>
                <a:gd name="T0" fmla="*/ 2147483647 w 650875"/>
                <a:gd name="T1" fmla="*/ 0 h 266700"/>
                <a:gd name="T2" fmla="*/ 2147483647 w 650875"/>
                <a:gd name="T3" fmla="*/ 1746571918 h 266700"/>
                <a:gd name="T4" fmla="*/ 2147483647 w 650875"/>
                <a:gd name="T5" fmla="*/ 2147483647 h 266700"/>
                <a:gd name="T6" fmla="*/ 2147483647 w 650875"/>
                <a:gd name="T7" fmla="*/ 2147483647 h 266700"/>
                <a:gd name="T8" fmla="*/ 2147483647 w 650875"/>
                <a:gd name="T9" fmla="*/ 2147483647 h 266700"/>
                <a:gd name="T10" fmla="*/ 2147483647 w 650875"/>
                <a:gd name="T11" fmla="*/ 2147483647 h 266700"/>
                <a:gd name="T12" fmla="*/ 2147483647 w 650875"/>
                <a:gd name="T13" fmla="*/ 2147483647 h 266700"/>
                <a:gd name="T14" fmla="*/ 2147483647 w 650875"/>
                <a:gd name="T15" fmla="*/ 2147483647 h 266700"/>
                <a:gd name="T16" fmla="*/ 2147483647 w 650875"/>
                <a:gd name="T17" fmla="*/ 2147483647 h 266700"/>
                <a:gd name="T18" fmla="*/ 48517232 w 650875"/>
                <a:gd name="T19" fmla="*/ 1358443143 h 266700"/>
                <a:gd name="T20" fmla="*/ 242582715 w 650875"/>
                <a:gd name="T21" fmla="*/ 1795083121 h 266700"/>
                <a:gd name="T22" fmla="*/ 0 w 650875"/>
                <a:gd name="T23" fmla="*/ 2037663948 h 266700"/>
                <a:gd name="T24" fmla="*/ 339614364 w 650875"/>
                <a:gd name="T25" fmla="*/ 2147483647 h 266700"/>
                <a:gd name="T26" fmla="*/ 339614364 w 650875"/>
                <a:gd name="T27" fmla="*/ 2147483647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418" name="任意多边形 4"/>
            <p:cNvSpPr>
              <a:spLocks noChangeArrowheads="1"/>
            </p:cNvSpPr>
            <p:nvPr/>
          </p:nvSpPr>
          <p:spPr bwMode="auto">
            <a:xfrm>
              <a:off x="4279900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419" name="任意多边形 5"/>
            <p:cNvSpPr>
              <a:spLocks noChangeArrowheads="1"/>
            </p:cNvSpPr>
            <p:nvPr/>
          </p:nvSpPr>
          <p:spPr bwMode="auto">
            <a:xfrm>
              <a:off x="2527300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420" name="任意多边形 6"/>
            <p:cNvSpPr>
              <a:spLocks noChangeArrowheads="1"/>
            </p:cNvSpPr>
            <p:nvPr/>
          </p:nvSpPr>
          <p:spPr bwMode="auto">
            <a:xfrm>
              <a:off x="2254250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421" name="任意多边形 7"/>
            <p:cNvSpPr>
              <a:spLocks noChangeArrowheads="1"/>
            </p:cNvSpPr>
            <p:nvPr/>
          </p:nvSpPr>
          <p:spPr bwMode="auto">
            <a:xfrm>
              <a:off x="0" y="177801"/>
              <a:ext cx="2298699" cy="558801"/>
            </a:xfrm>
            <a:custGeom>
              <a:avLst/>
              <a:gdLst>
                <a:gd name="T0" fmla="*/ 2298692 w 2298700"/>
                <a:gd name="T1" fmla="*/ 82550 h 558800"/>
                <a:gd name="T2" fmla="*/ 1847842 w 2298700"/>
                <a:gd name="T3" fmla="*/ 285758 h 558800"/>
                <a:gd name="T4" fmla="*/ 1904992 w 2298700"/>
                <a:gd name="T5" fmla="*/ 349258 h 558800"/>
                <a:gd name="T6" fmla="*/ 1904992 w 2298700"/>
                <a:gd name="T7" fmla="*/ 558808 h 558800"/>
                <a:gd name="T8" fmla="*/ 1574792 w 2298700"/>
                <a:gd name="T9" fmla="*/ 558808 h 558800"/>
                <a:gd name="T10" fmla="*/ 1574792 w 2298700"/>
                <a:gd name="T11" fmla="*/ 349258 h 558800"/>
                <a:gd name="T12" fmla="*/ 1650992 w 2298700"/>
                <a:gd name="T13" fmla="*/ 292108 h 558800"/>
                <a:gd name="T14" fmla="*/ 1136650 w 2298700"/>
                <a:gd name="T15" fmla="*/ 63500 h 558800"/>
                <a:gd name="T16" fmla="*/ 1092200 w 2298700"/>
                <a:gd name="T17" fmla="*/ 95250 h 558800"/>
                <a:gd name="T18" fmla="*/ 965200 w 2298700"/>
                <a:gd name="T19" fmla="*/ 38100 h 558800"/>
                <a:gd name="T20" fmla="*/ 965200 w 2298700"/>
                <a:gd name="T21" fmla="*/ 406408 h 558800"/>
                <a:gd name="T22" fmla="*/ 590550 w 2298700"/>
                <a:gd name="T23" fmla="*/ 406408 h 558800"/>
                <a:gd name="T24" fmla="*/ 590550 w 2298700"/>
                <a:gd name="T25" fmla="*/ 177800 h 558800"/>
                <a:gd name="T26" fmla="*/ 660400 w 2298700"/>
                <a:gd name="T27" fmla="*/ 133350 h 558800"/>
                <a:gd name="T28" fmla="*/ 285750 w 2298700"/>
                <a:gd name="T29" fmla="*/ 0 h 558800"/>
                <a:gd name="T30" fmla="*/ 43507 w 2298700"/>
                <a:gd name="T31" fmla="*/ 112238 h 558800"/>
                <a:gd name="T32" fmla="*/ 0 w 2298700"/>
                <a:gd name="T33" fmla="*/ 139700 h 5588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98700"/>
                <a:gd name="T52" fmla="*/ 0 h 558800"/>
                <a:gd name="T53" fmla="*/ 2298700 w 2298700"/>
                <a:gd name="T54" fmla="*/ 558800 h 55880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98700" h="558800">
                  <a:moveTo>
                    <a:pt x="2298700" y="82550"/>
                  </a:moveTo>
                  <a:lnTo>
                    <a:pt x="1847850" y="285750"/>
                  </a:lnTo>
                  <a:lnTo>
                    <a:pt x="1905000" y="349250"/>
                  </a:lnTo>
                  <a:lnTo>
                    <a:pt x="1905000" y="558800"/>
                  </a:lnTo>
                  <a:lnTo>
                    <a:pt x="1574800" y="558800"/>
                  </a:lnTo>
                  <a:lnTo>
                    <a:pt x="1574800" y="349250"/>
                  </a:lnTo>
                  <a:lnTo>
                    <a:pt x="1651000" y="292100"/>
                  </a:lnTo>
                  <a:lnTo>
                    <a:pt x="1136650" y="63500"/>
                  </a:lnTo>
                  <a:lnTo>
                    <a:pt x="1092200" y="95250"/>
                  </a:lnTo>
                  <a:lnTo>
                    <a:pt x="965200" y="38100"/>
                  </a:lnTo>
                  <a:lnTo>
                    <a:pt x="965200" y="406400"/>
                  </a:lnTo>
                  <a:lnTo>
                    <a:pt x="590550" y="406400"/>
                  </a:lnTo>
                  <a:lnTo>
                    <a:pt x="590550" y="177800"/>
                  </a:lnTo>
                  <a:lnTo>
                    <a:pt x="660400" y="133350"/>
                  </a:lnTo>
                  <a:lnTo>
                    <a:pt x="285750" y="0"/>
                  </a:lnTo>
                  <a:lnTo>
                    <a:pt x="43507" y="112238"/>
                  </a:lnTo>
                  <a:lnTo>
                    <a:pt x="0" y="13970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422" name="任意多边形 8"/>
            <p:cNvSpPr>
              <a:spLocks noChangeArrowheads="1"/>
            </p:cNvSpPr>
            <p:nvPr/>
          </p:nvSpPr>
          <p:spPr bwMode="auto">
            <a:xfrm>
              <a:off x="539750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9050" cap="flat" cmpd="sng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129" name="直接连接符 11"/>
          <p:cNvSpPr>
            <a:spLocks noChangeShapeType="1"/>
          </p:cNvSpPr>
          <p:nvPr/>
        </p:nvSpPr>
        <p:spPr bwMode="auto">
          <a:xfrm flipH="1">
            <a:off x="3175" y="2139950"/>
            <a:ext cx="9137650" cy="0"/>
          </a:xfrm>
          <a:prstGeom prst="line">
            <a:avLst/>
          </a:prstGeom>
          <a:noFill/>
          <a:ln w="19050">
            <a:solidFill>
              <a:srgbClr val="0B243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直接连接符 18"/>
          <p:cNvSpPr>
            <a:spLocks noChangeShapeType="1"/>
          </p:cNvSpPr>
          <p:nvPr/>
        </p:nvSpPr>
        <p:spPr bwMode="auto">
          <a:xfrm>
            <a:off x="3778346" y="2211388"/>
            <a:ext cx="1588" cy="2033587"/>
          </a:xfrm>
          <a:prstGeom prst="line">
            <a:avLst/>
          </a:prstGeom>
          <a:noFill/>
          <a:ln w="12700">
            <a:solidFill>
              <a:srgbClr val="0B243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直接连接符 20"/>
          <p:cNvSpPr>
            <a:spLocks noChangeShapeType="1"/>
          </p:cNvSpPr>
          <p:nvPr/>
        </p:nvSpPr>
        <p:spPr bwMode="auto">
          <a:xfrm>
            <a:off x="4283976" y="2211388"/>
            <a:ext cx="0" cy="2033587"/>
          </a:xfrm>
          <a:prstGeom prst="line">
            <a:avLst/>
          </a:prstGeom>
          <a:noFill/>
          <a:ln w="12700">
            <a:solidFill>
              <a:srgbClr val="0B243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2" name="直接连接符 21"/>
          <p:cNvSpPr>
            <a:spLocks noChangeShapeType="1"/>
          </p:cNvSpPr>
          <p:nvPr/>
        </p:nvSpPr>
        <p:spPr bwMode="auto">
          <a:xfrm>
            <a:off x="4860024" y="2211388"/>
            <a:ext cx="0" cy="2033587"/>
          </a:xfrm>
          <a:prstGeom prst="line">
            <a:avLst/>
          </a:prstGeom>
          <a:noFill/>
          <a:ln w="12700">
            <a:solidFill>
              <a:srgbClr val="0B243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直接连接符 22"/>
          <p:cNvSpPr>
            <a:spLocks noChangeShapeType="1"/>
          </p:cNvSpPr>
          <p:nvPr/>
        </p:nvSpPr>
        <p:spPr bwMode="auto">
          <a:xfrm>
            <a:off x="5364066" y="2211388"/>
            <a:ext cx="0" cy="2033587"/>
          </a:xfrm>
          <a:prstGeom prst="line">
            <a:avLst/>
          </a:prstGeom>
          <a:noFill/>
          <a:ln w="12700">
            <a:solidFill>
              <a:srgbClr val="0B243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直接连接符 23"/>
          <p:cNvSpPr>
            <a:spLocks noChangeShapeType="1"/>
          </p:cNvSpPr>
          <p:nvPr/>
        </p:nvSpPr>
        <p:spPr bwMode="auto">
          <a:xfrm>
            <a:off x="5940114" y="2211388"/>
            <a:ext cx="0" cy="2033587"/>
          </a:xfrm>
          <a:prstGeom prst="line">
            <a:avLst/>
          </a:prstGeom>
          <a:noFill/>
          <a:ln w="12700">
            <a:solidFill>
              <a:srgbClr val="0B243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直接连接符 51"/>
          <p:cNvSpPr>
            <a:spLocks noChangeShapeType="1"/>
          </p:cNvSpPr>
          <p:nvPr/>
        </p:nvSpPr>
        <p:spPr bwMode="auto">
          <a:xfrm>
            <a:off x="3274304" y="2211388"/>
            <a:ext cx="1588" cy="2033587"/>
          </a:xfrm>
          <a:prstGeom prst="line">
            <a:avLst/>
          </a:prstGeom>
          <a:noFill/>
          <a:ln w="12700">
            <a:solidFill>
              <a:srgbClr val="0B243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37" name="组合 3"/>
          <p:cNvGrpSpPr>
            <a:grpSpLocks/>
          </p:cNvGrpSpPr>
          <p:nvPr/>
        </p:nvGrpSpPr>
        <p:grpSpPr bwMode="auto">
          <a:xfrm>
            <a:off x="3353508" y="2327275"/>
            <a:ext cx="342900" cy="1171632"/>
            <a:chOff x="0" y="0"/>
            <a:chExt cx="343012" cy="1170672"/>
          </a:xfrm>
        </p:grpSpPr>
        <p:sp>
          <p:nvSpPr>
            <p:cNvPr id="16415" name="TextBox 25"/>
            <p:cNvSpPr>
              <a:spLocks noChangeArrowheads="1"/>
            </p:cNvSpPr>
            <p:nvPr/>
          </p:nvSpPr>
          <p:spPr bwMode="auto">
            <a:xfrm>
              <a:off x="0" y="217346"/>
              <a:ext cx="343012" cy="953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400" dirty="0">
                  <a:solidFill>
                    <a:srgbClr val="11364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选题</a:t>
              </a:r>
              <a:r>
                <a:rPr lang="zh-CN" altLang="en-US" sz="1400" dirty="0" smtClean="0">
                  <a:solidFill>
                    <a:srgbClr val="11364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背景</a:t>
              </a:r>
              <a:endParaRPr lang="zh-CN" altLang="en-US" sz="1400" dirty="0">
                <a:solidFill>
                  <a:srgbClr val="11364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6416" name="椭圆 2"/>
            <p:cNvSpPr>
              <a:spLocks noChangeArrowheads="1"/>
            </p:cNvSpPr>
            <p:nvPr/>
          </p:nvSpPr>
          <p:spPr bwMode="auto">
            <a:xfrm>
              <a:off x="80417" y="0"/>
              <a:ext cx="199762" cy="199762"/>
            </a:xfrm>
            <a:prstGeom prst="ellipse">
              <a:avLst/>
            </a:prstGeom>
            <a:noFill/>
            <a:ln w="19050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200">
                  <a:solidFill>
                    <a:srgbClr val="0B243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1200">
                <a:solidFill>
                  <a:srgbClr val="0B2430"/>
                </a:solidFill>
              </a:endParaRPr>
            </a:p>
          </p:txBody>
        </p:sp>
      </p:grpSp>
      <p:grpSp>
        <p:nvGrpSpPr>
          <p:cNvPr id="5140" name="组合 10"/>
          <p:cNvGrpSpPr>
            <a:grpSpLocks/>
          </p:cNvGrpSpPr>
          <p:nvPr/>
        </p:nvGrpSpPr>
        <p:grpSpPr bwMode="auto">
          <a:xfrm>
            <a:off x="3896433" y="2327275"/>
            <a:ext cx="342900" cy="1171632"/>
            <a:chOff x="0" y="0"/>
            <a:chExt cx="343012" cy="1170672"/>
          </a:xfrm>
        </p:grpSpPr>
        <p:sp>
          <p:nvSpPr>
            <p:cNvPr id="16413" name="TextBox 45"/>
            <p:cNvSpPr>
              <a:spLocks noChangeArrowheads="1"/>
            </p:cNvSpPr>
            <p:nvPr/>
          </p:nvSpPr>
          <p:spPr bwMode="auto">
            <a:xfrm>
              <a:off x="0" y="217346"/>
              <a:ext cx="343012" cy="953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400" dirty="0" smtClean="0">
                  <a:solidFill>
                    <a:srgbClr val="11364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研究进程</a:t>
              </a:r>
              <a:endParaRPr lang="zh-CN" altLang="en-US" dirty="0"/>
            </a:p>
          </p:txBody>
        </p:sp>
        <p:sp>
          <p:nvSpPr>
            <p:cNvPr id="16414" name="椭圆 26"/>
            <p:cNvSpPr>
              <a:spLocks noChangeArrowheads="1"/>
            </p:cNvSpPr>
            <p:nvPr/>
          </p:nvSpPr>
          <p:spPr bwMode="auto">
            <a:xfrm>
              <a:off x="71625" y="0"/>
              <a:ext cx="199762" cy="199762"/>
            </a:xfrm>
            <a:prstGeom prst="ellipse">
              <a:avLst/>
            </a:prstGeom>
            <a:noFill/>
            <a:ln w="19050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200">
                  <a:solidFill>
                    <a:srgbClr val="0B243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  <a:endParaRPr lang="zh-CN" altLang="en-US" sz="1200">
                <a:solidFill>
                  <a:srgbClr val="0B2430"/>
                </a:solidFill>
              </a:endParaRPr>
            </a:p>
          </p:txBody>
        </p:sp>
      </p:grpSp>
      <p:grpSp>
        <p:nvGrpSpPr>
          <p:cNvPr id="5143" name="组合 12"/>
          <p:cNvGrpSpPr>
            <a:grpSpLocks/>
          </p:cNvGrpSpPr>
          <p:nvPr/>
        </p:nvGrpSpPr>
        <p:grpSpPr bwMode="auto">
          <a:xfrm>
            <a:off x="4439358" y="2327275"/>
            <a:ext cx="342900" cy="1171476"/>
            <a:chOff x="0" y="0"/>
            <a:chExt cx="343012" cy="1171354"/>
          </a:xfrm>
        </p:grpSpPr>
        <p:sp>
          <p:nvSpPr>
            <p:cNvPr id="16411" name="TextBox 46"/>
            <p:cNvSpPr>
              <a:spLocks noChangeArrowheads="1"/>
            </p:cNvSpPr>
            <p:nvPr/>
          </p:nvSpPr>
          <p:spPr bwMode="auto">
            <a:xfrm>
              <a:off x="0" y="217346"/>
              <a:ext cx="343012" cy="954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400" dirty="0" smtClean="0">
                  <a:solidFill>
                    <a:srgbClr val="11364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任务说明</a:t>
              </a:r>
              <a:endParaRPr lang="zh-CN" altLang="en-US" dirty="0"/>
            </a:p>
          </p:txBody>
        </p:sp>
        <p:sp>
          <p:nvSpPr>
            <p:cNvPr id="16412" name="椭圆 27"/>
            <p:cNvSpPr>
              <a:spLocks noChangeArrowheads="1"/>
            </p:cNvSpPr>
            <p:nvPr/>
          </p:nvSpPr>
          <p:spPr bwMode="auto">
            <a:xfrm>
              <a:off x="74980" y="0"/>
              <a:ext cx="199762" cy="199762"/>
            </a:xfrm>
            <a:prstGeom prst="ellipse">
              <a:avLst/>
            </a:prstGeom>
            <a:noFill/>
            <a:ln w="19050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200">
                  <a:solidFill>
                    <a:srgbClr val="0B243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zh-CN" altLang="en-US" sz="1200">
                <a:solidFill>
                  <a:srgbClr val="0B2430"/>
                </a:solidFill>
              </a:endParaRPr>
            </a:p>
          </p:txBody>
        </p:sp>
      </p:grpSp>
      <p:grpSp>
        <p:nvGrpSpPr>
          <p:cNvPr id="5146" name="组合 13"/>
          <p:cNvGrpSpPr>
            <a:grpSpLocks/>
          </p:cNvGrpSpPr>
          <p:nvPr/>
        </p:nvGrpSpPr>
        <p:grpSpPr bwMode="auto">
          <a:xfrm>
            <a:off x="4982283" y="2327275"/>
            <a:ext cx="342900" cy="1171631"/>
            <a:chOff x="0" y="0"/>
            <a:chExt cx="343012" cy="1170672"/>
          </a:xfrm>
        </p:grpSpPr>
        <p:sp>
          <p:nvSpPr>
            <p:cNvPr id="16409" name="TextBox 47"/>
            <p:cNvSpPr>
              <a:spLocks noChangeArrowheads="1"/>
            </p:cNvSpPr>
            <p:nvPr/>
          </p:nvSpPr>
          <p:spPr bwMode="auto">
            <a:xfrm>
              <a:off x="0" y="217346"/>
              <a:ext cx="343012" cy="953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400" dirty="0" smtClean="0">
                  <a:solidFill>
                    <a:srgbClr val="11364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相关工作</a:t>
              </a:r>
              <a:endParaRPr lang="zh-CN" altLang="en-US" dirty="0"/>
            </a:p>
          </p:txBody>
        </p:sp>
        <p:sp>
          <p:nvSpPr>
            <p:cNvPr id="16410" name="椭圆 28"/>
            <p:cNvSpPr>
              <a:spLocks noChangeArrowheads="1"/>
            </p:cNvSpPr>
            <p:nvPr/>
          </p:nvSpPr>
          <p:spPr bwMode="auto">
            <a:xfrm>
              <a:off x="71625" y="0"/>
              <a:ext cx="199762" cy="199762"/>
            </a:xfrm>
            <a:prstGeom prst="ellipse">
              <a:avLst/>
            </a:prstGeom>
            <a:noFill/>
            <a:ln w="19050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200">
                  <a:solidFill>
                    <a:srgbClr val="0B243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zh-CN" altLang="en-US" sz="1200">
                <a:solidFill>
                  <a:srgbClr val="0B2430"/>
                </a:solidFill>
              </a:endParaRPr>
            </a:p>
          </p:txBody>
        </p:sp>
      </p:grpSp>
      <p:grpSp>
        <p:nvGrpSpPr>
          <p:cNvPr id="5149" name="组合 14"/>
          <p:cNvGrpSpPr>
            <a:grpSpLocks/>
          </p:cNvGrpSpPr>
          <p:nvPr/>
        </p:nvGrpSpPr>
        <p:grpSpPr bwMode="auto">
          <a:xfrm>
            <a:off x="5525208" y="2327275"/>
            <a:ext cx="342900" cy="1387475"/>
            <a:chOff x="0" y="0"/>
            <a:chExt cx="343012" cy="1386901"/>
          </a:xfrm>
        </p:grpSpPr>
        <p:sp>
          <p:nvSpPr>
            <p:cNvPr id="16407" name="TextBox 48"/>
            <p:cNvSpPr>
              <a:spLocks noChangeArrowheads="1"/>
            </p:cNvSpPr>
            <p:nvPr/>
          </p:nvSpPr>
          <p:spPr bwMode="auto">
            <a:xfrm>
              <a:off x="0" y="217347"/>
              <a:ext cx="343012" cy="1169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400" dirty="0" smtClean="0">
                  <a:solidFill>
                    <a:srgbClr val="11364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分析与讨论</a:t>
              </a:r>
              <a:endParaRPr lang="zh-CN" altLang="en-US" dirty="0"/>
            </a:p>
          </p:txBody>
        </p:sp>
        <p:sp>
          <p:nvSpPr>
            <p:cNvPr id="16408" name="椭圆 29"/>
            <p:cNvSpPr>
              <a:spLocks noChangeArrowheads="1"/>
            </p:cNvSpPr>
            <p:nvPr/>
          </p:nvSpPr>
          <p:spPr bwMode="auto">
            <a:xfrm>
              <a:off x="85746" y="0"/>
              <a:ext cx="199762" cy="199762"/>
            </a:xfrm>
            <a:prstGeom prst="ellipse">
              <a:avLst/>
            </a:prstGeom>
            <a:noFill/>
            <a:ln w="19050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1200">
                  <a:solidFill>
                    <a:srgbClr val="0B243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endParaRPr lang="zh-CN" altLang="en-US" sz="1200">
                <a:solidFill>
                  <a:srgbClr val="0B2430"/>
                </a:solidFill>
              </a:endParaRPr>
            </a:p>
          </p:txBody>
        </p:sp>
      </p:grp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mp.itc.cn/upload/20161109/cedc251813974c169826a4d4afeb1ba4_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0191"/>
            <a:ext cx="37528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0" name="矩形 7"/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17411" name="组合 8"/>
          <p:cNvGrpSpPr>
            <a:grpSpLocks/>
          </p:cNvGrpSpPr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17424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147483647 w 650875"/>
                <a:gd name="T1" fmla="*/ 0 h 266700"/>
                <a:gd name="T2" fmla="*/ 2147483647 w 650875"/>
                <a:gd name="T3" fmla="*/ 1746571918 h 266700"/>
                <a:gd name="T4" fmla="*/ 2147483647 w 650875"/>
                <a:gd name="T5" fmla="*/ 2147483647 h 266700"/>
                <a:gd name="T6" fmla="*/ 2147483647 w 650875"/>
                <a:gd name="T7" fmla="*/ 2147483647 h 266700"/>
                <a:gd name="T8" fmla="*/ 2147483647 w 650875"/>
                <a:gd name="T9" fmla="*/ 2147483647 h 266700"/>
                <a:gd name="T10" fmla="*/ 2147483647 w 650875"/>
                <a:gd name="T11" fmla="*/ 2147483647 h 266700"/>
                <a:gd name="T12" fmla="*/ 2147483647 w 650875"/>
                <a:gd name="T13" fmla="*/ 2147483647 h 266700"/>
                <a:gd name="T14" fmla="*/ 2147483647 w 650875"/>
                <a:gd name="T15" fmla="*/ 2147483647 h 266700"/>
                <a:gd name="T16" fmla="*/ 2147483647 w 650875"/>
                <a:gd name="T17" fmla="*/ 2147483647 h 266700"/>
                <a:gd name="T18" fmla="*/ 48517232 w 650875"/>
                <a:gd name="T19" fmla="*/ 1358443143 h 266700"/>
                <a:gd name="T20" fmla="*/ 242582715 w 650875"/>
                <a:gd name="T21" fmla="*/ 1795083121 h 266700"/>
                <a:gd name="T22" fmla="*/ 0 w 650875"/>
                <a:gd name="T23" fmla="*/ 2037663948 h 266700"/>
                <a:gd name="T24" fmla="*/ 339614364 w 650875"/>
                <a:gd name="T25" fmla="*/ 2147483647 h 266700"/>
                <a:gd name="T26" fmla="*/ 339614364 w 650875"/>
                <a:gd name="T27" fmla="*/ 2147483647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25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26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27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28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39 w 5490071"/>
                <a:gd name="T1" fmla="*/ 82550 h 1035037"/>
                <a:gd name="T2" fmla="*/ 5039189 w 5490071"/>
                <a:gd name="T3" fmla="*/ 285750 h 1035037"/>
                <a:gd name="T4" fmla="*/ 5096339 w 5490071"/>
                <a:gd name="T5" fmla="*/ 349250 h 1035037"/>
                <a:gd name="T6" fmla="*/ 5096339 w 5490071"/>
                <a:gd name="T7" fmla="*/ 558808 h 1035037"/>
                <a:gd name="T8" fmla="*/ 4766147 w 5490071"/>
                <a:gd name="T9" fmla="*/ 558808 h 1035037"/>
                <a:gd name="T10" fmla="*/ 4766147 w 5490071"/>
                <a:gd name="T11" fmla="*/ 349250 h 1035037"/>
                <a:gd name="T12" fmla="*/ 4842339 w 5490071"/>
                <a:gd name="T13" fmla="*/ 292100 h 1035037"/>
                <a:gd name="T14" fmla="*/ 4327997 w 5490071"/>
                <a:gd name="T15" fmla="*/ 63500 h 1035037"/>
                <a:gd name="T16" fmla="*/ 4283547 w 5490071"/>
                <a:gd name="T17" fmla="*/ 95250 h 1035037"/>
                <a:gd name="T18" fmla="*/ 4156547 w 5490071"/>
                <a:gd name="T19" fmla="*/ 38100 h 1035037"/>
                <a:gd name="T20" fmla="*/ 4156547 w 5490071"/>
                <a:gd name="T21" fmla="*/ 406400 h 1035037"/>
                <a:gd name="T22" fmla="*/ 3781897 w 5490071"/>
                <a:gd name="T23" fmla="*/ 406400 h 1035037"/>
                <a:gd name="T24" fmla="*/ 3781897 w 5490071"/>
                <a:gd name="T25" fmla="*/ 177800 h 1035037"/>
                <a:gd name="T26" fmla="*/ 3851747 w 5490071"/>
                <a:gd name="T27" fmla="*/ 133350 h 1035037"/>
                <a:gd name="T28" fmla="*/ 3477097 w 5490071"/>
                <a:gd name="T29" fmla="*/ 0 h 1035037"/>
                <a:gd name="T30" fmla="*/ 2705966 w 5490071"/>
                <a:gd name="T31" fmla="*/ 225011 h 1035037"/>
                <a:gd name="T32" fmla="*/ 2792162 w 5490071"/>
                <a:gd name="T33" fmla="*/ 301066 h 1035037"/>
                <a:gd name="T34" fmla="*/ 2794698 w 5490071"/>
                <a:gd name="T35" fmla="*/ 478527 h 1035037"/>
                <a:gd name="T36" fmla="*/ 0 w 5490071"/>
                <a:gd name="T37" fmla="*/ 1035045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29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17412" name="Picture 2" descr="C:\Users\Administrator\Desktop\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908050"/>
            <a:ext cx="87376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9" name="TextBox 18"/>
          <p:cNvSpPr>
            <a:spLocks noChangeArrowheads="1"/>
          </p:cNvSpPr>
          <p:nvPr/>
        </p:nvSpPr>
        <p:spPr bwMode="auto">
          <a:xfrm>
            <a:off x="5508078" y="3427787"/>
            <a:ext cx="277605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1400" dirty="0" smtClean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【</a:t>
            </a:r>
            <a:r>
              <a:rPr lang="zh-CN" altLang="en-US" sz="1400" dirty="0" smtClean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选题目的</a:t>
            </a:r>
            <a:r>
              <a:rPr lang="en-US" altLang="zh-CN" sz="1400" dirty="0" smtClean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】</a:t>
            </a:r>
            <a:endParaRPr lang="en-US" altLang="zh-CN" sz="1400" dirty="0">
              <a:solidFill>
                <a:srgbClr val="0B24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en-US" sz="1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对推荐系统中经常使用的算法进行实验性的研究。集成多种算法做测试。</a:t>
            </a:r>
            <a:endParaRPr lang="en-US" altLang="zh-CN" sz="14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160" name="Rectangle 42"/>
          <p:cNvSpPr>
            <a:spLocks noChangeArrowheads="1"/>
          </p:cNvSpPr>
          <p:nvPr/>
        </p:nvSpPr>
        <p:spPr bwMode="auto">
          <a:xfrm>
            <a:off x="5464175" y="3105150"/>
            <a:ext cx="190500" cy="192088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100" b="1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+</a:t>
            </a:r>
          </a:p>
        </p:txBody>
      </p:sp>
      <p:grpSp>
        <p:nvGrpSpPr>
          <p:cNvPr id="6162" name="组合 21"/>
          <p:cNvGrpSpPr>
            <a:grpSpLocks/>
          </p:cNvGrpSpPr>
          <p:nvPr/>
        </p:nvGrpSpPr>
        <p:grpSpPr bwMode="auto">
          <a:xfrm>
            <a:off x="855663" y="283534"/>
            <a:ext cx="3025775" cy="518155"/>
            <a:chOff x="0" y="67542"/>
            <a:chExt cx="3025964" cy="517455"/>
          </a:xfrm>
        </p:grpSpPr>
        <p:sp>
          <p:nvSpPr>
            <p:cNvPr id="17420" name="TextBox 30"/>
            <p:cNvSpPr>
              <a:spLocks noChangeArrowheads="1"/>
            </p:cNvSpPr>
            <p:nvPr/>
          </p:nvSpPr>
          <p:spPr bwMode="auto">
            <a:xfrm>
              <a:off x="0" y="67542"/>
              <a:ext cx="247251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选题背景</a:t>
              </a:r>
            </a:p>
          </p:txBody>
        </p:sp>
        <p:sp>
          <p:nvSpPr>
            <p:cNvPr id="17421" name="TextBox 31"/>
            <p:cNvSpPr>
              <a:spLocks noChangeArrowheads="1"/>
            </p:cNvSpPr>
            <p:nvPr/>
          </p:nvSpPr>
          <p:spPr bwMode="auto">
            <a:xfrm>
              <a:off x="0" y="369553"/>
              <a:ext cx="302596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en-US" altLang="zh-CN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pic>
        <p:nvPicPr>
          <p:cNvPr id="1028" name="Picture 4" descr="http://img.mp.itc.cn/upload/20161109/cedc251813974c169826a4d4afeb1ba4_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1362074"/>
            <a:ext cx="37528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32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/>
          </a:p>
        </p:txBody>
      </p:sp>
      <p:grpSp>
        <p:nvGrpSpPr>
          <p:cNvPr id="6156" name="组合 15"/>
          <p:cNvGrpSpPr>
            <a:grpSpLocks/>
          </p:cNvGrpSpPr>
          <p:nvPr/>
        </p:nvGrpSpPr>
        <p:grpSpPr bwMode="auto">
          <a:xfrm>
            <a:off x="3603357" y="1578215"/>
            <a:ext cx="4352925" cy="1569583"/>
            <a:chOff x="0" y="0"/>
            <a:chExt cx="4354033" cy="1124393"/>
          </a:xfrm>
        </p:grpSpPr>
        <p:sp>
          <p:nvSpPr>
            <p:cNvPr id="17422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4354033" cy="1124393"/>
            </a:xfrm>
            <a:prstGeom prst="rect">
              <a:avLst/>
            </a:prstGeom>
            <a:solidFill>
              <a:srgbClr val="0B24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7423" name="Rectangle 4"/>
            <p:cNvSpPr>
              <a:spLocks noChangeArrowheads="1"/>
            </p:cNvSpPr>
            <p:nvPr/>
          </p:nvSpPr>
          <p:spPr bwMode="auto">
            <a:xfrm>
              <a:off x="106455" y="100472"/>
              <a:ext cx="4145365" cy="975624"/>
            </a:xfrm>
            <a:prstGeom prst="rect">
              <a:avLst/>
            </a:prstGeom>
            <a:solidFill>
              <a:srgbClr val="0B24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在我们的日常生活中，人们已经习惯了看电影。但是，每个人偏好是不同的。有的人更喜欢战争片，有的人更喜欢纪录片，等等。现在，我们收集了一些客户和电影的相关信息，目的是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预测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客户对特定影片的评分，从而预测出客户有可能喜欢的电影并推荐给用户。</a:t>
              </a: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7"/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24579" name="组合 8"/>
          <p:cNvGrpSpPr>
            <a:grpSpLocks/>
          </p:cNvGrpSpPr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24603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147483647 w 650875"/>
                <a:gd name="T1" fmla="*/ 0 h 266700"/>
                <a:gd name="T2" fmla="*/ 2147483647 w 650875"/>
                <a:gd name="T3" fmla="*/ 1746571918 h 266700"/>
                <a:gd name="T4" fmla="*/ 2147483647 w 650875"/>
                <a:gd name="T5" fmla="*/ 2147483647 h 266700"/>
                <a:gd name="T6" fmla="*/ 2147483647 w 650875"/>
                <a:gd name="T7" fmla="*/ 2147483647 h 266700"/>
                <a:gd name="T8" fmla="*/ 2147483647 w 650875"/>
                <a:gd name="T9" fmla="*/ 2147483647 h 266700"/>
                <a:gd name="T10" fmla="*/ 2147483647 w 650875"/>
                <a:gd name="T11" fmla="*/ 2147483647 h 266700"/>
                <a:gd name="T12" fmla="*/ 2147483647 w 650875"/>
                <a:gd name="T13" fmla="*/ 2147483647 h 266700"/>
                <a:gd name="T14" fmla="*/ 2147483647 w 650875"/>
                <a:gd name="T15" fmla="*/ 2147483647 h 266700"/>
                <a:gd name="T16" fmla="*/ 2147483647 w 650875"/>
                <a:gd name="T17" fmla="*/ 2147483647 h 266700"/>
                <a:gd name="T18" fmla="*/ 48517232 w 650875"/>
                <a:gd name="T19" fmla="*/ 1358443143 h 266700"/>
                <a:gd name="T20" fmla="*/ 242582715 w 650875"/>
                <a:gd name="T21" fmla="*/ 1795083121 h 266700"/>
                <a:gd name="T22" fmla="*/ 0 w 650875"/>
                <a:gd name="T23" fmla="*/ 2037663948 h 266700"/>
                <a:gd name="T24" fmla="*/ 339614364 w 650875"/>
                <a:gd name="T25" fmla="*/ 2147483647 h 266700"/>
                <a:gd name="T26" fmla="*/ 339614364 w 650875"/>
                <a:gd name="T27" fmla="*/ 2147483647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604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605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606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607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39 w 5490071"/>
                <a:gd name="T1" fmla="*/ 82550 h 1035037"/>
                <a:gd name="T2" fmla="*/ 5039189 w 5490071"/>
                <a:gd name="T3" fmla="*/ 285750 h 1035037"/>
                <a:gd name="T4" fmla="*/ 5096339 w 5490071"/>
                <a:gd name="T5" fmla="*/ 349250 h 1035037"/>
                <a:gd name="T6" fmla="*/ 5096339 w 5490071"/>
                <a:gd name="T7" fmla="*/ 558808 h 1035037"/>
                <a:gd name="T8" fmla="*/ 4766147 w 5490071"/>
                <a:gd name="T9" fmla="*/ 558808 h 1035037"/>
                <a:gd name="T10" fmla="*/ 4766147 w 5490071"/>
                <a:gd name="T11" fmla="*/ 349250 h 1035037"/>
                <a:gd name="T12" fmla="*/ 4842339 w 5490071"/>
                <a:gd name="T13" fmla="*/ 292100 h 1035037"/>
                <a:gd name="T14" fmla="*/ 4327997 w 5490071"/>
                <a:gd name="T15" fmla="*/ 63500 h 1035037"/>
                <a:gd name="T16" fmla="*/ 4283547 w 5490071"/>
                <a:gd name="T17" fmla="*/ 95250 h 1035037"/>
                <a:gd name="T18" fmla="*/ 4156547 w 5490071"/>
                <a:gd name="T19" fmla="*/ 38100 h 1035037"/>
                <a:gd name="T20" fmla="*/ 4156547 w 5490071"/>
                <a:gd name="T21" fmla="*/ 406400 h 1035037"/>
                <a:gd name="T22" fmla="*/ 3781897 w 5490071"/>
                <a:gd name="T23" fmla="*/ 406400 h 1035037"/>
                <a:gd name="T24" fmla="*/ 3781897 w 5490071"/>
                <a:gd name="T25" fmla="*/ 177800 h 1035037"/>
                <a:gd name="T26" fmla="*/ 3851747 w 5490071"/>
                <a:gd name="T27" fmla="*/ 133350 h 1035037"/>
                <a:gd name="T28" fmla="*/ 3477097 w 5490071"/>
                <a:gd name="T29" fmla="*/ 0 h 1035037"/>
                <a:gd name="T30" fmla="*/ 2705966 w 5490071"/>
                <a:gd name="T31" fmla="*/ 225011 h 1035037"/>
                <a:gd name="T32" fmla="*/ 2792162 w 5490071"/>
                <a:gd name="T33" fmla="*/ 301066 h 1035037"/>
                <a:gd name="T34" fmla="*/ 2794698 w 5490071"/>
                <a:gd name="T35" fmla="*/ 478527 h 1035037"/>
                <a:gd name="T36" fmla="*/ 0 w 5490071"/>
                <a:gd name="T37" fmla="*/ 1035045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608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24580" name="Picture 2" descr="C:\Users\Administrator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908050"/>
            <a:ext cx="87376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23" name="组合 1"/>
          <p:cNvGrpSpPr>
            <a:grpSpLocks/>
          </p:cNvGrpSpPr>
          <p:nvPr/>
        </p:nvGrpSpPr>
        <p:grpSpPr bwMode="auto">
          <a:xfrm>
            <a:off x="855663" y="283534"/>
            <a:ext cx="3025775" cy="518155"/>
            <a:chOff x="0" y="67542"/>
            <a:chExt cx="3025964" cy="517455"/>
          </a:xfrm>
        </p:grpSpPr>
        <p:sp>
          <p:nvSpPr>
            <p:cNvPr id="24601" name="TextBox 2"/>
            <p:cNvSpPr>
              <a:spLocks noChangeArrowheads="1"/>
            </p:cNvSpPr>
            <p:nvPr/>
          </p:nvSpPr>
          <p:spPr bwMode="auto">
            <a:xfrm>
              <a:off x="0" y="67542"/>
              <a:ext cx="247251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研究进程</a:t>
              </a:r>
              <a:endPara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4602" name="TextBox 3"/>
            <p:cNvSpPr>
              <a:spLocks noChangeArrowheads="1"/>
            </p:cNvSpPr>
            <p:nvPr/>
          </p:nvSpPr>
          <p:spPr bwMode="auto">
            <a:xfrm>
              <a:off x="0" y="369553"/>
              <a:ext cx="302596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en-US" altLang="zh-CN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3326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32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</a:p>
        </p:txBody>
      </p:sp>
      <p:grpSp>
        <p:nvGrpSpPr>
          <p:cNvPr id="13327" name="组合 5"/>
          <p:cNvGrpSpPr>
            <a:grpSpLocks/>
          </p:cNvGrpSpPr>
          <p:nvPr/>
        </p:nvGrpSpPr>
        <p:grpSpPr bwMode="auto">
          <a:xfrm>
            <a:off x="1528763" y="2201863"/>
            <a:ext cx="1423987" cy="1422400"/>
            <a:chOff x="0" y="0"/>
            <a:chExt cx="1422722" cy="1422722"/>
          </a:xfrm>
        </p:grpSpPr>
        <p:sp>
          <p:nvSpPr>
            <p:cNvPr id="24599" name="圆角矩形 6"/>
            <p:cNvSpPr>
              <a:spLocks noChangeArrowheads="1"/>
            </p:cNvSpPr>
            <p:nvPr/>
          </p:nvSpPr>
          <p:spPr bwMode="auto">
            <a:xfrm rot="2700000">
              <a:off x="0" y="0"/>
              <a:ext cx="1422722" cy="1422722"/>
            </a:xfrm>
            <a:prstGeom prst="roundRect">
              <a:avLst>
                <a:gd name="adj" fmla="val 16667"/>
              </a:avLst>
            </a:prstGeom>
            <a:solidFill>
              <a:srgbClr val="0B24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4600" name="图文框 35"/>
            <p:cNvSpPr>
              <a:spLocks noChangeArrowheads="1"/>
            </p:cNvSpPr>
            <p:nvPr/>
          </p:nvSpPr>
          <p:spPr bwMode="auto">
            <a:xfrm>
              <a:off x="404082" y="418903"/>
              <a:ext cx="648427" cy="601851"/>
            </a:xfrm>
            <a:custGeom>
              <a:avLst/>
              <a:gdLst>
                <a:gd name="T0" fmla="*/ 41268 w 790121"/>
                <a:gd name="T1" fmla="*/ 128840 h 733367"/>
                <a:gd name="T2" fmla="*/ 55023 w 790121"/>
                <a:gd name="T3" fmla="*/ 142595 h 733367"/>
                <a:gd name="T4" fmla="*/ 41268 w 790121"/>
                <a:gd name="T5" fmla="*/ 156351 h 733367"/>
                <a:gd name="T6" fmla="*/ 27511 w 790121"/>
                <a:gd name="T7" fmla="*/ 142595 h 733367"/>
                <a:gd name="T8" fmla="*/ 41268 w 790121"/>
                <a:gd name="T9" fmla="*/ 128840 h 733367"/>
                <a:gd name="T10" fmla="*/ 16321 w 790121"/>
                <a:gd name="T11" fmla="*/ 117650 h 733367"/>
                <a:gd name="T12" fmla="*/ 16321 w 790121"/>
                <a:gd name="T13" fmla="*/ 167542 h 733367"/>
                <a:gd name="T14" fmla="*/ 66213 w 790121"/>
                <a:gd name="T15" fmla="*/ 167542 h 733367"/>
                <a:gd name="T16" fmla="*/ 66213 w 790121"/>
                <a:gd name="T17" fmla="*/ 117650 h 733367"/>
                <a:gd name="T18" fmla="*/ 16321 w 790121"/>
                <a:gd name="T19" fmla="*/ 117650 h 733367"/>
                <a:gd name="T20" fmla="*/ 100875 w 790121"/>
                <a:gd name="T21" fmla="*/ 101328 h 733367"/>
                <a:gd name="T22" fmla="*/ 183410 w 790121"/>
                <a:gd name="T23" fmla="*/ 101328 h 733367"/>
                <a:gd name="T24" fmla="*/ 183410 w 790121"/>
                <a:gd name="T25" fmla="*/ 183863 h 733367"/>
                <a:gd name="T26" fmla="*/ 100875 w 790121"/>
                <a:gd name="T27" fmla="*/ 183863 h 733367"/>
                <a:gd name="T28" fmla="*/ 100875 w 790121"/>
                <a:gd name="T29" fmla="*/ 101328 h 733367"/>
                <a:gd name="T30" fmla="*/ 0 w 790121"/>
                <a:gd name="T31" fmla="*/ 101328 h 733367"/>
                <a:gd name="T32" fmla="*/ 82535 w 790121"/>
                <a:gd name="T33" fmla="*/ 101328 h 733367"/>
                <a:gd name="T34" fmla="*/ 82535 w 790121"/>
                <a:gd name="T35" fmla="*/ 183863 h 733367"/>
                <a:gd name="T36" fmla="*/ 0 w 790121"/>
                <a:gd name="T37" fmla="*/ 183863 h 733367"/>
                <a:gd name="T38" fmla="*/ 0 w 790121"/>
                <a:gd name="T39" fmla="*/ 101328 h 733367"/>
                <a:gd name="T40" fmla="*/ 16321 w 790121"/>
                <a:gd name="T41" fmla="*/ 16774 h 733367"/>
                <a:gd name="T42" fmla="*/ 16321 w 790121"/>
                <a:gd name="T43" fmla="*/ 66666 h 733367"/>
                <a:gd name="T44" fmla="*/ 66213 w 790121"/>
                <a:gd name="T45" fmla="*/ 66666 h 733367"/>
                <a:gd name="T46" fmla="*/ 66213 w 790121"/>
                <a:gd name="T47" fmla="*/ 16774 h 733367"/>
                <a:gd name="T48" fmla="*/ 16321 w 790121"/>
                <a:gd name="T49" fmla="*/ 16774 h 733367"/>
                <a:gd name="T50" fmla="*/ 100875 w 790121"/>
                <a:gd name="T51" fmla="*/ 452 h 733367"/>
                <a:gd name="T52" fmla="*/ 182187 w 790121"/>
                <a:gd name="T53" fmla="*/ 452 h 733367"/>
                <a:gd name="T54" fmla="*/ 166799 w 790121"/>
                <a:gd name="T55" fmla="*/ 16774 h 733367"/>
                <a:gd name="T56" fmla="*/ 117197 w 790121"/>
                <a:gd name="T57" fmla="*/ 16774 h 733367"/>
                <a:gd name="T58" fmla="*/ 117197 w 790121"/>
                <a:gd name="T59" fmla="*/ 66667 h 733367"/>
                <a:gd name="T60" fmla="*/ 167089 w 790121"/>
                <a:gd name="T61" fmla="*/ 66667 h 733367"/>
                <a:gd name="T62" fmla="*/ 167089 w 790121"/>
                <a:gd name="T63" fmla="*/ 47222 h 733367"/>
                <a:gd name="T64" fmla="*/ 183410 w 790121"/>
                <a:gd name="T65" fmla="*/ 29912 h 733367"/>
                <a:gd name="T66" fmla="*/ 183410 w 790121"/>
                <a:gd name="T67" fmla="*/ 82988 h 733367"/>
                <a:gd name="T68" fmla="*/ 100875 w 790121"/>
                <a:gd name="T69" fmla="*/ 82988 h 733367"/>
                <a:gd name="T70" fmla="*/ 100875 w 790121"/>
                <a:gd name="T71" fmla="*/ 452 h 733367"/>
                <a:gd name="T72" fmla="*/ 0 w 790121"/>
                <a:gd name="T73" fmla="*/ 452 h 733367"/>
                <a:gd name="T74" fmla="*/ 82535 w 790121"/>
                <a:gd name="T75" fmla="*/ 452 h 733367"/>
                <a:gd name="T76" fmla="*/ 82535 w 790121"/>
                <a:gd name="T77" fmla="*/ 82988 h 733367"/>
                <a:gd name="T78" fmla="*/ 0 w 790121"/>
                <a:gd name="T79" fmla="*/ 82988 h 733367"/>
                <a:gd name="T80" fmla="*/ 0 w 790121"/>
                <a:gd name="T81" fmla="*/ 452 h 733367"/>
                <a:gd name="T82" fmla="*/ 191648 w 790121"/>
                <a:gd name="T83" fmla="*/ 0 h 733367"/>
                <a:gd name="T84" fmla="*/ 198091 w 790121"/>
                <a:gd name="T85" fmla="*/ 6444 h 733367"/>
                <a:gd name="T86" fmla="*/ 150441 w 790121"/>
                <a:gd name="T87" fmla="*/ 54095 h 733367"/>
                <a:gd name="T88" fmla="*/ 150515 w 790121"/>
                <a:gd name="T89" fmla="*/ 54169 h 733367"/>
                <a:gd name="T90" fmla="*/ 144489 w 790121"/>
                <a:gd name="T91" fmla="*/ 60195 h 733367"/>
                <a:gd name="T92" fmla="*/ 120637 w 790121"/>
                <a:gd name="T93" fmla="*/ 36341 h 733367"/>
                <a:gd name="T94" fmla="*/ 126662 w 790121"/>
                <a:gd name="T95" fmla="*/ 30316 h 733367"/>
                <a:gd name="T96" fmla="*/ 143997 w 790121"/>
                <a:gd name="T97" fmla="*/ 47650 h 733367"/>
                <a:gd name="T98" fmla="*/ 191648 w 790121"/>
                <a:gd name="T99" fmla="*/ 0 h 73336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90121"/>
                <a:gd name="T151" fmla="*/ 0 h 733367"/>
                <a:gd name="T152" fmla="*/ 790121 w 790121"/>
                <a:gd name="T153" fmla="*/ 733367 h 73336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90121" h="733367">
                  <a:moveTo>
                    <a:pt x="164601" y="513898"/>
                  </a:moveTo>
                  <a:cubicBezTo>
                    <a:pt x="194903" y="513898"/>
                    <a:pt x="219468" y="538463"/>
                    <a:pt x="219468" y="568765"/>
                  </a:cubicBezTo>
                  <a:cubicBezTo>
                    <a:pt x="219468" y="599067"/>
                    <a:pt x="194903" y="623632"/>
                    <a:pt x="164601" y="623632"/>
                  </a:cubicBezTo>
                  <a:cubicBezTo>
                    <a:pt x="134299" y="623632"/>
                    <a:pt x="109734" y="599067"/>
                    <a:pt x="109734" y="568765"/>
                  </a:cubicBezTo>
                  <a:cubicBezTo>
                    <a:pt x="109734" y="538463"/>
                    <a:pt x="134299" y="513898"/>
                    <a:pt x="164601" y="513898"/>
                  </a:cubicBezTo>
                  <a:close/>
                  <a:moveTo>
                    <a:pt x="65100" y="469264"/>
                  </a:moveTo>
                  <a:lnTo>
                    <a:pt x="65100" y="668267"/>
                  </a:lnTo>
                  <a:lnTo>
                    <a:pt x="264103" y="668267"/>
                  </a:lnTo>
                  <a:lnTo>
                    <a:pt x="264103" y="469264"/>
                  </a:lnTo>
                  <a:lnTo>
                    <a:pt x="65100" y="469264"/>
                  </a:lnTo>
                  <a:close/>
                  <a:moveTo>
                    <a:pt x="402359" y="404164"/>
                  </a:moveTo>
                  <a:lnTo>
                    <a:pt x="731562" y="404164"/>
                  </a:lnTo>
                  <a:lnTo>
                    <a:pt x="731562" y="733367"/>
                  </a:lnTo>
                  <a:lnTo>
                    <a:pt x="402359" y="733367"/>
                  </a:lnTo>
                  <a:lnTo>
                    <a:pt x="402359" y="404164"/>
                  </a:lnTo>
                  <a:close/>
                  <a:moveTo>
                    <a:pt x="0" y="404164"/>
                  </a:moveTo>
                  <a:lnTo>
                    <a:pt x="329203" y="404164"/>
                  </a:lnTo>
                  <a:lnTo>
                    <a:pt x="329203" y="733367"/>
                  </a:lnTo>
                  <a:lnTo>
                    <a:pt x="0" y="733367"/>
                  </a:lnTo>
                  <a:lnTo>
                    <a:pt x="0" y="404164"/>
                  </a:lnTo>
                  <a:close/>
                  <a:moveTo>
                    <a:pt x="65100" y="66905"/>
                  </a:moveTo>
                  <a:lnTo>
                    <a:pt x="65100" y="265908"/>
                  </a:lnTo>
                  <a:lnTo>
                    <a:pt x="264103" y="265908"/>
                  </a:lnTo>
                  <a:lnTo>
                    <a:pt x="264103" y="66905"/>
                  </a:lnTo>
                  <a:lnTo>
                    <a:pt x="65100" y="66905"/>
                  </a:lnTo>
                  <a:close/>
                  <a:moveTo>
                    <a:pt x="402359" y="1806"/>
                  </a:moveTo>
                  <a:lnTo>
                    <a:pt x="726682" y="1806"/>
                  </a:lnTo>
                  <a:lnTo>
                    <a:pt x="665305" y="66906"/>
                  </a:lnTo>
                  <a:lnTo>
                    <a:pt x="467459" y="66906"/>
                  </a:lnTo>
                  <a:lnTo>
                    <a:pt x="467459" y="265909"/>
                  </a:lnTo>
                  <a:lnTo>
                    <a:pt x="666462" y="265909"/>
                  </a:lnTo>
                  <a:lnTo>
                    <a:pt x="666462" y="188355"/>
                  </a:lnTo>
                  <a:lnTo>
                    <a:pt x="731562" y="119306"/>
                  </a:lnTo>
                  <a:lnTo>
                    <a:pt x="731562" y="331009"/>
                  </a:lnTo>
                  <a:lnTo>
                    <a:pt x="402359" y="331009"/>
                  </a:lnTo>
                  <a:lnTo>
                    <a:pt x="402359" y="1806"/>
                  </a:lnTo>
                  <a:close/>
                  <a:moveTo>
                    <a:pt x="0" y="1805"/>
                  </a:moveTo>
                  <a:lnTo>
                    <a:pt x="329203" y="1805"/>
                  </a:lnTo>
                  <a:lnTo>
                    <a:pt x="329203" y="331008"/>
                  </a:lnTo>
                  <a:lnTo>
                    <a:pt x="0" y="331008"/>
                  </a:lnTo>
                  <a:lnTo>
                    <a:pt x="0" y="1805"/>
                  </a:lnTo>
                  <a:close/>
                  <a:moveTo>
                    <a:pt x="764419" y="0"/>
                  </a:moveTo>
                  <a:lnTo>
                    <a:pt x="790121" y="25703"/>
                  </a:lnTo>
                  <a:lnTo>
                    <a:pt x="600057" y="215767"/>
                  </a:lnTo>
                  <a:lnTo>
                    <a:pt x="600352" y="216061"/>
                  </a:lnTo>
                  <a:lnTo>
                    <a:pt x="576318" y="240095"/>
                  </a:lnTo>
                  <a:lnTo>
                    <a:pt x="481177" y="144952"/>
                  </a:lnTo>
                  <a:lnTo>
                    <a:pt x="505210" y="120919"/>
                  </a:lnTo>
                  <a:lnTo>
                    <a:pt x="574355" y="190064"/>
                  </a:lnTo>
                  <a:lnTo>
                    <a:pt x="76441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3330" name="组合 8"/>
          <p:cNvGrpSpPr>
            <a:grpSpLocks/>
          </p:cNvGrpSpPr>
          <p:nvPr/>
        </p:nvGrpSpPr>
        <p:grpSpPr bwMode="auto">
          <a:xfrm>
            <a:off x="2970213" y="2032000"/>
            <a:ext cx="661987" cy="660400"/>
            <a:chOff x="0" y="0"/>
            <a:chExt cx="661926" cy="661926"/>
          </a:xfrm>
        </p:grpSpPr>
        <p:sp>
          <p:nvSpPr>
            <p:cNvPr id="24597" name="圆角矩形 9"/>
            <p:cNvSpPr>
              <a:spLocks noChangeArrowheads="1"/>
            </p:cNvSpPr>
            <p:nvPr/>
          </p:nvSpPr>
          <p:spPr bwMode="auto">
            <a:xfrm rot="2700000">
              <a:off x="0" y="0"/>
              <a:ext cx="661926" cy="66192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4598" name="圆角矩形 16"/>
            <p:cNvSpPr>
              <a:spLocks noChangeArrowheads="1"/>
            </p:cNvSpPr>
            <p:nvPr/>
          </p:nvSpPr>
          <p:spPr bwMode="auto">
            <a:xfrm rot="-5400000">
              <a:off x="133165" y="133164"/>
              <a:ext cx="395595" cy="395598"/>
            </a:xfrm>
            <a:custGeom>
              <a:avLst/>
              <a:gdLst>
                <a:gd name="T0" fmla="*/ 2709 w 836083"/>
                <a:gd name="T1" fmla="*/ 1357 h 836083"/>
                <a:gd name="T2" fmla="*/ 2709 w 836083"/>
                <a:gd name="T3" fmla="*/ 1664 h 836083"/>
                <a:gd name="T4" fmla="*/ 2010 w 836083"/>
                <a:gd name="T5" fmla="*/ 1664 h 836083"/>
                <a:gd name="T6" fmla="*/ 2010 w 836083"/>
                <a:gd name="T7" fmla="*/ 1665 h 836083"/>
                <a:gd name="T8" fmla="*/ 1529 w 836083"/>
                <a:gd name="T9" fmla="*/ 1944 h 836083"/>
                <a:gd name="T10" fmla="*/ 1533 w 836083"/>
                <a:gd name="T11" fmla="*/ 2501 h 836083"/>
                <a:gd name="T12" fmla="*/ 2018 w 836083"/>
                <a:gd name="T13" fmla="*/ 2774 h 836083"/>
                <a:gd name="T14" fmla="*/ 2018 w 836083"/>
                <a:gd name="T15" fmla="*/ 2775 h 836083"/>
                <a:gd name="T16" fmla="*/ 2709 w 836083"/>
                <a:gd name="T17" fmla="*/ 2775 h 836083"/>
                <a:gd name="T18" fmla="*/ 2709 w 836083"/>
                <a:gd name="T19" fmla="*/ 3082 h 836083"/>
                <a:gd name="T20" fmla="*/ 1978 w 836083"/>
                <a:gd name="T21" fmla="*/ 3082 h 836083"/>
                <a:gd name="T22" fmla="*/ 1978 w 836083"/>
                <a:gd name="T23" fmla="*/ 3076 h 836083"/>
                <a:gd name="T24" fmla="*/ 1268 w 836083"/>
                <a:gd name="T25" fmla="*/ 2657 h 836083"/>
                <a:gd name="T26" fmla="*/ 1168 w 836083"/>
                <a:gd name="T27" fmla="*/ 2373 h 836083"/>
                <a:gd name="T28" fmla="*/ 964 w 836083"/>
                <a:gd name="T29" fmla="*/ 2373 h 836083"/>
                <a:gd name="T30" fmla="*/ 964 w 836083"/>
                <a:gd name="T31" fmla="*/ 2775 h 836083"/>
                <a:gd name="T32" fmla="*/ 811 w 836083"/>
                <a:gd name="T33" fmla="*/ 2775 h 836083"/>
                <a:gd name="T34" fmla="*/ 811 w 836083"/>
                <a:gd name="T35" fmla="*/ 1664 h 836083"/>
                <a:gd name="T36" fmla="*/ 964 w 836083"/>
                <a:gd name="T37" fmla="*/ 1664 h 836083"/>
                <a:gd name="T38" fmla="*/ 964 w 836083"/>
                <a:gd name="T39" fmla="*/ 2066 h 836083"/>
                <a:gd name="T40" fmla="*/ 1168 w 836083"/>
                <a:gd name="T41" fmla="*/ 2066 h 836083"/>
                <a:gd name="T42" fmla="*/ 1262 w 836083"/>
                <a:gd name="T43" fmla="*/ 1792 h 836083"/>
                <a:gd name="T44" fmla="*/ 1978 w 836083"/>
                <a:gd name="T45" fmla="*/ 1362 h 836083"/>
                <a:gd name="T46" fmla="*/ 1978 w 836083"/>
                <a:gd name="T47" fmla="*/ 1357 h 836083"/>
                <a:gd name="T48" fmla="*/ 2010 w 836083"/>
                <a:gd name="T49" fmla="*/ 1357 h 836083"/>
                <a:gd name="T50" fmla="*/ 2709 w 836083"/>
                <a:gd name="T51" fmla="*/ 1357 h 836083"/>
                <a:gd name="T52" fmla="*/ 3628 w 836083"/>
                <a:gd name="T53" fmla="*/ 2220 h 836083"/>
                <a:gd name="T54" fmla="*/ 3150 w 836083"/>
                <a:gd name="T55" fmla="*/ 2698 h 836083"/>
                <a:gd name="T56" fmla="*/ 2024 w 836083"/>
                <a:gd name="T57" fmla="*/ 2698 h 836083"/>
                <a:gd name="T58" fmla="*/ 1546 w 836083"/>
                <a:gd name="T59" fmla="*/ 2220 h 836083"/>
                <a:gd name="T60" fmla="*/ 2024 w 836083"/>
                <a:gd name="T61" fmla="*/ 1741 h 836083"/>
                <a:gd name="T62" fmla="*/ 3150 w 836083"/>
                <a:gd name="T63" fmla="*/ 1741 h 836083"/>
                <a:gd name="T64" fmla="*/ 3628 w 836083"/>
                <a:gd name="T65" fmla="*/ 2220 h 836083"/>
                <a:gd name="T66" fmla="*/ 4063 w 836083"/>
                <a:gd name="T67" fmla="*/ 2220 h 836083"/>
                <a:gd name="T68" fmla="*/ 2219 w 836083"/>
                <a:gd name="T69" fmla="*/ 375 h 836083"/>
                <a:gd name="T70" fmla="*/ 375 w 836083"/>
                <a:gd name="T71" fmla="*/ 2220 h 836083"/>
                <a:gd name="T72" fmla="*/ 2219 w 836083"/>
                <a:gd name="T73" fmla="*/ 4064 h 836083"/>
                <a:gd name="T74" fmla="*/ 4063 w 836083"/>
                <a:gd name="T75" fmla="*/ 2220 h 836083"/>
                <a:gd name="T76" fmla="*/ 4439 w 836083"/>
                <a:gd name="T77" fmla="*/ 2220 h 836083"/>
                <a:gd name="T78" fmla="*/ 2219 w 836083"/>
                <a:gd name="T79" fmla="*/ 4439 h 836083"/>
                <a:gd name="T80" fmla="*/ 0 w 836083"/>
                <a:gd name="T81" fmla="*/ 2220 h 836083"/>
                <a:gd name="T82" fmla="*/ 2219 w 836083"/>
                <a:gd name="T83" fmla="*/ 0 h 836083"/>
                <a:gd name="T84" fmla="*/ 4439 w 836083"/>
                <a:gd name="T85" fmla="*/ 2220 h 8360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36083"/>
                <a:gd name="T130" fmla="*/ 0 h 836083"/>
                <a:gd name="T131" fmla="*/ 836083 w 836083"/>
                <a:gd name="T132" fmla="*/ 836083 h 83608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36083" h="836083">
                  <a:moveTo>
                    <a:pt x="510179" y="255686"/>
                  </a:moveTo>
                  <a:lnTo>
                    <a:pt x="510179" y="313441"/>
                  </a:lnTo>
                  <a:lnTo>
                    <a:pt x="378615" y="313441"/>
                  </a:lnTo>
                  <a:lnTo>
                    <a:pt x="378615" y="313600"/>
                  </a:lnTo>
                  <a:cubicBezTo>
                    <a:pt x="341141" y="313600"/>
                    <a:pt x="306539" y="333678"/>
                    <a:pt x="287942" y="366213"/>
                  </a:cubicBezTo>
                  <a:cubicBezTo>
                    <a:pt x="269345" y="398747"/>
                    <a:pt x="269605" y="438751"/>
                    <a:pt x="288622" y="471041"/>
                  </a:cubicBezTo>
                  <a:cubicBezTo>
                    <a:pt x="307641" y="503332"/>
                    <a:pt x="342500" y="522958"/>
                    <a:pt x="379971" y="522472"/>
                  </a:cubicBezTo>
                  <a:lnTo>
                    <a:pt x="379973" y="522641"/>
                  </a:lnTo>
                  <a:lnTo>
                    <a:pt x="510179" y="522641"/>
                  </a:lnTo>
                  <a:lnTo>
                    <a:pt x="510179" y="580396"/>
                  </a:lnTo>
                  <a:lnTo>
                    <a:pt x="372585" y="580396"/>
                  </a:lnTo>
                  <a:lnTo>
                    <a:pt x="372585" y="579406"/>
                  </a:lnTo>
                  <a:cubicBezTo>
                    <a:pt x="317441" y="578233"/>
                    <a:pt x="266895" y="548273"/>
                    <a:pt x="238719" y="500433"/>
                  </a:cubicBezTo>
                  <a:cubicBezTo>
                    <a:pt x="228869" y="483708"/>
                    <a:pt x="222257" y="465652"/>
                    <a:pt x="220092" y="446919"/>
                  </a:cubicBezTo>
                  <a:lnTo>
                    <a:pt x="181522" y="446919"/>
                  </a:lnTo>
                  <a:lnTo>
                    <a:pt x="181522" y="522641"/>
                  </a:lnTo>
                  <a:lnTo>
                    <a:pt x="152644" y="522641"/>
                  </a:lnTo>
                  <a:lnTo>
                    <a:pt x="152644" y="313442"/>
                  </a:lnTo>
                  <a:lnTo>
                    <a:pt x="181522" y="313442"/>
                  </a:lnTo>
                  <a:lnTo>
                    <a:pt x="181522" y="389164"/>
                  </a:lnTo>
                  <a:lnTo>
                    <a:pt x="219987" y="389164"/>
                  </a:lnTo>
                  <a:cubicBezTo>
                    <a:pt x="222128" y="371124"/>
                    <a:pt x="228386" y="353701"/>
                    <a:pt x="237661" y="337474"/>
                  </a:cubicBezTo>
                  <a:cubicBezTo>
                    <a:pt x="265566" y="288655"/>
                    <a:pt x="316652" y="257879"/>
                    <a:pt x="372585" y="256490"/>
                  </a:cubicBezTo>
                  <a:lnTo>
                    <a:pt x="372585" y="255686"/>
                  </a:lnTo>
                  <a:lnTo>
                    <a:pt x="378615" y="255686"/>
                  </a:lnTo>
                  <a:lnTo>
                    <a:pt x="510179" y="255686"/>
                  </a:lnTo>
                  <a:close/>
                  <a:moveTo>
                    <a:pt x="683440" y="418041"/>
                  </a:moveTo>
                  <a:cubicBezTo>
                    <a:pt x="683440" y="467832"/>
                    <a:pt x="643076" y="508196"/>
                    <a:pt x="593285" y="508196"/>
                  </a:cubicBezTo>
                  <a:lnTo>
                    <a:pt x="381302" y="508196"/>
                  </a:lnTo>
                  <a:cubicBezTo>
                    <a:pt x="331511" y="508196"/>
                    <a:pt x="291147" y="467832"/>
                    <a:pt x="291147" y="418041"/>
                  </a:cubicBezTo>
                  <a:cubicBezTo>
                    <a:pt x="291147" y="368250"/>
                    <a:pt x="331511" y="327886"/>
                    <a:pt x="381302" y="327886"/>
                  </a:cubicBezTo>
                  <a:lnTo>
                    <a:pt x="593285" y="327886"/>
                  </a:lnTo>
                  <a:cubicBezTo>
                    <a:pt x="643076" y="327886"/>
                    <a:pt x="683440" y="368250"/>
                    <a:pt x="683440" y="418041"/>
                  </a:cubicBezTo>
                  <a:close/>
                  <a:moveTo>
                    <a:pt x="765417" y="418042"/>
                  </a:moveTo>
                  <a:cubicBezTo>
                    <a:pt x="765417" y="226191"/>
                    <a:pt x="609892" y="70666"/>
                    <a:pt x="418042" y="70666"/>
                  </a:cubicBezTo>
                  <a:cubicBezTo>
                    <a:pt x="226191" y="70666"/>
                    <a:pt x="70666" y="226191"/>
                    <a:pt x="70666" y="418042"/>
                  </a:cubicBezTo>
                  <a:cubicBezTo>
                    <a:pt x="70666" y="609892"/>
                    <a:pt x="226191" y="765417"/>
                    <a:pt x="418042" y="765417"/>
                  </a:cubicBezTo>
                  <a:cubicBezTo>
                    <a:pt x="609892" y="765417"/>
                    <a:pt x="765417" y="609892"/>
                    <a:pt x="765417" y="418042"/>
                  </a:cubicBezTo>
                  <a:close/>
                  <a:moveTo>
                    <a:pt x="836083" y="418042"/>
                  </a:moveTo>
                  <a:cubicBezTo>
                    <a:pt x="836083" y="648920"/>
                    <a:pt x="648920" y="836083"/>
                    <a:pt x="418042" y="836083"/>
                  </a:cubicBezTo>
                  <a:cubicBezTo>
                    <a:pt x="187163" y="836083"/>
                    <a:pt x="0" y="648920"/>
                    <a:pt x="0" y="418042"/>
                  </a:cubicBezTo>
                  <a:cubicBezTo>
                    <a:pt x="0" y="187163"/>
                    <a:pt x="187163" y="0"/>
                    <a:pt x="418042" y="0"/>
                  </a:cubicBezTo>
                  <a:cubicBezTo>
                    <a:pt x="648920" y="0"/>
                    <a:pt x="836083" y="187163"/>
                    <a:pt x="836083" y="4180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3333" name="组合 11"/>
          <p:cNvGrpSpPr>
            <a:grpSpLocks/>
          </p:cNvGrpSpPr>
          <p:nvPr/>
        </p:nvGrpSpPr>
        <p:grpSpPr bwMode="auto">
          <a:xfrm>
            <a:off x="3544888" y="2444750"/>
            <a:ext cx="935037" cy="936625"/>
            <a:chOff x="0" y="0"/>
            <a:chExt cx="661926" cy="661926"/>
          </a:xfrm>
        </p:grpSpPr>
        <p:sp>
          <p:nvSpPr>
            <p:cNvPr id="24595" name="圆角矩形 12"/>
            <p:cNvSpPr>
              <a:spLocks noChangeArrowheads="1"/>
            </p:cNvSpPr>
            <p:nvPr/>
          </p:nvSpPr>
          <p:spPr bwMode="auto">
            <a:xfrm rot="2700000">
              <a:off x="0" y="0"/>
              <a:ext cx="661926" cy="661926"/>
            </a:xfrm>
            <a:prstGeom prst="roundRect">
              <a:avLst>
                <a:gd name="adj" fmla="val 16667"/>
              </a:avLst>
            </a:prstGeom>
            <a:solidFill>
              <a:srgbClr val="0B24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4596" name="椭圆 30"/>
            <p:cNvSpPr>
              <a:spLocks noChangeArrowheads="1"/>
            </p:cNvSpPr>
            <p:nvPr/>
          </p:nvSpPr>
          <p:spPr bwMode="auto">
            <a:xfrm>
              <a:off x="135513" y="135513"/>
              <a:ext cx="390901" cy="390901"/>
            </a:xfrm>
            <a:custGeom>
              <a:avLst/>
              <a:gdLst>
                <a:gd name="T0" fmla="*/ 980 w 944830"/>
                <a:gd name="T1" fmla="*/ 0 h 944830"/>
                <a:gd name="T2" fmla="*/ 1342 w 944830"/>
                <a:gd name="T3" fmla="*/ 362 h 944830"/>
                <a:gd name="T4" fmla="*/ 1569 w 944830"/>
                <a:gd name="T5" fmla="*/ 193 h 944830"/>
                <a:gd name="T6" fmla="*/ 1812 w 944830"/>
                <a:gd name="T7" fmla="*/ 436 h 944830"/>
                <a:gd name="T8" fmla="*/ 1644 w 944830"/>
                <a:gd name="T9" fmla="*/ 664 h 944830"/>
                <a:gd name="T10" fmla="*/ 1960 w 944830"/>
                <a:gd name="T11" fmla="*/ 980 h 944830"/>
                <a:gd name="T12" fmla="*/ 1634 w 944830"/>
                <a:gd name="T13" fmla="*/ 1307 h 944830"/>
                <a:gd name="T14" fmla="*/ 1431 w 944830"/>
                <a:gd name="T15" fmla="*/ 1188 h 944830"/>
                <a:gd name="T16" fmla="*/ 1188 w 944830"/>
                <a:gd name="T17" fmla="*/ 1431 h 944830"/>
                <a:gd name="T18" fmla="*/ 1307 w 944830"/>
                <a:gd name="T19" fmla="*/ 1634 h 944830"/>
                <a:gd name="T20" fmla="*/ 980 w 944830"/>
                <a:gd name="T21" fmla="*/ 1960 h 944830"/>
                <a:gd name="T22" fmla="*/ 654 w 944830"/>
                <a:gd name="T23" fmla="*/ 1634 h 944830"/>
                <a:gd name="T24" fmla="*/ 772 w 944830"/>
                <a:gd name="T25" fmla="*/ 1431 h 944830"/>
                <a:gd name="T26" fmla="*/ 530 w 944830"/>
                <a:gd name="T27" fmla="*/ 1188 h 944830"/>
                <a:gd name="T28" fmla="*/ 326 w 944830"/>
                <a:gd name="T29" fmla="*/ 1307 h 944830"/>
                <a:gd name="T30" fmla="*/ 0 w 944830"/>
                <a:gd name="T31" fmla="*/ 980 h 944830"/>
                <a:gd name="T32" fmla="*/ 317 w 944830"/>
                <a:gd name="T33" fmla="*/ 664 h 944830"/>
                <a:gd name="T34" fmla="*/ 149 w 944830"/>
                <a:gd name="T35" fmla="*/ 436 h 944830"/>
                <a:gd name="T36" fmla="*/ 391 w 944830"/>
                <a:gd name="T37" fmla="*/ 193 h 944830"/>
                <a:gd name="T38" fmla="*/ 619 w 944830"/>
                <a:gd name="T39" fmla="*/ 362 h 944830"/>
                <a:gd name="T40" fmla="*/ 980 w 944830"/>
                <a:gd name="T41" fmla="*/ 0 h 9448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44830"/>
                <a:gd name="T64" fmla="*/ 0 h 944830"/>
                <a:gd name="T65" fmla="*/ 944830 w 944830"/>
                <a:gd name="T66" fmla="*/ 944830 h 94483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44830" h="944830">
                  <a:moveTo>
                    <a:pt x="472415" y="0"/>
                  </a:moveTo>
                  <a:lnTo>
                    <a:pt x="646674" y="174258"/>
                  </a:lnTo>
                  <a:cubicBezTo>
                    <a:pt x="660469" y="126985"/>
                    <a:pt x="704464" y="93179"/>
                    <a:pt x="756355" y="93179"/>
                  </a:cubicBezTo>
                  <a:cubicBezTo>
                    <a:pt x="820926" y="93179"/>
                    <a:pt x="873272" y="145525"/>
                    <a:pt x="873272" y="210096"/>
                  </a:cubicBezTo>
                  <a:cubicBezTo>
                    <a:pt x="873272" y="261987"/>
                    <a:pt x="839466" y="305983"/>
                    <a:pt x="792193" y="319778"/>
                  </a:cubicBezTo>
                  <a:lnTo>
                    <a:pt x="944830" y="472415"/>
                  </a:lnTo>
                  <a:lnTo>
                    <a:pt x="787583" y="629662"/>
                  </a:lnTo>
                  <a:cubicBezTo>
                    <a:pt x="768788" y="595026"/>
                    <a:pt x="731782" y="572630"/>
                    <a:pt x="689546" y="572630"/>
                  </a:cubicBezTo>
                  <a:cubicBezTo>
                    <a:pt x="624975" y="572630"/>
                    <a:pt x="572629" y="624976"/>
                    <a:pt x="572629" y="689547"/>
                  </a:cubicBezTo>
                  <a:cubicBezTo>
                    <a:pt x="572629" y="731783"/>
                    <a:pt x="595025" y="768788"/>
                    <a:pt x="629662" y="787584"/>
                  </a:cubicBezTo>
                  <a:lnTo>
                    <a:pt x="472415" y="944830"/>
                  </a:lnTo>
                  <a:lnTo>
                    <a:pt x="315169" y="787584"/>
                  </a:lnTo>
                  <a:cubicBezTo>
                    <a:pt x="349805" y="768788"/>
                    <a:pt x="372201" y="731783"/>
                    <a:pt x="372201" y="689547"/>
                  </a:cubicBezTo>
                  <a:cubicBezTo>
                    <a:pt x="372201" y="624976"/>
                    <a:pt x="319855" y="572630"/>
                    <a:pt x="255284" y="572630"/>
                  </a:cubicBezTo>
                  <a:cubicBezTo>
                    <a:pt x="213048" y="572630"/>
                    <a:pt x="176043" y="595026"/>
                    <a:pt x="157247" y="629662"/>
                  </a:cubicBezTo>
                  <a:lnTo>
                    <a:pt x="0" y="472415"/>
                  </a:lnTo>
                  <a:lnTo>
                    <a:pt x="152637" y="319778"/>
                  </a:lnTo>
                  <a:cubicBezTo>
                    <a:pt x="105363" y="305983"/>
                    <a:pt x="71557" y="261987"/>
                    <a:pt x="71557" y="210096"/>
                  </a:cubicBezTo>
                  <a:cubicBezTo>
                    <a:pt x="71557" y="145525"/>
                    <a:pt x="123903" y="93179"/>
                    <a:pt x="188474" y="93179"/>
                  </a:cubicBezTo>
                  <a:cubicBezTo>
                    <a:pt x="240365" y="93179"/>
                    <a:pt x="284362" y="126985"/>
                    <a:pt x="298156" y="174259"/>
                  </a:cubicBezTo>
                  <a:lnTo>
                    <a:pt x="47241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3336" name="TextBox 14"/>
          <p:cNvSpPr>
            <a:spLocks noChangeArrowheads="1"/>
          </p:cNvSpPr>
          <p:nvPr/>
        </p:nvSpPr>
        <p:spPr bwMode="auto">
          <a:xfrm>
            <a:off x="5029200" y="1774825"/>
            <a:ext cx="2927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100" dirty="0" smtClean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第一阶段</a:t>
            </a:r>
            <a:r>
              <a:rPr lang="en-US" altLang="zh-CN" sz="1100" dirty="0" smtClean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1100" dirty="0" smtClean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初期阶段</a:t>
            </a:r>
            <a:endParaRPr lang="en-US" altLang="zh-CN" sz="1100" dirty="0">
              <a:solidFill>
                <a:srgbClr val="0B24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endParaRPr lang="en-US" altLang="zh-CN" sz="800" dirty="0">
              <a:solidFill>
                <a:srgbClr val="4890A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en-US" sz="9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出现基于协同过滤的推荐系统和基于知识的推荐系统</a:t>
            </a:r>
            <a:endParaRPr lang="en-US" altLang="zh-CN" sz="9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337" name="Rectangle 42"/>
          <p:cNvSpPr>
            <a:spLocks noChangeArrowheads="1"/>
          </p:cNvSpPr>
          <p:nvPr/>
        </p:nvSpPr>
        <p:spPr bwMode="auto">
          <a:xfrm>
            <a:off x="4810125" y="1819275"/>
            <a:ext cx="190500" cy="1905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100" b="1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+</a:t>
            </a:r>
          </a:p>
        </p:txBody>
      </p:sp>
      <p:sp>
        <p:nvSpPr>
          <p:cNvPr id="13338" name="TextBox 16"/>
          <p:cNvSpPr>
            <a:spLocks noChangeArrowheads="1"/>
          </p:cNvSpPr>
          <p:nvPr/>
        </p:nvSpPr>
        <p:spPr bwMode="auto">
          <a:xfrm>
            <a:off x="5029200" y="2571750"/>
            <a:ext cx="292735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100" dirty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第二</a:t>
            </a:r>
            <a:r>
              <a:rPr lang="zh-CN" altLang="en-US" sz="1100" dirty="0" smtClean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阶段</a:t>
            </a:r>
            <a:r>
              <a:rPr lang="en-US" altLang="zh-CN" sz="1100" dirty="0" smtClean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1100" dirty="0" smtClean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推荐系统商业应用</a:t>
            </a:r>
            <a:endParaRPr lang="en-US" altLang="zh-CN" sz="1100" dirty="0">
              <a:solidFill>
                <a:srgbClr val="0B24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en-US" sz="800" dirty="0">
                <a:solidFill>
                  <a:srgbClr val="00669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/>
            </a:r>
            <a:br>
              <a:rPr lang="zh-CN" altLang="en-US" sz="800" dirty="0">
                <a:solidFill>
                  <a:srgbClr val="00669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r>
              <a:rPr lang="zh-CN" altLang="en-US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这一</a:t>
            </a:r>
            <a:r>
              <a:rPr lang="zh-CN" altLang="en-US" sz="9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时期的推荐系统快速商业化，效果显著。这一阶段的主要任务是解决数据规模过大带来的挑战。出现电子商务推荐系统，社交软件广告投放。</a:t>
            </a:r>
            <a:endParaRPr lang="en-US" altLang="zh-CN" sz="9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339" name="Rectangle 42"/>
          <p:cNvSpPr>
            <a:spLocks noChangeArrowheads="1"/>
          </p:cNvSpPr>
          <p:nvPr/>
        </p:nvSpPr>
        <p:spPr bwMode="auto">
          <a:xfrm>
            <a:off x="4810125" y="2643756"/>
            <a:ext cx="190500" cy="192088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1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+</a:t>
            </a:r>
          </a:p>
        </p:txBody>
      </p:sp>
      <p:sp>
        <p:nvSpPr>
          <p:cNvPr id="13340" name="TextBox 18"/>
          <p:cNvSpPr>
            <a:spLocks noChangeArrowheads="1"/>
          </p:cNvSpPr>
          <p:nvPr/>
        </p:nvSpPr>
        <p:spPr bwMode="auto">
          <a:xfrm>
            <a:off x="5029200" y="3567488"/>
            <a:ext cx="292735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100" dirty="0" smtClean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第三阶段</a:t>
            </a:r>
            <a:r>
              <a:rPr lang="en-US" altLang="zh-CN" sz="1100" dirty="0" smtClean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1100" dirty="0" smtClean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新型算法涌现</a:t>
            </a:r>
            <a:endParaRPr lang="en-US" altLang="zh-CN" sz="1100" dirty="0">
              <a:solidFill>
                <a:srgbClr val="0B24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en-US" sz="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/>
            </a:r>
            <a:br>
              <a:rPr lang="zh-CN" altLang="en-US" sz="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r>
              <a:rPr lang="zh-CN" altLang="en-US" sz="9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来自数据挖掘</a:t>
            </a:r>
            <a:r>
              <a:rPr lang="en-US" altLang="zh-CN" sz="9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</a:t>
            </a:r>
            <a:r>
              <a:rPr lang="zh-CN" altLang="en-US" sz="9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人工智能等各个领域的研究，都为推荐系统提供了新的分析和方法。</a:t>
            </a:r>
            <a:r>
              <a:rPr lang="en-US" altLang="zh-CN" sz="9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2005</a:t>
            </a:r>
            <a:r>
              <a:rPr lang="zh-CN" altLang="en-US" sz="9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</a:t>
            </a:r>
            <a:r>
              <a:rPr lang="en-US" altLang="zh-CN" sz="900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Adomavicius</a:t>
            </a:r>
            <a:r>
              <a:rPr lang="zh-CN" altLang="en-US" sz="9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等人的论文将推荐系统分为</a:t>
            </a:r>
            <a:r>
              <a:rPr lang="en-US" altLang="zh-CN" sz="9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9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个主要类别</a:t>
            </a:r>
            <a:r>
              <a:rPr lang="en-US" altLang="zh-CN" sz="9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9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基于内容的、协同的和混合的推荐方法。</a:t>
            </a:r>
            <a:endParaRPr lang="en-US" altLang="zh-CN" sz="9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341" name="Rectangle 42"/>
          <p:cNvSpPr>
            <a:spLocks noChangeArrowheads="1"/>
          </p:cNvSpPr>
          <p:nvPr/>
        </p:nvSpPr>
        <p:spPr bwMode="auto">
          <a:xfrm>
            <a:off x="4810125" y="3579834"/>
            <a:ext cx="190500" cy="192088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1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+</a:t>
            </a:r>
          </a:p>
        </p:txBody>
      </p:sp>
      <p:grpSp>
        <p:nvGrpSpPr>
          <p:cNvPr id="13342" name="组合 20"/>
          <p:cNvGrpSpPr>
            <a:grpSpLocks/>
          </p:cNvGrpSpPr>
          <p:nvPr/>
        </p:nvGrpSpPr>
        <p:grpSpPr bwMode="auto">
          <a:xfrm>
            <a:off x="2970213" y="3119438"/>
            <a:ext cx="661987" cy="661987"/>
            <a:chOff x="0" y="0"/>
            <a:chExt cx="661926" cy="661926"/>
          </a:xfrm>
        </p:grpSpPr>
        <p:sp>
          <p:nvSpPr>
            <p:cNvPr id="24593" name="圆角矩形 21"/>
            <p:cNvSpPr>
              <a:spLocks noChangeArrowheads="1"/>
            </p:cNvSpPr>
            <p:nvPr/>
          </p:nvSpPr>
          <p:spPr bwMode="auto">
            <a:xfrm rot="2700000">
              <a:off x="0" y="0"/>
              <a:ext cx="661926" cy="66192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4594" name="圆角矩形 68"/>
            <p:cNvSpPr>
              <a:spLocks noChangeArrowheads="1"/>
            </p:cNvSpPr>
            <p:nvPr/>
          </p:nvSpPr>
          <p:spPr bwMode="auto">
            <a:xfrm>
              <a:off x="140258" y="208096"/>
              <a:ext cx="381410" cy="245735"/>
            </a:xfrm>
            <a:custGeom>
              <a:avLst/>
              <a:gdLst>
                <a:gd name="T0" fmla="*/ 516 w 978088"/>
                <a:gd name="T1" fmla="*/ 0 h 630163"/>
                <a:gd name="T2" fmla="*/ 836 w 978088"/>
                <a:gd name="T3" fmla="*/ 197 h 630163"/>
                <a:gd name="T4" fmla="*/ 973 w 978088"/>
                <a:gd name="T5" fmla="*/ 142 h 630163"/>
                <a:gd name="T6" fmla="*/ 1180 w 978088"/>
                <a:gd name="T7" fmla="*/ 348 h 630163"/>
                <a:gd name="T8" fmla="*/ 1176 w 978088"/>
                <a:gd name="T9" fmla="*/ 366 h 630163"/>
                <a:gd name="T10" fmla="*/ 1341 w 978088"/>
                <a:gd name="T11" fmla="*/ 606 h 630163"/>
                <a:gd name="T12" fmla="*/ 1083 w 978088"/>
                <a:gd name="T13" fmla="*/ 864 h 630163"/>
                <a:gd name="T14" fmla="*/ 258 w 978088"/>
                <a:gd name="T15" fmla="*/ 864 h 630163"/>
                <a:gd name="T16" fmla="*/ 0 w 978088"/>
                <a:gd name="T17" fmla="*/ 606 h 630163"/>
                <a:gd name="T18" fmla="*/ 156 w 978088"/>
                <a:gd name="T19" fmla="*/ 370 h 630163"/>
                <a:gd name="T20" fmla="*/ 155 w 978088"/>
                <a:gd name="T21" fmla="*/ 361 h 630163"/>
                <a:gd name="T22" fmla="*/ 516 w 978088"/>
                <a:gd name="T23" fmla="*/ 0 h 6301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78088"/>
                <a:gd name="T37" fmla="*/ 0 h 630163"/>
                <a:gd name="T38" fmla="*/ 978088 w 978088"/>
                <a:gd name="T39" fmla="*/ 630163 h 63016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78088" h="630163">
                  <a:moveTo>
                    <a:pt x="376188" y="0"/>
                  </a:moveTo>
                  <a:cubicBezTo>
                    <a:pt x="478336" y="0"/>
                    <a:pt x="566899" y="58161"/>
                    <a:pt x="609473" y="143596"/>
                  </a:cubicBezTo>
                  <a:cubicBezTo>
                    <a:pt x="635404" y="118352"/>
                    <a:pt x="670955" y="103500"/>
                    <a:pt x="709975" y="103500"/>
                  </a:cubicBezTo>
                  <a:cubicBezTo>
                    <a:pt x="793080" y="103500"/>
                    <a:pt x="860450" y="170870"/>
                    <a:pt x="860450" y="253975"/>
                  </a:cubicBezTo>
                  <a:lnTo>
                    <a:pt x="857805" y="267079"/>
                  </a:lnTo>
                  <a:cubicBezTo>
                    <a:pt x="928258" y="293890"/>
                    <a:pt x="978088" y="362161"/>
                    <a:pt x="978088" y="442069"/>
                  </a:cubicBezTo>
                  <a:cubicBezTo>
                    <a:pt x="978088" y="545950"/>
                    <a:pt x="893875" y="630163"/>
                    <a:pt x="789994" y="630163"/>
                  </a:cubicBezTo>
                  <a:lnTo>
                    <a:pt x="188094" y="630163"/>
                  </a:lnTo>
                  <a:cubicBezTo>
                    <a:pt x="84213" y="630163"/>
                    <a:pt x="0" y="545950"/>
                    <a:pt x="0" y="442069"/>
                  </a:cubicBezTo>
                  <a:cubicBezTo>
                    <a:pt x="0" y="364739"/>
                    <a:pt x="46666" y="298309"/>
                    <a:pt x="113497" y="269689"/>
                  </a:cubicBezTo>
                  <a:cubicBezTo>
                    <a:pt x="112881" y="267585"/>
                    <a:pt x="112856" y="265461"/>
                    <a:pt x="112856" y="263332"/>
                  </a:cubicBezTo>
                  <a:cubicBezTo>
                    <a:pt x="112856" y="117898"/>
                    <a:pt x="230754" y="0"/>
                    <a:pt x="376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7"/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25603" name="组合 8"/>
          <p:cNvGrpSpPr>
            <a:grpSpLocks/>
          </p:cNvGrpSpPr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25630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147483647 w 650875"/>
                <a:gd name="T1" fmla="*/ 0 h 266700"/>
                <a:gd name="T2" fmla="*/ 2147483647 w 650875"/>
                <a:gd name="T3" fmla="*/ 1746571918 h 266700"/>
                <a:gd name="T4" fmla="*/ 2147483647 w 650875"/>
                <a:gd name="T5" fmla="*/ 2147483647 h 266700"/>
                <a:gd name="T6" fmla="*/ 2147483647 w 650875"/>
                <a:gd name="T7" fmla="*/ 2147483647 h 266700"/>
                <a:gd name="T8" fmla="*/ 2147483647 w 650875"/>
                <a:gd name="T9" fmla="*/ 2147483647 h 266700"/>
                <a:gd name="T10" fmla="*/ 2147483647 w 650875"/>
                <a:gd name="T11" fmla="*/ 2147483647 h 266700"/>
                <a:gd name="T12" fmla="*/ 2147483647 w 650875"/>
                <a:gd name="T13" fmla="*/ 2147483647 h 266700"/>
                <a:gd name="T14" fmla="*/ 2147483647 w 650875"/>
                <a:gd name="T15" fmla="*/ 2147483647 h 266700"/>
                <a:gd name="T16" fmla="*/ 2147483647 w 650875"/>
                <a:gd name="T17" fmla="*/ 2147483647 h 266700"/>
                <a:gd name="T18" fmla="*/ 48517232 w 650875"/>
                <a:gd name="T19" fmla="*/ 1358443143 h 266700"/>
                <a:gd name="T20" fmla="*/ 242582715 w 650875"/>
                <a:gd name="T21" fmla="*/ 1795083121 h 266700"/>
                <a:gd name="T22" fmla="*/ 0 w 650875"/>
                <a:gd name="T23" fmla="*/ 2037663948 h 266700"/>
                <a:gd name="T24" fmla="*/ 339614364 w 650875"/>
                <a:gd name="T25" fmla="*/ 2147483647 h 266700"/>
                <a:gd name="T26" fmla="*/ 339614364 w 650875"/>
                <a:gd name="T27" fmla="*/ 2147483647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631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632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633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634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39 w 5490071"/>
                <a:gd name="T1" fmla="*/ 82550 h 1035037"/>
                <a:gd name="T2" fmla="*/ 5039189 w 5490071"/>
                <a:gd name="T3" fmla="*/ 285750 h 1035037"/>
                <a:gd name="T4" fmla="*/ 5096339 w 5490071"/>
                <a:gd name="T5" fmla="*/ 349250 h 1035037"/>
                <a:gd name="T6" fmla="*/ 5096339 w 5490071"/>
                <a:gd name="T7" fmla="*/ 558808 h 1035037"/>
                <a:gd name="T8" fmla="*/ 4766147 w 5490071"/>
                <a:gd name="T9" fmla="*/ 558808 h 1035037"/>
                <a:gd name="T10" fmla="*/ 4766147 w 5490071"/>
                <a:gd name="T11" fmla="*/ 349250 h 1035037"/>
                <a:gd name="T12" fmla="*/ 4842339 w 5490071"/>
                <a:gd name="T13" fmla="*/ 292100 h 1035037"/>
                <a:gd name="T14" fmla="*/ 4327997 w 5490071"/>
                <a:gd name="T15" fmla="*/ 63500 h 1035037"/>
                <a:gd name="T16" fmla="*/ 4283547 w 5490071"/>
                <a:gd name="T17" fmla="*/ 95250 h 1035037"/>
                <a:gd name="T18" fmla="*/ 4156547 w 5490071"/>
                <a:gd name="T19" fmla="*/ 38100 h 1035037"/>
                <a:gd name="T20" fmla="*/ 4156547 w 5490071"/>
                <a:gd name="T21" fmla="*/ 406400 h 1035037"/>
                <a:gd name="T22" fmla="*/ 3781897 w 5490071"/>
                <a:gd name="T23" fmla="*/ 406400 h 1035037"/>
                <a:gd name="T24" fmla="*/ 3781897 w 5490071"/>
                <a:gd name="T25" fmla="*/ 177800 h 1035037"/>
                <a:gd name="T26" fmla="*/ 3851747 w 5490071"/>
                <a:gd name="T27" fmla="*/ 133350 h 1035037"/>
                <a:gd name="T28" fmla="*/ 3477097 w 5490071"/>
                <a:gd name="T29" fmla="*/ 0 h 1035037"/>
                <a:gd name="T30" fmla="*/ 2705966 w 5490071"/>
                <a:gd name="T31" fmla="*/ 225011 h 1035037"/>
                <a:gd name="T32" fmla="*/ 2792162 w 5490071"/>
                <a:gd name="T33" fmla="*/ 301066 h 1035037"/>
                <a:gd name="T34" fmla="*/ 2794698 w 5490071"/>
                <a:gd name="T35" fmla="*/ 478527 h 1035037"/>
                <a:gd name="T36" fmla="*/ 0 w 5490071"/>
                <a:gd name="T37" fmla="*/ 1035045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635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25604" name="Picture 2" descr="C:\Users\Administrator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872267"/>
            <a:ext cx="87376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7" name="组合 1"/>
          <p:cNvGrpSpPr>
            <a:grpSpLocks/>
          </p:cNvGrpSpPr>
          <p:nvPr/>
        </p:nvGrpSpPr>
        <p:grpSpPr bwMode="auto">
          <a:xfrm>
            <a:off x="855663" y="283534"/>
            <a:ext cx="3025775" cy="518155"/>
            <a:chOff x="0" y="67542"/>
            <a:chExt cx="3025964" cy="517455"/>
          </a:xfrm>
        </p:grpSpPr>
        <p:sp>
          <p:nvSpPr>
            <p:cNvPr id="25628" name="TextBox 2"/>
            <p:cNvSpPr>
              <a:spLocks noChangeArrowheads="1"/>
            </p:cNvSpPr>
            <p:nvPr/>
          </p:nvSpPr>
          <p:spPr bwMode="auto">
            <a:xfrm>
              <a:off x="0" y="67542"/>
              <a:ext cx="247251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任务说明</a:t>
              </a:r>
            </a:p>
          </p:txBody>
        </p:sp>
        <p:sp>
          <p:nvSpPr>
            <p:cNvPr id="25629" name="TextBox 3"/>
            <p:cNvSpPr>
              <a:spLocks noChangeArrowheads="1"/>
            </p:cNvSpPr>
            <p:nvPr/>
          </p:nvSpPr>
          <p:spPr bwMode="auto">
            <a:xfrm>
              <a:off x="0" y="369553"/>
              <a:ext cx="302596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en-US" altLang="zh-CN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4350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320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endParaRPr lang="zh-CN" altLang="en-US"/>
          </a:p>
        </p:txBody>
      </p:sp>
      <p:grpSp>
        <p:nvGrpSpPr>
          <p:cNvPr id="14351" name="组合 5"/>
          <p:cNvGrpSpPr>
            <a:grpSpLocks/>
          </p:cNvGrpSpPr>
          <p:nvPr/>
        </p:nvGrpSpPr>
        <p:grpSpPr bwMode="auto">
          <a:xfrm>
            <a:off x="1382713" y="1708150"/>
            <a:ext cx="1439862" cy="2519363"/>
            <a:chOff x="0" y="0"/>
            <a:chExt cx="1440160" cy="2520280"/>
          </a:xfrm>
        </p:grpSpPr>
        <p:sp>
          <p:nvSpPr>
            <p:cNvPr id="25624" name="矩形 6"/>
            <p:cNvSpPr>
              <a:spLocks noChangeArrowheads="1"/>
            </p:cNvSpPr>
            <p:nvPr/>
          </p:nvSpPr>
          <p:spPr bwMode="auto">
            <a:xfrm>
              <a:off x="0" y="0"/>
              <a:ext cx="1440160" cy="2520280"/>
            </a:xfrm>
            <a:prstGeom prst="rect">
              <a:avLst/>
            </a:prstGeom>
            <a:noFill/>
            <a:ln w="12700">
              <a:solidFill>
                <a:srgbClr val="4890A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25" name="TextBox 7"/>
            <p:cNvSpPr>
              <a:spLocks noChangeArrowheads="1"/>
            </p:cNvSpPr>
            <p:nvPr/>
          </p:nvSpPr>
          <p:spPr bwMode="auto">
            <a:xfrm>
              <a:off x="0" y="1224136"/>
              <a:ext cx="1440160" cy="1046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1400" dirty="0" smtClean="0">
                  <a:solidFill>
                    <a:srgbClr val="4890A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主要</a:t>
              </a:r>
              <a:r>
                <a:rPr lang="zh-CN" altLang="en-US" sz="1400" dirty="0">
                  <a:solidFill>
                    <a:srgbClr val="4890A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任务</a:t>
              </a:r>
              <a:endParaRPr lang="en-US" altLang="zh-CN" sz="1400" dirty="0">
                <a:solidFill>
                  <a:srgbClr val="4890A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 eaLnBrk="1" hangingPunct="1">
                <a:buFont typeface="Arial" pitchFamily="34" charset="0"/>
                <a:buNone/>
              </a:pPr>
              <a:endParaRPr lang="zh-CN" altLang="en-US" sz="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通过对训练集的学习，来对测试集的电影评分情况进行预测。目标是找出一个更加准确的预测方案，来预测用户对某一部电影的评分情况</a:t>
              </a:r>
              <a:endParaRPr lang="zh-CN" altLang="en-US" sz="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626" name="椭圆 8"/>
            <p:cNvSpPr>
              <a:spLocks noChangeArrowheads="1"/>
            </p:cNvSpPr>
            <p:nvPr/>
          </p:nvSpPr>
          <p:spPr bwMode="auto">
            <a:xfrm>
              <a:off x="360040" y="360040"/>
              <a:ext cx="720080" cy="720080"/>
            </a:xfrm>
            <a:prstGeom prst="ellipse">
              <a:avLst/>
            </a:prstGeom>
            <a:solidFill>
              <a:srgbClr val="489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pic>
          <p:nvPicPr>
            <p:cNvPr id="25627" name="Picture 6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100" y="508909"/>
              <a:ext cx="447398" cy="460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</p:grpSp>
      <p:grpSp>
        <p:nvGrpSpPr>
          <p:cNvPr id="14356" name="组合 10"/>
          <p:cNvGrpSpPr>
            <a:grpSpLocks/>
          </p:cNvGrpSpPr>
          <p:nvPr/>
        </p:nvGrpSpPr>
        <p:grpSpPr bwMode="auto">
          <a:xfrm>
            <a:off x="3043238" y="1708150"/>
            <a:ext cx="1439862" cy="2519363"/>
            <a:chOff x="0" y="0"/>
            <a:chExt cx="1440160" cy="2520280"/>
          </a:xfrm>
        </p:grpSpPr>
        <p:sp>
          <p:nvSpPr>
            <p:cNvPr id="25620" name="矩形 11"/>
            <p:cNvSpPr>
              <a:spLocks noChangeArrowheads="1"/>
            </p:cNvSpPr>
            <p:nvPr/>
          </p:nvSpPr>
          <p:spPr bwMode="auto">
            <a:xfrm>
              <a:off x="0" y="0"/>
              <a:ext cx="1440160" cy="252028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21" name="TextBox 12"/>
            <p:cNvSpPr>
              <a:spLocks noChangeArrowheads="1"/>
            </p:cNvSpPr>
            <p:nvPr/>
          </p:nvSpPr>
          <p:spPr bwMode="auto">
            <a:xfrm>
              <a:off x="0" y="1224136"/>
              <a:ext cx="1440160" cy="1293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1400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数据预处理</a:t>
              </a:r>
              <a:endParaRPr lang="en-US" altLang="zh-CN" sz="1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 eaLnBrk="1" hangingPunct="1">
                <a:buFont typeface="Arial" pitchFamily="34" charset="0"/>
                <a:buNone/>
              </a:pPr>
              <a:endParaRPr lang="zh-CN" altLang="en-US" sz="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800" dirty="0" smtClean="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数据集中包含多个用户对多部电影的评级数据，也包括电影元数据信息和用户属性信息。从数据集中筛选出需要的属性。如用户</a:t>
              </a:r>
              <a:r>
                <a:rPr lang="en-US" altLang="zh-CN" sz="800" dirty="0" smtClean="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id</a:t>
              </a:r>
              <a:r>
                <a:rPr lang="zh-CN" altLang="en-US" sz="800" dirty="0" smtClean="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，影片</a:t>
              </a:r>
              <a:r>
                <a:rPr lang="en-US" altLang="zh-CN" sz="800" dirty="0" smtClean="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id</a:t>
              </a:r>
              <a:r>
                <a:rPr lang="zh-CN" altLang="en-US" sz="800" dirty="0" smtClean="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，评分值，职业，电影类型等。</a:t>
              </a:r>
              <a:endParaRPr lang="zh-CN" altLang="en-US" sz="8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622" name="椭圆 13"/>
            <p:cNvSpPr>
              <a:spLocks noChangeArrowheads="1"/>
            </p:cNvSpPr>
            <p:nvPr/>
          </p:nvSpPr>
          <p:spPr bwMode="auto">
            <a:xfrm>
              <a:off x="360040" y="360040"/>
              <a:ext cx="720080" cy="72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pic>
          <p:nvPicPr>
            <p:cNvPr id="25623" name="Picture 7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011" y="510922"/>
              <a:ext cx="492138" cy="418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</p:grpSp>
      <p:grpSp>
        <p:nvGrpSpPr>
          <p:cNvPr id="14361" name="组合 15"/>
          <p:cNvGrpSpPr>
            <a:grpSpLocks/>
          </p:cNvGrpSpPr>
          <p:nvPr/>
        </p:nvGrpSpPr>
        <p:grpSpPr bwMode="auto">
          <a:xfrm>
            <a:off x="4703763" y="1708150"/>
            <a:ext cx="1439862" cy="2519363"/>
            <a:chOff x="0" y="0"/>
            <a:chExt cx="1440160" cy="2520280"/>
          </a:xfrm>
        </p:grpSpPr>
        <p:grpSp>
          <p:nvGrpSpPr>
            <p:cNvPr id="25615" name="组合 16"/>
            <p:cNvGrpSpPr>
              <a:grpSpLocks/>
            </p:cNvGrpSpPr>
            <p:nvPr/>
          </p:nvGrpSpPr>
          <p:grpSpPr bwMode="auto">
            <a:xfrm>
              <a:off x="0" y="0"/>
              <a:ext cx="1440160" cy="2520280"/>
              <a:chOff x="0" y="0"/>
              <a:chExt cx="1440160" cy="2520280"/>
            </a:xfrm>
          </p:grpSpPr>
          <p:sp>
            <p:nvSpPr>
              <p:cNvPr id="25617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160" cy="2520280"/>
              </a:xfrm>
              <a:prstGeom prst="rect">
                <a:avLst/>
              </a:prstGeom>
              <a:noFill/>
              <a:ln w="12700">
                <a:solidFill>
                  <a:srgbClr val="85ADBC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5618" name="TextBox 19"/>
              <p:cNvSpPr>
                <a:spLocks noChangeArrowheads="1"/>
              </p:cNvSpPr>
              <p:nvPr/>
            </p:nvSpPr>
            <p:spPr bwMode="auto">
              <a:xfrm>
                <a:off x="0" y="1224136"/>
                <a:ext cx="1440160" cy="1293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Arial" pitchFamily="34" charset="0"/>
                  <a:buNone/>
                </a:pPr>
                <a:r>
                  <a:rPr lang="zh-CN" altLang="en-US" sz="1400" dirty="0">
                    <a:solidFill>
                      <a:srgbClr val="85ADBC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算法实现</a:t>
                </a:r>
                <a:endParaRPr lang="en-US" altLang="zh-CN" sz="1400" dirty="0">
                  <a:solidFill>
                    <a:srgbClr val="85ADBC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pPr algn="ctr" eaLnBrk="1" hangingPunct="1">
                  <a:buFont typeface="Arial" pitchFamily="34" charset="0"/>
                  <a:buNone/>
                </a:pPr>
                <a:endParaRPr lang="zh-CN" altLang="en-US" sz="8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pPr algn="ctr" eaLnBrk="1" hangingPunct="1">
                  <a:buFont typeface="Arial" pitchFamily="34" charset="0"/>
                  <a:buNone/>
                </a:pPr>
                <a:r>
                  <a:rPr lang="zh-CN" altLang="en-US" sz="80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初步准备实现朴素贝叶斯算法和协同过滤算法。后期可能会增添或更改。朴素贝叶斯算法假定条件相互独立</a:t>
                </a:r>
                <a:r>
                  <a:rPr lang="en-US" altLang="zh-CN" sz="80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, </a:t>
                </a:r>
                <a:r>
                  <a:rPr lang="zh-CN" altLang="en-US" sz="80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但是在实践中不同属性之间有很大可能存在关联。可将朴素贝叶斯作为对比基准。</a:t>
                </a:r>
                <a:endParaRPr lang="zh-CN" altLang="en-US" sz="8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619" name="椭圆 20"/>
              <p:cNvSpPr>
                <a:spLocks noChangeArrowheads="1"/>
              </p:cNvSpPr>
              <p:nvPr/>
            </p:nvSpPr>
            <p:spPr bwMode="auto">
              <a:xfrm>
                <a:off x="360040" y="360040"/>
                <a:ext cx="720080" cy="720080"/>
              </a:xfrm>
              <a:prstGeom prst="ellipse">
                <a:avLst/>
              </a:prstGeom>
              <a:solidFill>
                <a:srgbClr val="85AD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BA990F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25616" name="图片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377" y="536179"/>
              <a:ext cx="365406" cy="367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</p:grpSp>
      <p:grpSp>
        <p:nvGrpSpPr>
          <p:cNvPr id="14367" name="组合 21"/>
          <p:cNvGrpSpPr>
            <a:grpSpLocks/>
          </p:cNvGrpSpPr>
          <p:nvPr/>
        </p:nvGrpSpPr>
        <p:grpSpPr bwMode="auto">
          <a:xfrm>
            <a:off x="6364288" y="1708150"/>
            <a:ext cx="1439862" cy="2519363"/>
            <a:chOff x="0" y="0"/>
            <a:chExt cx="1440160" cy="2520280"/>
          </a:xfrm>
        </p:grpSpPr>
        <p:sp>
          <p:nvSpPr>
            <p:cNvPr id="25611" name="矩形 22"/>
            <p:cNvSpPr>
              <a:spLocks noChangeArrowheads="1"/>
            </p:cNvSpPr>
            <p:nvPr/>
          </p:nvSpPr>
          <p:spPr bwMode="auto">
            <a:xfrm>
              <a:off x="0" y="0"/>
              <a:ext cx="1440160" cy="2520280"/>
            </a:xfrm>
            <a:prstGeom prst="rect">
              <a:avLst/>
            </a:prstGeom>
            <a:noFill/>
            <a:ln w="12700">
              <a:solidFill>
                <a:srgbClr val="0B243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12" name="TextBox 23"/>
            <p:cNvSpPr>
              <a:spLocks noChangeArrowheads="1"/>
            </p:cNvSpPr>
            <p:nvPr/>
          </p:nvSpPr>
          <p:spPr bwMode="auto">
            <a:xfrm>
              <a:off x="0" y="1224136"/>
              <a:ext cx="1440160" cy="923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1400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评测与改进</a:t>
              </a:r>
              <a:endParaRPr lang="en-US" altLang="zh-CN" sz="1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 eaLnBrk="1" hangingPunct="1">
                <a:buFont typeface="Arial" pitchFamily="34" charset="0"/>
                <a:buNone/>
              </a:pPr>
              <a:endParaRPr lang="zh-CN" altLang="en-US" sz="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800" dirty="0" smtClean="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计算算法的准确率，修改参数或增添属性来对模型进行改进。对比各个算法，并作分析。</a:t>
              </a:r>
              <a:endParaRPr lang="zh-CN" altLang="en-US" sz="8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613" name="椭圆 24"/>
            <p:cNvSpPr>
              <a:spLocks noChangeArrowheads="1"/>
            </p:cNvSpPr>
            <p:nvPr/>
          </p:nvSpPr>
          <p:spPr bwMode="auto">
            <a:xfrm>
              <a:off x="360040" y="360040"/>
              <a:ext cx="720080" cy="72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pic>
          <p:nvPicPr>
            <p:cNvPr id="25614" name="Picture 4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484" y="569414"/>
              <a:ext cx="429192" cy="309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7"/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26627" name="组合 8"/>
          <p:cNvGrpSpPr>
            <a:grpSpLocks/>
          </p:cNvGrpSpPr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26647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147483647 w 650875"/>
                <a:gd name="T1" fmla="*/ 0 h 266700"/>
                <a:gd name="T2" fmla="*/ 2147483647 w 650875"/>
                <a:gd name="T3" fmla="*/ 1746571918 h 266700"/>
                <a:gd name="T4" fmla="*/ 2147483647 w 650875"/>
                <a:gd name="T5" fmla="*/ 2147483647 h 266700"/>
                <a:gd name="T6" fmla="*/ 2147483647 w 650875"/>
                <a:gd name="T7" fmla="*/ 2147483647 h 266700"/>
                <a:gd name="T8" fmla="*/ 2147483647 w 650875"/>
                <a:gd name="T9" fmla="*/ 2147483647 h 266700"/>
                <a:gd name="T10" fmla="*/ 2147483647 w 650875"/>
                <a:gd name="T11" fmla="*/ 2147483647 h 266700"/>
                <a:gd name="T12" fmla="*/ 2147483647 w 650875"/>
                <a:gd name="T13" fmla="*/ 2147483647 h 266700"/>
                <a:gd name="T14" fmla="*/ 2147483647 w 650875"/>
                <a:gd name="T15" fmla="*/ 2147483647 h 266700"/>
                <a:gd name="T16" fmla="*/ 2147483647 w 650875"/>
                <a:gd name="T17" fmla="*/ 2147483647 h 266700"/>
                <a:gd name="T18" fmla="*/ 48517232 w 650875"/>
                <a:gd name="T19" fmla="*/ 1358443143 h 266700"/>
                <a:gd name="T20" fmla="*/ 242582715 w 650875"/>
                <a:gd name="T21" fmla="*/ 1795083121 h 266700"/>
                <a:gd name="T22" fmla="*/ 0 w 650875"/>
                <a:gd name="T23" fmla="*/ 2037663948 h 266700"/>
                <a:gd name="T24" fmla="*/ 339614364 w 650875"/>
                <a:gd name="T25" fmla="*/ 2147483647 h 266700"/>
                <a:gd name="T26" fmla="*/ 339614364 w 650875"/>
                <a:gd name="T27" fmla="*/ 2147483647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648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649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650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651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39 w 5490071"/>
                <a:gd name="T1" fmla="*/ 82550 h 1035037"/>
                <a:gd name="T2" fmla="*/ 5039189 w 5490071"/>
                <a:gd name="T3" fmla="*/ 285750 h 1035037"/>
                <a:gd name="T4" fmla="*/ 5096339 w 5490071"/>
                <a:gd name="T5" fmla="*/ 349250 h 1035037"/>
                <a:gd name="T6" fmla="*/ 5096339 w 5490071"/>
                <a:gd name="T7" fmla="*/ 558808 h 1035037"/>
                <a:gd name="T8" fmla="*/ 4766147 w 5490071"/>
                <a:gd name="T9" fmla="*/ 558808 h 1035037"/>
                <a:gd name="T10" fmla="*/ 4766147 w 5490071"/>
                <a:gd name="T11" fmla="*/ 349250 h 1035037"/>
                <a:gd name="T12" fmla="*/ 4842339 w 5490071"/>
                <a:gd name="T13" fmla="*/ 292100 h 1035037"/>
                <a:gd name="T14" fmla="*/ 4327997 w 5490071"/>
                <a:gd name="T15" fmla="*/ 63500 h 1035037"/>
                <a:gd name="T16" fmla="*/ 4283547 w 5490071"/>
                <a:gd name="T17" fmla="*/ 95250 h 1035037"/>
                <a:gd name="T18" fmla="*/ 4156547 w 5490071"/>
                <a:gd name="T19" fmla="*/ 38100 h 1035037"/>
                <a:gd name="T20" fmla="*/ 4156547 w 5490071"/>
                <a:gd name="T21" fmla="*/ 406400 h 1035037"/>
                <a:gd name="T22" fmla="*/ 3781897 w 5490071"/>
                <a:gd name="T23" fmla="*/ 406400 h 1035037"/>
                <a:gd name="T24" fmla="*/ 3781897 w 5490071"/>
                <a:gd name="T25" fmla="*/ 177800 h 1035037"/>
                <a:gd name="T26" fmla="*/ 3851747 w 5490071"/>
                <a:gd name="T27" fmla="*/ 133350 h 1035037"/>
                <a:gd name="T28" fmla="*/ 3477097 w 5490071"/>
                <a:gd name="T29" fmla="*/ 0 h 1035037"/>
                <a:gd name="T30" fmla="*/ 2705966 w 5490071"/>
                <a:gd name="T31" fmla="*/ 225011 h 1035037"/>
                <a:gd name="T32" fmla="*/ 2792162 w 5490071"/>
                <a:gd name="T33" fmla="*/ 301066 h 1035037"/>
                <a:gd name="T34" fmla="*/ 2794698 w 5490071"/>
                <a:gd name="T35" fmla="*/ 478527 h 1035037"/>
                <a:gd name="T36" fmla="*/ 0 w 5490071"/>
                <a:gd name="T37" fmla="*/ 1035045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652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26628" name="Picture 2" descr="C:\Users\Administrator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908050"/>
            <a:ext cx="87376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1" name="组合 1"/>
          <p:cNvGrpSpPr>
            <a:grpSpLocks/>
          </p:cNvGrpSpPr>
          <p:nvPr/>
        </p:nvGrpSpPr>
        <p:grpSpPr bwMode="auto">
          <a:xfrm>
            <a:off x="855663" y="267558"/>
            <a:ext cx="3025775" cy="585788"/>
            <a:chOff x="0" y="0"/>
            <a:chExt cx="3025964" cy="584997"/>
          </a:xfrm>
        </p:grpSpPr>
        <p:sp>
          <p:nvSpPr>
            <p:cNvPr id="26645" name="TextBox 2"/>
            <p:cNvSpPr>
              <a:spLocks noChangeArrowheads="1"/>
            </p:cNvSpPr>
            <p:nvPr/>
          </p:nvSpPr>
          <p:spPr bwMode="auto">
            <a:xfrm>
              <a:off x="0" y="0"/>
              <a:ext cx="247251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任务说明：数据集</a:t>
              </a:r>
              <a:endPara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646" name="TextBox 3"/>
            <p:cNvSpPr>
              <a:spLocks noChangeArrowheads="1"/>
            </p:cNvSpPr>
            <p:nvPr/>
          </p:nvSpPr>
          <p:spPr bwMode="auto">
            <a:xfrm>
              <a:off x="0" y="369553"/>
              <a:ext cx="302596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en-US" altLang="zh-CN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5374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3200" dirty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</a:p>
        </p:txBody>
      </p:sp>
      <p:sp>
        <p:nvSpPr>
          <p:cNvPr id="15375" name="Straight Connector 15"/>
          <p:cNvSpPr>
            <a:spLocks noChangeShapeType="1"/>
          </p:cNvSpPr>
          <p:nvPr/>
        </p:nvSpPr>
        <p:spPr bwMode="auto">
          <a:xfrm>
            <a:off x="4891088" y="2043113"/>
            <a:ext cx="1587" cy="452437"/>
          </a:xfrm>
          <a:prstGeom prst="line">
            <a:avLst/>
          </a:prstGeom>
          <a:noFill/>
          <a:ln w="9525">
            <a:solidFill>
              <a:srgbClr val="0B2430"/>
            </a:solidFill>
            <a:bevel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6" name="Straight Connector 19"/>
          <p:cNvSpPr>
            <a:spLocks noChangeShapeType="1"/>
          </p:cNvSpPr>
          <p:nvPr/>
        </p:nvSpPr>
        <p:spPr bwMode="auto">
          <a:xfrm>
            <a:off x="4891088" y="3132138"/>
            <a:ext cx="1587" cy="452437"/>
          </a:xfrm>
          <a:prstGeom prst="line">
            <a:avLst/>
          </a:prstGeom>
          <a:noFill/>
          <a:ln w="9525">
            <a:solidFill>
              <a:srgbClr val="0B2430"/>
            </a:solidFill>
            <a:bevel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TextBox 7"/>
          <p:cNvSpPr>
            <a:spLocks noChangeArrowheads="1"/>
          </p:cNvSpPr>
          <p:nvPr/>
        </p:nvSpPr>
        <p:spPr bwMode="auto">
          <a:xfrm>
            <a:off x="1511300" y="1876425"/>
            <a:ext cx="3051175" cy="807913"/>
          </a:xfrm>
          <a:prstGeom prst="rect">
            <a:avLst/>
          </a:prstGeom>
          <a:noFill/>
          <a:ln w="6350">
            <a:solidFill>
              <a:srgbClr val="595959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使用</a:t>
            </a:r>
            <a:r>
              <a:rPr lang="en-US" altLang="zh-CN" sz="800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MovieLens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数据集。包含多个用户对多部电影的评级数据。也包括电影元数据信息和用户属性信息。这个数据集经常用来做推荐系统、机器学习算法的测试数据集。</a:t>
            </a:r>
            <a:endParaRPr lang="en-US" altLang="zh-CN" sz="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下载地址</a:t>
            </a: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en-US" altLang="zh-CN" sz="800" u="sng" dirty="0">
                <a:hlinkClick r:id="rId3"/>
              </a:rPr>
              <a:t>http://files.grouplens.org/datasets/movielens/</a:t>
            </a:r>
            <a:endParaRPr lang="en-US" altLang="zh-CN" sz="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en-US" sz="8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有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几种不同数据量的数据集版本，最小为</a:t>
            </a: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100k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，有</a:t>
            </a: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943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名用户对</a:t>
            </a: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1682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部电影的</a:t>
            </a: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100000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条评测信息</a:t>
            </a:r>
            <a:endParaRPr lang="en-US" altLang="zh-CN" sz="8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378" name="TextBox 8"/>
          <p:cNvSpPr>
            <a:spLocks noChangeArrowheads="1"/>
          </p:cNvSpPr>
          <p:nvPr/>
        </p:nvSpPr>
        <p:spPr bwMode="auto">
          <a:xfrm>
            <a:off x="3624263" y="1570038"/>
            <a:ext cx="10429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000" dirty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800" dirty="0">
              <a:solidFill>
                <a:srgbClr val="0B24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379" name="Rectangle 42"/>
          <p:cNvSpPr>
            <a:spLocks noChangeArrowheads="1"/>
          </p:cNvSpPr>
          <p:nvPr/>
        </p:nvSpPr>
        <p:spPr bwMode="auto">
          <a:xfrm>
            <a:off x="3448050" y="1601788"/>
            <a:ext cx="190500" cy="1920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100" b="1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+</a:t>
            </a:r>
          </a:p>
        </p:txBody>
      </p:sp>
      <p:sp>
        <p:nvSpPr>
          <p:cNvPr id="15380" name="TextBox 10"/>
          <p:cNvSpPr>
            <a:spLocks noChangeArrowheads="1"/>
          </p:cNvSpPr>
          <p:nvPr/>
        </p:nvSpPr>
        <p:spPr bwMode="auto">
          <a:xfrm>
            <a:off x="1475742" y="3513138"/>
            <a:ext cx="3086733" cy="561692"/>
          </a:xfrm>
          <a:prstGeom prst="rect">
            <a:avLst/>
          </a:prstGeom>
          <a:noFill/>
          <a:ln w="6350">
            <a:solidFill>
              <a:srgbClr val="595959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评分数据</a:t>
            </a: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</a:t>
            </a:r>
            <a:r>
              <a:rPr lang="en-US" altLang="zh-CN" sz="8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用户</a:t>
            </a: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id | 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影片</a:t>
            </a: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id | 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评分值 </a:t>
            </a: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 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时间戳</a:t>
            </a:r>
            <a:endParaRPr lang="en-US" altLang="zh-CN" sz="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评分值符合正态分布</a:t>
            </a: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平均值为</a:t>
            </a: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3.53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，中位数为</a:t>
            </a: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4,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最低为</a:t>
            </a: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最高为</a:t>
            </a: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平均每个用户打分</a:t>
            </a: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106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次</a:t>
            </a:r>
            <a:endParaRPr lang="en-US" altLang="zh-CN" sz="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平均每部电影被评分</a:t>
            </a: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59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次</a:t>
            </a:r>
            <a:endParaRPr lang="en-US" altLang="zh-CN" sz="8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381" name="TextBox 11"/>
          <p:cNvSpPr>
            <a:spLocks noChangeArrowheads="1"/>
          </p:cNvSpPr>
          <p:nvPr/>
        </p:nvSpPr>
        <p:spPr bwMode="auto">
          <a:xfrm>
            <a:off x="3624263" y="3206750"/>
            <a:ext cx="10429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000" dirty="0" smtClean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评级数据</a:t>
            </a:r>
            <a:endParaRPr lang="en-US" altLang="zh-CN" sz="800" dirty="0">
              <a:solidFill>
                <a:srgbClr val="0B24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382" name="Rectangle 42"/>
          <p:cNvSpPr>
            <a:spLocks noChangeArrowheads="1"/>
          </p:cNvSpPr>
          <p:nvPr/>
        </p:nvSpPr>
        <p:spPr bwMode="auto">
          <a:xfrm>
            <a:off x="3448050" y="3238500"/>
            <a:ext cx="190500" cy="1905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100" b="1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+</a:t>
            </a:r>
          </a:p>
        </p:txBody>
      </p:sp>
      <p:sp>
        <p:nvSpPr>
          <p:cNvPr id="15383" name="TextBox 13"/>
          <p:cNvSpPr>
            <a:spLocks noChangeArrowheads="1"/>
          </p:cNvSpPr>
          <p:nvPr/>
        </p:nvSpPr>
        <p:spPr bwMode="auto">
          <a:xfrm>
            <a:off x="5264150" y="2647950"/>
            <a:ext cx="3051175" cy="561692"/>
          </a:xfrm>
          <a:prstGeom prst="rect">
            <a:avLst/>
          </a:prstGeom>
          <a:noFill/>
          <a:ln w="6350">
            <a:solidFill>
              <a:srgbClr val="595959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用户属性</a:t>
            </a: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用户</a:t>
            </a: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id | 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年龄 </a:t>
            </a: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 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性别 </a:t>
            </a: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 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职业 </a:t>
            </a: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 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邮政编码</a:t>
            </a:r>
            <a:endParaRPr lang="en-US" altLang="zh-CN" sz="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年龄</a:t>
            </a: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:10~70,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主要集中在</a:t>
            </a: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20~50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职业</a:t>
            </a: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医生</a:t>
            </a: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律师</a:t>
            </a: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销售员</a:t>
            </a: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学生等</a:t>
            </a:r>
            <a:endParaRPr lang="en-US" altLang="zh-CN" sz="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影片属性</a:t>
            </a: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影片</a:t>
            </a: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id | 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影片名 </a:t>
            </a: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 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电影类别</a:t>
            </a: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| 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发行日期 </a:t>
            </a:r>
            <a:r>
              <a:rPr lang="en-US" altLang="zh-CN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 </a:t>
            </a:r>
            <a:r>
              <a:rPr lang="zh-CN" altLang="en-US" sz="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链接</a:t>
            </a:r>
            <a:endParaRPr lang="en-US" altLang="zh-CN" sz="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384" name="TextBox 14"/>
          <p:cNvSpPr>
            <a:spLocks noChangeArrowheads="1"/>
          </p:cNvSpPr>
          <p:nvPr/>
        </p:nvSpPr>
        <p:spPr bwMode="auto">
          <a:xfrm>
            <a:off x="5422900" y="2343150"/>
            <a:ext cx="131674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000" dirty="0" smtClean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用户数据</a:t>
            </a:r>
            <a:r>
              <a:rPr lang="en-US" altLang="zh-CN" sz="1000" dirty="0" smtClean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&amp;</a:t>
            </a:r>
            <a:r>
              <a:rPr lang="zh-CN" altLang="en-US" sz="1000" dirty="0" smtClean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电影数据</a:t>
            </a:r>
            <a:endParaRPr lang="en-US" altLang="zh-CN" sz="800" dirty="0">
              <a:solidFill>
                <a:srgbClr val="0B24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385" name="Rectangle 42"/>
          <p:cNvSpPr>
            <a:spLocks noChangeArrowheads="1"/>
          </p:cNvSpPr>
          <p:nvPr/>
        </p:nvSpPr>
        <p:spPr bwMode="auto">
          <a:xfrm>
            <a:off x="5248275" y="2374900"/>
            <a:ext cx="190500" cy="1905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100" b="1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  <a:sym typeface="Open Sans" pitchFamily="2" charset="-122"/>
              </a:rPr>
              <a:t>+</a:t>
            </a:r>
          </a:p>
        </p:txBody>
      </p:sp>
      <p:pic>
        <p:nvPicPr>
          <p:cNvPr id="15386" name="Picture 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439863"/>
            <a:ext cx="4476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5387" name="Picture 7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0" y="3768725"/>
            <a:ext cx="4921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5388" name="图片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2651125"/>
            <a:ext cx="365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716012" y="1923696"/>
            <a:ext cx="2160458" cy="338522"/>
          </a:xfrm>
          <a:prstGeom prst="rect">
            <a:avLst/>
          </a:prstGeom>
          <a:noFill/>
        </p:spPr>
        <p:txBody>
          <a:bodyPr wrap="none" lIns="60926" tIns="30464" rIns="60926" bIns="30464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基于项目协同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15734" y="1419654"/>
            <a:ext cx="2160458" cy="338522"/>
          </a:xfrm>
          <a:prstGeom prst="rect">
            <a:avLst/>
          </a:prstGeom>
          <a:noFill/>
        </p:spPr>
        <p:txBody>
          <a:bodyPr wrap="none" lIns="60926" tIns="30464" rIns="60926" bIns="30464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用户协同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55791" y="2187575"/>
            <a:ext cx="123106" cy="338522"/>
          </a:xfrm>
          <a:prstGeom prst="rect">
            <a:avLst/>
          </a:prstGeom>
          <a:noFill/>
        </p:spPr>
        <p:txBody>
          <a:bodyPr wrap="none" lIns="60926" tIns="30464" rIns="60926" bIns="30464">
            <a:spAutoFit/>
          </a:bodyPr>
          <a:lstStyle/>
          <a:p>
            <a:pPr algn="ctr">
              <a:defRPr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55784" y="1319213"/>
            <a:ext cx="123106" cy="338522"/>
          </a:xfrm>
          <a:prstGeom prst="rect">
            <a:avLst/>
          </a:prstGeom>
          <a:noFill/>
        </p:spPr>
        <p:txBody>
          <a:bodyPr wrap="none" lIns="60926" tIns="30464" rIns="60926" bIns="30464">
            <a:spAutoFit/>
          </a:bodyPr>
          <a:lstStyle/>
          <a:p>
            <a:pPr algn="ctr">
              <a:defRPr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86" name="矩形 7"/>
          <p:cNvSpPr>
            <a:spLocks noChangeArrowheads="1"/>
          </p:cNvSpPr>
          <p:nvPr/>
        </p:nvSpPr>
        <p:spPr bwMode="auto">
          <a:xfrm>
            <a:off x="60910" y="49213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36887" name="组合 8"/>
          <p:cNvGrpSpPr>
            <a:grpSpLocks/>
          </p:cNvGrpSpPr>
          <p:nvPr/>
        </p:nvGrpSpPr>
        <p:grpSpPr bwMode="auto">
          <a:xfrm>
            <a:off x="3554413" y="273050"/>
            <a:ext cx="5757862" cy="741363"/>
            <a:chOff x="0" y="0"/>
            <a:chExt cx="9421797" cy="1212838"/>
          </a:xfrm>
        </p:grpSpPr>
        <p:sp>
          <p:nvSpPr>
            <p:cNvPr id="36892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147483647 w 650875"/>
                <a:gd name="T1" fmla="*/ 0 h 266700"/>
                <a:gd name="T2" fmla="*/ 2147483647 w 650875"/>
                <a:gd name="T3" fmla="*/ 1746571918 h 266700"/>
                <a:gd name="T4" fmla="*/ 2147483647 w 650875"/>
                <a:gd name="T5" fmla="*/ 2147483647 h 266700"/>
                <a:gd name="T6" fmla="*/ 2147483647 w 650875"/>
                <a:gd name="T7" fmla="*/ 2147483647 h 266700"/>
                <a:gd name="T8" fmla="*/ 2147483647 w 650875"/>
                <a:gd name="T9" fmla="*/ 2147483647 h 266700"/>
                <a:gd name="T10" fmla="*/ 2147483647 w 650875"/>
                <a:gd name="T11" fmla="*/ 2147483647 h 266700"/>
                <a:gd name="T12" fmla="*/ 2147483647 w 650875"/>
                <a:gd name="T13" fmla="*/ 2147483647 h 266700"/>
                <a:gd name="T14" fmla="*/ 2147483647 w 650875"/>
                <a:gd name="T15" fmla="*/ 2147483647 h 266700"/>
                <a:gd name="T16" fmla="*/ 2147483647 w 650875"/>
                <a:gd name="T17" fmla="*/ 2147483647 h 266700"/>
                <a:gd name="T18" fmla="*/ 48517232 w 650875"/>
                <a:gd name="T19" fmla="*/ 1358443143 h 266700"/>
                <a:gd name="T20" fmla="*/ 242582715 w 650875"/>
                <a:gd name="T21" fmla="*/ 1795083121 h 266700"/>
                <a:gd name="T22" fmla="*/ 0 w 650875"/>
                <a:gd name="T23" fmla="*/ 2037663948 h 266700"/>
                <a:gd name="T24" fmla="*/ 339614364 w 650875"/>
                <a:gd name="T25" fmla="*/ 2147483647 h 266700"/>
                <a:gd name="T26" fmla="*/ 339614364 w 650875"/>
                <a:gd name="T27" fmla="*/ 2147483647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893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894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895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896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39 w 5490071"/>
                <a:gd name="T1" fmla="*/ 82550 h 1035037"/>
                <a:gd name="T2" fmla="*/ 5039189 w 5490071"/>
                <a:gd name="T3" fmla="*/ 285750 h 1035037"/>
                <a:gd name="T4" fmla="*/ 5096339 w 5490071"/>
                <a:gd name="T5" fmla="*/ 349250 h 1035037"/>
                <a:gd name="T6" fmla="*/ 5096339 w 5490071"/>
                <a:gd name="T7" fmla="*/ 558808 h 1035037"/>
                <a:gd name="T8" fmla="*/ 4766147 w 5490071"/>
                <a:gd name="T9" fmla="*/ 558808 h 1035037"/>
                <a:gd name="T10" fmla="*/ 4766147 w 5490071"/>
                <a:gd name="T11" fmla="*/ 349250 h 1035037"/>
                <a:gd name="T12" fmla="*/ 4842339 w 5490071"/>
                <a:gd name="T13" fmla="*/ 292100 h 1035037"/>
                <a:gd name="T14" fmla="*/ 4327997 w 5490071"/>
                <a:gd name="T15" fmla="*/ 63500 h 1035037"/>
                <a:gd name="T16" fmla="*/ 4283547 w 5490071"/>
                <a:gd name="T17" fmla="*/ 95250 h 1035037"/>
                <a:gd name="T18" fmla="*/ 4156547 w 5490071"/>
                <a:gd name="T19" fmla="*/ 38100 h 1035037"/>
                <a:gd name="T20" fmla="*/ 4156547 w 5490071"/>
                <a:gd name="T21" fmla="*/ 406400 h 1035037"/>
                <a:gd name="T22" fmla="*/ 3781897 w 5490071"/>
                <a:gd name="T23" fmla="*/ 406400 h 1035037"/>
                <a:gd name="T24" fmla="*/ 3781897 w 5490071"/>
                <a:gd name="T25" fmla="*/ 177800 h 1035037"/>
                <a:gd name="T26" fmla="*/ 3851747 w 5490071"/>
                <a:gd name="T27" fmla="*/ 133350 h 1035037"/>
                <a:gd name="T28" fmla="*/ 3477097 w 5490071"/>
                <a:gd name="T29" fmla="*/ 0 h 1035037"/>
                <a:gd name="T30" fmla="*/ 2705966 w 5490071"/>
                <a:gd name="T31" fmla="*/ 225011 h 1035037"/>
                <a:gd name="T32" fmla="*/ 2792162 w 5490071"/>
                <a:gd name="T33" fmla="*/ 301066 h 1035037"/>
                <a:gd name="T34" fmla="*/ 2794698 w 5490071"/>
                <a:gd name="T35" fmla="*/ 478527 h 1035037"/>
                <a:gd name="T36" fmla="*/ 0 w 5490071"/>
                <a:gd name="T37" fmla="*/ 1035045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897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2" name="组合 1"/>
          <p:cNvGrpSpPr>
            <a:grpSpLocks/>
          </p:cNvGrpSpPr>
          <p:nvPr/>
        </p:nvGrpSpPr>
        <p:grpSpPr bwMode="auto">
          <a:xfrm>
            <a:off x="855663" y="283534"/>
            <a:ext cx="3025775" cy="518154"/>
            <a:chOff x="0" y="67543"/>
            <a:chExt cx="3025964" cy="517454"/>
          </a:xfrm>
        </p:grpSpPr>
        <p:sp>
          <p:nvSpPr>
            <p:cNvPr id="36890" name="TextBox 2"/>
            <p:cNvSpPr>
              <a:spLocks noChangeArrowheads="1"/>
            </p:cNvSpPr>
            <p:nvPr/>
          </p:nvSpPr>
          <p:spPr bwMode="auto">
            <a:xfrm>
              <a:off x="0" y="67543"/>
              <a:ext cx="2698919" cy="41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任务说明：备选算法</a:t>
              </a:r>
              <a:endPara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6891" name="TextBox 3"/>
            <p:cNvSpPr>
              <a:spLocks noChangeArrowheads="1"/>
            </p:cNvSpPr>
            <p:nvPr/>
          </p:nvSpPr>
          <p:spPr bwMode="auto">
            <a:xfrm>
              <a:off x="0" y="369553"/>
              <a:ext cx="302596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en-US" altLang="zh-CN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45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3200" dirty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</a:p>
        </p:txBody>
      </p:sp>
      <p:pic>
        <p:nvPicPr>
          <p:cNvPr id="1025" name="Picture 1" descr="C:\Users\Administrator\AppData\Roaming\Tencent\Users\3435189587\QQ\WinTemp\RichOle\8D%WLLD7L~HSN]H633B9R6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63" y="1124887"/>
            <a:ext cx="4129307" cy="3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705082" y="2427738"/>
            <a:ext cx="2747158" cy="338522"/>
          </a:xfrm>
          <a:prstGeom prst="rect">
            <a:avLst/>
          </a:prstGeom>
          <a:noFill/>
        </p:spPr>
        <p:txBody>
          <a:bodyPr wrap="none" lIns="60926" tIns="30464" rIns="60926" bIns="30464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基于模型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机器学习算法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34569" y="2832443"/>
            <a:ext cx="109356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聚类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概率因素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矩阵分解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梯度下降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25963540"/>
      </p:ext>
    </p:extLst>
  </p:cSld>
  <p:clrMapOvr>
    <a:masterClrMapping/>
  </p:clrMapOvr>
  <p:transition spd="slow" advClick="0" advTm="300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22"/>
          <p:cNvSpPr>
            <a:spLocks noChangeArrowheads="1"/>
          </p:cNvSpPr>
          <p:nvPr/>
        </p:nvSpPr>
        <p:spPr bwMode="auto">
          <a:xfrm>
            <a:off x="3309938" y="1276350"/>
            <a:ext cx="1335087" cy="976313"/>
          </a:xfrm>
          <a:prstGeom prst="ellipse">
            <a:avLst/>
          </a:prstGeom>
          <a:solidFill>
            <a:srgbClr val="414455"/>
          </a:solidFill>
          <a:ln>
            <a:noFill/>
          </a:ln>
        </p:spPr>
        <p:txBody>
          <a:bodyPr lIns="56620" tIns="28310" rIns="56620" bIns="28310" anchor="ctr"/>
          <a:lstStyle/>
          <a:p>
            <a:pPr>
              <a:defRPr/>
            </a:pPr>
            <a:r>
              <a:rPr lang="zh-CN" altLang="en-US" sz="127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时间线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 flipH="1">
            <a:off x="938213" y="1765300"/>
            <a:ext cx="2371725" cy="0"/>
          </a:xfrm>
          <a:prstGeom prst="line">
            <a:avLst/>
          </a:prstGeom>
          <a:noFill/>
          <a:ln w="5" cap="flat">
            <a:solidFill>
              <a:schemeClr val="tx1"/>
            </a:solidFill>
            <a:prstDash val="dash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6620" tIns="28310" rIns="56620" bIns="28310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reeform 24"/>
          <p:cNvSpPr>
            <a:spLocks noEditPoints="1"/>
          </p:cNvSpPr>
          <p:nvPr/>
        </p:nvSpPr>
        <p:spPr bwMode="auto">
          <a:xfrm>
            <a:off x="2593975" y="1631950"/>
            <a:ext cx="274638" cy="274638"/>
          </a:xfrm>
          <a:custGeom>
            <a:avLst/>
            <a:gdLst>
              <a:gd name="T0" fmla="*/ 23 w 47"/>
              <a:gd name="T1" fmla="*/ 0 h 47"/>
              <a:gd name="T2" fmla="*/ 47 w 47"/>
              <a:gd name="T3" fmla="*/ 24 h 47"/>
              <a:gd name="T4" fmla="*/ 23 w 47"/>
              <a:gd name="T5" fmla="*/ 47 h 47"/>
              <a:gd name="T6" fmla="*/ 0 w 47"/>
              <a:gd name="T7" fmla="*/ 24 h 47"/>
              <a:gd name="T8" fmla="*/ 23 w 47"/>
              <a:gd name="T9" fmla="*/ 0 h 47"/>
              <a:gd name="T10" fmla="*/ 23 w 47"/>
              <a:gd name="T11" fmla="*/ 15 h 47"/>
              <a:gd name="T12" fmla="*/ 15 w 47"/>
              <a:gd name="T13" fmla="*/ 24 h 47"/>
              <a:gd name="T14" fmla="*/ 23 w 47"/>
              <a:gd name="T15" fmla="*/ 32 h 47"/>
              <a:gd name="T16" fmla="*/ 32 w 47"/>
              <a:gd name="T17" fmla="*/ 24 h 47"/>
              <a:gd name="T18" fmla="*/ 23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36" y="0"/>
                  <a:pt x="47" y="11"/>
                  <a:pt x="47" y="24"/>
                </a:cubicBezTo>
                <a:cubicBezTo>
                  <a:pt x="47" y="37"/>
                  <a:pt x="36" y="47"/>
                  <a:pt x="23" y="47"/>
                </a:cubicBezTo>
                <a:cubicBezTo>
                  <a:pt x="10" y="47"/>
                  <a:pt x="0" y="37"/>
                  <a:pt x="0" y="24"/>
                </a:cubicBezTo>
                <a:cubicBezTo>
                  <a:pt x="0" y="11"/>
                  <a:pt x="10" y="0"/>
                  <a:pt x="23" y="0"/>
                </a:cubicBezTo>
                <a:close/>
                <a:moveTo>
                  <a:pt x="23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3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3" y="15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  <a:extLst/>
        </p:spPr>
        <p:txBody>
          <a:bodyPr lIns="56620" tIns="28310" rIns="56620" bIns="28310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Freeform 25"/>
          <p:cNvSpPr>
            <a:spLocks noEditPoints="1"/>
          </p:cNvSpPr>
          <p:nvPr/>
        </p:nvSpPr>
        <p:spPr bwMode="auto">
          <a:xfrm>
            <a:off x="1949450" y="1631950"/>
            <a:ext cx="276225" cy="274638"/>
          </a:xfrm>
          <a:custGeom>
            <a:avLst/>
            <a:gdLst>
              <a:gd name="T0" fmla="*/ 24 w 47"/>
              <a:gd name="T1" fmla="*/ 0 h 47"/>
              <a:gd name="T2" fmla="*/ 47 w 47"/>
              <a:gd name="T3" fmla="*/ 24 h 47"/>
              <a:gd name="T4" fmla="*/ 24 w 47"/>
              <a:gd name="T5" fmla="*/ 47 h 47"/>
              <a:gd name="T6" fmla="*/ 0 w 47"/>
              <a:gd name="T7" fmla="*/ 24 h 47"/>
              <a:gd name="T8" fmla="*/ 24 w 47"/>
              <a:gd name="T9" fmla="*/ 0 h 47"/>
              <a:gd name="T10" fmla="*/ 24 w 47"/>
              <a:gd name="T11" fmla="*/ 15 h 47"/>
              <a:gd name="T12" fmla="*/ 15 w 47"/>
              <a:gd name="T13" fmla="*/ 24 h 47"/>
              <a:gd name="T14" fmla="*/ 24 w 47"/>
              <a:gd name="T15" fmla="*/ 32 h 47"/>
              <a:gd name="T16" fmla="*/ 32 w 47"/>
              <a:gd name="T17" fmla="*/ 24 h 47"/>
              <a:gd name="T18" fmla="*/ 24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4" y="0"/>
                </a:moveTo>
                <a:cubicBezTo>
                  <a:pt x="37" y="0"/>
                  <a:pt x="47" y="11"/>
                  <a:pt x="47" y="24"/>
                </a:cubicBezTo>
                <a:cubicBezTo>
                  <a:pt x="47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4" y="15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  <a:extLst/>
        </p:spPr>
        <p:txBody>
          <a:bodyPr lIns="56620" tIns="28310" rIns="56620" bIns="28310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Freeform 26"/>
          <p:cNvSpPr>
            <a:spLocks noEditPoints="1"/>
          </p:cNvSpPr>
          <p:nvPr/>
        </p:nvSpPr>
        <p:spPr bwMode="auto">
          <a:xfrm>
            <a:off x="1306513" y="1631950"/>
            <a:ext cx="279400" cy="274638"/>
          </a:xfrm>
          <a:custGeom>
            <a:avLst/>
            <a:gdLst>
              <a:gd name="T0" fmla="*/ 24 w 48"/>
              <a:gd name="T1" fmla="*/ 0 h 47"/>
              <a:gd name="T2" fmla="*/ 48 w 48"/>
              <a:gd name="T3" fmla="*/ 24 h 47"/>
              <a:gd name="T4" fmla="*/ 24 w 48"/>
              <a:gd name="T5" fmla="*/ 47 h 47"/>
              <a:gd name="T6" fmla="*/ 0 w 48"/>
              <a:gd name="T7" fmla="*/ 24 h 47"/>
              <a:gd name="T8" fmla="*/ 24 w 48"/>
              <a:gd name="T9" fmla="*/ 0 h 47"/>
              <a:gd name="T10" fmla="*/ 24 w 48"/>
              <a:gd name="T11" fmla="*/ 15 h 47"/>
              <a:gd name="T12" fmla="*/ 15 w 48"/>
              <a:gd name="T13" fmla="*/ 24 h 47"/>
              <a:gd name="T14" fmla="*/ 24 w 48"/>
              <a:gd name="T15" fmla="*/ 32 h 47"/>
              <a:gd name="T16" fmla="*/ 32 w 48"/>
              <a:gd name="T17" fmla="*/ 24 h 47"/>
              <a:gd name="T18" fmla="*/ 24 w 48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" h="47">
                <a:moveTo>
                  <a:pt x="24" y="0"/>
                </a:moveTo>
                <a:cubicBezTo>
                  <a:pt x="37" y="0"/>
                  <a:pt x="48" y="11"/>
                  <a:pt x="48" y="24"/>
                </a:cubicBezTo>
                <a:cubicBezTo>
                  <a:pt x="48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9" y="32"/>
                  <a:pt x="32" y="28"/>
                  <a:pt x="32" y="24"/>
                </a:cubicBezTo>
                <a:cubicBezTo>
                  <a:pt x="32" y="19"/>
                  <a:pt x="29" y="15"/>
                  <a:pt x="24" y="15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  <a:extLst/>
        </p:spPr>
        <p:txBody>
          <a:bodyPr lIns="56620" tIns="28310" rIns="56620" bIns="28310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27"/>
          <p:cNvSpPr>
            <a:spLocks/>
          </p:cNvSpPr>
          <p:nvPr/>
        </p:nvSpPr>
        <p:spPr bwMode="auto">
          <a:xfrm>
            <a:off x="2674938" y="1841500"/>
            <a:ext cx="1308100" cy="1111250"/>
          </a:xfrm>
          <a:custGeom>
            <a:avLst/>
            <a:gdLst>
              <a:gd name="T0" fmla="*/ 172 w 223"/>
              <a:gd name="T1" fmla="*/ 172 h 190"/>
              <a:gd name="T2" fmla="*/ 50 w 223"/>
              <a:gd name="T3" fmla="*/ 122 h 190"/>
              <a:gd name="T4" fmla="*/ 0 w 223"/>
              <a:gd name="T5" fmla="*/ 0 h 190"/>
              <a:gd name="T6" fmla="*/ 22 w 223"/>
              <a:gd name="T7" fmla="*/ 0 h 190"/>
              <a:gd name="T8" fmla="*/ 66 w 223"/>
              <a:gd name="T9" fmla="*/ 106 h 190"/>
              <a:gd name="T10" fmla="*/ 172 w 223"/>
              <a:gd name="T11" fmla="*/ 150 h 190"/>
              <a:gd name="T12" fmla="*/ 172 w 223"/>
              <a:gd name="T13" fmla="*/ 132 h 190"/>
              <a:gd name="T14" fmla="*/ 223 w 223"/>
              <a:gd name="T15" fmla="*/ 163 h 190"/>
              <a:gd name="T16" fmla="*/ 172 w 223"/>
              <a:gd name="T17" fmla="*/ 190 h 190"/>
              <a:gd name="T18" fmla="*/ 172 w 223"/>
              <a:gd name="T19" fmla="*/ 17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190">
                <a:moveTo>
                  <a:pt x="172" y="172"/>
                </a:moveTo>
                <a:cubicBezTo>
                  <a:pt x="124" y="172"/>
                  <a:pt x="81" y="153"/>
                  <a:pt x="50" y="122"/>
                </a:cubicBezTo>
                <a:cubicBezTo>
                  <a:pt x="19" y="91"/>
                  <a:pt x="0" y="48"/>
                  <a:pt x="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41"/>
                  <a:pt x="39" y="79"/>
                  <a:pt x="66" y="106"/>
                </a:cubicBezTo>
                <a:cubicBezTo>
                  <a:pt x="93" y="133"/>
                  <a:pt x="131" y="150"/>
                  <a:pt x="172" y="150"/>
                </a:cubicBezTo>
                <a:cubicBezTo>
                  <a:pt x="172" y="132"/>
                  <a:pt x="172" y="132"/>
                  <a:pt x="172" y="132"/>
                </a:cubicBezTo>
                <a:cubicBezTo>
                  <a:pt x="223" y="163"/>
                  <a:pt x="223" y="163"/>
                  <a:pt x="223" y="163"/>
                </a:cubicBezTo>
                <a:cubicBezTo>
                  <a:pt x="172" y="190"/>
                  <a:pt x="172" y="190"/>
                  <a:pt x="172" y="190"/>
                </a:cubicBezTo>
                <a:lnTo>
                  <a:pt x="172" y="172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  <a:extLst/>
        </p:spPr>
        <p:txBody>
          <a:bodyPr lIns="56620" tIns="28310" rIns="56620" bIns="28310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Freeform 28"/>
          <p:cNvSpPr>
            <a:spLocks/>
          </p:cNvSpPr>
          <p:nvPr/>
        </p:nvSpPr>
        <p:spPr bwMode="auto">
          <a:xfrm>
            <a:off x="2012950" y="1841500"/>
            <a:ext cx="1970088" cy="1770063"/>
          </a:xfrm>
          <a:custGeom>
            <a:avLst/>
            <a:gdLst>
              <a:gd name="T0" fmla="*/ 285 w 336"/>
              <a:gd name="T1" fmla="*/ 285 h 303"/>
              <a:gd name="T2" fmla="*/ 84 w 336"/>
              <a:gd name="T3" fmla="*/ 202 h 303"/>
              <a:gd name="T4" fmla="*/ 0 w 336"/>
              <a:gd name="T5" fmla="*/ 0 h 303"/>
              <a:gd name="T6" fmla="*/ 23 w 336"/>
              <a:gd name="T7" fmla="*/ 0 h 303"/>
              <a:gd name="T8" fmla="*/ 100 w 336"/>
              <a:gd name="T9" fmla="*/ 186 h 303"/>
              <a:gd name="T10" fmla="*/ 285 w 336"/>
              <a:gd name="T11" fmla="*/ 262 h 303"/>
              <a:gd name="T12" fmla="*/ 285 w 336"/>
              <a:gd name="T13" fmla="*/ 245 h 303"/>
              <a:gd name="T14" fmla="*/ 336 w 336"/>
              <a:gd name="T15" fmla="*/ 275 h 303"/>
              <a:gd name="T16" fmla="*/ 285 w 336"/>
              <a:gd name="T17" fmla="*/ 303 h 303"/>
              <a:gd name="T18" fmla="*/ 285 w 336"/>
              <a:gd name="T19" fmla="*/ 285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6" h="303">
                <a:moveTo>
                  <a:pt x="285" y="285"/>
                </a:moveTo>
                <a:cubicBezTo>
                  <a:pt x="206" y="285"/>
                  <a:pt x="135" y="253"/>
                  <a:pt x="84" y="202"/>
                </a:cubicBezTo>
                <a:cubicBezTo>
                  <a:pt x="32" y="150"/>
                  <a:pt x="0" y="7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72"/>
                  <a:pt x="52" y="138"/>
                  <a:pt x="100" y="186"/>
                </a:cubicBezTo>
                <a:cubicBezTo>
                  <a:pt x="147" y="233"/>
                  <a:pt x="213" y="262"/>
                  <a:pt x="285" y="262"/>
                </a:cubicBezTo>
                <a:cubicBezTo>
                  <a:pt x="285" y="245"/>
                  <a:pt x="285" y="245"/>
                  <a:pt x="285" y="245"/>
                </a:cubicBezTo>
                <a:cubicBezTo>
                  <a:pt x="336" y="275"/>
                  <a:pt x="336" y="275"/>
                  <a:pt x="336" y="275"/>
                </a:cubicBezTo>
                <a:cubicBezTo>
                  <a:pt x="285" y="303"/>
                  <a:pt x="285" y="303"/>
                  <a:pt x="285" y="303"/>
                </a:cubicBezTo>
                <a:lnTo>
                  <a:pt x="285" y="285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  <a:extLst/>
        </p:spPr>
        <p:txBody>
          <a:bodyPr lIns="56620" tIns="28310" rIns="56620" bIns="28310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Freeform 29"/>
          <p:cNvSpPr>
            <a:spLocks/>
          </p:cNvSpPr>
          <p:nvPr/>
        </p:nvSpPr>
        <p:spPr bwMode="auto">
          <a:xfrm>
            <a:off x="1370013" y="1841500"/>
            <a:ext cx="2613025" cy="2413000"/>
          </a:xfrm>
          <a:custGeom>
            <a:avLst/>
            <a:gdLst>
              <a:gd name="T0" fmla="*/ 395 w 446"/>
              <a:gd name="T1" fmla="*/ 395 h 413"/>
              <a:gd name="T2" fmla="*/ 116 w 446"/>
              <a:gd name="T3" fmla="*/ 279 h 413"/>
              <a:gd name="T4" fmla="*/ 0 w 446"/>
              <a:gd name="T5" fmla="*/ 0 h 413"/>
              <a:gd name="T6" fmla="*/ 23 w 446"/>
              <a:gd name="T7" fmla="*/ 0 h 413"/>
              <a:gd name="T8" fmla="*/ 132 w 446"/>
              <a:gd name="T9" fmla="*/ 263 h 413"/>
              <a:gd name="T10" fmla="*/ 395 w 446"/>
              <a:gd name="T11" fmla="*/ 373 h 413"/>
              <a:gd name="T12" fmla="*/ 395 w 446"/>
              <a:gd name="T13" fmla="*/ 355 h 413"/>
              <a:gd name="T14" fmla="*/ 446 w 446"/>
              <a:gd name="T15" fmla="*/ 385 h 413"/>
              <a:gd name="T16" fmla="*/ 395 w 446"/>
              <a:gd name="T17" fmla="*/ 413 h 413"/>
              <a:gd name="T18" fmla="*/ 395 w 446"/>
              <a:gd name="T19" fmla="*/ 3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6" h="413">
                <a:moveTo>
                  <a:pt x="395" y="395"/>
                </a:moveTo>
                <a:cubicBezTo>
                  <a:pt x="286" y="395"/>
                  <a:pt x="187" y="351"/>
                  <a:pt x="116" y="279"/>
                </a:cubicBezTo>
                <a:cubicBezTo>
                  <a:pt x="44" y="208"/>
                  <a:pt x="0" y="10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103"/>
                  <a:pt x="64" y="196"/>
                  <a:pt x="132" y="263"/>
                </a:cubicBezTo>
                <a:cubicBezTo>
                  <a:pt x="199" y="331"/>
                  <a:pt x="292" y="372"/>
                  <a:pt x="395" y="373"/>
                </a:cubicBezTo>
                <a:cubicBezTo>
                  <a:pt x="395" y="355"/>
                  <a:pt x="395" y="355"/>
                  <a:pt x="395" y="355"/>
                </a:cubicBezTo>
                <a:cubicBezTo>
                  <a:pt x="446" y="385"/>
                  <a:pt x="446" y="385"/>
                  <a:pt x="446" y="385"/>
                </a:cubicBezTo>
                <a:cubicBezTo>
                  <a:pt x="395" y="413"/>
                  <a:pt x="395" y="413"/>
                  <a:pt x="395" y="413"/>
                </a:cubicBezTo>
                <a:lnTo>
                  <a:pt x="395" y="395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  <a:extLst/>
        </p:spPr>
        <p:txBody>
          <a:bodyPr lIns="56620" tIns="28310" rIns="56620" bIns="28310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29075" y="2492234"/>
            <a:ext cx="418916" cy="576546"/>
          </a:xfrm>
          <a:prstGeom prst="rect">
            <a:avLst/>
          </a:prstGeom>
          <a:noFill/>
        </p:spPr>
        <p:txBody>
          <a:bodyPr wrap="none" lIns="56620" tIns="28310" rIns="56620" bIns="28310" anchor="ctr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375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9075" y="3140075"/>
            <a:ext cx="384175" cy="576263"/>
          </a:xfrm>
          <a:prstGeom prst="rect">
            <a:avLst/>
          </a:prstGeom>
          <a:noFill/>
        </p:spPr>
        <p:txBody>
          <a:bodyPr wrap="none" lIns="56620" tIns="28310" rIns="56620" bIns="28310" anchor="ctr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375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29075" y="3806825"/>
            <a:ext cx="403225" cy="576263"/>
          </a:xfrm>
          <a:prstGeom prst="rect">
            <a:avLst/>
          </a:prstGeom>
          <a:noFill/>
        </p:spPr>
        <p:txBody>
          <a:bodyPr wrap="none" lIns="56620" tIns="28310" rIns="56620" bIns="28310" anchor="ctr">
            <a:spAutoFit/>
          </a:bodyPr>
          <a:lstStyle/>
          <a:p>
            <a:pPr>
              <a:defRPr/>
            </a:pPr>
            <a:r>
              <a:rPr lang="en-US" altLang="zh-CN" sz="3375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375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510088" y="2536825"/>
            <a:ext cx="3306021" cy="37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6620" tIns="28310" rIns="56620" bIns="2831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2019.5.20  </a:t>
            </a:r>
            <a:r>
              <a:rPr lang="zh-CN" altLang="en-US" sz="16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完成算法实现及评测</a:t>
            </a:r>
            <a:r>
              <a:rPr lang="en-US" altLang="zh-CN" sz="16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600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510088" y="3206750"/>
            <a:ext cx="3100387" cy="37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6620" tIns="28310" rIns="56620" bIns="2831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2019.5.25 </a:t>
            </a:r>
            <a:r>
              <a:rPr lang="zh-CN" altLang="en-US" sz="16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改进及集成使用</a:t>
            </a:r>
            <a:endParaRPr lang="zh-CN" altLang="en-US" sz="1600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567871" y="3900488"/>
            <a:ext cx="3100387" cy="34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6620" tIns="28310" rIns="56620" bIns="2831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2019.5.30 </a:t>
            </a:r>
            <a:r>
              <a:rPr lang="zh-CN" altLang="en-US" sz="16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完成结题报告</a:t>
            </a:r>
            <a:r>
              <a:rPr lang="en-US" altLang="zh-CN" sz="16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1600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64" name="矩形 7"/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27665" name="组合 8"/>
          <p:cNvGrpSpPr>
            <a:grpSpLocks/>
          </p:cNvGrpSpPr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27670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147483647 w 650875"/>
                <a:gd name="T1" fmla="*/ 0 h 266700"/>
                <a:gd name="T2" fmla="*/ 2147483647 w 650875"/>
                <a:gd name="T3" fmla="*/ 1746571918 h 266700"/>
                <a:gd name="T4" fmla="*/ 2147483647 w 650875"/>
                <a:gd name="T5" fmla="*/ 2147483647 h 266700"/>
                <a:gd name="T6" fmla="*/ 2147483647 w 650875"/>
                <a:gd name="T7" fmla="*/ 2147483647 h 266700"/>
                <a:gd name="T8" fmla="*/ 2147483647 w 650875"/>
                <a:gd name="T9" fmla="*/ 2147483647 h 266700"/>
                <a:gd name="T10" fmla="*/ 2147483647 w 650875"/>
                <a:gd name="T11" fmla="*/ 2147483647 h 266700"/>
                <a:gd name="T12" fmla="*/ 2147483647 w 650875"/>
                <a:gd name="T13" fmla="*/ 2147483647 h 266700"/>
                <a:gd name="T14" fmla="*/ 2147483647 w 650875"/>
                <a:gd name="T15" fmla="*/ 2147483647 h 266700"/>
                <a:gd name="T16" fmla="*/ 2147483647 w 650875"/>
                <a:gd name="T17" fmla="*/ 2147483647 h 266700"/>
                <a:gd name="T18" fmla="*/ 48517232 w 650875"/>
                <a:gd name="T19" fmla="*/ 1358443143 h 266700"/>
                <a:gd name="T20" fmla="*/ 242582715 w 650875"/>
                <a:gd name="T21" fmla="*/ 1795083121 h 266700"/>
                <a:gd name="T22" fmla="*/ 0 w 650875"/>
                <a:gd name="T23" fmla="*/ 2037663948 h 266700"/>
                <a:gd name="T24" fmla="*/ 339614364 w 650875"/>
                <a:gd name="T25" fmla="*/ 2147483647 h 266700"/>
                <a:gd name="T26" fmla="*/ 339614364 w 650875"/>
                <a:gd name="T27" fmla="*/ 2147483647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71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72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73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74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39 w 5490071"/>
                <a:gd name="T1" fmla="*/ 82550 h 1035037"/>
                <a:gd name="T2" fmla="*/ 5039189 w 5490071"/>
                <a:gd name="T3" fmla="*/ 285750 h 1035037"/>
                <a:gd name="T4" fmla="*/ 5096339 w 5490071"/>
                <a:gd name="T5" fmla="*/ 349250 h 1035037"/>
                <a:gd name="T6" fmla="*/ 5096339 w 5490071"/>
                <a:gd name="T7" fmla="*/ 558808 h 1035037"/>
                <a:gd name="T8" fmla="*/ 4766147 w 5490071"/>
                <a:gd name="T9" fmla="*/ 558808 h 1035037"/>
                <a:gd name="T10" fmla="*/ 4766147 w 5490071"/>
                <a:gd name="T11" fmla="*/ 349250 h 1035037"/>
                <a:gd name="T12" fmla="*/ 4842339 w 5490071"/>
                <a:gd name="T13" fmla="*/ 292100 h 1035037"/>
                <a:gd name="T14" fmla="*/ 4327997 w 5490071"/>
                <a:gd name="T15" fmla="*/ 63500 h 1035037"/>
                <a:gd name="T16" fmla="*/ 4283547 w 5490071"/>
                <a:gd name="T17" fmla="*/ 95250 h 1035037"/>
                <a:gd name="T18" fmla="*/ 4156547 w 5490071"/>
                <a:gd name="T19" fmla="*/ 38100 h 1035037"/>
                <a:gd name="T20" fmla="*/ 4156547 w 5490071"/>
                <a:gd name="T21" fmla="*/ 406400 h 1035037"/>
                <a:gd name="T22" fmla="*/ 3781897 w 5490071"/>
                <a:gd name="T23" fmla="*/ 406400 h 1035037"/>
                <a:gd name="T24" fmla="*/ 3781897 w 5490071"/>
                <a:gd name="T25" fmla="*/ 177800 h 1035037"/>
                <a:gd name="T26" fmla="*/ 3851747 w 5490071"/>
                <a:gd name="T27" fmla="*/ 133350 h 1035037"/>
                <a:gd name="T28" fmla="*/ 3477097 w 5490071"/>
                <a:gd name="T29" fmla="*/ 0 h 1035037"/>
                <a:gd name="T30" fmla="*/ 2705966 w 5490071"/>
                <a:gd name="T31" fmla="*/ 225011 h 1035037"/>
                <a:gd name="T32" fmla="*/ 2792162 w 5490071"/>
                <a:gd name="T33" fmla="*/ 301066 h 1035037"/>
                <a:gd name="T34" fmla="*/ 2794698 w 5490071"/>
                <a:gd name="T35" fmla="*/ 478527 h 1035037"/>
                <a:gd name="T36" fmla="*/ 0 w 5490071"/>
                <a:gd name="T37" fmla="*/ 1035045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75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0" name="组合 1"/>
          <p:cNvGrpSpPr>
            <a:grpSpLocks/>
          </p:cNvGrpSpPr>
          <p:nvPr/>
        </p:nvGrpSpPr>
        <p:grpSpPr bwMode="auto">
          <a:xfrm>
            <a:off x="855663" y="267558"/>
            <a:ext cx="3025775" cy="585788"/>
            <a:chOff x="0" y="0"/>
            <a:chExt cx="3025964" cy="584997"/>
          </a:xfrm>
        </p:grpSpPr>
        <p:sp>
          <p:nvSpPr>
            <p:cNvPr id="27668" name="TextBox 2"/>
            <p:cNvSpPr>
              <a:spLocks noChangeArrowheads="1"/>
            </p:cNvSpPr>
            <p:nvPr/>
          </p:nvSpPr>
          <p:spPr bwMode="auto">
            <a:xfrm>
              <a:off x="0" y="0"/>
              <a:ext cx="247251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任务说明</a:t>
              </a:r>
              <a:endPara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7669" name="TextBox 3"/>
            <p:cNvSpPr>
              <a:spLocks noChangeArrowheads="1"/>
            </p:cNvSpPr>
            <p:nvPr/>
          </p:nvSpPr>
          <p:spPr bwMode="auto">
            <a:xfrm>
              <a:off x="0" y="369553"/>
              <a:ext cx="302596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en-US" altLang="zh-CN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3200" dirty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</a:p>
        </p:txBody>
      </p:sp>
      <p:sp>
        <p:nvSpPr>
          <p:cNvPr id="28" name="TextBox 18"/>
          <p:cNvSpPr>
            <a:spLocks noChangeArrowheads="1"/>
          </p:cNvSpPr>
          <p:nvPr/>
        </p:nvSpPr>
        <p:spPr bwMode="auto">
          <a:xfrm>
            <a:off x="5364066" y="1275642"/>
            <a:ext cx="277605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1400" dirty="0" smtClean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【</a:t>
            </a:r>
            <a:r>
              <a:rPr lang="zh-CN" altLang="en-US" sz="1400" dirty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分工</a:t>
            </a:r>
            <a:r>
              <a:rPr lang="en-US" altLang="zh-CN" sz="1400" dirty="0" smtClean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】</a:t>
            </a:r>
            <a:endParaRPr lang="en-US" altLang="zh-CN" sz="1400" dirty="0">
              <a:solidFill>
                <a:srgbClr val="0B243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en-US" sz="1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张莎</a:t>
            </a:r>
            <a:r>
              <a:rPr lang="en-US" altLang="zh-CN" sz="1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1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作报告</a:t>
            </a:r>
            <a:r>
              <a:rPr lang="en-US" altLang="zh-CN" sz="1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</a:t>
            </a:r>
            <a:r>
              <a:rPr lang="zh-CN" altLang="en-US" sz="1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算法实现</a:t>
            </a:r>
            <a:r>
              <a:rPr lang="en-US" altLang="zh-CN" sz="1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(50%)</a:t>
            </a:r>
          </a:p>
          <a:p>
            <a:pPr eaLnBrk="1" hangingPunct="1"/>
            <a:r>
              <a:rPr lang="zh-CN" altLang="en-US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张抑淼</a:t>
            </a:r>
            <a:r>
              <a:rPr lang="en-US" altLang="zh-CN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前期调研</a:t>
            </a:r>
            <a:r>
              <a:rPr lang="en-US" altLang="zh-CN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</a:t>
            </a:r>
            <a:r>
              <a:rPr lang="en-US" altLang="zh-CN" sz="1400" dirty="0" err="1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en-US" altLang="zh-CN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</a:t>
            </a:r>
            <a:r>
              <a:rPr lang="zh-CN" altLang="en-US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算法实现</a:t>
            </a:r>
            <a:r>
              <a:rPr lang="en-US" altLang="zh-CN" sz="1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(50</a:t>
            </a:r>
            <a:r>
              <a:rPr lang="en-US" altLang="zh-CN" sz="1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%)</a:t>
            </a:r>
            <a:endParaRPr lang="en-US" altLang="zh-CN" sz="14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slow" advClick="0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7"/>
          <p:cNvSpPr>
            <a:spLocks noChangeArrowheads="1"/>
          </p:cNvSpPr>
          <p:nvPr/>
        </p:nvSpPr>
        <p:spPr bwMode="auto">
          <a:xfrm>
            <a:off x="107950" y="44450"/>
            <a:ext cx="8928100" cy="863600"/>
          </a:xfrm>
          <a:prstGeom prst="rect">
            <a:avLst/>
          </a:prstGeom>
          <a:solidFill>
            <a:srgbClr val="0B243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33795" name="组合 8"/>
          <p:cNvGrpSpPr>
            <a:grpSpLocks/>
          </p:cNvGrpSpPr>
          <p:nvPr/>
        </p:nvGrpSpPr>
        <p:grpSpPr bwMode="auto">
          <a:xfrm>
            <a:off x="3384550" y="287338"/>
            <a:ext cx="5757863" cy="741362"/>
            <a:chOff x="0" y="0"/>
            <a:chExt cx="9421797" cy="1212838"/>
          </a:xfrm>
        </p:grpSpPr>
        <p:sp>
          <p:nvSpPr>
            <p:cNvPr id="33841" name="任意多边形 9"/>
            <p:cNvSpPr>
              <a:spLocks noChangeArrowheads="1"/>
            </p:cNvSpPr>
            <p:nvPr/>
          </p:nvSpPr>
          <p:spPr bwMode="auto">
            <a:xfrm>
              <a:off x="7251518" y="116423"/>
              <a:ext cx="2170279" cy="889284"/>
            </a:xfrm>
            <a:custGeom>
              <a:avLst/>
              <a:gdLst>
                <a:gd name="T0" fmla="*/ 2147483647 w 650875"/>
                <a:gd name="T1" fmla="*/ 0 h 266700"/>
                <a:gd name="T2" fmla="*/ 2147483647 w 650875"/>
                <a:gd name="T3" fmla="*/ 1746571918 h 266700"/>
                <a:gd name="T4" fmla="*/ 2147483647 w 650875"/>
                <a:gd name="T5" fmla="*/ 2147483647 h 266700"/>
                <a:gd name="T6" fmla="*/ 2147483647 w 650875"/>
                <a:gd name="T7" fmla="*/ 2147483647 h 266700"/>
                <a:gd name="T8" fmla="*/ 2147483647 w 650875"/>
                <a:gd name="T9" fmla="*/ 2147483647 h 266700"/>
                <a:gd name="T10" fmla="*/ 2147483647 w 650875"/>
                <a:gd name="T11" fmla="*/ 2147483647 h 266700"/>
                <a:gd name="T12" fmla="*/ 2147483647 w 650875"/>
                <a:gd name="T13" fmla="*/ 2147483647 h 266700"/>
                <a:gd name="T14" fmla="*/ 2147483647 w 650875"/>
                <a:gd name="T15" fmla="*/ 2147483647 h 266700"/>
                <a:gd name="T16" fmla="*/ 2147483647 w 650875"/>
                <a:gd name="T17" fmla="*/ 2147483647 h 266700"/>
                <a:gd name="T18" fmla="*/ 48517232 w 650875"/>
                <a:gd name="T19" fmla="*/ 1358443143 h 266700"/>
                <a:gd name="T20" fmla="*/ 242582715 w 650875"/>
                <a:gd name="T21" fmla="*/ 1795083121 h 266700"/>
                <a:gd name="T22" fmla="*/ 0 w 650875"/>
                <a:gd name="T23" fmla="*/ 2037663948 h 266700"/>
                <a:gd name="T24" fmla="*/ 339614364 w 650875"/>
                <a:gd name="T25" fmla="*/ 2147483647 h 266700"/>
                <a:gd name="T26" fmla="*/ 339614364 w 650875"/>
                <a:gd name="T27" fmla="*/ 2147483647 h 2667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0875"/>
                <a:gd name="T43" fmla="*/ 0 h 266700"/>
                <a:gd name="T44" fmla="*/ 650875 w 650875"/>
                <a:gd name="T45" fmla="*/ 266700 h 2667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0875" h="266700">
                  <a:moveTo>
                    <a:pt x="650875" y="0"/>
                  </a:moveTo>
                  <a:lnTo>
                    <a:pt x="358775" y="114300"/>
                  </a:lnTo>
                  <a:lnTo>
                    <a:pt x="358775" y="174625"/>
                  </a:lnTo>
                  <a:lnTo>
                    <a:pt x="311150" y="174625"/>
                  </a:lnTo>
                  <a:lnTo>
                    <a:pt x="311150" y="266700"/>
                  </a:lnTo>
                  <a:lnTo>
                    <a:pt x="260350" y="266700"/>
                  </a:lnTo>
                  <a:lnTo>
                    <a:pt x="260350" y="228600"/>
                  </a:lnTo>
                  <a:lnTo>
                    <a:pt x="282575" y="206375"/>
                  </a:lnTo>
                  <a:lnTo>
                    <a:pt x="266700" y="190500"/>
                  </a:lnTo>
                  <a:lnTo>
                    <a:pt x="3175" y="88900"/>
                  </a:lnTo>
                  <a:lnTo>
                    <a:pt x="15875" y="117475"/>
                  </a:lnTo>
                  <a:lnTo>
                    <a:pt x="0" y="133350"/>
                  </a:lnTo>
                  <a:lnTo>
                    <a:pt x="22225" y="149225"/>
                  </a:lnTo>
                  <a:lnTo>
                    <a:pt x="22225" y="2603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42" name="任意多边形 10"/>
            <p:cNvSpPr>
              <a:spLocks noChangeArrowheads="1"/>
            </p:cNvSpPr>
            <p:nvPr/>
          </p:nvSpPr>
          <p:spPr bwMode="auto">
            <a:xfrm>
              <a:off x="7471268" y="381000"/>
              <a:ext cx="546100" cy="323850"/>
            </a:xfrm>
            <a:custGeom>
              <a:avLst/>
              <a:gdLst>
                <a:gd name="T0" fmla="*/ 514350 w 546100"/>
                <a:gd name="T1" fmla="*/ 323850 h 323850"/>
                <a:gd name="T2" fmla="*/ 514350 w 546100"/>
                <a:gd name="T3" fmla="*/ 254000 h 323850"/>
                <a:gd name="T4" fmla="*/ 546100 w 546100"/>
                <a:gd name="T5" fmla="*/ 203200 h 323850"/>
                <a:gd name="T6" fmla="*/ 209550 w 546100"/>
                <a:gd name="T7" fmla="*/ 0 h 323850"/>
                <a:gd name="T8" fmla="*/ 0 w 546100"/>
                <a:gd name="T9" fmla="*/ 107950 h 323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6100"/>
                <a:gd name="T16" fmla="*/ 0 h 323850"/>
                <a:gd name="T17" fmla="*/ 546100 w 546100"/>
                <a:gd name="T18" fmla="*/ 323850 h 323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6100" h="323850">
                  <a:moveTo>
                    <a:pt x="514350" y="323850"/>
                  </a:moveTo>
                  <a:lnTo>
                    <a:pt x="514350" y="254000"/>
                  </a:lnTo>
                  <a:lnTo>
                    <a:pt x="546100" y="203200"/>
                  </a:lnTo>
                  <a:lnTo>
                    <a:pt x="209550" y="0"/>
                  </a:lnTo>
                  <a:lnTo>
                    <a:pt x="0" y="1079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43" name="任意多边形 11"/>
            <p:cNvSpPr>
              <a:spLocks noChangeArrowheads="1"/>
            </p:cNvSpPr>
            <p:nvPr/>
          </p:nvSpPr>
          <p:spPr bwMode="auto">
            <a:xfrm>
              <a:off x="5718668" y="57150"/>
              <a:ext cx="1530350" cy="857250"/>
            </a:xfrm>
            <a:custGeom>
              <a:avLst/>
              <a:gdLst>
                <a:gd name="T0" fmla="*/ 1530350 w 1530350"/>
                <a:gd name="T1" fmla="*/ 495300 h 857250"/>
                <a:gd name="T2" fmla="*/ 1200150 w 1530350"/>
                <a:gd name="T3" fmla="*/ 647700 h 857250"/>
                <a:gd name="T4" fmla="*/ 1250950 w 1530350"/>
                <a:gd name="T5" fmla="*/ 723900 h 857250"/>
                <a:gd name="T6" fmla="*/ 1250950 w 1530350"/>
                <a:gd name="T7" fmla="*/ 787400 h 857250"/>
                <a:gd name="T8" fmla="*/ 1123950 w 1530350"/>
                <a:gd name="T9" fmla="*/ 857250 h 857250"/>
                <a:gd name="T10" fmla="*/ 1085850 w 1530350"/>
                <a:gd name="T11" fmla="*/ 793750 h 857250"/>
                <a:gd name="T12" fmla="*/ 1085850 w 1530350"/>
                <a:gd name="T13" fmla="*/ 622300 h 857250"/>
                <a:gd name="T14" fmla="*/ 1149350 w 1530350"/>
                <a:gd name="T15" fmla="*/ 558800 h 857250"/>
                <a:gd name="T16" fmla="*/ 908050 w 1530350"/>
                <a:gd name="T17" fmla="*/ 469900 h 857250"/>
                <a:gd name="T18" fmla="*/ 908050 w 1530350"/>
                <a:gd name="T19" fmla="*/ 311150 h 857250"/>
                <a:gd name="T20" fmla="*/ 977900 w 1530350"/>
                <a:gd name="T21" fmla="*/ 304800 h 857250"/>
                <a:gd name="T22" fmla="*/ 273050 w 1530350"/>
                <a:gd name="T23" fmla="*/ 0 h 857250"/>
                <a:gd name="T24" fmla="*/ 0 w 1530350"/>
                <a:gd name="T25" fmla="*/ 114300 h 857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0350"/>
                <a:gd name="T40" fmla="*/ 0 h 857250"/>
                <a:gd name="T41" fmla="*/ 1530350 w 1530350"/>
                <a:gd name="T42" fmla="*/ 857250 h 857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0350" h="857250">
                  <a:moveTo>
                    <a:pt x="1530350" y="495300"/>
                  </a:moveTo>
                  <a:lnTo>
                    <a:pt x="1200150" y="647700"/>
                  </a:lnTo>
                  <a:lnTo>
                    <a:pt x="1250950" y="723900"/>
                  </a:lnTo>
                  <a:lnTo>
                    <a:pt x="1250950" y="787400"/>
                  </a:lnTo>
                  <a:lnTo>
                    <a:pt x="1123950" y="857250"/>
                  </a:lnTo>
                  <a:lnTo>
                    <a:pt x="1085850" y="793750"/>
                  </a:lnTo>
                  <a:lnTo>
                    <a:pt x="1085850" y="622300"/>
                  </a:lnTo>
                  <a:lnTo>
                    <a:pt x="1149350" y="558800"/>
                  </a:lnTo>
                  <a:lnTo>
                    <a:pt x="908050" y="469900"/>
                  </a:lnTo>
                  <a:lnTo>
                    <a:pt x="908050" y="311150"/>
                  </a:lnTo>
                  <a:lnTo>
                    <a:pt x="977900" y="304800"/>
                  </a:lnTo>
                  <a:lnTo>
                    <a:pt x="273050" y="0"/>
                  </a:lnTo>
                  <a:lnTo>
                    <a:pt x="0" y="1143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44" name="任意多边形 12"/>
            <p:cNvSpPr>
              <a:spLocks noChangeArrowheads="1"/>
            </p:cNvSpPr>
            <p:nvPr/>
          </p:nvSpPr>
          <p:spPr bwMode="auto">
            <a:xfrm>
              <a:off x="5445618" y="63500"/>
              <a:ext cx="1041400" cy="800100"/>
            </a:xfrm>
            <a:custGeom>
              <a:avLst/>
              <a:gdLst>
                <a:gd name="T0" fmla="*/ 977900 w 1041400"/>
                <a:gd name="T1" fmla="*/ 800100 h 800100"/>
                <a:gd name="T2" fmla="*/ 977900 w 1041400"/>
                <a:gd name="T3" fmla="*/ 488950 h 800100"/>
                <a:gd name="T4" fmla="*/ 1041400 w 1041400"/>
                <a:gd name="T5" fmla="*/ 444500 h 800100"/>
                <a:gd name="T6" fmla="*/ 0 w 1041400"/>
                <a:gd name="T7" fmla="*/ 0 h 800100"/>
                <a:gd name="T8" fmla="*/ 50800 w 1041400"/>
                <a:gd name="T9" fmla="*/ 95250 h 800100"/>
                <a:gd name="T10" fmla="*/ 50800 w 1041400"/>
                <a:gd name="T11" fmla="*/ 781050 h 800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1400"/>
                <a:gd name="T19" fmla="*/ 0 h 800100"/>
                <a:gd name="T20" fmla="*/ 1041400 w 1041400"/>
                <a:gd name="T21" fmla="*/ 800100 h 800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1400" h="800100">
                  <a:moveTo>
                    <a:pt x="977900" y="800100"/>
                  </a:moveTo>
                  <a:lnTo>
                    <a:pt x="977900" y="488950"/>
                  </a:lnTo>
                  <a:lnTo>
                    <a:pt x="1041400" y="444500"/>
                  </a:lnTo>
                  <a:lnTo>
                    <a:pt x="0" y="0"/>
                  </a:lnTo>
                  <a:lnTo>
                    <a:pt x="50800" y="95250"/>
                  </a:lnTo>
                  <a:lnTo>
                    <a:pt x="50800" y="78105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45" name="任意多边形 13"/>
            <p:cNvSpPr>
              <a:spLocks noChangeArrowheads="1"/>
            </p:cNvSpPr>
            <p:nvPr/>
          </p:nvSpPr>
          <p:spPr bwMode="auto">
            <a:xfrm>
              <a:off x="0" y="177800"/>
              <a:ext cx="5490067" cy="1035038"/>
            </a:xfrm>
            <a:custGeom>
              <a:avLst/>
              <a:gdLst>
                <a:gd name="T0" fmla="*/ 5490039 w 5490071"/>
                <a:gd name="T1" fmla="*/ 82550 h 1035037"/>
                <a:gd name="T2" fmla="*/ 5039189 w 5490071"/>
                <a:gd name="T3" fmla="*/ 285750 h 1035037"/>
                <a:gd name="T4" fmla="*/ 5096339 w 5490071"/>
                <a:gd name="T5" fmla="*/ 349250 h 1035037"/>
                <a:gd name="T6" fmla="*/ 5096339 w 5490071"/>
                <a:gd name="T7" fmla="*/ 558808 h 1035037"/>
                <a:gd name="T8" fmla="*/ 4766147 w 5490071"/>
                <a:gd name="T9" fmla="*/ 558808 h 1035037"/>
                <a:gd name="T10" fmla="*/ 4766147 w 5490071"/>
                <a:gd name="T11" fmla="*/ 349250 h 1035037"/>
                <a:gd name="T12" fmla="*/ 4842339 w 5490071"/>
                <a:gd name="T13" fmla="*/ 292100 h 1035037"/>
                <a:gd name="T14" fmla="*/ 4327997 w 5490071"/>
                <a:gd name="T15" fmla="*/ 63500 h 1035037"/>
                <a:gd name="T16" fmla="*/ 4283547 w 5490071"/>
                <a:gd name="T17" fmla="*/ 95250 h 1035037"/>
                <a:gd name="T18" fmla="*/ 4156547 w 5490071"/>
                <a:gd name="T19" fmla="*/ 38100 h 1035037"/>
                <a:gd name="T20" fmla="*/ 4156547 w 5490071"/>
                <a:gd name="T21" fmla="*/ 406400 h 1035037"/>
                <a:gd name="T22" fmla="*/ 3781897 w 5490071"/>
                <a:gd name="T23" fmla="*/ 406400 h 1035037"/>
                <a:gd name="T24" fmla="*/ 3781897 w 5490071"/>
                <a:gd name="T25" fmla="*/ 177800 h 1035037"/>
                <a:gd name="T26" fmla="*/ 3851747 w 5490071"/>
                <a:gd name="T27" fmla="*/ 133350 h 1035037"/>
                <a:gd name="T28" fmla="*/ 3477097 w 5490071"/>
                <a:gd name="T29" fmla="*/ 0 h 1035037"/>
                <a:gd name="T30" fmla="*/ 2705966 w 5490071"/>
                <a:gd name="T31" fmla="*/ 225011 h 1035037"/>
                <a:gd name="T32" fmla="*/ 2792162 w 5490071"/>
                <a:gd name="T33" fmla="*/ 301066 h 1035037"/>
                <a:gd name="T34" fmla="*/ 2794698 w 5490071"/>
                <a:gd name="T35" fmla="*/ 478527 h 1035037"/>
                <a:gd name="T36" fmla="*/ 0 w 5490071"/>
                <a:gd name="T37" fmla="*/ 1035045 h 10350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90071"/>
                <a:gd name="T58" fmla="*/ 0 h 1035037"/>
                <a:gd name="T59" fmla="*/ 5490071 w 5490071"/>
                <a:gd name="T60" fmla="*/ 1035037 h 10350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90071" h="1035037">
                  <a:moveTo>
                    <a:pt x="5490071" y="82550"/>
                  </a:moveTo>
                  <a:lnTo>
                    <a:pt x="5039221" y="285750"/>
                  </a:lnTo>
                  <a:lnTo>
                    <a:pt x="5096371" y="349250"/>
                  </a:lnTo>
                  <a:lnTo>
                    <a:pt x="5096371" y="558800"/>
                  </a:lnTo>
                  <a:lnTo>
                    <a:pt x="4766171" y="558800"/>
                  </a:lnTo>
                  <a:lnTo>
                    <a:pt x="4766171" y="349250"/>
                  </a:lnTo>
                  <a:lnTo>
                    <a:pt x="4842371" y="292100"/>
                  </a:lnTo>
                  <a:lnTo>
                    <a:pt x="4328021" y="63500"/>
                  </a:lnTo>
                  <a:lnTo>
                    <a:pt x="4283571" y="95250"/>
                  </a:lnTo>
                  <a:lnTo>
                    <a:pt x="4156571" y="38100"/>
                  </a:lnTo>
                  <a:lnTo>
                    <a:pt x="4156571" y="406400"/>
                  </a:lnTo>
                  <a:lnTo>
                    <a:pt x="3781921" y="406400"/>
                  </a:lnTo>
                  <a:lnTo>
                    <a:pt x="3781921" y="177800"/>
                  </a:lnTo>
                  <a:lnTo>
                    <a:pt x="3851771" y="133350"/>
                  </a:lnTo>
                  <a:lnTo>
                    <a:pt x="3477121" y="0"/>
                  </a:lnTo>
                  <a:lnTo>
                    <a:pt x="2705982" y="225011"/>
                  </a:lnTo>
                  <a:lnTo>
                    <a:pt x="2792178" y="301066"/>
                  </a:lnTo>
                  <a:cubicBezTo>
                    <a:pt x="2793023" y="360220"/>
                    <a:pt x="2793869" y="419373"/>
                    <a:pt x="2794714" y="478527"/>
                  </a:cubicBezTo>
                  <a:lnTo>
                    <a:pt x="0" y="1035037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46" name="任意多边形 14"/>
            <p:cNvSpPr>
              <a:spLocks noChangeArrowheads="1"/>
            </p:cNvSpPr>
            <p:nvPr/>
          </p:nvSpPr>
          <p:spPr bwMode="auto">
            <a:xfrm>
              <a:off x="3731118" y="0"/>
              <a:ext cx="647700" cy="273050"/>
            </a:xfrm>
            <a:custGeom>
              <a:avLst/>
              <a:gdLst>
                <a:gd name="T0" fmla="*/ 0 w 647700"/>
                <a:gd name="T1" fmla="*/ 273050 h 273050"/>
                <a:gd name="T2" fmla="*/ 647700 w 647700"/>
                <a:gd name="T3" fmla="*/ 0 h 273050"/>
                <a:gd name="T4" fmla="*/ 590550 w 647700"/>
                <a:gd name="T5" fmla="*/ 76200 h 273050"/>
                <a:gd name="T6" fmla="*/ 590550 w 647700"/>
                <a:gd name="T7" fmla="*/ 254000 h 273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7700"/>
                <a:gd name="T13" fmla="*/ 0 h 273050"/>
                <a:gd name="T14" fmla="*/ 647700 w 647700"/>
                <a:gd name="T15" fmla="*/ 273050 h 273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7700" h="273050">
                  <a:moveTo>
                    <a:pt x="0" y="273050"/>
                  </a:moveTo>
                  <a:lnTo>
                    <a:pt x="647700" y="0"/>
                  </a:lnTo>
                  <a:lnTo>
                    <a:pt x="590550" y="76200"/>
                  </a:lnTo>
                  <a:lnTo>
                    <a:pt x="590550" y="25400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33796" name="Picture 2" descr="C:\Users\Administrator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908050"/>
            <a:ext cx="87376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5" name="组合 1"/>
          <p:cNvGrpSpPr>
            <a:grpSpLocks/>
          </p:cNvGrpSpPr>
          <p:nvPr/>
        </p:nvGrpSpPr>
        <p:grpSpPr bwMode="auto">
          <a:xfrm>
            <a:off x="855663" y="215900"/>
            <a:ext cx="3025775" cy="585788"/>
            <a:chOff x="0" y="0"/>
            <a:chExt cx="3025964" cy="584997"/>
          </a:xfrm>
        </p:grpSpPr>
        <p:sp>
          <p:nvSpPr>
            <p:cNvPr id="33839" name="TextBox 2"/>
            <p:cNvSpPr>
              <a:spLocks noChangeArrowheads="1"/>
            </p:cNvSpPr>
            <p:nvPr/>
          </p:nvSpPr>
          <p:spPr bwMode="auto">
            <a:xfrm>
              <a:off x="0" y="0"/>
              <a:ext cx="247251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2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相关工作</a:t>
              </a:r>
              <a:endPara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3840" name="TextBox 3"/>
            <p:cNvSpPr>
              <a:spLocks noChangeArrowheads="1"/>
            </p:cNvSpPr>
            <p:nvPr/>
          </p:nvSpPr>
          <p:spPr bwMode="auto">
            <a:xfrm>
              <a:off x="0" y="369553"/>
              <a:ext cx="302596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在此处添加详细描述文本，尽量与标题文本语言风格相符合。</a:t>
              </a:r>
              <a:endPara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21518" name="Oval 7"/>
          <p:cNvSpPr>
            <a:spLocks noChangeArrowheads="1"/>
          </p:cNvSpPr>
          <p:nvPr/>
        </p:nvSpPr>
        <p:spPr bwMode="auto">
          <a:xfrm>
            <a:off x="241300" y="252413"/>
            <a:ext cx="514350" cy="5127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3200" dirty="0">
                <a:solidFill>
                  <a:srgbClr val="0B243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</a:p>
        </p:txBody>
      </p:sp>
      <p:sp>
        <p:nvSpPr>
          <p:cNvPr id="21520" name="直接连接符 6"/>
          <p:cNvSpPr>
            <a:spLocks noChangeShapeType="1"/>
          </p:cNvSpPr>
          <p:nvPr/>
        </p:nvSpPr>
        <p:spPr bwMode="auto">
          <a:xfrm>
            <a:off x="2800350" y="2798763"/>
            <a:ext cx="0" cy="520700"/>
          </a:xfrm>
          <a:prstGeom prst="lin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1" name="直接连接符 7"/>
          <p:cNvSpPr>
            <a:spLocks noChangeShapeType="1"/>
          </p:cNvSpPr>
          <p:nvPr/>
        </p:nvSpPr>
        <p:spPr bwMode="auto">
          <a:xfrm>
            <a:off x="1619250" y="2798763"/>
            <a:ext cx="1588" cy="520700"/>
          </a:xfrm>
          <a:prstGeom prst="lin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2" name="直接连接符 8"/>
          <p:cNvSpPr>
            <a:spLocks noChangeShapeType="1"/>
          </p:cNvSpPr>
          <p:nvPr/>
        </p:nvSpPr>
        <p:spPr bwMode="auto">
          <a:xfrm>
            <a:off x="3981450" y="2798763"/>
            <a:ext cx="0" cy="520700"/>
          </a:xfrm>
          <a:prstGeom prst="lin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3" name="直接连接符 9"/>
          <p:cNvSpPr>
            <a:spLocks noChangeShapeType="1"/>
          </p:cNvSpPr>
          <p:nvPr/>
        </p:nvSpPr>
        <p:spPr bwMode="auto">
          <a:xfrm>
            <a:off x="5162550" y="2798763"/>
            <a:ext cx="0" cy="520700"/>
          </a:xfrm>
          <a:prstGeom prst="lin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4" name="直接连接符 10"/>
          <p:cNvSpPr>
            <a:spLocks noChangeShapeType="1"/>
          </p:cNvSpPr>
          <p:nvPr/>
        </p:nvSpPr>
        <p:spPr bwMode="auto">
          <a:xfrm>
            <a:off x="6343650" y="2798763"/>
            <a:ext cx="0" cy="520700"/>
          </a:xfrm>
          <a:prstGeom prst="lin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5" name="直接连接符 11"/>
          <p:cNvSpPr>
            <a:spLocks noChangeShapeType="1"/>
          </p:cNvSpPr>
          <p:nvPr/>
        </p:nvSpPr>
        <p:spPr bwMode="auto">
          <a:xfrm>
            <a:off x="7524750" y="2798763"/>
            <a:ext cx="0" cy="520700"/>
          </a:xfrm>
          <a:prstGeom prst="lin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6" name="TextBox 12"/>
          <p:cNvSpPr>
            <a:spLocks noChangeArrowheads="1"/>
          </p:cNvSpPr>
          <p:nvPr/>
        </p:nvSpPr>
        <p:spPr bwMode="auto">
          <a:xfrm>
            <a:off x="2499272" y="2671977"/>
            <a:ext cx="1136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</a:t>
            </a:r>
            <a:r>
              <a:rPr lang="zh-CN" altLang="en-US" sz="1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集分析</a:t>
            </a:r>
            <a:endParaRPr lang="zh-CN" altLang="en-US" sz="7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529" name="TextBox 15"/>
          <p:cNvSpPr>
            <a:spLocks noChangeArrowheads="1"/>
          </p:cNvSpPr>
          <p:nvPr/>
        </p:nvSpPr>
        <p:spPr bwMode="auto">
          <a:xfrm>
            <a:off x="3923946" y="2671977"/>
            <a:ext cx="1136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算法</a:t>
            </a:r>
            <a:endParaRPr lang="zh-CN" altLang="en-US" sz="7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530" name="TextBox 16"/>
          <p:cNvSpPr>
            <a:spLocks noChangeArrowheads="1"/>
          </p:cNvSpPr>
          <p:nvPr/>
        </p:nvSpPr>
        <p:spPr bwMode="auto">
          <a:xfrm>
            <a:off x="5307506" y="2671977"/>
            <a:ext cx="1136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评价指标</a:t>
            </a:r>
            <a:endParaRPr lang="zh-CN" altLang="en-US" sz="7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531" name="Rectangle 4"/>
          <p:cNvSpPr>
            <a:spLocks noChangeArrowheads="1"/>
          </p:cNvSpPr>
          <p:nvPr/>
        </p:nvSpPr>
        <p:spPr bwMode="auto">
          <a:xfrm>
            <a:off x="1947381" y="3189142"/>
            <a:ext cx="6584949" cy="173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900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MovieLens</a:t>
            </a:r>
            <a:r>
              <a:rPr lang="zh-CN" altLang="en-US" sz="9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数据集分析</a:t>
            </a:r>
            <a:r>
              <a:rPr lang="en-US" altLang="zh-CN" sz="9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en-US" altLang="zh-CN" sz="9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  <a:hlinkClick r:id="rId3"/>
              </a:rPr>
              <a:t>https</a:t>
            </a:r>
            <a:r>
              <a:rPr lang="en-US" altLang="zh-CN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  <a:hlinkClick r:id="rId3"/>
              </a:rPr>
              <a:t>://</a:t>
            </a:r>
            <a:r>
              <a:rPr lang="en-US" altLang="zh-CN" sz="9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  <a:hlinkClick r:id="rId3"/>
              </a:rPr>
              <a:t>www.cnblogs.com/muchen/p/6881823.html</a:t>
            </a:r>
            <a:endParaRPr lang="en-US" altLang="zh-CN" sz="9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endParaRPr lang="en-US" altLang="zh-CN" sz="9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en-US" sz="9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推荐系统评价指标</a:t>
            </a:r>
            <a:r>
              <a:rPr lang="en-US" altLang="zh-CN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en-US" altLang="zh-CN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  <a:hlinkClick r:id="rId4"/>
              </a:rPr>
              <a:t>https://</a:t>
            </a:r>
            <a:r>
              <a:rPr lang="en-US" altLang="zh-CN" sz="9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  <a:hlinkClick r:id="rId4"/>
              </a:rPr>
              <a:t>wenku.baidu.com/view/c9aea79668dc5022aaea998fcc22bcd126ff422b.html</a:t>
            </a:r>
            <a:endParaRPr lang="en-US" altLang="zh-CN" sz="9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endParaRPr lang="en-US" altLang="zh-CN" sz="9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基于梯度下降的协同过滤算法</a:t>
            </a:r>
            <a:r>
              <a:rPr lang="en-US" altLang="zh-CN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en-US" altLang="zh-CN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  <a:hlinkClick r:id="rId5"/>
              </a:rPr>
              <a:t>https://</a:t>
            </a:r>
            <a:r>
              <a:rPr lang="en-US" altLang="zh-CN" sz="9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  <a:hlinkClick r:id="rId5"/>
              </a:rPr>
              <a:t>blog.csdn.net/zhq9695/article/details/83025632</a:t>
            </a:r>
            <a:endParaRPr lang="en-US" altLang="zh-CN" sz="9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/>
            <a:endParaRPr lang="en-US" altLang="zh-CN" sz="9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/>
            <a:r>
              <a:rPr lang="zh-CN" altLang="en-US" sz="9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基于模型的协同过滤</a:t>
            </a:r>
            <a:r>
              <a:rPr lang="en-US" altLang="zh-CN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en-US" altLang="zh-CN" sz="9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  <a:hlinkClick r:id="rId6"/>
              </a:rPr>
              <a:t>https://</a:t>
            </a:r>
            <a:r>
              <a:rPr lang="en-US" altLang="zh-CN" sz="9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  <a:hlinkClick r:id="rId6"/>
              </a:rPr>
              <a:t>www.cnblogs.com/chenliyang/p/6548306.html</a:t>
            </a:r>
            <a:endParaRPr lang="en-US" altLang="zh-CN" sz="9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/>
            <a:endParaRPr lang="en-US" altLang="zh-CN" sz="9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endParaRPr lang="en-US" altLang="zh-CN" sz="9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endParaRPr lang="en-US" altLang="zh-CN" sz="9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endParaRPr lang="en-US" altLang="zh-CN" sz="9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1532" name="组合 18"/>
          <p:cNvGrpSpPr>
            <a:grpSpLocks/>
          </p:cNvGrpSpPr>
          <p:nvPr/>
        </p:nvGrpSpPr>
        <p:grpSpPr bwMode="auto">
          <a:xfrm>
            <a:off x="4012846" y="1659152"/>
            <a:ext cx="906463" cy="906463"/>
            <a:chOff x="0" y="0"/>
            <a:chExt cx="1410703" cy="1410703"/>
          </a:xfrm>
        </p:grpSpPr>
        <p:sp>
          <p:nvSpPr>
            <p:cNvPr id="33835" name="圆角矩形 19"/>
            <p:cNvSpPr>
              <a:spLocks noChangeArrowheads="1"/>
            </p:cNvSpPr>
            <p:nvPr/>
          </p:nvSpPr>
          <p:spPr bwMode="auto">
            <a:xfrm>
              <a:off x="0" y="0"/>
              <a:ext cx="1410703" cy="1410703"/>
            </a:xfrm>
            <a:prstGeom prst="roundRect">
              <a:avLst>
                <a:gd name="adj" fmla="val 16667"/>
              </a:avLst>
            </a:prstGeom>
            <a:solidFill>
              <a:srgbClr val="85AD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3F3F3F"/>
                </a:solidFill>
              </a:endParaRPr>
            </a:p>
          </p:txBody>
        </p:sp>
        <p:sp>
          <p:nvSpPr>
            <p:cNvPr id="33836" name="圆角矩形 3"/>
            <p:cNvSpPr>
              <a:spLocks noChangeArrowheads="1"/>
            </p:cNvSpPr>
            <p:nvPr/>
          </p:nvSpPr>
          <p:spPr bwMode="auto">
            <a:xfrm>
              <a:off x="168445" y="399625"/>
              <a:ext cx="1242258" cy="1011077"/>
            </a:xfrm>
            <a:custGeom>
              <a:avLst/>
              <a:gdLst>
                <a:gd name="T0" fmla="*/ 854 w 2790034"/>
                <a:gd name="T1" fmla="*/ 832 h 2270816"/>
                <a:gd name="T2" fmla="*/ 859 w 2790034"/>
                <a:gd name="T3" fmla="*/ 538 h 2270816"/>
                <a:gd name="T4" fmla="*/ 1265 w 2790034"/>
                <a:gd name="T5" fmla="*/ 313 h 2270816"/>
                <a:gd name="T6" fmla="*/ 1611 w 2790034"/>
                <a:gd name="T7" fmla="*/ 389 h 2270816"/>
                <a:gd name="T8" fmla="*/ 1991 w 2790034"/>
                <a:gd name="T9" fmla="*/ 84 h 2270816"/>
                <a:gd name="T10" fmla="*/ 2537 w 2790034"/>
                <a:gd name="T11" fmla="*/ 31 h 2270816"/>
                <a:gd name="T12" fmla="*/ 2990 w 2790034"/>
                <a:gd name="T13" fmla="*/ 0 h 2270816"/>
                <a:gd name="T14" fmla="*/ 4302 w 2790034"/>
                <a:gd name="T15" fmla="*/ 988 h 2270816"/>
                <a:gd name="T16" fmla="*/ 4310 w 2790034"/>
                <a:gd name="T17" fmla="*/ 2692 h 2270816"/>
                <a:gd name="T18" fmla="*/ 3494 w 2790034"/>
                <a:gd name="T19" fmla="*/ 3508 h 2270816"/>
                <a:gd name="T20" fmla="*/ 1972 w 2790034"/>
                <a:gd name="T21" fmla="*/ 3508 h 2270816"/>
                <a:gd name="T22" fmla="*/ 793 w 2790034"/>
                <a:gd name="T23" fmla="*/ 2742 h 2270816"/>
                <a:gd name="T24" fmla="*/ 776 w 2790034"/>
                <a:gd name="T25" fmla="*/ 2635 h 2270816"/>
                <a:gd name="T26" fmla="*/ 462 w 2790034"/>
                <a:gd name="T27" fmla="*/ 2461 h 2270816"/>
                <a:gd name="T28" fmla="*/ 529 w 2790034"/>
                <a:gd name="T29" fmla="*/ 2403 h 2270816"/>
                <a:gd name="T30" fmla="*/ 280 w 2790034"/>
                <a:gd name="T31" fmla="*/ 2245 h 2270816"/>
                <a:gd name="T32" fmla="*/ 0 w 2790034"/>
                <a:gd name="T33" fmla="*/ 1926 h 2270816"/>
                <a:gd name="T34" fmla="*/ 64 w 2790034"/>
                <a:gd name="T35" fmla="*/ 1509 h 2270816"/>
                <a:gd name="T36" fmla="*/ 292 w 2790034"/>
                <a:gd name="T37" fmla="*/ 1306 h 2270816"/>
                <a:gd name="T38" fmla="*/ 398 w 2790034"/>
                <a:gd name="T39" fmla="*/ 968 h 2270816"/>
                <a:gd name="T40" fmla="*/ 862 w 2790034"/>
                <a:gd name="T41" fmla="*/ 1000 h 2270816"/>
                <a:gd name="T42" fmla="*/ 977 w 2790034"/>
                <a:gd name="T43" fmla="*/ 918 h 2270816"/>
                <a:gd name="T44" fmla="*/ 854 w 2790034"/>
                <a:gd name="T45" fmla="*/ 832 h 2270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90034"/>
                <a:gd name="T70" fmla="*/ 0 h 2270816"/>
                <a:gd name="T71" fmla="*/ 2790034 w 2790034"/>
                <a:gd name="T72" fmla="*/ 2270816 h 2270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90034" h="2270816">
                  <a:moveTo>
                    <a:pt x="552889" y="538812"/>
                  </a:moveTo>
                  <a:cubicBezTo>
                    <a:pt x="553996" y="475286"/>
                    <a:pt x="555102" y="411761"/>
                    <a:pt x="556209" y="348235"/>
                  </a:cubicBezTo>
                  <a:lnTo>
                    <a:pt x="818835" y="203127"/>
                  </a:lnTo>
                  <a:lnTo>
                    <a:pt x="1042890" y="251970"/>
                  </a:lnTo>
                  <a:lnTo>
                    <a:pt x="1288903" y="54087"/>
                  </a:lnTo>
                  <a:lnTo>
                    <a:pt x="1642081" y="20043"/>
                  </a:lnTo>
                  <a:lnTo>
                    <a:pt x="1935958" y="0"/>
                  </a:lnTo>
                  <a:lnTo>
                    <a:pt x="2785167" y="639890"/>
                  </a:lnTo>
                  <a:cubicBezTo>
                    <a:pt x="2786789" y="1000378"/>
                    <a:pt x="2788412" y="1382259"/>
                    <a:pt x="2790034" y="1742747"/>
                  </a:cubicBezTo>
                  <a:cubicBezTo>
                    <a:pt x="2790034" y="2034391"/>
                    <a:pt x="2553609" y="2270816"/>
                    <a:pt x="2261965" y="2270816"/>
                  </a:cubicBezTo>
                  <a:lnTo>
                    <a:pt x="1276508" y="2270816"/>
                  </a:lnTo>
                  <a:lnTo>
                    <a:pt x="513127" y="1775373"/>
                  </a:lnTo>
                  <a:lnTo>
                    <a:pt x="502430" y="1705848"/>
                  </a:lnTo>
                  <a:lnTo>
                    <a:pt x="299202" y="1593538"/>
                  </a:lnTo>
                  <a:lnTo>
                    <a:pt x="341987" y="1556098"/>
                  </a:lnTo>
                  <a:lnTo>
                    <a:pt x="181204" y="1453355"/>
                  </a:lnTo>
                  <a:lnTo>
                    <a:pt x="0" y="1246725"/>
                  </a:lnTo>
                  <a:lnTo>
                    <a:pt x="41229" y="977129"/>
                  </a:lnTo>
                  <a:lnTo>
                    <a:pt x="188618" y="845614"/>
                  </a:lnTo>
                  <a:lnTo>
                    <a:pt x="258144" y="626338"/>
                  </a:lnTo>
                  <a:lnTo>
                    <a:pt x="557639" y="647733"/>
                  </a:lnTo>
                  <a:lnTo>
                    <a:pt x="632514" y="594250"/>
                  </a:lnTo>
                  <a:lnTo>
                    <a:pt x="552889" y="538812"/>
                  </a:lnTo>
                  <a:close/>
                </a:path>
              </a:pathLst>
            </a:custGeom>
            <a:solidFill>
              <a:srgbClr val="000000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37" name="圆角矩形 57"/>
            <p:cNvSpPr>
              <a:spLocks noChangeArrowheads="1"/>
            </p:cNvSpPr>
            <p:nvPr/>
          </p:nvSpPr>
          <p:spPr bwMode="auto">
            <a:xfrm rot="1784053">
              <a:off x="177612" y="529601"/>
              <a:ext cx="713102" cy="687238"/>
            </a:xfrm>
            <a:custGeom>
              <a:avLst/>
              <a:gdLst>
                <a:gd name="T0" fmla="*/ 44513 w 1018406"/>
                <a:gd name="T1" fmla="*/ 33712 h 981469"/>
                <a:gd name="T2" fmla="*/ 46367 w 1018406"/>
                <a:gd name="T3" fmla="*/ 33337 h 981469"/>
                <a:gd name="T4" fmla="*/ 51134 w 1018406"/>
                <a:gd name="T5" fmla="*/ 38104 h 981469"/>
                <a:gd name="T6" fmla="*/ 51134 w 1018406"/>
                <a:gd name="T7" fmla="*/ 54471 h 981469"/>
                <a:gd name="T8" fmla="*/ 55171 w 1018406"/>
                <a:gd name="T9" fmla="*/ 52165 h 981469"/>
                <a:gd name="T10" fmla="*/ 55171 w 1018406"/>
                <a:gd name="T11" fmla="*/ 57118 h 981469"/>
                <a:gd name="T12" fmla="*/ 51134 w 1018406"/>
                <a:gd name="T13" fmla="*/ 59424 h 981469"/>
                <a:gd name="T14" fmla="*/ 51134 w 1018406"/>
                <a:gd name="T15" fmla="*/ 76234 h 981469"/>
                <a:gd name="T16" fmla="*/ 46367 w 1018406"/>
                <a:gd name="T17" fmla="*/ 81001 h 981469"/>
                <a:gd name="T18" fmla="*/ 46367 w 1018406"/>
                <a:gd name="T19" fmla="*/ 81001 h 981469"/>
                <a:gd name="T20" fmla="*/ 41601 w 1018406"/>
                <a:gd name="T21" fmla="*/ 76234 h 981469"/>
                <a:gd name="T22" fmla="*/ 41601 w 1018406"/>
                <a:gd name="T23" fmla="*/ 38104 h 981469"/>
                <a:gd name="T24" fmla="*/ 44513 w 1018406"/>
                <a:gd name="T25" fmla="*/ 33712 h 981469"/>
                <a:gd name="T26" fmla="*/ 28686 w 1018406"/>
                <a:gd name="T27" fmla="*/ 41389 h 981469"/>
                <a:gd name="T28" fmla="*/ 30542 w 1018406"/>
                <a:gd name="T29" fmla="*/ 41014 h 981469"/>
                <a:gd name="T30" fmla="*/ 35308 w 1018406"/>
                <a:gd name="T31" fmla="*/ 45781 h 981469"/>
                <a:gd name="T32" fmla="*/ 35308 w 1018406"/>
                <a:gd name="T33" fmla="*/ 63510 h 981469"/>
                <a:gd name="T34" fmla="*/ 39753 w 1018406"/>
                <a:gd name="T35" fmla="*/ 60972 h 981469"/>
                <a:gd name="T36" fmla="*/ 39753 w 1018406"/>
                <a:gd name="T37" fmla="*/ 65924 h 981469"/>
                <a:gd name="T38" fmla="*/ 35308 w 1018406"/>
                <a:gd name="T39" fmla="*/ 68463 h 981469"/>
                <a:gd name="T40" fmla="*/ 35308 w 1018406"/>
                <a:gd name="T41" fmla="*/ 73531 h 981469"/>
                <a:gd name="T42" fmla="*/ 30542 w 1018406"/>
                <a:gd name="T43" fmla="*/ 78298 h 981469"/>
                <a:gd name="T44" fmla="*/ 30542 w 1018406"/>
                <a:gd name="T45" fmla="*/ 78298 h 981469"/>
                <a:gd name="T46" fmla="*/ 25776 w 1018406"/>
                <a:gd name="T47" fmla="*/ 73531 h 981469"/>
                <a:gd name="T48" fmla="*/ 25776 w 1018406"/>
                <a:gd name="T49" fmla="*/ 45781 h 981469"/>
                <a:gd name="T50" fmla="*/ 28686 w 1018406"/>
                <a:gd name="T51" fmla="*/ 41389 h 981469"/>
                <a:gd name="T52" fmla="*/ 30685 w 1018406"/>
                <a:gd name="T53" fmla="*/ 3246 h 981469"/>
                <a:gd name="T54" fmla="*/ 64278 w 1018406"/>
                <a:gd name="T55" fmla="*/ 12415 h 981469"/>
                <a:gd name="T56" fmla="*/ 64521 w 1018406"/>
                <a:gd name="T57" fmla="*/ 12960 h 981469"/>
                <a:gd name="T58" fmla="*/ 81731 w 1018406"/>
                <a:gd name="T59" fmla="*/ 21693 h 981469"/>
                <a:gd name="T60" fmla="*/ 75182 w 1018406"/>
                <a:gd name="T61" fmla="*/ 45688 h 981469"/>
                <a:gd name="T62" fmla="*/ 66553 w 1018406"/>
                <a:gd name="T63" fmla="*/ 50618 h 981469"/>
                <a:gd name="T64" fmla="*/ 66553 w 1018406"/>
                <a:gd name="T65" fmla="*/ 64282 h 981469"/>
                <a:gd name="T66" fmla="*/ 61786 w 1018406"/>
                <a:gd name="T67" fmla="*/ 69048 h 981469"/>
                <a:gd name="T68" fmla="*/ 61786 w 1018406"/>
                <a:gd name="T69" fmla="*/ 69048 h 981469"/>
                <a:gd name="T70" fmla="*/ 57020 w 1018406"/>
                <a:gd name="T71" fmla="*/ 64282 h 981469"/>
                <a:gd name="T72" fmla="*/ 57020 w 1018406"/>
                <a:gd name="T73" fmla="*/ 43422 h 981469"/>
                <a:gd name="T74" fmla="*/ 59931 w 1018406"/>
                <a:gd name="T75" fmla="*/ 39030 h 981469"/>
                <a:gd name="T76" fmla="*/ 61786 w 1018406"/>
                <a:gd name="T77" fmla="*/ 38655 h 981469"/>
                <a:gd name="T78" fmla="*/ 66553 w 1018406"/>
                <a:gd name="T79" fmla="*/ 43422 h 981469"/>
                <a:gd name="T80" fmla="*/ 66553 w 1018406"/>
                <a:gd name="T81" fmla="*/ 45319 h 981469"/>
                <a:gd name="T82" fmla="*/ 70654 w 1018406"/>
                <a:gd name="T83" fmla="*/ 27102 h 981469"/>
                <a:gd name="T84" fmla="*/ 56873 w 1018406"/>
                <a:gd name="T85" fmla="*/ 20110 h 981469"/>
                <a:gd name="T86" fmla="*/ 56679 w 1018406"/>
                <a:gd name="T87" fmla="*/ 19673 h 981469"/>
                <a:gd name="T88" fmla="*/ 29779 w 1018406"/>
                <a:gd name="T89" fmla="*/ 12331 h 981469"/>
                <a:gd name="T90" fmla="*/ 19945 w 1018406"/>
                <a:gd name="T91" fmla="*/ 30331 h 981469"/>
                <a:gd name="T92" fmla="*/ 11922 w 1018406"/>
                <a:gd name="T93" fmla="*/ 31456 h 981469"/>
                <a:gd name="T94" fmla="*/ 7726 w 1018406"/>
                <a:gd name="T95" fmla="*/ 46827 h 981469"/>
                <a:gd name="T96" fmla="*/ 8384 w 1018406"/>
                <a:gd name="T97" fmla="*/ 47581 h 981469"/>
                <a:gd name="T98" fmla="*/ 7063 w 1018406"/>
                <a:gd name="T99" fmla="*/ 63425 h 981469"/>
                <a:gd name="T100" fmla="*/ 23927 w 1018406"/>
                <a:gd name="T101" fmla="*/ 69447 h 981469"/>
                <a:gd name="T102" fmla="*/ 23927 w 1018406"/>
                <a:gd name="T103" fmla="*/ 74663 h 981469"/>
                <a:gd name="T104" fmla="*/ 2316 w 1018406"/>
                <a:gd name="T105" fmla="*/ 67054 h 981469"/>
                <a:gd name="T106" fmla="*/ 3967 w 1018406"/>
                <a:gd name="T107" fmla="*/ 47267 h 981469"/>
                <a:gd name="T108" fmla="*/ 3144 w 1018406"/>
                <a:gd name="T109" fmla="*/ 46326 h 981469"/>
                <a:gd name="T110" fmla="*/ 8384 w 1018406"/>
                <a:gd name="T111" fmla="*/ 27130 h 981469"/>
                <a:gd name="T112" fmla="*/ 18403 w 1018406"/>
                <a:gd name="T113" fmla="*/ 25724 h 981469"/>
                <a:gd name="T114" fmla="*/ 30685 w 1018406"/>
                <a:gd name="T115" fmla="*/ 3246 h 98146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18406"/>
                <a:gd name="T175" fmla="*/ 0 h 981469"/>
                <a:gd name="T176" fmla="*/ 1018406 w 1018406"/>
                <a:gd name="T177" fmla="*/ 981469 h 98146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18406" h="981469">
                  <a:moveTo>
                    <a:pt x="539344" y="408473"/>
                  </a:moveTo>
                  <a:cubicBezTo>
                    <a:pt x="546254" y="405551"/>
                    <a:pt x="553850" y="403935"/>
                    <a:pt x="561824" y="403935"/>
                  </a:cubicBezTo>
                  <a:cubicBezTo>
                    <a:pt x="593721" y="403935"/>
                    <a:pt x="619579" y="429792"/>
                    <a:pt x="619578" y="461689"/>
                  </a:cubicBezTo>
                  <a:lnTo>
                    <a:pt x="619578" y="660011"/>
                  </a:lnTo>
                  <a:lnTo>
                    <a:pt x="668498" y="632069"/>
                  </a:lnTo>
                  <a:lnTo>
                    <a:pt x="668498" y="692084"/>
                  </a:lnTo>
                  <a:lnTo>
                    <a:pt x="619578" y="720026"/>
                  </a:lnTo>
                  <a:cubicBezTo>
                    <a:pt x="619577" y="787922"/>
                    <a:pt x="619577" y="855819"/>
                    <a:pt x="619577" y="923715"/>
                  </a:cubicBezTo>
                  <a:cubicBezTo>
                    <a:pt x="619577" y="955612"/>
                    <a:pt x="593721" y="981469"/>
                    <a:pt x="561824" y="981469"/>
                  </a:cubicBezTo>
                  <a:lnTo>
                    <a:pt x="561824" y="981468"/>
                  </a:lnTo>
                  <a:cubicBezTo>
                    <a:pt x="529927" y="981468"/>
                    <a:pt x="504070" y="955611"/>
                    <a:pt x="504071" y="923714"/>
                  </a:cubicBezTo>
                  <a:lnTo>
                    <a:pt x="504070" y="461689"/>
                  </a:lnTo>
                  <a:cubicBezTo>
                    <a:pt x="504070" y="437766"/>
                    <a:pt x="518615" y="417241"/>
                    <a:pt x="539344" y="408473"/>
                  </a:cubicBezTo>
                  <a:close/>
                  <a:moveTo>
                    <a:pt x="347586" y="501503"/>
                  </a:moveTo>
                  <a:cubicBezTo>
                    <a:pt x="354496" y="498580"/>
                    <a:pt x="362093" y="496964"/>
                    <a:pt x="370067" y="496964"/>
                  </a:cubicBezTo>
                  <a:cubicBezTo>
                    <a:pt x="401964" y="496964"/>
                    <a:pt x="427821" y="522821"/>
                    <a:pt x="427821" y="554718"/>
                  </a:cubicBezTo>
                  <a:lnTo>
                    <a:pt x="427820" y="769539"/>
                  </a:lnTo>
                  <a:lnTo>
                    <a:pt x="481679" y="738777"/>
                  </a:lnTo>
                  <a:lnTo>
                    <a:pt x="481679" y="798792"/>
                  </a:lnTo>
                  <a:lnTo>
                    <a:pt x="427820" y="829554"/>
                  </a:lnTo>
                  <a:cubicBezTo>
                    <a:pt x="427820" y="850023"/>
                    <a:pt x="427820" y="870491"/>
                    <a:pt x="427820" y="890960"/>
                  </a:cubicBezTo>
                  <a:cubicBezTo>
                    <a:pt x="427820" y="922857"/>
                    <a:pt x="401963" y="948714"/>
                    <a:pt x="370066" y="948714"/>
                  </a:cubicBezTo>
                  <a:lnTo>
                    <a:pt x="370067" y="948713"/>
                  </a:lnTo>
                  <a:cubicBezTo>
                    <a:pt x="338170" y="948713"/>
                    <a:pt x="312313" y="922856"/>
                    <a:pt x="312313" y="890959"/>
                  </a:cubicBezTo>
                  <a:lnTo>
                    <a:pt x="312313" y="554718"/>
                  </a:lnTo>
                  <a:cubicBezTo>
                    <a:pt x="312313" y="530795"/>
                    <a:pt x="326858" y="510270"/>
                    <a:pt x="347586" y="501503"/>
                  </a:cubicBezTo>
                  <a:close/>
                  <a:moveTo>
                    <a:pt x="371802" y="39332"/>
                  </a:moveTo>
                  <a:cubicBezTo>
                    <a:pt x="514881" y="-42392"/>
                    <a:pt x="697121" y="7347"/>
                    <a:pt x="778845" y="150425"/>
                  </a:cubicBezTo>
                  <a:cubicBezTo>
                    <a:pt x="780041" y="152520"/>
                    <a:pt x="781210" y="154623"/>
                    <a:pt x="781787" y="157040"/>
                  </a:cubicBezTo>
                  <a:cubicBezTo>
                    <a:pt x="863618" y="147642"/>
                    <a:pt x="946858" y="186773"/>
                    <a:pt x="990312" y="262850"/>
                  </a:cubicBezTo>
                  <a:cubicBezTo>
                    <a:pt x="1048686" y="365049"/>
                    <a:pt x="1013158" y="495220"/>
                    <a:pt x="910960" y="553594"/>
                  </a:cubicBezTo>
                  <a:lnTo>
                    <a:pt x="806399" y="613317"/>
                  </a:lnTo>
                  <a:cubicBezTo>
                    <a:pt x="806398" y="668508"/>
                    <a:pt x="806398" y="723698"/>
                    <a:pt x="806398" y="778888"/>
                  </a:cubicBezTo>
                  <a:cubicBezTo>
                    <a:pt x="806398" y="810785"/>
                    <a:pt x="780541" y="836642"/>
                    <a:pt x="748644" y="836642"/>
                  </a:cubicBezTo>
                  <a:lnTo>
                    <a:pt x="748645" y="836641"/>
                  </a:lnTo>
                  <a:cubicBezTo>
                    <a:pt x="716748" y="836641"/>
                    <a:pt x="690891" y="810784"/>
                    <a:pt x="690891" y="778887"/>
                  </a:cubicBezTo>
                  <a:lnTo>
                    <a:pt x="690891" y="526128"/>
                  </a:lnTo>
                  <a:cubicBezTo>
                    <a:pt x="690891" y="502205"/>
                    <a:pt x="705435" y="481680"/>
                    <a:pt x="726164" y="472913"/>
                  </a:cubicBezTo>
                  <a:cubicBezTo>
                    <a:pt x="733074" y="469990"/>
                    <a:pt x="740671" y="468374"/>
                    <a:pt x="748645" y="468374"/>
                  </a:cubicBezTo>
                  <a:cubicBezTo>
                    <a:pt x="780542" y="468374"/>
                    <a:pt x="806399" y="494231"/>
                    <a:pt x="806399" y="526128"/>
                  </a:cubicBezTo>
                  <a:lnTo>
                    <a:pt x="806399" y="549112"/>
                  </a:lnTo>
                  <a:cubicBezTo>
                    <a:pt x="877800" y="500884"/>
                    <a:pt x="899772" y="404862"/>
                    <a:pt x="856096" y="328398"/>
                  </a:cubicBezTo>
                  <a:cubicBezTo>
                    <a:pt x="821300" y="267478"/>
                    <a:pt x="754647" y="236145"/>
                    <a:pt x="689121" y="243670"/>
                  </a:cubicBezTo>
                  <a:cubicBezTo>
                    <a:pt x="688660" y="241736"/>
                    <a:pt x="687724" y="240051"/>
                    <a:pt x="686766" y="238374"/>
                  </a:cubicBezTo>
                  <a:cubicBezTo>
                    <a:pt x="621326" y="123804"/>
                    <a:pt x="475397" y="83977"/>
                    <a:pt x="360828" y="149417"/>
                  </a:cubicBezTo>
                  <a:cubicBezTo>
                    <a:pt x="280358" y="195380"/>
                    <a:pt x="236760" y="281049"/>
                    <a:pt x="241665" y="367508"/>
                  </a:cubicBezTo>
                  <a:cubicBezTo>
                    <a:pt x="209878" y="359290"/>
                    <a:pt x="175188" y="363587"/>
                    <a:pt x="144450" y="381144"/>
                  </a:cubicBezTo>
                  <a:cubicBezTo>
                    <a:pt x="78981" y="418539"/>
                    <a:pt x="56223" y="501924"/>
                    <a:pt x="93617" y="567393"/>
                  </a:cubicBezTo>
                  <a:lnTo>
                    <a:pt x="101597" y="576526"/>
                  </a:lnTo>
                  <a:cubicBezTo>
                    <a:pt x="58159" y="629349"/>
                    <a:pt x="49624" y="705553"/>
                    <a:pt x="85580" y="768503"/>
                  </a:cubicBezTo>
                  <a:cubicBezTo>
                    <a:pt x="127248" y="841454"/>
                    <a:pt x="214604" y="871981"/>
                    <a:pt x="289920" y="841470"/>
                  </a:cubicBezTo>
                  <a:lnTo>
                    <a:pt x="289920" y="904668"/>
                  </a:lnTo>
                  <a:cubicBezTo>
                    <a:pt x="193469" y="943164"/>
                    <a:pt x="81115" y="905351"/>
                    <a:pt x="28062" y="812470"/>
                  </a:cubicBezTo>
                  <a:cubicBezTo>
                    <a:pt x="-16840" y="733856"/>
                    <a:pt x="-6181" y="638689"/>
                    <a:pt x="48064" y="572723"/>
                  </a:cubicBezTo>
                  <a:lnTo>
                    <a:pt x="38099" y="561317"/>
                  </a:lnTo>
                  <a:cubicBezTo>
                    <a:pt x="-8600" y="479558"/>
                    <a:pt x="19821" y="375421"/>
                    <a:pt x="101580" y="328721"/>
                  </a:cubicBezTo>
                  <a:cubicBezTo>
                    <a:pt x="139967" y="306795"/>
                    <a:pt x="183290" y="301429"/>
                    <a:pt x="222985" y="311694"/>
                  </a:cubicBezTo>
                  <a:cubicBezTo>
                    <a:pt x="216862" y="203719"/>
                    <a:pt x="271309" y="96732"/>
                    <a:pt x="371802" y="393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38" name="圆角矩形 68"/>
            <p:cNvSpPr>
              <a:spLocks noChangeArrowheads="1"/>
            </p:cNvSpPr>
            <p:nvPr/>
          </p:nvSpPr>
          <p:spPr bwMode="auto">
            <a:xfrm flipH="1">
              <a:off x="365384" y="346732"/>
              <a:ext cx="893505" cy="654371"/>
            </a:xfrm>
            <a:custGeom>
              <a:avLst/>
              <a:gdLst>
                <a:gd name="T0" fmla="*/ 1366 w 2004545"/>
                <a:gd name="T1" fmla="*/ 0 h 1468058"/>
                <a:gd name="T2" fmla="*/ 410 w 2004545"/>
                <a:gd name="T3" fmla="*/ 956 h 1468058"/>
                <a:gd name="T4" fmla="*/ 412 w 2004545"/>
                <a:gd name="T5" fmla="*/ 979 h 1468058"/>
                <a:gd name="T6" fmla="*/ 0 w 2004545"/>
                <a:gd name="T7" fmla="*/ 1605 h 1468058"/>
                <a:gd name="T8" fmla="*/ 683 w 2004545"/>
                <a:gd name="T9" fmla="*/ 2288 h 1468058"/>
                <a:gd name="T10" fmla="*/ 1241 w 2004545"/>
                <a:gd name="T11" fmla="*/ 2288 h 1468058"/>
                <a:gd name="T12" fmla="*/ 1115 w 2004545"/>
                <a:gd name="T13" fmla="*/ 1935 h 1468058"/>
                <a:gd name="T14" fmla="*/ 1459 w 2004545"/>
                <a:gd name="T15" fmla="*/ 1413 h 1468058"/>
                <a:gd name="T16" fmla="*/ 1457 w 2004545"/>
                <a:gd name="T17" fmla="*/ 1394 h 1468058"/>
                <a:gd name="T18" fmla="*/ 2254 w 2004545"/>
                <a:gd name="T19" fmla="*/ 597 h 1468058"/>
                <a:gd name="T20" fmla="*/ 2961 w 2004545"/>
                <a:gd name="T21" fmla="*/ 1031 h 1468058"/>
                <a:gd name="T22" fmla="*/ 3121 w 2004545"/>
                <a:gd name="T23" fmla="*/ 935 h 1468058"/>
                <a:gd name="T24" fmla="*/ 3124 w 2004545"/>
                <a:gd name="T25" fmla="*/ 922 h 1468058"/>
                <a:gd name="T26" fmla="*/ 2577 w 2004545"/>
                <a:gd name="T27" fmla="*/ 376 h 1468058"/>
                <a:gd name="T28" fmla="*/ 2213 w 2004545"/>
                <a:gd name="T29" fmla="*/ 522 h 1468058"/>
                <a:gd name="T30" fmla="*/ 1366 w 2004545"/>
                <a:gd name="T31" fmla="*/ 0 h 146805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04545"/>
                <a:gd name="T49" fmla="*/ 0 h 1468058"/>
                <a:gd name="T50" fmla="*/ 2004545 w 2004545"/>
                <a:gd name="T51" fmla="*/ 1468058 h 146805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04545" h="1468058">
                  <a:moveTo>
                    <a:pt x="876386" y="0"/>
                  </a:moveTo>
                  <a:cubicBezTo>
                    <a:pt x="537576" y="0"/>
                    <a:pt x="262915" y="274661"/>
                    <a:pt x="262915" y="613471"/>
                  </a:cubicBezTo>
                  <a:cubicBezTo>
                    <a:pt x="262915" y="618431"/>
                    <a:pt x="262973" y="623380"/>
                    <a:pt x="264408" y="628280"/>
                  </a:cubicBezTo>
                  <a:cubicBezTo>
                    <a:pt x="108715" y="694956"/>
                    <a:pt x="0" y="849713"/>
                    <a:pt x="0" y="1029866"/>
                  </a:cubicBezTo>
                  <a:cubicBezTo>
                    <a:pt x="0" y="1271872"/>
                    <a:pt x="196187" y="1468058"/>
                    <a:pt x="438192" y="1468058"/>
                  </a:cubicBezTo>
                  <a:lnTo>
                    <a:pt x="796429" y="1468058"/>
                  </a:lnTo>
                  <a:cubicBezTo>
                    <a:pt x="745471" y="1406661"/>
                    <a:pt x="715778" y="1327623"/>
                    <a:pt x="715778" y="1241651"/>
                  </a:cubicBezTo>
                  <a:cubicBezTo>
                    <a:pt x="715778" y="1091431"/>
                    <a:pt x="806429" y="962387"/>
                    <a:pt x="936254" y="906790"/>
                  </a:cubicBezTo>
                  <a:cubicBezTo>
                    <a:pt x="935057" y="902704"/>
                    <a:pt x="935009" y="898577"/>
                    <a:pt x="935009" y="894441"/>
                  </a:cubicBezTo>
                  <a:cubicBezTo>
                    <a:pt x="935009" y="611925"/>
                    <a:pt x="1164034" y="382900"/>
                    <a:pt x="1446550" y="382900"/>
                  </a:cubicBezTo>
                  <a:cubicBezTo>
                    <a:pt x="1644979" y="382900"/>
                    <a:pt x="1817019" y="495883"/>
                    <a:pt x="1899722" y="661846"/>
                  </a:cubicBezTo>
                  <a:cubicBezTo>
                    <a:pt x="1928593" y="633739"/>
                    <a:pt x="1963605" y="612264"/>
                    <a:pt x="2002850" y="600068"/>
                  </a:cubicBezTo>
                  <a:lnTo>
                    <a:pt x="2004545" y="591672"/>
                  </a:lnTo>
                  <a:cubicBezTo>
                    <a:pt x="2004545" y="398067"/>
                    <a:pt x="1847598" y="241118"/>
                    <a:pt x="1653991" y="241118"/>
                  </a:cubicBezTo>
                  <a:cubicBezTo>
                    <a:pt x="1563090" y="241118"/>
                    <a:pt x="1480267" y="275719"/>
                    <a:pt x="1419858" y="334529"/>
                  </a:cubicBezTo>
                  <a:cubicBezTo>
                    <a:pt x="1320676" y="135496"/>
                    <a:pt x="1114354" y="0"/>
                    <a:pt x="8763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1550" name="组合 36"/>
          <p:cNvGrpSpPr>
            <a:grpSpLocks/>
          </p:cNvGrpSpPr>
          <p:nvPr/>
        </p:nvGrpSpPr>
        <p:grpSpPr bwMode="auto">
          <a:xfrm>
            <a:off x="2632128" y="1635672"/>
            <a:ext cx="906463" cy="906463"/>
            <a:chOff x="0" y="0"/>
            <a:chExt cx="1410703" cy="1410703"/>
          </a:xfrm>
        </p:grpSpPr>
        <p:grpSp>
          <p:nvGrpSpPr>
            <p:cNvPr id="33820" name="组合 37"/>
            <p:cNvGrpSpPr>
              <a:grpSpLocks/>
            </p:cNvGrpSpPr>
            <p:nvPr/>
          </p:nvGrpSpPr>
          <p:grpSpPr bwMode="auto">
            <a:xfrm>
              <a:off x="0" y="0"/>
              <a:ext cx="1410703" cy="1410703"/>
              <a:chOff x="0" y="0"/>
              <a:chExt cx="1410703" cy="1410703"/>
            </a:xfrm>
          </p:grpSpPr>
          <p:sp>
            <p:nvSpPr>
              <p:cNvPr id="33822" name="圆角矩形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10703" cy="1410703"/>
              </a:xfrm>
              <a:prstGeom prst="roundRect">
                <a:avLst>
                  <a:gd name="adj" fmla="val 16667"/>
                </a:avLst>
              </a:prstGeom>
              <a:solidFill>
                <a:srgbClr val="0B24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BA990F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Arial" pitchFamily="34" charset="0"/>
                  <a:buNone/>
                </a:pPr>
                <a:endParaRPr lang="zh-CN" altLang="zh-CN">
                  <a:solidFill>
                    <a:srgbClr val="3F3F3F"/>
                  </a:solidFill>
                </a:endParaRPr>
              </a:p>
            </p:txBody>
          </p:sp>
          <p:sp>
            <p:nvSpPr>
              <p:cNvPr id="33823" name="圆角矩形 3"/>
              <p:cNvSpPr>
                <a:spLocks noChangeArrowheads="1"/>
              </p:cNvSpPr>
              <p:nvPr/>
            </p:nvSpPr>
            <p:spPr bwMode="auto">
              <a:xfrm>
                <a:off x="282898" y="301393"/>
                <a:ext cx="1127805" cy="1109309"/>
              </a:xfrm>
              <a:custGeom>
                <a:avLst/>
                <a:gdLst>
                  <a:gd name="T0" fmla="*/ 531 w 2532980"/>
                  <a:gd name="T1" fmla="*/ 264 h 2491439"/>
                  <a:gd name="T2" fmla="*/ 1132 w 2532980"/>
                  <a:gd name="T3" fmla="*/ 35 h 2491439"/>
                  <a:gd name="T4" fmla="*/ 1718 w 2532980"/>
                  <a:gd name="T5" fmla="*/ 0 h 2491439"/>
                  <a:gd name="T6" fmla="*/ 2263 w 2532980"/>
                  <a:gd name="T7" fmla="*/ 60 h 2491439"/>
                  <a:gd name="T8" fmla="*/ 3905 w 2532980"/>
                  <a:gd name="T9" fmla="*/ 1362 h 2491439"/>
                  <a:gd name="T10" fmla="*/ 3912 w 2532980"/>
                  <a:gd name="T11" fmla="*/ 3033 h 2491439"/>
                  <a:gd name="T12" fmla="*/ 3097 w 2532980"/>
                  <a:gd name="T13" fmla="*/ 3848 h 2491439"/>
                  <a:gd name="T14" fmla="*/ 2169 w 2532980"/>
                  <a:gd name="T15" fmla="*/ 3848 h 2491439"/>
                  <a:gd name="T16" fmla="*/ 494 w 2532980"/>
                  <a:gd name="T17" fmla="*/ 2627 h 2491439"/>
                  <a:gd name="T18" fmla="*/ 14 w 2532980"/>
                  <a:gd name="T19" fmla="*/ 1792 h 2491439"/>
                  <a:gd name="T20" fmla="*/ 0 w 2532980"/>
                  <a:gd name="T21" fmla="*/ 1032 h 2491439"/>
                  <a:gd name="T22" fmla="*/ 531 w 2532980"/>
                  <a:gd name="T23" fmla="*/ 264 h 249143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532980"/>
                  <a:gd name="T37" fmla="*/ 0 h 2491439"/>
                  <a:gd name="T38" fmla="*/ 2532980 w 2532980"/>
                  <a:gd name="T39" fmla="*/ 2491439 h 249143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532980" h="2491439">
                    <a:moveTo>
                      <a:pt x="343970" y="171138"/>
                    </a:moveTo>
                    <a:cubicBezTo>
                      <a:pt x="470055" y="139465"/>
                      <a:pt x="606836" y="54312"/>
                      <a:pt x="732921" y="22639"/>
                    </a:cubicBezTo>
                    <a:lnTo>
                      <a:pt x="1112274" y="0"/>
                    </a:lnTo>
                    <a:lnTo>
                      <a:pt x="1464978" y="38787"/>
                    </a:lnTo>
                    <a:lnTo>
                      <a:pt x="2528113" y="881906"/>
                    </a:lnTo>
                    <a:cubicBezTo>
                      <a:pt x="2529735" y="1242394"/>
                      <a:pt x="2531358" y="1602882"/>
                      <a:pt x="2532980" y="1963370"/>
                    </a:cubicBezTo>
                    <a:cubicBezTo>
                      <a:pt x="2532980" y="2255014"/>
                      <a:pt x="2296555" y="2491439"/>
                      <a:pt x="2004911" y="2491439"/>
                    </a:cubicBezTo>
                    <a:lnTo>
                      <a:pt x="1404520" y="2491439"/>
                    </a:lnTo>
                    <a:lnTo>
                      <a:pt x="319912" y="1700718"/>
                    </a:lnTo>
                    <a:lnTo>
                      <a:pt x="8793" y="1160315"/>
                    </a:lnTo>
                    <a:lnTo>
                      <a:pt x="1" y="667946"/>
                    </a:lnTo>
                    <a:lnTo>
                      <a:pt x="343970" y="171138"/>
                    </a:lnTo>
                    <a:close/>
                  </a:path>
                </a:pathLst>
              </a:custGeom>
              <a:solidFill>
                <a:srgbClr val="000000">
                  <a:alpha val="2980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BA990F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33821" name="椭圆 130"/>
            <p:cNvSpPr>
              <a:spLocks noChangeArrowheads="1"/>
            </p:cNvSpPr>
            <p:nvPr/>
          </p:nvSpPr>
          <p:spPr bwMode="auto">
            <a:xfrm>
              <a:off x="255352" y="255352"/>
              <a:ext cx="900000" cy="900000"/>
            </a:xfrm>
            <a:custGeom>
              <a:avLst/>
              <a:gdLst>
                <a:gd name="T0" fmla="*/ 1657 w 2211268"/>
                <a:gd name="T1" fmla="*/ 2630 h 2211268"/>
                <a:gd name="T2" fmla="*/ 1245 w 2211268"/>
                <a:gd name="T3" fmla="*/ 3573 h 2211268"/>
                <a:gd name="T4" fmla="*/ 2046 w 2211268"/>
                <a:gd name="T5" fmla="*/ 3771 h 2211268"/>
                <a:gd name="T6" fmla="*/ 2846 w 2211268"/>
                <a:gd name="T7" fmla="*/ 3573 h 2211268"/>
                <a:gd name="T8" fmla="*/ 2434 w 2211268"/>
                <a:gd name="T9" fmla="*/ 2630 h 2211268"/>
                <a:gd name="T10" fmla="*/ 2046 w 2211268"/>
                <a:gd name="T11" fmla="*/ 2748 h 2211268"/>
                <a:gd name="T12" fmla="*/ 1657 w 2211268"/>
                <a:gd name="T13" fmla="*/ 2630 h 2211268"/>
                <a:gd name="T14" fmla="*/ 2046 w 2211268"/>
                <a:gd name="T15" fmla="*/ 1599 h 2211268"/>
                <a:gd name="T16" fmla="*/ 1599 w 2211268"/>
                <a:gd name="T17" fmla="*/ 2046 h 2211268"/>
                <a:gd name="T18" fmla="*/ 2046 w 2211268"/>
                <a:gd name="T19" fmla="*/ 2493 h 2211268"/>
                <a:gd name="T20" fmla="*/ 2493 w 2211268"/>
                <a:gd name="T21" fmla="*/ 2046 h 2211268"/>
                <a:gd name="T22" fmla="*/ 2046 w 2211268"/>
                <a:gd name="T23" fmla="*/ 1599 h 2211268"/>
                <a:gd name="T24" fmla="*/ 3573 w 2211268"/>
                <a:gd name="T25" fmla="*/ 1245 h 2211268"/>
                <a:gd name="T26" fmla="*/ 2630 w 2211268"/>
                <a:gd name="T27" fmla="*/ 1657 h 2211268"/>
                <a:gd name="T28" fmla="*/ 2748 w 2211268"/>
                <a:gd name="T29" fmla="*/ 2046 h 2211268"/>
                <a:gd name="T30" fmla="*/ 2630 w 2211268"/>
                <a:gd name="T31" fmla="*/ 2434 h 2211268"/>
                <a:gd name="T32" fmla="*/ 3573 w 2211268"/>
                <a:gd name="T33" fmla="*/ 2846 h 2211268"/>
                <a:gd name="T34" fmla="*/ 3771 w 2211268"/>
                <a:gd name="T35" fmla="*/ 2046 h 2211268"/>
                <a:gd name="T36" fmla="*/ 3573 w 2211268"/>
                <a:gd name="T37" fmla="*/ 1245 h 2211268"/>
                <a:gd name="T38" fmla="*/ 518 w 2211268"/>
                <a:gd name="T39" fmla="*/ 1245 h 2211268"/>
                <a:gd name="T40" fmla="*/ 321 w 2211268"/>
                <a:gd name="T41" fmla="*/ 2046 h 2211268"/>
                <a:gd name="T42" fmla="*/ 518 w 2211268"/>
                <a:gd name="T43" fmla="*/ 2846 h 2211268"/>
                <a:gd name="T44" fmla="*/ 1461 w 2211268"/>
                <a:gd name="T45" fmla="*/ 2434 h 2211268"/>
                <a:gd name="T46" fmla="*/ 1343 w 2211268"/>
                <a:gd name="T47" fmla="*/ 2046 h 2211268"/>
                <a:gd name="T48" fmla="*/ 1461 w 2211268"/>
                <a:gd name="T49" fmla="*/ 1657 h 2211268"/>
                <a:gd name="T50" fmla="*/ 518 w 2211268"/>
                <a:gd name="T51" fmla="*/ 1245 h 2211268"/>
                <a:gd name="T52" fmla="*/ 2046 w 2211268"/>
                <a:gd name="T53" fmla="*/ 321 h 2211268"/>
                <a:gd name="T54" fmla="*/ 1245 w 2211268"/>
                <a:gd name="T55" fmla="*/ 518 h 2211268"/>
                <a:gd name="T56" fmla="*/ 1657 w 2211268"/>
                <a:gd name="T57" fmla="*/ 1461 h 2211268"/>
                <a:gd name="T58" fmla="*/ 2046 w 2211268"/>
                <a:gd name="T59" fmla="*/ 1343 h 2211268"/>
                <a:gd name="T60" fmla="*/ 2434 w 2211268"/>
                <a:gd name="T61" fmla="*/ 1461 h 2211268"/>
                <a:gd name="T62" fmla="*/ 2846 w 2211268"/>
                <a:gd name="T63" fmla="*/ 518 h 2211268"/>
                <a:gd name="T64" fmla="*/ 2046 w 2211268"/>
                <a:gd name="T65" fmla="*/ 321 h 2211268"/>
                <a:gd name="T66" fmla="*/ 2046 w 2211268"/>
                <a:gd name="T67" fmla="*/ 0 h 2211268"/>
                <a:gd name="T68" fmla="*/ 4091 w 2211268"/>
                <a:gd name="T69" fmla="*/ 2046 h 2211268"/>
                <a:gd name="T70" fmla="*/ 2046 w 2211268"/>
                <a:gd name="T71" fmla="*/ 4091 h 2211268"/>
                <a:gd name="T72" fmla="*/ 0 w 2211268"/>
                <a:gd name="T73" fmla="*/ 2046 h 2211268"/>
                <a:gd name="T74" fmla="*/ 2046 w 2211268"/>
                <a:gd name="T75" fmla="*/ 0 h 221126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211268"/>
                <a:gd name="T115" fmla="*/ 0 h 2211268"/>
                <a:gd name="T116" fmla="*/ 2211268 w 2211268"/>
                <a:gd name="T117" fmla="*/ 2211268 h 221126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211268" h="2211268">
                  <a:moveTo>
                    <a:pt x="895591" y="1421831"/>
                  </a:moveTo>
                  <a:lnTo>
                    <a:pt x="673189" y="1931286"/>
                  </a:lnTo>
                  <a:cubicBezTo>
                    <a:pt x="802247" y="1999646"/>
                    <a:pt x="949457" y="2038044"/>
                    <a:pt x="1105634" y="2038044"/>
                  </a:cubicBezTo>
                  <a:cubicBezTo>
                    <a:pt x="1261812" y="2038044"/>
                    <a:pt x="1409021" y="1999646"/>
                    <a:pt x="1538079" y="1931286"/>
                  </a:cubicBezTo>
                  <a:lnTo>
                    <a:pt x="1315678" y="1421831"/>
                  </a:lnTo>
                  <a:cubicBezTo>
                    <a:pt x="1255626" y="1462097"/>
                    <a:pt x="1183357" y="1485442"/>
                    <a:pt x="1105634" y="1485442"/>
                  </a:cubicBezTo>
                  <a:cubicBezTo>
                    <a:pt x="1027912" y="1485442"/>
                    <a:pt x="955642" y="1462097"/>
                    <a:pt x="895591" y="1421831"/>
                  </a:cubicBezTo>
                  <a:close/>
                  <a:moveTo>
                    <a:pt x="1105634" y="864096"/>
                  </a:moveTo>
                  <a:cubicBezTo>
                    <a:pt x="972236" y="864096"/>
                    <a:pt x="864096" y="972236"/>
                    <a:pt x="864096" y="1105634"/>
                  </a:cubicBezTo>
                  <a:cubicBezTo>
                    <a:pt x="864096" y="1239032"/>
                    <a:pt x="972236" y="1347172"/>
                    <a:pt x="1105634" y="1347172"/>
                  </a:cubicBezTo>
                  <a:cubicBezTo>
                    <a:pt x="1239032" y="1347172"/>
                    <a:pt x="1347172" y="1239032"/>
                    <a:pt x="1347172" y="1105634"/>
                  </a:cubicBezTo>
                  <a:cubicBezTo>
                    <a:pt x="1347172" y="972236"/>
                    <a:pt x="1239032" y="864096"/>
                    <a:pt x="1105634" y="864096"/>
                  </a:cubicBezTo>
                  <a:close/>
                  <a:moveTo>
                    <a:pt x="1931286" y="673190"/>
                  </a:moveTo>
                  <a:lnTo>
                    <a:pt x="1421831" y="895591"/>
                  </a:lnTo>
                  <a:cubicBezTo>
                    <a:pt x="1462097" y="955643"/>
                    <a:pt x="1485442" y="1027912"/>
                    <a:pt x="1485442" y="1105635"/>
                  </a:cubicBezTo>
                  <a:cubicBezTo>
                    <a:pt x="1485442" y="1183357"/>
                    <a:pt x="1462097" y="1255627"/>
                    <a:pt x="1421831" y="1315678"/>
                  </a:cubicBezTo>
                  <a:lnTo>
                    <a:pt x="1931286" y="1538080"/>
                  </a:lnTo>
                  <a:cubicBezTo>
                    <a:pt x="1999646" y="1409022"/>
                    <a:pt x="2038044" y="1261812"/>
                    <a:pt x="2038044" y="1105635"/>
                  </a:cubicBezTo>
                  <a:cubicBezTo>
                    <a:pt x="2038044" y="949457"/>
                    <a:pt x="1999646" y="802248"/>
                    <a:pt x="1931286" y="673190"/>
                  </a:cubicBezTo>
                  <a:close/>
                  <a:moveTo>
                    <a:pt x="279982" y="673190"/>
                  </a:moveTo>
                  <a:cubicBezTo>
                    <a:pt x="211622" y="802248"/>
                    <a:pt x="173224" y="949457"/>
                    <a:pt x="173224" y="1105635"/>
                  </a:cubicBezTo>
                  <a:cubicBezTo>
                    <a:pt x="173224" y="1261812"/>
                    <a:pt x="211622" y="1409022"/>
                    <a:pt x="279982" y="1538080"/>
                  </a:cubicBezTo>
                  <a:lnTo>
                    <a:pt x="789437" y="1315678"/>
                  </a:lnTo>
                  <a:cubicBezTo>
                    <a:pt x="749172" y="1255627"/>
                    <a:pt x="725826" y="1183357"/>
                    <a:pt x="725826" y="1105635"/>
                  </a:cubicBezTo>
                  <a:cubicBezTo>
                    <a:pt x="725826" y="1027912"/>
                    <a:pt x="749172" y="955643"/>
                    <a:pt x="789437" y="895591"/>
                  </a:cubicBezTo>
                  <a:lnTo>
                    <a:pt x="279982" y="673190"/>
                  </a:lnTo>
                  <a:close/>
                  <a:moveTo>
                    <a:pt x="1105634" y="173224"/>
                  </a:moveTo>
                  <a:cubicBezTo>
                    <a:pt x="949457" y="173224"/>
                    <a:pt x="802247" y="211622"/>
                    <a:pt x="673189" y="279982"/>
                  </a:cubicBezTo>
                  <a:lnTo>
                    <a:pt x="895591" y="789437"/>
                  </a:lnTo>
                  <a:cubicBezTo>
                    <a:pt x="955642" y="749172"/>
                    <a:pt x="1027912" y="725826"/>
                    <a:pt x="1105634" y="725826"/>
                  </a:cubicBezTo>
                  <a:cubicBezTo>
                    <a:pt x="1183357" y="725826"/>
                    <a:pt x="1255626" y="749172"/>
                    <a:pt x="1315678" y="789437"/>
                  </a:cubicBezTo>
                  <a:lnTo>
                    <a:pt x="1538079" y="279982"/>
                  </a:lnTo>
                  <a:cubicBezTo>
                    <a:pt x="1409021" y="211622"/>
                    <a:pt x="1261812" y="173224"/>
                    <a:pt x="1105634" y="173224"/>
                  </a:cubicBezTo>
                  <a:close/>
                  <a:moveTo>
                    <a:pt x="1105634" y="0"/>
                  </a:moveTo>
                  <a:cubicBezTo>
                    <a:pt x="1716259" y="0"/>
                    <a:pt x="2211268" y="495009"/>
                    <a:pt x="2211268" y="1105634"/>
                  </a:cubicBezTo>
                  <a:cubicBezTo>
                    <a:pt x="2211268" y="1716259"/>
                    <a:pt x="1716259" y="2211268"/>
                    <a:pt x="1105634" y="2211268"/>
                  </a:cubicBezTo>
                  <a:cubicBezTo>
                    <a:pt x="495009" y="2211268"/>
                    <a:pt x="0" y="1716259"/>
                    <a:pt x="0" y="1105634"/>
                  </a:cubicBezTo>
                  <a:cubicBezTo>
                    <a:pt x="0" y="495009"/>
                    <a:pt x="495009" y="0"/>
                    <a:pt x="11056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1555" name="组合 41"/>
          <p:cNvGrpSpPr>
            <a:grpSpLocks/>
          </p:cNvGrpSpPr>
          <p:nvPr/>
        </p:nvGrpSpPr>
        <p:grpSpPr bwMode="auto">
          <a:xfrm>
            <a:off x="5404344" y="1648040"/>
            <a:ext cx="908050" cy="906462"/>
            <a:chOff x="0" y="0"/>
            <a:chExt cx="1407810" cy="1407810"/>
          </a:xfrm>
        </p:grpSpPr>
        <p:sp>
          <p:nvSpPr>
            <p:cNvPr id="33817" name="圆角矩形 42"/>
            <p:cNvSpPr>
              <a:spLocks noChangeArrowheads="1"/>
            </p:cNvSpPr>
            <p:nvPr/>
          </p:nvSpPr>
          <p:spPr bwMode="auto">
            <a:xfrm>
              <a:off x="0" y="0"/>
              <a:ext cx="1407810" cy="1407810"/>
            </a:xfrm>
            <a:prstGeom prst="roundRect">
              <a:avLst>
                <a:gd name="adj" fmla="val 16667"/>
              </a:avLst>
            </a:prstGeom>
            <a:solidFill>
              <a:srgbClr val="0B24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3F3F3F"/>
                </a:solidFill>
              </a:endParaRPr>
            </a:p>
          </p:txBody>
        </p:sp>
        <p:sp>
          <p:nvSpPr>
            <p:cNvPr id="33818" name="圆角矩形 12"/>
            <p:cNvSpPr>
              <a:spLocks noChangeArrowheads="1"/>
            </p:cNvSpPr>
            <p:nvPr/>
          </p:nvSpPr>
          <p:spPr bwMode="auto">
            <a:xfrm>
              <a:off x="336721" y="249561"/>
              <a:ext cx="1071089" cy="1158249"/>
            </a:xfrm>
            <a:custGeom>
              <a:avLst/>
              <a:gdLst>
                <a:gd name="T0" fmla="*/ 25931636 w 615000"/>
                <a:gd name="T1" fmla="*/ 0 h 665046"/>
                <a:gd name="T2" fmla="*/ 51941240 w 615000"/>
                <a:gd name="T3" fmla="*/ 15109645 h 665046"/>
                <a:gd name="T4" fmla="*/ 52056927 w 615000"/>
                <a:gd name="T5" fmla="*/ 44888989 h 665046"/>
                <a:gd name="T6" fmla="*/ 40652997 w 615000"/>
                <a:gd name="T7" fmla="*/ 56292903 h 665046"/>
                <a:gd name="T8" fmla="*/ 20401903 w 615000"/>
                <a:gd name="T9" fmla="*/ 56292903 h 665046"/>
                <a:gd name="T10" fmla="*/ 0 w 615000"/>
                <a:gd name="T11" fmla="*/ 42587760 h 665046"/>
                <a:gd name="T12" fmla="*/ 16229100 w 615000"/>
                <a:gd name="T13" fmla="*/ 38380888 h 665046"/>
                <a:gd name="T14" fmla="*/ 1913763 w 615000"/>
                <a:gd name="T15" fmla="*/ 28080769 h 665046"/>
                <a:gd name="T16" fmla="*/ 7700452 w 615000"/>
                <a:gd name="T17" fmla="*/ 15971112 h 665046"/>
                <a:gd name="T18" fmla="*/ 9005450 w 615000"/>
                <a:gd name="T19" fmla="*/ 2183446 h 665046"/>
                <a:gd name="T20" fmla="*/ 25931636 w 615000"/>
                <a:gd name="T21" fmla="*/ 0 h 6650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5000"/>
                <a:gd name="T34" fmla="*/ 0 h 665046"/>
                <a:gd name="T35" fmla="*/ 615000 w 615000"/>
                <a:gd name="T36" fmla="*/ 665046 h 6650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5000" h="665046">
                  <a:moveTo>
                    <a:pt x="306356" y="0"/>
                  </a:moveTo>
                  <a:lnTo>
                    <a:pt x="613633" y="178506"/>
                  </a:lnTo>
                  <a:cubicBezTo>
                    <a:pt x="614089" y="304741"/>
                    <a:pt x="614544" y="404085"/>
                    <a:pt x="615000" y="530320"/>
                  </a:cubicBezTo>
                  <a:cubicBezTo>
                    <a:pt x="615000" y="604727"/>
                    <a:pt x="554681" y="665046"/>
                    <a:pt x="480274" y="665046"/>
                  </a:cubicBezTo>
                  <a:lnTo>
                    <a:pt x="241028" y="665046"/>
                  </a:lnTo>
                  <a:lnTo>
                    <a:pt x="0" y="503133"/>
                  </a:lnTo>
                  <a:lnTo>
                    <a:pt x="191730" y="453433"/>
                  </a:lnTo>
                  <a:lnTo>
                    <a:pt x="22609" y="331747"/>
                  </a:lnTo>
                  <a:lnTo>
                    <a:pt x="90973" y="188683"/>
                  </a:lnTo>
                  <a:lnTo>
                    <a:pt x="106390" y="25795"/>
                  </a:lnTo>
                  <a:lnTo>
                    <a:pt x="306356" y="0"/>
                  </a:lnTo>
                  <a:close/>
                </a:path>
              </a:pathLst>
            </a:custGeom>
            <a:solidFill>
              <a:srgbClr val="000000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19" name="同侧圆角矩形 42"/>
            <p:cNvSpPr>
              <a:spLocks noChangeAspect="1" noChangeArrowheads="1"/>
            </p:cNvSpPr>
            <p:nvPr/>
          </p:nvSpPr>
          <p:spPr bwMode="auto">
            <a:xfrm>
              <a:off x="285113" y="188801"/>
              <a:ext cx="837585" cy="954000"/>
            </a:xfrm>
            <a:custGeom>
              <a:avLst/>
              <a:gdLst>
                <a:gd name="T0" fmla="*/ 1037262 w 720080"/>
                <a:gd name="T1" fmla="*/ 1165177 h 820163"/>
                <a:gd name="T2" fmla="*/ 829808 w 720080"/>
                <a:gd name="T3" fmla="*/ 1372627 h 820163"/>
                <a:gd name="T4" fmla="*/ 915076 w 720080"/>
                <a:gd name="T5" fmla="*/ 1535841 h 820163"/>
                <a:gd name="T6" fmla="*/ 915076 w 720080"/>
                <a:gd name="T7" fmla="*/ 1868960 h 820163"/>
                <a:gd name="T8" fmla="*/ 1037262 w 720080"/>
                <a:gd name="T9" fmla="*/ 1991142 h 820163"/>
                <a:gd name="T10" fmla="*/ 1159441 w 720080"/>
                <a:gd name="T11" fmla="*/ 1868960 h 820163"/>
                <a:gd name="T12" fmla="*/ 1159441 w 720080"/>
                <a:gd name="T13" fmla="*/ 1535841 h 820163"/>
                <a:gd name="T14" fmla="*/ 1244711 w 720080"/>
                <a:gd name="T15" fmla="*/ 1372627 h 820163"/>
                <a:gd name="T16" fmla="*/ 1037262 w 720080"/>
                <a:gd name="T17" fmla="*/ 1165177 h 820163"/>
                <a:gd name="T18" fmla="*/ 1037262 w 720080"/>
                <a:gd name="T19" fmla="*/ 0 h 820163"/>
                <a:gd name="T20" fmla="*/ 1688479 w 720080"/>
                <a:gd name="T21" fmla="*/ 643457 h 820163"/>
                <a:gd name="T22" fmla="*/ 1431601 w 720080"/>
                <a:gd name="T23" fmla="*/ 643457 h 820163"/>
                <a:gd name="T24" fmla="*/ 1037263 w 720080"/>
                <a:gd name="T25" fmla="*/ 257020 h 820163"/>
                <a:gd name="T26" fmla="*/ 640934 w 720080"/>
                <a:gd name="T27" fmla="*/ 653352 h 820163"/>
                <a:gd name="T28" fmla="*/ 640934 w 720080"/>
                <a:gd name="T29" fmla="*/ 788097 h 820163"/>
                <a:gd name="T30" fmla="*/ 1812057 w 720080"/>
                <a:gd name="T31" fmla="*/ 788097 h 820163"/>
                <a:gd name="T32" fmla="*/ 2074521 w 720080"/>
                <a:gd name="T33" fmla="*/ 1050559 h 820163"/>
                <a:gd name="T34" fmla="*/ 2074521 w 720080"/>
                <a:gd name="T35" fmla="*/ 2100396 h 820163"/>
                <a:gd name="T36" fmla="*/ 1812057 w 720080"/>
                <a:gd name="T37" fmla="*/ 2362858 h 820163"/>
                <a:gd name="T38" fmla="*/ 262461 w 720080"/>
                <a:gd name="T39" fmla="*/ 2362858 h 820163"/>
                <a:gd name="T40" fmla="*/ 0 w 720080"/>
                <a:gd name="T41" fmla="*/ 2100396 h 820163"/>
                <a:gd name="T42" fmla="*/ 0 w 720080"/>
                <a:gd name="T43" fmla="*/ 1050559 h 820163"/>
                <a:gd name="T44" fmla="*/ 262461 w 720080"/>
                <a:gd name="T45" fmla="*/ 788097 h 820163"/>
                <a:gd name="T46" fmla="*/ 385172 w 720080"/>
                <a:gd name="T47" fmla="*/ 788097 h 820163"/>
                <a:gd name="T48" fmla="*/ 385172 w 720080"/>
                <a:gd name="T49" fmla="*/ 652090 h 820163"/>
                <a:gd name="T50" fmla="*/ 1037262 w 720080"/>
                <a:gd name="T51" fmla="*/ 0 h 8201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20080"/>
                <a:gd name="T79" fmla="*/ 0 h 820163"/>
                <a:gd name="T80" fmla="*/ 720080 w 720080"/>
                <a:gd name="T81" fmla="*/ 820163 h 8201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20080" h="820163">
                  <a:moveTo>
                    <a:pt x="360040" y="404440"/>
                  </a:moveTo>
                  <a:cubicBezTo>
                    <a:pt x="320271" y="404440"/>
                    <a:pt x="288032" y="436679"/>
                    <a:pt x="288032" y="476448"/>
                  </a:cubicBezTo>
                  <a:cubicBezTo>
                    <a:pt x="288032" y="500028"/>
                    <a:pt x="299366" y="520960"/>
                    <a:pt x="317629" y="533101"/>
                  </a:cubicBezTo>
                  <a:lnTo>
                    <a:pt x="317629" y="648728"/>
                  </a:lnTo>
                  <a:cubicBezTo>
                    <a:pt x="317629" y="672150"/>
                    <a:pt x="336617" y="691138"/>
                    <a:pt x="360040" y="691138"/>
                  </a:cubicBezTo>
                  <a:cubicBezTo>
                    <a:pt x="383462" y="691138"/>
                    <a:pt x="402450" y="672150"/>
                    <a:pt x="402450" y="648728"/>
                  </a:cubicBezTo>
                  <a:lnTo>
                    <a:pt x="402450" y="533101"/>
                  </a:lnTo>
                  <a:cubicBezTo>
                    <a:pt x="420714" y="520962"/>
                    <a:pt x="432048" y="500028"/>
                    <a:pt x="432048" y="476448"/>
                  </a:cubicBezTo>
                  <a:cubicBezTo>
                    <a:pt x="432048" y="436679"/>
                    <a:pt x="399809" y="404440"/>
                    <a:pt x="360040" y="404440"/>
                  </a:cubicBezTo>
                  <a:close/>
                  <a:moveTo>
                    <a:pt x="360040" y="0"/>
                  </a:moveTo>
                  <a:cubicBezTo>
                    <a:pt x="484045" y="0"/>
                    <a:pt x="584759" y="99721"/>
                    <a:pt x="586082" y="223348"/>
                  </a:cubicBezTo>
                  <a:lnTo>
                    <a:pt x="496917" y="223348"/>
                  </a:lnTo>
                  <a:cubicBezTo>
                    <a:pt x="495736" y="148950"/>
                    <a:pt x="434865" y="89214"/>
                    <a:pt x="360041" y="89214"/>
                  </a:cubicBezTo>
                  <a:cubicBezTo>
                    <a:pt x="284064" y="89214"/>
                    <a:pt x="222472" y="150806"/>
                    <a:pt x="222472" y="226783"/>
                  </a:cubicBezTo>
                  <a:lnTo>
                    <a:pt x="222472" y="273553"/>
                  </a:lnTo>
                  <a:lnTo>
                    <a:pt x="628977" y="273553"/>
                  </a:lnTo>
                  <a:cubicBezTo>
                    <a:pt x="679292" y="273553"/>
                    <a:pt x="720080" y="314341"/>
                    <a:pt x="720080" y="364656"/>
                  </a:cubicBezTo>
                  <a:lnTo>
                    <a:pt x="720080" y="729060"/>
                  </a:lnTo>
                  <a:cubicBezTo>
                    <a:pt x="720080" y="779375"/>
                    <a:pt x="679292" y="820163"/>
                    <a:pt x="628977" y="820163"/>
                  </a:cubicBezTo>
                  <a:lnTo>
                    <a:pt x="91103" y="820163"/>
                  </a:lnTo>
                  <a:cubicBezTo>
                    <a:pt x="40788" y="820163"/>
                    <a:pt x="0" y="779375"/>
                    <a:pt x="0" y="729060"/>
                  </a:cubicBezTo>
                  <a:lnTo>
                    <a:pt x="0" y="364656"/>
                  </a:lnTo>
                  <a:cubicBezTo>
                    <a:pt x="0" y="314341"/>
                    <a:pt x="40788" y="273553"/>
                    <a:pt x="91103" y="273553"/>
                  </a:cubicBezTo>
                  <a:lnTo>
                    <a:pt x="133696" y="273553"/>
                  </a:lnTo>
                  <a:lnTo>
                    <a:pt x="133696" y="226344"/>
                  </a:lnTo>
                  <a:cubicBezTo>
                    <a:pt x="133696" y="101338"/>
                    <a:pt x="235034" y="0"/>
                    <a:pt x="3600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990F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">
      <a:dk1>
        <a:srgbClr val="000000"/>
      </a:dk1>
      <a:lt1>
        <a:srgbClr val="FFFFFF"/>
      </a:lt1>
      <a:dk2>
        <a:srgbClr val="2F2F2F"/>
      </a:dk2>
      <a:lt2>
        <a:srgbClr val="FFFFF4"/>
      </a:lt2>
      <a:accent1>
        <a:srgbClr val="FFD215"/>
      </a:accent1>
      <a:accent2>
        <a:srgbClr val="184860"/>
      </a:accent2>
      <a:accent3>
        <a:srgbClr val="FFFFFF"/>
      </a:accent3>
      <a:accent4>
        <a:srgbClr val="000000"/>
      </a:accent4>
      <a:accent5>
        <a:srgbClr val="FFE5AA"/>
      </a:accent5>
      <a:accent6>
        <a:srgbClr val="154056"/>
      </a:accent6>
      <a:hlink>
        <a:srgbClr val="00D5D5"/>
      </a:hlink>
      <a:folHlink>
        <a:srgbClr val="DD00DD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Pages>0</Pages>
  <Words>681</Words>
  <Characters>0</Characters>
  <Application>Microsoft Office PowerPoint</Application>
  <DocSecurity>0</DocSecurity>
  <PresentationFormat>全屏显示(16:9)</PresentationFormat>
  <Lines>0</Lines>
  <Paragraphs>103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  <vt:lpstr>THANKS</vt:lpstr>
    </vt:vector>
  </TitlesOfParts>
  <Company>www.1ppt.com</Company>
  <LinksUpToDate>false</LinksUpToDate>
  <CharactersWithSpaces>0</CharactersWithSpaces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subject>www.1ppt.com</dc:subject>
  <dc:creator>第一PPT</dc:creator>
  <cp:keywords>www.1ppt.com</cp:keywords>
  <dc:description>www.1ppt.com</dc:description>
  <cp:lastModifiedBy>jocelyn</cp:lastModifiedBy>
  <cp:revision>52</cp:revision>
  <dcterms:created xsi:type="dcterms:W3CDTF">2015-04-21T13:09:00Z</dcterms:created>
  <dcterms:modified xsi:type="dcterms:W3CDTF">2019-07-02T15:06:15Z</dcterms:modified>
  <cp:category>www.1ppt.com</cp:category>
  <cp:contentStatus>12sc.taobao.com</cp:contentStatus>
</cp:coreProperties>
</file>