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257" r:id="rId3"/>
    <p:sldId id="278" r:id="rId4"/>
    <p:sldId id="267" r:id="rId5"/>
    <p:sldId id="265" r:id="rId6"/>
    <p:sldId id="287" r:id="rId7"/>
    <p:sldId id="288" r:id="rId8"/>
    <p:sldId id="289" r:id="rId9"/>
    <p:sldId id="290" r:id="rId10"/>
    <p:sldId id="291" r:id="rId11"/>
    <p:sldId id="292" r:id="rId12"/>
    <p:sldId id="273" r:id="rId13"/>
    <p:sldId id="286" r:id="rId14"/>
    <p:sldId id="285" r:id="rId15"/>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B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9" autoAdjust="0"/>
    <p:restoredTop sz="94660"/>
  </p:normalViewPr>
  <p:slideViewPr>
    <p:cSldViewPr>
      <p:cViewPr>
        <p:scale>
          <a:sx n="75" d="100"/>
          <a:sy n="75" d="100"/>
        </p:scale>
        <p:origin x="-1032" y="-23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7C158BC-FDE9-480C-8232-25C2B7A77578}" type="datetimeFigureOut">
              <a:rPr lang="zh-CN" altLang="en-US"/>
              <a:pPr>
                <a:defRPr/>
              </a:pPr>
              <a:t>2019/7/2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3CE00491-7A15-4CA6-A883-9FED35B51724}" type="slidenum">
              <a:rPr lang="zh-CN" altLang="en-US"/>
              <a:pPr>
                <a:defRPr/>
              </a:pPr>
              <a:t>‹#›</a:t>
            </a:fld>
            <a:endParaRPr lang="zh-CN" altLang="en-US"/>
          </a:p>
        </p:txBody>
      </p:sp>
    </p:spTree>
    <p:extLst>
      <p:ext uri="{BB962C8B-B14F-4D97-AF65-F5344CB8AC3E}">
        <p14:creationId xmlns:p14="http://schemas.microsoft.com/office/powerpoint/2010/main" val="10100598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395098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微软雅黑" pitchFamily="34" charset="-122"/>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2093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24411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42799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68703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界定与表征">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50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71272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86365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3162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54603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6122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6443663" y="4897438"/>
            <a:ext cx="7762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00">
                <a:solidFill>
                  <a:srgbClr val="0B202B"/>
                </a:solidFill>
                <a:latin typeface="Calibri" pitchFamily="34" charset="0"/>
              </a:rPr>
              <a:t>PPT</a:t>
            </a:r>
            <a:r>
              <a:rPr lang="zh-CN" altLang="en-US" sz="100">
                <a:solidFill>
                  <a:srgbClr val="0B202B"/>
                </a:solidFill>
                <a:latin typeface="Calibri" pitchFamily="34" charset="0"/>
              </a:rPr>
              <a:t>模板下载：</a:t>
            </a:r>
            <a:r>
              <a:rPr lang="en-US" altLang="zh-CN" sz="100">
                <a:solidFill>
                  <a:srgbClr val="0B202B"/>
                </a:solidFill>
                <a:latin typeface="Calibri" pitchFamily="34" charset="0"/>
              </a:rPr>
              <a:t>www.1ppt.com/moban/     </a:t>
            </a:r>
            <a:r>
              <a:rPr lang="zh-CN" altLang="en-US" sz="100">
                <a:solidFill>
                  <a:srgbClr val="0B202B"/>
                </a:solidFill>
                <a:latin typeface="Calibri" pitchFamily="34" charset="0"/>
              </a:rPr>
              <a:t>行业</a:t>
            </a:r>
            <a:r>
              <a:rPr lang="en-US" altLang="zh-CN" sz="100">
                <a:solidFill>
                  <a:srgbClr val="0B202B"/>
                </a:solidFill>
                <a:latin typeface="Calibri" pitchFamily="34" charset="0"/>
              </a:rPr>
              <a:t>PPT</a:t>
            </a:r>
            <a:r>
              <a:rPr lang="zh-CN" altLang="en-US" sz="100">
                <a:solidFill>
                  <a:srgbClr val="0B202B"/>
                </a:solidFill>
                <a:latin typeface="Calibri" pitchFamily="34" charset="0"/>
              </a:rPr>
              <a:t>模板：</a:t>
            </a:r>
            <a:r>
              <a:rPr lang="en-US" altLang="zh-CN" sz="100">
                <a:solidFill>
                  <a:srgbClr val="0B202B"/>
                </a:solidFill>
                <a:latin typeface="Calibri" pitchFamily="34" charset="0"/>
              </a:rPr>
              <a:t>www.1ppt.com/hangye/ </a:t>
            </a:r>
          </a:p>
          <a:p>
            <a:pPr eaLnBrk="1" hangingPunct="1"/>
            <a:r>
              <a:rPr lang="zh-CN" altLang="en-US" sz="100">
                <a:solidFill>
                  <a:srgbClr val="0B202B"/>
                </a:solidFill>
                <a:latin typeface="Calibri" pitchFamily="34" charset="0"/>
              </a:rPr>
              <a:t>节日</a:t>
            </a:r>
            <a:r>
              <a:rPr lang="en-US" altLang="zh-CN" sz="100">
                <a:solidFill>
                  <a:srgbClr val="0B202B"/>
                </a:solidFill>
                <a:latin typeface="Calibri" pitchFamily="34" charset="0"/>
              </a:rPr>
              <a:t>PPT</a:t>
            </a:r>
            <a:r>
              <a:rPr lang="zh-CN" altLang="en-US" sz="100">
                <a:solidFill>
                  <a:srgbClr val="0B202B"/>
                </a:solidFill>
                <a:latin typeface="Calibri" pitchFamily="34" charset="0"/>
              </a:rPr>
              <a:t>模板：</a:t>
            </a:r>
            <a:r>
              <a:rPr lang="en-US" altLang="zh-CN" sz="100">
                <a:solidFill>
                  <a:srgbClr val="0B202B"/>
                </a:solidFill>
                <a:latin typeface="Calibri" pitchFamily="34" charset="0"/>
              </a:rPr>
              <a:t>www.1ppt.com/jieri/           PPT</a:t>
            </a:r>
            <a:r>
              <a:rPr lang="zh-CN" altLang="en-US" sz="100">
                <a:solidFill>
                  <a:srgbClr val="0B202B"/>
                </a:solidFill>
                <a:latin typeface="Calibri" pitchFamily="34" charset="0"/>
              </a:rPr>
              <a:t>素材下载：</a:t>
            </a:r>
            <a:r>
              <a:rPr lang="en-US" altLang="zh-CN" sz="100">
                <a:solidFill>
                  <a:srgbClr val="0B202B"/>
                </a:solidFill>
                <a:latin typeface="Calibri" pitchFamily="34" charset="0"/>
              </a:rPr>
              <a:t>www.1ppt.com/sucai/</a:t>
            </a:r>
          </a:p>
          <a:p>
            <a:pPr eaLnBrk="1" hangingPunct="1"/>
            <a:r>
              <a:rPr lang="en-US" altLang="zh-CN" sz="100">
                <a:solidFill>
                  <a:srgbClr val="0B202B"/>
                </a:solidFill>
                <a:latin typeface="Calibri" pitchFamily="34" charset="0"/>
              </a:rPr>
              <a:t>PPT</a:t>
            </a:r>
            <a:r>
              <a:rPr lang="zh-CN" altLang="en-US" sz="100">
                <a:solidFill>
                  <a:srgbClr val="0B202B"/>
                </a:solidFill>
                <a:latin typeface="Calibri" pitchFamily="34" charset="0"/>
              </a:rPr>
              <a:t>背景图片：</a:t>
            </a:r>
            <a:r>
              <a:rPr lang="en-US" altLang="zh-CN" sz="100">
                <a:solidFill>
                  <a:srgbClr val="0B202B"/>
                </a:solidFill>
                <a:latin typeface="Calibri" pitchFamily="34" charset="0"/>
              </a:rPr>
              <a:t>www.1ppt.com/beijing/      PPT</a:t>
            </a:r>
            <a:r>
              <a:rPr lang="zh-CN" altLang="en-US" sz="100">
                <a:solidFill>
                  <a:srgbClr val="0B202B"/>
                </a:solidFill>
                <a:latin typeface="Calibri" pitchFamily="34" charset="0"/>
              </a:rPr>
              <a:t>图表下载：</a:t>
            </a:r>
            <a:r>
              <a:rPr lang="en-US" altLang="zh-CN" sz="100">
                <a:solidFill>
                  <a:srgbClr val="0B202B"/>
                </a:solidFill>
                <a:latin typeface="Calibri" pitchFamily="34" charset="0"/>
              </a:rPr>
              <a:t>www.1ppt.com/tubiao/      </a:t>
            </a:r>
          </a:p>
          <a:p>
            <a:pPr eaLnBrk="1" hangingPunct="1"/>
            <a:r>
              <a:rPr lang="zh-CN" altLang="en-US" sz="100">
                <a:solidFill>
                  <a:srgbClr val="0B202B"/>
                </a:solidFill>
                <a:latin typeface="Calibri" pitchFamily="34" charset="0"/>
              </a:rPr>
              <a:t>优秀</a:t>
            </a:r>
            <a:r>
              <a:rPr lang="en-US" altLang="zh-CN" sz="100">
                <a:solidFill>
                  <a:srgbClr val="0B202B"/>
                </a:solidFill>
                <a:latin typeface="Calibri" pitchFamily="34" charset="0"/>
              </a:rPr>
              <a:t>PPT</a:t>
            </a:r>
            <a:r>
              <a:rPr lang="zh-CN" altLang="en-US" sz="100">
                <a:solidFill>
                  <a:srgbClr val="0B202B"/>
                </a:solidFill>
                <a:latin typeface="Calibri" pitchFamily="34" charset="0"/>
              </a:rPr>
              <a:t>下载：</a:t>
            </a:r>
            <a:r>
              <a:rPr lang="en-US" altLang="zh-CN" sz="100">
                <a:solidFill>
                  <a:srgbClr val="0B202B"/>
                </a:solidFill>
                <a:latin typeface="Calibri" pitchFamily="34" charset="0"/>
              </a:rPr>
              <a:t>www.1ppt.com/xiazai/        PPT</a:t>
            </a:r>
            <a:r>
              <a:rPr lang="zh-CN" altLang="en-US" sz="100">
                <a:solidFill>
                  <a:srgbClr val="0B202B"/>
                </a:solidFill>
                <a:latin typeface="Calibri" pitchFamily="34" charset="0"/>
              </a:rPr>
              <a:t>教程： </a:t>
            </a:r>
            <a:r>
              <a:rPr lang="en-US" altLang="zh-CN" sz="100">
                <a:solidFill>
                  <a:srgbClr val="0B202B"/>
                </a:solidFill>
                <a:latin typeface="Calibri" pitchFamily="34" charset="0"/>
              </a:rPr>
              <a:t>www.1ppt.com/powerpoint/      </a:t>
            </a:r>
          </a:p>
          <a:p>
            <a:pPr eaLnBrk="1" hangingPunct="1"/>
            <a:r>
              <a:rPr lang="en-US" altLang="zh-CN" sz="100">
                <a:solidFill>
                  <a:srgbClr val="0B202B"/>
                </a:solidFill>
                <a:latin typeface="Calibri" pitchFamily="34" charset="0"/>
              </a:rPr>
              <a:t>Word</a:t>
            </a:r>
            <a:r>
              <a:rPr lang="zh-CN" altLang="en-US" sz="100">
                <a:solidFill>
                  <a:srgbClr val="0B202B"/>
                </a:solidFill>
                <a:latin typeface="Calibri" pitchFamily="34" charset="0"/>
              </a:rPr>
              <a:t>教程： </a:t>
            </a:r>
            <a:r>
              <a:rPr lang="en-US" altLang="zh-CN" sz="100">
                <a:solidFill>
                  <a:srgbClr val="0B202B"/>
                </a:solidFill>
                <a:latin typeface="Calibri" pitchFamily="34" charset="0"/>
              </a:rPr>
              <a:t>www.1ppt.com/word/              Excel</a:t>
            </a:r>
            <a:r>
              <a:rPr lang="zh-CN" altLang="en-US" sz="100">
                <a:solidFill>
                  <a:srgbClr val="0B202B"/>
                </a:solidFill>
                <a:latin typeface="Calibri" pitchFamily="34" charset="0"/>
              </a:rPr>
              <a:t>教程：</a:t>
            </a:r>
            <a:r>
              <a:rPr lang="en-US" altLang="zh-CN" sz="100">
                <a:solidFill>
                  <a:srgbClr val="0B202B"/>
                </a:solidFill>
                <a:latin typeface="Calibri" pitchFamily="34" charset="0"/>
              </a:rPr>
              <a:t>www.1ppt.com/excel/  </a:t>
            </a:r>
          </a:p>
          <a:p>
            <a:pPr eaLnBrk="1" hangingPunct="1"/>
            <a:r>
              <a:rPr lang="zh-CN" altLang="en-US" sz="100">
                <a:solidFill>
                  <a:srgbClr val="0B202B"/>
                </a:solidFill>
                <a:latin typeface="Calibri" pitchFamily="34" charset="0"/>
              </a:rPr>
              <a:t>资料下载：</a:t>
            </a:r>
            <a:r>
              <a:rPr lang="en-US" altLang="zh-CN" sz="100">
                <a:solidFill>
                  <a:srgbClr val="0B202B"/>
                </a:solidFill>
                <a:latin typeface="Calibri" pitchFamily="34" charset="0"/>
              </a:rPr>
              <a:t>www.1ppt.com/ziliao/                PPT</a:t>
            </a:r>
            <a:r>
              <a:rPr lang="zh-CN" altLang="en-US" sz="100">
                <a:solidFill>
                  <a:srgbClr val="0B202B"/>
                </a:solidFill>
                <a:latin typeface="Calibri" pitchFamily="34" charset="0"/>
              </a:rPr>
              <a:t>课件下载：</a:t>
            </a:r>
            <a:r>
              <a:rPr lang="en-US" altLang="zh-CN" sz="100">
                <a:solidFill>
                  <a:srgbClr val="0B202B"/>
                </a:solidFill>
                <a:latin typeface="Calibri" pitchFamily="34" charset="0"/>
              </a:rPr>
              <a:t>www.1ppt.com/kejian/ </a:t>
            </a:r>
          </a:p>
          <a:p>
            <a:pPr eaLnBrk="1" hangingPunct="1"/>
            <a:r>
              <a:rPr lang="zh-CN" altLang="en-US" sz="100">
                <a:solidFill>
                  <a:srgbClr val="0B202B"/>
                </a:solidFill>
                <a:latin typeface="Calibri" pitchFamily="34" charset="0"/>
              </a:rPr>
              <a:t>范文下载：</a:t>
            </a:r>
            <a:r>
              <a:rPr lang="en-US" altLang="zh-CN" sz="100">
                <a:solidFill>
                  <a:srgbClr val="0B202B"/>
                </a:solidFill>
                <a:latin typeface="Calibri" pitchFamily="34" charset="0"/>
              </a:rPr>
              <a:t>www.1ppt.com/fanwen/             </a:t>
            </a:r>
            <a:r>
              <a:rPr lang="zh-CN" altLang="en-US" sz="100">
                <a:solidFill>
                  <a:srgbClr val="0B202B"/>
                </a:solidFill>
                <a:latin typeface="Calibri" pitchFamily="34" charset="0"/>
              </a:rPr>
              <a:t>试卷下载：</a:t>
            </a:r>
            <a:r>
              <a:rPr lang="en-US" altLang="zh-CN" sz="100">
                <a:solidFill>
                  <a:srgbClr val="0B202B"/>
                </a:solidFill>
                <a:latin typeface="Calibri" pitchFamily="34" charset="0"/>
              </a:rPr>
              <a:t>www.1ppt.com/shiti/  </a:t>
            </a:r>
          </a:p>
          <a:p>
            <a:pPr eaLnBrk="1" hangingPunct="1"/>
            <a:r>
              <a:rPr lang="zh-CN" altLang="en-US" sz="100">
                <a:solidFill>
                  <a:srgbClr val="0B202B"/>
                </a:solidFill>
                <a:latin typeface="Calibri" pitchFamily="34" charset="0"/>
              </a:rPr>
              <a:t>教案下载：</a:t>
            </a:r>
            <a:r>
              <a:rPr lang="en-US" altLang="zh-CN" sz="100">
                <a:solidFill>
                  <a:srgbClr val="0B202B"/>
                </a:solidFill>
                <a:latin typeface="Calibri" pitchFamily="34" charset="0"/>
              </a:rPr>
              <a:t>www.1ppt.com/jiaoan/        </a:t>
            </a:r>
          </a:p>
          <a:p>
            <a:pPr eaLnBrk="1" hangingPunct="1"/>
            <a:r>
              <a:rPr lang="zh-CN" altLang="en-US" sz="100">
                <a:solidFill>
                  <a:srgbClr val="0B202B"/>
                </a:solidFill>
                <a:latin typeface="Calibri" pitchFamily="34" charset="0"/>
              </a:rPr>
              <a:t>字体下载：</a:t>
            </a:r>
            <a:r>
              <a:rPr lang="en-US" altLang="zh-CN" sz="100">
                <a:solidFill>
                  <a:srgbClr val="0B202B"/>
                </a:solidFill>
                <a:latin typeface="Calibri" pitchFamily="34" charset="0"/>
              </a:rPr>
              <a:t>www.1ppt.com/ziti/</a:t>
            </a:r>
          </a:p>
          <a:p>
            <a:pPr eaLnBrk="1" hangingPunct="1"/>
            <a:r>
              <a:rPr lang="en-US" altLang="zh-CN" sz="100">
                <a:solidFill>
                  <a:srgbClr val="0B202B"/>
                </a:solidFill>
                <a:latin typeface="Calibri" pitchFamily="34" charset="0"/>
              </a:rPr>
              <a:t> </a:t>
            </a:r>
            <a:endParaRPr lang="zh-CN" altLang="en-US" sz="100">
              <a:solidFill>
                <a:srgbClr val="0B202B"/>
              </a:solidFill>
              <a:latin typeface="Calibri" pitchFamily="34" charset="0"/>
            </a:endParaRPr>
          </a:p>
        </p:txBody>
      </p:sp>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5448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018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59745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0B2430"/>
        </a:solidFill>
        <a:effectLst/>
      </p:bgPr>
    </p:bg>
    <p:spTree>
      <p:nvGrpSpPr>
        <p:cNvPr id="1" name=""/>
        <p:cNvGrpSpPr/>
        <p:nvPr/>
      </p:nvGrpSpPr>
      <p:grpSpPr>
        <a:xfrm>
          <a:off x="0" y="0"/>
          <a:ext cx="0" cy="0"/>
          <a:chOff x="0" y="0"/>
          <a:chExt cx="0" cy="0"/>
        </a:xfrm>
      </p:grpSpPr>
      <p:pic>
        <p:nvPicPr>
          <p:cNvPr id="1026" name="Picture 2" descr="C:\Users\Administrator\Desktop\00.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3200" y="231775"/>
            <a:ext cx="87376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702" r:id="rId7"/>
    <p:sldLayoutId id="2147483694" r:id="rId8"/>
    <p:sldLayoutId id="2147483695" r:id="rId9"/>
    <p:sldLayoutId id="2147483696" r:id="rId10"/>
    <p:sldLayoutId id="2147483697" r:id="rId11"/>
    <p:sldLayoutId id="2147483698" r:id="rId12"/>
    <p:sldLayoutId id="2147483699" r:id="rId13"/>
    <p:sldLayoutId id="2147483703" r:id="rId14"/>
  </p:sldLayoutIdLst>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微软雅黑" pitchFamily="34" charset="-122"/>
        </a:defRPr>
      </a:lvl1pPr>
      <a:lvl2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微软雅黑" pitchFamily="34" charset="-122"/>
        </a:defRPr>
      </a:lvl2pPr>
      <a:lvl3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微软雅黑" pitchFamily="34" charset="-122"/>
        </a:defRPr>
      </a:lvl3pPr>
      <a:lvl4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微软雅黑" pitchFamily="34" charset="-122"/>
        </a:defRPr>
      </a:lvl4pPr>
      <a:lvl5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微软雅黑" pitchFamily="34" charset="-122"/>
        </a:defRPr>
      </a:lvl5pPr>
      <a:lvl6pPr marL="1371600" indent="-914400" algn="ctr" rtl="0" fontAlgn="base">
        <a:spcBef>
          <a:spcPct val="0"/>
        </a:spcBef>
        <a:spcAft>
          <a:spcPct val="0"/>
        </a:spcAft>
        <a:defRPr sz="4400">
          <a:solidFill>
            <a:schemeClr val="tx1"/>
          </a:solidFill>
          <a:latin typeface="微软雅黑" pitchFamily="34" charset="-122"/>
          <a:ea typeface="微软雅黑" pitchFamily="34" charset="-122"/>
          <a:sym typeface="微软雅黑" pitchFamily="34" charset="-122"/>
        </a:defRPr>
      </a:lvl6pPr>
      <a:lvl7pPr marL="1828800" indent="-914400" algn="ctr" rtl="0" fontAlgn="base">
        <a:spcBef>
          <a:spcPct val="0"/>
        </a:spcBef>
        <a:spcAft>
          <a:spcPct val="0"/>
        </a:spcAft>
        <a:defRPr sz="4400">
          <a:solidFill>
            <a:schemeClr val="tx1"/>
          </a:solidFill>
          <a:latin typeface="微软雅黑" pitchFamily="34" charset="-122"/>
          <a:ea typeface="微软雅黑" pitchFamily="34" charset="-122"/>
          <a:sym typeface="微软雅黑" pitchFamily="34" charset="-122"/>
        </a:defRPr>
      </a:lvl7pPr>
      <a:lvl8pPr marL="2286000" indent="-914400" algn="ctr" rtl="0" fontAlgn="base">
        <a:spcBef>
          <a:spcPct val="0"/>
        </a:spcBef>
        <a:spcAft>
          <a:spcPct val="0"/>
        </a:spcAft>
        <a:defRPr sz="4400">
          <a:solidFill>
            <a:schemeClr val="tx1"/>
          </a:solidFill>
          <a:latin typeface="微软雅黑" pitchFamily="34" charset="-122"/>
          <a:ea typeface="微软雅黑" pitchFamily="34" charset="-122"/>
          <a:sym typeface="微软雅黑" pitchFamily="34" charset="-122"/>
        </a:defRPr>
      </a:lvl8pPr>
      <a:lvl9pPr marL="2743200" indent="-914400" algn="ctr" rtl="0" fontAlgn="base">
        <a:spcBef>
          <a:spcPct val="0"/>
        </a:spcBef>
        <a:spcAft>
          <a:spcPct val="0"/>
        </a:spcAft>
        <a:defRPr sz="4400">
          <a:solidFill>
            <a:schemeClr val="tx1"/>
          </a:solidFill>
          <a:latin typeface="微软雅黑" pitchFamily="34" charset="-122"/>
          <a:ea typeface="微软雅黑" pitchFamily="34" charset="-122"/>
          <a:sym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微软雅黑" pitchFamily="34" charset="-122"/>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微软雅黑" pitchFamily="34" charset="-122"/>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微软雅黑" pitchFamily="34" charset="-122"/>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微软雅黑" pitchFamily="34" charset="-122"/>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微软雅黑" pitchFamily="34" charset="-122"/>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微软雅黑" pitchFamily="34" charset="-122"/>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微软雅黑" pitchFamily="34" charset="-122"/>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微软雅黑" pitchFamily="34" charset="-122"/>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微软雅黑" pitchFamily="34"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hyperlink" Target="https://wenku.baidu.com/view/d332187db4daa58da0114a66.html" TargetMode="External"/><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files.grouplens.org/datasets/movielens/" TargetMode="External"/><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3"/>
          <p:cNvGrpSpPr>
            <a:grpSpLocks/>
          </p:cNvGrpSpPr>
          <p:nvPr/>
        </p:nvGrpSpPr>
        <p:grpSpPr bwMode="auto">
          <a:xfrm>
            <a:off x="76200" y="3822700"/>
            <a:ext cx="8977313" cy="1114425"/>
            <a:chOff x="0" y="0"/>
            <a:chExt cx="8109427" cy="1005707"/>
          </a:xfrm>
        </p:grpSpPr>
        <p:sp>
          <p:nvSpPr>
            <p:cNvPr id="15370" name="任意多边形 4"/>
            <p:cNvSpPr>
              <a:spLocks noChangeArrowheads="1"/>
            </p:cNvSpPr>
            <p:nvPr/>
          </p:nvSpPr>
          <p:spPr bwMode="auto">
            <a:xfrm>
              <a:off x="593914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9050" cap="flat" cmpd="sng">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371" name="任意多边形 5"/>
            <p:cNvSpPr>
              <a:spLocks noChangeArrowheads="1"/>
            </p:cNvSpPr>
            <p:nvPr/>
          </p:nvSpPr>
          <p:spPr bwMode="auto">
            <a:xfrm>
              <a:off x="615889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9050" cap="flat" cmpd="sng">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372" name="任意多边形 6"/>
            <p:cNvSpPr>
              <a:spLocks noChangeArrowheads="1"/>
            </p:cNvSpPr>
            <p:nvPr/>
          </p:nvSpPr>
          <p:spPr bwMode="auto">
            <a:xfrm>
              <a:off x="440629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9050" cap="flat" cmpd="sng">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373" name="任意多边形 7"/>
            <p:cNvSpPr>
              <a:spLocks noChangeArrowheads="1"/>
            </p:cNvSpPr>
            <p:nvPr/>
          </p:nvSpPr>
          <p:spPr bwMode="auto">
            <a:xfrm>
              <a:off x="413324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9050" cap="flat" cmpd="sng">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374" name="任意多边形 8"/>
            <p:cNvSpPr>
              <a:spLocks noChangeArrowheads="1"/>
            </p:cNvSpPr>
            <p:nvPr/>
          </p:nvSpPr>
          <p:spPr bwMode="auto">
            <a:xfrm>
              <a:off x="0" y="177800"/>
              <a:ext cx="4177697" cy="762223"/>
            </a:xfrm>
            <a:custGeom>
              <a:avLst/>
              <a:gdLst>
                <a:gd name="T0" fmla="*/ 4177676 w 4177700"/>
                <a:gd name="T1" fmla="*/ 82550 h 762222"/>
                <a:gd name="T2" fmla="*/ 3726826 w 4177700"/>
                <a:gd name="T3" fmla="*/ 285750 h 762222"/>
                <a:gd name="T4" fmla="*/ 3783976 w 4177700"/>
                <a:gd name="T5" fmla="*/ 349250 h 762222"/>
                <a:gd name="T6" fmla="*/ 3783976 w 4177700"/>
                <a:gd name="T7" fmla="*/ 558808 h 762222"/>
                <a:gd name="T8" fmla="*/ 3453784 w 4177700"/>
                <a:gd name="T9" fmla="*/ 558808 h 762222"/>
                <a:gd name="T10" fmla="*/ 3453784 w 4177700"/>
                <a:gd name="T11" fmla="*/ 349250 h 762222"/>
                <a:gd name="T12" fmla="*/ 3529976 w 4177700"/>
                <a:gd name="T13" fmla="*/ 292100 h 762222"/>
                <a:gd name="T14" fmla="*/ 3015634 w 4177700"/>
                <a:gd name="T15" fmla="*/ 63500 h 762222"/>
                <a:gd name="T16" fmla="*/ 2971184 w 4177700"/>
                <a:gd name="T17" fmla="*/ 95250 h 762222"/>
                <a:gd name="T18" fmla="*/ 2844184 w 4177700"/>
                <a:gd name="T19" fmla="*/ 38100 h 762222"/>
                <a:gd name="T20" fmla="*/ 2844184 w 4177700"/>
                <a:gd name="T21" fmla="*/ 406408 h 762222"/>
                <a:gd name="T22" fmla="*/ 2469534 w 4177700"/>
                <a:gd name="T23" fmla="*/ 406408 h 762222"/>
                <a:gd name="T24" fmla="*/ 2469534 w 4177700"/>
                <a:gd name="T25" fmla="*/ 177800 h 762222"/>
                <a:gd name="T26" fmla="*/ 2539384 w 4177700"/>
                <a:gd name="T27" fmla="*/ 133350 h 762222"/>
                <a:gd name="T28" fmla="*/ 2164734 w 4177700"/>
                <a:gd name="T29" fmla="*/ 0 h 762222"/>
                <a:gd name="T30" fmla="*/ 1393603 w 4177700"/>
                <a:gd name="T31" fmla="*/ 225011 h 762222"/>
                <a:gd name="T32" fmla="*/ 1479799 w 4177700"/>
                <a:gd name="T33" fmla="*/ 301066 h 762222"/>
                <a:gd name="T34" fmla="*/ 1482335 w 4177700"/>
                <a:gd name="T35" fmla="*/ 478535 h 762222"/>
                <a:gd name="T36" fmla="*/ 0 w 4177700"/>
                <a:gd name="T37" fmla="*/ 762230 h 7622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77700"/>
                <a:gd name="T58" fmla="*/ 0 h 762222"/>
                <a:gd name="T59" fmla="*/ 4177700 w 4177700"/>
                <a:gd name="T60" fmla="*/ 762222 h 7622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77700" h="762222">
                  <a:moveTo>
                    <a:pt x="4177700" y="82550"/>
                  </a:moveTo>
                  <a:lnTo>
                    <a:pt x="3726850" y="285750"/>
                  </a:lnTo>
                  <a:lnTo>
                    <a:pt x="3784000" y="349250"/>
                  </a:lnTo>
                  <a:lnTo>
                    <a:pt x="3784000" y="558800"/>
                  </a:lnTo>
                  <a:lnTo>
                    <a:pt x="3453800" y="558800"/>
                  </a:lnTo>
                  <a:lnTo>
                    <a:pt x="3453800" y="349250"/>
                  </a:lnTo>
                  <a:lnTo>
                    <a:pt x="3530000" y="292100"/>
                  </a:lnTo>
                  <a:lnTo>
                    <a:pt x="3015650" y="63500"/>
                  </a:lnTo>
                  <a:lnTo>
                    <a:pt x="2971200" y="95250"/>
                  </a:lnTo>
                  <a:lnTo>
                    <a:pt x="2844200" y="38100"/>
                  </a:lnTo>
                  <a:lnTo>
                    <a:pt x="2844200" y="406400"/>
                  </a:lnTo>
                  <a:lnTo>
                    <a:pt x="2469550" y="406400"/>
                  </a:lnTo>
                  <a:lnTo>
                    <a:pt x="2469550" y="177800"/>
                  </a:lnTo>
                  <a:lnTo>
                    <a:pt x="2539400" y="133350"/>
                  </a:lnTo>
                  <a:lnTo>
                    <a:pt x="2164750" y="0"/>
                  </a:lnTo>
                  <a:lnTo>
                    <a:pt x="1393611" y="225011"/>
                  </a:lnTo>
                  <a:lnTo>
                    <a:pt x="1479807" y="301066"/>
                  </a:lnTo>
                  <a:cubicBezTo>
                    <a:pt x="1480652" y="360220"/>
                    <a:pt x="1481498" y="419373"/>
                    <a:pt x="1482343" y="478527"/>
                  </a:cubicBezTo>
                  <a:lnTo>
                    <a:pt x="0" y="762222"/>
                  </a:lnTo>
                </a:path>
              </a:pathLst>
            </a:custGeom>
            <a:noFill/>
            <a:ln w="19050" cap="flat" cmpd="sng">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375" name="任意多边形 9"/>
            <p:cNvSpPr>
              <a:spLocks noChangeArrowheads="1"/>
            </p:cNvSpPr>
            <p:nvPr/>
          </p:nvSpPr>
          <p:spPr bwMode="auto">
            <a:xfrm>
              <a:off x="241874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9050" cap="flat" cmpd="sng">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3084" name="TextBox 14"/>
          <p:cNvSpPr>
            <a:spLocks noChangeArrowheads="1"/>
          </p:cNvSpPr>
          <p:nvPr/>
        </p:nvSpPr>
        <p:spPr bwMode="auto">
          <a:xfrm>
            <a:off x="2748631" y="842963"/>
            <a:ext cx="376753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defRPr/>
            </a:pPr>
            <a:r>
              <a:rPr lang="zh-CN" altLang="en-US" sz="6600" dirty="0" smtClean="0">
                <a:solidFill>
                  <a:srgbClr val="0B2430"/>
                </a:solidFill>
                <a:effectLst>
                  <a:outerShdw blurRad="38100" dist="38100" dir="2700000" algn="tl">
                    <a:srgbClr val="000000">
                      <a:alpha val="43137"/>
                    </a:srgbClr>
                  </a:outerShdw>
                </a:effectLst>
                <a:latin typeface="方正粗谭黑简体" panose="02000000000000000000" pitchFamily="2" charset="-122"/>
                <a:ea typeface="方正粗谭黑简体" panose="02000000000000000000" pitchFamily="2" charset="-122"/>
                <a:cs typeface="迷你简习字"/>
                <a:sym typeface="迷你简习字"/>
              </a:rPr>
              <a:t>结题报告</a:t>
            </a:r>
          </a:p>
        </p:txBody>
      </p:sp>
      <p:sp>
        <p:nvSpPr>
          <p:cNvPr id="3086" name="TextBox 16"/>
          <p:cNvSpPr>
            <a:spLocks noChangeArrowheads="1"/>
          </p:cNvSpPr>
          <p:nvPr/>
        </p:nvSpPr>
        <p:spPr bwMode="auto">
          <a:xfrm>
            <a:off x="1763713" y="2159000"/>
            <a:ext cx="561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zh-CN" altLang="en-US" sz="3200" dirty="0" smtClean="0">
                <a:solidFill>
                  <a:srgbClr val="0B2430"/>
                </a:solidFill>
                <a:latin typeface="微软雅黑" pitchFamily="34" charset="-122"/>
                <a:ea typeface="微软雅黑" pitchFamily="34" charset="-122"/>
                <a:sym typeface="微软雅黑" pitchFamily="34" charset="-122"/>
              </a:rPr>
              <a:t>电影评分预测</a:t>
            </a:r>
            <a:endParaRPr lang="zh-CN" altLang="en-US" sz="3200" dirty="0">
              <a:solidFill>
                <a:srgbClr val="0B2430"/>
              </a:solidFill>
              <a:latin typeface="微软雅黑" pitchFamily="34" charset="-122"/>
              <a:ea typeface="微软雅黑" pitchFamily="34" charset="-122"/>
              <a:sym typeface="微软雅黑" pitchFamily="34" charset="-122"/>
            </a:endParaRPr>
          </a:p>
        </p:txBody>
      </p:sp>
      <p:sp>
        <p:nvSpPr>
          <p:cNvPr id="3088" name="TextBox 18"/>
          <p:cNvSpPr>
            <a:spLocks noChangeArrowheads="1"/>
          </p:cNvSpPr>
          <p:nvPr/>
        </p:nvSpPr>
        <p:spPr bwMode="auto">
          <a:xfrm>
            <a:off x="2790825" y="3186113"/>
            <a:ext cx="356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en-US" sz="1200" dirty="0">
              <a:solidFill>
                <a:srgbClr val="0B2430"/>
              </a:solidFill>
              <a:latin typeface="微软雅黑" pitchFamily="34" charset="-122"/>
              <a:ea typeface="微软雅黑" pitchFamily="34" charset="-122"/>
              <a:sym typeface="微软雅黑"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p:cBhvr>
                                        <p:cTn id="7" dur="3900"/>
                                        <p:tgtEl>
                                          <p:spTgt spid="3074"/>
                                        </p:tgtEl>
                                      </p:cBhvr>
                                    </p:animEffect>
                                  </p:childTnLst>
                                </p:cTn>
                              </p:par>
                              <p:par>
                                <p:cTn id="8" presetID="2" presetClass="entr" presetSubtype="4" fill="hold" grpId="0" nodeType="withEffect" nodePh="1">
                                  <p:stCondLst>
                                    <p:cond delay="2400"/>
                                  </p:stCondLst>
                                  <p:endCondLst>
                                    <p:cond evt="begin" delay="0">
                                      <p:tn val="8"/>
                                    </p:cond>
                                  </p:endCondLst>
                                  <p:childTnLst>
                                    <p:set>
                                      <p:cBhvr>
                                        <p:cTn id="9" dur="1" fill="hold">
                                          <p:stCondLst>
                                            <p:cond delay="0"/>
                                          </p:stCondLst>
                                        </p:cTn>
                                        <p:tgtEl>
                                          <p:spTgt spid="3088"/>
                                        </p:tgtEl>
                                        <p:attrNameLst>
                                          <p:attrName>style.visibility</p:attrName>
                                        </p:attrNameLst>
                                      </p:cBhvr>
                                      <p:to>
                                        <p:strVal val="visible"/>
                                      </p:to>
                                    </p:set>
                                    <p:anim calcmode="lin" valueType="num">
                                      <p:cBhvr>
                                        <p:cTn id="10" dur="500" fill="hold"/>
                                        <p:tgtEl>
                                          <p:spTgt spid="3088"/>
                                        </p:tgtEl>
                                        <p:attrNameLst>
                                          <p:attrName>ppt_x</p:attrName>
                                        </p:attrNameLst>
                                      </p:cBhvr>
                                      <p:tavLst>
                                        <p:tav tm="0">
                                          <p:val>
                                            <p:strVal val="#ppt_x"/>
                                          </p:val>
                                        </p:tav>
                                        <p:tav tm="100000">
                                          <p:val>
                                            <p:strVal val="#ppt_x"/>
                                          </p:val>
                                        </p:tav>
                                      </p:tavLst>
                                    </p:anim>
                                    <p:anim calcmode="lin" valueType="num">
                                      <p:cBhvr>
                                        <p:cTn id="11" dur="500" fill="hold"/>
                                        <p:tgtEl>
                                          <p:spTgt spid="30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8"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275892" y="1131630"/>
            <a:ext cx="1237130" cy="338522"/>
          </a:xfrm>
          <a:prstGeom prst="rect">
            <a:avLst/>
          </a:prstGeom>
          <a:noFill/>
        </p:spPr>
        <p:txBody>
          <a:bodyPr wrap="none" lIns="60926" tIns="30464" rIns="60926" bIns="30464">
            <a:spAutoFit/>
          </a:bodyPr>
          <a:lstStyle/>
          <a:p>
            <a:pPr algn="ctr">
              <a:defRPr/>
            </a:pPr>
            <a:r>
              <a:rPr lang="en-US" altLang="zh-CN" dirty="0" smtClean="0">
                <a:solidFill>
                  <a:schemeClr val="tx1">
                    <a:lumMod val="75000"/>
                    <a:lumOff val="25000"/>
                  </a:schemeClr>
                </a:solidFill>
                <a:latin typeface="微软雅黑" pitchFamily="34" charset="-122"/>
                <a:ea typeface="微软雅黑" pitchFamily="34" charset="-122"/>
              </a:rPr>
              <a:t>1.</a:t>
            </a:r>
            <a:r>
              <a:rPr lang="zh-CN" altLang="en-US" dirty="0" smtClean="0">
                <a:solidFill>
                  <a:schemeClr val="tx1">
                    <a:lumMod val="75000"/>
                    <a:lumOff val="25000"/>
                  </a:schemeClr>
                </a:solidFill>
                <a:latin typeface="微软雅黑" pitchFamily="34" charset="-122"/>
                <a:ea typeface="微软雅黑" pitchFamily="34" charset="-122"/>
              </a:rPr>
              <a:t>算法介绍</a:t>
            </a:r>
            <a:endParaRPr lang="zh-CN" altLang="en-US" dirty="0">
              <a:solidFill>
                <a:schemeClr val="tx1">
                  <a:lumMod val="75000"/>
                  <a:lumOff val="25000"/>
                </a:schemeClr>
              </a:solidFill>
              <a:latin typeface="微软雅黑" pitchFamily="34" charset="-122"/>
              <a:ea typeface="微软雅黑" pitchFamily="34" charset="-122"/>
            </a:endParaRPr>
          </a:p>
        </p:txBody>
      </p:sp>
      <p:sp>
        <p:nvSpPr>
          <p:cNvPr id="32" name="TextBox 31"/>
          <p:cNvSpPr txBox="1"/>
          <p:nvPr/>
        </p:nvSpPr>
        <p:spPr>
          <a:xfrm>
            <a:off x="5355791" y="2187575"/>
            <a:ext cx="123106" cy="338522"/>
          </a:xfrm>
          <a:prstGeom prst="rect">
            <a:avLst/>
          </a:prstGeom>
          <a:noFill/>
        </p:spPr>
        <p:txBody>
          <a:bodyPr wrap="none" lIns="60926" tIns="30464" rIns="60926" bIns="30464">
            <a:spAutoFit/>
          </a:bodyPr>
          <a:lstStyle/>
          <a:p>
            <a:pPr algn="ctr">
              <a:defRPr/>
            </a:pPr>
            <a:endParaRPr lang="zh-CN" altLang="en-US" dirty="0">
              <a:solidFill>
                <a:schemeClr val="tx1">
                  <a:lumMod val="75000"/>
                  <a:lumOff val="25000"/>
                </a:schemeClr>
              </a:solidFill>
              <a:latin typeface="微软雅黑" pitchFamily="34" charset="-122"/>
              <a:ea typeface="微软雅黑" pitchFamily="34" charset="-122"/>
            </a:endParaRPr>
          </a:p>
        </p:txBody>
      </p:sp>
      <p:sp>
        <p:nvSpPr>
          <p:cNvPr id="40" name="TextBox 39"/>
          <p:cNvSpPr txBox="1"/>
          <p:nvPr/>
        </p:nvSpPr>
        <p:spPr>
          <a:xfrm>
            <a:off x="5355784" y="1319213"/>
            <a:ext cx="123106" cy="338522"/>
          </a:xfrm>
          <a:prstGeom prst="rect">
            <a:avLst/>
          </a:prstGeom>
          <a:noFill/>
        </p:spPr>
        <p:txBody>
          <a:bodyPr wrap="none" lIns="60926" tIns="30464" rIns="60926" bIns="30464">
            <a:spAutoFit/>
          </a:bodyPr>
          <a:lstStyle/>
          <a:p>
            <a:pPr algn="ctr">
              <a:defRPr/>
            </a:pPr>
            <a:endParaRPr lang="zh-CN" altLang="en-US" dirty="0">
              <a:solidFill>
                <a:schemeClr val="tx1">
                  <a:lumMod val="75000"/>
                  <a:lumOff val="25000"/>
                </a:schemeClr>
              </a:solidFill>
              <a:latin typeface="微软雅黑" pitchFamily="34" charset="-122"/>
              <a:ea typeface="微软雅黑" pitchFamily="34" charset="-122"/>
            </a:endParaRPr>
          </a:p>
        </p:txBody>
      </p:sp>
      <p:sp>
        <p:nvSpPr>
          <p:cNvPr id="36886" name="矩形 7"/>
          <p:cNvSpPr>
            <a:spLocks noChangeArrowheads="1"/>
          </p:cNvSpPr>
          <p:nvPr/>
        </p:nvSpPr>
        <p:spPr bwMode="auto">
          <a:xfrm>
            <a:off x="60910" y="49213"/>
            <a:ext cx="8928100" cy="863600"/>
          </a:xfrm>
          <a:prstGeom prst="rect">
            <a:avLst/>
          </a:prstGeom>
          <a:solidFill>
            <a:srgbClr val="0B2430"/>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grpSp>
        <p:nvGrpSpPr>
          <p:cNvPr id="36887" name="组合 8"/>
          <p:cNvGrpSpPr>
            <a:grpSpLocks/>
          </p:cNvGrpSpPr>
          <p:nvPr/>
        </p:nvGrpSpPr>
        <p:grpSpPr bwMode="auto">
          <a:xfrm>
            <a:off x="3554413" y="273050"/>
            <a:ext cx="5757862" cy="741363"/>
            <a:chOff x="0" y="0"/>
            <a:chExt cx="9421797" cy="1212838"/>
          </a:xfrm>
        </p:grpSpPr>
        <p:sp>
          <p:nvSpPr>
            <p:cNvPr id="36892"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3"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4"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5"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6"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7"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grpSp>
        <p:nvGrpSpPr>
          <p:cNvPr id="42" name="组合 1"/>
          <p:cNvGrpSpPr>
            <a:grpSpLocks/>
          </p:cNvGrpSpPr>
          <p:nvPr/>
        </p:nvGrpSpPr>
        <p:grpSpPr bwMode="auto">
          <a:xfrm>
            <a:off x="827689" y="275749"/>
            <a:ext cx="5328443" cy="525939"/>
            <a:chOff x="-19783" y="59769"/>
            <a:chExt cx="3768178" cy="525228"/>
          </a:xfrm>
        </p:grpSpPr>
        <p:sp>
          <p:nvSpPr>
            <p:cNvPr id="36890" name="TextBox 2"/>
            <p:cNvSpPr>
              <a:spLocks noChangeArrowheads="1"/>
            </p:cNvSpPr>
            <p:nvPr/>
          </p:nvSpPr>
          <p:spPr bwMode="auto">
            <a:xfrm>
              <a:off x="-19783" y="59769"/>
              <a:ext cx="3768178" cy="4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2100" dirty="0" smtClean="0">
                  <a:solidFill>
                    <a:schemeClr val="bg1"/>
                  </a:solidFill>
                  <a:latin typeface="微软雅黑" pitchFamily="34" charset="-122"/>
                  <a:ea typeface="微软雅黑" pitchFamily="34" charset="-122"/>
                  <a:sym typeface="微软雅黑" pitchFamily="34" charset="-122"/>
                </a:rPr>
                <a:t>算法实现</a:t>
              </a:r>
              <a:r>
                <a:rPr lang="en-US" altLang="zh-CN" sz="2100" dirty="0" smtClean="0">
                  <a:solidFill>
                    <a:schemeClr val="bg1"/>
                  </a:solidFill>
                  <a:latin typeface="微软雅黑" pitchFamily="34" charset="-122"/>
                  <a:ea typeface="微软雅黑" pitchFamily="34" charset="-122"/>
                  <a:sym typeface="微软雅黑" pitchFamily="34" charset="-122"/>
                </a:rPr>
                <a:t>: </a:t>
              </a:r>
              <a:r>
                <a:rPr lang="zh-CN" altLang="en-US" sz="2100" dirty="0" smtClean="0">
                  <a:solidFill>
                    <a:schemeClr val="bg1"/>
                  </a:solidFill>
                  <a:latin typeface="微软雅黑" pitchFamily="34" charset="-122"/>
                  <a:ea typeface="微软雅黑" pitchFamily="34" charset="-122"/>
                  <a:sym typeface="微软雅黑" pitchFamily="34" charset="-122"/>
                </a:rPr>
                <a:t>基于</a:t>
              </a:r>
              <a:r>
                <a:rPr lang="zh-CN" altLang="en-US" sz="2100" dirty="0">
                  <a:solidFill>
                    <a:schemeClr val="bg1"/>
                  </a:solidFill>
                  <a:latin typeface="微软雅黑" pitchFamily="34" charset="-122"/>
                  <a:ea typeface="微软雅黑" pitchFamily="34" charset="-122"/>
                  <a:sym typeface="微软雅黑" pitchFamily="34" charset="-122"/>
                </a:rPr>
                <a:t>模型</a:t>
              </a:r>
              <a:r>
                <a:rPr lang="zh-CN" altLang="en-US" sz="2100" dirty="0" smtClean="0">
                  <a:solidFill>
                    <a:schemeClr val="bg1"/>
                  </a:solidFill>
                  <a:latin typeface="微软雅黑" pitchFamily="34" charset="-122"/>
                  <a:ea typeface="微软雅黑" pitchFamily="34" charset="-122"/>
                  <a:sym typeface="微软雅黑" pitchFamily="34" charset="-122"/>
                </a:rPr>
                <a:t>协同过滤</a:t>
              </a:r>
              <a:r>
                <a:rPr lang="en-US" altLang="zh-CN" sz="2100" dirty="0" smtClean="0">
                  <a:solidFill>
                    <a:schemeClr val="bg1"/>
                  </a:solidFill>
                  <a:latin typeface="微软雅黑" pitchFamily="34" charset="-122"/>
                  <a:ea typeface="微软雅黑" pitchFamily="34" charset="-122"/>
                  <a:sym typeface="微软雅黑" pitchFamily="34" charset="-122"/>
                </a:rPr>
                <a:t>—</a:t>
              </a:r>
              <a:r>
                <a:rPr lang="zh-CN" altLang="en-US" sz="2100" dirty="0" smtClean="0">
                  <a:solidFill>
                    <a:schemeClr val="bg1"/>
                  </a:solidFill>
                  <a:latin typeface="微软雅黑" pitchFamily="34" charset="-122"/>
                  <a:ea typeface="微软雅黑" pitchFamily="34" charset="-122"/>
                  <a:sym typeface="微软雅黑" pitchFamily="34" charset="-122"/>
                </a:rPr>
                <a:t>矩阵分解</a:t>
              </a:r>
              <a:endParaRPr lang="zh-CN" altLang="en-US" sz="2100" dirty="0">
                <a:solidFill>
                  <a:schemeClr val="bg1"/>
                </a:solidFill>
                <a:latin typeface="微软雅黑" pitchFamily="34" charset="-122"/>
                <a:ea typeface="微软雅黑" pitchFamily="34" charset="-122"/>
                <a:sym typeface="微软雅黑" pitchFamily="34" charset="-122"/>
              </a:endParaRPr>
            </a:p>
          </p:txBody>
        </p:sp>
        <p:sp>
          <p:nvSpPr>
            <p:cNvPr id="36891" name="TextBox 3"/>
            <p:cNvSpPr>
              <a:spLocks noChangeArrowheads="1"/>
            </p:cNvSpPr>
            <p:nvPr/>
          </p:nvSpPr>
          <p:spPr bwMode="auto">
            <a:xfrm>
              <a:off x="0" y="369553"/>
              <a:ext cx="30259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en-US" altLang="zh-CN" sz="800" dirty="0">
                <a:solidFill>
                  <a:schemeClr val="bg1"/>
                </a:solidFill>
                <a:latin typeface="微软雅黑" pitchFamily="34" charset="-122"/>
                <a:ea typeface="微软雅黑" pitchFamily="34" charset="-122"/>
                <a:sym typeface="微软雅黑" pitchFamily="34" charset="-122"/>
              </a:endParaRPr>
            </a:p>
          </p:txBody>
        </p:sp>
      </p:grpSp>
      <p:sp>
        <p:nvSpPr>
          <p:cNvPr id="45" name="Oval 7"/>
          <p:cNvSpPr>
            <a:spLocks noChangeArrowheads="1"/>
          </p:cNvSpPr>
          <p:nvPr/>
        </p:nvSpPr>
        <p:spPr bwMode="auto">
          <a:xfrm>
            <a:off x="241300" y="252413"/>
            <a:ext cx="514350" cy="512762"/>
          </a:xfrm>
          <a:prstGeom prst="ellipse">
            <a:avLst/>
          </a:prstGeom>
          <a:solidFill>
            <a:schemeClr val="bg1"/>
          </a:solidFill>
          <a:ln>
            <a:noFill/>
          </a:ln>
          <a:extLst>
            <a:ext uri="{91240B29-F687-4F45-9708-019B960494DF}">
              <a14:hiddenLine xmlns:a14="http://schemas.microsoft.com/office/drawing/2010/main" w="635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3200" dirty="0">
                <a:solidFill>
                  <a:srgbClr val="0B2430"/>
                </a:solidFill>
                <a:latin typeface="微软雅黑" pitchFamily="34" charset="-122"/>
                <a:ea typeface="微软雅黑" pitchFamily="34" charset="-122"/>
                <a:sym typeface="微软雅黑" pitchFamily="34" charset="-122"/>
              </a:rPr>
              <a:t>3</a:t>
            </a:r>
          </a:p>
        </p:txBody>
      </p:sp>
      <p:sp>
        <p:nvSpPr>
          <p:cNvPr id="37" name="TextBox 36"/>
          <p:cNvSpPr txBox="1"/>
          <p:nvPr/>
        </p:nvSpPr>
        <p:spPr>
          <a:xfrm>
            <a:off x="3347898" y="2457942"/>
            <a:ext cx="1237130" cy="338522"/>
          </a:xfrm>
          <a:prstGeom prst="rect">
            <a:avLst/>
          </a:prstGeom>
          <a:noFill/>
        </p:spPr>
        <p:txBody>
          <a:bodyPr wrap="none" lIns="60926" tIns="30464" rIns="60926" bIns="30464">
            <a:spAutoFit/>
          </a:bodyPr>
          <a:lstStyle/>
          <a:p>
            <a:pPr algn="ctr">
              <a:defRPr/>
            </a:pPr>
            <a:r>
              <a:rPr lang="en-US" altLang="zh-CN" dirty="0" smtClean="0">
                <a:solidFill>
                  <a:schemeClr val="tx1">
                    <a:lumMod val="75000"/>
                    <a:lumOff val="25000"/>
                  </a:schemeClr>
                </a:solidFill>
                <a:latin typeface="微软雅黑" pitchFamily="34" charset="-122"/>
                <a:ea typeface="微软雅黑" pitchFamily="34" charset="-122"/>
              </a:rPr>
              <a:t>2.</a:t>
            </a:r>
            <a:r>
              <a:rPr lang="zh-CN" altLang="en-US" dirty="0">
                <a:solidFill>
                  <a:schemeClr val="tx1">
                    <a:lumMod val="75000"/>
                    <a:lumOff val="25000"/>
                  </a:schemeClr>
                </a:solidFill>
                <a:latin typeface="微软雅黑" pitchFamily="34" charset="-122"/>
                <a:ea typeface="微软雅黑" pitchFamily="34" charset="-122"/>
              </a:rPr>
              <a:t>算法实现</a:t>
            </a:r>
          </a:p>
        </p:txBody>
      </p:sp>
      <p:sp>
        <p:nvSpPr>
          <p:cNvPr id="2" name="矩形 1"/>
          <p:cNvSpPr/>
          <p:nvPr/>
        </p:nvSpPr>
        <p:spPr>
          <a:xfrm>
            <a:off x="3556763" y="1491660"/>
            <a:ext cx="4429208" cy="1077218"/>
          </a:xfrm>
          <a:prstGeom prst="rect">
            <a:avLst/>
          </a:prstGeom>
        </p:spPr>
        <p:txBody>
          <a:bodyPr wrap="square">
            <a:spAutoFit/>
          </a:bodyPr>
          <a:lstStyle/>
          <a:p>
            <a:r>
              <a:rPr lang="zh-CN" altLang="en-US" sz="800" dirty="0"/>
              <a:t>基于模型的协同过滤技术中尤为矩阵分解</a:t>
            </a:r>
            <a:r>
              <a:rPr lang="en-US" altLang="zh-CN" sz="800" dirty="0"/>
              <a:t>(MF)</a:t>
            </a:r>
            <a:r>
              <a:rPr lang="zh-CN" altLang="en-US" sz="800" dirty="0"/>
              <a:t>技术最为普遍和流行，因为它的可扩展性极好并且易于实现。原理是通过一定数量的因子来描述各个用户的喜好和各个物品的属性</a:t>
            </a:r>
            <a:r>
              <a:rPr lang="zh-CN" altLang="en-US" sz="800" dirty="0" smtClean="0"/>
              <a:t>。</a:t>
            </a:r>
            <a:endParaRPr lang="en-US" altLang="zh-CN" sz="800" dirty="0" smtClean="0"/>
          </a:p>
          <a:p>
            <a:r>
              <a:rPr lang="zh-CN" altLang="en-US" sz="800" dirty="0"/>
              <a:t>构建用户</a:t>
            </a:r>
            <a:r>
              <a:rPr lang="en-US" altLang="zh-CN" sz="800" dirty="0"/>
              <a:t>-</a:t>
            </a:r>
            <a:r>
              <a:rPr lang="zh-CN" altLang="en-US" sz="800" dirty="0"/>
              <a:t>物品的评分矩阵</a:t>
            </a:r>
            <a:r>
              <a:rPr lang="en-US" altLang="zh-CN" sz="800" dirty="0" err="1"/>
              <a:t>R</a:t>
            </a:r>
            <a:r>
              <a:rPr lang="en-US" altLang="zh-CN" sz="800" baseline="-25000" dirty="0" err="1"/>
              <a:t>m,n</a:t>
            </a:r>
            <a:endParaRPr lang="zh-CN" altLang="en-US" sz="800" dirty="0"/>
          </a:p>
          <a:p>
            <a:r>
              <a:rPr lang="zh-CN" altLang="en-US" sz="800" dirty="0"/>
              <a:t>对</a:t>
            </a:r>
            <a:r>
              <a:rPr lang="en-US" altLang="zh-CN" sz="800" dirty="0"/>
              <a:t>R</a:t>
            </a:r>
            <a:r>
              <a:rPr lang="zh-CN" altLang="en-US" sz="800" dirty="0"/>
              <a:t>作矩阵分解</a:t>
            </a:r>
            <a:r>
              <a:rPr lang="en-US" altLang="zh-CN" sz="800" dirty="0" err="1"/>
              <a:t>R</a:t>
            </a:r>
            <a:r>
              <a:rPr lang="en-US" altLang="zh-CN" sz="800" baseline="-25000" dirty="0" err="1"/>
              <a:t>m,n</a:t>
            </a:r>
            <a:r>
              <a:rPr lang="zh-CN" altLang="en-US" sz="800" dirty="0"/>
              <a:t> </a:t>
            </a:r>
            <a:r>
              <a:rPr lang="en-US" altLang="zh-CN" sz="800" dirty="0"/>
              <a:t>= </a:t>
            </a:r>
            <a:r>
              <a:rPr lang="en-US" altLang="zh-CN" sz="800" dirty="0" err="1"/>
              <a:t>P</a:t>
            </a:r>
            <a:r>
              <a:rPr lang="en-US" altLang="zh-CN" sz="800" baseline="-25000" dirty="0" err="1"/>
              <a:t>m,k</a:t>
            </a:r>
            <a:r>
              <a:rPr lang="zh-CN" altLang="en-US" sz="800" dirty="0"/>
              <a:t> </a:t>
            </a:r>
            <a:r>
              <a:rPr lang="en-US" altLang="zh-CN" sz="800" dirty="0"/>
              <a:t>X </a:t>
            </a:r>
            <a:r>
              <a:rPr lang="en-US" altLang="zh-CN" sz="800" dirty="0" err="1"/>
              <a:t>Q</a:t>
            </a:r>
            <a:r>
              <a:rPr lang="en-US" altLang="zh-CN" sz="800" baseline="-25000" dirty="0" err="1"/>
              <a:t>k,n</a:t>
            </a:r>
            <a:r>
              <a:rPr lang="zh-CN" altLang="en-US" sz="800" dirty="0"/>
              <a:t> </a:t>
            </a:r>
            <a:r>
              <a:rPr lang="en-US" altLang="zh-CN" sz="800" dirty="0"/>
              <a:t>,k</a:t>
            </a:r>
            <a:r>
              <a:rPr lang="zh-CN" altLang="en-US" sz="800" dirty="0"/>
              <a:t>为待调节的</a:t>
            </a:r>
            <a:r>
              <a:rPr lang="zh-CN" altLang="en-US" sz="800" dirty="0" smtClean="0"/>
              <a:t>参数</a:t>
            </a:r>
            <a:endParaRPr lang="en-US" altLang="zh-CN" sz="800" dirty="0"/>
          </a:p>
          <a:p>
            <a:r>
              <a:rPr lang="zh-CN" altLang="en-US" sz="800" dirty="0"/>
              <a:t>定义损失函数，评价分解的好坏</a:t>
            </a:r>
          </a:p>
          <a:p>
            <a:r>
              <a:rPr lang="zh-CN" altLang="en-US" sz="800" dirty="0"/>
              <a:t>确定优化算法</a:t>
            </a:r>
            <a:r>
              <a:rPr lang="en-US" altLang="zh-CN" sz="800" dirty="0"/>
              <a:t>, </a:t>
            </a:r>
            <a:r>
              <a:rPr lang="zh-CN" altLang="en-US" sz="800" dirty="0"/>
              <a:t>比如梯度下降。迭代计算得到</a:t>
            </a:r>
            <a:r>
              <a:rPr lang="en-US" altLang="zh-CN" sz="800" dirty="0"/>
              <a:t>P,Q</a:t>
            </a:r>
            <a:r>
              <a:rPr lang="zh-CN" altLang="en-US" sz="800" dirty="0"/>
              <a:t>矩阵</a:t>
            </a:r>
          </a:p>
          <a:p>
            <a:r>
              <a:rPr lang="zh-CN" altLang="en-US" sz="800" dirty="0"/>
              <a:t>得到预测值 </a:t>
            </a:r>
            <a:r>
              <a:rPr lang="en-US" altLang="zh-CN" sz="800" dirty="0" err="1" smtClean="0"/>
              <a:t>Pui</a:t>
            </a:r>
            <a:endParaRPr lang="en-US" altLang="zh-CN" sz="800" dirty="0"/>
          </a:p>
          <a:p>
            <a:endParaRPr lang="zh-CN" altLang="en-US" sz="800" dirty="0"/>
          </a:p>
        </p:txBody>
      </p:sp>
      <p:sp>
        <p:nvSpPr>
          <p:cNvPr id="22" name="矩形 21"/>
          <p:cNvSpPr/>
          <p:nvPr/>
        </p:nvSpPr>
        <p:spPr>
          <a:xfrm>
            <a:off x="3563916" y="2817972"/>
            <a:ext cx="4680390" cy="707886"/>
          </a:xfrm>
          <a:prstGeom prst="rect">
            <a:avLst/>
          </a:prstGeom>
        </p:spPr>
        <p:txBody>
          <a:bodyPr wrap="square">
            <a:spAutoFit/>
          </a:bodyPr>
          <a:lstStyle/>
          <a:p>
            <a:pPr marL="171450" indent="-171450">
              <a:buFont typeface="Arial" panose="020B0604020202020204" pitchFamily="34" charset="0"/>
              <a:buChar char="•"/>
            </a:pPr>
            <a:r>
              <a:rPr lang="zh-CN" altLang="en-US" sz="800" dirty="0"/>
              <a:t>数据预处理得到</a:t>
            </a:r>
            <a:r>
              <a:rPr lang="en-US" altLang="zh-CN" sz="800" dirty="0"/>
              <a:t>(</a:t>
            </a:r>
            <a:r>
              <a:rPr lang="en-US" altLang="zh-CN" sz="800" dirty="0" err="1"/>
              <a:t>user_id</a:t>
            </a:r>
            <a:r>
              <a:rPr lang="en-US" altLang="zh-CN" sz="800" dirty="0"/>
              <a:t>, </a:t>
            </a:r>
            <a:r>
              <a:rPr lang="en-US" altLang="zh-CN" sz="800" dirty="0" err="1"/>
              <a:t>movie_id</a:t>
            </a:r>
            <a:r>
              <a:rPr lang="en-US" altLang="zh-CN" sz="800" dirty="0"/>
              <a:t>, rating)</a:t>
            </a:r>
            <a:r>
              <a:rPr lang="zh-CN" altLang="en-US" sz="800" dirty="0"/>
              <a:t>三元组</a:t>
            </a:r>
            <a:r>
              <a:rPr lang="en-US" altLang="zh-CN" sz="800" dirty="0"/>
              <a:t>, </a:t>
            </a:r>
            <a:r>
              <a:rPr lang="zh-CN" altLang="en-US" sz="800" dirty="0"/>
              <a:t>构建</a:t>
            </a:r>
            <a:r>
              <a:rPr lang="en-US" altLang="zh-CN" sz="800" dirty="0"/>
              <a:t>2</a:t>
            </a:r>
            <a:r>
              <a:rPr lang="zh-CN" altLang="en-US" sz="800" dirty="0"/>
              <a:t>个评分矩阵</a:t>
            </a:r>
            <a:r>
              <a:rPr lang="en-US" altLang="zh-CN" sz="800" dirty="0"/>
              <a:t>(</a:t>
            </a:r>
            <a:r>
              <a:rPr lang="zh-CN" altLang="en-US" sz="800" dirty="0"/>
              <a:t>训练和测试</a:t>
            </a:r>
            <a:r>
              <a:rPr lang="en-US" altLang="zh-CN" sz="800" dirty="0"/>
              <a:t>), </a:t>
            </a:r>
            <a:r>
              <a:rPr lang="zh-CN" altLang="en-US" sz="800" dirty="0"/>
              <a:t>行号为</a:t>
            </a:r>
            <a:r>
              <a:rPr lang="en-US" altLang="zh-CN" sz="800" dirty="0" err="1"/>
              <a:t>user_id</a:t>
            </a:r>
            <a:r>
              <a:rPr lang="en-US" altLang="zh-CN" sz="800" dirty="0"/>
              <a:t>, </a:t>
            </a:r>
            <a:r>
              <a:rPr lang="zh-CN" altLang="en-US" sz="800" dirty="0"/>
              <a:t>列号为</a:t>
            </a:r>
            <a:r>
              <a:rPr lang="en-US" altLang="zh-CN" sz="800" dirty="0" err="1"/>
              <a:t>movie_id</a:t>
            </a:r>
            <a:r>
              <a:rPr lang="en-US" altLang="zh-CN" sz="800" dirty="0"/>
              <a:t>, </a:t>
            </a:r>
            <a:r>
              <a:rPr lang="zh-CN" altLang="en-US" sz="800" dirty="0"/>
              <a:t>矩阵内容为评分数值。并进行规范化</a:t>
            </a:r>
            <a:r>
              <a:rPr lang="en-US" altLang="zh-CN" sz="800" dirty="0"/>
              <a:t>, </a:t>
            </a:r>
            <a:r>
              <a:rPr lang="zh-CN" altLang="en-US" sz="800" dirty="0"/>
              <a:t>算出均值</a:t>
            </a:r>
            <a:r>
              <a:rPr lang="en-US" altLang="zh-CN" sz="800" dirty="0"/>
              <a:t>, </a:t>
            </a:r>
            <a:r>
              <a:rPr lang="zh-CN" altLang="en-US" sz="800" dirty="0"/>
              <a:t>评分在原评分基础上减去均值 </a:t>
            </a:r>
            <a:endParaRPr lang="en-US" altLang="zh-CN" sz="800" dirty="0" smtClean="0"/>
          </a:p>
          <a:p>
            <a:pPr marL="171450" indent="-171450">
              <a:buFont typeface="Arial" panose="020B0604020202020204" pitchFamily="34" charset="0"/>
              <a:buChar char="•"/>
            </a:pPr>
            <a:r>
              <a:rPr lang="zh-CN" altLang="en-US" sz="800" dirty="0" smtClean="0"/>
              <a:t>设定维度</a:t>
            </a:r>
            <a:r>
              <a:rPr lang="en-US" altLang="zh-CN" sz="800" dirty="0" smtClean="0"/>
              <a:t>k=10</a:t>
            </a:r>
            <a:r>
              <a:rPr lang="zh-CN" altLang="en-US" sz="800" dirty="0" smtClean="0"/>
              <a:t>，随机初始化矩阵</a:t>
            </a:r>
            <a:r>
              <a:rPr lang="en-US" altLang="zh-CN" sz="800" dirty="0" smtClean="0"/>
              <a:t>P </a:t>
            </a:r>
            <a:r>
              <a:rPr lang="zh-CN" altLang="en-US" sz="800" dirty="0" smtClean="0"/>
              <a:t>和 </a:t>
            </a:r>
            <a:r>
              <a:rPr lang="en-US" altLang="zh-CN" sz="800" dirty="0" smtClean="0"/>
              <a:t>Q</a:t>
            </a:r>
          </a:p>
          <a:p>
            <a:pPr marL="171450" indent="-171450">
              <a:buFont typeface="Arial" panose="020B0604020202020204" pitchFamily="34" charset="0"/>
              <a:buChar char="•"/>
            </a:pPr>
            <a:r>
              <a:rPr lang="zh-CN" altLang="en-US" sz="800" dirty="0" smtClean="0"/>
              <a:t>调用</a:t>
            </a:r>
            <a:r>
              <a:rPr lang="en-US" altLang="zh-CN" sz="800" dirty="0" err="1"/>
              <a:t>tensorflow</a:t>
            </a:r>
            <a:r>
              <a:rPr lang="zh-CN" altLang="en-US" sz="800" dirty="0"/>
              <a:t>的</a:t>
            </a:r>
            <a:r>
              <a:rPr lang="en-US" altLang="zh-CN" sz="800" dirty="0"/>
              <a:t>optimizer = </a:t>
            </a:r>
            <a:r>
              <a:rPr lang="en-US" altLang="zh-CN" sz="800" dirty="0" err="1"/>
              <a:t>tf.train.AdamOptimizer</a:t>
            </a:r>
            <a:r>
              <a:rPr lang="en-US" altLang="zh-CN" sz="800" dirty="0"/>
              <a:t>() </a:t>
            </a:r>
            <a:r>
              <a:rPr lang="zh-CN" altLang="en-US" sz="800" dirty="0"/>
              <a:t>优化方法，迭代</a:t>
            </a:r>
            <a:r>
              <a:rPr lang="en-US" altLang="zh-CN" sz="800" dirty="0"/>
              <a:t>3000</a:t>
            </a:r>
            <a:r>
              <a:rPr lang="zh-CN" altLang="en-US" sz="800" dirty="0"/>
              <a:t>次得到收敛结果</a:t>
            </a:r>
          </a:p>
          <a:p>
            <a:r>
              <a:rPr lang="en-US" altLang="zh-CN" sz="800" dirty="0"/>
              <a:t> </a:t>
            </a:r>
            <a:r>
              <a:rPr lang="en-US" altLang="zh-CN" sz="800" dirty="0" smtClean="0"/>
              <a:t>      </a:t>
            </a:r>
            <a:r>
              <a:rPr lang="zh-CN" altLang="en-US" sz="800" dirty="0" smtClean="0"/>
              <a:t>得到</a:t>
            </a:r>
            <a:r>
              <a:rPr lang="zh-CN" altLang="en-US" sz="800" dirty="0"/>
              <a:t>预测值并进行评估</a:t>
            </a:r>
          </a:p>
        </p:txBody>
      </p:sp>
      <p:sp>
        <p:nvSpPr>
          <p:cNvPr id="24" name="TextBox 23"/>
          <p:cNvSpPr txBox="1"/>
          <p:nvPr/>
        </p:nvSpPr>
        <p:spPr>
          <a:xfrm>
            <a:off x="3347897" y="3631546"/>
            <a:ext cx="1237130" cy="338522"/>
          </a:xfrm>
          <a:prstGeom prst="rect">
            <a:avLst/>
          </a:prstGeom>
          <a:noFill/>
        </p:spPr>
        <p:txBody>
          <a:bodyPr wrap="none" lIns="60926" tIns="30464" rIns="60926" bIns="30464">
            <a:spAutoFit/>
          </a:bodyPr>
          <a:lstStyle/>
          <a:p>
            <a:pPr algn="ctr">
              <a:defRPr/>
            </a:pPr>
            <a:r>
              <a:rPr lang="en-US" altLang="zh-CN" dirty="0">
                <a:solidFill>
                  <a:schemeClr val="tx1">
                    <a:lumMod val="75000"/>
                    <a:lumOff val="25000"/>
                  </a:schemeClr>
                </a:solidFill>
                <a:latin typeface="微软雅黑" pitchFamily="34" charset="-122"/>
                <a:ea typeface="微软雅黑" pitchFamily="34" charset="-122"/>
              </a:rPr>
              <a:t>3</a:t>
            </a:r>
            <a:r>
              <a:rPr lang="en-US" altLang="zh-CN" dirty="0" smtClean="0">
                <a:solidFill>
                  <a:schemeClr val="tx1">
                    <a:lumMod val="75000"/>
                    <a:lumOff val="25000"/>
                  </a:schemeClr>
                </a:solidFill>
                <a:latin typeface="微软雅黑" pitchFamily="34" charset="-122"/>
                <a:ea typeface="微软雅黑" pitchFamily="34" charset="-122"/>
              </a:rPr>
              <a:t>.</a:t>
            </a:r>
            <a:r>
              <a:rPr lang="zh-CN" altLang="en-US" dirty="0" smtClean="0">
                <a:solidFill>
                  <a:schemeClr val="tx1">
                    <a:lumMod val="75000"/>
                    <a:lumOff val="25000"/>
                  </a:schemeClr>
                </a:solidFill>
                <a:latin typeface="微软雅黑" pitchFamily="34" charset="-122"/>
                <a:ea typeface="微软雅黑" pitchFamily="34" charset="-122"/>
              </a:rPr>
              <a:t>算法总结</a:t>
            </a:r>
            <a:endParaRPr lang="zh-CN" altLang="en-US" dirty="0">
              <a:solidFill>
                <a:schemeClr val="tx1">
                  <a:lumMod val="75000"/>
                  <a:lumOff val="25000"/>
                </a:schemeClr>
              </a:solidFill>
              <a:latin typeface="微软雅黑" pitchFamily="34" charset="-122"/>
              <a:ea typeface="微软雅黑" pitchFamily="34" charset="-122"/>
            </a:endParaRPr>
          </a:p>
        </p:txBody>
      </p:sp>
      <p:sp>
        <p:nvSpPr>
          <p:cNvPr id="26" name="矩形 25"/>
          <p:cNvSpPr/>
          <p:nvPr/>
        </p:nvSpPr>
        <p:spPr>
          <a:xfrm>
            <a:off x="3563916" y="4003143"/>
            <a:ext cx="4680390" cy="461665"/>
          </a:xfrm>
          <a:prstGeom prst="rect">
            <a:avLst/>
          </a:prstGeom>
        </p:spPr>
        <p:txBody>
          <a:bodyPr wrap="square">
            <a:spAutoFit/>
          </a:bodyPr>
          <a:lstStyle/>
          <a:p>
            <a:pPr marL="171450" indent="-171450">
              <a:buFont typeface="Arial" panose="020B0604020202020204" pitchFamily="34" charset="0"/>
              <a:buChar char="•"/>
            </a:pPr>
            <a:r>
              <a:rPr lang="zh-CN" altLang="en-US" sz="800" dirty="0"/>
              <a:t>矩阵分解可扩展性好</a:t>
            </a:r>
            <a:r>
              <a:rPr lang="en-US" altLang="zh-CN" sz="800" dirty="0"/>
              <a:t>, </a:t>
            </a:r>
            <a:r>
              <a:rPr lang="zh-CN" altLang="en-US" sz="800" dirty="0"/>
              <a:t>可与其他算法做</a:t>
            </a:r>
            <a:r>
              <a:rPr lang="zh-CN" altLang="en-US" sz="800" dirty="0" smtClean="0"/>
              <a:t>结合</a:t>
            </a:r>
            <a:endParaRPr lang="en-US" altLang="zh-CN" sz="800" dirty="0" smtClean="0"/>
          </a:p>
          <a:p>
            <a:pPr marL="171450" indent="-171450">
              <a:buFont typeface="Arial" panose="020B0604020202020204" pitchFamily="34" charset="0"/>
              <a:buChar char="•"/>
            </a:pPr>
            <a:r>
              <a:rPr lang="zh-CN" altLang="en-US" sz="800" dirty="0" smtClean="0"/>
              <a:t>矩阵</a:t>
            </a:r>
            <a:r>
              <a:rPr lang="zh-CN" altLang="en-US" sz="800" dirty="0"/>
              <a:t>分解是协同过滤模型中经典的方法，性能十分优良。但存在数据稀疏与冷启动问题。结合外部丰富的信息可以缓解上述问题</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26" y="2354325"/>
            <a:ext cx="27527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24" y="1635438"/>
            <a:ext cx="2936572" cy="288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5924129"/>
      </p:ext>
    </p:extLst>
  </p:cSld>
  <p:clrMapOvr>
    <a:masterClrMapping/>
  </p:clrMapOvr>
  <p:transition spd="slow" advClick="0" advTm="300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5355791" y="2187575"/>
            <a:ext cx="123106" cy="338522"/>
          </a:xfrm>
          <a:prstGeom prst="rect">
            <a:avLst/>
          </a:prstGeom>
          <a:noFill/>
        </p:spPr>
        <p:txBody>
          <a:bodyPr wrap="none" lIns="60926" tIns="30464" rIns="60926" bIns="30464">
            <a:spAutoFit/>
          </a:bodyPr>
          <a:lstStyle/>
          <a:p>
            <a:pPr algn="ctr">
              <a:defRPr/>
            </a:pPr>
            <a:endParaRPr lang="zh-CN" altLang="en-US" dirty="0">
              <a:solidFill>
                <a:schemeClr val="tx1">
                  <a:lumMod val="75000"/>
                  <a:lumOff val="25000"/>
                </a:schemeClr>
              </a:solidFill>
              <a:latin typeface="微软雅黑" pitchFamily="34" charset="-122"/>
              <a:ea typeface="微软雅黑" pitchFamily="34" charset="-122"/>
            </a:endParaRPr>
          </a:p>
        </p:txBody>
      </p:sp>
      <p:sp>
        <p:nvSpPr>
          <p:cNvPr id="40" name="TextBox 39"/>
          <p:cNvSpPr txBox="1"/>
          <p:nvPr/>
        </p:nvSpPr>
        <p:spPr>
          <a:xfrm>
            <a:off x="5355784" y="1319213"/>
            <a:ext cx="123106" cy="338522"/>
          </a:xfrm>
          <a:prstGeom prst="rect">
            <a:avLst/>
          </a:prstGeom>
          <a:noFill/>
        </p:spPr>
        <p:txBody>
          <a:bodyPr wrap="none" lIns="60926" tIns="30464" rIns="60926" bIns="30464">
            <a:spAutoFit/>
          </a:bodyPr>
          <a:lstStyle/>
          <a:p>
            <a:pPr algn="ctr">
              <a:defRPr/>
            </a:pPr>
            <a:endParaRPr lang="zh-CN" altLang="en-US" dirty="0">
              <a:solidFill>
                <a:schemeClr val="tx1">
                  <a:lumMod val="75000"/>
                  <a:lumOff val="25000"/>
                </a:schemeClr>
              </a:solidFill>
              <a:latin typeface="微软雅黑" pitchFamily="34" charset="-122"/>
              <a:ea typeface="微软雅黑" pitchFamily="34" charset="-122"/>
            </a:endParaRPr>
          </a:p>
        </p:txBody>
      </p:sp>
      <p:sp>
        <p:nvSpPr>
          <p:cNvPr id="36886" name="矩形 7"/>
          <p:cNvSpPr>
            <a:spLocks noChangeArrowheads="1"/>
          </p:cNvSpPr>
          <p:nvPr/>
        </p:nvSpPr>
        <p:spPr bwMode="auto">
          <a:xfrm>
            <a:off x="60910" y="49213"/>
            <a:ext cx="8928100" cy="863600"/>
          </a:xfrm>
          <a:prstGeom prst="rect">
            <a:avLst/>
          </a:prstGeom>
          <a:solidFill>
            <a:srgbClr val="0B2430"/>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grpSp>
        <p:nvGrpSpPr>
          <p:cNvPr id="36887" name="组合 8"/>
          <p:cNvGrpSpPr>
            <a:grpSpLocks/>
          </p:cNvGrpSpPr>
          <p:nvPr/>
        </p:nvGrpSpPr>
        <p:grpSpPr bwMode="auto">
          <a:xfrm>
            <a:off x="3554413" y="273050"/>
            <a:ext cx="5757862" cy="741363"/>
            <a:chOff x="0" y="0"/>
            <a:chExt cx="9421797" cy="1212838"/>
          </a:xfrm>
        </p:grpSpPr>
        <p:sp>
          <p:nvSpPr>
            <p:cNvPr id="36892"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3"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4"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5"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6"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7"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grpSp>
        <p:nvGrpSpPr>
          <p:cNvPr id="42" name="组合 1"/>
          <p:cNvGrpSpPr>
            <a:grpSpLocks/>
          </p:cNvGrpSpPr>
          <p:nvPr/>
        </p:nvGrpSpPr>
        <p:grpSpPr bwMode="auto">
          <a:xfrm>
            <a:off x="827689" y="275749"/>
            <a:ext cx="5328443" cy="525939"/>
            <a:chOff x="-19783" y="59769"/>
            <a:chExt cx="3768178" cy="525228"/>
          </a:xfrm>
        </p:grpSpPr>
        <p:sp>
          <p:nvSpPr>
            <p:cNvPr id="36890" name="TextBox 2"/>
            <p:cNvSpPr>
              <a:spLocks noChangeArrowheads="1"/>
            </p:cNvSpPr>
            <p:nvPr/>
          </p:nvSpPr>
          <p:spPr bwMode="auto">
            <a:xfrm>
              <a:off x="-19783" y="59769"/>
              <a:ext cx="3768178" cy="4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2100" dirty="0">
                  <a:solidFill>
                    <a:schemeClr val="bg1"/>
                  </a:solidFill>
                  <a:latin typeface="微软雅黑" pitchFamily="34" charset="-122"/>
                  <a:ea typeface="微软雅黑" pitchFamily="34" charset="-122"/>
                  <a:sym typeface="微软雅黑" pitchFamily="34" charset="-122"/>
                </a:rPr>
                <a:t>结果评测</a:t>
              </a:r>
            </a:p>
          </p:txBody>
        </p:sp>
        <p:sp>
          <p:nvSpPr>
            <p:cNvPr id="36891" name="TextBox 3"/>
            <p:cNvSpPr>
              <a:spLocks noChangeArrowheads="1"/>
            </p:cNvSpPr>
            <p:nvPr/>
          </p:nvSpPr>
          <p:spPr bwMode="auto">
            <a:xfrm>
              <a:off x="0" y="369553"/>
              <a:ext cx="30259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en-US" altLang="zh-CN" sz="800" dirty="0">
                <a:solidFill>
                  <a:schemeClr val="bg1"/>
                </a:solidFill>
                <a:latin typeface="微软雅黑" pitchFamily="34" charset="-122"/>
                <a:ea typeface="微软雅黑" pitchFamily="34" charset="-122"/>
                <a:sym typeface="微软雅黑" pitchFamily="34" charset="-122"/>
              </a:endParaRPr>
            </a:p>
          </p:txBody>
        </p:sp>
      </p:grpSp>
      <p:sp>
        <p:nvSpPr>
          <p:cNvPr id="45" name="Oval 7"/>
          <p:cNvSpPr>
            <a:spLocks noChangeArrowheads="1"/>
          </p:cNvSpPr>
          <p:nvPr/>
        </p:nvSpPr>
        <p:spPr bwMode="auto">
          <a:xfrm>
            <a:off x="241300" y="252413"/>
            <a:ext cx="514350" cy="512762"/>
          </a:xfrm>
          <a:prstGeom prst="ellipse">
            <a:avLst/>
          </a:prstGeom>
          <a:solidFill>
            <a:schemeClr val="bg1"/>
          </a:solidFill>
          <a:ln>
            <a:noFill/>
          </a:ln>
          <a:extLst>
            <a:ext uri="{91240B29-F687-4F45-9708-019B960494DF}">
              <a14:hiddenLine xmlns:a14="http://schemas.microsoft.com/office/drawing/2010/main" w="635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3200" dirty="0">
                <a:solidFill>
                  <a:srgbClr val="0B2430"/>
                </a:solidFill>
                <a:latin typeface="微软雅黑" pitchFamily="34" charset="-122"/>
                <a:ea typeface="微软雅黑" pitchFamily="34" charset="-122"/>
                <a:sym typeface="微软雅黑" pitchFamily="34" charset="-122"/>
              </a:rPr>
              <a:t>4</a:t>
            </a:r>
          </a:p>
        </p:txBody>
      </p:sp>
      <p:pic>
        <p:nvPicPr>
          <p:cNvPr id="6147" name="Picture 3" descr="G:\github\Junior\AI\lab3\pic\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24" y="3516464"/>
            <a:ext cx="2495511" cy="56741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306" y="1177879"/>
            <a:ext cx="2530550" cy="1897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4610" y="1242151"/>
            <a:ext cx="5479938" cy="2585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9765419"/>
      </p:ext>
    </p:extLst>
  </p:cSld>
  <p:clrMapOvr>
    <a:masterClrMapping/>
  </p:clrMapOvr>
  <p:transition spd="slow" advClick="0" advTm="300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7"/>
          <p:cNvSpPr>
            <a:spLocks noChangeArrowheads="1"/>
          </p:cNvSpPr>
          <p:nvPr/>
        </p:nvSpPr>
        <p:spPr bwMode="auto">
          <a:xfrm>
            <a:off x="107950" y="44450"/>
            <a:ext cx="8928100" cy="863600"/>
          </a:xfrm>
          <a:prstGeom prst="rect">
            <a:avLst/>
          </a:prstGeom>
          <a:solidFill>
            <a:srgbClr val="0B2430"/>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grpSp>
        <p:nvGrpSpPr>
          <p:cNvPr id="33795" name="组合 8"/>
          <p:cNvGrpSpPr>
            <a:grpSpLocks/>
          </p:cNvGrpSpPr>
          <p:nvPr/>
        </p:nvGrpSpPr>
        <p:grpSpPr bwMode="auto">
          <a:xfrm>
            <a:off x="3384550" y="287338"/>
            <a:ext cx="5757863" cy="741362"/>
            <a:chOff x="0" y="0"/>
            <a:chExt cx="9421797" cy="1212838"/>
          </a:xfrm>
        </p:grpSpPr>
        <p:sp>
          <p:nvSpPr>
            <p:cNvPr id="33841"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3842"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3843"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3844"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3845"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3846"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pic>
        <p:nvPicPr>
          <p:cNvPr id="33796" name="Picture 2" descr="C:\Users\Administrator\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908050"/>
            <a:ext cx="87376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15" name="组合 1"/>
          <p:cNvGrpSpPr>
            <a:grpSpLocks/>
          </p:cNvGrpSpPr>
          <p:nvPr/>
        </p:nvGrpSpPr>
        <p:grpSpPr bwMode="auto">
          <a:xfrm>
            <a:off x="855663" y="215900"/>
            <a:ext cx="3025775" cy="585788"/>
            <a:chOff x="0" y="0"/>
            <a:chExt cx="3025964" cy="584997"/>
          </a:xfrm>
        </p:grpSpPr>
        <p:sp>
          <p:nvSpPr>
            <p:cNvPr id="33839" name="TextBox 2"/>
            <p:cNvSpPr>
              <a:spLocks noChangeArrowheads="1"/>
            </p:cNvSpPr>
            <p:nvPr/>
          </p:nvSpPr>
          <p:spPr bwMode="auto">
            <a:xfrm>
              <a:off x="0" y="0"/>
              <a:ext cx="2472511" cy="4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2100" dirty="0" smtClean="0">
                  <a:solidFill>
                    <a:schemeClr val="bg1"/>
                  </a:solidFill>
                  <a:latin typeface="微软雅黑" pitchFamily="34" charset="-122"/>
                  <a:ea typeface="微软雅黑" pitchFamily="34" charset="-122"/>
                  <a:sym typeface="微软雅黑" pitchFamily="34" charset="-122"/>
                </a:rPr>
                <a:t>相关工作与扩展</a:t>
              </a:r>
              <a:endParaRPr lang="zh-CN" altLang="en-US" sz="2100" dirty="0">
                <a:solidFill>
                  <a:schemeClr val="bg1"/>
                </a:solidFill>
                <a:latin typeface="微软雅黑" pitchFamily="34" charset="-122"/>
                <a:ea typeface="微软雅黑" pitchFamily="34" charset="-122"/>
                <a:sym typeface="微软雅黑" pitchFamily="34" charset="-122"/>
              </a:endParaRPr>
            </a:p>
          </p:txBody>
        </p:sp>
        <p:sp>
          <p:nvSpPr>
            <p:cNvPr id="33840" name="TextBox 3"/>
            <p:cNvSpPr>
              <a:spLocks noChangeArrowheads="1"/>
            </p:cNvSpPr>
            <p:nvPr/>
          </p:nvSpPr>
          <p:spPr bwMode="auto">
            <a:xfrm>
              <a:off x="0" y="369553"/>
              <a:ext cx="30259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800">
                  <a:solidFill>
                    <a:schemeClr val="bg1"/>
                  </a:solidFill>
                  <a:latin typeface="微软雅黑" pitchFamily="34" charset="-122"/>
                  <a:ea typeface="微软雅黑" pitchFamily="34" charset="-122"/>
                  <a:sym typeface="微软雅黑" pitchFamily="34" charset="-122"/>
                </a:rPr>
                <a:t>在此处添加详细描述文本，尽量与标题文本语言风格相符合。</a:t>
              </a:r>
              <a:endParaRPr lang="en-US" altLang="zh-CN" sz="800">
                <a:solidFill>
                  <a:schemeClr val="bg1"/>
                </a:solidFill>
                <a:latin typeface="微软雅黑" pitchFamily="34" charset="-122"/>
                <a:ea typeface="微软雅黑" pitchFamily="34" charset="-122"/>
                <a:sym typeface="微软雅黑" pitchFamily="34" charset="-122"/>
              </a:endParaRPr>
            </a:p>
          </p:txBody>
        </p:sp>
      </p:grpSp>
      <p:sp>
        <p:nvSpPr>
          <p:cNvPr id="21518" name="Oval 7"/>
          <p:cNvSpPr>
            <a:spLocks noChangeArrowheads="1"/>
          </p:cNvSpPr>
          <p:nvPr/>
        </p:nvSpPr>
        <p:spPr bwMode="auto">
          <a:xfrm>
            <a:off x="241300" y="252413"/>
            <a:ext cx="514350" cy="512762"/>
          </a:xfrm>
          <a:prstGeom prst="ellipse">
            <a:avLst/>
          </a:prstGeom>
          <a:solidFill>
            <a:schemeClr val="bg1"/>
          </a:solidFill>
          <a:ln>
            <a:noFill/>
          </a:ln>
          <a:extLst>
            <a:ext uri="{91240B29-F687-4F45-9708-019B960494DF}">
              <a14:hiddenLine xmlns:a14="http://schemas.microsoft.com/office/drawing/2010/main" w="635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3200" dirty="0">
                <a:solidFill>
                  <a:srgbClr val="0B2430"/>
                </a:solidFill>
                <a:latin typeface="微软雅黑" pitchFamily="34" charset="-122"/>
                <a:ea typeface="微软雅黑" pitchFamily="34" charset="-122"/>
                <a:sym typeface="微软雅黑" pitchFamily="34" charset="-122"/>
              </a:rPr>
              <a:t>5</a:t>
            </a:r>
          </a:p>
        </p:txBody>
      </p:sp>
      <p:sp>
        <p:nvSpPr>
          <p:cNvPr id="21520" name="直接连接符 6"/>
          <p:cNvSpPr>
            <a:spLocks noChangeShapeType="1"/>
          </p:cNvSpPr>
          <p:nvPr/>
        </p:nvSpPr>
        <p:spPr bwMode="auto">
          <a:xfrm>
            <a:off x="2800350" y="2798763"/>
            <a:ext cx="0" cy="520700"/>
          </a:xfrm>
          <a:prstGeom prst="line">
            <a:avLst/>
          </a:prstGeom>
          <a:noFill/>
          <a:ln w="95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直接连接符 7"/>
          <p:cNvSpPr>
            <a:spLocks noChangeShapeType="1"/>
          </p:cNvSpPr>
          <p:nvPr/>
        </p:nvSpPr>
        <p:spPr bwMode="auto">
          <a:xfrm>
            <a:off x="1619250" y="2798763"/>
            <a:ext cx="1588" cy="520700"/>
          </a:xfrm>
          <a:prstGeom prst="line">
            <a:avLst/>
          </a:prstGeom>
          <a:noFill/>
          <a:ln w="95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直接连接符 8"/>
          <p:cNvSpPr>
            <a:spLocks noChangeShapeType="1"/>
          </p:cNvSpPr>
          <p:nvPr/>
        </p:nvSpPr>
        <p:spPr bwMode="auto">
          <a:xfrm>
            <a:off x="3981450" y="2798763"/>
            <a:ext cx="0" cy="520700"/>
          </a:xfrm>
          <a:prstGeom prst="line">
            <a:avLst/>
          </a:prstGeom>
          <a:noFill/>
          <a:ln w="95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3" name="直接连接符 9"/>
          <p:cNvSpPr>
            <a:spLocks noChangeShapeType="1"/>
          </p:cNvSpPr>
          <p:nvPr/>
        </p:nvSpPr>
        <p:spPr bwMode="auto">
          <a:xfrm>
            <a:off x="5162550" y="2798763"/>
            <a:ext cx="0" cy="520700"/>
          </a:xfrm>
          <a:prstGeom prst="line">
            <a:avLst/>
          </a:prstGeom>
          <a:noFill/>
          <a:ln w="95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4" name="直接连接符 10"/>
          <p:cNvSpPr>
            <a:spLocks noChangeShapeType="1"/>
          </p:cNvSpPr>
          <p:nvPr/>
        </p:nvSpPr>
        <p:spPr bwMode="auto">
          <a:xfrm>
            <a:off x="6343650" y="2798763"/>
            <a:ext cx="0" cy="520700"/>
          </a:xfrm>
          <a:prstGeom prst="line">
            <a:avLst/>
          </a:prstGeom>
          <a:noFill/>
          <a:ln w="95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直接连接符 11"/>
          <p:cNvSpPr>
            <a:spLocks noChangeShapeType="1"/>
          </p:cNvSpPr>
          <p:nvPr/>
        </p:nvSpPr>
        <p:spPr bwMode="auto">
          <a:xfrm>
            <a:off x="7524750" y="2798763"/>
            <a:ext cx="0" cy="520700"/>
          </a:xfrm>
          <a:prstGeom prst="line">
            <a:avLst/>
          </a:prstGeom>
          <a:noFill/>
          <a:ln w="95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TextBox 12"/>
          <p:cNvSpPr>
            <a:spLocks noChangeArrowheads="1"/>
          </p:cNvSpPr>
          <p:nvPr/>
        </p:nvSpPr>
        <p:spPr bwMode="auto">
          <a:xfrm>
            <a:off x="2499272" y="2671977"/>
            <a:ext cx="1136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zh-CN" altLang="en-US" sz="1200" dirty="0">
                <a:solidFill>
                  <a:srgbClr val="3F3F3F"/>
                </a:solidFill>
                <a:latin typeface="微软雅黑" pitchFamily="34" charset="-122"/>
                <a:ea typeface="微软雅黑" pitchFamily="34" charset="-122"/>
                <a:sym typeface="微软雅黑" pitchFamily="34" charset="-122"/>
              </a:rPr>
              <a:t>改进</a:t>
            </a:r>
            <a:endParaRPr lang="zh-CN" altLang="en-US" sz="700" dirty="0">
              <a:solidFill>
                <a:srgbClr val="3F3F3F"/>
              </a:solidFill>
              <a:latin typeface="微软雅黑" pitchFamily="34" charset="-122"/>
              <a:ea typeface="微软雅黑" pitchFamily="34" charset="-122"/>
              <a:sym typeface="微软雅黑" pitchFamily="34" charset="-122"/>
            </a:endParaRPr>
          </a:p>
        </p:txBody>
      </p:sp>
      <p:sp>
        <p:nvSpPr>
          <p:cNvPr id="21529" name="TextBox 15"/>
          <p:cNvSpPr>
            <a:spLocks noChangeArrowheads="1"/>
          </p:cNvSpPr>
          <p:nvPr/>
        </p:nvSpPr>
        <p:spPr bwMode="auto">
          <a:xfrm>
            <a:off x="3923946" y="2671977"/>
            <a:ext cx="1136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zh-CN" altLang="en-US" sz="1200" dirty="0">
                <a:solidFill>
                  <a:srgbClr val="3F3F3F"/>
                </a:solidFill>
                <a:latin typeface="微软雅黑" pitchFamily="34" charset="-122"/>
                <a:ea typeface="微软雅黑" pitchFamily="34" charset="-122"/>
                <a:sym typeface="微软雅黑" pitchFamily="34" charset="-122"/>
              </a:rPr>
              <a:t>扩展</a:t>
            </a:r>
            <a:endParaRPr lang="zh-CN" altLang="en-US" sz="700" dirty="0">
              <a:solidFill>
                <a:srgbClr val="3F3F3F"/>
              </a:solidFill>
              <a:latin typeface="微软雅黑" pitchFamily="34" charset="-122"/>
              <a:ea typeface="微软雅黑" pitchFamily="34" charset="-122"/>
              <a:sym typeface="微软雅黑" pitchFamily="34" charset="-122"/>
            </a:endParaRPr>
          </a:p>
        </p:txBody>
      </p:sp>
      <p:sp>
        <p:nvSpPr>
          <p:cNvPr id="21530" name="TextBox 16"/>
          <p:cNvSpPr>
            <a:spLocks noChangeArrowheads="1"/>
          </p:cNvSpPr>
          <p:nvPr/>
        </p:nvSpPr>
        <p:spPr bwMode="auto">
          <a:xfrm>
            <a:off x="5307506" y="2671977"/>
            <a:ext cx="1136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zh-CN" altLang="en-US" sz="1200" dirty="0">
                <a:solidFill>
                  <a:srgbClr val="3F3F3F"/>
                </a:solidFill>
                <a:latin typeface="微软雅黑" pitchFamily="34" charset="-122"/>
                <a:ea typeface="微软雅黑" pitchFamily="34" charset="-122"/>
                <a:sym typeface="微软雅黑" pitchFamily="34" charset="-122"/>
              </a:rPr>
              <a:t>相关工作</a:t>
            </a:r>
            <a:endParaRPr lang="zh-CN" altLang="en-US" sz="700" dirty="0">
              <a:solidFill>
                <a:srgbClr val="3F3F3F"/>
              </a:solidFill>
              <a:latin typeface="微软雅黑" pitchFamily="34" charset="-122"/>
              <a:ea typeface="微软雅黑" pitchFamily="34" charset="-122"/>
              <a:sym typeface="微软雅黑" pitchFamily="34" charset="-122"/>
            </a:endParaRPr>
          </a:p>
        </p:txBody>
      </p:sp>
      <p:sp>
        <p:nvSpPr>
          <p:cNvPr id="21531" name="Rectangle 4"/>
          <p:cNvSpPr>
            <a:spLocks noChangeArrowheads="1"/>
          </p:cNvSpPr>
          <p:nvPr/>
        </p:nvSpPr>
        <p:spPr bwMode="auto">
          <a:xfrm>
            <a:off x="1475742" y="3189142"/>
            <a:ext cx="6584949"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900" dirty="0" smtClean="0">
                <a:solidFill>
                  <a:srgbClr val="3F3F3F"/>
                </a:solidFill>
                <a:latin typeface="微软雅黑" pitchFamily="34" charset="-122"/>
                <a:ea typeface="微软雅黑" pitchFamily="34" charset="-122"/>
                <a:sym typeface="微软雅黑" pitchFamily="34" charset="-122"/>
              </a:rPr>
              <a:t>-</a:t>
            </a:r>
          </a:p>
          <a:p>
            <a:pPr marL="228600" indent="-228600" eaLnBrk="1" hangingPunct="1">
              <a:buFont typeface="Arial" pitchFamily="34" charset="0"/>
              <a:buAutoNum type="arabicPeriod"/>
            </a:pPr>
            <a:r>
              <a:rPr lang="zh-CN" altLang="en-US" sz="900" dirty="0" smtClean="0">
                <a:solidFill>
                  <a:srgbClr val="3F3F3F"/>
                </a:solidFill>
                <a:latin typeface="微软雅黑" pitchFamily="34" charset="-122"/>
                <a:ea typeface="微软雅黑" pitchFamily="34" charset="-122"/>
                <a:sym typeface="微软雅黑" pitchFamily="34" charset="-122"/>
              </a:rPr>
              <a:t>对于基于用户</a:t>
            </a:r>
            <a:r>
              <a:rPr lang="en-US" altLang="zh-CN" sz="900" dirty="0" smtClean="0">
                <a:solidFill>
                  <a:srgbClr val="3F3F3F"/>
                </a:solidFill>
                <a:latin typeface="微软雅黑" pitchFamily="34" charset="-122"/>
                <a:ea typeface="微软雅黑" pitchFamily="34" charset="-122"/>
                <a:sym typeface="微软雅黑" pitchFamily="34" charset="-122"/>
              </a:rPr>
              <a:t>/</a:t>
            </a:r>
            <a:r>
              <a:rPr lang="zh-CN" altLang="en-US" sz="900" dirty="0" smtClean="0">
                <a:solidFill>
                  <a:srgbClr val="3F3F3F"/>
                </a:solidFill>
                <a:latin typeface="微软雅黑" pitchFamily="34" charset="-122"/>
                <a:ea typeface="微软雅黑" pitchFamily="34" charset="-122"/>
                <a:sym typeface="微软雅黑" pitchFamily="34" charset="-122"/>
              </a:rPr>
              <a:t>项目的协同过滤，还可以尝试根据除评分外的其他属性来评判相似度。对于</a:t>
            </a:r>
            <a:r>
              <a:rPr lang="en-US" altLang="zh-CN" sz="900" dirty="0" smtClean="0">
                <a:solidFill>
                  <a:srgbClr val="3F3F3F"/>
                </a:solidFill>
                <a:latin typeface="微软雅黑" pitchFamily="34" charset="-122"/>
                <a:ea typeface="微软雅黑" pitchFamily="34" charset="-122"/>
                <a:sym typeface="微软雅黑" pitchFamily="34" charset="-122"/>
              </a:rPr>
              <a:t>CNN</a:t>
            </a:r>
            <a:r>
              <a:rPr lang="zh-CN" altLang="en-US" sz="900" dirty="0" smtClean="0">
                <a:solidFill>
                  <a:srgbClr val="3F3F3F"/>
                </a:solidFill>
                <a:latin typeface="微软雅黑" pitchFamily="34" charset="-122"/>
                <a:ea typeface="微软雅黑" pitchFamily="34" charset="-122"/>
                <a:sym typeface="微软雅黑" pitchFamily="34" charset="-122"/>
              </a:rPr>
              <a:t>可以</a:t>
            </a:r>
            <a:r>
              <a:rPr lang="zh-CN" altLang="en-US" sz="900" dirty="0"/>
              <a:t>进行优化和修改</a:t>
            </a:r>
            <a:r>
              <a:rPr lang="en-US" altLang="zh-CN" sz="900" dirty="0"/>
              <a:t>, </a:t>
            </a:r>
            <a:r>
              <a:rPr lang="zh-CN" altLang="en-US" sz="900" dirty="0"/>
              <a:t>尝试使用 </a:t>
            </a:r>
            <a:r>
              <a:rPr lang="en-US" altLang="zh-CN" sz="900" dirty="0" err="1"/>
              <a:t>tensorflow</a:t>
            </a:r>
            <a:r>
              <a:rPr lang="en-US" altLang="zh-CN" sz="900" dirty="0"/>
              <a:t> </a:t>
            </a:r>
            <a:r>
              <a:rPr lang="zh-CN" altLang="en-US" sz="900" dirty="0"/>
              <a:t>自己的 </a:t>
            </a:r>
            <a:r>
              <a:rPr lang="en-US" altLang="zh-CN" sz="900" dirty="0"/>
              <a:t>batch </a:t>
            </a:r>
            <a:r>
              <a:rPr lang="zh-CN" altLang="en-US" sz="900" dirty="0"/>
              <a:t>方法</a:t>
            </a:r>
            <a:r>
              <a:rPr lang="en-US" altLang="zh-CN" sz="900" dirty="0"/>
              <a:t>, </a:t>
            </a:r>
            <a:r>
              <a:rPr lang="zh-CN" altLang="en-US" sz="900" dirty="0"/>
              <a:t>修改用户特征维度</a:t>
            </a:r>
            <a:r>
              <a:rPr lang="en-US" altLang="zh-CN" sz="900" dirty="0"/>
              <a:t>, </a:t>
            </a:r>
            <a:r>
              <a:rPr lang="zh-CN" altLang="en-US" sz="900" dirty="0"/>
              <a:t>将顺序获取样本改为随机获取样本等</a:t>
            </a:r>
            <a:r>
              <a:rPr lang="en-US" altLang="zh-CN" sz="900" dirty="0" err="1" smtClean="0">
                <a:solidFill>
                  <a:srgbClr val="3F3F3F"/>
                </a:solidFill>
                <a:latin typeface="微软雅黑" pitchFamily="34" charset="-122"/>
                <a:ea typeface="微软雅黑" pitchFamily="34" charset="-122"/>
                <a:sym typeface="微软雅黑" pitchFamily="34" charset="-122"/>
              </a:rPr>
              <a:t>MovieLens</a:t>
            </a:r>
            <a:r>
              <a:rPr lang="zh-CN" altLang="en-US" sz="900" dirty="0" smtClean="0">
                <a:solidFill>
                  <a:srgbClr val="3F3F3F"/>
                </a:solidFill>
                <a:latin typeface="微软雅黑" pitchFamily="34" charset="-122"/>
                <a:ea typeface="微软雅黑" pitchFamily="34" charset="-122"/>
                <a:sym typeface="微软雅黑" pitchFamily="34" charset="-122"/>
              </a:rPr>
              <a:t>数据集分析</a:t>
            </a:r>
            <a:r>
              <a:rPr lang="en-US" altLang="zh-CN" sz="900" dirty="0" smtClean="0">
                <a:solidFill>
                  <a:srgbClr val="3F3F3F"/>
                </a:solidFill>
                <a:latin typeface="微软雅黑" pitchFamily="34" charset="-122"/>
                <a:ea typeface="微软雅黑" pitchFamily="34" charset="-122"/>
                <a:sym typeface="微软雅黑" pitchFamily="34" charset="-122"/>
              </a:rPr>
              <a:t>: </a:t>
            </a:r>
            <a:r>
              <a:rPr lang="zh-CN" altLang="en-US" sz="900" dirty="0" smtClean="0">
                <a:solidFill>
                  <a:srgbClr val="3F3F3F"/>
                </a:solidFill>
                <a:latin typeface="微软雅黑" pitchFamily="34" charset="-122"/>
                <a:ea typeface="微软雅黑" pitchFamily="34" charset="-122"/>
                <a:sym typeface="微软雅黑" pitchFamily="34" charset="-122"/>
              </a:rPr>
              <a:t>对于矩阵分解</a:t>
            </a:r>
            <a:r>
              <a:rPr lang="en-US" altLang="zh-CN" sz="900" dirty="0" smtClean="0">
                <a:solidFill>
                  <a:srgbClr val="3F3F3F"/>
                </a:solidFill>
                <a:latin typeface="微软雅黑" pitchFamily="34" charset="-122"/>
                <a:ea typeface="微软雅黑" pitchFamily="34" charset="-122"/>
                <a:sym typeface="微软雅黑" pitchFamily="34" charset="-122"/>
              </a:rPr>
              <a:t>, </a:t>
            </a:r>
            <a:r>
              <a:rPr lang="zh-CN" altLang="en-US" sz="900" dirty="0" smtClean="0">
                <a:solidFill>
                  <a:srgbClr val="3F3F3F"/>
                </a:solidFill>
                <a:latin typeface="微软雅黑" pitchFamily="34" charset="-122"/>
                <a:ea typeface="微软雅黑" pitchFamily="34" charset="-122"/>
                <a:sym typeface="微软雅黑" pitchFamily="34" charset="-122"/>
              </a:rPr>
              <a:t>可以尝试更多组参数</a:t>
            </a:r>
            <a:endParaRPr lang="en-US" altLang="zh-CN" sz="900" dirty="0" smtClean="0">
              <a:solidFill>
                <a:srgbClr val="3F3F3F"/>
              </a:solidFill>
              <a:latin typeface="微软雅黑" pitchFamily="34" charset="-122"/>
              <a:ea typeface="微软雅黑" pitchFamily="34" charset="-122"/>
              <a:sym typeface="微软雅黑" pitchFamily="34" charset="-122"/>
            </a:endParaRPr>
          </a:p>
          <a:p>
            <a:pPr marL="228600" indent="-228600" eaLnBrk="1" hangingPunct="1">
              <a:buFont typeface="Arial" pitchFamily="34" charset="0"/>
              <a:buAutoNum type="arabicPeriod"/>
            </a:pPr>
            <a:r>
              <a:rPr lang="en-US" altLang="zh-CN" sz="900" dirty="0">
                <a:hlinkClick r:id="rId3"/>
              </a:rPr>
              <a:t>16</a:t>
            </a:r>
            <a:r>
              <a:rPr lang="zh-CN" altLang="en-US" sz="900" dirty="0">
                <a:hlinkClick r:id="rId3"/>
              </a:rPr>
              <a:t>年一篇文章</a:t>
            </a:r>
            <a:r>
              <a:rPr lang="zh-CN" altLang="en-US" sz="900" dirty="0"/>
              <a:t>将矩阵分解</a:t>
            </a:r>
            <a:r>
              <a:rPr lang="en-US" altLang="zh-CN" sz="900" dirty="0"/>
              <a:t>(MF)</a:t>
            </a:r>
            <a:r>
              <a:rPr lang="zh-CN" altLang="en-US" sz="900" dirty="0"/>
              <a:t>与卷积神经网络</a:t>
            </a:r>
            <a:r>
              <a:rPr lang="en-US" altLang="zh-CN" sz="900" dirty="0"/>
              <a:t>(CNN)</a:t>
            </a:r>
            <a:r>
              <a:rPr lang="zh-CN" altLang="en-US" sz="900" dirty="0"/>
              <a:t>做了</a:t>
            </a:r>
            <a:r>
              <a:rPr lang="zh-CN" altLang="en-US" sz="900" dirty="0" smtClean="0"/>
              <a:t>结合</a:t>
            </a:r>
            <a:endParaRPr lang="en-US" altLang="zh-CN" sz="900" dirty="0" smtClean="0">
              <a:solidFill>
                <a:srgbClr val="3F3F3F"/>
              </a:solidFill>
              <a:latin typeface="微软雅黑" pitchFamily="34" charset="-122"/>
              <a:ea typeface="微软雅黑" pitchFamily="34" charset="-122"/>
              <a:sym typeface="微软雅黑" pitchFamily="34" charset="-122"/>
            </a:endParaRPr>
          </a:p>
          <a:p>
            <a:pPr algn="ctr" eaLnBrk="1" hangingPunct="1">
              <a:buFont typeface="Arial" pitchFamily="34" charset="0"/>
              <a:buNone/>
            </a:pPr>
            <a:endParaRPr lang="en-US" altLang="zh-CN" sz="900" dirty="0">
              <a:solidFill>
                <a:srgbClr val="3F3F3F"/>
              </a:solidFill>
              <a:latin typeface="微软雅黑" pitchFamily="34" charset="-122"/>
              <a:ea typeface="微软雅黑" pitchFamily="34" charset="-122"/>
              <a:sym typeface="微软雅黑" pitchFamily="34" charset="-122"/>
            </a:endParaRPr>
          </a:p>
        </p:txBody>
      </p:sp>
      <p:grpSp>
        <p:nvGrpSpPr>
          <p:cNvPr id="21532" name="组合 18"/>
          <p:cNvGrpSpPr>
            <a:grpSpLocks/>
          </p:cNvGrpSpPr>
          <p:nvPr/>
        </p:nvGrpSpPr>
        <p:grpSpPr bwMode="auto">
          <a:xfrm>
            <a:off x="4012846" y="1659152"/>
            <a:ext cx="906463" cy="906463"/>
            <a:chOff x="0" y="0"/>
            <a:chExt cx="1410703" cy="1410703"/>
          </a:xfrm>
        </p:grpSpPr>
        <p:sp>
          <p:nvSpPr>
            <p:cNvPr id="33835" name="圆角矩形 19"/>
            <p:cNvSpPr>
              <a:spLocks noChangeArrowheads="1"/>
            </p:cNvSpPr>
            <p:nvPr/>
          </p:nvSpPr>
          <p:spPr bwMode="auto">
            <a:xfrm>
              <a:off x="0" y="0"/>
              <a:ext cx="1410703" cy="1410703"/>
            </a:xfrm>
            <a:prstGeom prst="roundRect">
              <a:avLst>
                <a:gd name="adj" fmla="val 16667"/>
              </a:avLst>
            </a:prstGeom>
            <a:solidFill>
              <a:srgbClr val="85ADBC"/>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3F3F3F"/>
                </a:solidFill>
              </a:endParaRPr>
            </a:p>
          </p:txBody>
        </p:sp>
        <p:sp>
          <p:nvSpPr>
            <p:cNvPr id="33836" name="圆角矩形 3"/>
            <p:cNvSpPr>
              <a:spLocks noChangeArrowheads="1"/>
            </p:cNvSpPr>
            <p:nvPr/>
          </p:nvSpPr>
          <p:spPr bwMode="auto">
            <a:xfrm>
              <a:off x="168445" y="399625"/>
              <a:ext cx="1242258" cy="1011077"/>
            </a:xfrm>
            <a:custGeom>
              <a:avLst/>
              <a:gdLst>
                <a:gd name="T0" fmla="*/ 854 w 2790034"/>
                <a:gd name="T1" fmla="*/ 832 h 2270816"/>
                <a:gd name="T2" fmla="*/ 859 w 2790034"/>
                <a:gd name="T3" fmla="*/ 538 h 2270816"/>
                <a:gd name="T4" fmla="*/ 1265 w 2790034"/>
                <a:gd name="T5" fmla="*/ 313 h 2270816"/>
                <a:gd name="T6" fmla="*/ 1611 w 2790034"/>
                <a:gd name="T7" fmla="*/ 389 h 2270816"/>
                <a:gd name="T8" fmla="*/ 1991 w 2790034"/>
                <a:gd name="T9" fmla="*/ 84 h 2270816"/>
                <a:gd name="T10" fmla="*/ 2537 w 2790034"/>
                <a:gd name="T11" fmla="*/ 31 h 2270816"/>
                <a:gd name="T12" fmla="*/ 2990 w 2790034"/>
                <a:gd name="T13" fmla="*/ 0 h 2270816"/>
                <a:gd name="T14" fmla="*/ 4302 w 2790034"/>
                <a:gd name="T15" fmla="*/ 988 h 2270816"/>
                <a:gd name="T16" fmla="*/ 4310 w 2790034"/>
                <a:gd name="T17" fmla="*/ 2692 h 2270816"/>
                <a:gd name="T18" fmla="*/ 3494 w 2790034"/>
                <a:gd name="T19" fmla="*/ 3508 h 2270816"/>
                <a:gd name="T20" fmla="*/ 1972 w 2790034"/>
                <a:gd name="T21" fmla="*/ 3508 h 2270816"/>
                <a:gd name="T22" fmla="*/ 793 w 2790034"/>
                <a:gd name="T23" fmla="*/ 2742 h 2270816"/>
                <a:gd name="T24" fmla="*/ 776 w 2790034"/>
                <a:gd name="T25" fmla="*/ 2635 h 2270816"/>
                <a:gd name="T26" fmla="*/ 462 w 2790034"/>
                <a:gd name="T27" fmla="*/ 2461 h 2270816"/>
                <a:gd name="T28" fmla="*/ 529 w 2790034"/>
                <a:gd name="T29" fmla="*/ 2403 h 2270816"/>
                <a:gd name="T30" fmla="*/ 280 w 2790034"/>
                <a:gd name="T31" fmla="*/ 2245 h 2270816"/>
                <a:gd name="T32" fmla="*/ 0 w 2790034"/>
                <a:gd name="T33" fmla="*/ 1926 h 2270816"/>
                <a:gd name="T34" fmla="*/ 64 w 2790034"/>
                <a:gd name="T35" fmla="*/ 1509 h 2270816"/>
                <a:gd name="T36" fmla="*/ 292 w 2790034"/>
                <a:gd name="T37" fmla="*/ 1306 h 2270816"/>
                <a:gd name="T38" fmla="*/ 398 w 2790034"/>
                <a:gd name="T39" fmla="*/ 968 h 2270816"/>
                <a:gd name="T40" fmla="*/ 862 w 2790034"/>
                <a:gd name="T41" fmla="*/ 1000 h 2270816"/>
                <a:gd name="T42" fmla="*/ 977 w 2790034"/>
                <a:gd name="T43" fmla="*/ 918 h 2270816"/>
                <a:gd name="T44" fmla="*/ 854 w 2790034"/>
                <a:gd name="T45" fmla="*/ 832 h 22708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90034"/>
                <a:gd name="T70" fmla="*/ 0 h 2270816"/>
                <a:gd name="T71" fmla="*/ 2790034 w 2790034"/>
                <a:gd name="T72" fmla="*/ 2270816 h 22708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90034" h="2270816">
                  <a:moveTo>
                    <a:pt x="552889" y="538812"/>
                  </a:moveTo>
                  <a:cubicBezTo>
                    <a:pt x="553996" y="475286"/>
                    <a:pt x="555102" y="411761"/>
                    <a:pt x="556209" y="348235"/>
                  </a:cubicBezTo>
                  <a:lnTo>
                    <a:pt x="818835" y="203127"/>
                  </a:lnTo>
                  <a:lnTo>
                    <a:pt x="1042890" y="251970"/>
                  </a:lnTo>
                  <a:lnTo>
                    <a:pt x="1288903" y="54087"/>
                  </a:lnTo>
                  <a:lnTo>
                    <a:pt x="1642081" y="20043"/>
                  </a:lnTo>
                  <a:lnTo>
                    <a:pt x="1935958" y="0"/>
                  </a:lnTo>
                  <a:lnTo>
                    <a:pt x="2785167" y="639890"/>
                  </a:lnTo>
                  <a:cubicBezTo>
                    <a:pt x="2786789" y="1000378"/>
                    <a:pt x="2788412" y="1382259"/>
                    <a:pt x="2790034" y="1742747"/>
                  </a:cubicBezTo>
                  <a:cubicBezTo>
                    <a:pt x="2790034" y="2034391"/>
                    <a:pt x="2553609" y="2270816"/>
                    <a:pt x="2261965" y="2270816"/>
                  </a:cubicBezTo>
                  <a:lnTo>
                    <a:pt x="1276508" y="2270816"/>
                  </a:lnTo>
                  <a:lnTo>
                    <a:pt x="513127" y="1775373"/>
                  </a:lnTo>
                  <a:lnTo>
                    <a:pt x="502430" y="1705848"/>
                  </a:lnTo>
                  <a:lnTo>
                    <a:pt x="299202" y="1593538"/>
                  </a:lnTo>
                  <a:lnTo>
                    <a:pt x="341987" y="1556098"/>
                  </a:lnTo>
                  <a:lnTo>
                    <a:pt x="181204" y="1453355"/>
                  </a:lnTo>
                  <a:lnTo>
                    <a:pt x="0" y="1246725"/>
                  </a:lnTo>
                  <a:lnTo>
                    <a:pt x="41229" y="977129"/>
                  </a:lnTo>
                  <a:lnTo>
                    <a:pt x="188618" y="845614"/>
                  </a:lnTo>
                  <a:lnTo>
                    <a:pt x="258144" y="626338"/>
                  </a:lnTo>
                  <a:lnTo>
                    <a:pt x="557639" y="647733"/>
                  </a:lnTo>
                  <a:lnTo>
                    <a:pt x="632514" y="594250"/>
                  </a:lnTo>
                  <a:lnTo>
                    <a:pt x="552889" y="538812"/>
                  </a:lnTo>
                  <a:close/>
                </a:path>
              </a:pathLst>
            </a:custGeom>
            <a:solidFill>
              <a:srgbClr val="000000">
                <a:alpha val="29803"/>
              </a:srgbClr>
            </a:solidFill>
            <a:ln>
              <a:noFill/>
            </a:ln>
            <a:extLst>
              <a:ext uri="{91240B29-F687-4F45-9708-019B960494DF}">
                <a14:hiddenLine xmlns:a14="http://schemas.microsoft.com/office/drawing/2010/main" w="25400" cap="flat" cmpd="sng">
                  <a:solidFill>
                    <a:srgbClr val="BA990F"/>
                  </a:solidFill>
                  <a:bevel/>
                  <a:headEnd/>
                  <a:tailEnd/>
                </a14:hiddenLine>
              </a:ext>
            </a:extLst>
          </p:spPr>
          <p:txBody>
            <a:bodyPr anchor="ctr"/>
            <a:lstStyle/>
            <a:p>
              <a:endParaRPr lang="zh-CN" altLang="en-US"/>
            </a:p>
          </p:txBody>
        </p:sp>
        <p:sp>
          <p:nvSpPr>
            <p:cNvPr id="33837" name="圆角矩形 57"/>
            <p:cNvSpPr>
              <a:spLocks noChangeArrowheads="1"/>
            </p:cNvSpPr>
            <p:nvPr/>
          </p:nvSpPr>
          <p:spPr bwMode="auto">
            <a:xfrm rot="1784053">
              <a:off x="177612" y="529601"/>
              <a:ext cx="713102" cy="687238"/>
            </a:xfrm>
            <a:custGeom>
              <a:avLst/>
              <a:gdLst>
                <a:gd name="T0" fmla="*/ 44513 w 1018406"/>
                <a:gd name="T1" fmla="*/ 33712 h 981469"/>
                <a:gd name="T2" fmla="*/ 46367 w 1018406"/>
                <a:gd name="T3" fmla="*/ 33337 h 981469"/>
                <a:gd name="T4" fmla="*/ 51134 w 1018406"/>
                <a:gd name="T5" fmla="*/ 38104 h 981469"/>
                <a:gd name="T6" fmla="*/ 51134 w 1018406"/>
                <a:gd name="T7" fmla="*/ 54471 h 981469"/>
                <a:gd name="T8" fmla="*/ 55171 w 1018406"/>
                <a:gd name="T9" fmla="*/ 52165 h 981469"/>
                <a:gd name="T10" fmla="*/ 55171 w 1018406"/>
                <a:gd name="T11" fmla="*/ 57118 h 981469"/>
                <a:gd name="T12" fmla="*/ 51134 w 1018406"/>
                <a:gd name="T13" fmla="*/ 59424 h 981469"/>
                <a:gd name="T14" fmla="*/ 51134 w 1018406"/>
                <a:gd name="T15" fmla="*/ 76234 h 981469"/>
                <a:gd name="T16" fmla="*/ 46367 w 1018406"/>
                <a:gd name="T17" fmla="*/ 81001 h 981469"/>
                <a:gd name="T18" fmla="*/ 46367 w 1018406"/>
                <a:gd name="T19" fmla="*/ 81001 h 981469"/>
                <a:gd name="T20" fmla="*/ 41601 w 1018406"/>
                <a:gd name="T21" fmla="*/ 76234 h 981469"/>
                <a:gd name="T22" fmla="*/ 41601 w 1018406"/>
                <a:gd name="T23" fmla="*/ 38104 h 981469"/>
                <a:gd name="T24" fmla="*/ 44513 w 1018406"/>
                <a:gd name="T25" fmla="*/ 33712 h 981469"/>
                <a:gd name="T26" fmla="*/ 28686 w 1018406"/>
                <a:gd name="T27" fmla="*/ 41389 h 981469"/>
                <a:gd name="T28" fmla="*/ 30542 w 1018406"/>
                <a:gd name="T29" fmla="*/ 41014 h 981469"/>
                <a:gd name="T30" fmla="*/ 35308 w 1018406"/>
                <a:gd name="T31" fmla="*/ 45781 h 981469"/>
                <a:gd name="T32" fmla="*/ 35308 w 1018406"/>
                <a:gd name="T33" fmla="*/ 63510 h 981469"/>
                <a:gd name="T34" fmla="*/ 39753 w 1018406"/>
                <a:gd name="T35" fmla="*/ 60972 h 981469"/>
                <a:gd name="T36" fmla="*/ 39753 w 1018406"/>
                <a:gd name="T37" fmla="*/ 65924 h 981469"/>
                <a:gd name="T38" fmla="*/ 35308 w 1018406"/>
                <a:gd name="T39" fmla="*/ 68463 h 981469"/>
                <a:gd name="T40" fmla="*/ 35308 w 1018406"/>
                <a:gd name="T41" fmla="*/ 73531 h 981469"/>
                <a:gd name="T42" fmla="*/ 30542 w 1018406"/>
                <a:gd name="T43" fmla="*/ 78298 h 981469"/>
                <a:gd name="T44" fmla="*/ 30542 w 1018406"/>
                <a:gd name="T45" fmla="*/ 78298 h 981469"/>
                <a:gd name="T46" fmla="*/ 25776 w 1018406"/>
                <a:gd name="T47" fmla="*/ 73531 h 981469"/>
                <a:gd name="T48" fmla="*/ 25776 w 1018406"/>
                <a:gd name="T49" fmla="*/ 45781 h 981469"/>
                <a:gd name="T50" fmla="*/ 28686 w 1018406"/>
                <a:gd name="T51" fmla="*/ 41389 h 981469"/>
                <a:gd name="T52" fmla="*/ 30685 w 1018406"/>
                <a:gd name="T53" fmla="*/ 3246 h 981469"/>
                <a:gd name="T54" fmla="*/ 64278 w 1018406"/>
                <a:gd name="T55" fmla="*/ 12415 h 981469"/>
                <a:gd name="T56" fmla="*/ 64521 w 1018406"/>
                <a:gd name="T57" fmla="*/ 12960 h 981469"/>
                <a:gd name="T58" fmla="*/ 81731 w 1018406"/>
                <a:gd name="T59" fmla="*/ 21693 h 981469"/>
                <a:gd name="T60" fmla="*/ 75182 w 1018406"/>
                <a:gd name="T61" fmla="*/ 45688 h 981469"/>
                <a:gd name="T62" fmla="*/ 66553 w 1018406"/>
                <a:gd name="T63" fmla="*/ 50618 h 981469"/>
                <a:gd name="T64" fmla="*/ 66553 w 1018406"/>
                <a:gd name="T65" fmla="*/ 64282 h 981469"/>
                <a:gd name="T66" fmla="*/ 61786 w 1018406"/>
                <a:gd name="T67" fmla="*/ 69048 h 981469"/>
                <a:gd name="T68" fmla="*/ 61786 w 1018406"/>
                <a:gd name="T69" fmla="*/ 69048 h 981469"/>
                <a:gd name="T70" fmla="*/ 57020 w 1018406"/>
                <a:gd name="T71" fmla="*/ 64282 h 981469"/>
                <a:gd name="T72" fmla="*/ 57020 w 1018406"/>
                <a:gd name="T73" fmla="*/ 43422 h 981469"/>
                <a:gd name="T74" fmla="*/ 59931 w 1018406"/>
                <a:gd name="T75" fmla="*/ 39030 h 981469"/>
                <a:gd name="T76" fmla="*/ 61786 w 1018406"/>
                <a:gd name="T77" fmla="*/ 38655 h 981469"/>
                <a:gd name="T78" fmla="*/ 66553 w 1018406"/>
                <a:gd name="T79" fmla="*/ 43422 h 981469"/>
                <a:gd name="T80" fmla="*/ 66553 w 1018406"/>
                <a:gd name="T81" fmla="*/ 45319 h 981469"/>
                <a:gd name="T82" fmla="*/ 70654 w 1018406"/>
                <a:gd name="T83" fmla="*/ 27102 h 981469"/>
                <a:gd name="T84" fmla="*/ 56873 w 1018406"/>
                <a:gd name="T85" fmla="*/ 20110 h 981469"/>
                <a:gd name="T86" fmla="*/ 56679 w 1018406"/>
                <a:gd name="T87" fmla="*/ 19673 h 981469"/>
                <a:gd name="T88" fmla="*/ 29779 w 1018406"/>
                <a:gd name="T89" fmla="*/ 12331 h 981469"/>
                <a:gd name="T90" fmla="*/ 19945 w 1018406"/>
                <a:gd name="T91" fmla="*/ 30331 h 981469"/>
                <a:gd name="T92" fmla="*/ 11922 w 1018406"/>
                <a:gd name="T93" fmla="*/ 31456 h 981469"/>
                <a:gd name="T94" fmla="*/ 7726 w 1018406"/>
                <a:gd name="T95" fmla="*/ 46827 h 981469"/>
                <a:gd name="T96" fmla="*/ 8384 w 1018406"/>
                <a:gd name="T97" fmla="*/ 47581 h 981469"/>
                <a:gd name="T98" fmla="*/ 7063 w 1018406"/>
                <a:gd name="T99" fmla="*/ 63425 h 981469"/>
                <a:gd name="T100" fmla="*/ 23927 w 1018406"/>
                <a:gd name="T101" fmla="*/ 69447 h 981469"/>
                <a:gd name="T102" fmla="*/ 23927 w 1018406"/>
                <a:gd name="T103" fmla="*/ 74663 h 981469"/>
                <a:gd name="T104" fmla="*/ 2316 w 1018406"/>
                <a:gd name="T105" fmla="*/ 67054 h 981469"/>
                <a:gd name="T106" fmla="*/ 3967 w 1018406"/>
                <a:gd name="T107" fmla="*/ 47267 h 981469"/>
                <a:gd name="T108" fmla="*/ 3144 w 1018406"/>
                <a:gd name="T109" fmla="*/ 46326 h 981469"/>
                <a:gd name="T110" fmla="*/ 8384 w 1018406"/>
                <a:gd name="T111" fmla="*/ 27130 h 981469"/>
                <a:gd name="T112" fmla="*/ 18403 w 1018406"/>
                <a:gd name="T113" fmla="*/ 25724 h 981469"/>
                <a:gd name="T114" fmla="*/ 30685 w 1018406"/>
                <a:gd name="T115" fmla="*/ 3246 h 98146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18406"/>
                <a:gd name="T175" fmla="*/ 0 h 981469"/>
                <a:gd name="T176" fmla="*/ 1018406 w 1018406"/>
                <a:gd name="T177" fmla="*/ 981469 h 98146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18406" h="981469">
                  <a:moveTo>
                    <a:pt x="539344" y="408473"/>
                  </a:moveTo>
                  <a:cubicBezTo>
                    <a:pt x="546254" y="405551"/>
                    <a:pt x="553850" y="403935"/>
                    <a:pt x="561824" y="403935"/>
                  </a:cubicBezTo>
                  <a:cubicBezTo>
                    <a:pt x="593721" y="403935"/>
                    <a:pt x="619579" y="429792"/>
                    <a:pt x="619578" y="461689"/>
                  </a:cubicBezTo>
                  <a:lnTo>
                    <a:pt x="619578" y="660011"/>
                  </a:lnTo>
                  <a:lnTo>
                    <a:pt x="668498" y="632069"/>
                  </a:lnTo>
                  <a:lnTo>
                    <a:pt x="668498" y="692084"/>
                  </a:lnTo>
                  <a:lnTo>
                    <a:pt x="619578" y="720026"/>
                  </a:lnTo>
                  <a:cubicBezTo>
                    <a:pt x="619577" y="787922"/>
                    <a:pt x="619577" y="855819"/>
                    <a:pt x="619577" y="923715"/>
                  </a:cubicBezTo>
                  <a:cubicBezTo>
                    <a:pt x="619577" y="955612"/>
                    <a:pt x="593721" y="981469"/>
                    <a:pt x="561824" y="981469"/>
                  </a:cubicBezTo>
                  <a:lnTo>
                    <a:pt x="561824" y="981468"/>
                  </a:lnTo>
                  <a:cubicBezTo>
                    <a:pt x="529927" y="981468"/>
                    <a:pt x="504070" y="955611"/>
                    <a:pt x="504071" y="923714"/>
                  </a:cubicBezTo>
                  <a:lnTo>
                    <a:pt x="504070" y="461689"/>
                  </a:lnTo>
                  <a:cubicBezTo>
                    <a:pt x="504070" y="437766"/>
                    <a:pt x="518615" y="417241"/>
                    <a:pt x="539344" y="408473"/>
                  </a:cubicBezTo>
                  <a:close/>
                  <a:moveTo>
                    <a:pt x="347586" y="501503"/>
                  </a:moveTo>
                  <a:cubicBezTo>
                    <a:pt x="354496" y="498580"/>
                    <a:pt x="362093" y="496964"/>
                    <a:pt x="370067" y="496964"/>
                  </a:cubicBezTo>
                  <a:cubicBezTo>
                    <a:pt x="401964" y="496964"/>
                    <a:pt x="427821" y="522821"/>
                    <a:pt x="427821" y="554718"/>
                  </a:cubicBezTo>
                  <a:lnTo>
                    <a:pt x="427820" y="769539"/>
                  </a:lnTo>
                  <a:lnTo>
                    <a:pt x="481679" y="738777"/>
                  </a:lnTo>
                  <a:lnTo>
                    <a:pt x="481679" y="798792"/>
                  </a:lnTo>
                  <a:lnTo>
                    <a:pt x="427820" y="829554"/>
                  </a:lnTo>
                  <a:cubicBezTo>
                    <a:pt x="427820" y="850023"/>
                    <a:pt x="427820" y="870491"/>
                    <a:pt x="427820" y="890960"/>
                  </a:cubicBezTo>
                  <a:cubicBezTo>
                    <a:pt x="427820" y="922857"/>
                    <a:pt x="401963" y="948714"/>
                    <a:pt x="370066" y="948714"/>
                  </a:cubicBezTo>
                  <a:lnTo>
                    <a:pt x="370067" y="948713"/>
                  </a:lnTo>
                  <a:cubicBezTo>
                    <a:pt x="338170" y="948713"/>
                    <a:pt x="312313" y="922856"/>
                    <a:pt x="312313" y="890959"/>
                  </a:cubicBezTo>
                  <a:lnTo>
                    <a:pt x="312313" y="554718"/>
                  </a:lnTo>
                  <a:cubicBezTo>
                    <a:pt x="312313" y="530795"/>
                    <a:pt x="326858" y="510270"/>
                    <a:pt x="347586" y="501503"/>
                  </a:cubicBezTo>
                  <a:close/>
                  <a:moveTo>
                    <a:pt x="371802" y="39332"/>
                  </a:moveTo>
                  <a:cubicBezTo>
                    <a:pt x="514881" y="-42392"/>
                    <a:pt x="697121" y="7347"/>
                    <a:pt x="778845" y="150425"/>
                  </a:cubicBezTo>
                  <a:cubicBezTo>
                    <a:pt x="780041" y="152520"/>
                    <a:pt x="781210" y="154623"/>
                    <a:pt x="781787" y="157040"/>
                  </a:cubicBezTo>
                  <a:cubicBezTo>
                    <a:pt x="863618" y="147642"/>
                    <a:pt x="946858" y="186773"/>
                    <a:pt x="990312" y="262850"/>
                  </a:cubicBezTo>
                  <a:cubicBezTo>
                    <a:pt x="1048686" y="365049"/>
                    <a:pt x="1013158" y="495220"/>
                    <a:pt x="910960" y="553594"/>
                  </a:cubicBezTo>
                  <a:lnTo>
                    <a:pt x="806399" y="613317"/>
                  </a:lnTo>
                  <a:cubicBezTo>
                    <a:pt x="806398" y="668508"/>
                    <a:pt x="806398" y="723698"/>
                    <a:pt x="806398" y="778888"/>
                  </a:cubicBezTo>
                  <a:cubicBezTo>
                    <a:pt x="806398" y="810785"/>
                    <a:pt x="780541" y="836642"/>
                    <a:pt x="748644" y="836642"/>
                  </a:cubicBezTo>
                  <a:lnTo>
                    <a:pt x="748645" y="836641"/>
                  </a:lnTo>
                  <a:cubicBezTo>
                    <a:pt x="716748" y="836641"/>
                    <a:pt x="690891" y="810784"/>
                    <a:pt x="690891" y="778887"/>
                  </a:cubicBezTo>
                  <a:lnTo>
                    <a:pt x="690891" y="526128"/>
                  </a:lnTo>
                  <a:cubicBezTo>
                    <a:pt x="690891" y="502205"/>
                    <a:pt x="705435" y="481680"/>
                    <a:pt x="726164" y="472913"/>
                  </a:cubicBezTo>
                  <a:cubicBezTo>
                    <a:pt x="733074" y="469990"/>
                    <a:pt x="740671" y="468374"/>
                    <a:pt x="748645" y="468374"/>
                  </a:cubicBezTo>
                  <a:cubicBezTo>
                    <a:pt x="780542" y="468374"/>
                    <a:pt x="806399" y="494231"/>
                    <a:pt x="806399" y="526128"/>
                  </a:cubicBezTo>
                  <a:lnTo>
                    <a:pt x="806399" y="549112"/>
                  </a:lnTo>
                  <a:cubicBezTo>
                    <a:pt x="877800" y="500884"/>
                    <a:pt x="899772" y="404862"/>
                    <a:pt x="856096" y="328398"/>
                  </a:cubicBezTo>
                  <a:cubicBezTo>
                    <a:pt x="821300" y="267478"/>
                    <a:pt x="754647" y="236145"/>
                    <a:pt x="689121" y="243670"/>
                  </a:cubicBezTo>
                  <a:cubicBezTo>
                    <a:pt x="688660" y="241736"/>
                    <a:pt x="687724" y="240051"/>
                    <a:pt x="686766" y="238374"/>
                  </a:cubicBezTo>
                  <a:cubicBezTo>
                    <a:pt x="621326" y="123804"/>
                    <a:pt x="475397" y="83977"/>
                    <a:pt x="360828" y="149417"/>
                  </a:cubicBezTo>
                  <a:cubicBezTo>
                    <a:pt x="280358" y="195380"/>
                    <a:pt x="236760" y="281049"/>
                    <a:pt x="241665" y="367508"/>
                  </a:cubicBezTo>
                  <a:cubicBezTo>
                    <a:pt x="209878" y="359290"/>
                    <a:pt x="175188" y="363587"/>
                    <a:pt x="144450" y="381144"/>
                  </a:cubicBezTo>
                  <a:cubicBezTo>
                    <a:pt x="78981" y="418539"/>
                    <a:pt x="56223" y="501924"/>
                    <a:pt x="93617" y="567393"/>
                  </a:cubicBezTo>
                  <a:lnTo>
                    <a:pt x="101597" y="576526"/>
                  </a:lnTo>
                  <a:cubicBezTo>
                    <a:pt x="58159" y="629349"/>
                    <a:pt x="49624" y="705553"/>
                    <a:pt x="85580" y="768503"/>
                  </a:cubicBezTo>
                  <a:cubicBezTo>
                    <a:pt x="127248" y="841454"/>
                    <a:pt x="214604" y="871981"/>
                    <a:pt x="289920" y="841470"/>
                  </a:cubicBezTo>
                  <a:lnTo>
                    <a:pt x="289920" y="904668"/>
                  </a:lnTo>
                  <a:cubicBezTo>
                    <a:pt x="193469" y="943164"/>
                    <a:pt x="81115" y="905351"/>
                    <a:pt x="28062" y="812470"/>
                  </a:cubicBezTo>
                  <a:cubicBezTo>
                    <a:pt x="-16840" y="733856"/>
                    <a:pt x="-6181" y="638689"/>
                    <a:pt x="48064" y="572723"/>
                  </a:cubicBezTo>
                  <a:lnTo>
                    <a:pt x="38099" y="561317"/>
                  </a:lnTo>
                  <a:cubicBezTo>
                    <a:pt x="-8600" y="479558"/>
                    <a:pt x="19821" y="375421"/>
                    <a:pt x="101580" y="328721"/>
                  </a:cubicBezTo>
                  <a:cubicBezTo>
                    <a:pt x="139967" y="306795"/>
                    <a:pt x="183290" y="301429"/>
                    <a:pt x="222985" y="311694"/>
                  </a:cubicBezTo>
                  <a:cubicBezTo>
                    <a:pt x="216862" y="203719"/>
                    <a:pt x="271309" y="96732"/>
                    <a:pt x="371802" y="39332"/>
                  </a:cubicBezTo>
                  <a:close/>
                </a:path>
              </a:pathLst>
            </a:custGeom>
            <a:solidFill>
              <a:schemeClr val="bg1"/>
            </a:solidFill>
            <a:ln>
              <a:noFill/>
            </a:ln>
            <a:extLst>
              <a:ext uri="{91240B29-F687-4F45-9708-019B960494DF}">
                <a14:hiddenLine xmlns:a14="http://schemas.microsoft.com/office/drawing/2010/main" w="25400" cap="flat" cmpd="sng">
                  <a:solidFill>
                    <a:srgbClr val="BA990F"/>
                  </a:solidFill>
                  <a:bevel/>
                  <a:headEnd/>
                  <a:tailEnd/>
                </a14:hiddenLine>
              </a:ext>
            </a:extLst>
          </p:spPr>
          <p:txBody>
            <a:bodyPr anchor="ctr"/>
            <a:lstStyle/>
            <a:p>
              <a:endParaRPr lang="zh-CN" altLang="en-US"/>
            </a:p>
          </p:txBody>
        </p:sp>
        <p:sp>
          <p:nvSpPr>
            <p:cNvPr id="33838" name="圆角矩形 68"/>
            <p:cNvSpPr>
              <a:spLocks noChangeArrowheads="1"/>
            </p:cNvSpPr>
            <p:nvPr/>
          </p:nvSpPr>
          <p:spPr bwMode="auto">
            <a:xfrm flipH="1">
              <a:off x="365384" y="346732"/>
              <a:ext cx="893505" cy="654371"/>
            </a:xfrm>
            <a:custGeom>
              <a:avLst/>
              <a:gdLst>
                <a:gd name="T0" fmla="*/ 1366 w 2004545"/>
                <a:gd name="T1" fmla="*/ 0 h 1468058"/>
                <a:gd name="T2" fmla="*/ 410 w 2004545"/>
                <a:gd name="T3" fmla="*/ 956 h 1468058"/>
                <a:gd name="T4" fmla="*/ 412 w 2004545"/>
                <a:gd name="T5" fmla="*/ 979 h 1468058"/>
                <a:gd name="T6" fmla="*/ 0 w 2004545"/>
                <a:gd name="T7" fmla="*/ 1605 h 1468058"/>
                <a:gd name="T8" fmla="*/ 683 w 2004545"/>
                <a:gd name="T9" fmla="*/ 2288 h 1468058"/>
                <a:gd name="T10" fmla="*/ 1241 w 2004545"/>
                <a:gd name="T11" fmla="*/ 2288 h 1468058"/>
                <a:gd name="T12" fmla="*/ 1115 w 2004545"/>
                <a:gd name="T13" fmla="*/ 1935 h 1468058"/>
                <a:gd name="T14" fmla="*/ 1459 w 2004545"/>
                <a:gd name="T15" fmla="*/ 1413 h 1468058"/>
                <a:gd name="T16" fmla="*/ 1457 w 2004545"/>
                <a:gd name="T17" fmla="*/ 1394 h 1468058"/>
                <a:gd name="T18" fmla="*/ 2254 w 2004545"/>
                <a:gd name="T19" fmla="*/ 597 h 1468058"/>
                <a:gd name="T20" fmla="*/ 2961 w 2004545"/>
                <a:gd name="T21" fmla="*/ 1031 h 1468058"/>
                <a:gd name="T22" fmla="*/ 3121 w 2004545"/>
                <a:gd name="T23" fmla="*/ 935 h 1468058"/>
                <a:gd name="T24" fmla="*/ 3124 w 2004545"/>
                <a:gd name="T25" fmla="*/ 922 h 1468058"/>
                <a:gd name="T26" fmla="*/ 2577 w 2004545"/>
                <a:gd name="T27" fmla="*/ 376 h 1468058"/>
                <a:gd name="T28" fmla="*/ 2213 w 2004545"/>
                <a:gd name="T29" fmla="*/ 522 h 1468058"/>
                <a:gd name="T30" fmla="*/ 1366 w 2004545"/>
                <a:gd name="T31" fmla="*/ 0 h 14680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4545"/>
                <a:gd name="T49" fmla="*/ 0 h 1468058"/>
                <a:gd name="T50" fmla="*/ 2004545 w 2004545"/>
                <a:gd name="T51" fmla="*/ 1468058 h 14680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4545" h="1468058">
                  <a:moveTo>
                    <a:pt x="876386" y="0"/>
                  </a:moveTo>
                  <a:cubicBezTo>
                    <a:pt x="537576" y="0"/>
                    <a:pt x="262915" y="274661"/>
                    <a:pt x="262915" y="613471"/>
                  </a:cubicBezTo>
                  <a:cubicBezTo>
                    <a:pt x="262915" y="618431"/>
                    <a:pt x="262973" y="623380"/>
                    <a:pt x="264408" y="628280"/>
                  </a:cubicBezTo>
                  <a:cubicBezTo>
                    <a:pt x="108715" y="694956"/>
                    <a:pt x="0" y="849713"/>
                    <a:pt x="0" y="1029866"/>
                  </a:cubicBezTo>
                  <a:cubicBezTo>
                    <a:pt x="0" y="1271872"/>
                    <a:pt x="196187" y="1468058"/>
                    <a:pt x="438192" y="1468058"/>
                  </a:cubicBezTo>
                  <a:lnTo>
                    <a:pt x="796429" y="1468058"/>
                  </a:lnTo>
                  <a:cubicBezTo>
                    <a:pt x="745471" y="1406661"/>
                    <a:pt x="715778" y="1327623"/>
                    <a:pt x="715778" y="1241651"/>
                  </a:cubicBezTo>
                  <a:cubicBezTo>
                    <a:pt x="715778" y="1091431"/>
                    <a:pt x="806429" y="962387"/>
                    <a:pt x="936254" y="906790"/>
                  </a:cubicBezTo>
                  <a:cubicBezTo>
                    <a:pt x="935057" y="902704"/>
                    <a:pt x="935009" y="898577"/>
                    <a:pt x="935009" y="894441"/>
                  </a:cubicBezTo>
                  <a:cubicBezTo>
                    <a:pt x="935009" y="611925"/>
                    <a:pt x="1164034" y="382900"/>
                    <a:pt x="1446550" y="382900"/>
                  </a:cubicBezTo>
                  <a:cubicBezTo>
                    <a:pt x="1644979" y="382900"/>
                    <a:pt x="1817019" y="495883"/>
                    <a:pt x="1899722" y="661846"/>
                  </a:cubicBezTo>
                  <a:cubicBezTo>
                    <a:pt x="1928593" y="633739"/>
                    <a:pt x="1963605" y="612264"/>
                    <a:pt x="2002850" y="600068"/>
                  </a:cubicBezTo>
                  <a:lnTo>
                    <a:pt x="2004545" y="591672"/>
                  </a:lnTo>
                  <a:cubicBezTo>
                    <a:pt x="2004545" y="398067"/>
                    <a:pt x="1847598" y="241118"/>
                    <a:pt x="1653991" y="241118"/>
                  </a:cubicBezTo>
                  <a:cubicBezTo>
                    <a:pt x="1563090" y="241118"/>
                    <a:pt x="1480267" y="275719"/>
                    <a:pt x="1419858" y="334529"/>
                  </a:cubicBezTo>
                  <a:cubicBezTo>
                    <a:pt x="1320676" y="135496"/>
                    <a:pt x="1114354" y="0"/>
                    <a:pt x="876386" y="0"/>
                  </a:cubicBezTo>
                  <a:close/>
                </a:path>
              </a:pathLst>
            </a:custGeom>
            <a:solidFill>
              <a:schemeClr val="bg1"/>
            </a:solidFill>
            <a:ln>
              <a:noFill/>
            </a:ln>
            <a:extLst>
              <a:ext uri="{91240B29-F687-4F45-9708-019B960494DF}">
                <a14:hiddenLine xmlns:a14="http://schemas.microsoft.com/office/drawing/2010/main" w="25400" cap="flat" cmpd="sng">
                  <a:solidFill>
                    <a:srgbClr val="BA990F"/>
                  </a:solidFill>
                  <a:bevel/>
                  <a:headEnd/>
                  <a:tailEnd/>
                </a14:hiddenLine>
              </a:ext>
            </a:extLst>
          </p:spPr>
          <p:txBody>
            <a:bodyPr anchor="ctr"/>
            <a:lstStyle/>
            <a:p>
              <a:endParaRPr lang="zh-CN" altLang="en-US"/>
            </a:p>
          </p:txBody>
        </p:sp>
      </p:grpSp>
      <p:grpSp>
        <p:nvGrpSpPr>
          <p:cNvPr id="21550" name="组合 36"/>
          <p:cNvGrpSpPr>
            <a:grpSpLocks/>
          </p:cNvGrpSpPr>
          <p:nvPr/>
        </p:nvGrpSpPr>
        <p:grpSpPr bwMode="auto">
          <a:xfrm>
            <a:off x="2632128" y="1635672"/>
            <a:ext cx="906463" cy="906463"/>
            <a:chOff x="0" y="0"/>
            <a:chExt cx="1410703" cy="1410703"/>
          </a:xfrm>
        </p:grpSpPr>
        <p:grpSp>
          <p:nvGrpSpPr>
            <p:cNvPr id="33820" name="组合 37"/>
            <p:cNvGrpSpPr>
              <a:grpSpLocks/>
            </p:cNvGrpSpPr>
            <p:nvPr/>
          </p:nvGrpSpPr>
          <p:grpSpPr bwMode="auto">
            <a:xfrm>
              <a:off x="0" y="0"/>
              <a:ext cx="1410703" cy="1410703"/>
              <a:chOff x="0" y="0"/>
              <a:chExt cx="1410703" cy="1410703"/>
            </a:xfrm>
          </p:grpSpPr>
          <p:sp>
            <p:nvSpPr>
              <p:cNvPr id="33822" name="圆角矩形 39"/>
              <p:cNvSpPr>
                <a:spLocks noChangeArrowheads="1"/>
              </p:cNvSpPr>
              <p:nvPr/>
            </p:nvSpPr>
            <p:spPr bwMode="auto">
              <a:xfrm>
                <a:off x="0" y="0"/>
                <a:ext cx="1410703" cy="1410703"/>
              </a:xfrm>
              <a:prstGeom prst="roundRect">
                <a:avLst>
                  <a:gd name="adj" fmla="val 16667"/>
                </a:avLst>
              </a:prstGeom>
              <a:solidFill>
                <a:srgbClr val="0B2430"/>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3F3F3F"/>
                  </a:solidFill>
                </a:endParaRPr>
              </a:p>
            </p:txBody>
          </p:sp>
          <p:sp>
            <p:nvSpPr>
              <p:cNvPr id="33823" name="圆角矩形 3"/>
              <p:cNvSpPr>
                <a:spLocks noChangeArrowheads="1"/>
              </p:cNvSpPr>
              <p:nvPr/>
            </p:nvSpPr>
            <p:spPr bwMode="auto">
              <a:xfrm>
                <a:off x="282898" y="301393"/>
                <a:ext cx="1127805" cy="1109309"/>
              </a:xfrm>
              <a:custGeom>
                <a:avLst/>
                <a:gdLst>
                  <a:gd name="T0" fmla="*/ 531 w 2532980"/>
                  <a:gd name="T1" fmla="*/ 264 h 2491439"/>
                  <a:gd name="T2" fmla="*/ 1132 w 2532980"/>
                  <a:gd name="T3" fmla="*/ 35 h 2491439"/>
                  <a:gd name="T4" fmla="*/ 1718 w 2532980"/>
                  <a:gd name="T5" fmla="*/ 0 h 2491439"/>
                  <a:gd name="T6" fmla="*/ 2263 w 2532980"/>
                  <a:gd name="T7" fmla="*/ 60 h 2491439"/>
                  <a:gd name="T8" fmla="*/ 3905 w 2532980"/>
                  <a:gd name="T9" fmla="*/ 1362 h 2491439"/>
                  <a:gd name="T10" fmla="*/ 3912 w 2532980"/>
                  <a:gd name="T11" fmla="*/ 3033 h 2491439"/>
                  <a:gd name="T12" fmla="*/ 3097 w 2532980"/>
                  <a:gd name="T13" fmla="*/ 3848 h 2491439"/>
                  <a:gd name="T14" fmla="*/ 2169 w 2532980"/>
                  <a:gd name="T15" fmla="*/ 3848 h 2491439"/>
                  <a:gd name="T16" fmla="*/ 494 w 2532980"/>
                  <a:gd name="T17" fmla="*/ 2627 h 2491439"/>
                  <a:gd name="T18" fmla="*/ 14 w 2532980"/>
                  <a:gd name="T19" fmla="*/ 1792 h 2491439"/>
                  <a:gd name="T20" fmla="*/ 0 w 2532980"/>
                  <a:gd name="T21" fmla="*/ 1032 h 2491439"/>
                  <a:gd name="T22" fmla="*/ 531 w 2532980"/>
                  <a:gd name="T23" fmla="*/ 264 h 24914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32980"/>
                  <a:gd name="T37" fmla="*/ 0 h 2491439"/>
                  <a:gd name="T38" fmla="*/ 2532980 w 2532980"/>
                  <a:gd name="T39" fmla="*/ 2491439 h 24914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32980" h="2491439">
                    <a:moveTo>
                      <a:pt x="343970" y="171138"/>
                    </a:moveTo>
                    <a:cubicBezTo>
                      <a:pt x="470055" y="139465"/>
                      <a:pt x="606836" y="54312"/>
                      <a:pt x="732921" y="22639"/>
                    </a:cubicBezTo>
                    <a:lnTo>
                      <a:pt x="1112274" y="0"/>
                    </a:lnTo>
                    <a:lnTo>
                      <a:pt x="1464978" y="38787"/>
                    </a:lnTo>
                    <a:lnTo>
                      <a:pt x="2528113" y="881906"/>
                    </a:lnTo>
                    <a:cubicBezTo>
                      <a:pt x="2529735" y="1242394"/>
                      <a:pt x="2531358" y="1602882"/>
                      <a:pt x="2532980" y="1963370"/>
                    </a:cubicBezTo>
                    <a:cubicBezTo>
                      <a:pt x="2532980" y="2255014"/>
                      <a:pt x="2296555" y="2491439"/>
                      <a:pt x="2004911" y="2491439"/>
                    </a:cubicBezTo>
                    <a:lnTo>
                      <a:pt x="1404520" y="2491439"/>
                    </a:lnTo>
                    <a:lnTo>
                      <a:pt x="319912" y="1700718"/>
                    </a:lnTo>
                    <a:lnTo>
                      <a:pt x="8793" y="1160315"/>
                    </a:lnTo>
                    <a:lnTo>
                      <a:pt x="1" y="667946"/>
                    </a:lnTo>
                    <a:lnTo>
                      <a:pt x="343970" y="171138"/>
                    </a:lnTo>
                    <a:close/>
                  </a:path>
                </a:pathLst>
              </a:custGeom>
              <a:solidFill>
                <a:srgbClr val="000000">
                  <a:alpha val="29803"/>
                </a:srgbClr>
              </a:solidFill>
              <a:ln>
                <a:noFill/>
              </a:ln>
              <a:extLst>
                <a:ext uri="{91240B29-F687-4F45-9708-019B960494DF}">
                  <a14:hiddenLine xmlns:a14="http://schemas.microsoft.com/office/drawing/2010/main" w="25400" cap="flat" cmpd="sng">
                    <a:solidFill>
                      <a:srgbClr val="BA990F"/>
                    </a:solidFill>
                    <a:bevel/>
                    <a:headEnd/>
                    <a:tailEnd/>
                  </a14:hiddenLine>
                </a:ext>
              </a:extLst>
            </p:spPr>
            <p:txBody>
              <a:bodyPr anchor="ctr"/>
              <a:lstStyle/>
              <a:p>
                <a:endParaRPr lang="zh-CN" altLang="en-US"/>
              </a:p>
            </p:txBody>
          </p:sp>
        </p:grpSp>
        <p:sp>
          <p:nvSpPr>
            <p:cNvPr id="33821" name="椭圆 130"/>
            <p:cNvSpPr>
              <a:spLocks noChangeArrowheads="1"/>
            </p:cNvSpPr>
            <p:nvPr/>
          </p:nvSpPr>
          <p:spPr bwMode="auto">
            <a:xfrm>
              <a:off x="255352" y="255352"/>
              <a:ext cx="900000" cy="900000"/>
            </a:xfrm>
            <a:custGeom>
              <a:avLst/>
              <a:gdLst>
                <a:gd name="T0" fmla="*/ 1657 w 2211268"/>
                <a:gd name="T1" fmla="*/ 2630 h 2211268"/>
                <a:gd name="T2" fmla="*/ 1245 w 2211268"/>
                <a:gd name="T3" fmla="*/ 3573 h 2211268"/>
                <a:gd name="T4" fmla="*/ 2046 w 2211268"/>
                <a:gd name="T5" fmla="*/ 3771 h 2211268"/>
                <a:gd name="T6" fmla="*/ 2846 w 2211268"/>
                <a:gd name="T7" fmla="*/ 3573 h 2211268"/>
                <a:gd name="T8" fmla="*/ 2434 w 2211268"/>
                <a:gd name="T9" fmla="*/ 2630 h 2211268"/>
                <a:gd name="T10" fmla="*/ 2046 w 2211268"/>
                <a:gd name="T11" fmla="*/ 2748 h 2211268"/>
                <a:gd name="T12" fmla="*/ 1657 w 2211268"/>
                <a:gd name="T13" fmla="*/ 2630 h 2211268"/>
                <a:gd name="T14" fmla="*/ 2046 w 2211268"/>
                <a:gd name="T15" fmla="*/ 1599 h 2211268"/>
                <a:gd name="T16" fmla="*/ 1599 w 2211268"/>
                <a:gd name="T17" fmla="*/ 2046 h 2211268"/>
                <a:gd name="T18" fmla="*/ 2046 w 2211268"/>
                <a:gd name="T19" fmla="*/ 2493 h 2211268"/>
                <a:gd name="T20" fmla="*/ 2493 w 2211268"/>
                <a:gd name="T21" fmla="*/ 2046 h 2211268"/>
                <a:gd name="T22" fmla="*/ 2046 w 2211268"/>
                <a:gd name="T23" fmla="*/ 1599 h 2211268"/>
                <a:gd name="T24" fmla="*/ 3573 w 2211268"/>
                <a:gd name="T25" fmla="*/ 1245 h 2211268"/>
                <a:gd name="T26" fmla="*/ 2630 w 2211268"/>
                <a:gd name="T27" fmla="*/ 1657 h 2211268"/>
                <a:gd name="T28" fmla="*/ 2748 w 2211268"/>
                <a:gd name="T29" fmla="*/ 2046 h 2211268"/>
                <a:gd name="T30" fmla="*/ 2630 w 2211268"/>
                <a:gd name="T31" fmla="*/ 2434 h 2211268"/>
                <a:gd name="T32" fmla="*/ 3573 w 2211268"/>
                <a:gd name="T33" fmla="*/ 2846 h 2211268"/>
                <a:gd name="T34" fmla="*/ 3771 w 2211268"/>
                <a:gd name="T35" fmla="*/ 2046 h 2211268"/>
                <a:gd name="T36" fmla="*/ 3573 w 2211268"/>
                <a:gd name="T37" fmla="*/ 1245 h 2211268"/>
                <a:gd name="T38" fmla="*/ 518 w 2211268"/>
                <a:gd name="T39" fmla="*/ 1245 h 2211268"/>
                <a:gd name="T40" fmla="*/ 321 w 2211268"/>
                <a:gd name="T41" fmla="*/ 2046 h 2211268"/>
                <a:gd name="T42" fmla="*/ 518 w 2211268"/>
                <a:gd name="T43" fmla="*/ 2846 h 2211268"/>
                <a:gd name="T44" fmla="*/ 1461 w 2211268"/>
                <a:gd name="T45" fmla="*/ 2434 h 2211268"/>
                <a:gd name="T46" fmla="*/ 1343 w 2211268"/>
                <a:gd name="T47" fmla="*/ 2046 h 2211268"/>
                <a:gd name="T48" fmla="*/ 1461 w 2211268"/>
                <a:gd name="T49" fmla="*/ 1657 h 2211268"/>
                <a:gd name="T50" fmla="*/ 518 w 2211268"/>
                <a:gd name="T51" fmla="*/ 1245 h 2211268"/>
                <a:gd name="T52" fmla="*/ 2046 w 2211268"/>
                <a:gd name="T53" fmla="*/ 321 h 2211268"/>
                <a:gd name="T54" fmla="*/ 1245 w 2211268"/>
                <a:gd name="T55" fmla="*/ 518 h 2211268"/>
                <a:gd name="T56" fmla="*/ 1657 w 2211268"/>
                <a:gd name="T57" fmla="*/ 1461 h 2211268"/>
                <a:gd name="T58" fmla="*/ 2046 w 2211268"/>
                <a:gd name="T59" fmla="*/ 1343 h 2211268"/>
                <a:gd name="T60" fmla="*/ 2434 w 2211268"/>
                <a:gd name="T61" fmla="*/ 1461 h 2211268"/>
                <a:gd name="T62" fmla="*/ 2846 w 2211268"/>
                <a:gd name="T63" fmla="*/ 518 h 2211268"/>
                <a:gd name="T64" fmla="*/ 2046 w 2211268"/>
                <a:gd name="T65" fmla="*/ 321 h 2211268"/>
                <a:gd name="T66" fmla="*/ 2046 w 2211268"/>
                <a:gd name="T67" fmla="*/ 0 h 2211268"/>
                <a:gd name="T68" fmla="*/ 4091 w 2211268"/>
                <a:gd name="T69" fmla="*/ 2046 h 2211268"/>
                <a:gd name="T70" fmla="*/ 2046 w 2211268"/>
                <a:gd name="T71" fmla="*/ 4091 h 2211268"/>
                <a:gd name="T72" fmla="*/ 0 w 2211268"/>
                <a:gd name="T73" fmla="*/ 2046 h 2211268"/>
                <a:gd name="T74" fmla="*/ 2046 w 2211268"/>
                <a:gd name="T75" fmla="*/ 0 h 221126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11268"/>
                <a:gd name="T115" fmla="*/ 0 h 2211268"/>
                <a:gd name="T116" fmla="*/ 2211268 w 2211268"/>
                <a:gd name="T117" fmla="*/ 2211268 h 221126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11268" h="2211268">
                  <a:moveTo>
                    <a:pt x="895591" y="1421831"/>
                  </a:moveTo>
                  <a:lnTo>
                    <a:pt x="673189" y="1931286"/>
                  </a:lnTo>
                  <a:cubicBezTo>
                    <a:pt x="802247" y="1999646"/>
                    <a:pt x="949457" y="2038044"/>
                    <a:pt x="1105634" y="2038044"/>
                  </a:cubicBezTo>
                  <a:cubicBezTo>
                    <a:pt x="1261812" y="2038044"/>
                    <a:pt x="1409021" y="1999646"/>
                    <a:pt x="1538079" y="1931286"/>
                  </a:cubicBezTo>
                  <a:lnTo>
                    <a:pt x="1315678" y="1421831"/>
                  </a:lnTo>
                  <a:cubicBezTo>
                    <a:pt x="1255626" y="1462097"/>
                    <a:pt x="1183357" y="1485442"/>
                    <a:pt x="1105634" y="1485442"/>
                  </a:cubicBezTo>
                  <a:cubicBezTo>
                    <a:pt x="1027912" y="1485442"/>
                    <a:pt x="955642" y="1462097"/>
                    <a:pt x="895591" y="1421831"/>
                  </a:cubicBezTo>
                  <a:close/>
                  <a:moveTo>
                    <a:pt x="1105634" y="864096"/>
                  </a:moveTo>
                  <a:cubicBezTo>
                    <a:pt x="972236" y="864096"/>
                    <a:pt x="864096" y="972236"/>
                    <a:pt x="864096" y="1105634"/>
                  </a:cubicBezTo>
                  <a:cubicBezTo>
                    <a:pt x="864096" y="1239032"/>
                    <a:pt x="972236" y="1347172"/>
                    <a:pt x="1105634" y="1347172"/>
                  </a:cubicBezTo>
                  <a:cubicBezTo>
                    <a:pt x="1239032" y="1347172"/>
                    <a:pt x="1347172" y="1239032"/>
                    <a:pt x="1347172" y="1105634"/>
                  </a:cubicBezTo>
                  <a:cubicBezTo>
                    <a:pt x="1347172" y="972236"/>
                    <a:pt x="1239032" y="864096"/>
                    <a:pt x="1105634" y="864096"/>
                  </a:cubicBezTo>
                  <a:close/>
                  <a:moveTo>
                    <a:pt x="1931286" y="673190"/>
                  </a:moveTo>
                  <a:lnTo>
                    <a:pt x="1421831" y="895591"/>
                  </a:lnTo>
                  <a:cubicBezTo>
                    <a:pt x="1462097" y="955643"/>
                    <a:pt x="1485442" y="1027912"/>
                    <a:pt x="1485442" y="1105635"/>
                  </a:cubicBezTo>
                  <a:cubicBezTo>
                    <a:pt x="1485442" y="1183357"/>
                    <a:pt x="1462097" y="1255627"/>
                    <a:pt x="1421831" y="1315678"/>
                  </a:cubicBezTo>
                  <a:lnTo>
                    <a:pt x="1931286" y="1538080"/>
                  </a:lnTo>
                  <a:cubicBezTo>
                    <a:pt x="1999646" y="1409022"/>
                    <a:pt x="2038044" y="1261812"/>
                    <a:pt x="2038044" y="1105635"/>
                  </a:cubicBezTo>
                  <a:cubicBezTo>
                    <a:pt x="2038044" y="949457"/>
                    <a:pt x="1999646" y="802248"/>
                    <a:pt x="1931286" y="673190"/>
                  </a:cubicBezTo>
                  <a:close/>
                  <a:moveTo>
                    <a:pt x="279982" y="673190"/>
                  </a:moveTo>
                  <a:cubicBezTo>
                    <a:pt x="211622" y="802248"/>
                    <a:pt x="173224" y="949457"/>
                    <a:pt x="173224" y="1105635"/>
                  </a:cubicBezTo>
                  <a:cubicBezTo>
                    <a:pt x="173224" y="1261812"/>
                    <a:pt x="211622" y="1409022"/>
                    <a:pt x="279982" y="1538080"/>
                  </a:cubicBezTo>
                  <a:lnTo>
                    <a:pt x="789437" y="1315678"/>
                  </a:lnTo>
                  <a:cubicBezTo>
                    <a:pt x="749172" y="1255627"/>
                    <a:pt x="725826" y="1183357"/>
                    <a:pt x="725826" y="1105635"/>
                  </a:cubicBezTo>
                  <a:cubicBezTo>
                    <a:pt x="725826" y="1027912"/>
                    <a:pt x="749172" y="955643"/>
                    <a:pt x="789437" y="895591"/>
                  </a:cubicBezTo>
                  <a:lnTo>
                    <a:pt x="279982" y="673190"/>
                  </a:lnTo>
                  <a:close/>
                  <a:moveTo>
                    <a:pt x="1105634" y="173224"/>
                  </a:moveTo>
                  <a:cubicBezTo>
                    <a:pt x="949457" y="173224"/>
                    <a:pt x="802247" y="211622"/>
                    <a:pt x="673189" y="279982"/>
                  </a:cubicBezTo>
                  <a:lnTo>
                    <a:pt x="895591" y="789437"/>
                  </a:lnTo>
                  <a:cubicBezTo>
                    <a:pt x="955642" y="749172"/>
                    <a:pt x="1027912" y="725826"/>
                    <a:pt x="1105634" y="725826"/>
                  </a:cubicBezTo>
                  <a:cubicBezTo>
                    <a:pt x="1183357" y="725826"/>
                    <a:pt x="1255626" y="749172"/>
                    <a:pt x="1315678" y="789437"/>
                  </a:cubicBezTo>
                  <a:lnTo>
                    <a:pt x="1538079" y="279982"/>
                  </a:lnTo>
                  <a:cubicBezTo>
                    <a:pt x="1409021" y="211622"/>
                    <a:pt x="1261812" y="173224"/>
                    <a:pt x="1105634" y="173224"/>
                  </a:cubicBezTo>
                  <a:close/>
                  <a:moveTo>
                    <a:pt x="1105634" y="0"/>
                  </a:moveTo>
                  <a:cubicBezTo>
                    <a:pt x="1716259" y="0"/>
                    <a:pt x="2211268" y="495009"/>
                    <a:pt x="2211268" y="1105634"/>
                  </a:cubicBezTo>
                  <a:cubicBezTo>
                    <a:pt x="2211268" y="1716259"/>
                    <a:pt x="1716259" y="2211268"/>
                    <a:pt x="1105634" y="2211268"/>
                  </a:cubicBezTo>
                  <a:cubicBezTo>
                    <a:pt x="495009" y="2211268"/>
                    <a:pt x="0" y="1716259"/>
                    <a:pt x="0" y="1105634"/>
                  </a:cubicBezTo>
                  <a:cubicBezTo>
                    <a:pt x="0" y="495009"/>
                    <a:pt x="495009" y="0"/>
                    <a:pt x="1105634" y="0"/>
                  </a:cubicBezTo>
                  <a:close/>
                </a:path>
              </a:pathLst>
            </a:custGeom>
            <a:solidFill>
              <a:schemeClr val="bg1"/>
            </a:solidFill>
            <a:ln>
              <a:noFill/>
            </a:ln>
            <a:extLst>
              <a:ext uri="{91240B29-F687-4F45-9708-019B960494DF}">
                <a14:hiddenLine xmlns:a14="http://schemas.microsoft.com/office/drawing/2010/main" w="25400" cap="flat" cmpd="sng">
                  <a:solidFill>
                    <a:srgbClr val="BA990F"/>
                  </a:solidFill>
                  <a:bevel/>
                  <a:headEnd/>
                  <a:tailEnd/>
                </a14:hiddenLine>
              </a:ext>
            </a:extLst>
          </p:spPr>
          <p:txBody>
            <a:bodyPr anchor="ctr"/>
            <a:lstStyle/>
            <a:p>
              <a:endParaRPr lang="zh-CN" altLang="en-US"/>
            </a:p>
          </p:txBody>
        </p:sp>
      </p:grpSp>
      <p:grpSp>
        <p:nvGrpSpPr>
          <p:cNvPr id="21555" name="组合 41"/>
          <p:cNvGrpSpPr>
            <a:grpSpLocks/>
          </p:cNvGrpSpPr>
          <p:nvPr/>
        </p:nvGrpSpPr>
        <p:grpSpPr bwMode="auto">
          <a:xfrm>
            <a:off x="5404344" y="1648040"/>
            <a:ext cx="908050" cy="906462"/>
            <a:chOff x="0" y="0"/>
            <a:chExt cx="1407810" cy="1407810"/>
          </a:xfrm>
        </p:grpSpPr>
        <p:sp>
          <p:nvSpPr>
            <p:cNvPr id="33817" name="圆角矩形 42"/>
            <p:cNvSpPr>
              <a:spLocks noChangeArrowheads="1"/>
            </p:cNvSpPr>
            <p:nvPr/>
          </p:nvSpPr>
          <p:spPr bwMode="auto">
            <a:xfrm>
              <a:off x="0" y="0"/>
              <a:ext cx="1407810" cy="1407810"/>
            </a:xfrm>
            <a:prstGeom prst="roundRect">
              <a:avLst>
                <a:gd name="adj" fmla="val 16667"/>
              </a:avLst>
            </a:prstGeom>
            <a:solidFill>
              <a:srgbClr val="0B2430"/>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3F3F3F"/>
                </a:solidFill>
              </a:endParaRPr>
            </a:p>
          </p:txBody>
        </p:sp>
        <p:sp>
          <p:nvSpPr>
            <p:cNvPr id="33818" name="圆角矩形 12"/>
            <p:cNvSpPr>
              <a:spLocks noChangeArrowheads="1"/>
            </p:cNvSpPr>
            <p:nvPr/>
          </p:nvSpPr>
          <p:spPr bwMode="auto">
            <a:xfrm>
              <a:off x="336721" y="249561"/>
              <a:ext cx="1071089" cy="1158249"/>
            </a:xfrm>
            <a:custGeom>
              <a:avLst/>
              <a:gdLst>
                <a:gd name="T0" fmla="*/ 25931636 w 615000"/>
                <a:gd name="T1" fmla="*/ 0 h 665046"/>
                <a:gd name="T2" fmla="*/ 51941240 w 615000"/>
                <a:gd name="T3" fmla="*/ 15109645 h 665046"/>
                <a:gd name="T4" fmla="*/ 52056927 w 615000"/>
                <a:gd name="T5" fmla="*/ 44888989 h 665046"/>
                <a:gd name="T6" fmla="*/ 40652997 w 615000"/>
                <a:gd name="T7" fmla="*/ 56292903 h 665046"/>
                <a:gd name="T8" fmla="*/ 20401903 w 615000"/>
                <a:gd name="T9" fmla="*/ 56292903 h 665046"/>
                <a:gd name="T10" fmla="*/ 0 w 615000"/>
                <a:gd name="T11" fmla="*/ 42587760 h 665046"/>
                <a:gd name="T12" fmla="*/ 16229100 w 615000"/>
                <a:gd name="T13" fmla="*/ 38380888 h 665046"/>
                <a:gd name="T14" fmla="*/ 1913763 w 615000"/>
                <a:gd name="T15" fmla="*/ 28080769 h 665046"/>
                <a:gd name="T16" fmla="*/ 7700452 w 615000"/>
                <a:gd name="T17" fmla="*/ 15971112 h 665046"/>
                <a:gd name="T18" fmla="*/ 9005450 w 615000"/>
                <a:gd name="T19" fmla="*/ 2183446 h 665046"/>
                <a:gd name="T20" fmla="*/ 25931636 w 615000"/>
                <a:gd name="T21" fmla="*/ 0 h 6650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5000"/>
                <a:gd name="T34" fmla="*/ 0 h 665046"/>
                <a:gd name="T35" fmla="*/ 615000 w 615000"/>
                <a:gd name="T36" fmla="*/ 665046 h 6650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5000" h="665046">
                  <a:moveTo>
                    <a:pt x="306356" y="0"/>
                  </a:moveTo>
                  <a:lnTo>
                    <a:pt x="613633" y="178506"/>
                  </a:lnTo>
                  <a:cubicBezTo>
                    <a:pt x="614089" y="304741"/>
                    <a:pt x="614544" y="404085"/>
                    <a:pt x="615000" y="530320"/>
                  </a:cubicBezTo>
                  <a:cubicBezTo>
                    <a:pt x="615000" y="604727"/>
                    <a:pt x="554681" y="665046"/>
                    <a:pt x="480274" y="665046"/>
                  </a:cubicBezTo>
                  <a:lnTo>
                    <a:pt x="241028" y="665046"/>
                  </a:lnTo>
                  <a:lnTo>
                    <a:pt x="0" y="503133"/>
                  </a:lnTo>
                  <a:lnTo>
                    <a:pt x="191730" y="453433"/>
                  </a:lnTo>
                  <a:lnTo>
                    <a:pt x="22609" y="331747"/>
                  </a:lnTo>
                  <a:lnTo>
                    <a:pt x="90973" y="188683"/>
                  </a:lnTo>
                  <a:lnTo>
                    <a:pt x="106390" y="25795"/>
                  </a:lnTo>
                  <a:lnTo>
                    <a:pt x="306356" y="0"/>
                  </a:lnTo>
                  <a:close/>
                </a:path>
              </a:pathLst>
            </a:custGeom>
            <a:solidFill>
              <a:srgbClr val="000000">
                <a:alpha val="29803"/>
              </a:srgbClr>
            </a:solidFill>
            <a:ln>
              <a:noFill/>
            </a:ln>
            <a:extLst>
              <a:ext uri="{91240B29-F687-4F45-9708-019B960494DF}">
                <a14:hiddenLine xmlns:a14="http://schemas.microsoft.com/office/drawing/2010/main" w="25400" cap="flat" cmpd="sng">
                  <a:solidFill>
                    <a:srgbClr val="BA990F"/>
                  </a:solidFill>
                  <a:bevel/>
                  <a:headEnd/>
                  <a:tailEnd/>
                </a14:hiddenLine>
              </a:ext>
            </a:extLst>
          </p:spPr>
          <p:txBody>
            <a:bodyPr anchor="ctr"/>
            <a:lstStyle/>
            <a:p>
              <a:endParaRPr lang="zh-CN" altLang="en-US"/>
            </a:p>
          </p:txBody>
        </p:sp>
        <p:sp>
          <p:nvSpPr>
            <p:cNvPr id="33819" name="同侧圆角矩形 42"/>
            <p:cNvSpPr>
              <a:spLocks noChangeAspect="1" noChangeArrowheads="1"/>
            </p:cNvSpPr>
            <p:nvPr/>
          </p:nvSpPr>
          <p:spPr bwMode="auto">
            <a:xfrm>
              <a:off x="285113" y="188801"/>
              <a:ext cx="837585" cy="954000"/>
            </a:xfrm>
            <a:custGeom>
              <a:avLst/>
              <a:gdLst>
                <a:gd name="T0" fmla="*/ 1037262 w 720080"/>
                <a:gd name="T1" fmla="*/ 1165177 h 820163"/>
                <a:gd name="T2" fmla="*/ 829808 w 720080"/>
                <a:gd name="T3" fmla="*/ 1372627 h 820163"/>
                <a:gd name="T4" fmla="*/ 915076 w 720080"/>
                <a:gd name="T5" fmla="*/ 1535841 h 820163"/>
                <a:gd name="T6" fmla="*/ 915076 w 720080"/>
                <a:gd name="T7" fmla="*/ 1868960 h 820163"/>
                <a:gd name="T8" fmla="*/ 1037262 w 720080"/>
                <a:gd name="T9" fmla="*/ 1991142 h 820163"/>
                <a:gd name="T10" fmla="*/ 1159441 w 720080"/>
                <a:gd name="T11" fmla="*/ 1868960 h 820163"/>
                <a:gd name="T12" fmla="*/ 1159441 w 720080"/>
                <a:gd name="T13" fmla="*/ 1535841 h 820163"/>
                <a:gd name="T14" fmla="*/ 1244711 w 720080"/>
                <a:gd name="T15" fmla="*/ 1372627 h 820163"/>
                <a:gd name="T16" fmla="*/ 1037262 w 720080"/>
                <a:gd name="T17" fmla="*/ 1165177 h 820163"/>
                <a:gd name="T18" fmla="*/ 1037262 w 720080"/>
                <a:gd name="T19" fmla="*/ 0 h 820163"/>
                <a:gd name="T20" fmla="*/ 1688479 w 720080"/>
                <a:gd name="T21" fmla="*/ 643457 h 820163"/>
                <a:gd name="T22" fmla="*/ 1431601 w 720080"/>
                <a:gd name="T23" fmla="*/ 643457 h 820163"/>
                <a:gd name="T24" fmla="*/ 1037263 w 720080"/>
                <a:gd name="T25" fmla="*/ 257020 h 820163"/>
                <a:gd name="T26" fmla="*/ 640934 w 720080"/>
                <a:gd name="T27" fmla="*/ 653352 h 820163"/>
                <a:gd name="T28" fmla="*/ 640934 w 720080"/>
                <a:gd name="T29" fmla="*/ 788097 h 820163"/>
                <a:gd name="T30" fmla="*/ 1812057 w 720080"/>
                <a:gd name="T31" fmla="*/ 788097 h 820163"/>
                <a:gd name="T32" fmla="*/ 2074521 w 720080"/>
                <a:gd name="T33" fmla="*/ 1050559 h 820163"/>
                <a:gd name="T34" fmla="*/ 2074521 w 720080"/>
                <a:gd name="T35" fmla="*/ 2100396 h 820163"/>
                <a:gd name="T36" fmla="*/ 1812057 w 720080"/>
                <a:gd name="T37" fmla="*/ 2362858 h 820163"/>
                <a:gd name="T38" fmla="*/ 262461 w 720080"/>
                <a:gd name="T39" fmla="*/ 2362858 h 820163"/>
                <a:gd name="T40" fmla="*/ 0 w 720080"/>
                <a:gd name="T41" fmla="*/ 2100396 h 820163"/>
                <a:gd name="T42" fmla="*/ 0 w 720080"/>
                <a:gd name="T43" fmla="*/ 1050559 h 820163"/>
                <a:gd name="T44" fmla="*/ 262461 w 720080"/>
                <a:gd name="T45" fmla="*/ 788097 h 820163"/>
                <a:gd name="T46" fmla="*/ 385172 w 720080"/>
                <a:gd name="T47" fmla="*/ 788097 h 820163"/>
                <a:gd name="T48" fmla="*/ 385172 w 720080"/>
                <a:gd name="T49" fmla="*/ 652090 h 820163"/>
                <a:gd name="T50" fmla="*/ 1037262 w 720080"/>
                <a:gd name="T51" fmla="*/ 0 h 8201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0080"/>
                <a:gd name="T79" fmla="*/ 0 h 820163"/>
                <a:gd name="T80" fmla="*/ 720080 w 720080"/>
                <a:gd name="T81" fmla="*/ 820163 h 8201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0080" h="820163">
                  <a:moveTo>
                    <a:pt x="360040" y="404440"/>
                  </a:moveTo>
                  <a:cubicBezTo>
                    <a:pt x="320271" y="404440"/>
                    <a:pt x="288032" y="436679"/>
                    <a:pt x="288032" y="476448"/>
                  </a:cubicBezTo>
                  <a:cubicBezTo>
                    <a:pt x="288032" y="500028"/>
                    <a:pt x="299366" y="520960"/>
                    <a:pt x="317629" y="533101"/>
                  </a:cubicBezTo>
                  <a:lnTo>
                    <a:pt x="317629" y="648728"/>
                  </a:lnTo>
                  <a:cubicBezTo>
                    <a:pt x="317629" y="672150"/>
                    <a:pt x="336617" y="691138"/>
                    <a:pt x="360040" y="691138"/>
                  </a:cubicBezTo>
                  <a:cubicBezTo>
                    <a:pt x="383462" y="691138"/>
                    <a:pt x="402450" y="672150"/>
                    <a:pt x="402450" y="648728"/>
                  </a:cubicBezTo>
                  <a:lnTo>
                    <a:pt x="402450" y="533101"/>
                  </a:lnTo>
                  <a:cubicBezTo>
                    <a:pt x="420714" y="520962"/>
                    <a:pt x="432048" y="500028"/>
                    <a:pt x="432048" y="476448"/>
                  </a:cubicBezTo>
                  <a:cubicBezTo>
                    <a:pt x="432048" y="436679"/>
                    <a:pt x="399809" y="404440"/>
                    <a:pt x="360040" y="404440"/>
                  </a:cubicBezTo>
                  <a:close/>
                  <a:moveTo>
                    <a:pt x="360040" y="0"/>
                  </a:moveTo>
                  <a:cubicBezTo>
                    <a:pt x="484045" y="0"/>
                    <a:pt x="584759" y="99721"/>
                    <a:pt x="586082" y="223348"/>
                  </a:cubicBezTo>
                  <a:lnTo>
                    <a:pt x="496917" y="223348"/>
                  </a:lnTo>
                  <a:cubicBezTo>
                    <a:pt x="495736" y="148950"/>
                    <a:pt x="434865" y="89214"/>
                    <a:pt x="360041" y="89214"/>
                  </a:cubicBezTo>
                  <a:cubicBezTo>
                    <a:pt x="284064" y="89214"/>
                    <a:pt x="222472" y="150806"/>
                    <a:pt x="222472" y="226783"/>
                  </a:cubicBezTo>
                  <a:lnTo>
                    <a:pt x="222472" y="273553"/>
                  </a:lnTo>
                  <a:lnTo>
                    <a:pt x="628977" y="273553"/>
                  </a:lnTo>
                  <a:cubicBezTo>
                    <a:pt x="679292" y="273553"/>
                    <a:pt x="720080" y="314341"/>
                    <a:pt x="720080" y="364656"/>
                  </a:cubicBezTo>
                  <a:lnTo>
                    <a:pt x="720080" y="729060"/>
                  </a:lnTo>
                  <a:cubicBezTo>
                    <a:pt x="720080" y="779375"/>
                    <a:pt x="679292" y="820163"/>
                    <a:pt x="628977" y="820163"/>
                  </a:cubicBezTo>
                  <a:lnTo>
                    <a:pt x="91103" y="820163"/>
                  </a:lnTo>
                  <a:cubicBezTo>
                    <a:pt x="40788" y="820163"/>
                    <a:pt x="0" y="779375"/>
                    <a:pt x="0" y="729060"/>
                  </a:cubicBezTo>
                  <a:lnTo>
                    <a:pt x="0" y="364656"/>
                  </a:lnTo>
                  <a:cubicBezTo>
                    <a:pt x="0" y="314341"/>
                    <a:pt x="40788" y="273553"/>
                    <a:pt x="91103" y="273553"/>
                  </a:cubicBezTo>
                  <a:lnTo>
                    <a:pt x="133696" y="273553"/>
                  </a:lnTo>
                  <a:lnTo>
                    <a:pt x="133696" y="226344"/>
                  </a:lnTo>
                  <a:cubicBezTo>
                    <a:pt x="133696" y="101338"/>
                    <a:pt x="235034" y="0"/>
                    <a:pt x="360040" y="0"/>
                  </a:cubicBezTo>
                  <a:close/>
                </a:path>
              </a:pathLst>
            </a:custGeom>
            <a:solidFill>
              <a:schemeClr val="bg1"/>
            </a:solidFill>
            <a:ln>
              <a:noFill/>
            </a:ln>
            <a:extLst>
              <a:ext uri="{91240B29-F687-4F45-9708-019B960494DF}">
                <a14:hiddenLine xmlns:a14="http://schemas.microsoft.com/office/drawing/2010/main" w="25400" cap="flat" cmpd="sng">
                  <a:solidFill>
                    <a:srgbClr val="BA990F"/>
                  </a:solidFill>
                  <a:bevel/>
                  <a:headEnd/>
                  <a:tailEnd/>
                </a14:hiddenLine>
              </a:ext>
            </a:extLst>
          </p:spPr>
          <p:txBody>
            <a:bodyPr anchor="ctr"/>
            <a:lstStyle/>
            <a:p>
              <a:endParaRPr lang="zh-CN" altLang="en-US"/>
            </a:p>
          </p:txBody>
        </p:sp>
      </p:grpSp>
    </p:spTree>
  </p:cSld>
  <p:clrMapOvr>
    <a:masterClrMapping/>
  </p:clrMapOvr>
  <p:transition spd="slow" advClick="0" advTm="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52" y="2139714"/>
            <a:ext cx="8229600" cy="857250"/>
          </a:xfrm>
        </p:spPr>
        <p:txBody>
          <a:bodyPr/>
          <a:lstStyle/>
          <a:p>
            <a:r>
              <a:rPr lang="en-US" altLang="zh-CN" dirty="0" smtClean="0"/>
              <a:t>Q &amp; A</a:t>
            </a:r>
            <a:endParaRPr lang="zh-CN" altLang="en-US" dirty="0"/>
          </a:p>
        </p:txBody>
      </p:sp>
    </p:spTree>
    <p:extLst>
      <p:ext uri="{BB962C8B-B14F-4D97-AF65-F5344CB8AC3E}">
        <p14:creationId xmlns:p14="http://schemas.microsoft.com/office/powerpoint/2010/main" val="1561089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52" y="2146536"/>
            <a:ext cx="8229600" cy="857250"/>
          </a:xfrm>
        </p:spPr>
        <p:txBody>
          <a:bodyPr/>
          <a:lstStyle/>
          <a:p>
            <a:r>
              <a:rPr lang="en-US" altLang="zh-CN" dirty="0" smtClean="0"/>
              <a:t>THANKS</a:t>
            </a:r>
            <a:endParaRPr lang="zh-CN" altLang="en-US" dirty="0"/>
          </a:p>
        </p:txBody>
      </p:sp>
    </p:spTree>
    <p:extLst>
      <p:ext uri="{BB962C8B-B14F-4D97-AF65-F5344CB8AC3E}">
        <p14:creationId xmlns:p14="http://schemas.microsoft.com/office/powerpoint/2010/main" val="2217822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9"/>
          <p:cNvGrpSpPr>
            <a:grpSpLocks/>
          </p:cNvGrpSpPr>
          <p:nvPr/>
        </p:nvGrpSpPr>
        <p:grpSpPr bwMode="auto">
          <a:xfrm>
            <a:off x="2117725" y="1347788"/>
            <a:ext cx="4908550" cy="792162"/>
            <a:chOff x="0" y="0"/>
            <a:chExt cx="6230429" cy="1005707"/>
          </a:xfrm>
        </p:grpSpPr>
        <p:sp>
          <p:nvSpPr>
            <p:cNvPr id="16417" name="任意多边形 1"/>
            <p:cNvSpPr>
              <a:spLocks noChangeArrowheads="1"/>
            </p:cNvSpPr>
            <p:nvPr/>
          </p:nvSpPr>
          <p:spPr bwMode="auto">
            <a:xfrm>
              <a:off x="4060150"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9050" cap="flat" cmpd="sng">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6418" name="任意多边形 4"/>
            <p:cNvSpPr>
              <a:spLocks noChangeArrowheads="1"/>
            </p:cNvSpPr>
            <p:nvPr/>
          </p:nvSpPr>
          <p:spPr bwMode="auto">
            <a:xfrm>
              <a:off x="4279900"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9050" cap="flat" cmpd="sng">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6419" name="任意多边形 5"/>
            <p:cNvSpPr>
              <a:spLocks noChangeArrowheads="1"/>
            </p:cNvSpPr>
            <p:nvPr/>
          </p:nvSpPr>
          <p:spPr bwMode="auto">
            <a:xfrm>
              <a:off x="2527300"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9050" cap="flat" cmpd="sng">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6420" name="任意多边形 6"/>
            <p:cNvSpPr>
              <a:spLocks noChangeArrowheads="1"/>
            </p:cNvSpPr>
            <p:nvPr/>
          </p:nvSpPr>
          <p:spPr bwMode="auto">
            <a:xfrm>
              <a:off x="2254250"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9050" cap="flat" cmpd="sng">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6421" name="任意多边形 7"/>
            <p:cNvSpPr>
              <a:spLocks noChangeArrowheads="1"/>
            </p:cNvSpPr>
            <p:nvPr/>
          </p:nvSpPr>
          <p:spPr bwMode="auto">
            <a:xfrm>
              <a:off x="0" y="177801"/>
              <a:ext cx="2298699" cy="558801"/>
            </a:xfrm>
            <a:custGeom>
              <a:avLst/>
              <a:gdLst>
                <a:gd name="T0" fmla="*/ 2298692 w 2298700"/>
                <a:gd name="T1" fmla="*/ 82550 h 558800"/>
                <a:gd name="T2" fmla="*/ 1847842 w 2298700"/>
                <a:gd name="T3" fmla="*/ 285758 h 558800"/>
                <a:gd name="T4" fmla="*/ 1904992 w 2298700"/>
                <a:gd name="T5" fmla="*/ 349258 h 558800"/>
                <a:gd name="T6" fmla="*/ 1904992 w 2298700"/>
                <a:gd name="T7" fmla="*/ 558808 h 558800"/>
                <a:gd name="T8" fmla="*/ 1574792 w 2298700"/>
                <a:gd name="T9" fmla="*/ 558808 h 558800"/>
                <a:gd name="T10" fmla="*/ 1574792 w 2298700"/>
                <a:gd name="T11" fmla="*/ 349258 h 558800"/>
                <a:gd name="T12" fmla="*/ 1650992 w 2298700"/>
                <a:gd name="T13" fmla="*/ 292108 h 558800"/>
                <a:gd name="T14" fmla="*/ 1136650 w 2298700"/>
                <a:gd name="T15" fmla="*/ 63500 h 558800"/>
                <a:gd name="T16" fmla="*/ 1092200 w 2298700"/>
                <a:gd name="T17" fmla="*/ 95250 h 558800"/>
                <a:gd name="T18" fmla="*/ 965200 w 2298700"/>
                <a:gd name="T19" fmla="*/ 38100 h 558800"/>
                <a:gd name="T20" fmla="*/ 965200 w 2298700"/>
                <a:gd name="T21" fmla="*/ 406408 h 558800"/>
                <a:gd name="T22" fmla="*/ 590550 w 2298700"/>
                <a:gd name="T23" fmla="*/ 406408 h 558800"/>
                <a:gd name="T24" fmla="*/ 590550 w 2298700"/>
                <a:gd name="T25" fmla="*/ 177800 h 558800"/>
                <a:gd name="T26" fmla="*/ 660400 w 2298700"/>
                <a:gd name="T27" fmla="*/ 133350 h 558800"/>
                <a:gd name="T28" fmla="*/ 285750 w 2298700"/>
                <a:gd name="T29" fmla="*/ 0 h 558800"/>
                <a:gd name="T30" fmla="*/ 43507 w 2298700"/>
                <a:gd name="T31" fmla="*/ 112238 h 558800"/>
                <a:gd name="T32" fmla="*/ 0 w 2298700"/>
                <a:gd name="T33" fmla="*/ 139700 h 5588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98700"/>
                <a:gd name="T52" fmla="*/ 0 h 558800"/>
                <a:gd name="T53" fmla="*/ 2298700 w 2298700"/>
                <a:gd name="T54" fmla="*/ 558800 h 55880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98700" h="558800">
                  <a:moveTo>
                    <a:pt x="2298700" y="82550"/>
                  </a:moveTo>
                  <a:lnTo>
                    <a:pt x="1847850" y="285750"/>
                  </a:lnTo>
                  <a:lnTo>
                    <a:pt x="1905000" y="349250"/>
                  </a:lnTo>
                  <a:lnTo>
                    <a:pt x="1905000" y="558800"/>
                  </a:lnTo>
                  <a:lnTo>
                    <a:pt x="1574800" y="558800"/>
                  </a:lnTo>
                  <a:lnTo>
                    <a:pt x="1574800" y="349250"/>
                  </a:lnTo>
                  <a:lnTo>
                    <a:pt x="1651000" y="292100"/>
                  </a:lnTo>
                  <a:lnTo>
                    <a:pt x="1136650" y="63500"/>
                  </a:lnTo>
                  <a:lnTo>
                    <a:pt x="1092200" y="95250"/>
                  </a:lnTo>
                  <a:lnTo>
                    <a:pt x="965200" y="38100"/>
                  </a:lnTo>
                  <a:lnTo>
                    <a:pt x="965200" y="406400"/>
                  </a:lnTo>
                  <a:lnTo>
                    <a:pt x="590550" y="406400"/>
                  </a:lnTo>
                  <a:lnTo>
                    <a:pt x="590550" y="177800"/>
                  </a:lnTo>
                  <a:lnTo>
                    <a:pt x="660400" y="133350"/>
                  </a:lnTo>
                  <a:lnTo>
                    <a:pt x="285750" y="0"/>
                  </a:lnTo>
                  <a:lnTo>
                    <a:pt x="43507" y="112238"/>
                  </a:lnTo>
                  <a:lnTo>
                    <a:pt x="0" y="139700"/>
                  </a:lnTo>
                </a:path>
              </a:pathLst>
            </a:custGeom>
            <a:noFill/>
            <a:ln w="19050" cap="flat" cmpd="sng">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6422" name="任意多边形 8"/>
            <p:cNvSpPr>
              <a:spLocks noChangeArrowheads="1"/>
            </p:cNvSpPr>
            <p:nvPr/>
          </p:nvSpPr>
          <p:spPr bwMode="auto">
            <a:xfrm>
              <a:off x="539750"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9050" cap="flat" cmpd="sng">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5129" name="直接连接符 11"/>
          <p:cNvSpPr>
            <a:spLocks noChangeShapeType="1"/>
          </p:cNvSpPr>
          <p:nvPr/>
        </p:nvSpPr>
        <p:spPr bwMode="auto">
          <a:xfrm flipH="1">
            <a:off x="3175" y="2139950"/>
            <a:ext cx="9137650" cy="0"/>
          </a:xfrm>
          <a:prstGeom prst="line">
            <a:avLst/>
          </a:prstGeom>
          <a:noFill/>
          <a:ln w="19050">
            <a:solidFill>
              <a:srgbClr val="0B243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 name="直接连接符 18"/>
          <p:cNvSpPr>
            <a:spLocks noChangeShapeType="1"/>
          </p:cNvSpPr>
          <p:nvPr/>
        </p:nvSpPr>
        <p:spPr bwMode="auto">
          <a:xfrm>
            <a:off x="3778346" y="2211388"/>
            <a:ext cx="1588" cy="2033587"/>
          </a:xfrm>
          <a:prstGeom prst="line">
            <a:avLst/>
          </a:prstGeom>
          <a:noFill/>
          <a:ln w="12700">
            <a:solidFill>
              <a:srgbClr val="0B243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 name="直接连接符 20"/>
          <p:cNvSpPr>
            <a:spLocks noChangeShapeType="1"/>
          </p:cNvSpPr>
          <p:nvPr/>
        </p:nvSpPr>
        <p:spPr bwMode="auto">
          <a:xfrm>
            <a:off x="4283976" y="2211388"/>
            <a:ext cx="0" cy="2033587"/>
          </a:xfrm>
          <a:prstGeom prst="line">
            <a:avLst/>
          </a:prstGeom>
          <a:noFill/>
          <a:ln w="12700">
            <a:solidFill>
              <a:srgbClr val="0B243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 name="直接连接符 21"/>
          <p:cNvSpPr>
            <a:spLocks noChangeShapeType="1"/>
          </p:cNvSpPr>
          <p:nvPr/>
        </p:nvSpPr>
        <p:spPr bwMode="auto">
          <a:xfrm>
            <a:off x="4860024" y="2211388"/>
            <a:ext cx="0" cy="2033587"/>
          </a:xfrm>
          <a:prstGeom prst="line">
            <a:avLst/>
          </a:prstGeom>
          <a:noFill/>
          <a:ln w="12700">
            <a:solidFill>
              <a:srgbClr val="0B243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 name="直接连接符 22"/>
          <p:cNvSpPr>
            <a:spLocks noChangeShapeType="1"/>
          </p:cNvSpPr>
          <p:nvPr/>
        </p:nvSpPr>
        <p:spPr bwMode="auto">
          <a:xfrm>
            <a:off x="5364066" y="2211388"/>
            <a:ext cx="0" cy="2033587"/>
          </a:xfrm>
          <a:prstGeom prst="line">
            <a:avLst/>
          </a:prstGeom>
          <a:noFill/>
          <a:ln w="12700">
            <a:solidFill>
              <a:srgbClr val="0B243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 name="直接连接符 23"/>
          <p:cNvSpPr>
            <a:spLocks noChangeShapeType="1"/>
          </p:cNvSpPr>
          <p:nvPr/>
        </p:nvSpPr>
        <p:spPr bwMode="auto">
          <a:xfrm>
            <a:off x="5940114" y="2211388"/>
            <a:ext cx="0" cy="2033587"/>
          </a:xfrm>
          <a:prstGeom prst="line">
            <a:avLst/>
          </a:prstGeom>
          <a:noFill/>
          <a:ln w="12700">
            <a:solidFill>
              <a:srgbClr val="0B243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 name="直接连接符 51"/>
          <p:cNvSpPr>
            <a:spLocks noChangeShapeType="1"/>
          </p:cNvSpPr>
          <p:nvPr/>
        </p:nvSpPr>
        <p:spPr bwMode="auto">
          <a:xfrm>
            <a:off x="3274304" y="2211388"/>
            <a:ext cx="1588" cy="2033587"/>
          </a:xfrm>
          <a:prstGeom prst="line">
            <a:avLst/>
          </a:prstGeom>
          <a:noFill/>
          <a:ln w="12700">
            <a:solidFill>
              <a:srgbClr val="0B243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37" name="组合 3"/>
          <p:cNvGrpSpPr>
            <a:grpSpLocks/>
          </p:cNvGrpSpPr>
          <p:nvPr/>
        </p:nvGrpSpPr>
        <p:grpSpPr bwMode="auto">
          <a:xfrm>
            <a:off x="3353508" y="2327275"/>
            <a:ext cx="342900" cy="1171631"/>
            <a:chOff x="0" y="0"/>
            <a:chExt cx="343012" cy="1170672"/>
          </a:xfrm>
        </p:grpSpPr>
        <p:sp>
          <p:nvSpPr>
            <p:cNvPr id="16415" name="TextBox 25"/>
            <p:cNvSpPr>
              <a:spLocks noChangeArrowheads="1"/>
            </p:cNvSpPr>
            <p:nvPr/>
          </p:nvSpPr>
          <p:spPr bwMode="auto">
            <a:xfrm>
              <a:off x="0" y="217346"/>
              <a:ext cx="343012" cy="953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1400" dirty="0">
                  <a:solidFill>
                    <a:srgbClr val="113648"/>
                  </a:solidFill>
                  <a:latin typeface="微软雅黑" pitchFamily="34" charset="-122"/>
                  <a:ea typeface="微软雅黑" pitchFamily="34" charset="-122"/>
                  <a:sym typeface="微软雅黑" pitchFamily="34" charset="-122"/>
                </a:rPr>
                <a:t>任务说明</a:t>
              </a:r>
            </a:p>
          </p:txBody>
        </p:sp>
        <p:sp>
          <p:nvSpPr>
            <p:cNvPr id="16416" name="椭圆 2"/>
            <p:cNvSpPr>
              <a:spLocks noChangeArrowheads="1"/>
            </p:cNvSpPr>
            <p:nvPr/>
          </p:nvSpPr>
          <p:spPr bwMode="auto">
            <a:xfrm>
              <a:off x="80417" y="0"/>
              <a:ext cx="199762" cy="199762"/>
            </a:xfrm>
            <a:prstGeom prst="ellipse">
              <a:avLst/>
            </a:prstGeom>
            <a:noFill/>
            <a:ln w="19050">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1200">
                  <a:solidFill>
                    <a:srgbClr val="0B2430"/>
                  </a:solidFill>
                  <a:latin typeface="微软雅黑" pitchFamily="34" charset="-122"/>
                  <a:ea typeface="微软雅黑" pitchFamily="34" charset="-122"/>
                  <a:sym typeface="微软雅黑" pitchFamily="34" charset="-122"/>
                </a:rPr>
                <a:t>1</a:t>
              </a:r>
              <a:endParaRPr lang="zh-CN" altLang="en-US" sz="1200">
                <a:solidFill>
                  <a:srgbClr val="0B2430"/>
                </a:solidFill>
              </a:endParaRPr>
            </a:p>
          </p:txBody>
        </p:sp>
      </p:grpSp>
      <p:grpSp>
        <p:nvGrpSpPr>
          <p:cNvPr id="5140" name="组合 10"/>
          <p:cNvGrpSpPr>
            <a:grpSpLocks/>
          </p:cNvGrpSpPr>
          <p:nvPr/>
        </p:nvGrpSpPr>
        <p:grpSpPr bwMode="auto">
          <a:xfrm>
            <a:off x="3896433" y="2327275"/>
            <a:ext cx="342900" cy="1387075"/>
            <a:chOff x="0" y="0"/>
            <a:chExt cx="343012" cy="1385940"/>
          </a:xfrm>
        </p:grpSpPr>
        <p:sp>
          <p:nvSpPr>
            <p:cNvPr id="16413" name="TextBox 45"/>
            <p:cNvSpPr>
              <a:spLocks noChangeArrowheads="1"/>
            </p:cNvSpPr>
            <p:nvPr/>
          </p:nvSpPr>
          <p:spPr bwMode="auto">
            <a:xfrm>
              <a:off x="0" y="217346"/>
              <a:ext cx="343012" cy="1168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1400" dirty="0">
                  <a:solidFill>
                    <a:srgbClr val="113648"/>
                  </a:solidFill>
                  <a:latin typeface="微软雅黑" pitchFamily="34" charset="-122"/>
                  <a:ea typeface="微软雅黑" pitchFamily="34" charset="-122"/>
                  <a:sym typeface="微软雅黑" pitchFamily="34" charset="-122"/>
                </a:rPr>
                <a:t>数据预处理</a:t>
              </a:r>
              <a:endParaRPr lang="zh-CN" altLang="en-US" dirty="0"/>
            </a:p>
          </p:txBody>
        </p:sp>
        <p:sp>
          <p:nvSpPr>
            <p:cNvPr id="16414" name="椭圆 26"/>
            <p:cNvSpPr>
              <a:spLocks noChangeArrowheads="1"/>
            </p:cNvSpPr>
            <p:nvPr/>
          </p:nvSpPr>
          <p:spPr bwMode="auto">
            <a:xfrm>
              <a:off x="71625" y="0"/>
              <a:ext cx="199762" cy="199762"/>
            </a:xfrm>
            <a:prstGeom prst="ellipse">
              <a:avLst/>
            </a:prstGeom>
            <a:noFill/>
            <a:ln w="19050">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1200">
                  <a:solidFill>
                    <a:srgbClr val="0B2430"/>
                  </a:solidFill>
                  <a:latin typeface="微软雅黑" pitchFamily="34" charset="-122"/>
                  <a:ea typeface="微软雅黑" pitchFamily="34" charset="-122"/>
                  <a:sym typeface="微软雅黑" pitchFamily="34" charset="-122"/>
                </a:rPr>
                <a:t>2</a:t>
              </a:r>
              <a:endParaRPr lang="zh-CN" altLang="en-US" sz="1200">
                <a:solidFill>
                  <a:srgbClr val="0B2430"/>
                </a:solidFill>
              </a:endParaRPr>
            </a:p>
          </p:txBody>
        </p:sp>
      </p:grpSp>
      <p:grpSp>
        <p:nvGrpSpPr>
          <p:cNvPr id="5143" name="组合 12"/>
          <p:cNvGrpSpPr>
            <a:grpSpLocks/>
          </p:cNvGrpSpPr>
          <p:nvPr/>
        </p:nvGrpSpPr>
        <p:grpSpPr bwMode="auto">
          <a:xfrm>
            <a:off x="4439358" y="2327275"/>
            <a:ext cx="342900" cy="2248694"/>
            <a:chOff x="0" y="0"/>
            <a:chExt cx="343012" cy="2248460"/>
          </a:xfrm>
        </p:grpSpPr>
        <p:sp>
          <p:nvSpPr>
            <p:cNvPr id="16411" name="TextBox 46"/>
            <p:cNvSpPr>
              <a:spLocks noChangeArrowheads="1"/>
            </p:cNvSpPr>
            <p:nvPr/>
          </p:nvSpPr>
          <p:spPr bwMode="auto">
            <a:xfrm>
              <a:off x="0" y="217346"/>
              <a:ext cx="343012" cy="203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1400" dirty="0" smtClean="0">
                  <a:solidFill>
                    <a:srgbClr val="113648"/>
                  </a:solidFill>
                  <a:latin typeface="微软雅黑" pitchFamily="34" charset="-122"/>
                  <a:ea typeface="微软雅黑" pitchFamily="34" charset="-122"/>
                  <a:sym typeface="微软雅黑" pitchFamily="34" charset="-122"/>
                </a:rPr>
                <a:t>基于用户</a:t>
              </a:r>
              <a:r>
                <a:rPr lang="en-US" altLang="zh-CN" sz="1400" dirty="0" smtClean="0">
                  <a:solidFill>
                    <a:srgbClr val="113648"/>
                  </a:solidFill>
                  <a:latin typeface="微软雅黑" pitchFamily="34" charset="-122"/>
                  <a:ea typeface="微软雅黑" pitchFamily="34" charset="-122"/>
                  <a:sym typeface="微软雅黑" pitchFamily="34" charset="-122"/>
                </a:rPr>
                <a:t>&amp;</a:t>
              </a:r>
              <a:r>
                <a:rPr lang="zh-CN" altLang="en-US" sz="1400" dirty="0" smtClean="0">
                  <a:solidFill>
                    <a:srgbClr val="113648"/>
                  </a:solidFill>
                  <a:latin typeface="微软雅黑" pitchFamily="34" charset="-122"/>
                  <a:ea typeface="微软雅黑" pitchFamily="34" charset="-122"/>
                  <a:sym typeface="微软雅黑" pitchFamily="34" charset="-122"/>
                </a:rPr>
                <a:t>项目推荐</a:t>
              </a:r>
              <a:endParaRPr lang="zh-CN" altLang="en-US" dirty="0"/>
            </a:p>
          </p:txBody>
        </p:sp>
        <p:sp>
          <p:nvSpPr>
            <p:cNvPr id="16412" name="椭圆 27"/>
            <p:cNvSpPr>
              <a:spLocks noChangeArrowheads="1"/>
            </p:cNvSpPr>
            <p:nvPr/>
          </p:nvSpPr>
          <p:spPr bwMode="auto">
            <a:xfrm>
              <a:off x="74980" y="0"/>
              <a:ext cx="199762" cy="199762"/>
            </a:xfrm>
            <a:prstGeom prst="ellipse">
              <a:avLst/>
            </a:prstGeom>
            <a:noFill/>
            <a:ln w="19050">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1200">
                  <a:solidFill>
                    <a:srgbClr val="0B2430"/>
                  </a:solidFill>
                  <a:latin typeface="微软雅黑" pitchFamily="34" charset="-122"/>
                  <a:ea typeface="微软雅黑" pitchFamily="34" charset="-122"/>
                  <a:sym typeface="微软雅黑" pitchFamily="34" charset="-122"/>
                </a:rPr>
                <a:t>3</a:t>
              </a:r>
              <a:endParaRPr lang="zh-CN" altLang="en-US" sz="1200">
                <a:solidFill>
                  <a:srgbClr val="0B2430"/>
                </a:solidFill>
              </a:endParaRPr>
            </a:p>
          </p:txBody>
        </p:sp>
      </p:grpSp>
      <p:grpSp>
        <p:nvGrpSpPr>
          <p:cNvPr id="5146" name="组合 13"/>
          <p:cNvGrpSpPr>
            <a:grpSpLocks/>
          </p:cNvGrpSpPr>
          <p:nvPr/>
        </p:nvGrpSpPr>
        <p:grpSpPr bwMode="auto">
          <a:xfrm>
            <a:off x="4982283" y="2327275"/>
            <a:ext cx="342900" cy="1602519"/>
            <a:chOff x="0" y="0"/>
            <a:chExt cx="343012" cy="1601208"/>
          </a:xfrm>
        </p:grpSpPr>
        <p:sp>
          <p:nvSpPr>
            <p:cNvPr id="16409" name="TextBox 47"/>
            <p:cNvSpPr>
              <a:spLocks noChangeArrowheads="1"/>
            </p:cNvSpPr>
            <p:nvPr/>
          </p:nvSpPr>
          <p:spPr bwMode="auto">
            <a:xfrm>
              <a:off x="0" y="217346"/>
              <a:ext cx="343012" cy="138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1400" dirty="0" smtClean="0">
                  <a:solidFill>
                    <a:srgbClr val="113648"/>
                  </a:solidFill>
                  <a:latin typeface="微软雅黑" pitchFamily="34" charset="-122"/>
                  <a:ea typeface="微软雅黑" pitchFamily="34" charset="-122"/>
                  <a:sym typeface="微软雅黑" pitchFamily="34" charset="-122"/>
                </a:rPr>
                <a:t>基于模型推荐</a:t>
              </a:r>
              <a:endParaRPr lang="zh-CN" altLang="en-US" dirty="0"/>
            </a:p>
          </p:txBody>
        </p:sp>
        <p:sp>
          <p:nvSpPr>
            <p:cNvPr id="16410" name="椭圆 28"/>
            <p:cNvSpPr>
              <a:spLocks noChangeArrowheads="1"/>
            </p:cNvSpPr>
            <p:nvPr/>
          </p:nvSpPr>
          <p:spPr bwMode="auto">
            <a:xfrm>
              <a:off x="71625" y="0"/>
              <a:ext cx="199762" cy="199762"/>
            </a:xfrm>
            <a:prstGeom prst="ellipse">
              <a:avLst/>
            </a:prstGeom>
            <a:noFill/>
            <a:ln w="19050">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1200">
                  <a:solidFill>
                    <a:srgbClr val="0B2430"/>
                  </a:solidFill>
                  <a:latin typeface="微软雅黑" pitchFamily="34" charset="-122"/>
                  <a:ea typeface="微软雅黑" pitchFamily="34" charset="-122"/>
                  <a:sym typeface="微软雅黑" pitchFamily="34" charset="-122"/>
                </a:rPr>
                <a:t>4</a:t>
              </a:r>
              <a:endParaRPr lang="zh-CN" altLang="en-US" sz="1200">
                <a:solidFill>
                  <a:srgbClr val="0B2430"/>
                </a:solidFill>
              </a:endParaRPr>
            </a:p>
          </p:txBody>
        </p:sp>
      </p:grpSp>
      <p:grpSp>
        <p:nvGrpSpPr>
          <p:cNvPr id="5149" name="组合 14"/>
          <p:cNvGrpSpPr>
            <a:grpSpLocks/>
          </p:cNvGrpSpPr>
          <p:nvPr/>
        </p:nvGrpSpPr>
        <p:grpSpPr bwMode="auto">
          <a:xfrm>
            <a:off x="5525208" y="2327275"/>
            <a:ext cx="342900" cy="1387475"/>
            <a:chOff x="0" y="0"/>
            <a:chExt cx="343012" cy="1386901"/>
          </a:xfrm>
        </p:grpSpPr>
        <p:sp>
          <p:nvSpPr>
            <p:cNvPr id="16407" name="TextBox 48"/>
            <p:cNvSpPr>
              <a:spLocks noChangeArrowheads="1"/>
            </p:cNvSpPr>
            <p:nvPr/>
          </p:nvSpPr>
          <p:spPr bwMode="auto">
            <a:xfrm>
              <a:off x="0" y="217347"/>
              <a:ext cx="343012" cy="116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1400" dirty="0" smtClean="0">
                  <a:solidFill>
                    <a:srgbClr val="113648"/>
                  </a:solidFill>
                  <a:latin typeface="微软雅黑" pitchFamily="34" charset="-122"/>
                  <a:ea typeface="微软雅黑" pitchFamily="34" charset="-122"/>
                  <a:sym typeface="微软雅黑" pitchFamily="34" charset="-122"/>
                </a:rPr>
                <a:t>分析与讨论</a:t>
              </a:r>
              <a:endParaRPr lang="zh-CN" altLang="en-US" dirty="0"/>
            </a:p>
          </p:txBody>
        </p:sp>
        <p:sp>
          <p:nvSpPr>
            <p:cNvPr id="16408" name="椭圆 29"/>
            <p:cNvSpPr>
              <a:spLocks noChangeArrowheads="1"/>
            </p:cNvSpPr>
            <p:nvPr/>
          </p:nvSpPr>
          <p:spPr bwMode="auto">
            <a:xfrm>
              <a:off x="85746" y="0"/>
              <a:ext cx="199762" cy="199762"/>
            </a:xfrm>
            <a:prstGeom prst="ellipse">
              <a:avLst/>
            </a:prstGeom>
            <a:noFill/>
            <a:ln w="19050">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1200">
                  <a:solidFill>
                    <a:srgbClr val="0B2430"/>
                  </a:solidFill>
                  <a:latin typeface="微软雅黑" pitchFamily="34" charset="-122"/>
                  <a:ea typeface="微软雅黑" pitchFamily="34" charset="-122"/>
                  <a:sym typeface="微软雅黑" pitchFamily="34" charset="-122"/>
                </a:rPr>
                <a:t>5</a:t>
              </a:r>
              <a:endParaRPr lang="zh-CN" altLang="en-US" sz="1200">
                <a:solidFill>
                  <a:srgbClr val="0B2430"/>
                </a:solidFill>
              </a:endParaRPr>
            </a:p>
          </p:txBody>
        </p:sp>
      </p:grpSp>
    </p:spTree>
  </p:cSld>
  <p:clrMapOvr>
    <a:masterClrMapping/>
  </p:clrMapOvr>
  <p:transition spd="slow" advClick="0"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7"/>
          <p:cNvSpPr>
            <a:spLocks noChangeArrowheads="1"/>
          </p:cNvSpPr>
          <p:nvPr/>
        </p:nvSpPr>
        <p:spPr bwMode="auto">
          <a:xfrm>
            <a:off x="107950" y="44450"/>
            <a:ext cx="8928100" cy="863600"/>
          </a:xfrm>
          <a:prstGeom prst="rect">
            <a:avLst/>
          </a:prstGeom>
          <a:solidFill>
            <a:srgbClr val="0B2430"/>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grpSp>
        <p:nvGrpSpPr>
          <p:cNvPr id="25603" name="组合 8"/>
          <p:cNvGrpSpPr>
            <a:grpSpLocks/>
          </p:cNvGrpSpPr>
          <p:nvPr/>
        </p:nvGrpSpPr>
        <p:grpSpPr bwMode="auto">
          <a:xfrm>
            <a:off x="3384550" y="287338"/>
            <a:ext cx="5757863" cy="741362"/>
            <a:chOff x="0" y="0"/>
            <a:chExt cx="9421797" cy="1212838"/>
          </a:xfrm>
        </p:grpSpPr>
        <p:sp>
          <p:nvSpPr>
            <p:cNvPr id="25630"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5631"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5632"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5633"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5634"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5635"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pic>
        <p:nvPicPr>
          <p:cNvPr id="25604" name="Picture 2" descr="C:\Users\Administrator\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872267"/>
            <a:ext cx="87376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7" name="组合 1"/>
          <p:cNvGrpSpPr>
            <a:grpSpLocks/>
          </p:cNvGrpSpPr>
          <p:nvPr/>
        </p:nvGrpSpPr>
        <p:grpSpPr bwMode="auto">
          <a:xfrm>
            <a:off x="855663" y="283534"/>
            <a:ext cx="3025775" cy="518155"/>
            <a:chOff x="0" y="67542"/>
            <a:chExt cx="3025964" cy="517455"/>
          </a:xfrm>
        </p:grpSpPr>
        <p:sp>
          <p:nvSpPr>
            <p:cNvPr id="25628" name="TextBox 2"/>
            <p:cNvSpPr>
              <a:spLocks noChangeArrowheads="1"/>
            </p:cNvSpPr>
            <p:nvPr/>
          </p:nvSpPr>
          <p:spPr bwMode="auto">
            <a:xfrm>
              <a:off x="0" y="67542"/>
              <a:ext cx="247251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2100" dirty="0">
                  <a:solidFill>
                    <a:schemeClr val="bg1"/>
                  </a:solidFill>
                  <a:latin typeface="微软雅黑" pitchFamily="34" charset="-122"/>
                  <a:ea typeface="微软雅黑" pitchFamily="34" charset="-122"/>
                  <a:sym typeface="微软雅黑" pitchFamily="34" charset="-122"/>
                </a:rPr>
                <a:t>任务说明</a:t>
              </a:r>
            </a:p>
          </p:txBody>
        </p:sp>
        <p:sp>
          <p:nvSpPr>
            <p:cNvPr id="25629" name="TextBox 3"/>
            <p:cNvSpPr>
              <a:spLocks noChangeArrowheads="1"/>
            </p:cNvSpPr>
            <p:nvPr/>
          </p:nvSpPr>
          <p:spPr bwMode="auto">
            <a:xfrm>
              <a:off x="0" y="369553"/>
              <a:ext cx="30259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en-US" altLang="zh-CN" sz="800" dirty="0">
                <a:solidFill>
                  <a:schemeClr val="bg1"/>
                </a:solidFill>
                <a:latin typeface="微软雅黑" pitchFamily="34" charset="-122"/>
                <a:ea typeface="微软雅黑" pitchFamily="34" charset="-122"/>
                <a:sym typeface="微软雅黑" pitchFamily="34" charset="-122"/>
              </a:endParaRPr>
            </a:p>
          </p:txBody>
        </p:sp>
      </p:grpSp>
      <p:sp>
        <p:nvSpPr>
          <p:cNvPr id="14350" name="Oval 7"/>
          <p:cNvSpPr>
            <a:spLocks noChangeArrowheads="1"/>
          </p:cNvSpPr>
          <p:nvPr/>
        </p:nvSpPr>
        <p:spPr bwMode="auto">
          <a:xfrm>
            <a:off x="241300" y="252413"/>
            <a:ext cx="514350" cy="512762"/>
          </a:xfrm>
          <a:prstGeom prst="ellipse">
            <a:avLst/>
          </a:prstGeom>
          <a:solidFill>
            <a:schemeClr val="bg1"/>
          </a:solidFill>
          <a:ln>
            <a:noFill/>
          </a:ln>
          <a:extLst>
            <a:ext uri="{91240B29-F687-4F45-9708-019B960494DF}">
              <a14:hiddenLine xmlns:a14="http://schemas.microsoft.com/office/drawing/2010/main" w="635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3200" dirty="0">
                <a:solidFill>
                  <a:srgbClr val="0B2430"/>
                </a:solidFill>
                <a:latin typeface="微软雅黑" pitchFamily="34" charset="-122"/>
                <a:ea typeface="微软雅黑" pitchFamily="34" charset="-122"/>
                <a:sym typeface="微软雅黑" pitchFamily="34" charset="-122"/>
              </a:rPr>
              <a:t>1</a:t>
            </a:r>
            <a:endParaRPr lang="zh-CN" altLang="en-US" dirty="0"/>
          </a:p>
        </p:txBody>
      </p:sp>
      <p:grpSp>
        <p:nvGrpSpPr>
          <p:cNvPr id="14351" name="组合 5"/>
          <p:cNvGrpSpPr>
            <a:grpSpLocks/>
          </p:cNvGrpSpPr>
          <p:nvPr/>
        </p:nvGrpSpPr>
        <p:grpSpPr bwMode="auto">
          <a:xfrm>
            <a:off x="1382713" y="1708150"/>
            <a:ext cx="1439862" cy="2519363"/>
            <a:chOff x="0" y="0"/>
            <a:chExt cx="1440160" cy="2520280"/>
          </a:xfrm>
        </p:grpSpPr>
        <p:sp>
          <p:nvSpPr>
            <p:cNvPr id="25624" name="矩形 6"/>
            <p:cNvSpPr>
              <a:spLocks noChangeArrowheads="1"/>
            </p:cNvSpPr>
            <p:nvPr/>
          </p:nvSpPr>
          <p:spPr bwMode="auto">
            <a:xfrm>
              <a:off x="0" y="0"/>
              <a:ext cx="1440160" cy="2520280"/>
            </a:xfrm>
            <a:prstGeom prst="rect">
              <a:avLst/>
            </a:prstGeom>
            <a:noFill/>
            <a:ln w="12700">
              <a:solidFill>
                <a:srgbClr val="4890A8"/>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sp>
          <p:nvSpPr>
            <p:cNvPr id="25625" name="TextBox 7"/>
            <p:cNvSpPr>
              <a:spLocks noChangeArrowheads="1"/>
            </p:cNvSpPr>
            <p:nvPr/>
          </p:nvSpPr>
          <p:spPr bwMode="auto">
            <a:xfrm>
              <a:off x="0" y="1224136"/>
              <a:ext cx="1440160" cy="1046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zh-CN" altLang="en-US" sz="1400" dirty="0" smtClean="0">
                  <a:solidFill>
                    <a:srgbClr val="4890A8"/>
                  </a:solidFill>
                  <a:latin typeface="微软雅黑" pitchFamily="34" charset="-122"/>
                  <a:ea typeface="微软雅黑" pitchFamily="34" charset="-122"/>
                  <a:sym typeface="微软雅黑" pitchFamily="34" charset="-122"/>
                </a:rPr>
                <a:t>主要</a:t>
              </a:r>
              <a:r>
                <a:rPr lang="zh-CN" altLang="en-US" sz="1400" dirty="0">
                  <a:solidFill>
                    <a:srgbClr val="4890A8"/>
                  </a:solidFill>
                  <a:latin typeface="微软雅黑" pitchFamily="34" charset="-122"/>
                  <a:ea typeface="微软雅黑" pitchFamily="34" charset="-122"/>
                  <a:sym typeface="微软雅黑" pitchFamily="34" charset="-122"/>
                </a:rPr>
                <a:t>任务</a:t>
              </a:r>
              <a:endParaRPr lang="en-US" altLang="zh-CN" sz="1400" dirty="0">
                <a:solidFill>
                  <a:srgbClr val="4890A8"/>
                </a:solidFill>
                <a:latin typeface="微软雅黑" pitchFamily="34" charset="-122"/>
                <a:ea typeface="微软雅黑" pitchFamily="34" charset="-122"/>
                <a:sym typeface="微软雅黑" pitchFamily="34" charset="-122"/>
              </a:endParaRPr>
            </a:p>
            <a:p>
              <a:pPr algn="ctr" eaLnBrk="1" hangingPunct="1">
                <a:buFont typeface="Arial" pitchFamily="34" charset="0"/>
                <a:buNone/>
              </a:pPr>
              <a:endParaRPr lang="zh-CN" altLang="en-US" sz="800" dirty="0">
                <a:solidFill>
                  <a:srgbClr val="000000"/>
                </a:solidFill>
                <a:latin typeface="微软雅黑" pitchFamily="34" charset="-122"/>
                <a:ea typeface="微软雅黑" pitchFamily="34" charset="-122"/>
                <a:sym typeface="微软雅黑" pitchFamily="34" charset="-122"/>
              </a:endParaRPr>
            </a:p>
            <a:p>
              <a:pPr algn="ctr" eaLnBrk="1" hangingPunct="1">
                <a:buFont typeface="Arial" pitchFamily="34" charset="0"/>
                <a:buNone/>
              </a:pPr>
              <a:r>
                <a:rPr lang="zh-CN" altLang="en-US" sz="800" dirty="0" smtClean="0">
                  <a:solidFill>
                    <a:srgbClr val="000000"/>
                  </a:solidFill>
                  <a:latin typeface="微软雅黑" pitchFamily="34" charset="-122"/>
                  <a:ea typeface="微软雅黑" pitchFamily="34" charset="-122"/>
                  <a:sym typeface="微软雅黑" pitchFamily="34" charset="-122"/>
                </a:rPr>
                <a:t>通过对训练集的学习，来对测试集的电影评分情况进行预测。目标是找出一个更加准确的预测方案，来预测用户对某一部电影的评分情况</a:t>
              </a:r>
              <a:endParaRPr lang="zh-CN" altLang="en-US" sz="800" dirty="0">
                <a:solidFill>
                  <a:srgbClr val="000000"/>
                </a:solidFill>
                <a:latin typeface="微软雅黑" pitchFamily="34" charset="-122"/>
                <a:ea typeface="微软雅黑" pitchFamily="34" charset="-122"/>
                <a:sym typeface="微软雅黑" pitchFamily="34" charset="-122"/>
              </a:endParaRPr>
            </a:p>
          </p:txBody>
        </p:sp>
        <p:sp>
          <p:nvSpPr>
            <p:cNvPr id="25626" name="椭圆 8"/>
            <p:cNvSpPr>
              <a:spLocks noChangeArrowheads="1"/>
            </p:cNvSpPr>
            <p:nvPr/>
          </p:nvSpPr>
          <p:spPr bwMode="auto">
            <a:xfrm>
              <a:off x="360040" y="360040"/>
              <a:ext cx="720080" cy="720080"/>
            </a:xfrm>
            <a:prstGeom prst="ellipse">
              <a:avLst/>
            </a:prstGeom>
            <a:solidFill>
              <a:srgbClr val="4890A8"/>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pic>
          <p:nvPicPr>
            <p:cNvPr id="25627"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00" y="508909"/>
              <a:ext cx="447398" cy="46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4356" name="组合 10"/>
          <p:cNvGrpSpPr>
            <a:grpSpLocks/>
          </p:cNvGrpSpPr>
          <p:nvPr/>
        </p:nvGrpSpPr>
        <p:grpSpPr bwMode="auto">
          <a:xfrm>
            <a:off x="3043238" y="1708150"/>
            <a:ext cx="1439862" cy="2519363"/>
            <a:chOff x="0" y="0"/>
            <a:chExt cx="1440160" cy="2520280"/>
          </a:xfrm>
        </p:grpSpPr>
        <p:sp>
          <p:nvSpPr>
            <p:cNvPr id="25620" name="矩形 11"/>
            <p:cNvSpPr>
              <a:spLocks noChangeArrowheads="1"/>
            </p:cNvSpPr>
            <p:nvPr/>
          </p:nvSpPr>
          <p:spPr bwMode="auto">
            <a:xfrm>
              <a:off x="0" y="0"/>
              <a:ext cx="1440160" cy="2520280"/>
            </a:xfrm>
            <a:prstGeom prst="rect">
              <a:avLst/>
            </a:prstGeom>
            <a:noFill/>
            <a:ln w="12700">
              <a:solidFill>
                <a:schemeClr val="accent2"/>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sp>
          <p:nvSpPr>
            <p:cNvPr id="25621" name="TextBox 12"/>
            <p:cNvSpPr>
              <a:spLocks noChangeArrowheads="1"/>
            </p:cNvSpPr>
            <p:nvPr/>
          </p:nvSpPr>
          <p:spPr bwMode="auto">
            <a:xfrm>
              <a:off x="0" y="1224136"/>
              <a:ext cx="1440160" cy="129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zh-CN" altLang="en-US" sz="1400" dirty="0" smtClean="0">
                  <a:solidFill>
                    <a:schemeClr val="accent2"/>
                  </a:solidFill>
                  <a:latin typeface="微软雅黑" pitchFamily="34" charset="-122"/>
                  <a:ea typeface="微软雅黑" pitchFamily="34" charset="-122"/>
                  <a:sym typeface="微软雅黑" pitchFamily="34" charset="-122"/>
                </a:rPr>
                <a:t>数据预处理</a:t>
              </a:r>
              <a:endParaRPr lang="en-US" altLang="zh-CN" sz="1400" dirty="0">
                <a:solidFill>
                  <a:schemeClr val="accent2"/>
                </a:solidFill>
                <a:latin typeface="微软雅黑" pitchFamily="34" charset="-122"/>
                <a:ea typeface="微软雅黑" pitchFamily="34" charset="-122"/>
                <a:sym typeface="微软雅黑" pitchFamily="34" charset="-122"/>
              </a:endParaRPr>
            </a:p>
            <a:p>
              <a:pPr algn="ctr" eaLnBrk="1" hangingPunct="1">
                <a:buFont typeface="Arial" pitchFamily="34" charset="0"/>
                <a:buNone/>
              </a:pPr>
              <a:endParaRPr lang="zh-CN" altLang="en-US" sz="800" dirty="0">
                <a:solidFill>
                  <a:srgbClr val="000000"/>
                </a:solidFill>
                <a:latin typeface="微软雅黑" pitchFamily="34" charset="-122"/>
                <a:ea typeface="微软雅黑" pitchFamily="34" charset="-122"/>
                <a:sym typeface="微软雅黑" pitchFamily="34" charset="-122"/>
              </a:endParaRPr>
            </a:p>
            <a:p>
              <a:pPr algn="ctr" eaLnBrk="1" hangingPunct="1">
                <a:buFont typeface="Arial" pitchFamily="34" charset="0"/>
                <a:buNone/>
              </a:pPr>
              <a:r>
                <a:rPr lang="zh-CN" altLang="en-US" sz="800" dirty="0" smtClean="0">
                  <a:solidFill>
                    <a:srgbClr val="3F3F3F"/>
                  </a:solidFill>
                  <a:latin typeface="微软雅黑" pitchFamily="34" charset="-122"/>
                  <a:ea typeface="微软雅黑" pitchFamily="34" charset="-122"/>
                  <a:sym typeface="微软雅黑" pitchFamily="34" charset="-122"/>
                </a:rPr>
                <a:t>数据集中包含多个用户对多部电影的评级数据，也包括电影元数据信息和用户属性信息。从数据集中筛选出需要的属性。如用户</a:t>
              </a:r>
              <a:r>
                <a:rPr lang="en-US" altLang="zh-CN" sz="800" dirty="0" smtClean="0">
                  <a:solidFill>
                    <a:srgbClr val="3F3F3F"/>
                  </a:solidFill>
                  <a:latin typeface="微软雅黑" pitchFamily="34" charset="-122"/>
                  <a:ea typeface="微软雅黑" pitchFamily="34" charset="-122"/>
                  <a:sym typeface="微软雅黑" pitchFamily="34" charset="-122"/>
                </a:rPr>
                <a:t>id</a:t>
              </a:r>
              <a:r>
                <a:rPr lang="zh-CN" altLang="en-US" sz="800" dirty="0" smtClean="0">
                  <a:solidFill>
                    <a:srgbClr val="3F3F3F"/>
                  </a:solidFill>
                  <a:latin typeface="微软雅黑" pitchFamily="34" charset="-122"/>
                  <a:ea typeface="微软雅黑" pitchFamily="34" charset="-122"/>
                  <a:sym typeface="微软雅黑" pitchFamily="34" charset="-122"/>
                </a:rPr>
                <a:t>，影片</a:t>
              </a:r>
              <a:r>
                <a:rPr lang="en-US" altLang="zh-CN" sz="800" dirty="0" smtClean="0">
                  <a:solidFill>
                    <a:srgbClr val="3F3F3F"/>
                  </a:solidFill>
                  <a:latin typeface="微软雅黑" pitchFamily="34" charset="-122"/>
                  <a:ea typeface="微软雅黑" pitchFamily="34" charset="-122"/>
                  <a:sym typeface="微软雅黑" pitchFamily="34" charset="-122"/>
                </a:rPr>
                <a:t>id</a:t>
              </a:r>
              <a:r>
                <a:rPr lang="zh-CN" altLang="en-US" sz="800" dirty="0" smtClean="0">
                  <a:solidFill>
                    <a:srgbClr val="3F3F3F"/>
                  </a:solidFill>
                  <a:latin typeface="微软雅黑" pitchFamily="34" charset="-122"/>
                  <a:ea typeface="微软雅黑" pitchFamily="34" charset="-122"/>
                  <a:sym typeface="微软雅黑" pitchFamily="34" charset="-122"/>
                </a:rPr>
                <a:t>，评分值，职业，电影类型等。</a:t>
              </a:r>
              <a:endParaRPr lang="zh-CN" altLang="en-US" sz="800" dirty="0">
                <a:solidFill>
                  <a:srgbClr val="3F3F3F"/>
                </a:solidFill>
                <a:latin typeface="微软雅黑" pitchFamily="34" charset="-122"/>
                <a:ea typeface="微软雅黑" pitchFamily="34" charset="-122"/>
                <a:sym typeface="微软雅黑" pitchFamily="34" charset="-122"/>
              </a:endParaRPr>
            </a:p>
          </p:txBody>
        </p:sp>
        <p:sp>
          <p:nvSpPr>
            <p:cNvPr id="25622" name="椭圆 13"/>
            <p:cNvSpPr>
              <a:spLocks noChangeArrowheads="1"/>
            </p:cNvSpPr>
            <p:nvPr/>
          </p:nvSpPr>
          <p:spPr bwMode="auto">
            <a:xfrm>
              <a:off x="360040" y="360040"/>
              <a:ext cx="720080" cy="720080"/>
            </a:xfrm>
            <a:prstGeom prst="ellipse">
              <a:avLst/>
            </a:prstGeom>
            <a:solidFill>
              <a:schemeClr val="accent2"/>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pic>
          <p:nvPicPr>
            <p:cNvPr id="25623"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11" y="510922"/>
              <a:ext cx="492138" cy="418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4361" name="组合 15"/>
          <p:cNvGrpSpPr>
            <a:grpSpLocks/>
          </p:cNvGrpSpPr>
          <p:nvPr/>
        </p:nvGrpSpPr>
        <p:grpSpPr bwMode="auto">
          <a:xfrm>
            <a:off x="4703763" y="1708150"/>
            <a:ext cx="1439862" cy="2519363"/>
            <a:chOff x="0" y="0"/>
            <a:chExt cx="1440160" cy="2520280"/>
          </a:xfrm>
        </p:grpSpPr>
        <p:grpSp>
          <p:nvGrpSpPr>
            <p:cNvPr id="25615" name="组合 16"/>
            <p:cNvGrpSpPr>
              <a:grpSpLocks/>
            </p:cNvGrpSpPr>
            <p:nvPr/>
          </p:nvGrpSpPr>
          <p:grpSpPr bwMode="auto">
            <a:xfrm>
              <a:off x="0" y="0"/>
              <a:ext cx="1440160" cy="2520280"/>
              <a:chOff x="0" y="0"/>
              <a:chExt cx="1440160" cy="2520280"/>
            </a:xfrm>
          </p:grpSpPr>
          <p:sp>
            <p:nvSpPr>
              <p:cNvPr id="25617" name="矩形 18"/>
              <p:cNvSpPr>
                <a:spLocks noChangeArrowheads="1"/>
              </p:cNvSpPr>
              <p:nvPr/>
            </p:nvSpPr>
            <p:spPr bwMode="auto">
              <a:xfrm>
                <a:off x="0" y="0"/>
                <a:ext cx="1440160" cy="2520280"/>
              </a:xfrm>
              <a:prstGeom prst="rect">
                <a:avLst/>
              </a:prstGeom>
              <a:noFill/>
              <a:ln w="12700">
                <a:solidFill>
                  <a:srgbClr val="85ADBC"/>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sp>
            <p:nvSpPr>
              <p:cNvPr id="25618" name="TextBox 19"/>
              <p:cNvSpPr>
                <a:spLocks noChangeArrowheads="1"/>
              </p:cNvSpPr>
              <p:nvPr/>
            </p:nvSpPr>
            <p:spPr bwMode="auto">
              <a:xfrm>
                <a:off x="0" y="1224136"/>
                <a:ext cx="1440160" cy="923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zh-CN" altLang="en-US" sz="1400" dirty="0">
                    <a:solidFill>
                      <a:srgbClr val="85ADBC"/>
                    </a:solidFill>
                    <a:latin typeface="微软雅黑" pitchFamily="34" charset="-122"/>
                    <a:ea typeface="微软雅黑" pitchFamily="34" charset="-122"/>
                    <a:sym typeface="微软雅黑" pitchFamily="34" charset="-122"/>
                  </a:rPr>
                  <a:t>算法实现</a:t>
                </a:r>
                <a:endParaRPr lang="en-US" altLang="zh-CN" sz="1400" dirty="0">
                  <a:solidFill>
                    <a:srgbClr val="85ADBC"/>
                  </a:solidFill>
                  <a:latin typeface="微软雅黑" pitchFamily="34" charset="-122"/>
                  <a:ea typeface="微软雅黑" pitchFamily="34" charset="-122"/>
                  <a:sym typeface="微软雅黑" pitchFamily="34" charset="-122"/>
                </a:endParaRPr>
              </a:p>
              <a:p>
                <a:pPr algn="ctr" eaLnBrk="1" hangingPunct="1">
                  <a:buFont typeface="Arial" pitchFamily="34" charset="0"/>
                  <a:buNone/>
                </a:pPr>
                <a:endParaRPr lang="zh-CN" altLang="en-US" sz="800" dirty="0">
                  <a:solidFill>
                    <a:srgbClr val="000000"/>
                  </a:solidFill>
                  <a:latin typeface="微软雅黑" pitchFamily="34" charset="-122"/>
                  <a:ea typeface="微软雅黑" pitchFamily="34" charset="-122"/>
                  <a:sym typeface="微软雅黑" pitchFamily="34" charset="-122"/>
                </a:endParaRPr>
              </a:p>
              <a:p>
                <a:pPr algn="ctr" eaLnBrk="1" hangingPunct="1">
                  <a:buFont typeface="Arial" pitchFamily="34" charset="0"/>
                  <a:buNone/>
                </a:pPr>
                <a:r>
                  <a:rPr lang="zh-CN" altLang="en-US" sz="800" dirty="0" smtClean="0">
                    <a:solidFill>
                      <a:srgbClr val="000000"/>
                    </a:solidFill>
                    <a:latin typeface="微软雅黑" pitchFamily="34" charset="-122"/>
                    <a:ea typeface="微软雅黑" pitchFamily="34" charset="-122"/>
                    <a:sym typeface="微软雅黑" pitchFamily="34" charset="-122"/>
                  </a:rPr>
                  <a:t>实现基于用户的协同过滤，基于项目的的协同过滤，基于</a:t>
                </a:r>
                <a:r>
                  <a:rPr lang="en-US" altLang="zh-CN" sz="800" dirty="0" smtClean="0">
                    <a:solidFill>
                      <a:srgbClr val="000000"/>
                    </a:solidFill>
                    <a:latin typeface="微软雅黑" pitchFamily="34" charset="-122"/>
                    <a:ea typeface="微软雅黑" pitchFamily="34" charset="-122"/>
                    <a:sym typeface="微软雅黑" pitchFamily="34" charset="-122"/>
                  </a:rPr>
                  <a:t>CNN</a:t>
                </a:r>
                <a:r>
                  <a:rPr lang="zh-CN" altLang="en-US" sz="800" dirty="0" smtClean="0">
                    <a:solidFill>
                      <a:srgbClr val="000000"/>
                    </a:solidFill>
                    <a:latin typeface="微软雅黑" pitchFamily="34" charset="-122"/>
                    <a:ea typeface="微软雅黑" pitchFamily="34" charset="-122"/>
                    <a:sym typeface="微软雅黑" pitchFamily="34" charset="-122"/>
                  </a:rPr>
                  <a:t>模型的协同过滤，基于矩阵分解的协同过滤</a:t>
                </a:r>
                <a:endParaRPr lang="zh-CN" altLang="en-US" sz="800" dirty="0">
                  <a:solidFill>
                    <a:srgbClr val="000000"/>
                  </a:solidFill>
                  <a:latin typeface="微软雅黑" pitchFamily="34" charset="-122"/>
                  <a:ea typeface="微软雅黑" pitchFamily="34" charset="-122"/>
                  <a:sym typeface="微软雅黑" pitchFamily="34" charset="-122"/>
                </a:endParaRPr>
              </a:p>
            </p:txBody>
          </p:sp>
          <p:sp>
            <p:nvSpPr>
              <p:cNvPr id="25619" name="椭圆 20"/>
              <p:cNvSpPr>
                <a:spLocks noChangeArrowheads="1"/>
              </p:cNvSpPr>
              <p:nvPr/>
            </p:nvSpPr>
            <p:spPr bwMode="auto">
              <a:xfrm>
                <a:off x="360040" y="360040"/>
                <a:ext cx="720080" cy="720080"/>
              </a:xfrm>
              <a:prstGeom prst="ellipse">
                <a:avLst/>
              </a:prstGeom>
              <a:solidFill>
                <a:srgbClr val="85ADBC"/>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grpSp>
        <p:pic>
          <p:nvPicPr>
            <p:cNvPr id="25616" name="图片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377" y="536179"/>
              <a:ext cx="365406" cy="367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grpSp>
        <p:nvGrpSpPr>
          <p:cNvPr id="14367" name="组合 21"/>
          <p:cNvGrpSpPr>
            <a:grpSpLocks/>
          </p:cNvGrpSpPr>
          <p:nvPr/>
        </p:nvGrpSpPr>
        <p:grpSpPr bwMode="auto">
          <a:xfrm>
            <a:off x="6364288" y="1708150"/>
            <a:ext cx="1439862" cy="2519363"/>
            <a:chOff x="0" y="0"/>
            <a:chExt cx="1440160" cy="2520280"/>
          </a:xfrm>
        </p:grpSpPr>
        <p:sp>
          <p:nvSpPr>
            <p:cNvPr id="25611" name="矩形 22"/>
            <p:cNvSpPr>
              <a:spLocks noChangeArrowheads="1"/>
            </p:cNvSpPr>
            <p:nvPr/>
          </p:nvSpPr>
          <p:spPr bwMode="auto">
            <a:xfrm>
              <a:off x="0" y="0"/>
              <a:ext cx="1440160" cy="2520280"/>
            </a:xfrm>
            <a:prstGeom prst="rect">
              <a:avLst/>
            </a:prstGeom>
            <a:noFill/>
            <a:ln w="12700">
              <a:solidFill>
                <a:srgbClr val="0B2430"/>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sp>
          <p:nvSpPr>
            <p:cNvPr id="25612" name="TextBox 23"/>
            <p:cNvSpPr>
              <a:spLocks noChangeArrowheads="1"/>
            </p:cNvSpPr>
            <p:nvPr/>
          </p:nvSpPr>
          <p:spPr bwMode="auto">
            <a:xfrm>
              <a:off x="0" y="1224136"/>
              <a:ext cx="1440160" cy="116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zh-CN" altLang="en-US" sz="1400" dirty="0" smtClean="0">
                  <a:solidFill>
                    <a:schemeClr val="accent2"/>
                  </a:solidFill>
                  <a:latin typeface="微软雅黑" pitchFamily="34" charset="-122"/>
                  <a:ea typeface="微软雅黑" pitchFamily="34" charset="-122"/>
                  <a:sym typeface="微软雅黑" pitchFamily="34" charset="-122"/>
                </a:rPr>
                <a:t>评测与改进</a:t>
              </a:r>
              <a:endParaRPr lang="en-US" altLang="zh-CN" sz="1400" dirty="0">
                <a:solidFill>
                  <a:schemeClr val="accent2"/>
                </a:solidFill>
                <a:latin typeface="微软雅黑" pitchFamily="34" charset="-122"/>
                <a:ea typeface="微软雅黑" pitchFamily="34" charset="-122"/>
                <a:sym typeface="微软雅黑" pitchFamily="34" charset="-122"/>
              </a:endParaRPr>
            </a:p>
            <a:p>
              <a:pPr algn="ctr" eaLnBrk="1" hangingPunct="1">
                <a:buFont typeface="Arial" pitchFamily="34" charset="0"/>
                <a:buNone/>
              </a:pPr>
              <a:endParaRPr lang="zh-CN" altLang="en-US" sz="800" dirty="0">
                <a:solidFill>
                  <a:srgbClr val="000000"/>
                </a:solidFill>
                <a:latin typeface="微软雅黑" pitchFamily="34" charset="-122"/>
                <a:ea typeface="微软雅黑" pitchFamily="34" charset="-122"/>
                <a:sym typeface="微软雅黑" pitchFamily="34" charset="-122"/>
              </a:endParaRPr>
            </a:p>
            <a:p>
              <a:pPr algn="ctr" eaLnBrk="1" hangingPunct="1">
                <a:buFont typeface="Arial" pitchFamily="34" charset="0"/>
                <a:buNone/>
              </a:pPr>
              <a:r>
                <a:rPr lang="zh-CN" altLang="en-US" sz="800" dirty="0" smtClean="0">
                  <a:solidFill>
                    <a:srgbClr val="3F3F3F"/>
                  </a:solidFill>
                  <a:latin typeface="微软雅黑" pitchFamily="34" charset="-122"/>
                  <a:ea typeface="微软雅黑" pitchFamily="34" charset="-122"/>
                  <a:sym typeface="微软雅黑" pitchFamily="34" charset="-122"/>
                </a:rPr>
                <a:t>评测使用均方根误差</a:t>
              </a:r>
              <a:r>
                <a:rPr lang="en-US" altLang="zh-CN" sz="800" dirty="0" smtClean="0">
                  <a:solidFill>
                    <a:srgbClr val="3F3F3F"/>
                  </a:solidFill>
                  <a:latin typeface="微软雅黑" pitchFamily="34" charset="-122"/>
                  <a:ea typeface="微软雅黑" pitchFamily="34" charset="-122"/>
                  <a:sym typeface="微软雅黑" pitchFamily="34" charset="-122"/>
                </a:rPr>
                <a:t>RMSE</a:t>
              </a:r>
              <a:r>
                <a:rPr lang="zh-CN" altLang="en-US" sz="800" dirty="0" smtClean="0">
                  <a:solidFill>
                    <a:srgbClr val="3F3F3F"/>
                  </a:solidFill>
                  <a:latin typeface="微软雅黑" pitchFamily="34" charset="-122"/>
                  <a:ea typeface="微软雅黑" pitchFamily="34" charset="-122"/>
                  <a:sym typeface="微软雅黑" pitchFamily="34" charset="-122"/>
                </a:rPr>
                <a:t>。算法依然有参数和性能上的改进空间。比如可以增减特征向量维度</a:t>
              </a:r>
              <a:r>
                <a:rPr lang="en-US" altLang="zh-CN" sz="800" dirty="0" smtClean="0">
                  <a:solidFill>
                    <a:srgbClr val="3F3F3F"/>
                  </a:solidFill>
                  <a:latin typeface="微软雅黑" pitchFamily="34" charset="-122"/>
                  <a:ea typeface="微软雅黑" pitchFamily="34" charset="-122"/>
                  <a:sym typeface="微软雅黑" pitchFamily="34" charset="-122"/>
                </a:rPr>
                <a:t>, </a:t>
              </a:r>
              <a:r>
                <a:rPr lang="zh-CN" altLang="en-US" sz="800" dirty="0" smtClean="0">
                  <a:solidFill>
                    <a:srgbClr val="3F3F3F"/>
                  </a:solidFill>
                  <a:latin typeface="微软雅黑" pitchFamily="34" charset="-122"/>
                  <a:ea typeface="微软雅黑" pitchFamily="34" charset="-122"/>
                  <a:sym typeface="微软雅黑" pitchFamily="34" charset="-122"/>
                </a:rPr>
                <a:t>使用不同的训练集划分方法，修改参数进行多组评测等</a:t>
              </a:r>
              <a:endParaRPr lang="zh-CN" altLang="en-US" sz="800" dirty="0">
                <a:solidFill>
                  <a:srgbClr val="3F3F3F"/>
                </a:solidFill>
                <a:latin typeface="微软雅黑" pitchFamily="34" charset="-122"/>
                <a:ea typeface="微软雅黑" pitchFamily="34" charset="-122"/>
                <a:sym typeface="微软雅黑" pitchFamily="34" charset="-122"/>
              </a:endParaRPr>
            </a:p>
          </p:txBody>
        </p:sp>
        <p:sp>
          <p:nvSpPr>
            <p:cNvPr id="25613" name="椭圆 24"/>
            <p:cNvSpPr>
              <a:spLocks noChangeArrowheads="1"/>
            </p:cNvSpPr>
            <p:nvPr/>
          </p:nvSpPr>
          <p:spPr bwMode="auto">
            <a:xfrm>
              <a:off x="360040" y="360040"/>
              <a:ext cx="720080" cy="720080"/>
            </a:xfrm>
            <a:prstGeom prst="ellipse">
              <a:avLst/>
            </a:prstGeom>
            <a:solidFill>
              <a:schemeClr val="accent2"/>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pic>
          <p:nvPicPr>
            <p:cNvPr id="25614"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484" y="569414"/>
              <a:ext cx="429192" cy="309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spTree>
  </p:cSld>
  <p:clrMapOvr>
    <a:masterClrMapping/>
  </p:clrMapOvr>
  <p:transition spd="slow" advClick="0" advTm="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7"/>
          <p:cNvSpPr>
            <a:spLocks noChangeArrowheads="1"/>
          </p:cNvSpPr>
          <p:nvPr/>
        </p:nvSpPr>
        <p:spPr bwMode="auto">
          <a:xfrm>
            <a:off x="107950" y="44450"/>
            <a:ext cx="8928100" cy="863600"/>
          </a:xfrm>
          <a:prstGeom prst="rect">
            <a:avLst/>
          </a:prstGeom>
          <a:solidFill>
            <a:srgbClr val="0B2430"/>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grpSp>
        <p:nvGrpSpPr>
          <p:cNvPr id="26627" name="组合 8"/>
          <p:cNvGrpSpPr>
            <a:grpSpLocks/>
          </p:cNvGrpSpPr>
          <p:nvPr/>
        </p:nvGrpSpPr>
        <p:grpSpPr bwMode="auto">
          <a:xfrm>
            <a:off x="3384550" y="287338"/>
            <a:ext cx="5757863" cy="741362"/>
            <a:chOff x="0" y="0"/>
            <a:chExt cx="9421797" cy="1212838"/>
          </a:xfrm>
        </p:grpSpPr>
        <p:sp>
          <p:nvSpPr>
            <p:cNvPr id="26647"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6648"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6649"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6650"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6651"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6652"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pic>
        <p:nvPicPr>
          <p:cNvPr id="26628" name="Picture 2" descr="C:\Users\Administrator\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908050"/>
            <a:ext cx="87376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1" name="组合 1"/>
          <p:cNvGrpSpPr>
            <a:grpSpLocks/>
          </p:cNvGrpSpPr>
          <p:nvPr/>
        </p:nvGrpSpPr>
        <p:grpSpPr bwMode="auto">
          <a:xfrm>
            <a:off x="855663" y="267558"/>
            <a:ext cx="3025775" cy="585788"/>
            <a:chOff x="0" y="0"/>
            <a:chExt cx="3025964" cy="584997"/>
          </a:xfrm>
        </p:grpSpPr>
        <p:sp>
          <p:nvSpPr>
            <p:cNvPr id="26645" name="TextBox 2"/>
            <p:cNvSpPr>
              <a:spLocks noChangeArrowheads="1"/>
            </p:cNvSpPr>
            <p:nvPr/>
          </p:nvSpPr>
          <p:spPr bwMode="auto">
            <a:xfrm>
              <a:off x="0" y="0"/>
              <a:ext cx="247251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2100" dirty="0" smtClean="0">
                  <a:solidFill>
                    <a:schemeClr val="bg1"/>
                  </a:solidFill>
                  <a:latin typeface="微软雅黑" pitchFamily="34" charset="-122"/>
                  <a:ea typeface="微软雅黑" pitchFamily="34" charset="-122"/>
                  <a:sym typeface="微软雅黑" pitchFamily="34" charset="-122"/>
                </a:rPr>
                <a:t>数据</a:t>
              </a:r>
              <a:r>
                <a:rPr lang="zh-CN" altLang="en-US" sz="2100" dirty="0">
                  <a:solidFill>
                    <a:schemeClr val="bg1"/>
                  </a:solidFill>
                  <a:latin typeface="微软雅黑" pitchFamily="34" charset="-122"/>
                  <a:ea typeface="微软雅黑" pitchFamily="34" charset="-122"/>
                  <a:sym typeface="微软雅黑" pitchFamily="34" charset="-122"/>
                </a:rPr>
                <a:t>预处理</a:t>
              </a:r>
            </a:p>
          </p:txBody>
        </p:sp>
        <p:sp>
          <p:nvSpPr>
            <p:cNvPr id="26646" name="TextBox 3"/>
            <p:cNvSpPr>
              <a:spLocks noChangeArrowheads="1"/>
            </p:cNvSpPr>
            <p:nvPr/>
          </p:nvSpPr>
          <p:spPr bwMode="auto">
            <a:xfrm>
              <a:off x="0" y="369553"/>
              <a:ext cx="30259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en-US" altLang="zh-CN" sz="800" dirty="0">
                <a:solidFill>
                  <a:schemeClr val="bg1"/>
                </a:solidFill>
                <a:latin typeface="微软雅黑" pitchFamily="34" charset="-122"/>
                <a:ea typeface="微软雅黑" pitchFamily="34" charset="-122"/>
                <a:sym typeface="微软雅黑" pitchFamily="34" charset="-122"/>
              </a:endParaRPr>
            </a:p>
          </p:txBody>
        </p:sp>
      </p:grpSp>
      <p:sp>
        <p:nvSpPr>
          <p:cNvPr id="15374" name="Oval 7"/>
          <p:cNvSpPr>
            <a:spLocks noChangeArrowheads="1"/>
          </p:cNvSpPr>
          <p:nvPr/>
        </p:nvSpPr>
        <p:spPr bwMode="auto">
          <a:xfrm>
            <a:off x="241300" y="252413"/>
            <a:ext cx="514350" cy="512762"/>
          </a:xfrm>
          <a:prstGeom prst="ellipse">
            <a:avLst/>
          </a:prstGeom>
          <a:solidFill>
            <a:schemeClr val="bg1"/>
          </a:solidFill>
          <a:ln>
            <a:noFill/>
          </a:ln>
          <a:extLst>
            <a:ext uri="{91240B29-F687-4F45-9708-019B960494DF}">
              <a14:hiddenLine xmlns:a14="http://schemas.microsoft.com/office/drawing/2010/main" w="635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3200" dirty="0">
                <a:solidFill>
                  <a:srgbClr val="0B2430"/>
                </a:solidFill>
                <a:latin typeface="微软雅黑" pitchFamily="34" charset="-122"/>
                <a:ea typeface="微软雅黑" pitchFamily="34" charset="-122"/>
                <a:sym typeface="微软雅黑" pitchFamily="34" charset="-122"/>
              </a:rPr>
              <a:t>2</a:t>
            </a:r>
          </a:p>
        </p:txBody>
      </p:sp>
      <p:sp>
        <p:nvSpPr>
          <p:cNvPr id="15375" name="Straight Connector 15"/>
          <p:cNvSpPr>
            <a:spLocks noChangeShapeType="1"/>
          </p:cNvSpPr>
          <p:nvPr/>
        </p:nvSpPr>
        <p:spPr bwMode="auto">
          <a:xfrm>
            <a:off x="4891088" y="2043113"/>
            <a:ext cx="1587" cy="452437"/>
          </a:xfrm>
          <a:prstGeom prst="line">
            <a:avLst/>
          </a:prstGeom>
          <a:noFill/>
          <a:ln w="9525">
            <a:solidFill>
              <a:srgbClr val="0B2430"/>
            </a:solidFill>
            <a:bevel/>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376" name="Straight Connector 19"/>
          <p:cNvSpPr>
            <a:spLocks noChangeShapeType="1"/>
          </p:cNvSpPr>
          <p:nvPr/>
        </p:nvSpPr>
        <p:spPr bwMode="auto">
          <a:xfrm>
            <a:off x="4891088" y="3132138"/>
            <a:ext cx="1587" cy="452437"/>
          </a:xfrm>
          <a:prstGeom prst="line">
            <a:avLst/>
          </a:prstGeom>
          <a:noFill/>
          <a:ln w="9525">
            <a:solidFill>
              <a:srgbClr val="0B2430"/>
            </a:solidFill>
            <a:bevel/>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377" name="TextBox 7"/>
          <p:cNvSpPr>
            <a:spLocks noChangeArrowheads="1"/>
          </p:cNvSpPr>
          <p:nvPr/>
        </p:nvSpPr>
        <p:spPr bwMode="auto">
          <a:xfrm>
            <a:off x="1511300" y="1876425"/>
            <a:ext cx="3051175" cy="931024"/>
          </a:xfrm>
          <a:prstGeom prst="rect">
            <a:avLst/>
          </a:prstGeom>
          <a:noFill/>
          <a:ln w="6350">
            <a:solidFill>
              <a:srgbClr val="595959"/>
            </a:solidFill>
            <a:bevel/>
            <a:headEnd/>
            <a:tailEnd/>
          </a:ln>
          <a:extLst>
            <a:ext uri="{909E8E84-426E-40DD-AFC4-6F175D3DCCD1}">
              <a14:hiddenFill xmlns:a14="http://schemas.microsoft.com/office/drawing/2010/main">
                <a:solidFill>
                  <a:srgbClr val="FFFFFF"/>
                </a:solidFill>
              </a14:hiddenFill>
            </a:ext>
          </a:extLst>
        </p:spPr>
        <p:txBody>
          <a:bodyPr lIns="68580" tIns="34290" rIns="68580" bIns="3429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800" dirty="0" smtClean="0">
                <a:solidFill>
                  <a:srgbClr val="3F3F3F"/>
                </a:solidFill>
                <a:latin typeface="微软雅黑" pitchFamily="34" charset="-122"/>
                <a:ea typeface="微软雅黑" pitchFamily="34" charset="-122"/>
                <a:sym typeface="微软雅黑" pitchFamily="34" charset="-122"/>
              </a:rPr>
              <a:t>使用</a:t>
            </a:r>
            <a:r>
              <a:rPr lang="en-US" altLang="zh-CN" sz="800" dirty="0" err="1" smtClean="0">
                <a:solidFill>
                  <a:srgbClr val="3F3F3F"/>
                </a:solidFill>
                <a:latin typeface="微软雅黑" pitchFamily="34" charset="-122"/>
                <a:ea typeface="微软雅黑" pitchFamily="34" charset="-122"/>
                <a:sym typeface="微软雅黑" pitchFamily="34" charset="-122"/>
              </a:rPr>
              <a:t>MovieLens</a:t>
            </a:r>
            <a:r>
              <a:rPr lang="zh-CN" altLang="en-US" sz="800" dirty="0" smtClean="0">
                <a:solidFill>
                  <a:srgbClr val="3F3F3F"/>
                </a:solidFill>
                <a:latin typeface="微软雅黑" pitchFamily="34" charset="-122"/>
                <a:ea typeface="微软雅黑" pitchFamily="34" charset="-122"/>
                <a:sym typeface="微软雅黑" pitchFamily="34" charset="-122"/>
              </a:rPr>
              <a:t>数据集。包含多个用户对多部电影的评级数据。也包括电影元数据信息和用户属性信息。这个数据集经常用来做推荐系统、机器学习算法的测试数据集。</a:t>
            </a:r>
            <a:endParaRPr lang="en-US" altLang="zh-CN" sz="800" dirty="0" smtClean="0">
              <a:solidFill>
                <a:srgbClr val="3F3F3F"/>
              </a:solidFill>
              <a:latin typeface="微软雅黑" pitchFamily="34" charset="-122"/>
              <a:ea typeface="微软雅黑" pitchFamily="34" charset="-122"/>
              <a:sym typeface="微软雅黑" pitchFamily="34" charset="-122"/>
            </a:endParaRPr>
          </a:p>
          <a:p>
            <a:pPr eaLnBrk="1" hangingPunct="1">
              <a:buFont typeface="Arial" pitchFamily="34" charset="0"/>
              <a:buNone/>
            </a:pPr>
            <a:r>
              <a:rPr lang="zh-CN" altLang="en-US" sz="800" dirty="0" smtClean="0">
                <a:solidFill>
                  <a:srgbClr val="3F3F3F"/>
                </a:solidFill>
                <a:latin typeface="微软雅黑" pitchFamily="34" charset="-122"/>
                <a:ea typeface="微软雅黑" pitchFamily="34" charset="-122"/>
                <a:sym typeface="微软雅黑" pitchFamily="34" charset="-122"/>
              </a:rPr>
              <a:t>下载地址</a:t>
            </a:r>
            <a:r>
              <a:rPr lang="en-US" altLang="zh-CN" sz="800" dirty="0" smtClean="0">
                <a:solidFill>
                  <a:srgbClr val="3F3F3F"/>
                </a:solidFill>
                <a:latin typeface="微软雅黑" pitchFamily="34" charset="-122"/>
                <a:ea typeface="微软雅黑" pitchFamily="34" charset="-122"/>
                <a:sym typeface="微软雅黑" pitchFamily="34" charset="-122"/>
              </a:rPr>
              <a:t>: </a:t>
            </a:r>
            <a:r>
              <a:rPr lang="en-US" altLang="zh-CN" sz="800" u="sng" dirty="0">
                <a:hlinkClick r:id="rId3"/>
              </a:rPr>
              <a:t>http://files.grouplens.org/datasets/movielens/</a:t>
            </a:r>
            <a:endParaRPr lang="en-US" altLang="zh-CN" sz="800" dirty="0" smtClean="0">
              <a:solidFill>
                <a:srgbClr val="3F3F3F"/>
              </a:solidFill>
              <a:latin typeface="微软雅黑" pitchFamily="34" charset="-122"/>
              <a:ea typeface="微软雅黑" pitchFamily="34" charset="-122"/>
              <a:sym typeface="微软雅黑" pitchFamily="34" charset="-122"/>
            </a:endParaRPr>
          </a:p>
          <a:p>
            <a:pPr eaLnBrk="1" hangingPunct="1">
              <a:buFont typeface="Arial" pitchFamily="34" charset="0"/>
              <a:buNone/>
            </a:pPr>
            <a:r>
              <a:rPr lang="zh-CN" altLang="en-US" sz="800" dirty="0">
                <a:solidFill>
                  <a:srgbClr val="3F3F3F"/>
                </a:solidFill>
                <a:latin typeface="微软雅黑" pitchFamily="34" charset="-122"/>
                <a:ea typeface="微软雅黑" pitchFamily="34" charset="-122"/>
                <a:sym typeface="微软雅黑" pitchFamily="34" charset="-122"/>
              </a:rPr>
              <a:t>有</a:t>
            </a:r>
            <a:r>
              <a:rPr lang="zh-CN" altLang="en-US" sz="800" dirty="0" smtClean="0">
                <a:solidFill>
                  <a:srgbClr val="3F3F3F"/>
                </a:solidFill>
                <a:latin typeface="微软雅黑" pitchFamily="34" charset="-122"/>
                <a:ea typeface="微软雅黑" pitchFamily="34" charset="-122"/>
                <a:sym typeface="微软雅黑" pitchFamily="34" charset="-122"/>
              </a:rPr>
              <a:t>几种不同数据量的数据集版本，最小为</a:t>
            </a:r>
            <a:r>
              <a:rPr lang="en-US" altLang="zh-CN" sz="800" dirty="0" smtClean="0">
                <a:solidFill>
                  <a:srgbClr val="3F3F3F"/>
                </a:solidFill>
                <a:latin typeface="微软雅黑" pitchFamily="34" charset="-122"/>
                <a:ea typeface="微软雅黑" pitchFamily="34" charset="-122"/>
                <a:sym typeface="微软雅黑" pitchFamily="34" charset="-122"/>
              </a:rPr>
              <a:t>100k</a:t>
            </a:r>
            <a:r>
              <a:rPr lang="zh-CN" altLang="en-US" sz="800" dirty="0" smtClean="0">
                <a:solidFill>
                  <a:srgbClr val="3F3F3F"/>
                </a:solidFill>
                <a:latin typeface="微软雅黑" pitchFamily="34" charset="-122"/>
                <a:ea typeface="微软雅黑" pitchFamily="34" charset="-122"/>
                <a:sym typeface="微软雅黑" pitchFamily="34" charset="-122"/>
              </a:rPr>
              <a:t>，</a:t>
            </a:r>
            <a:endParaRPr lang="en-US" altLang="zh-CN" sz="800" dirty="0" smtClean="0">
              <a:solidFill>
                <a:srgbClr val="3F3F3F"/>
              </a:solidFill>
              <a:latin typeface="微软雅黑" pitchFamily="34" charset="-122"/>
              <a:ea typeface="微软雅黑" pitchFamily="34" charset="-122"/>
              <a:sym typeface="微软雅黑" pitchFamily="34" charset="-122"/>
            </a:endParaRPr>
          </a:p>
          <a:p>
            <a:pPr eaLnBrk="1" hangingPunct="1">
              <a:buFont typeface="Arial" pitchFamily="34" charset="0"/>
              <a:buNone/>
            </a:pPr>
            <a:r>
              <a:rPr lang="zh-CN" altLang="en-US" sz="800" dirty="0">
                <a:solidFill>
                  <a:srgbClr val="3F3F3F"/>
                </a:solidFill>
                <a:latin typeface="微软雅黑" pitchFamily="34" charset="-122"/>
                <a:ea typeface="微软雅黑" pitchFamily="34" charset="-122"/>
                <a:sym typeface="微软雅黑" pitchFamily="34" charset="-122"/>
              </a:rPr>
              <a:t>本</a:t>
            </a:r>
            <a:r>
              <a:rPr lang="zh-CN" altLang="en-US" sz="800" dirty="0" smtClean="0">
                <a:solidFill>
                  <a:srgbClr val="3F3F3F"/>
                </a:solidFill>
                <a:latin typeface="微软雅黑" pitchFamily="34" charset="-122"/>
                <a:ea typeface="微软雅黑" pitchFamily="34" charset="-122"/>
                <a:sym typeface="微软雅黑" pitchFamily="34" charset="-122"/>
              </a:rPr>
              <a:t>课程设计使用</a:t>
            </a:r>
            <a:r>
              <a:rPr lang="en-US" altLang="zh-CN" sz="800" dirty="0" smtClean="0">
                <a:solidFill>
                  <a:srgbClr val="3F3F3F"/>
                </a:solidFill>
                <a:latin typeface="微软雅黑" pitchFamily="34" charset="-122"/>
                <a:ea typeface="微软雅黑" pitchFamily="34" charset="-122"/>
                <a:sym typeface="微软雅黑" pitchFamily="34" charset="-122"/>
              </a:rPr>
              <a:t>1M</a:t>
            </a:r>
            <a:r>
              <a:rPr lang="zh-CN" altLang="en-US" sz="800" dirty="0" smtClean="0">
                <a:solidFill>
                  <a:srgbClr val="3F3F3F"/>
                </a:solidFill>
                <a:latin typeface="微软雅黑" pitchFamily="34" charset="-122"/>
                <a:ea typeface="微软雅黑" pitchFamily="34" charset="-122"/>
                <a:sym typeface="微软雅黑" pitchFamily="34" charset="-122"/>
              </a:rPr>
              <a:t>的</a:t>
            </a:r>
            <a:r>
              <a:rPr lang="zh-CN" altLang="en-US" sz="800" dirty="0" smtClean="0">
                <a:solidFill>
                  <a:srgbClr val="3F3F3F"/>
                </a:solidFill>
                <a:latin typeface="+mn-ea"/>
                <a:ea typeface="+mn-ea"/>
                <a:sym typeface="微软雅黑" pitchFamily="34" charset="-122"/>
              </a:rPr>
              <a:t>版本，</a:t>
            </a:r>
            <a:r>
              <a:rPr lang="zh-CN" altLang="en-US" sz="800" dirty="0">
                <a:latin typeface="+mn-ea"/>
                <a:ea typeface="+mn-ea"/>
              </a:rPr>
              <a:t>该数据集包含</a:t>
            </a:r>
            <a:r>
              <a:rPr lang="en-US" altLang="zh-CN" sz="800" dirty="0">
                <a:latin typeface="+mn-ea"/>
                <a:ea typeface="+mn-ea"/>
              </a:rPr>
              <a:t>6040</a:t>
            </a:r>
            <a:r>
              <a:rPr lang="zh-CN" altLang="en-US" sz="800" dirty="0">
                <a:latin typeface="+mn-ea"/>
                <a:ea typeface="+mn-ea"/>
              </a:rPr>
              <a:t>个用户对</a:t>
            </a:r>
            <a:r>
              <a:rPr lang="en-US" altLang="zh-CN" sz="800" dirty="0">
                <a:latin typeface="+mn-ea"/>
                <a:ea typeface="+mn-ea"/>
              </a:rPr>
              <a:t>3952</a:t>
            </a:r>
            <a:r>
              <a:rPr lang="zh-CN" altLang="en-US" sz="800" dirty="0">
                <a:latin typeface="+mn-ea"/>
                <a:ea typeface="+mn-ea"/>
              </a:rPr>
              <a:t>部电影的</a:t>
            </a:r>
            <a:r>
              <a:rPr lang="en-US" altLang="zh-CN" sz="800" dirty="0">
                <a:latin typeface="+mn-ea"/>
                <a:ea typeface="+mn-ea"/>
              </a:rPr>
              <a:t>1,000,209</a:t>
            </a:r>
            <a:r>
              <a:rPr lang="zh-CN" altLang="en-US" sz="800" dirty="0">
                <a:latin typeface="+mn-ea"/>
                <a:ea typeface="+mn-ea"/>
              </a:rPr>
              <a:t>个评分数据。每个用户至少进行了</a:t>
            </a:r>
            <a:r>
              <a:rPr lang="en-US" altLang="zh-CN" sz="800" dirty="0">
                <a:latin typeface="+mn-ea"/>
                <a:ea typeface="+mn-ea"/>
              </a:rPr>
              <a:t>20</a:t>
            </a:r>
            <a:r>
              <a:rPr lang="zh-CN" altLang="en-US" sz="800" dirty="0">
                <a:latin typeface="+mn-ea"/>
                <a:ea typeface="+mn-ea"/>
              </a:rPr>
              <a:t>次评分</a:t>
            </a:r>
            <a:endParaRPr lang="en-US" altLang="zh-CN" sz="800" dirty="0">
              <a:solidFill>
                <a:srgbClr val="3F3F3F"/>
              </a:solidFill>
              <a:latin typeface="+mn-ea"/>
              <a:ea typeface="+mn-ea"/>
              <a:sym typeface="微软雅黑" pitchFamily="34" charset="-122"/>
            </a:endParaRPr>
          </a:p>
        </p:txBody>
      </p:sp>
      <p:sp>
        <p:nvSpPr>
          <p:cNvPr id="15378" name="TextBox 8"/>
          <p:cNvSpPr>
            <a:spLocks noChangeArrowheads="1"/>
          </p:cNvSpPr>
          <p:nvPr/>
        </p:nvSpPr>
        <p:spPr bwMode="auto">
          <a:xfrm>
            <a:off x="3624263" y="1570038"/>
            <a:ext cx="10429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1000" dirty="0">
                <a:solidFill>
                  <a:srgbClr val="0B2430"/>
                </a:solidFill>
                <a:latin typeface="微软雅黑" pitchFamily="34" charset="-122"/>
                <a:ea typeface="微软雅黑" pitchFamily="34" charset="-122"/>
                <a:sym typeface="微软雅黑" pitchFamily="34" charset="-122"/>
              </a:rPr>
              <a:t>概述</a:t>
            </a:r>
            <a:endParaRPr lang="en-US" altLang="zh-CN" sz="800" dirty="0">
              <a:solidFill>
                <a:srgbClr val="0B2430"/>
              </a:solidFill>
              <a:latin typeface="微软雅黑" pitchFamily="34" charset="-122"/>
              <a:ea typeface="微软雅黑" pitchFamily="34" charset="-122"/>
              <a:sym typeface="微软雅黑" pitchFamily="34" charset="-122"/>
            </a:endParaRPr>
          </a:p>
        </p:txBody>
      </p:sp>
      <p:sp>
        <p:nvSpPr>
          <p:cNvPr id="15379" name="Rectangle 42"/>
          <p:cNvSpPr>
            <a:spLocks noChangeArrowheads="1"/>
          </p:cNvSpPr>
          <p:nvPr/>
        </p:nvSpPr>
        <p:spPr bwMode="auto">
          <a:xfrm>
            <a:off x="3448050" y="1601788"/>
            <a:ext cx="190500" cy="192087"/>
          </a:xfrm>
          <a:prstGeom prst="rect">
            <a:avLst/>
          </a:prstGeom>
          <a:solidFill>
            <a:schemeClr val="accent2"/>
          </a:solidFill>
          <a:ln>
            <a:noFill/>
          </a:ln>
          <a:extLst>
            <a:ext uri="{91240B29-F687-4F45-9708-019B960494DF}">
              <a14:hiddenLine xmlns:a14="http://schemas.microsoft.com/office/drawing/2010/main" w="25400">
                <a:solidFill>
                  <a:srgbClr val="BA990F"/>
                </a:solidFill>
                <a:bevel/>
                <a:headEnd/>
                <a:tailEnd/>
              </a14:hiddenLine>
            </a:ext>
          </a:extLst>
        </p:spPr>
        <p:txBody>
          <a:bodyPr lIns="68580" tIns="34290" rIns="68580" bIns="34290"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1100" b="1">
                <a:solidFill>
                  <a:srgbClr val="F2F2F2"/>
                </a:solidFill>
                <a:latin typeface="微软雅黑" pitchFamily="34" charset="-122"/>
                <a:ea typeface="微软雅黑" pitchFamily="34" charset="-122"/>
                <a:sym typeface="Open Sans" pitchFamily="2" charset="-122"/>
              </a:rPr>
              <a:t>+</a:t>
            </a:r>
          </a:p>
        </p:txBody>
      </p:sp>
      <p:sp>
        <p:nvSpPr>
          <p:cNvPr id="15380" name="TextBox 10"/>
          <p:cNvSpPr>
            <a:spLocks noChangeArrowheads="1"/>
          </p:cNvSpPr>
          <p:nvPr/>
        </p:nvSpPr>
        <p:spPr bwMode="auto">
          <a:xfrm>
            <a:off x="1475742" y="3513138"/>
            <a:ext cx="3086733" cy="561692"/>
          </a:xfrm>
          <a:prstGeom prst="rect">
            <a:avLst/>
          </a:prstGeom>
          <a:noFill/>
          <a:ln w="6350">
            <a:solidFill>
              <a:srgbClr val="595959"/>
            </a:solidFill>
            <a:bevel/>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800" dirty="0" smtClean="0">
                <a:solidFill>
                  <a:srgbClr val="3F3F3F"/>
                </a:solidFill>
                <a:latin typeface="微软雅黑" pitchFamily="34" charset="-122"/>
                <a:ea typeface="微软雅黑" pitchFamily="34" charset="-122"/>
                <a:sym typeface="微软雅黑" pitchFamily="34" charset="-122"/>
              </a:rPr>
              <a:t>评分数据</a:t>
            </a:r>
            <a:r>
              <a:rPr lang="en-US" altLang="zh-CN" sz="800" dirty="0" smtClean="0">
                <a:solidFill>
                  <a:srgbClr val="3F3F3F"/>
                </a:solidFill>
                <a:latin typeface="微软雅黑" pitchFamily="34" charset="-122"/>
                <a:ea typeface="微软雅黑" pitchFamily="34" charset="-122"/>
                <a:sym typeface="微软雅黑" pitchFamily="34" charset="-122"/>
              </a:rPr>
              <a:t>:</a:t>
            </a:r>
            <a:r>
              <a:rPr lang="en-US" altLang="zh-CN" sz="800" dirty="0">
                <a:solidFill>
                  <a:srgbClr val="3F3F3F"/>
                </a:solidFill>
                <a:latin typeface="微软雅黑" pitchFamily="34" charset="-122"/>
                <a:ea typeface="微软雅黑" pitchFamily="34" charset="-122"/>
                <a:sym typeface="微软雅黑" pitchFamily="34" charset="-122"/>
              </a:rPr>
              <a:t> </a:t>
            </a:r>
            <a:r>
              <a:rPr lang="zh-CN" altLang="en-US" sz="800" dirty="0" smtClean="0">
                <a:solidFill>
                  <a:srgbClr val="3F3F3F"/>
                </a:solidFill>
                <a:latin typeface="微软雅黑" pitchFamily="34" charset="-122"/>
                <a:ea typeface="微软雅黑" pitchFamily="34" charset="-122"/>
                <a:sym typeface="微软雅黑" pitchFamily="34" charset="-122"/>
              </a:rPr>
              <a:t>用户</a:t>
            </a:r>
            <a:r>
              <a:rPr lang="en-US" altLang="zh-CN" sz="800" dirty="0" smtClean="0">
                <a:solidFill>
                  <a:srgbClr val="3F3F3F"/>
                </a:solidFill>
                <a:latin typeface="微软雅黑" pitchFamily="34" charset="-122"/>
                <a:ea typeface="微软雅黑" pitchFamily="34" charset="-122"/>
                <a:sym typeface="微软雅黑" pitchFamily="34" charset="-122"/>
              </a:rPr>
              <a:t>id | </a:t>
            </a:r>
            <a:r>
              <a:rPr lang="zh-CN" altLang="en-US" sz="800" dirty="0" smtClean="0">
                <a:solidFill>
                  <a:srgbClr val="3F3F3F"/>
                </a:solidFill>
                <a:latin typeface="微软雅黑" pitchFamily="34" charset="-122"/>
                <a:ea typeface="微软雅黑" pitchFamily="34" charset="-122"/>
                <a:sym typeface="微软雅黑" pitchFamily="34" charset="-122"/>
              </a:rPr>
              <a:t>影片</a:t>
            </a:r>
            <a:r>
              <a:rPr lang="en-US" altLang="zh-CN" sz="800" dirty="0" smtClean="0">
                <a:solidFill>
                  <a:srgbClr val="3F3F3F"/>
                </a:solidFill>
                <a:latin typeface="微软雅黑" pitchFamily="34" charset="-122"/>
                <a:ea typeface="微软雅黑" pitchFamily="34" charset="-122"/>
                <a:sym typeface="微软雅黑" pitchFamily="34" charset="-122"/>
              </a:rPr>
              <a:t>id | </a:t>
            </a:r>
            <a:r>
              <a:rPr lang="zh-CN" altLang="en-US" sz="800" dirty="0" smtClean="0">
                <a:solidFill>
                  <a:srgbClr val="3F3F3F"/>
                </a:solidFill>
                <a:latin typeface="微软雅黑" pitchFamily="34" charset="-122"/>
                <a:ea typeface="微软雅黑" pitchFamily="34" charset="-122"/>
                <a:sym typeface="微软雅黑" pitchFamily="34" charset="-122"/>
              </a:rPr>
              <a:t>评分值 </a:t>
            </a:r>
            <a:r>
              <a:rPr lang="en-US" altLang="zh-CN" sz="800" dirty="0" smtClean="0">
                <a:solidFill>
                  <a:srgbClr val="3F3F3F"/>
                </a:solidFill>
                <a:latin typeface="微软雅黑" pitchFamily="34" charset="-122"/>
                <a:ea typeface="微软雅黑" pitchFamily="34" charset="-122"/>
                <a:sym typeface="微软雅黑" pitchFamily="34" charset="-122"/>
              </a:rPr>
              <a:t>| </a:t>
            </a:r>
            <a:r>
              <a:rPr lang="zh-CN" altLang="en-US" sz="800" dirty="0" smtClean="0">
                <a:solidFill>
                  <a:srgbClr val="3F3F3F"/>
                </a:solidFill>
                <a:latin typeface="微软雅黑" pitchFamily="34" charset="-122"/>
                <a:ea typeface="微软雅黑" pitchFamily="34" charset="-122"/>
                <a:sym typeface="微软雅黑" pitchFamily="34" charset="-122"/>
              </a:rPr>
              <a:t>时间戳</a:t>
            </a:r>
            <a:endParaRPr lang="en-US" altLang="zh-CN" sz="800" dirty="0" smtClean="0">
              <a:solidFill>
                <a:srgbClr val="3F3F3F"/>
              </a:solidFill>
              <a:latin typeface="微软雅黑" pitchFamily="34" charset="-122"/>
              <a:ea typeface="微软雅黑" pitchFamily="34" charset="-122"/>
              <a:sym typeface="微软雅黑" pitchFamily="34" charset="-122"/>
            </a:endParaRPr>
          </a:p>
          <a:p>
            <a:pPr eaLnBrk="1" hangingPunct="1">
              <a:buFont typeface="Arial" pitchFamily="34" charset="0"/>
              <a:buNone/>
            </a:pPr>
            <a:r>
              <a:rPr lang="en-US" altLang="zh-CN" sz="800" dirty="0" smtClean="0">
                <a:solidFill>
                  <a:srgbClr val="3F3F3F"/>
                </a:solidFill>
                <a:latin typeface="微软雅黑" pitchFamily="34" charset="-122"/>
                <a:ea typeface="微软雅黑" pitchFamily="34" charset="-122"/>
                <a:sym typeface="微软雅黑" pitchFamily="34" charset="-122"/>
              </a:rPr>
              <a:t>-</a:t>
            </a:r>
            <a:r>
              <a:rPr lang="zh-CN" altLang="en-US" sz="800" dirty="0" smtClean="0">
                <a:solidFill>
                  <a:srgbClr val="3F3F3F"/>
                </a:solidFill>
                <a:latin typeface="微软雅黑" pitchFamily="34" charset="-122"/>
                <a:ea typeface="微软雅黑" pitchFamily="34" charset="-122"/>
                <a:sym typeface="微软雅黑" pitchFamily="34" charset="-122"/>
              </a:rPr>
              <a:t>评分值符合正态分布</a:t>
            </a:r>
            <a:r>
              <a:rPr lang="en-US" altLang="zh-CN" sz="800" dirty="0" smtClean="0">
                <a:solidFill>
                  <a:srgbClr val="3F3F3F"/>
                </a:solidFill>
                <a:latin typeface="微软雅黑" pitchFamily="34" charset="-122"/>
                <a:ea typeface="微软雅黑" pitchFamily="34" charset="-122"/>
                <a:sym typeface="微软雅黑" pitchFamily="34" charset="-122"/>
              </a:rPr>
              <a:t>,</a:t>
            </a:r>
            <a:r>
              <a:rPr lang="zh-CN" altLang="en-US" sz="800" dirty="0" smtClean="0">
                <a:solidFill>
                  <a:srgbClr val="3F3F3F"/>
                </a:solidFill>
                <a:latin typeface="微软雅黑" pitchFamily="34" charset="-122"/>
                <a:ea typeface="微软雅黑" pitchFamily="34" charset="-122"/>
                <a:sym typeface="微软雅黑" pitchFamily="34" charset="-122"/>
              </a:rPr>
              <a:t>平均值为</a:t>
            </a:r>
            <a:r>
              <a:rPr lang="en-US" altLang="zh-CN" sz="800" dirty="0" smtClean="0">
                <a:solidFill>
                  <a:srgbClr val="3F3F3F"/>
                </a:solidFill>
                <a:latin typeface="微软雅黑" pitchFamily="34" charset="-122"/>
                <a:ea typeface="微软雅黑" pitchFamily="34" charset="-122"/>
                <a:sym typeface="微软雅黑" pitchFamily="34" charset="-122"/>
              </a:rPr>
              <a:t>3.53</a:t>
            </a:r>
            <a:r>
              <a:rPr lang="zh-CN" altLang="en-US" sz="800" dirty="0" smtClean="0">
                <a:solidFill>
                  <a:srgbClr val="3F3F3F"/>
                </a:solidFill>
                <a:latin typeface="微软雅黑" pitchFamily="34" charset="-122"/>
                <a:ea typeface="微软雅黑" pitchFamily="34" charset="-122"/>
                <a:sym typeface="微软雅黑" pitchFamily="34" charset="-122"/>
              </a:rPr>
              <a:t>，中位数为</a:t>
            </a:r>
            <a:r>
              <a:rPr lang="en-US" altLang="zh-CN" sz="800" dirty="0" smtClean="0">
                <a:solidFill>
                  <a:srgbClr val="3F3F3F"/>
                </a:solidFill>
                <a:latin typeface="微软雅黑" pitchFamily="34" charset="-122"/>
                <a:ea typeface="微软雅黑" pitchFamily="34" charset="-122"/>
                <a:sym typeface="微软雅黑" pitchFamily="34" charset="-122"/>
              </a:rPr>
              <a:t>4,</a:t>
            </a:r>
            <a:r>
              <a:rPr lang="zh-CN" altLang="en-US" sz="800" dirty="0" smtClean="0">
                <a:solidFill>
                  <a:srgbClr val="3F3F3F"/>
                </a:solidFill>
                <a:latin typeface="微软雅黑" pitchFamily="34" charset="-122"/>
                <a:ea typeface="微软雅黑" pitchFamily="34" charset="-122"/>
                <a:sym typeface="微软雅黑" pitchFamily="34" charset="-122"/>
              </a:rPr>
              <a:t>最低为</a:t>
            </a:r>
            <a:r>
              <a:rPr lang="en-US" altLang="zh-CN" sz="800" dirty="0" smtClean="0">
                <a:solidFill>
                  <a:srgbClr val="3F3F3F"/>
                </a:solidFill>
                <a:latin typeface="微软雅黑" pitchFamily="34" charset="-122"/>
                <a:ea typeface="微软雅黑" pitchFamily="34" charset="-122"/>
                <a:sym typeface="微软雅黑" pitchFamily="34" charset="-122"/>
              </a:rPr>
              <a:t>1</a:t>
            </a:r>
            <a:r>
              <a:rPr lang="zh-CN" altLang="en-US" sz="800" dirty="0" smtClean="0">
                <a:solidFill>
                  <a:srgbClr val="3F3F3F"/>
                </a:solidFill>
                <a:latin typeface="微软雅黑" pitchFamily="34" charset="-122"/>
                <a:ea typeface="微软雅黑" pitchFamily="34" charset="-122"/>
                <a:sym typeface="微软雅黑" pitchFamily="34" charset="-122"/>
              </a:rPr>
              <a:t>最高为</a:t>
            </a:r>
            <a:r>
              <a:rPr lang="en-US" altLang="zh-CN" sz="800" dirty="0" smtClean="0">
                <a:solidFill>
                  <a:srgbClr val="3F3F3F"/>
                </a:solidFill>
                <a:latin typeface="微软雅黑" pitchFamily="34" charset="-122"/>
                <a:ea typeface="微软雅黑" pitchFamily="34" charset="-122"/>
                <a:sym typeface="微软雅黑" pitchFamily="34" charset="-122"/>
              </a:rPr>
              <a:t>5</a:t>
            </a:r>
          </a:p>
          <a:p>
            <a:pPr eaLnBrk="1" hangingPunct="1">
              <a:buFont typeface="Arial" pitchFamily="34" charset="0"/>
              <a:buNone/>
            </a:pPr>
            <a:r>
              <a:rPr lang="en-US" altLang="zh-CN" sz="800" dirty="0" smtClean="0">
                <a:solidFill>
                  <a:srgbClr val="3F3F3F"/>
                </a:solidFill>
                <a:latin typeface="微软雅黑" pitchFamily="34" charset="-122"/>
                <a:ea typeface="微软雅黑" pitchFamily="34" charset="-122"/>
                <a:sym typeface="微软雅黑" pitchFamily="34" charset="-122"/>
              </a:rPr>
              <a:t>-</a:t>
            </a:r>
            <a:r>
              <a:rPr lang="zh-CN" altLang="en-US" sz="800" dirty="0" smtClean="0">
                <a:solidFill>
                  <a:srgbClr val="3F3F3F"/>
                </a:solidFill>
                <a:latin typeface="微软雅黑" pitchFamily="34" charset="-122"/>
                <a:ea typeface="微软雅黑" pitchFamily="34" charset="-122"/>
                <a:sym typeface="微软雅黑" pitchFamily="34" charset="-122"/>
              </a:rPr>
              <a:t>平均每个用户打分</a:t>
            </a:r>
            <a:r>
              <a:rPr lang="en-US" altLang="zh-CN" sz="800" dirty="0" smtClean="0">
                <a:solidFill>
                  <a:srgbClr val="3F3F3F"/>
                </a:solidFill>
                <a:latin typeface="微软雅黑" pitchFamily="34" charset="-122"/>
                <a:ea typeface="微软雅黑" pitchFamily="34" charset="-122"/>
                <a:sym typeface="微软雅黑" pitchFamily="34" charset="-122"/>
              </a:rPr>
              <a:t>106</a:t>
            </a:r>
            <a:r>
              <a:rPr lang="zh-CN" altLang="en-US" sz="800" dirty="0" smtClean="0">
                <a:solidFill>
                  <a:srgbClr val="3F3F3F"/>
                </a:solidFill>
                <a:latin typeface="微软雅黑" pitchFamily="34" charset="-122"/>
                <a:ea typeface="微软雅黑" pitchFamily="34" charset="-122"/>
                <a:sym typeface="微软雅黑" pitchFamily="34" charset="-122"/>
              </a:rPr>
              <a:t>次</a:t>
            </a:r>
            <a:endParaRPr lang="en-US" altLang="zh-CN" sz="800" dirty="0" smtClean="0">
              <a:solidFill>
                <a:srgbClr val="3F3F3F"/>
              </a:solidFill>
              <a:latin typeface="微软雅黑" pitchFamily="34" charset="-122"/>
              <a:ea typeface="微软雅黑" pitchFamily="34" charset="-122"/>
              <a:sym typeface="微软雅黑" pitchFamily="34" charset="-122"/>
            </a:endParaRPr>
          </a:p>
          <a:p>
            <a:pPr eaLnBrk="1" hangingPunct="1">
              <a:buFont typeface="Arial" pitchFamily="34" charset="0"/>
              <a:buNone/>
            </a:pPr>
            <a:r>
              <a:rPr lang="en-US" altLang="zh-CN" sz="800" dirty="0" smtClean="0">
                <a:solidFill>
                  <a:srgbClr val="3F3F3F"/>
                </a:solidFill>
                <a:latin typeface="微软雅黑" pitchFamily="34" charset="-122"/>
                <a:ea typeface="微软雅黑" pitchFamily="34" charset="-122"/>
                <a:sym typeface="微软雅黑" pitchFamily="34" charset="-122"/>
              </a:rPr>
              <a:t>-</a:t>
            </a:r>
            <a:r>
              <a:rPr lang="zh-CN" altLang="en-US" sz="800" dirty="0" smtClean="0">
                <a:solidFill>
                  <a:srgbClr val="3F3F3F"/>
                </a:solidFill>
                <a:latin typeface="微软雅黑" pitchFamily="34" charset="-122"/>
                <a:ea typeface="微软雅黑" pitchFamily="34" charset="-122"/>
                <a:sym typeface="微软雅黑" pitchFamily="34" charset="-122"/>
              </a:rPr>
              <a:t>平均每部电影被评分</a:t>
            </a:r>
            <a:r>
              <a:rPr lang="en-US" altLang="zh-CN" sz="800" dirty="0" smtClean="0">
                <a:solidFill>
                  <a:srgbClr val="3F3F3F"/>
                </a:solidFill>
                <a:latin typeface="微软雅黑" pitchFamily="34" charset="-122"/>
                <a:ea typeface="微软雅黑" pitchFamily="34" charset="-122"/>
                <a:sym typeface="微软雅黑" pitchFamily="34" charset="-122"/>
              </a:rPr>
              <a:t>59</a:t>
            </a:r>
            <a:r>
              <a:rPr lang="zh-CN" altLang="en-US" sz="800" dirty="0" smtClean="0">
                <a:solidFill>
                  <a:srgbClr val="3F3F3F"/>
                </a:solidFill>
                <a:latin typeface="微软雅黑" pitchFamily="34" charset="-122"/>
                <a:ea typeface="微软雅黑" pitchFamily="34" charset="-122"/>
                <a:sym typeface="微软雅黑" pitchFamily="34" charset="-122"/>
              </a:rPr>
              <a:t>次</a:t>
            </a:r>
            <a:endParaRPr lang="en-US" altLang="zh-CN" sz="800" dirty="0">
              <a:solidFill>
                <a:srgbClr val="3F3F3F"/>
              </a:solidFill>
              <a:latin typeface="微软雅黑" pitchFamily="34" charset="-122"/>
              <a:ea typeface="微软雅黑" pitchFamily="34" charset="-122"/>
              <a:sym typeface="微软雅黑" pitchFamily="34" charset="-122"/>
            </a:endParaRPr>
          </a:p>
        </p:txBody>
      </p:sp>
      <p:sp>
        <p:nvSpPr>
          <p:cNvPr id="15381" name="TextBox 11"/>
          <p:cNvSpPr>
            <a:spLocks noChangeArrowheads="1"/>
          </p:cNvSpPr>
          <p:nvPr/>
        </p:nvSpPr>
        <p:spPr bwMode="auto">
          <a:xfrm>
            <a:off x="3624263" y="3206750"/>
            <a:ext cx="10429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1000" dirty="0" smtClean="0">
                <a:solidFill>
                  <a:srgbClr val="0B2430"/>
                </a:solidFill>
                <a:latin typeface="微软雅黑" pitchFamily="34" charset="-122"/>
                <a:ea typeface="微软雅黑" pitchFamily="34" charset="-122"/>
                <a:sym typeface="微软雅黑" pitchFamily="34" charset="-122"/>
              </a:rPr>
              <a:t>评级数据</a:t>
            </a:r>
            <a:endParaRPr lang="en-US" altLang="zh-CN" sz="800" dirty="0">
              <a:solidFill>
                <a:srgbClr val="0B2430"/>
              </a:solidFill>
              <a:latin typeface="微软雅黑" pitchFamily="34" charset="-122"/>
              <a:ea typeface="微软雅黑" pitchFamily="34" charset="-122"/>
              <a:sym typeface="微软雅黑" pitchFamily="34" charset="-122"/>
            </a:endParaRPr>
          </a:p>
        </p:txBody>
      </p:sp>
      <p:sp>
        <p:nvSpPr>
          <p:cNvPr id="15382" name="Rectangle 42"/>
          <p:cNvSpPr>
            <a:spLocks noChangeArrowheads="1"/>
          </p:cNvSpPr>
          <p:nvPr/>
        </p:nvSpPr>
        <p:spPr bwMode="auto">
          <a:xfrm>
            <a:off x="3448050" y="3238500"/>
            <a:ext cx="190500" cy="190500"/>
          </a:xfrm>
          <a:prstGeom prst="rect">
            <a:avLst/>
          </a:prstGeom>
          <a:solidFill>
            <a:schemeClr val="accent2"/>
          </a:solidFill>
          <a:ln>
            <a:noFill/>
          </a:ln>
          <a:extLst>
            <a:ext uri="{91240B29-F687-4F45-9708-019B960494DF}">
              <a14:hiddenLine xmlns:a14="http://schemas.microsoft.com/office/drawing/2010/main" w="25400">
                <a:solidFill>
                  <a:srgbClr val="BA990F"/>
                </a:solidFill>
                <a:bevel/>
                <a:headEnd/>
                <a:tailEnd/>
              </a14:hiddenLine>
            </a:ext>
          </a:extLst>
        </p:spPr>
        <p:txBody>
          <a:bodyPr lIns="68580" tIns="34290" rIns="68580" bIns="34290"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1100" b="1">
                <a:solidFill>
                  <a:srgbClr val="F2F2F2"/>
                </a:solidFill>
                <a:latin typeface="微软雅黑" pitchFamily="34" charset="-122"/>
                <a:ea typeface="微软雅黑" pitchFamily="34" charset="-122"/>
                <a:sym typeface="Open Sans" pitchFamily="2" charset="-122"/>
              </a:rPr>
              <a:t>+</a:t>
            </a:r>
          </a:p>
        </p:txBody>
      </p:sp>
      <p:sp>
        <p:nvSpPr>
          <p:cNvPr id="15383" name="TextBox 13"/>
          <p:cNvSpPr>
            <a:spLocks noChangeArrowheads="1"/>
          </p:cNvSpPr>
          <p:nvPr/>
        </p:nvSpPr>
        <p:spPr bwMode="auto">
          <a:xfrm>
            <a:off x="5264150" y="2647950"/>
            <a:ext cx="3051175" cy="561692"/>
          </a:xfrm>
          <a:prstGeom prst="rect">
            <a:avLst/>
          </a:prstGeom>
          <a:noFill/>
          <a:ln w="6350">
            <a:solidFill>
              <a:srgbClr val="595959"/>
            </a:solidFill>
            <a:bevel/>
            <a:headEnd/>
            <a:tailEnd/>
          </a:ln>
          <a:extLst>
            <a:ext uri="{909E8E84-426E-40DD-AFC4-6F175D3DCCD1}">
              <a14:hiddenFill xmlns:a14="http://schemas.microsoft.com/office/drawing/2010/main">
                <a:solidFill>
                  <a:srgbClr val="FFFFFF"/>
                </a:solidFill>
              </a14:hiddenFill>
            </a:ext>
          </a:extLst>
        </p:spPr>
        <p:txBody>
          <a:bodyPr lIns="68580" tIns="34290" rIns="68580" bIns="34290">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800" dirty="0" smtClean="0">
                <a:solidFill>
                  <a:srgbClr val="3F3F3F"/>
                </a:solidFill>
                <a:latin typeface="微软雅黑" pitchFamily="34" charset="-122"/>
                <a:ea typeface="微软雅黑" pitchFamily="34" charset="-122"/>
                <a:sym typeface="微软雅黑" pitchFamily="34" charset="-122"/>
              </a:rPr>
              <a:t>用户属性</a:t>
            </a:r>
            <a:r>
              <a:rPr lang="en-US" altLang="zh-CN" sz="800" dirty="0" smtClean="0">
                <a:solidFill>
                  <a:srgbClr val="3F3F3F"/>
                </a:solidFill>
                <a:latin typeface="微软雅黑" pitchFamily="34" charset="-122"/>
                <a:ea typeface="微软雅黑" pitchFamily="34" charset="-122"/>
                <a:sym typeface="微软雅黑" pitchFamily="34" charset="-122"/>
              </a:rPr>
              <a:t>: </a:t>
            </a:r>
            <a:r>
              <a:rPr lang="zh-CN" altLang="en-US" sz="800" dirty="0" smtClean="0">
                <a:solidFill>
                  <a:srgbClr val="3F3F3F"/>
                </a:solidFill>
                <a:latin typeface="微软雅黑" pitchFamily="34" charset="-122"/>
                <a:ea typeface="微软雅黑" pitchFamily="34" charset="-122"/>
                <a:sym typeface="微软雅黑" pitchFamily="34" charset="-122"/>
              </a:rPr>
              <a:t>用户</a:t>
            </a:r>
            <a:r>
              <a:rPr lang="en-US" altLang="zh-CN" sz="800" dirty="0" smtClean="0">
                <a:solidFill>
                  <a:srgbClr val="3F3F3F"/>
                </a:solidFill>
                <a:latin typeface="微软雅黑" pitchFamily="34" charset="-122"/>
                <a:ea typeface="微软雅黑" pitchFamily="34" charset="-122"/>
                <a:sym typeface="微软雅黑" pitchFamily="34" charset="-122"/>
              </a:rPr>
              <a:t>id | </a:t>
            </a:r>
            <a:r>
              <a:rPr lang="zh-CN" altLang="en-US" sz="800" dirty="0" smtClean="0">
                <a:solidFill>
                  <a:srgbClr val="3F3F3F"/>
                </a:solidFill>
                <a:latin typeface="微软雅黑" pitchFamily="34" charset="-122"/>
                <a:ea typeface="微软雅黑" pitchFamily="34" charset="-122"/>
                <a:sym typeface="微软雅黑" pitchFamily="34" charset="-122"/>
              </a:rPr>
              <a:t>年龄 </a:t>
            </a:r>
            <a:r>
              <a:rPr lang="en-US" altLang="zh-CN" sz="800" dirty="0" smtClean="0">
                <a:solidFill>
                  <a:srgbClr val="3F3F3F"/>
                </a:solidFill>
                <a:latin typeface="微软雅黑" pitchFamily="34" charset="-122"/>
                <a:ea typeface="微软雅黑" pitchFamily="34" charset="-122"/>
                <a:sym typeface="微软雅黑" pitchFamily="34" charset="-122"/>
              </a:rPr>
              <a:t>| </a:t>
            </a:r>
            <a:r>
              <a:rPr lang="zh-CN" altLang="en-US" sz="800" dirty="0" smtClean="0">
                <a:solidFill>
                  <a:srgbClr val="3F3F3F"/>
                </a:solidFill>
                <a:latin typeface="微软雅黑" pitchFamily="34" charset="-122"/>
                <a:ea typeface="微软雅黑" pitchFamily="34" charset="-122"/>
                <a:sym typeface="微软雅黑" pitchFamily="34" charset="-122"/>
              </a:rPr>
              <a:t>性别 </a:t>
            </a:r>
            <a:r>
              <a:rPr lang="en-US" altLang="zh-CN" sz="800" dirty="0" smtClean="0">
                <a:solidFill>
                  <a:srgbClr val="3F3F3F"/>
                </a:solidFill>
                <a:latin typeface="微软雅黑" pitchFamily="34" charset="-122"/>
                <a:ea typeface="微软雅黑" pitchFamily="34" charset="-122"/>
                <a:sym typeface="微软雅黑" pitchFamily="34" charset="-122"/>
              </a:rPr>
              <a:t>| </a:t>
            </a:r>
            <a:r>
              <a:rPr lang="zh-CN" altLang="en-US" sz="800" dirty="0" smtClean="0">
                <a:solidFill>
                  <a:srgbClr val="3F3F3F"/>
                </a:solidFill>
                <a:latin typeface="微软雅黑" pitchFamily="34" charset="-122"/>
                <a:ea typeface="微软雅黑" pitchFamily="34" charset="-122"/>
                <a:sym typeface="微软雅黑" pitchFamily="34" charset="-122"/>
              </a:rPr>
              <a:t>职业 </a:t>
            </a:r>
            <a:r>
              <a:rPr lang="en-US" altLang="zh-CN" sz="800" dirty="0" smtClean="0">
                <a:solidFill>
                  <a:srgbClr val="3F3F3F"/>
                </a:solidFill>
                <a:latin typeface="微软雅黑" pitchFamily="34" charset="-122"/>
                <a:ea typeface="微软雅黑" pitchFamily="34" charset="-122"/>
                <a:sym typeface="微软雅黑" pitchFamily="34" charset="-122"/>
              </a:rPr>
              <a:t>| </a:t>
            </a:r>
            <a:r>
              <a:rPr lang="zh-CN" altLang="en-US" sz="800" dirty="0" smtClean="0">
                <a:solidFill>
                  <a:srgbClr val="3F3F3F"/>
                </a:solidFill>
                <a:latin typeface="微软雅黑" pitchFamily="34" charset="-122"/>
                <a:ea typeface="微软雅黑" pitchFamily="34" charset="-122"/>
                <a:sym typeface="微软雅黑" pitchFamily="34" charset="-122"/>
              </a:rPr>
              <a:t>编码</a:t>
            </a:r>
            <a:endParaRPr lang="en-US" altLang="zh-CN" sz="800" dirty="0" smtClean="0">
              <a:solidFill>
                <a:srgbClr val="3F3F3F"/>
              </a:solidFill>
              <a:latin typeface="微软雅黑" pitchFamily="34" charset="-122"/>
              <a:ea typeface="微软雅黑" pitchFamily="34" charset="-122"/>
              <a:sym typeface="微软雅黑" pitchFamily="34" charset="-122"/>
            </a:endParaRPr>
          </a:p>
          <a:p>
            <a:pPr eaLnBrk="1" hangingPunct="1">
              <a:buFont typeface="Arial" pitchFamily="34" charset="0"/>
              <a:buNone/>
            </a:pPr>
            <a:r>
              <a:rPr lang="en-US" altLang="zh-CN" sz="800" dirty="0" smtClean="0">
                <a:solidFill>
                  <a:srgbClr val="3F3F3F"/>
                </a:solidFill>
                <a:latin typeface="微软雅黑" pitchFamily="34" charset="-122"/>
                <a:ea typeface="微软雅黑" pitchFamily="34" charset="-122"/>
                <a:sym typeface="微软雅黑" pitchFamily="34" charset="-122"/>
              </a:rPr>
              <a:t>-</a:t>
            </a:r>
            <a:r>
              <a:rPr lang="zh-CN" altLang="en-US" sz="800" dirty="0" smtClean="0">
                <a:solidFill>
                  <a:srgbClr val="3F3F3F"/>
                </a:solidFill>
                <a:latin typeface="微软雅黑" pitchFamily="34" charset="-122"/>
                <a:ea typeface="微软雅黑" pitchFamily="34" charset="-122"/>
                <a:sym typeface="微软雅黑" pitchFamily="34" charset="-122"/>
              </a:rPr>
              <a:t>年龄</a:t>
            </a:r>
            <a:r>
              <a:rPr lang="en-US" altLang="zh-CN" sz="800" dirty="0" smtClean="0">
                <a:solidFill>
                  <a:srgbClr val="3F3F3F"/>
                </a:solidFill>
                <a:latin typeface="微软雅黑" pitchFamily="34" charset="-122"/>
                <a:ea typeface="微软雅黑" pitchFamily="34" charset="-122"/>
                <a:sym typeface="微软雅黑" pitchFamily="34" charset="-122"/>
              </a:rPr>
              <a:t>:10~70,</a:t>
            </a:r>
            <a:r>
              <a:rPr lang="zh-CN" altLang="en-US" sz="800" dirty="0" smtClean="0">
                <a:solidFill>
                  <a:srgbClr val="3F3F3F"/>
                </a:solidFill>
                <a:latin typeface="微软雅黑" pitchFamily="34" charset="-122"/>
                <a:ea typeface="微软雅黑" pitchFamily="34" charset="-122"/>
                <a:sym typeface="微软雅黑" pitchFamily="34" charset="-122"/>
              </a:rPr>
              <a:t>主要集中在</a:t>
            </a:r>
            <a:r>
              <a:rPr lang="en-US" altLang="zh-CN" sz="800" dirty="0" smtClean="0">
                <a:solidFill>
                  <a:srgbClr val="3F3F3F"/>
                </a:solidFill>
                <a:latin typeface="微软雅黑" pitchFamily="34" charset="-122"/>
                <a:ea typeface="微软雅黑" pitchFamily="34" charset="-122"/>
                <a:sym typeface="微软雅黑" pitchFamily="34" charset="-122"/>
              </a:rPr>
              <a:t>20~50</a:t>
            </a:r>
          </a:p>
          <a:p>
            <a:pPr eaLnBrk="1" hangingPunct="1">
              <a:buFont typeface="Arial" pitchFamily="34" charset="0"/>
              <a:buNone/>
            </a:pPr>
            <a:r>
              <a:rPr lang="en-US" altLang="zh-CN" sz="800" dirty="0" smtClean="0">
                <a:solidFill>
                  <a:srgbClr val="3F3F3F"/>
                </a:solidFill>
                <a:latin typeface="微软雅黑" pitchFamily="34" charset="-122"/>
                <a:ea typeface="微软雅黑" pitchFamily="34" charset="-122"/>
                <a:sym typeface="微软雅黑" pitchFamily="34" charset="-122"/>
              </a:rPr>
              <a:t>-</a:t>
            </a:r>
            <a:r>
              <a:rPr lang="zh-CN" altLang="en-US" sz="800" dirty="0" smtClean="0">
                <a:solidFill>
                  <a:srgbClr val="3F3F3F"/>
                </a:solidFill>
                <a:latin typeface="微软雅黑" pitchFamily="34" charset="-122"/>
                <a:ea typeface="微软雅黑" pitchFamily="34" charset="-122"/>
                <a:sym typeface="微软雅黑" pitchFamily="34" charset="-122"/>
              </a:rPr>
              <a:t>职业</a:t>
            </a:r>
            <a:r>
              <a:rPr lang="en-US" altLang="zh-CN" sz="800" dirty="0" smtClean="0">
                <a:solidFill>
                  <a:srgbClr val="3F3F3F"/>
                </a:solidFill>
                <a:latin typeface="微软雅黑" pitchFamily="34" charset="-122"/>
                <a:ea typeface="微软雅黑" pitchFamily="34" charset="-122"/>
                <a:sym typeface="微软雅黑" pitchFamily="34" charset="-122"/>
              </a:rPr>
              <a:t>: </a:t>
            </a:r>
            <a:r>
              <a:rPr lang="zh-CN" altLang="en-US" sz="800" dirty="0" smtClean="0">
                <a:solidFill>
                  <a:srgbClr val="3F3F3F"/>
                </a:solidFill>
                <a:latin typeface="微软雅黑" pitchFamily="34" charset="-122"/>
                <a:ea typeface="微软雅黑" pitchFamily="34" charset="-122"/>
                <a:sym typeface="微软雅黑" pitchFamily="34" charset="-122"/>
              </a:rPr>
              <a:t>医生</a:t>
            </a:r>
            <a:r>
              <a:rPr lang="en-US" altLang="zh-CN" sz="800" dirty="0" smtClean="0">
                <a:solidFill>
                  <a:srgbClr val="3F3F3F"/>
                </a:solidFill>
                <a:latin typeface="微软雅黑" pitchFamily="34" charset="-122"/>
                <a:ea typeface="微软雅黑" pitchFamily="34" charset="-122"/>
                <a:sym typeface="微软雅黑" pitchFamily="34" charset="-122"/>
              </a:rPr>
              <a:t>,</a:t>
            </a:r>
            <a:r>
              <a:rPr lang="zh-CN" altLang="en-US" sz="800" dirty="0" smtClean="0">
                <a:solidFill>
                  <a:srgbClr val="3F3F3F"/>
                </a:solidFill>
                <a:latin typeface="微软雅黑" pitchFamily="34" charset="-122"/>
                <a:ea typeface="微软雅黑" pitchFamily="34" charset="-122"/>
                <a:sym typeface="微软雅黑" pitchFamily="34" charset="-122"/>
              </a:rPr>
              <a:t>律师</a:t>
            </a:r>
            <a:r>
              <a:rPr lang="en-US" altLang="zh-CN" sz="800" dirty="0" smtClean="0">
                <a:solidFill>
                  <a:srgbClr val="3F3F3F"/>
                </a:solidFill>
                <a:latin typeface="微软雅黑" pitchFamily="34" charset="-122"/>
                <a:ea typeface="微软雅黑" pitchFamily="34" charset="-122"/>
                <a:sym typeface="微软雅黑" pitchFamily="34" charset="-122"/>
              </a:rPr>
              <a:t>, </a:t>
            </a:r>
            <a:r>
              <a:rPr lang="zh-CN" altLang="en-US" sz="800" dirty="0" smtClean="0">
                <a:solidFill>
                  <a:srgbClr val="3F3F3F"/>
                </a:solidFill>
                <a:latin typeface="微软雅黑" pitchFamily="34" charset="-122"/>
                <a:ea typeface="微软雅黑" pitchFamily="34" charset="-122"/>
                <a:sym typeface="微软雅黑" pitchFamily="34" charset="-122"/>
              </a:rPr>
              <a:t>销售员</a:t>
            </a:r>
            <a:r>
              <a:rPr lang="en-US" altLang="zh-CN" sz="800" dirty="0" smtClean="0">
                <a:solidFill>
                  <a:srgbClr val="3F3F3F"/>
                </a:solidFill>
                <a:latin typeface="微软雅黑" pitchFamily="34" charset="-122"/>
                <a:ea typeface="微软雅黑" pitchFamily="34" charset="-122"/>
                <a:sym typeface="微软雅黑" pitchFamily="34" charset="-122"/>
              </a:rPr>
              <a:t>, </a:t>
            </a:r>
            <a:r>
              <a:rPr lang="zh-CN" altLang="en-US" sz="800" dirty="0" smtClean="0">
                <a:solidFill>
                  <a:srgbClr val="3F3F3F"/>
                </a:solidFill>
                <a:latin typeface="微软雅黑" pitchFamily="34" charset="-122"/>
                <a:ea typeface="微软雅黑" pitchFamily="34" charset="-122"/>
                <a:sym typeface="微软雅黑" pitchFamily="34" charset="-122"/>
              </a:rPr>
              <a:t>学生等</a:t>
            </a:r>
            <a:endParaRPr lang="en-US" altLang="zh-CN" sz="800" dirty="0" smtClean="0">
              <a:solidFill>
                <a:srgbClr val="3F3F3F"/>
              </a:solidFill>
              <a:latin typeface="微软雅黑" pitchFamily="34" charset="-122"/>
              <a:ea typeface="微软雅黑" pitchFamily="34" charset="-122"/>
              <a:sym typeface="微软雅黑" pitchFamily="34" charset="-122"/>
            </a:endParaRPr>
          </a:p>
          <a:p>
            <a:pPr eaLnBrk="1" hangingPunct="1">
              <a:buFont typeface="Arial" pitchFamily="34" charset="0"/>
              <a:buNone/>
            </a:pPr>
            <a:r>
              <a:rPr lang="zh-CN" altLang="en-US" sz="800" dirty="0" smtClean="0">
                <a:solidFill>
                  <a:srgbClr val="3F3F3F"/>
                </a:solidFill>
                <a:latin typeface="微软雅黑" pitchFamily="34" charset="-122"/>
                <a:ea typeface="微软雅黑" pitchFamily="34" charset="-122"/>
                <a:sym typeface="微软雅黑" pitchFamily="34" charset="-122"/>
              </a:rPr>
              <a:t>影片属性</a:t>
            </a:r>
            <a:r>
              <a:rPr lang="en-US" altLang="zh-CN" sz="800" dirty="0" smtClean="0">
                <a:solidFill>
                  <a:srgbClr val="3F3F3F"/>
                </a:solidFill>
                <a:latin typeface="微软雅黑" pitchFamily="34" charset="-122"/>
                <a:ea typeface="微软雅黑" pitchFamily="34" charset="-122"/>
                <a:sym typeface="微软雅黑" pitchFamily="34" charset="-122"/>
              </a:rPr>
              <a:t>: </a:t>
            </a:r>
            <a:r>
              <a:rPr lang="zh-CN" altLang="en-US" sz="800" dirty="0" smtClean="0">
                <a:solidFill>
                  <a:srgbClr val="3F3F3F"/>
                </a:solidFill>
                <a:latin typeface="微软雅黑" pitchFamily="34" charset="-122"/>
                <a:ea typeface="微软雅黑" pitchFamily="34" charset="-122"/>
                <a:sym typeface="微软雅黑" pitchFamily="34" charset="-122"/>
              </a:rPr>
              <a:t>影片</a:t>
            </a:r>
            <a:r>
              <a:rPr lang="en-US" altLang="zh-CN" sz="800" dirty="0" smtClean="0">
                <a:solidFill>
                  <a:srgbClr val="3F3F3F"/>
                </a:solidFill>
                <a:latin typeface="微软雅黑" pitchFamily="34" charset="-122"/>
                <a:ea typeface="微软雅黑" pitchFamily="34" charset="-122"/>
                <a:sym typeface="微软雅黑" pitchFamily="34" charset="-122"/>
              </a:rPr>
              <a:t>id | </a:t>
            </a:r>
            <a:r>
              <a:rPr lang="zh-CN" altLang="en-US" sz="800" dirty="0" smtClean="0">
                <a:solidFill>
                  <a:srgbClr val="3F3F3F"/>
                </a:solidFill>
                <a:latin typeface="微软雅黑" pitchFamily="34" charset="-122"/>
                <a:ea typeface="微软雅黑" pitchFamily="34" charset="-122"/>
                <a:sym typeface="微软雅黑" pitchFamily="34" charset="-122"/>
              </a:rPr>
              <a:t>影片名 </a:t>
            </a:r>
            <a:r>
              <a:rPr lang="en-US" altLang="zh-CN" sz="800" dirty="0" smtClean="0">
                <a:solidFill>
                  <a:srgbClr val="3F3F3F"/>
                </a:solidFill>
                <a:latin typeface="微软雅黑" pitchFamily="34" charset="-122"/>
                <a:ea typeface="微软雅黑" pitchFamily="34" charset="-122"/>
                <a:sym typeface="微软雅黑" pitchFamily="34" charset="-122"/>
              </a:rPr>
              <a:t>| </a:t>
            </a:r>
            <a:r>
              <a:rPr lang="zh-CN" altLang="en-US" sz="800" dirty="0" smtClean="0">
                <a:solidFill>
                  <a:srgbClr val="3F3F3F"/>
                </a:solidFill>
                <a:latin typeface="微软雅黑" pitchFamily="34" charset="-122"/>
                <a:ea typeface="微软雅黑" pitchFamily="34" charset="-122"/>
                <a:sym typeface="微软雅黑" pitchFamily="34" charset="-122"/>
              </a:rPr>
              <a:t>电影类别</a:t>
            </a:r>
            <a:r>
              <a:rPr lang="en-US" altLang="zh-CN" sz="800" dirty="0" smtClean="0">
                <a:solidFill>
                  <a:srgbClr val="3F3F3F"/>
                </a:solidFill>
                <a:latin typeface="微软雅黑" pitchFamily="34" charset="-122"/>
                <a:ea typeface="微软雅黑" pitchFamily="34" charset="-122"/>
                <a:sym typeface="微软雅黑" pitchFamily="34" charset="-122"/>
              </a:rPr>
              <a:t> | </a:t>
            </a:r>
            <a:r>
              <a:rPr lang="zh-CN" altLang="en-US" sz="800" dirty="0" smtClean="0">
                <a:solidFill>
                  <a:srgbClr val="3F3F3F"/>
                </a:solidFill>
                <a:latin typeface="微软雅黑" pitchFamily="34" charset="-122"/>
                <a:ea typeface="微软雅黑" pitchFamily="34" charset="-122"/>
                <a:sym typeface="微软雅黑" pitchFamily="34" charset="-122"/>
              </a:rPr>
              <a:t>发行日期 </a:t>
            </a:r>
            <a:r>
              <a:rPr lang="en-US" altLang="zh-CN" sz="800" dirty="0" smtClean="0">
                <a:solidFill>
                  <a:srgbClr val="3F3F3F"/>
                </a:solidFill>
                <a:latin typeface="微软雅黑" pitchFamily="34" charset="-122"/>
                <a:ea typeface="微软雅黑" pitchFamily="34" charset="-122"/>
                <a:sym typeface="微软雅黑" pitchFamily="34" charset="-122"/>
              </a:rPr>
              <a:t>| </a:t>
            </a:r>
            <a:r>
              <a:rPr lang="zh-CN" altLang="en-US" sz="800" dirty="0" smtClean="0">
                <a:solidFill>
                  <a:srgbClr val="3F3F3F"/>
                </a:solidFill>
                <a:latin typeface="微软雅黑" pitchFamily="34" charset="-122"/>
                <a:ea typeface="微软雅黑" pitchFamily="34" charset="-122"/>
                <a:sym typeface="微软雅黑" pitchFamily="34" charset="-122"/>
              </a:rPr>
              <a:t>链接</a:t>
            </a:r>
            <a:endParaRPr lang="en-US" altLang="zh-CN" sz="800" dirty="0" smtClean="0">
              <a:solidFill>
                <a:srgbClr val="3F3F3F"/>
              </a:solidFill>
              <a:latin typeface="微软雅黑" pitchFamily="34" charset="-122"/>
              <a:ea typeface="微软雅黑" pitchFamily="34" charset="-122"/>
              <a:sym typeface="微软雅黑" pitchFamily="34" charset="-122"/>
            </a:endParaRPr>
          </a:p>
        </p:txBody>
      </p:sp>
      <p:sp>
        <p:nvSpPr>
          <p:cNvPr id="15384" name="TextBox 14"/>
          <p:cNvSpPr>
            <a:spLocks noChangeArrowheads="1"/>
          </p:cNvSpPr>
          <p:nvPr/>
        </p:nvSpPr>
        <p:spPr bwMode="auto">
          <a:xfrm>
            <a:off x="5422900" y="2343150"/>
            <a:ext cx="13167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1000" dirty="0" smtClean="0">
                <a:solidFill>
                  <a:srgbClr val="0B2430"/>
                </a:solidFill>
                <a:latin typeface="微软雅黑" pitchFamily="34" charset="-122"/>
                <a:ea typeface="微软雅黑" pitchFamily="34" charset="-122"/>
                <a:sym typeface="微软雅黑" pitchFamily="34" charset="-122"/>
              </a:rPr>
              <a:t>用户数据</a:t>
            </a:r>
            <a:r>
              <a:rPr lang="en-US" altLang="zh-CN" sz="1000" dirty="0" smtClean="0">
                <a:solidFill>
                  <a:srgbClr val="0B2430"/>
                </a:solidFill>
                <a:latin typeface="微软雅黑" pitchFamily="34" charset="-122"/>
                <a:ea typeface="微软雅黑" pitchFamily="34" charset="-122"/>
                <a:sym typeface="微软雅黑" pitchFamily="34" charset="-122"/>
              </a:rPr>
              <a:t>&amp;</a:t>
            </a:r>
            <a:r>
              <a:rPr lang="zh-CN" altLang="en-US" sz="1000" dirty="0" smtClean="0">
                <a:solidFill>
                  <a:srgbClr val="0B2430"/>
                </a:solidFill>
                <a:latin typeface="微软雅黑" pitchFamily="34" charset="-122"/>
                <a:ea typeface="微软雅黑" pitchFamily="34" charset="-122"/>
                <a:sym typeface="微软雅黑" pitchFamily="34" charset="-122"/>
              </a:rPr>
              <a:t>电影数据</a:t>
            </a:r>
            <a:endParaRPr lang="en-US" altLang="zh-CN" sz="800" dirty="0">
              <a:solidFill>
                <a:srgbClr val="0B2430"/>
              </a:solidFill>
              <a:latin typeface="微软雅黑" pitchFamily="34" charset="-122"/>
              <a:ea typeface="微软雅黑" pitchFamily="34" charset="-122"/>
              <a:sym typeface="微软雅黑" pitchFamily="34" charset="-122"/>
            </a:endParaRPr>
          </a:p>
        </p:txBody>
      </p:sp>
      <p:sp>
        <p:nvSpPr>
          <p:cNvPr id="15385" name="Rectangle 42"/>
          <p:cNvSpPr>
            <a:spLocks noChangeArrowheads="1"/>
          </p:cNvSpPr>
          <p:nvPr/>
        </p:nvSpPr>
        <p:spPr bwMode="auto">
          <a:xfrm>
            <a:off x="5248275" y="2374900"/>
            <a:ext cx="190500" cy="190500"/>
          </a:xfrm>
          <a:prstGeom prst="rect">
            <a:avLst/>
          </a:prstGeom>
          <a:solidFill>
            <a:schemeClr val="accent2"/>
          </a:solidFill>
          <a:ln>
            <a:noFill/>
          </a:ln>
          <a:extLst>
            <a:ext uri="{91240B29-F687-4F45-9708-019B960494DF}">
              <a14:hiddenLine xmlns:a14="http://schemas.microsoft.com/office/drawing/2010/main" w="25400">
                <a:solidFill>
                  <a:srgbClr val="BA990F"/>
                </a:solidFill>
                <a:bevel/>
                <a:headEnd/>
                <a:tailEnd/>
              </a14:hiddenLine>
            </a:ext>
          </a:extLst>
        </p:spPr>
        <p:txBody>
          <a:bodyPr lIns="68580" tIns="34290" rIns="68580" bIns="34290"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1100" b="1">
                <a:solidFill>
                  <a:srgbClr val="F2F2F2"/>
                </a:solidFill>
                <a:latin typeface="微软雅黑" pitchFamily="34" charset="-122"/>
                <a:ea typeface="微软雅黑" pitchFamily="34" charset="-122"/>
                <a:sym typeface="Open Sans" pitchFamily="2" charset="-122"/>
              </a:rPr>
              <a:t>+</a:t>
            </a:r>
          </a:p>
        </p:txBody>
      </p:sp>
      <p:pic>
        <p:nvPicPr>
          <p:cNvPr id="15386"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0" y="1439863"/>
            <a:ext cx="4476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15387"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2800" y="3768725"/>
            <a:ext cx="4921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15388" name="图片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8525" y="2651125"/>
            <a:ext cx="365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Sld>
  <p:clrMapOvr>
    <a:masterClrMapping/>
  </p:clrMapOvr>
  <p:transition spd="slow" advClick="0" advTm="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7"/>
          <p:cNvSpPr>
            <a:spLocks noChangeArrowheads="1"/>
          </p:cNvSpPr>
          <p:nvPr/>
        </p:nvSpPr>
        <p:spPr bwMode="auto">
          <a:xfrm>
            <a:off x="107950" y="44450"/>
            <a:ext cx="8928100" cy="863600"/>
          </a:xfrm>
          <a:prstGeom prst="rect">
            <a:avLst/>
          </a:prstGeom>
          <a:solidFill>
            <a:srgbClr val="0B2430"/>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grpSp>
        <p:nvGrpSpPr>
          <p:cNvPr id="24579" name="组合 8"/>
          <p:cNvGrpSpPr>
            <a:grpSpLocks/>
          </p:cNvGrpSpPr>
          <p:nvPr/>
        </p:nvGrpSpPr>
        <p:grpSpPr bwMode="auto">
          <a:xfrm>
            <a:off x="3384550" y="287338"/>
            <a:ext cx="5757863" cy="741362"/>
            <a:chOff x="0" y="0"/>
            <a:chExt cx="9421797" cy="1212838"/>
          </a:xfrm>
        </p:grpSpPr>
        <p:sp>
          <p:nvSpPr>
            <p:cNvPr id="24603"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4604"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4605"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4606"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4607"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4608"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pic>
        <p:nvPicPr>
          <p:cNvPr id="24580" name="Picture 2" descr="C:\Users\Administrator\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908050"/>
            <a:ext cx="87376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3" name="组合 1"/>
          <p:cNvGrpSpPr>
            <a:grpSpLocks/>
          </p:cNvGrpSpPr>
          <p:nvPr/>
        </p:nvGrpSpPr>
        <p:grpSpPr bwMode="auto">
          <a:xfrm>
            <a:off x="855663" y="283534"/>
            <a:ext cx="3025775" cy="518155"/>
            <a:chOff x="0" y="67542"/>
            <a:chExt cx="3025964" cy="517455"/>
          </a:xfrm>
        </p:grpSpPr>
        <p:sp>
          <p:nvSpPr>
            <p:cNvPr id="24601" name="TextBox 2"/>
            <p:cNvSpPr>
              <a:spLocks noChangeArrowheads="1"/>
            </p:cNvSpPr>
            <p:nvPr/>
          </p:nvSpPr>
          <p:spPr bwMode="auto">
            <a:xfrm>
              <a:off x="0" y="67542"/>
              <a:ext cx="247251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2100" dirty="0">
                  <a:solidFill>
                    <a:schemeClr val="bg1"/>
                  </a:solidFill>
                  <a:latin typeface="微软雅黑" pitchFamily="34" charset="-122"/>
                  <a:ea typeface="微软雅黑" pitchFamily="34" charset="-122"/>
                  <a:sym typeface="微软雅黑" pitchFamily="34" charset="-122"/>
                </a:rPr>
                <a:t>数据预处理</a:t>
              </a:r>
            </a:p>
          </p:txBody>
        </p:sp>
        <p:sp>
          <p:nvSpPr>
            <p:cNvPr id="24602" name="TextBox 3"/>
            <p:cNvSpPr>
              <a:spLocks noChangeArrowheads="1"/>
            </p:cNvSpPr>
            <p:nvPr/>
          </p:nvSpPr>
          <p:spPr bwMode="auto">
            <a:xfrm>
              <a:off x="0" y="369553"/>
              <a:ext cx="30259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en-US" altLang="zh-CN" sz="800" dirty="0">
                <a:solidFill>
                  <a:schemeClr val="bg1"/>
                </a:solidFill>
                <a:latin typeface="微软雅黑" pitchFamily="34" charset="-122"/>
                <a:ea typeface="微软雅黑" pitchFamily="34" charset="-122"/>
                <a:sym typeface="微软雅黑" pitchFamily="34" charset="-122"/>
              </a:endParaRPr>
            </a:p>
          </p:txBody>
        </p:sp>
      </p:grpSp>
      <p:sp>
        <p:nvSpPr>
          <p:cNvPr id="13326" name="Oval 7"/>
          <p:cNvSpPr>
            <a:spLocks noChangeArrowheads="1"/>
          </p:cNvSpPr>
          <p:nvPr/>
        </p:nvSpPr>
        <p:spPr bwMode="auto">
          <a:xfrm>
            <a:off x="241300" y="252413"/>
            <a:ext cx="514350" cy="512762"/>
          </a:xfrm>
          <a:prstGeom prst="ellipse">
            <a:avLst/>
          </a:prstGeom>
          <a:solidFill>
            <a:schemeClr val="bg1"/>
          </a:solidFill>
          <a:ln>
            <a:noFill/>
          </a:ln>
          <a:extLst>
            <a:ext uri="{91240B29-F687-4F45-9708-019B960494DF}">
              <a14:hiddenLine xmlns:a14="http://schemas.microsoft.com/office/drawing/2010/main" w="635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3200">
                <a:solidFill>
                  <a:srgbClr val="0B2430"/>
                </a:solidFill>
                <a:latin typeface="微软雅黑" pitchFamily="34" charset="-122"/>
                <a:ea typeface="微软雅黑" pitchFamily="34" charset="-122"/>
                <a:sym typeface="微软雅黑" pitchFamily="34" charset="-122"/>
              </a:rPr>
              <a:t>2</a:t>
            </a:r>
          </a:p>
        </p:txBody>
      </p:sp>
      <p:sp>
        <p:nvSpPr>
          <p:cNvPr id="13336" name="TextBox 14"/>
          <p:cNvSpPr>
            <a:spLocks noChangeArrowheads="1"/>
          </p:cNvSpPr>
          <p:nvPr/>
        </p:nvSpPr>
        <p:spPr bwMode="auto">
          <a:xfrm>
            <a:off x="614727" y="1203636"/>
            <a:ext cx="386316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1100" dirty="0" smtClean="0">
                <a:solidFill>
                  <a:srgbClr val="0B2430"/>
                </a:solidFill>
                <a:latin typeface="微软雅黑" pitchFamily="34" charset="-122"/>
                <a:ea typeface="微软雅黑" pitchFamily="34" charset="-122"/>
                <a:sym typeface="微软雅黑" pitchFamily="34" charset="-122"/>
              </a:rPr>
              <a:t>原始文件</a:t>
            </a:r>
            <a:endParaRPr lang="en-US" altLang="zh-CN" sz="1100" dirty="0">
              <a:solidFill>
                <a:srgbClr val="0B2430"/>
              </a:solidFill>
              <a:latin typeface="微软雅黑" pitchFamily="34" charset="-122"/>
              <a:ea typeface="微软雅黑" pitchFamily="34" charset="-122"/>
              <a:sym typeface="微软雅黑" pitchFamily="34" charset="-122"/>
            </a:endParaRPr>
          </a:p>
          <a:p>
            <a:r>
              <a:rPr lang="en-US" altLang="zh-CN" sz="1000" dirty="0" smtClean="0">
                <a:latin typeface="+mn-ea"/>
                <a:ea typeface="+mn-ea"/>
              </a:rPr>
              <a:t>ratings.dat</a:t>
            </a:r>
            <a:r>
              <a:rPr lang="en-US" altLang="zh-CN" sz="1000" dirty="0">
                <a:latin typeface="+mn-ea"/>
                <a:ea typeface="+mn-ea"/>
              </a:rPr>
              <a:t>: </a:t>
            </a:r>
            <a:r>
              <a:rPr lang="zh-CN" altLang="en-US" sz="1000" dirty="0">
                <a:latin typeface="+mn-ea"/>
                <a:ea typeface="+mn-ea"/>
              </a:rPr>
              <a:t>格式为 </a:t>
            </a:r>
            <a:r>
              <a:rPr lang="en-US" altLang="zh-CN" sz="1000" dirty="0" err="1">
                <a:latin typeface="+mn-ea"/>
                <a:ea typeface="+mn-ea"/>
              </a:rPr>
              <a:t>UserID</a:t>
            </a:r>
            <a:r>
              <a:rPr lang="en-US" altLang="zh-CN" sz="1000" dirty="0">
                <a:latin typeface="+mn-ea"/>
                <a:ea typeface="+mn-ea"/>
              </a:rPr>
              <a:t>::</a:t>
            </a:r>
            <a:r>
              <a:rPr lang="en-US" altLang="zh-CN" sz="1000" dirty="0" err="1">
                <a:latin typeface="+mn-ea"/>
                <a:ea typeface="+mn-ea"/>
              </a:rPr>
              <a:t>MovieID</a:t>
            </a:r>
            <a:r>
              <a:rPr lang="en-US" altLang="zh-CN" sz="1000" dirty="0">
                <a:latin typeface="+mn-ea"/>
                <a:ea typeface="+mn-ea"/>
              </a:rPr>
              <a:t>::Rating::Timestamp</a:t>
            </a:r>
          </a:p>
          <a:p>
            <a:r>
              <a:rPr lang="en-US" altLang="zh-CN" sz="1000" dirty="0">
                <a:latin typeface="+mn-ea"/>
                <a:ea typeface="+mn-ea"/>
              </a:rPr>
              <a:t>users.dat: </a:t>
            </a:r>
            <a:r>
              <a:rPr lang="zh-CN" altLang="en-US" sz="1000" dirty="0">
                <a:latin typeface="+mn-ea"/>
                <a:ea typeface="+mn-ea"/>
              </a:rPr>
              <a:t>格式为 </a:t>
            </a:r>
            <a:r>
              <a:rPr lang="en-US" altLang="zh-CN" sz="1000" dirty="0" err="1">
                <a:latin typeface="+mn-ea"/>
                <a:ea typeface="+mn-ea"/>
              </a:rPr>
              <a:t>UserID</a:t>
            </a:r>
            <a:r>
              <a:rPr lang="en-US" altLang="zh-CN" sz="1000" dirty="0">
                <a:latin typeface="+mn-ea"/>
                <a:ea typeface="+mn-ea"/>
              </a:rPr>
              <a:t>::Gender::Age::Occupation::</a:t>
            </a:r>
            <a:r>
              <a:rPr lang="en-US" altLang="zh-CN" sz="1000" dirty="0" err="1" smtClean="0">
                <a:latin typeface="+mn-ea"/>
                <a:ea typeface="+mn-ea"/>
              </a:rPr>
              <a:t>Zipcode</a:t>
            </a:r>
            <a:endParaRPr lang="en-US" altLang="zh-CN" sz="1000" dirty="0">
              <a:latin typeface="+mn-ea"/>
              <a:ea typeface="+mn-ea"/>
            </a:endParaRPr>
          </a:p>
          <a:p>
            <a:r>
              <a:rPr lang="en-US" altLang="zh-CN" sz="1000" dirty="0">
                <a:latin typeface="+mn-ea"/>
                <a:ea typeface="+mn-ea"/>
              </a:rPr>
              <a:t>movies.dat: </a:t>
            </a:r>
            <a:r>
              <a:rPr lang="zh-CN" altLang="en-US" sz="1000" dirty="0">
                <a:latin typeface="+mn-ea"/>
                <a:ea typeface="+mn-ea"/>
              </a:rPr>
              <a:t>格式为 </a:t>
            </a:r>
            <a:r>
              <a:rPr lang="en-US" altLang="zh-CN" sz="1000" dirty="0" err="1">
                <a:latin typeface="+mn-ea"/>
                <a:ea typeface="+mn-ea"/>
              </a:rPr>
              <a:t>MovieID</a:t>
            </a:r>
            <a:r>
              <a:rPr lang="en-US" altLang="zh-CN" sz="1000" dirty="0">
                <a:latin typeface="+mn-ea"/>
                <a:ea typeface="+mn-ea"/>
              </a:rPr>
              <a:t>::Title::Genres</a:t>
            </a:r>
          </a:p>
          <a:p>
            <a:endParaRPr lang="zh-CN" altLang="en-US" sz="900" dirty="0">
              <a:latin typeface="+mn-ea"/>
              <a:ea typeface="+mn-ea"/>
            </a:endParaRPr>
          </a:p>
        </p:txBody>
      </p:sp>
      <p:sp>
        <p:nvSpPr>
          <p:cNvPr id="13337" name="Rectangle 42"/>
          <p:cNvSpPr>
            <a:spLocks noChangeArrowheads="1"/>
          </p:cNvSpPr>
          <p:nvPr/>
        </p:nvSpPr>
        <p:spPr bwMode="auto">
          <a:xfrm>
            <a:off x="395652" y="1275642"/>
            <a:ext cx="190500" cy="190500"/>
          </a:xfrm>
          <a:prstGeom prst="rect">
            <a:avLst/>
          </a:prstGeom>
          <a:solidFill>
            <a:srgbClr val="0B2430"/>
          </a:solidFill>
          <a:ln>
            <a:noFill/>
          </a:ln>
          <a:extLst>
            <a:ext uri="{91240B29-F687-4F45-9708-019B960494DF}">
              <a14:hiddenLine xmlns:a14="http://schemas.microsoft.com/office/drawing/2010/main" w="25400">
                <a:solidFill>
                  <a:srgbClr val="BA990F"/>
                </a:solidFill>
                <a:bevel/>
                <a:headEnd/>
                <a:tailEnd/>
              </a14:hiddenLine>
            </a:ext>
          </a:extLst>
        </p:spPr>
        <p:txBody>
          <a:bodyPr lIns="68580" tIns="34290" rIns="68580" bIns="34290"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1100" b="1" dirty="0">
                <a:solidFill>
                  <a:srgbClr val="F2F2F2"/>
                </a:solidFill>
                <a:latin typeface="微软雅黑" pitchFamily="34" charset="-122"/>
                <a:ea typeface="微软雅黑" pitchFamily="34" charset="-122"/>
                <a:sym typeface="Open Sans" pitchFamily="2" charset="-122"/>
              </a:rPr>
              <a:t>+</a:t>
            </a:r>
          </a:p>
        </p:txBody>
      </p:sp>
      <p:sp>
        <p:nvSpPr>
          <p:cNvPr id="13338" name="TextBox 16"/>
          <p:cNvSpPr>
            <a:spLocks noChangeArrowheads="1"/>
          </p:cNvSpPr>
          <p:nvPr/>
        </p:nvSpPr>
        <p:spPr bwMode="auto">
          <a:xfrm>
            <a:off x="614727" y="2067708"/>
            <a:ext cx="3254936"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1100" dirty="0" smtClean="0">
                <a:solidFill>
                  <a:srgbClr val="0B2430"/>
                </a:solidFill>
                <a:latin typeface="微软雅黑" pitchFamily="34" charset="-122"/>
                <a:ea typeface="微软雅黑" pitchFamily="34" charset="-122"/>
                <a:sym typeface="微软雅黑" pitchFamily="34" charset="-122"/>
              </a:rPr>
              <a:t>各属性取值范围</a:t>
            </a:r>
            <a:r>
              <a:rPr lang="zh-CN" altLang="en-US" sz="800" dirty="0">
                <a:solidFill>
                  <a:srgbClr val="006699"/>
                </a:solidFill>
                <a:latin typeface="微软雅黑" pitchFamily="34" charset="-122"/>
                <a:ea typeface="微软雅黑" pitchFamily="34" charset="-122"/>
                <a:sym typeface="微软雅黑" pitchFamily="34" charset="-122"/>
              </a:rPr>
              <a:t/>
            </a:r>
            <a:br>
              <a:rPr lang="zh-CN" altLang="en-US" sz="800" dirty="0">
                <a:solidFill>
                  <a:srgbClr val="006699"/>
                </a:solidFill>
                <a:latin typeface="微软雅黑" pitchFamily="34" charset="-122"/>
                <a:ea typeface="微软雅黑" pitchFamily="34" charset="-122"/>
                <a:sym typeface="微软雅黑" pitchFamily="34" charset="-122"/>
              </a:rPr>
            </a:br>
            <a:r>
              <a:rPr lang="zh-CN" altLang="en-US" sz="1200" dirty="0" smtClean="0">
                <a:solidFill>
                  <a:srgbClr val="006699"/>
                </a:solidFill>
                <a:latin typeface="微软雅黑" pitchFamily="34" charset="-122"/>
                <a:ea typeface="微软雅黑" pitchFamily="34" charset="-122"/>
                <a:sym typeface="微软雅黑" pitchFamily="34" charset="-122"/>
              </a:rPr>
              <a:t>评分文件</a:t>
            </a:r>
            <a:endParaRPr lang="en-US" altLang="zh-CN" sz="1200" dirty="0" smtClean="0">
              <a:solidFill>
                <a:srgbClr val="006699"/>
              </a:solidFill>
              <a:latin typeface="微软雅黑" pitchFamily="34" charset="-122"/>
              <a:ea typeface="微软雅黑" pitchFamily="34" charset="-122"/>
              <a:sym typeface="微软雅黑" pitchFamily="34" charset="-122"/>
            </a:endParaRPr>
          </a:p>
          <a:p>
            <a:pPr eaLnBrk="1" hangingPunct="1">
              <a:buFont typeface="Arial" pitchFamily="34" charset="0"/>
              <a:buNone/>
            </a:pPr>
            <a:r>
              <a:rPr lang="en-US" altLang="zh-CN" sz="900" dirty="0" smtClean="0">
                <a:latin typeface="+mn-ea"/>
                <a:ea typeface="+mn-ea"/>
                <a:sym typeface="微软雅黑" pitchFamily="34" charset="-122"/>
              </a:rPr>
              <a:t>1. </a:t>
            </a:r>
            <a:r>
              <a:rPr lang="zh-CN" altLang="en-US" sz="900" dirty="0" smtClean="0">
                <a:latin typeface="+mn-ea"/>
                <a:ea typeface="+mn-ea"/>
                <a:sym typeface="微软雅黑" pitchFamily="34" charset="-122"/>
              </a:rPr>
              <a:t>用户</a:t>
            </a:r>
            <a:r>
              <a:rPr lang="en-US" altLang="zh-CN" sz="900" dirty="0" smtClean="0">
                <a:latin typeface="+mn-ea"/>
                <a:ea typeface="+mn-ea"/>
                <a:sym typeface="微软雅黑" pitchFamily="34" charset="-122"/>
              </a:rPr>
              <a:t>id 	</a:t>
            </a:r>
            <a:r>
              <a:rPr lang="en-US" altLang="zh-CN" sz="900" dirty="0" smtClean="0">
                <a:latin typeface="+mn-ea"/>
                <a:ea typeface="+mn-ea"/>
              </a:rPr>
              <a:t>1~6040</a:t>
            </a:r>
            <a:r>
              <a:rPr lang="zh-CN" altLang="en-US" sz="900" dirty="0" smtClean="0">
                <a:latin typeface="+mn-ea"/>
                <a:ea typeface="+mn-ea"/>
              </a:rPr>
              <a:t>的整数值</a:t>
            </a:r>
            <a:endParaRPr lang="en-US" altLang="zh-CN" sz="900" dirty="0" smtClean="0">
              <a:latin typeface="+mn-ea"/>
              <a:ea typeface="+mn-ea"/>
            </a:endParaRPr>
          </a:p>
          <a:p>
            <a:pPr eaLnBrk="1" hangingPunct="1">
              <a:buFont typeface="Arial" pitchFamily="34" charset="0"/>
              <a:buNone/>
            </a:pPr>
            <a:r>
              <a:rPr lang="en-US" altLang="zh-CN" sz="900" dirty="0" smtClean="0">
                <a:solidFill>
                  <a:srgbClr val="3F3F3F"/>
                </a:solidFill>
                <a:latin typeface="+mn-ea"/>
                <a:ea typeface="+mn-ea"/>
                <a:sym typeface="微软雅黑" pitchFamily="34" charset="-122"/>
              </a:rPr>
              <a:t>2. </a:t>
            </a:r>
            <a:r>
              <a:rPr lang="zh-CN" altLang="en-US" sz="900" dirty="0" smtClean="0">
                <a:solidFill>
                  <a:srgbClr val="3F3F3F"/>
                </a:solidFill>
                <a:latin typeface="+mn-ea"/>
                <a:ea typeface="+mn-ea"/>
                <a:sym typeface="微软雅黑" pitchFamily="34" charset="-122"/>
              </a:rPr>
              <a:t>电影</a:t>
            </a:r>
            <a:r>
              <a:rPr lang="en-US" altLang="zh-CN" sz="900" dirty="0" smtClean="0">
                <a:solidFill>
                  <a:srgbClr val="3F3F3F"/>
                </a:solidFill>
                <a:latin typeface="+mn-ea"/>
                <a:ea typeface="+mn-ea"/>
                <a:sym typeface="微软雅黑" pitchFamily="34" charset="-122"/>
              </a:rPr>
              <a:t>id 	1~3952</a:t>
            </a:r>
            <a:r>
              <a:rPr lang="zh-CN" altLang="en-US" sz="900" dirty="0" smtClean="0">
                <a:solidFill>
                  <a:srgbClr val="3F3F3F"/>
                </a:solidFill>
                <a:latin typeface="+mn-ea"/>
                <a:ea typeface="+mn-ea"/>
                <a:sym typeface="微软雅黑" pitchFamily="34" charset="-122"/>
              </a:rPr>
              <a:t>的整数值</a:t>
            </a:r>
            <a:endParaRPr lang="en-US" altLang="zh-CN" sz="900" dirty="0" smtClean="0">
              <a:solidFill>
                <a:srgbClr val="3F3F3F"/>
              </a:solidFill>
              <a:latin typeface="+mn-ea"/>
              <a:ea typeface="+mn-ea"/>
              <a:sym typeface="微软雅黑" pitchFamily="34" charset="-122"/>
            </a:endParaRPr>
          </a:p>
          <a:p>
            <a:pPr eaLnBrk="1" hangingPunct="1">
              <a:buFont typeface="Arial" pitchFamily="34" charset="0"/>
              <a:buNone/>
            </a:pPr>
            <a:r>
              <a:rPr lang="en-US" altLang="zh-CN" sz="900" dirty="0" smtClean="0">
                <a:solidFill>
                  <a:srgbClr val="3F3F3F"/>
                </a:solidFill>
                <a:latin typeface="+mn-ea"/>
                <a:ea typeface="+mn-ea"/>
                <a:sym typeface="微软雅黑" pitchFamily="34" charset="-122"/>
              </a:rPr>
              <a:t>3. </a:t>
            </a:r>
            <a:r>
              <a:rPr lang="zh-CN" altLang="en-US" sz="900" dirty="0" smtClean="0">
                <a:solidFill>
                  <a:srgbClr val="3F3F3F"/>
                </a:solidFill>
                <a:latin typeface="+mn-ea"/>
                <a:ea typeface="+mn-ea"/>
                <a:sym typeface="微软雅黑" pitchFamily="34" charset="-122"/>
              </a:rPr>
              <a:t>评分</a:t>
            </a:r>
            <a:r>
              <a:rPr lang="en-US" altLang="zh-CN" sz="900" dirty="0" smtClean="0">
                <a:solidFill>
                  <a:srgbClr val="3F3F3F"/>
                </a:solidFill>
                <a:latin typeface="+mn-ea"/>
                <a:ea typeface="+mn-ea"/>
                <a:sym typeface="微软雅黑" pitchFamily="34" charset="-122"/>
              </a:rPr>
              <a:t>: 	1~5</a:t>
            </a:r>
            <a:r>
              <a:rPr lang="zh-CN" altLang="en-US" sz="900" dirty="0" smtClean="0">
                <a:solidFill>
                  <a:srgbClr val="3F3F3F"/>
                </a:solidFill>
                <a:latin typeface="+mn-ea"/>
                <a:ea typeface="+mn-ea"/>
                <a:sym typeface="微软雅黑" pitchFamily="34" charset="-122"/>
              </a:rPr>
              <a:t>的整数值</a:t>
            </a:r>
            <a:endParaRPr lang="en-US" altLang="zh-CN" sz="900" dirty="0" smtClean="0">
              <a:solidFill>
                <a:srgbClr val="3F3F3F"/>
              </a:solidFill>
              <a:latin typeface="+mn-ea"/>
              <a:ea typeface="+mn-ea"/>
              <a:sym typeface="微软雅黑" pitchFamily="34" charset="-122"/>
            </a:endParaRPr>
          </a:p>
          <a:p>
            <a:pPr eaLnBrk="1" hangingPunct="1"/>
            <a:r>
              <a:rPr lang="zh-CN" altLang="en-US" sz="1200" dirty="0" smtClean="0">
                <a:solidFill>
                  <a:srgbClr val="006699"/>
                </a:solidFill>
                <a:latin typeface="+mn-ea"/>
                <a:ea typeface="+mn-ea"/>
                <a:sym typeface="微软雅黑" pitchFamily="34" charset="-122"/>
              </a:rPr>
              <a:t>用户文件</a:t>
            </a:r>
            <a:endParaRPr lang="en-US" altLang="zh-CN" sz="1200" dirty="0" smtClean="0">
              <a:solidFill>
                <a:srgbClr val="006699"/>
              </a:solidFill>
              <a:latin typeface="+mn-ea"/>
              <a:ea typeface="+mn-ea"/>
              <a:sym typeface="微软雅黑" pitchFamily="34" charset="-122"/>
            </a:endParaRPr>
          </a:p>
          <a:p>
            <a:pPr eaLnBrk="1" hangingPunct="1">
              <a:buFont typeface="Arial" pitchFamily="34" charset="0"/>
              <a:buNone/>
            </a:pPr>
            <a:r>
              <a:rPr lang="en-US" altLang="zh-CN" sz="900" dirty="0">
                <a:latin typeface="+mn-ea"/>
                <a:ea typeface="+mn-ea"/>
                <a:sym typeface="微软雅黑" pitchFamily="34" charset="-122"/>
              </a:rPr>
              <a:t>1. </a:t>
            </a:r>
            <a:r>
              <a:rPr lang="zh-CN" altLang="en-US" sz="900" dirty="0">
                <a:latin typeface="+mn-ea"/>
                <a:ea typeface="+mn-ea"/>
                <a:sym typeface="微软雅黑" pitchFamily="34" charset="-122"/>
              </a:rPr>
              <a:t>用户</a:t>
            </a:r>
            <a:r>
              <a:rPr lang="en-US" altLang="zh-CN" sz="900" dirty="0">
                <a:latin typeface="+mn-ea"/>
                <a:ea typeface="+mn-ea"/>
                <a:sym typeface="微软雅黑" pitchFamily="34" charset="-122"/>
              </a:rPr>
              <a:t>id </a:t>
            </a:r>
            <a:r>
              <a:rPr lang="en-US" altLang="zh-CN" sz="900" dirty="0" smtClean="0">
                <a:latin typeface="+mn-ea"/>
                <a:ea typeface="+mn-ea"/>
                <a:sym typeface="微软雅黑" pitchFamily="34" charset="-122"/>
              </a:rPr>
              <a:t>	</a:t>
            </a:r>
            <a:r>
              <a:rPr lang="en-US" altLang="zh-CN" sz="900" dirty="0" smtClean="0">
                <a:latin typeface="+mn-ea"/>
                <a:ea typeface="+mn-ea"/>
              </a:rPr>
              <a:t>1~6040</a:t>
            </a:r>
            <a:r>
              <a:rPr lang="zh-CN" altLang="en-US" sz="900" dirty="0">
                <a:latin typeface="+mn-ea"/>
                <a:ea typeface="+mn-ea"/>
              </a:rPr>
              <a:t>的整数值</a:t>
            </a:r>
            <a:endParaRPr lang="en-US" altLang="zh-CN" sz="900" dirty="0">
              <a:latin typeface="+mn-ea"/>
              <a:ea typeface="+mn-ea"/>
            </a:endParaRPr>
          </a:p>
          <a:p>
            <a:pPr eaLnBrk="1" hangingPunct="1">
              <a:buFont typeface="Arial" pitchFamily="34" charset="0"/>
              <a:buNone/>
            </a:pPr>
            <a:r>
              <a:rPr lang="en-US" altLang="zh-CN" sz="900" dirty="0">
                <a:latin typeface="+mn-ea"/>
                <a:ea typeface="+mn-ea"/>
                <a:sym typeface="微软雅黑" pitchFamily="34" charset="-122"/>
              </a:rPr>
              <a:t>2. </a:t>
            </a:r>
            <a:r>
              <a:rPr lang="zh-CN" altLang="en-US" sz="900" dirty="0">
                <a:latin typeface="+mn-ea"/>
                <a:ea typeface="+mn-ea"/>
                <a:sym typeface="微软雅黑" pitchFamily="34" charset="-122"/>
              </a:rPr>
              <a:t>性别</a:t>
            </a:r>
            <a:r>
              <a:rPr lang="en-US" altLang="zh-CN" sz="900" dirty="0" smtClean="0">
                <a:latin typeface="+mn-ea"/>
                <a:ea typeface="+mn-ea"/>
                <a:sym typeface="微软雅黑" pitchFamily="34" charset="-122"/>
              </a:rPr>
              <a:t> 	</a:t>
            </a:r>
            <a:r>
              <a:rPr lang="zh-CN" altLang="en-US" sz="900" dirty="0" smtClean="0">
                <a:latin typeface="+mn-ea"/>
                <a:ea typeface="+mn-ea"/>
                <a:sym typeface="微软雅黑" pitchFamily="34" charset="-122"/>
              </a:rPr>
              <a:t>字母</a:t>
            </a:r>
            <a:r>
              <a:rPr lang="en-US" altLang="zh-CN" sz="900" dirty="0" smtClean="0">
                <a:latin typeface="+mn-ea"/>
                <a:ea typeface="+mn-ea"/>
                <a:sym typeface="微软雅黑" pitchFamily="34" charset="-122"/>
              </a:rPr>
              <a:t>F/M</a:t>
            </a:r>
            <a:endParaRPr lang="en-US" altLang="zh-CN" sz="900" dirty="0">
              <a:latin typeface="+mn-ea"/>
              <a:ea typeface="+mn-ea"/>
              <a:sym typeface="微软雅黑" pitchFamily="34" charset="-122"/>
            </a:endParaRPr>
          </a:p>
          <a:p>
            <a:pPr eaLnBrk="1" hangingPunct="1">
              <a:buFont typeface="Arial" pitchFamily="34" charset="0"/>
              <a:buNone/>
            </a:pPr>
            <a:r>
              <a:rPr lang="en-US" altLang="zh-CN" sz="900" dirty="0">
                <a:latin typeface="+mn-ea"/>
                <a:ea typeface="+mn-ea"/>
                <a:sym typeface="微软雅黑" pitchFamily="34" charset="-122"/>
              </a:rPr>
              <a:t>3. </a:t>
            </a:r>
            <a:r>
              <a:rPr lang="zh-CN" altLang="en-US" sz="900" dirty="0" smtClean="0">
                <a:latin typeface="+mn-ea"/>
                <a:ea typeface="+mn-ea"/>
                <a:sym typeface="微软雅黑" pitchFamily="34" charset="-122"/>
              </a:rPr>
              <a:t>年龄</a:t>
            </a:r>
            <a:r>
              <a:rPr lang="en-US" altLang="zh-CN" sz="900" dirty="0" smtClean="0">
                <a:latin typeface="+mn-ea"/>
                <a:ea typeface="+mn-ea"/>
                <a:sym typeface="微软雅黑" pitchFamily="34" charset="-122"/>
              </a:rPr>
              <a:t> 	</a:t>
            </a:r>
            <a:r>
              <a:rPr lang="zh-CN" altLang="en-US" sz="900" dirty="0" smtClean="0">
                <a:latin typeface="+mn-ea"/>
                <a:ea typeface="+mn-ea"/>
                <a:sym typeface="微软雅黑" pitchFamily="34" charset="-122"/>
              </a:rPr>
              <a:t>数字</a:t>
            </a:r>
            <a:r>
              <a:rPr lang="en-US" altLang="zh-CN" sz="900" dirty="0" smtClean="0">
                <a:latin typeface="+mn-ea"/>
                <a:ea typeface="+mn-ea"/>
                <a:sym typeface="微软雅黑" pitchFamily="34" charset="-122"/>
              </a:rPr>
              <a:t>1/18/25/35/45/50/56,</a:t>
            </a:r>
            <a:r>
              <a:rPr lang="zh-CN" altLang="en-US" sz="900" dirty="0" smtClean="0">
                <a:latin typeface="+mn-ea"/>
                <a:ea typeface="+mn-ea"/>
                <a:sym typeface="微软雅黑" pitchFamily="34" charset="-122"/>
              </a:rPr>
              <a:t>代表年龄段</a:t>
            </a:r>
            <a:endParaRPr lang="en-US" altLang="zh-CN" sz="900" dirty="0" smtClean="0">
              <a:latin typeface="+mn-ea"/>
              <a:ea typeface="+mn-ea"/>
              <a:sym typeface="微软雅黑" pitchFamily="34" charset="-122"/>
            </a:endParaRPr>
          </a:p>
          <a:p>
            <a:pPr eaLnBrk="1" hangingPunct="1">
              <a:buFont typeface="Arial" pitchFamily="34" charset="0"/>
              <a:buNone/>
            </a:pPr>
            <a:r>
              <a:rPr lang="en-US" altLang="zh-CN" sz="900" dirty="0" smtClean="0">
                <a:latin typeface="+mn-ea"/>
                <a:ea typeface="+mn-ea"/>
                <a:sym typeface="微软雅黑" pitchFamily="34" charset="-122"/>
              </a:rPr>
              <a:t>4. </a:t>
            </a:r>
            <a:r>
              <a:rPr lang="zh-CN" altLang="en-US" sz="900" dirty="0" smtClean="0">
                <a:latin typeface="+mn-ea"/>
                <a:ea typeface="+mn-ea"/>
                <a:sym typeface="微软雅黑" pitchFamily="34" charset="-122"/>
              </a:rPr>
              <a:t>职业</a:t>
            </a:r>
            <a:r>
              <a:rPr lang="en-US" altLang="zh-CN" sz="900" dirty="0" smtClean="0">
                <a:latin typeface="+mn-ea"/>
                <a:ea typeface="+mn-ea"/>
                <a:sym typeface="微软雅黑" pitchFamily="34" charset="-122"/>
              </a:rPr>
              <a:t>	0~20</a:t>
            </a:r>
            <a:r>
              <a:rPr lang="zh-CN" altLang="en-US" sz="900" dirty="0" smtClean="0">
                <a:latin typeface="+mn-ea"/>
                <a:ea typeface="+mn-ea"/>
                <a:sym typeface="微软雅黑" pitchFamily="34" charset="-122"/>
              </a:rPr>
              <a:t>的整数，每个数代表一种职业</a:t>
            </a:r>
            <a:endParaRPr lang="en-US" altLang="zh-CN" sz="900" dirty="0" smtClean="0">
              <a:solidFill>
                <a:srgbClr val="006699"/>
              </a:solidFill>
              <a:latin typeface="微软雅黑" pitchFamily="34" charset="-122"/>
              <a:ea typeface="微软雅黑" pitchFamily="34" charset="-122"/>
              <a:sym typeface="微软雅黑" pitchFamily="34" charset="-122"/>
            </a:endParaRPr>
          </a:p>
          <a:p>
            <a:pPr eaLnBrk="1" hangingPunct="1"/>
            <a:r>
              <a:rPr lang="zh-CN" altLang="en-US" sz="1200" dirty="0">
                <a:solidFill>
                  <a:srgbClr val="006699"/>
                </a:solidFill>
                <a:latin typeface="微软雅黑" pitchFamily="34" charset="-122"/>
                <a:ea typeface="微软雅黑" pitchFamily="34" charset="-122"/>
                <a:sym typeface="微软雅黑" pitchFamily="34" charset="-122"/>
              </a:rPr>
              <a:t>电影文件</a:t>
            </a:r>
            <a:endParaRPr lang="en-US" altLang="zh-CN" sz="1200" dirty="0">
              <a:solidFill>
                <a:srgbClr val="006699"/>
              </a:solidFill>
              <a:latin typeface="微软雅黑" pitchFamily="34" charset="-122"/>
              <a:ea typeface="微软雅黑" pitchFamily="34" charset="-122"/>
              <a:sym typeface="微软雅黑" pitchFamily="34" charset="-122"/>
            </a:endParaRPr>
          </a:p>
          <a:p>
            <a:pPr eaLnBrk="1" hangingPunct="1">
              <a:buFont typeface="Arial" pitchFamily="34" charset="0"/>
              <a:buNone/>
            </a:pPr>
            <a:r>
              <a:rPr lang="en-US" altLang="zh-CN" sz="900" dirty="0">
                <a:latin typeface="+mn-ea"/>
                <a:ea typeface="+mn-ea"/>
                <a:sym typeface="微软雅黑" pitchFamily="34" charset="-122"/>
              </a:rPr>
              <a:t>1</a:t>
            </a:r>
            <a:r>
              <a:rPr lang="en-US" altLang="zh-CN" sz="900" dirty="0" smtClean="0">
                <a:latin typeface="+mn-ea"/>
                <a:ea typeface="+mn-ea"/>
                <a:sym typeface="微软雅黑" pitchFamily="34" charset="-122"/>
              </a:rPr>
              <a:t>.</a:t>
            </a:r>
            <a:r>
              <a:rPr lang="zh-CN" altLang="en-US" sz="900" dirty="0" smtClean="0">
                <a:latin typeface="+mn-ea"/>
                <a:ea typeface="+mn-ea"/>
                <a:sym typeface="微软雅黑" pitchFamily="34" charset="-122"/>
              </a:rPr>
              <a:t>电影</a:t>
            </a:r>
            <a:r>
              <a:rPr lang="en-US" altLang="zh-CN" sz="900" dirty="0">
                <a:latin typeface="+mn-ea"/>
                <a:ea typeface="+mn-ea"/>
                <a:sym typeface="微软雅黑" pitchFamily="34" charset="-122"/>
              </a:rPr>
              <a:t>id 	1~3952</a:t>
            </a:r>
            <a:r>
              <a:rPr lang="zh-CN" altLang="en-US" sz="900" dirty="0">
                <a:latin typeface="+mn-ea"/>
                <a:ea typeface="+mn-ea"/>
                <a:sym typeface="微软雅黑" pitchFamily="34" charset="-122"/>
              </a:rPr>
              <a:t>的整数值</a:t>
            </a:r>
            <a:endParaRPr lang="en-US" altLang="zh-CN" sz="900" dirty="0">
              <a:latin typeface="+mn-ea"/>
              <a:ea typeface="+mn-ea"/>
              <a:sym typeface="微软雅黑" pitchFamily="34" charset="-122"/>
            </a:endParaRPr>
          </a:p>
          <a:p>
            <a:pPr eaLnBrk="1" hangingPunct="1">
              <a:buFont typeface="Arial" pitchFamily="34" charset="0"/>
              <a:buNone/>
            </a:pPr>
            <a:r>
              <a:rPr lang="en-US" altLang="zh-CN" sz="900" dirty="0">
                <a:latin typeface="+mn-ea"/>
                <a:ea typeface="+mn-ea"/>
                <a:sym typeface="微软雅黑" pitchFamily="34" charset="-122"/>
              </a:rPr>
              <a:t>2</a:t>
            </a:r>
            <a:r>
              <a:rPr lang="en-US" altLang="zh-CN" sz="900" dirty="0" smtClean="0">
                <a:latin typeface="+mn-ea"/>
                <a:ea typeface="+mn-ea"/>
                <a:sym typeface="微软雅黑" pitchFamily="34" charset="-122"/>
              </a:rPr>
              <a:t>.</a:t>
            </a:r>
            <a:r>
              <a:rPr lang="zh-CN" altLang="en-US" sz="900" dirty="0" smtClean="0">
                <a:latin typeface="+mn-ea"/>
                <a:ea typeface="+mn-ea"/>
                <a:sym typeface="微软雅黑" pitchFamily="34" charset="-122"/>
              </a:rPr>
              <a:t>种类</a:t>
            </a:r>
            <a:r>
              <a:rPr lang="en-US" altLang="zh-CN" sz="900" dirty="0" smtClean="0">
                <a:latin typeface="+mn-ea"/>
                <a:ea typeface="+mn-ea"/>
                <a:sym typeface="微软雅黑" pitchFamily="34" charset="-122"/>
              </a:rPr>
              <a:t>: </a:t>
            </a:r>
            <a:r>
              <a:rPr lang="en-US" altLang="zh-CN" sz="900" dirty="0">
                <a:latin typeface="+mn-ea"/>
                <a:ea typeface="+mn-ea"/>
                <a:sym typeface="微软雅黑" pitchFamily="34" charset="-122"/>
              </a:rPr>
              <a:t>	</a:t>
            </a:r>
            <a:r>
              <a:rPr lang="zh-CN" altLang="en-US" sz="900" dirty="0" smtClean="0">
                <a:latin typeface="+mn-ea"/>
                <a:ea typeface="+mn-ea"/>
                <a:sym typeface="微软雅黑" pitchFamily="34" charset="-122"/>
              </a:rPr>
              <a:t>字符串类型</a:t>
            </a:r>
            <a:r>
              <a:rPr lang="en-US" altLang="zh-CN" sz="900" dirty="0" smtClean="0">
                <a:latin typeface="+mn-ea"/>
                <a:ea typeface="+mn-ea"/>
                <a:sym typeface="微软雅黑" pitchFamily="34" charset="-122"/>
              </a:rPr>
              <a:t>,</a:t>
            </a:r>
            <a:r>
              <a:rPr lang="zh-CN" altLang="en-US" sz="900" dirty="0">
                <a:latin typeface="+mn-ea"/>
                <a:ea typeface="+mn-ea"/>
                <a:sym typeface="微软雅黑" pitchFamily="34" charset="-122"/>
              </a:rPr>
              <a:t>一部</a:t>
            </a:r>
            <a:r>
              <a:rPr lang="zh-CN" altLang="en-US" sz="900" dirty="0" smtClean="0">
                <a:latin typeface="+mn-ea"/>
                <a:ea typeface="+mn-ea"/>
                <a:sym typeface="微软雅黑" pitchFamily="34" charset="-122"/>
              </a:rPr>
              <a:t>电影可属于多个种类</a:t>
            </a:r>
            <a:endParaRPr lang="en-US" altLang="zh-CN" sz="900" dirty="0" smtClean="0">
              <a:latin typeface="+mn-ea"/>
              <a:ea typeface="+mn-ea"/>
              <a:sym typeface="微软雅黑" pitchFamily="34" charset="-122"/>
            </a:endParaRPr>
          </a:p>
          <a:p>
            <a:pPr eaLnBrk="1" hangingPunct="1">
              <a:buFont typeface="Arial" pitchFamily="34" charset="0"/>
              <a:buNone/>
            </a:pPr>
            <a:r>
              <a:rPr lang="en-US" altLang="zh-CN" sz="900" dirty="0" smtClean="0">
                <a:latin typeface="+mn-ea"/>
                <a:ea typeface="+mn-ea"/>
                <a:sym typeface="微软雅黑" pitchFamily="34" charset="-122"/>
              </a:rPr>
              <a:t>3.</a:t>
            </a:r>
            <a:r>
              <a:rPr lang="zh-CN" altLang="en-US" sz="900" dirty="0" smtClean="0">
                <a:latin typeface="+mn-ea"/>
                <a:ea typeface="+mn-ea"/>
                <a:sym typeface="微软雅黑" pitchFamily="34" charset="-122"/>
              </a:rPr>
              <a:t>电影名</a:t>
            </a:r>
            <a:r>
              <a:rPr lang="en-US" altLang="zh-CN" sz="900" dirty="0" smtClean="0">
                <a:latin typeface="+mn-ea"/>
                <a:ea typeface="+mn-ea"/>
                <a:sym typeface="微软雅黑" pitchFamily="34" charset="-122"/>
              </a:rPr>
              <a:t>:	</a:t>
            </a:r>
            <a:r>
              <a:rPr lang="zh-CN" altLang="en-US" sz="900" dirty="0" smtClean="0">
                <a:latin typeface="+mn-ea"/>
                <a:ea typeface="+mn-ea"/>
                <a:sym typeface="微软雅黑" pitchFamily="34" charset="-122"/>
              </a:rPr>
              <a:t>字符串类型</a:t>
            </a:r>
            <a:endParaRPr lang="en-US" altLang="zh-CN" sz="900" dirty="0">
              <a:latin typeface="+mn-ea"/>
              <a:ea typeface="+mn-ea"/>
              <a:sym typeface="微软雅黑" pitchFamily="34" charset="-122"/>
            </a:endParaRPr>
          </a:p>
          <a:p>
            <a:pPr eaLnBrk="1" hangingPunct="1">
              <a:buFont typeface="Arial" pitchFamily="34" charset="0"/>
              <a:buNone/>
            </a:pPr>
            <a:endParaRPr lang="en-US" altLang="zh-CN" sz="900" dirty="0">
              <a:solidFill>
                <a:srgbClr val="3F3F3F"/>
              </a:solidFill>
              <a:latin typeface="+mn-ea"/>
              <a:ea typeface="+mn-ea"/>
              <a:sym typeface="微软雅黑" pitchFamily="34" charset="-122"/>
            </a:endParaRPr>
          </a:p>
        </p:txBody>
      </p:sp>
      <p:sp>
        <p:nvSpPr>
          <p:cNvPr id="13339" name="Rectangle 42"/>
          <p:cNvSpPr>
            <a:spLocks noChangeArrowheads="1"/>
          </p:cNvSpPr>
          <p:nvPr/>
        </p:nvSpPr>
        <p:spPr bwMode="auto">
          <a:xfrm>
            <a:off x="395652" y="2067708"/>
            <a:ext cx="190500" cy="192088"/>
          </a:xfrm>
          <a:prstGeom prst="rect">
            <a:avLst/>
          </a:prstGeom>
          <a:solidFill>
            <a:srgbClr val="0B2430"/>
          </a:solidFill>
          <a:ln>
            <a:noFill/>
          </a:ln>
          <a:extLst>
            <a:ext uri="{91240B29-F687-4F45-9708-019B960494DF}">
              <a14:hiddenLine xmlns:a14="http://schemas.microsoft.com/office/drawing/2010/main" w="25400">
                <a:solidFill>
                  <a:srgbClr val="BA990F"/>
                </a:solidFill>
                <a:bevel/>
                <a:headEnd/>
                <a:tailEnd/>
              </a14:hiddenLine>
            </a:ext>
          </a:extLst>
        </p:spPr>
        <p:txBody>
          <a:bodyPr lIns="68580" tIns="34290" rIns="68580" bIns="34290"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1100" b="1" dirty="0">
                <a:solidFill>
                  <a:srgbClr val="F2F2F2"/>
                </a:solidFill>
                <a:latin typeface="微软雅黑" pitchFamily="34" charset="-122"/>
                <a:ea typeface="微软雅黑" pitchFamily="34" charset="-122"/>
                <a:sym typeface="Open Sans" pitchFamily="2" charset="-122"/>
              </a:rPr>
              <a:t>+</a:t>
            </a:r>
          </a:p>
        </p:txBody>
      </p:sp>
      <p:sp>
        <p:nvSpPr>
          <p:cNvPr id="34" name="TextBox 16"/>
          <p:cNvSpPr>
            <a:spLocks noChangeArrowheads="1"/>
          </p:cNvSpPr>
          <p:nvPr/>
        </p:nvSpPr>
        <p:spPr bwMode="auto">
          <a:xfrm>
            <a:off x="4989370" y="1347648"/>
            <a:ext cx="3951430" cy="303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1100" dirty="0" smtClean="0">
                <a:solidFill>
                  <a:srgbClr val="0B2430"/>
                </a:solidFill>
                <a:latin typeface="微软雅黑" pitchFamily="34" charset="-122"/>
                <a:ea typeface="微软雅黑" pitchFamily="34" charset="-122"/>
                <a:sym typeface="微软雅黑" pitchFamily="34" charset="-122"/>
              </a:rPr>
              <a:t>预处理说明</a:t>
            </a:r>
            <a:r>
              <a:rPr lang="zh-CN" altLang="en-US" sz="800" dirty="0">
                <a:solidFill>
                  <a:srgbClr val="006699"/>
                </a:solidFill>
                <a:latin typeface="微软雅黑" pitchFamily="34" charset="-122"/>
                <a:ea typeface="微软雅黑" pitchFamily="34" charset="-122"/>
                <a:sym typeface="微软雅黑" pitchFamily="34" charset="-122"/>
              </a:rPr>
              <a:t/>
            </a:r>
            <a:br>
              <a:rPr lang="zh-CN" altLang="en-US" sz="800" dirty="0">
                <a:solidFill>
                  <a:srgbClr val="006699"/>
                </a:solidFill>
                <a:latin typeface="微软雅黑" pitchFamily="34" charset="-122"/>
                <a:ea typeface="微软雅黑" pitchFamily="34" charset="-122"/>
                <a:sym typeface="微软雅黑" pitchFamily="34" charset="-122"/>
              </a:rPr>
            </a:br>
            <a:r>
              <a:rPr lang="zh-CN" altLang="en-US" sz="1200" dirty="0" smtClean="0">
                <a:solidFill>
                  <a:srgbClr val="006699"/>
                </a:solidFill>
                <a:latin typeface="微软雅黑" pitchFamily="34" charset="-122"/>
                <a:ea typeface="微软雅黑" pitchFamily="34" charset="-122"/>
                <a:sym typeface="微软雅黑" pitchFamily="34" charset="-122"/>
              </a:rPr>
              <a:t>评分文件</a:t>
            </a:r>
            <a:endParaRPr lang="en-US" altLang="zh-CN" sz="1200" dirty="0" smtClean="0">
              <a:solidFill>
                <a:srgbClr val="006699"/>
              </a:solidFill>
              <a:latin typeface="微软雅黑" pitchFamily="34" charset="-122"/>
              <a:ea typeface="微软雅黑" pitchFamily="34" charset="-122"/>
              <a:sym typeface="微软雅黑" pitchFamily="34" charset="-122"/>
            </a:endParaRPr>
          </a:p>
          <a:p>
            <a:pPr eaLnBrk="1" hangingPunct="1">
              <a:buFont typeface="Arial" pitchFamily="34" charset="0"/>
              <a:buNone/>
            </a:pPr>
            <a:r>
              <a:rPr lang="en-US" altLang="zh-CN" sz="900" dirty="0" smtClean="0">
                <a:latin typeface="+mn-ea"/>
                <a:ea typeface="+mn-ea"/>
                <a:sym typeface="微软雅黑" pitchFamily="34" charset="-122"/>
              </a:rPr>
              <a:t>1. </a:t>
            </a:r>
            <a:r>
              <a:rPr lang="zh-CN" altLang="en-US" sz="900" dirty="0" smtClean="0">
                <a:latin typeface="+mn-ea"/>
                <a:ea typeface="+mn-ea"/>
                <a:sym typeface="微软雅黑" pitchFamily="34" charset="-122"/>
              </a:rPr>
              <a:t>用户</a:t>
            </a:r>
            <a:r>
              <a:rPr lang="en-US" altLang="zh-CN" sz="900" dirty="0" smtClean="0">
                <a:latin typeface="+mn-ea"/>
                <a:ea typeface="+mn-ea"/>
                <a:sym typeface="微软雅黑" pitchFamily="34" charset="-122"/>
              </a:rPr>
              <a:t>id 	</a:t>
            </a:r>
            <a:r>
              <a:rPr lang="en-US" altLang="zh-CN" sz="900" dirty="0" smtClean="0">
                <a:latin typeface="+mn-ea"/>
                <a:ea typeface="+mn-ea"/>
              </a:rPr>
              <a:t>1~6040</a:t>
            </a:r>
            <a:r>
              <a:rPr lang="zh-CN" altLang="en-US" sz="900" dirty="0" smtClean="0">
                <a:latin typeface="+mn-ea"/>
                <a:ea typeface="+mn-ea"/>
              </a:rPr>
              <a:t>的整数值</a:t>
            </a:r>
            <a:endParaRPr lang="en-US" altLang="zh-CN" sz="900" dirty="0" smtClean="0">
              <a:latin typeface="+mn-ea"/>
              <a:ea typeface="+mn-ea"/>
            </a:endParaRPr>
          </a:p>
          <a:p>
            <a:pPr eaLnBrk="1" hangingPunct="1">
              <a:buFont typeface="Arial" pitchFamily="34" charset="0"/>
              <a:buNone/>
            </a:pPr>
            <a:r>
              <a:rPr lang="en-US" altLang="zh-CN" sz="900" dirty="0" smtClean="0">
                <a:solidFill>
                  <a:srgbClr val="3F3F3F"/>
                </a:solidFill>
                <a:latin typeface="+mn-ea"/>
                <a:ea typeface="+mn-ea"/>
                <a:sym typeface="微软雅黑" pitchFamily="34" charset="-122"/>
              </a:rPr>
              <a:t>2. </a:t>
            </a:r>
            <a:r>
              <a:rPr lang="zh-CN" altLang="en-US" sz="900" dirty="0" smtClean="0">
                <a:solidFill>
                  <a:srgbClr val="3F3F3F"/>
                </a:solidFill>
                <a:latin typeface="+mn-ea"/>
                <a:ea typeface="+mn-ea"/>
                <a:sym typeface="微软雅黑" pitchFamily="34" charset="-122"/>
              </a:rPr>
              <a:t>电影</a:t>
            </a:r>
            <a:r>
              <a:rPr lang="en-US" altLang="zh-CN" sz="900" dirty="0" smtClean="0">
                <a:solidFill>
                  <a:srgbClr val="3F3F3F"/>
                </a:solidFill>
                <a:latin typeface="+mn-ea"/>
                <a:ea typeface="+mn-ea"/>
                <a:sym typeface="微软雅黑" pitchFamily="34" charset="-122"/>
              </a:rPr>
              <a:t>id 	1~3952</a:t>
            </a:r>
            <a:r>
              <a:rPr lang="zh-CN" altLang="en-US" sz="900" dirty="0" smtClean="0">
                <a:solidFill>
                  <a:srgbClr val="3F3F3F"/>
                </a:solidFill>
                <a:latin typeface="+mn-ea"/>
                <a:ea typeface="+mn-ea"/>
                <a:sym typeface="微软雅黑" pitchFamily="34" charset="-122"/>
              </a:rPr>
              <a:t>的整数值</a:t>
            </a:r>
            <a:endParaRPr lang="en-US" altLang="zh-CN" sz="900" dirty="0" smtClean="0">
              <a:solidFill>
                <a:srgbClr val="3F3F3F"/>
              </a:solidFill>
              <a:latin typeface="+mn-ea"/>
              <a:ea typeface="+mn-ea"/>
              <a:sym typeface="微软雅黑" pitchFamily="34" charset="-122"/>
            </a:endParaRPr>
          </a:p>
          <a:p>
            <a:pPr eaLnBrk="1" hangingPunct="1">
              <a:buFont typeface="Arial" pitchFamily="34" charset="0"/>
              <a:buNone/>
            </a:pPr>
            <a:r>
              <a:rPr lang="en-US" altLang="zh-CN" sz="900" dirty="0" smtClean="0">
                <a:solidFill>
                  <a:srgbClr val="3F3F3F"/>
                </a:solidFill>
                <a:latin typeface="+mn-ea"/>
                <a:ea typeface="+mn-ea"/>
                <a:sym typeface="微软雅黑" pitchFamily="34" charset="-122"/>
              </a:rPr>
              <a:t>3. </a:t>
            </a:r>
            <a:r>
              <a:rPr lang="zh-CN" altLang="en-US" sz="900" dirty="0" smtClean="0">
                <a:solidFill>
                  <a:srgbClr val="3F3F3F"/>
                </a:solidFill>
                <a:latin typeface="+mn-ea"/>
                <a:ea typeface="+mn-ea"/>
                <a:sym typeface="微软雅黑" pitchFamily="34" charset="-122"/>
              </a:rPr>
              <a:t>评分</a:t>
            </a:r>
            <a:r>
              <a:rPr lang="en-US" altLang="zh-CN" sz="900" dirty="0" smtClean="0">
                <a:solidFill>
                  <a:srgbClr val="3F3F3F"/>
                </a:solidFill>
                <a:latin typeface="+mn-ea"/>
                <a:ea typeface="+mn-ea"/>
                <a:sym typeface="微软雅黑" pitchFamily="34" charset="-122"/>
              </a:rPr>
              <a:t>: 	1~5</a:t>
            </a:r>
            <a:r>
              <a:rPr lang="zh-CN" altLang="en-US" sz="900" dirty="0" smtClean="0">
                <a:solidFill>
                  <a:srgbClr val="3F3F3F"/>
                </a:solidFill>
                <a:latin typeface="+mn-ea"/>
                <a:ea typeface="+mn-ea"/>
                <a:sym typeface="微软雅黑" pitchFamily="34" charset="-122"/>
              </a:rPr>
              <a:t>的整数值</a:t>
            </a:r>
            <a:endParaRPr lang="en-US" altLang="zh-CN" sz="900" dirty="0" smtClean="0">
              <a:solidFill>
                <a:srgbClr val="3F3F3F"/>
              </a:solidFill>
              <a:latin typeface="+mn-ea"/>
              <a:ea typeface="+mn-ea"/>
              <a:sym typeface="微软雅黑" pitchFamily="34" charset="-122"/>
            </a:endParaRPr>
          </a:p>
          <a:p>
            <a:pPr eaLnBrk="1" hangingPunct="1"/>
            <a:r>
              <a:rPr lang="zh-CN" altLang="en-US" sz="1200" dirty="0" smtClean="0">
                <a:solidFill>
                  <a:srgbClr val="006699"/>
                </a:solidFill>
                <a:latin typeface="+mn-ea"/>
                <a:ea typeface="+mn-ea"/>
                <a:sym typeface="微软雅黑" pitchFamily="34" charset="-122"/>
              </a:rPr>
              <a:t>用户文件</a:t>
            </a:r>
            <a:endParaRPr lang="en-US" altLang="zh-CN" sz="1200" dirty="0" smtClean="0">
              <a:solidFill>
                <a:srgbClr val="006699"/>
              </a:solidFill>
              <a:latin typeface="+mn-ea"/>
              <a:ea typeface="+mn-ea"/>
              <a:sym typeface="微软雅黑" pitchFamily="34" charset="-122"/>
            </a:endParaRPr>
          </a:p>
          <a:p>
            <a:pPr eaLnBrk="1" hangingPunct="1">
              <a:buFont typeface="Arial" pitchFamily="34" charset="0"/>
              <a:buNone/>
            </a:pPr>
            <a:r>
              <a:rPr lang="en-US" altLang="zh-CN" sz="900" dirty="0">
                <a:latin typeface="+mn-ea"/>
                <a:ea typeface="+mn-ea"/>
                <a:sym typeface="微软雅黑" pitchFamily="34" charset="-122"/>
              </a:rPr>
              <a:t>1. </a:t>
            </a:r>
            <a:r>
              <a:rPr lang="zh-CN" altLang="en-US" sz="900" dirty="0">
                <a:latin typeface="+mn-ea"/>
                <a:ea typeface="+mn-ea"/>
                <a:sym typeface="微软雅黑" pitchFamily="34" charset="-122"/>
              </a:rPr>
              <a:t>用户</a:t>
            </a:r>
            <a:r>
              <a:rPr lang="en-US" altLang="zh-CN" sz="900" dirty="0">
                <a:latin typeface="+mn-ea"/>
                <a:ea typeface="+mn-ea"/>
                <a:sym typeface="微软雅黑" pitchFamily="34" charset="-122"/>
              </a:rPr>
              <a:t>id </a:t>
            </a:r>
            <a:r>
              <a:rPr lang="en-US" altLang="zh-CN" sz="900" dirty="0" smtClean="0">
                <a:latin typeface="+mn-ea"/>
                <a:ea typeface="+mn-ea"/>
                <a:sym typeface="微软雅黑" pitchFamily="34" charset="-122"/>
              </a:rPr>
              <a:t>	</a:t>
            </a:r>
            <a:r>
              <a:rPr lang="en-US" altLang="zh-CN" sz="900" dirty="0" smtClean="0">
                <a:latin typeface="+mn-ea"/>
                <a:ea typeface="+mn-ea"/>
              </a:rPr>
              <a:t>1~6040</a:t>
            </a:r>
            <a:r>
              <a:rPr lang="zh-CN" altLang="en-US" sz="900" dirty="0">
                <a:latin typeface="+mn-ea"/>
                <a:ea typeface="+mn-ea"/>
              </a:rPr>
              <a:t>的整数值</a:t>
            </a:r>
            <a:endParaRPr lang="en-US" altLang="zh-CN" sz="900" dirty="0">
              <a:latin typeface="+mn-ea"/>
              <a:ea typeface="+mn-ea"/>
            </a:endParaRPr>
          </a:p>
          <a:p>
            <a:pPr eaLnBrk="1" hangingPunct="1">
              <a:buFont typeface="Arial" pitchFamily="34" charset="0"/>
              <a:buNone/>
            </a:pPr>
            <a:r>
              <a:rPr lang="en-US" altLang="zh-CN" sz="900" dirty="0">
                <a:latin typeface="+mn-ea"/>
                <a:ea typeface="+mn-ea"/>
                <a:sym typeface="微软雅黑" pitchFamily="34" charset="-122"/>
              </a:rPr>
              <a:t>2. </a:t>
            </a:r>
            <a:r>
              <a:rPr lang="zh-CN" altLang="en-US" sz="900" dirty="0">
                <a:latin typeface="+mn-ea"/>
                <a:ea typeface="+mn-ea"/>
                <a:sym typeface="微软雅黑" pitchFamily="34" charset="-122"/>
              </a:rPr>
              <a:t>性别</a:t>
            </a:r>
            <a:r>
              <a:rPr lang="en-US" altLang="zh-CN" sz="900" dirty="0" smtClean="0">
                <a:latin typeface="+mn-ea"/>
                <a:ea typeface="+mn-ea"/>
                <a:sym typeface="微软雅黑" pitchFamily="34" charset="-122"/>
              </a:rPr>
              <a:t> 	</a:t>
            </a:r>
            <a:r>
              <a:rPr lang="zh-CN" altLang="en-US" sz="900" dirty="0" smtClean="0">
                <a:latin typeface="+mn-ea"/>
                <a:ea typeface="+mn-ea"/>
                <a:sym typeface="微软雅黑" pitchFamily="34" charset="-122"/>
              </a:rPr>
              <a:t>字母</a:t>
            </a:r>
            <a:r>
              <a:rPr lang="en-US" altLang="zh-CN" sz="900" dirty="0" smtClean="0">
                <a:latin typeface="+mn-ea"/>
                <a:ea typeface="+mn-ea"/>
                <a:sym typeface="微软雅黑" pitchFamily="34" charset="-122"/>
              </a:rPr>
              <a:t>F/M	</a:t>
            </a:r>
            <a:r>
              <a:rPr lang="zh-CN" altLang="en-US" sz="900" dirty="0" smtClean="0">
                <a:solidFill>
                  <a:srgbClr val="FF0000"/>
                </a:solidFill>
                <a:latin typeface="+mn-ea"/>
                <a:ea typeface="+mn-ea"/>
                <a:sym typeface="微软雅黑" pitchFamily="34" charset="-122"/>
              </a:rPr>
              <a:t>用</a:t>
            </a:r>
            <a:r>
              <a:rPr lang="en-US" altLang="zh-CN" sz="900" dirty="0" smtClean="0">
                <a:solidFill>
                  <a:srgbClr val="FF0000"/>
                </a:solidFill>
                <a:latin typeface="+mn-ea"/>
                <a:ea typeface="+mn-ea"/>
                <a:sym typeface="微软雅黑" pitchFamily="34" charset="-122"/>
              </a:rPr>
              <a:t>0/1</a:t>
            </a:r>
            <a:r>
              <a:rPr lang="zh-CN" altLang="en-US" sz="900" dirty="0" smtClean="0">
                <a:solidFill>
                  <a:srgbClr val="FF0000"/>
                </a:solidFill>
                <a:latin typeface="+mn-ea"/>
                <a:ea typeface="+mn-ea"/>
                <a:sym typeface="微软雅黑" pitchFamily="34" charset="-122"/>
              </a:rPr>
              <a:t>表示</a:t>
            </a:r>
            <a:endParaRPr lang="en-US" altLang="zh-CN" sz="900" dirty="0">
              <a:solidFill>
                <a:srgbClr val="FF0000"/>
              </a:solidFill>
              <a:latin typeface="+mn-ea"/>
              <a:ea typeface="+mn-ea"/>
              <a:sym typeface="微软雅黑" pitchFamily="34" charset="-122"/>
            </a:endParaRPr>
          </a:p>
          <a:p>
            <a:pPr eaLnBrk="1" hangingPunct="1">
              <a:buFont typeface="Arial" pitchFamily="34" charset="0"/>
              <a:buNone/>
            </a:pPr>
            <a:r>
              <a:rPr lang="en-US" altLang="zh-CN" sz="900" dirty="0">
                <a:latin typeface="+mn-ea"/>
                <a:ea typeface="+mn-ea"/>
                <a:sym typeface="微软雅黑" pitchFamily="34" charset="-122"/>
              </a:rPr>
              <a:t>3. </a:t>
            </a:r>
            <a:r>
              <a:rPr lang="zh-CN" altLang="en-US" sz="900" dirty="0" smtClean="0">
                <a:latin typeface="+mn-ea"/>
                <a:ea typeface="+mn-ea"/>
                <a:sym typeface="微软雅黑" pitchFamily="34" charset="-122"/>
              </a:rPr>
              <a:t>年龄</a:t>
            </a:r>
            <a:r>
              <a:rPr lang="en-US" altLang="zh-CN" sz="900" dirty="0" smtClean="0">
                <a:latin typeface="+mn-ea"/>
                <a:ea typeface="+mn-ea"/>
                <a:sym typeface="微软雅黑" pitchFamily="34" charset="-122"/>
              </a:rPr>
              <a:t> 	</a:t>
            </a:r>
            <a:r>
              <a:rPr lang="zh-CN" altLang="en-US" sz="900" dirty="0" smtClean="0">
                <a:latin typeface="+mn-ea"/>
                <a:ea typeface="+mn-ea"/>
                <a:sym typeface="微软雅黑" pitchFamily="34" charset="-122"/>
              </a:rPr>
              <a:t>数字</a:t>
            </a:r>
            <a:r>
              <a:rPr lang="en-US" altLang="zh-CN" sz="900" dirty="0" smtClean="0">
                <a:latin typeface="+mn-ea"/>
                <a:ea typeface="+mn-ea"/>
                <a:sym typeface="微软雅黑" pitchFamily="34" charset="-122"/>
              </a:rPr>
              <a:t>1/18/25/35/45/50/56,</a:t>
            </a:r>
            <a:r>
              <a:rPr lang="zh-CN" altLang="en-US" sz="900" dirty="0" smtClean="0">
                <a:latin typeface="+mn-ea"/>
                <a:ea typeface="+mn-ea"/>
                <a:sym typeface="微软雅黑" pitchFamily="34" charset="-122"/>
              </a:rPr>
              <a:t>代表年龄段</a:t>
            </a:r>
            <a:r>
              <a:rPr lang="en-US" altLang="zh-CN" sz="900" dirty="0" smtClean="0">
                <a:latin typeface="+mn-ea"/>
                <a:ea typeface="+mn-ea"/>
                <a:sym typeface="微软雅黑" pitchFamily="34" charset="-122"/>
              </a:rPr>
              <a:t>	</a:t>
            </a:r>
            <a:r>
              <a:rPr lang="zh-CN" altLang="en-US" sz="900" dirty="0" smtClean="0">
                <a:solidFill>
                  <a:srgbClr val="FF0000"/>
                </a:solidFill>
                <a:latin typeface="+mn-ea"/>
                <a:ea typeface="+mn-ea"/>
                <a:sym typeface="微软雅黑" pitchFamily="34" charset="-122"/>
              </a:rPr>
              <a:t>用</a:t>
            </a:r>
            <a:r>
              <a:rPr lang="en-US" altLang="zh-CN" sz="900" dirty="0" smtClean="0">
                <a:solidFill>
                  <a:srgbClr val="FF0000"/>
                </a:solidFill>
                <a:latin typeface="+mn-ea"/>
                <a:ea typeface="+mn-ea"/>
                <a:sym typeface="微软雅黑" pitchFamily="34" charset="-122"/>
              </a:rPr>
              <a:t>0~6</a:t>
            </a:r>
            <a:r>
              <a:rPr lang="zh-CN" altLang="en-US" sz="900" dirty="0" smtClean="0">
                <a:solidFill>
                  <a:srgbClr val="FF0000"/>
                </a:solidFill>
                <a:latin typeface="+mn-ea"/>
                <a:ea typeface="+mn-ea"/>
                <a:sym typeface="微软雅黑" pitchFamily="34" charset="-122"/>
              </a:rPr>
              <a:t>表示</a:t>
            </a:r>
            <a:endParaRPr lang="en-US" altLang="zh-CN" sz="900" dirty="0" smtClean="0">
              <a:solidFill>
                <a:srgbClr val="FF0000"/>
              </a:solidFill>
              <a:latin typeface="+mn-ea"/>
              <a:ea typeface="+mn-ea"/>
              <a:sym typeface="微软雅黑" pitchFamily="34" charset="-122"/>
            </a:endParaRPr>
          </a:p>
          <a:p>
            <a:pPr eaLnBrk="1" hangingPunct="1">
              <a:buFont typeface="Arial" pitchFamily="34" charset="0"/>
              <a:buNone/>
            </a:pPr>
            <a:r>
              <a:rPr lang="en-US" altLang="zh-CN" sz="900" dirty="0" smtClean="0">
                <a:latin typeface="+mn-ea"/>
                <a:ea typeface="+mn-ea"/>
                <a:sym typeface="微软雅黑" pitchFamily="34" charset="-122"/>
              </a:rPr>
              <a:t>4. </a:t>
            </a:r>
            <a:r>
              <a:rPr lang="zh-CN" altLang="en-US" sz="900" dirty="0" smtClean="0">
                <a:latin typeface="+mn-ea"/>
                <a:ea typeface="+mn-ea"/>
                <a:sym typeface="微软雅黑" pitchFamily="34" charset="-122"/>
              </a:rPr>
              <a:t>职业</a:t>
            </a:r>
            <a:r>
              <a:rPr lang="en-US" altLang="zh-CN" sz="900" dirty="0" smtClean="0">
                <a:latin typeface="+mn-ea"/>
                <a:ea typeface="+mn-ea"/>
                <a:sym typeface="微软雅黑" pitchFamily="34" charset="-122"/>
              </a:rPr>
              <a:t>	0~20</a:t>
            </a:r>
            <a:r>
              <a:rPr lang="zh-CN" altLang="en-US" sz="900" dirty="0" smtClean="0">
                <a:latin typeface="+mn-ea"/>
                <a:ea typeface="+mn-ea"/>
                <a:sym typeface="微软雅黑" pitchFamily="34" charset="-122"/>
              </a:rPr>
              <a:t>的整数，每个数代表一种职业</a:t>
            </a:r>
            <a:endParaRPr lang="en-US" altLang="zh-CN" sz="900" dirty="0" smtClean="0">
              <a:solidFill>
                <a:srgbClr val="006699"/>
              </a:solidFill>
              <a:latin typeface="微软雅黑" pitchFamily="34" charset="-122"/>
              <a:ea typeface="微软雅黑" pitchFamily="34" charset="-122"/>
              <a:sym typeface="微软雅黑" pitchFamily="34" charset="-122"/>
            </a:endParaRPr>
          </a:p>
          <a:p>
            <a:pPr eaLnBrk="1" hangingPunct="1"/>
            <a:r>
              <a:rPr lang="zh-CN" altLang="en-US" sz="1200" dirty="0" smtClean="0">
                <a:solidFill>
                  <a:srgbClr val="006699"/>
                </a:solidFill>
                <a:latin typeface="微软雅黑" pitchFamily="34" charset="-122"/>
                <a:ea typeface="微软雅黑" pitchFamily="34" charset="-122"/>
                <a:sym typeface="微软雅黑" pitchFamily="34" charset="-122"/>
              </a:rPr>
              <a:t>电影</a:t>
            </a:r>
            <a:r>
              <a:rPr lang="zh-CN" altLang="en-US" sz="1200" dirty="0">
                <a:solidFill>
                  <a:srgbClr val="006699"/>
                </a:solidFill>
                <a:latin typeface="微软雅黑" pitchFamily="34" charset="-122"/>
                <a:ea typeface="微软雅黑" pitchFamily="34" charset="-122"/>
                <a:sym typeface="微软雅黑" pitchFamily="34" charset="-122"/>
              </a:rPr>
              <a:t>文件</a:t>
            </a:r>
            <a:endParaRPr lang="en-US" altLang="zh-CN" sz="1200" dirty="0">
              <a:solidFill>
                <a:srgbClr val="006699"/>
              </a:solidFill>
              <a:latin typeface="微软雅黑" pitchFamily="34" charset="-122"/>
              <a:ea typeface="微软雅黑" pitchFamily="34" charset="-122"/>
              <a:sym typeface="微软雅黑" pitchFamily="34" charset="-122"/>
            </a:endParaRPr>
          </a:p>
          <a:p>
            <a:pPr eaLnBrk="1" hangingPunct="1">
              <a:buFont typeface="Arial" pitchFamily="34" charset="0"/>
              <a:buNone/>
            </a:pPr>
            <a:r>
              <a:rPr lang="en-US" altLang="zh-CN" sz="900" dirty="0">
                <a:latin typeface="+mn-ea"/>
                <a:ea typeface="+mn-ea"/>
                <a:sym typeface="微软雅黑" pitchFamily="34" charset="-122"/>
              </a:rPr>
              <a:t>1</a:t>
            </a:r>
            <a:r>
              <a:rPr lang="en-US" altLang="zh-CN" sz="900" dirty="0" smtClean="0">
                <a:latin typeface="+mn-ea"/>
                <a:ea typeface="+mn-ea"/>
                <a:sym typeface="微软雅黑" pitchFamily="34" charset="-122"/>
              </a:rPr>
              <a:t>.</a:t>
            </a:r>
            <a:r>
              <a:rPr lang="zh-CN" altLang="en-US" sz="900" dirty="0" smtClean="0">
                <a:latin typeface="+mn-ea"/>
                <a:ea typeface="+mn-ea"/>
                <a:sym typeface="微软雅黑" pitchFamily="34" charset="-122"/>
              </a:rPr>
              <a:t>电影</a:t>
            </a:r>
            <a:r>
              <a:rPr lang="en-US" altLang="zh-CN" sz="900" dirty="0">
                <a:latin typeface="+mn-ea"/>
                <a:ea typeface="+mn-ea"/>
                <a:sym typeface="微软雅黑" pitchFamily="34" charset="-122"/>
              </a:rPr>
              <a:t>id 	1~3952</a:t>
            </a:r>
            <a:r>
              <a:rPr lang="zh-CN" altLang="en-US" sz="900" dirty="0">
                <a:latin typeface="+mn-ea"/>
                <a:ea typeface="+mn-ea"/>
                <a:sym typeface="微软雅黑" pitchFamily="34" charset="-122"/>
              </a:rPr>
              <a:t>的整数值</a:t>
            </a:r>
            <a:endParaRPr lang="en-US" altLang="zh-CN" sz="900" dirty="0">
              <a:latin typeface="+mn-ea"/>
              <a:ea typeface="+mn-ea"/>
              <a:sym typeface="微软雅黑" pitchFamily="34" charset="-122"/>
            </a:endParaRPr>
          </a:p>
          <a:p>
            <a:pPr eaLnBrk="1" hangingPunct="1">
              <a:buFont typeface="Arial" pitchFamily="34" charset="0"/>
              <a:buNone/>
            </a:pPr>
            <a:r>
              <a:rPr lang="en-US" altLang="zh-CN" sz="900" dirty="0">
                <a:latin typeface="+mn-ea"/>
                <a:ea typeface="+mn-ea"/>
                <a:sym typeface="微软雅黑" pitchFamily="34" charset="-122"/>
              </a:rPr>
              <a:t>2</a:t>
            </a:r>
            <a:r>
              <a:rPr lang="en-US" altLang="zh-CN" sz="900" dirty="0" smtClean="0">
                <a:latin typeface="+mn-ea"/>
                <a:ea typeface="+mn-ea"/>
                <a:sym typeface="微软雅黑" pitchFamily="34" charset="-122"/>
              </a:rPr>
              <a:t>.</a:t>
            </a:r>
            <a:r>
              <a:rPr lang="zh-CN" altLang="en-US" sz="900" dirty="0" smtClean="0">
                <a:latin typeface="+mn-ea"/>
                <a:ea typeface="+mn-ea"/>
                <a:sym typeface="微软雅黑" pitchFamily="34" charset="-122"/>
              </a:rPr>
              <a:t>种类</a:t>
            </a:r>
            <a:r>
              <a:rPr lang="en-US" altLang="zh-CN" sz="900" dirty="0" smtClean="0">
                <a:latin typeface="+mn-ea"/>
                <a:ea typeface="+mn-ea"/>
                <a:sym typeface="微软雅黑" pitchFamily="34" charset="-122"/>
              </a:rPr>
              <a:t>: </a:t>
            </a:r>
            <a:r>
              <a:rPr lang="en-US" altLang="zh-CN" sz="900" dirty="0">
                <a:latin typeface="+mn-ea"/>
                <a:ea typeface="+mn-ea"/>
                <a:sym typeface="微软雅黑" pitchFamily="34" charset="-122"/>
              </a:rPr>
              <a:t>	</a:t>
            </a:r>
            <a:r>
              <a:rPr lang="zh-CN" altLang="en-US" sz="900" dirty="0" smtClean="0">
                <a:latin typeface="+mn-ea"/>
                <a:ea typeface="+mn-ea"/>
                <a:sym typeface="微软雅黑" pitchFamily="34" charset="-122"/>
              </a:rPr>
              <a:t>字符串类型</a:t>
            </a:r>
            <a:r>
              <a:rPr lang="en-US" altLang="zh-CN" sz="900" dirty="0" smtClean="0">
                <a:latin typeface="+mn-ea"/>
                <a:ea typeface="+mn-ea"/>
                <a:sym typeface="微软雅黑" pitchFamily="34" charset="-122"/>
              </a:rPr>
              <a:t>,</a:t>
            </a:r>
            <a:r>
              <a:rPr lang="zh-CN" altLang="en-US" sz="900" dirty="0">
                <a:latin typeface="+mn-ea"/>
                <a:ea typeface="+mn-ea"/>
                <a:sym typeface="微软雅黑" pitchFamily="34" charset="-122"/>
              </a:rPr>
              <a:t>一部</a:t>
            </a:r>
            <a:r>
              <a:rPr lang="zh-CN" altLang="en-US" sz="900" dirty="0" smtClean="0">
                <a:latin typeface="+mn-ea"/>
                <a:ea typeface="+mn-ea"/>
                <a:sym typeface="微软雅黑" pitchFamily="34" charset="-122"/>
              </a:rPr>
              <a:t>电影可属于多个种类 </a:t>
            </a:r>
            <a:endParaRPr lang="en-US" altLang="zh-CN" sz="900" dirty="0" smtClean="0">
              <a:latin typeface="+mn-ea"/>
              <a:ea typeface="+mn-ea"/>
              <a:sym typeface="微软雅黑" pitchFamily="34" charset="-122"/>
            </a:endParaRPr>
          </a:p>
          <a:p>
            <a:pPr eaLnBrk="1" hangingPunct="1">
              <a:buFont typeface="Arial" pitchFamily="34" charset="0"/>
              <a:buNone/>
            </a:pPr>
            <a:r>
              <a:rPr lang="en-US" altLang="zh-CN" sz="900" dirty="0">
                <a:latin typeface="+mn-ea"/>
                <a:ea typeface="+mn-ea"/>
                <a:sym typeface="微软雅黑" pitchFamily="34" charset="-122"/>
              </a:rPr>
              <a:t>	</a:t>
            </a:r>
            <a:r>
              <a:rPr lang="zh-CN" altLang="en-US" sz="900" dirty="0">
                <a:solidFill>
                  <a:srgbClr val="FF0000"/>
                </a:solidFill>
              </a:rPr>
              <a:t>每个电影种类用一个数字表示，比如喜剧用</a:t>
            </a:r>
            <a:r>
              <a:rPr lang="en-US" altLang="zh-CN" sz="900" dirty="0">
                <a:solidFill>
                  <a:srgbClr val="FF0000"/>
                </a:solidFill>
              </a:rPr>
              <a:t>2</a:t>
            </a:r>
            <a:r>
              <a:rPr lang="zh-CN" altLang="en-US" sz="900" dirty="0">
                <a:solidFill>
                  <a:srgbClr val="FF0000"/>
                </a:solidFill>
              </a:rPr>
              <a:t>表示。</a:t>
            </a:r>
            <a:r>
              <a:rPr lang="zh-CN" altLang="en-US" sz="900" dirty="0" smtClean="0">
                <a:solidFill>
                  <a:srgbClr val="FF0000"/>
                </a:solidFill>
              </a:rPr>
              <a:t>因为</a:t>
            </a:r>
            <a:r>
              <a:rPr lang="en-US" altLang="zh-CN" sz="900" dirty="0" smtClean="0">
                <a:solidFill>
                  <a:srgbClr val="FF0000"/>
                </a:solidFill>
              </a:rPr>
              <a:t>	</a:t>
            </a:r>
            <a:r>
              <a:rPr lang="zh-CN" altLang="en-US" sz="900" dirty="0" smtClean="0">
                <a:solidFill>
                  <a:srgbClr val="FF0000"/>
                </a:solidFill>
              </a:rPr>
              <a:t>共有</a:t>
            </a:r>
            <a:r>
              <a:rPr lang="en-US" altLang="zh-CN" sz="900" dirty="0">
                <a:solidFill>
                  <a:srgbClr val="FF0000"/>
                </a:solidFill>
              </a:rPr>
              <a:t>18</a:t>
            </a:r>
            <a:r>
              <a:rPr lang="zh-CN" altLang="en-US" sz="900" dirty="0">
                <a:solidFill>
                  <a:srgbClr val="FF0000"/>
                </a:solidFill>
              </a:rPr>
              <a:t>个种类，故对于一部具体的电影，用一个</a:t>
            </a:r>
            <a:r>
              <a:rPr lang="en-US" altLang="zh-CN" sz="900" dirty="0">
                <a:solidFill>
                  <a:srgbClr val="FF0000"/>
                </a:solidFill>
              </a:rPr>
              <a:t>18</a:t>
            </a:r>
            <a:r>
              <a:rPr lang="zh-CN" altLang="en-US" sz="900" dirty="0">
                <a:solidFill>
                  <a:srgbClr val="FF0000"/>
                </a:solidFill>
              </a:rPr>
              <a:t>维</a:t>
            </a:r>
            <a:r>
              <a:rPr lang="zh-CN" altLang="en-US" sz="900" dirty="0" smtClean="0">
                <a:solidFill>
                  <a:srgbClr val="FF0000"/>
                </a:solidFill>
              </a:rPr>
              <a:t>的</a:t>
            </a:r>
            <a:r>
              <a:rPr lang="en-US" altLang="zh-CN" sz="900" dirty="0" smtClean="0">
                <a:solidFill>
                  <a:srgbClr val="FF0000"/>
                </a:solidFill>
              </a:rPr>
              <a:t>	</a:t>
            </a:r>
            <a:r>
              <a:rPr lang="zh-CN" altLang="en-US" sz="900" dirty="0" smtClean="0">
                <a:solidFill>
                  <a:srgbClr val="FF0000"/>
                </a:solidFill>
              </a:rPr>
              <a:t>向量</a:t>
            </a:r>
            <a:r>
              <a:rPr lang="zh-CN" altLang="en-US" sz="900" dirty="0">
                <a:solidFill>
                  <a:srgbClr val="FF0000"/>
                </a:solidFill>
              </a:rPr>
              <a:t>来表示它的种类。如果一部电影是戏剧，则用</a:t>
            </a:r>
            <a:r>
              <a:rPr lang="en-US" altLang="zh-CN" sz="900" dirty="0">
                <a:solidFill>
                  <a:srgbClr val="FF0000"/>
                </a:solidFill>
              </a:rPr>
              <a:t>18</a:t>
            </a:r>
            <a:r>
              <a:rPr lang="zh-CN" altLang="en-US" sz="900" dirty="0" smtClean="0">
                <a:solidFill>
                  <a:srgbClr val="FF0000"/>
                </a:solidFill>
              </a:rPr>
              <a:t>维</a:t>
            </a:r>
            <a:r>
              <a:rPr lang="en-US" altLang="zh-CN" sz="900" dirty="0" smtClean="0">
                <a:solidFill>
                  <a:srgbClr val="FF0000"/>
                </a:solidFill>
              </a:rPr>
              <a:t>	</a:t>
            </a:r>
            <a:r>
              <a:rPr lang="zh-CN" altLang="en-US" sz="900" dirty="0" smtClean="0">
                <a:solidFill>
                  <a:srgbClr val="FF0000"/>
                </a:solidFill>
              </a:rPr>
              <a:t>向量</a:t>
            </a:r>
            <a:r>
              <a:rPr lang="zh-CN" altLang="en-US" sz="900" dirty="0">
                <a:solidFill>
                  <a:srgbClr val="FF0000"/>
                </a:solidFill>
              </a:rPr>
              <a:t>（</a:t>
            </a:r>
            <a:r>
              <a:rPr lang="en-US" altLang="zh-CN" sz="900" dirty="0">
                <a:solidFill>
                  <a:srgbClr val="FF0000"/>
                </a:solidFill>
              </a:rPr>
              <a:t>2, Y, Y, ..., Y</a:t>
            </a:r>
            <a:r>
              <a:rPr lang="zh-CN" altLang="en-US" sz="900" dirty="0">
                <a:solidFill>
                  <a:srgbClr val="FF0000"/>
                </a:solidFill>
              </a:rPr>
              <a:t>）来表示它的种类。</a:t>
            </a:r>
            <a:r>
              <a:rPr lang="en-US" altLang="zh-CN" sz="900" dirty="0">
                <a:solidFill>
                  <a:srgbClr val="FF0000"/>
                </a:solidFill>
              </a:rPr>
              <a:t>Y</a:t>
            </a:r>
            <a:r>
              <a:rPr lang="zh-CN" altLang="en-US" sz="900" dirty="0">
                <a:solidFill>
                  <a:srgbClr val="FF0000"/>
                </a:solidFill>
              </a:rPr>
              <a:t>是用来填充</a:t>
            </a:r>
            <a:r>
              <a:rPr lang="zh-CN" altLang="en-US" sz="900" dirty="0" smtClean="0">
                <a:solidFill>
                  <a:srgbClr val="FF0000"/>
                </a:solidFill>
              </a:rPr>
              <a:t>维</a:t>
            </a:r>
            <a:r>
              <a:rPr lang="en-US" altLang="zh-CN" sz="900" dirty="0" smtClean="0">
                <a:solidFill>
                  <a:srgbClr val="FF0000"/>
                </a:solidFill>
              </a:rPr>
              <a:t>	</a:t>
            </a:r>
            <a:r>
              <a:rPr lang="zh-CN" altLang="en-US" sz="900" dirty="0" smtClean="0">
                <a:solidFill>
                  <a:srgbClr val="FF0000"/>
                </a:solidFill>
              </a:rPr>
              <a:t>度</a:t>
            </a:r>
            <a:r>
              <a:rPr lang="zh-CN" altLang="en-US" sz="900" dirty="0">
                <a:solidFill>
                  <a:srgbClr val="FF0000"/>
                </a:solidFill>
              </a:rPr>
              <a:t>的数字</a:t>
            </a:r>
            <a:endParaRPr lang="en-US" altLang="zh-CN" sz="900" dirty="0">
              <a:solidFill>
                <a:srgbClr val="FF0000"/>
              </a:solidFill>
              <a:latin typeface="+mn-ea"/>
              <a:ea typeface="+mn-ea"/>
              <a:sym typeface="微软雅黑" pitchFamily="34" charset="-122"/>
            </a:endParaRPr>
          </a:p>
          <a:p>
            <a:pPr eaLnBrk="1" hangingPunct="1">
              <a:buFont typeface="Arial" pitchFamily="34" charset="0"/>
              <a:buNone/>
            </a:pPr>
            <a:r>
              <a:rPr lang="en-US" altLang="zh-CN" sz="900" dirty="0" smtClean="0">
                <a:solidFill>
                  <a:srgbClr val="3F3F3F"/>
                </a:solidFill>
                <a:latin typeface="+mn-ea"/>
                <a:ea typeface="+mn-ea"/>
                <a:sym typeface="微软雅黑" pitchFamily="34" charset="-122"/>
              </a:rPr>
              <a:t>3.</a:t>
            </a:r>
            <a:r>
              <a:rPr lang="zh-CN" altLang="en-US" sz="900" dirty="0" smtClean="0">
                <a:solidFill>
                  <a:srgbClr val="3F3F3F"/>
                </a:solidFill>
                <a:latin typeface="+mn-ea"/>
                <a:ea typeface="+mn-ea"/>
                <a:sym typeface="微软雅黑" pitchFamily="34" charset="-122"/>
              </a:rPr>
              <a:t>电影名</a:t>
            </a:r>
            <a:r>
              <a:rPr lang="en-US" altLang="zh-CN" sz="900" dirty="0" smtClean="0">
                <a:solidFill>
                  <a:srgbClr val="3F3F3F"/>
                </a:solidFill>
                <a:latin typeface="+mn-ea"/>
                <a:ea typeface="+mn-ea"/>
                <a:sym typeface="微软雅黑" pitchFamily="34" charset="-122"/>
              </a:rPr>
              <a:t>	</a:t>
            </a:r>
            <a:r>
              <a:rPr lang="zh-CN" altLang="en-US" sz="900" dirty="0" smtClean="0">
                <a:solidFill>
                  <a:srgbClr val="3F3F3F"/>
                </a:solidFill>
                <a:latin typeface="+mn-ea"/>
                <a:ea typeface="+mn-ea"/>
                <a:sym typeface="微软雅黑" pitchFamily="34" charset="-122"/>
              </a:rPr>
              <a:t>预处理方法同种类</a:t>
            </a:r>
            <a:endParaRPr lang="en-US" altLang="zh-CN" sz="900" dirty="0">
              <a:solidFill>
                <a:srgbClr val="3F3F3F"/>
              </a:solidFill>
              <a:latin typeface="+mn-ea"/>
              <a:ea typeface="+mn-ea"/>
              <a:sym typeface="微软雅黑" pitchFamily="34" charset="-122"/>
            </a:endParaRPr>
          </a:p>
        </p:txBody>
      </p:sp>
      <p:sp>
        <p:nvSpPr>
          <p:cNvPr id="35" name="Rectangle 42"/>
          <p:cNvSpPr>
            <a:spLocks noChangeArrowheads="1"/>
          </p:cNvSpPr>
          <p:nvPr/>
        </p:nvSpPr>
        <p:spPr bwMode="auto">
          <a:xfrm>
            <a:off x="4597518" y="1347648"/>
            <a:ext cx="190500" cy="192088"/>
          </a:xfrm>
          <a:prstGeom prst="rect">
            <a:avLst/>
          </a:prstGeom>
          <a:solidFill>
            <a:srgbClr val="0B2430"/>
          </a:solidFill>
          <a:ln>
            <a:noFill/>
          </a:ln>
          <a:extLst>
            <a:ext uri="{91240B29-F687-4F45-9708-019B960494DF}">
              <a14:hiddenLine xmlns:a14="http://schemas.microsoft.com/office/drawing/2010/main" w="25400">
                <a:solidFill>
                  <a:srgbClr val="BA990F"/>
                </a:solidFill>
                <a:bevel/>
                <a:headEnd/>
                <a:tailEnd/>
              </a14:hiddenLine>
            </a:ext>
          </a:extLst>
        </p:spPr>
        <p:txBody>
          <a:bodyPr lIns="68580" tIns="34290" rIns="68580" bIns="34290"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1100" b="1" dirty="0" smtClean="0">
                <a:solidFill>
                  <a:srgbClr val="F2F2F2"/>
                </a:solidFill>
                <a:latin typeface="微软雅黑" pitchFamily="34" charset="-122"/>
                <a:ea typeface="微软雅黑" pitchFamily="34" charset="-122"/>
                <a:sym typeface="Open Sans" pitchFamily="2" charset="-122"/>
              </a:rPr>
              <a:t>+</a:t>
            </a:r>
            <a:endParaRPr lang="en-US" altLang="zh-CN" sz="1100" b="1" dirty="0">
              <a:solidFill>
                <a:srgbClr val="F2F2F2"/>
              </a:solidFill>
              <a:latin typeface="微软雅黑" pitchFamily="34" charset="-122"/>
              <a:ea typeface="微软雅黑" pitchFamily="34" charset="-122"/>
              <a:sym typeface="Open Sans" pitchFamily="2" charset="-122"/>
            </a:endParaRPr>
          </a:p>
        </p:txBody>
      </p:sp>
    </p:spTree>
  </p:cSld>
  <p:clrMapOvr>
    <a:masterClrMapping/>
  </p:clrMapOvr>
  <p:transition spd="slow" advClick="0" advTm="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4716012" y="1923696"/>
            <a:ext cx="2160458" cy="338522"/>
          </a:xfrm>
          <a:prstGeom prst="rect">
            <a:avLst/>
          </a:prstGeom>
          <a:noFill/>
        </p:spPr>
        <p:txBody>
          <a:bodyPr wrap="none" lIns="60926" tIns="30464" rIns="60926" bIns="30464">
            <a:spAutoFit/>
          </a:bodyPr>
          <a:lstStyle/>
          <a:p>
            <a:pPr algn="ctr">
              <a:defRPr/>
            </a:pPr>
            <a:r>
              <a:rPr lang="en-US" altLang="zh-CN" dirty="0" smtClean="0">
                <a:solidFill>
                  <a:schemeClr val="tx1">
                    <a:lumMod val="75000"/>
                    <a:lumOff val="25000"/>
                  </a:schemeClr>
                </a:solidFill>
                <a:latin typeface="微软雅黑" pitchFamily="34" charset="-122"/>
                <a:ea typeface="微软雅黑" pitchFamily="34" charset="-122"/>
              </a:rPr>
              <a:t>2.</a:t>
            </a:r>
            <a:r>
              <a:rPr lang="zh-CN" altLang="en-US" dirty="0" smtClean="0">
                <a:solidFill>
                  <a:schemeClr val="tx1">
                    <a:lumMod val="75000"/>
                    <a:lumOff val="25000"/>
                  </a:schemeClr>
                </a:solidFill>
                <a:latin typeface="微软雅黑" pitchFamily="34" charset="-122"/>
                <a:ea typeface="微软雅黑" pitchFamily="34" charset="-122"/>
              </a:rPr>
              <a:t>基于项目协同</a:t>
            </a:r>
            <a:r>
              <a:rPr lang="zh-CN" altLang="en-US" dirty="0">
                <a:solidFill>
                  <a:schemeClr val="tx1">
                    <a:lumMod val="75000"/>
                    <a:lumOff val="25000"/>
                  </a:schemeClr>
                </a:solidFill>
                <a:latin typeface="微软雅黑" pitchFamily="34" charset="-122"/>
                <a:ea typeface="微软雅黑" pitchFamily="34" charset="-122"/>
              </a:rPr>
              <a:t>过滤</a:t>
            </a:r>
          </a:p>
        </p:txBody>
      </p:sp>
      <p:sp>
        <p:nvSpPr>
          <p:cNvPr id="28" name="TextBox 27"/>
          <p:cNvSpPr txBox="1"/>
          <p:nvPr/>
        </p:nvSpPr>
        <p:spPr>
          <a:xfrm>
            <a:off x="4715734" y="1419654"/>
            <a:ext cx="2160458" cy="338522"/>
          </a:xfrm>
          <a:prstGeom prst="rect">
            <a:avLst/>
          </a:prstGeom>
          <a:noFill/>
        </p:spPr>
        <p:txBody>
          <a:bodyPr wrap="none" lIns="60926" tIns="30464" rIns="60926" bIns="30464">
            <a:spAutoFit/>
          </a:bodyPr>
          <a:lstStyle/>
          <a:p>
            <a:pPr algn="ctr">
              <a:defRPr/>
            </a:pPr>
            <a:r>
              <a:rPr lang="en-US" altLang="zh-CN" dirty="0" smtClean="0">
                <a:solidFill>
                  <a:schemeClr val="tx1">
                    <a:lumMod val="75000"/>
                    <a:lumOff val="25000"/>
                  </a:schemeClr>
                </a:solidFill>
                <a:latin typeface="微软雅黑" pitchFamily="34" charset="-122"/>
                <a:ea typeface="微软雅黑" pitchFamily="34" charset="-122"/>
              </a:rPr>
              <a:t>1.</a:t>
            </a:r>
            <a:r>
              <a:rPr lang="zh-CN" altLang="en-US" dirty="0">
                <a:solidFill>
                  <a:schemeClr val="tx1">
                    <a:lumMod val="75000"/>
                    <a:lumOff val="25000"/>
                  </a:schemeClr>
                </a:solidFill>
                <a:latin typeface="微软雅黑" pitchFamily="34" charset="-122"/>
                <a:ea typeface="微软雅黑" pitchFamily="34" charset="-122"/>
              </a:rPr>
              <a:t>基于</a:t>
            </a:r>
            <a:r>
              <a:rPr lang="zh-CN" altLang="en-US" dirty="0" smtClean="0">
                <a:solidFill>
                  <a:schemeClr val="tx1">
                    <a:lumMod val="75000"/>
                    <a:lumOff val="25000"/>
                  </a:schemeClr>
                </a:solidFill>
                <a:latin typeface="微软雅黑" pitchFamily="34" charset="-122"/>
                <a:ea typeface="微软雅黑" pitchFamily="34" charset="-122"/>
              </a:rPr>
              <a:t>用户协同</a:t>
            </a:r>
            <a:r>
              <a:rPr lang="zh-CN" altLang="en-US" dirty="0">
                <a:solidFill>
                  <a:schemeClr val="tx1">
                    <a:lumMod val="75000"/>
                    <a:lumOff val="25000"/>
                  </a:schemeClr>
                </a:solidFill>
                <a:latin typeface="微软雅黑" pitchFamily="34" charset="-122"/>
                <a:ea typeface="微软雅黑" pitchFamily="34" charset="-122"/>
              </a:rPr>
              <a:t>过滤</a:t>
            </a:r>
          </a:p>
        </p:txBody>
      </p:sp>
      <p:sp>
        <p:nvSpPr>
          <p:cNvPr id="32" name="TextBox 31"/>
          <p:cNvSpPr txBox="1"/>
          <p:nvPr/>
        </p:nvSpPr>
        <p:spPr>
          <a:xfrm>
            <a:off x="5355791" y="2187575"/>
            <a:ext cx="123106" cy="338522"/>
          </a:xfrm>
          <a:prstGeom prst="rect">
            <a:avLst/>
          </a:prstGeom>
          <a:noFill/>
        </p:spPr>
        <p:txBody>
          <a:bodyPr wrap="none" lIns="60926" tIns="30464" rIns="60926" bIns="30464">
            <a:spAutoFit/>
          </a:bodyPr>
          <a:lstStyle/>
          <a:p>
            <a:pPr algn="ctr">
              <a:defRPr/>
            </a:pPr>
            <a:endParaRPr lang="zh-CN" altLang="en-US" dirty="0">
              <a:solidFill>
                <a:schemeClr val="tx1">
                  <a:lumMod val="75000"/>
                  <a:lumOff val="25000"/>
                </a:schemeClr>
              </a:solidFill>
              <a:latin typeface="微软雅黑" pitchFamily="34" charset="-122"/>
              <a:ea typeface="微软雅黑" pitchFamily="34" charset="-122"/>
            </a:endParaRPr>
          </a:p>
        </p:txBody>
      </p:sp>
      <p:sp>
        <p:nvSpPr>
          <p:cNvPr id="40" name="TextBox 39"/>
          <p:cNvSpPr txBox="1"/>
          <p:nvPr/>
        </p:nvSpPr>
        <p:spPr>
          <a:xfrm>
            <a:off x="5355784" y="1319213"/>
            <a:ext cx="123106" cy="338522"/>
          </a:xfrm>
          <a:prstGeom prst="rect">
            <a:avLst/>
          </a:prstGeom>
          <a:noFill/>
        </p:spPr>
        <p:txBody>
          <a:bodyPr wrap="none" lIns="60926" tIns="30464" rIns="60926" bIns="30464">
            <a:spAutoFit/>
          </a:bodyPr>
          <a:lstStyle/>
          <a:p>
            <a:pPr algn="ctr">
              <a:defRPr/>
            </a:pPr>
            <a:endParaRPr lang="zh-CN" altLang="en-US" dirty="0">
              <a:solidFill>
                <a:schemeClr val="tx1">
                  <a:lumMod val="75000"/>
                  <a:lumOff val="25000"/>
                </a:schemeClr>
              </a:solidFill>
              <a:latin typeface="微软雅黑" pitchFamily="34" charset="-122"/>
              <a:ea typeface="微软雅黑" pitchFamily="34" charset="-122"/>
            </a:endParaRPr>
          </a:p>
        </p:txBody>
      </p:sp>
      <p:sp>
        <p:nvSpPr>
          <p:cNvPr id="36886" name="矩形 7"/>
          <p:cNvSpPr>
            <a:spLocks noChangeArrowheads="1"/>
          </p:cNvSpPr>
          <p:nvPr/>
        </p:nvSpPr>
        <p:spPr bwMode="auto">
          <a:xfrm>
            <a:off x="60910" y="49213"/>
            <a:ext cx="8928100" cy="863600"/>
          </a:xfrm>
          <a:prstGeom prst="rect">
            <a:avLst/>
          </a:prstGeom>
          <a:solidFill>
            <a:srgbClr val="0B2430"/>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grpSp>
        <p:nvGrpSpPr>
          <p:cNvPr id="36887" name="组合 8"/>
          <p:cNvGrpSpPr>
            <a:grpSpLocks/>
          </p:cNvGrpSpPr>
          <p:nvPr/>
        </p:nvGrpSpPr>
        <p:grpSpPr bwMode="auto">
          <a:xfrm>
            <a:off x="3554413" y="273050"/>
            <a:ext cx="5757862" cy="741363"/>
            <a:chOff x="0" y="0"/>
            <a:chExt cx="9421797" cy="1212838"/>
          </a:xfrm>
        </p:grpSpPr>
        <p:sp>
          <p:nvSpPr>
            <p:cNvPr id="36892"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3"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4"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5"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6"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7"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grpSp>
        <p:nvGrpSpPr>
          <p:cNvPr id="42" name="组合 1"/>
          <p:cNvGrpSpPr>
            <a:grpSpLocks/>
          </p:cNvGrpSpPr>
          <p:nvPr/>
        </p:nvGrpSpPr>
        <p:grpSpPr bwMode="auto">
          <a:xfrm>
            <a:off x="855663" y="283534"/>
            <a:ext cx="4278906" cy="518154"/>
            <a:chOff x="0" y="67543"/>
            <a:chExt cx="3025964" cy="517454"/>
          </a:xfrm>
        </p:grpSpPr>
        <p:sp>
          <p:nvSpPr>
            <p:cNvPr id="36890" name="TextBox 2"/>
            <p:cNvSpPr>
              <a:spLocks noChangeArrowheads="1"/>
            </p:cNvSpPr>
            <p:nvPr/>
          </p:nvSpPr>
          <p:spPr bwMode="auto">
            <a:xfrm>
              <a:off x="0" y="67543"/>
              <a:ext cx="2698919" cy="4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2100" dirty="0" smtClean="0">
                  <a:solidFill>
                    <a:schemeClr val="bg1"/>
                  </a:solidFill>
                  <a:latin typeface="微软雅黑" pitchFamily="34" charset="-122"/>
                  <a:ea typeface="微软雅黑" pitchFamily="34" charset="-122"/>
                  <a:sym typeface="微软雅黑" pitchFamily="34" charset="-122"/>
                </a:rPr>
                <a:t>算法实现</a:t>
              </a:r>
              <a:endParaRPr lang="zh-CN" altLang="en-US" sz="2100" dirty="0">
                <a:solidFill>
                  <a:schemeClr val="bg1"/>
                </a:solidFill>
                <a:latin typeface="微软雅黑" pitchFamily="34" charset="-122"/>
                <a:ea typeface="微软雅黑" pitchFamily="34" charset="-122"/>
                <a:sym typeface="微软雅黑" pitchFamily="34" charset="-122"/>
              </a:endParaRPr>
            </a:p>
          </p:txBody>
        </p:sp>
        <p:sp>
          <p:nvSpPr>
            <p:cNvPr id="36891" name="TextBox 3"/>
            <p:cNvSpPr>
              <a:spLocks noChangeArrowheads="1"/>
            </p:cNvSpPr>
            <p:nvPr/>
          </p:nvSpPr>
          <p:spPr bwMode="auto">
            <a:xfrm>
              <a:off x="0" y="369553"/>
              <a:ext cx="30259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en-US" altLang="zh-CN" sz="800" dirty="0">
                <a:solidFill>
                  <a:schemeClr val="bg1"/>
                </a:solidFill>
                <a:latin typeface="微软雅黑" pitchFamily="34" charset="-122"/>
                <a:ea typeface="微软雅黑" pitchFamily="34" charset="-122"/>
                <a:sym typeface="微软雅黑" pitchFamily="34" charset="-122"/>
              </a:endParaRPr>
            </a:p>
          </p:txBody>
        </p:sp>
      </p:grpSp>
      <p:sp>
        <p:nvSpPr>
          <p:cNvPr id="45" name="Oval 7"/>
          <p:cNvSpPr>
            <a:spLocks noChangeArrowheads="1"/>
          </p:cNvSpPr>
          <p:nvPr/>
        </p:nvSpPr>
        <p:spPr bwMode="auto">
          <a:xfrm>
            <a:off x="241300" y="252413"/>
            <a:ext cx="514350" cy="512762"/>
          </a:xfrm>
          <a:prstGeom prst="ellipse">
            <a:avLst/>
          </a:prstGeom>
          <a:solidFill>
            <a:schemeClr val="bg1"/>
          </a:solidFill>
          <a:ln>
            <a:noFill/>
          </a:ln>
          <a:extLst>
            <a:ext uri="{91240B29-F687-4F45-9708-019B960494DF}">
              <a14:hiddenLine xmlns:a14="http://schemas.microsoft.com/office/drawing/2010/main" w="635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3200" dirty="0">
                <a:solidFill>
                  <a:srgbClr val="0B2430"/>
                </a:solidFill>
                <a:latin typeface="微软雅黑" pitchFamily="34" charset="-122"/>
                <a:ea typeface="微软雅黑" pitchFamily="34" charset="-122"/>
                <a:sym typeface="微软雅黑" pitchFamily="34" charset="-122"/>
              </a:rPr>
              <a:t>3</a:t>
            </a:r>
          </a:p>
        </p:txBody>
      </p:sp>
      <p:sp>
        <p:nvSpPr>
          <p:cNvPr id="37" name="TextBox 36"/>
          <p:cNvSpPr txBox="1"/>
          <p:nvPr/>
        </p:nvSpPr>
        <p:spPr>
          <a:xfrm>
            <a:off x="4705082" y="2427738"/>
            <a:ext cx="2747158" cy="338522"/>
          </a:xfrm>
          <a:prstGeom prst="rect">
            <a:avLst/>
          </a:prstGeom>
          <a:noFill/>
        </p:spPr>
        <p:txBody>
          <a:bodyPr wrap="none" lIns="60926" tIns="30464" rIns="60926" bIns="30464">
            <a:spAutoFit/>
          </a:bodyPr>
          <a:lstStyle/>
          <a:p>
            <a:pPr algn="ctr">
              <a:defRPr/>
            </a:pPr>
            <a:r>
              <a:rPr lang="en-US" altLang="zh-CN" dirty="0" smtClean="0">
                <a:solidFill>
                  <a:schemeClr val="tx1">
                    <a:lumMod val="75000"/>
                    <a:lumOff val="25000"/>
                  </a:schemeClr>
                </a:solidFill>
                <a:latin typeface="微软雅黑" pitchFamily="34" charset="-122"/>
                <a:ea typeface="微软雅黑" pitchFamily="34" charset="-122"/>
              </a:rPr>
              <a:t>3.</a:t>
            </a:r>
            <a:r>
              <a:rPr lang="zh-CN" altLang="en-US" dirty="0" smtClean="0">
                <a:solidFill>
                  <a:schemeClr val="tx1">
                    <a:lumMod val="75000"/>
                    <a:lumOff val="25000"/>
                  </a:schemeClr>
                </a:solidFill>
                <a:latin typeface="微软雅黑" pitchFamily="34" charset="-122"/>
                <a:ea typeface="微软雅黑" pitchFamily="34" charset="-122"/>
              </a:rPr>
              <a:t>基于模型</a:t>
            </a:r>
            <a:r>
              <a:rPr lang="en-US" altLang="zh-CN" dirty="0" smtClean="0">
                <a:solidFill>
                  <a:schemeClr val="tx1">
                    <a:lumMod val="75000"/>
                    <a:lumOff val="25000"/>
                  </a:schemeClr>
                </a:solidFill>
                <a:latin typeface="微软雅黑" pitchFamily="34" charset="-122"/>
                <a:ea typeface="微软雅黑" pitchFamily="34" charset="-122"/>
              </a:rPr>
              <a:t>: </a:t>
            </a:r>
            <a:r>
              <a:rPr lang="zh-CN" altLang="en-US" dirty="0" smtClean="0">
                <a:solidFill>
                  <a:schemeClr val="tx1">
                    <a:lumMod val="75000"/>
                    <a:lumOff val="25000"/>
                  </a:schemeClr>
                </a:solidFill>
                <a:latin typeface="微软雅黑" pitchFamily="34" charset="-122"/>
                <a:ea typeface="微软雅黑" pitchFamily="34" charset="-122"/>
              </a:rPr>
              <a:t>机器学习算法</a:t>
            </a:r>
            <a:endParaRPr lang="zh-CN" altLang="en-US" dirty="0">
              <a:solidFill>
                <a:schemeClr val="tx1">
                  <a:lumMod val="75000"/>
                  <a:lumOff val="25000"/>
                </a:schemeClr>
              </a:solidFill>
              <a:latin typeface="微软雅黑" pitchFamily="34" charset="-122"/>
              <a:ea typeface="微软雅黑" pitchFamily="34" charset="-122"/>
            </a:endParaRPr>
          </a:p>
        </p:txBody>
      </p:sp>
      <p:sp>
        <p:nvSpPr>
          <p:cNvPr id="2" name="矩形 1"/>
          <p:cNvSpPr/>
          <p:nvPr/>
        </p:nvSpPr>
        <p:spPr>
          <a:xfrm>
            <a:off x="5134569" y="2832443"/>
            <a:ext cx="1975221" cy="584775"/>
          </a:xfrm>
          <a:prstGeom prst="rect">
            <a:avLst/>
          </a:prstGeom>
        </p:spPr>
        <p:txBody>
          <a:bodyPr wrap="none">
            <a:spAutoFit/>
          </a:bodyPr>
          <a:lstStyle/>
          <a:p>
            <a:pPr>
              <a:defRPr/>
            </a:pPr>
            <a:r>
              <a:rPr lang="en-US" altLang="zh-CN" sz="1600" dirty="0" smtClean="0">
                <a:solidFill>
                  <a:schemeClr val="tx1">
                    <a:lumMod val="75000"/>
                    <a:lumOff val="25000"/>
                  </a:schemeClr>
                </a:solidFill>
                <a:latin typeface="微软雅黑" pitchFamily="34" charset="-122"/>
                <a:ea typeface="微软雅黑" pitchFamily="34" charset="-122"/>
              </a:rPr>
              <a:t>-</a:t>
            </a:r>
            <a:r>
              <a:rPr lang="zh-CN" altLang="en-US" sz="1600" dirty="0" smtClean="0">
                <a:solidFill>
                  <a:schemeClr val="tx1">
                    <a:lumMod val="75000"/>
                    <a:lumOff val="25000"/>
                  </a:schemeClr>
                </a:solidFill>
                <a:latin typeface="微软雅黑" pitchFamily="34" charset="-122"/>
                <a:ea typeface="微软雅黑" pitchFamily="34" charset="-122"/>
              </a:rPr>
              <a:t>卷积神经网络</a:t>
            </a:r>
            <a:r>
              <a:rPr lang="en-US" altLang="zh-CN" sz="1600" dirty="0" smtClean="0">
                <a:solidFill>
                  <a:schemeClr val="tx1">
                    <a:lumMod val="75000"/>
                    <a:lumOff val="25000"/>
                  </a:schemeClr>
                </a:solidFill>
                <a:latin typeface="微软雅黑" pitchFamily="34" charset="-122"/>
                <a:ea typeface="微软雅黑" pitchFamily="34" charset="-122"/>
              </a:rPr>
              <a:t>CNN</a:t>
            </a:r>
          </a:p>
          <a:p>
            <a:pPr>
              <a:defRPr/>
            </a:pPr>
            <a:r>
              <a:rPr lang="en-US" altLang="zh-CN" sz="1600" dirty="0" smtClean="0">
                <a:solidFill>
                  <a:schemeClr val="tx1">
                    <a:lumMod val="75000"/>
                    <a:lumOff val="25000"/>
                  </a:schemeClr>
                </a:solidFill>
                <a:latin typeface="微软雅黑" pitchFamily="34" charset="-122"/>
                <a:ea typeface="微软雅黑" pitchFamily="34" charset="-122"/>
              </a:rPr>
              <a:t>-</a:t>
            </a:r>
            <a:r>
              <a:rPr lang="zh-CN" altLang="en-US" sz="1600" dirty="0" smtClean="0">
                <a:solidFill>
                  <a:schemeClr val="tx1">
                    <a:lumMod val="75000"/>
                    <a:lumOff val="25000"/>
                  </a:schemeClr>
                </a:solidFill>
                <a:latin typeface="微软雅黑" pitchFamily="34" charset="-122"/>
                <a:ea typeface="微软雅黑" pitchFamily="34" charset="-122"/>
              </a:rPr>
              <a:t>矩阵分解</a:t>
            </a:r>
            <a:r>
              <a:rPr lang="en-US" altLang="zh-CN" sz="1600" dirty="0" smtClean="0">
                <a:solidFill>
                  <a:schemeClr val="tx1">
                    <a:lumMod val="75000"/>
                    <a:lumOff val="25000"/>
                  </a:schemeClr>
                </a:solidFill>
                <a:latin typeface="微软雅黑" pitchFamily="34" charset="-122"/>
                <a:ea typeface="微软雅黑" pitchFamily="34" charset="-122"/>
              </a:rPr>
              <a:t>MF</a:t>
            </a:r>
          </a:p>
        </p:txBody>
      </p:sp>
      <p:pic>
        <p:nvPicPr>
          <p:cNvPr id="1026" name="Picture 2" descr="E:\同步文件夹\大三下\人工智能\lab\lab3 课程设计\pi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010" y="1386338"/>
            <a:ext cx="3917950" cy="208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963540"/>
      </p:ext>
    </p:extLst>
  </p:cSld>
  <p:clrMapOvr>
    <a:masterClrMapping/>
  </p:clrMapOvr>
  <p:transition spd="slow" advClick="0" advTm="300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275892" y="1131630"/>
            <a:ext cx="1237130" cy="338522"/>
          </a:xfrm>
          <a:prstGeom prst="rect">
            <a:avLst/>
          </a:prstGeom>
          <a:noFill/>
        </p:spPr>
        <p:txBody>
          <a:bodyPr wrap="none" lIns="60926" tIns="30464" rIns="60926" bIns="30464">
            <a:spAutoFit/>
          </a:bodyPr>
          <a:lstStyle/>
          <a:p>
            <a:pPr algn="ctr">
              <a:defRPr/>
            </a:pPr>
            <a:r>
              <a:rPr lang="en-US" altLang="zh-CN" dirty="0" smtClean="0">
                <a:solidFill>
                  <a:schemeClr val="tx1">
                    <a:lumMod val="75000"/>
                    <a:lumOff val="25000"/>
                  </a:schemeClr>
                </a:solidFill>
                <a:latin typeface="微软雅黑" pitchFamily="34" charset="-122"/>
                <a:ea typeface="微软雅黑" pitchFamily="34" charset="-122"/>
              </a:rPr>
              <a:t>1.</a:t>
            </a:r>
            <a:r>
              <a:rPr lang="zh-CN" altLang="en-US" dirty="0" smtClean="0">
                <a:solidFill>
                  <a:schemeClr val="tx1">
                    <a:lumMod val="75000"/>
                    <a:lumOff val="25000"/>
                  </a:schemeClr>
                </a:solidFill>
                <a:latin typeface="微软雅黑" pitchFamily="34" charset="-122"/>
                <a:ea typeface="微软雅黑" pitchFamily="34" charset="-122"/>
              </a:rPr>
              <a:t>算法介绍</a:t>
            </a:r>
            <a:endParaRPr lang="zh-CN" altLang="en-US" dirty="0">
              <a:solidFill>
                <a:schemeClr val="tx1">
                  <a:lumMod val="75000"/>
                  <a:lumOff val="25000"/>
                </a:schemeClr>
              </a:solidFill>
              <a:latin typeface="微软雅黑" pitchFamily="34" charset="-122"/>
              <a:ea typeface="微软雅黑" pitchFamily="34" charset="-122"/>
            </a:endParaRPr>
          </a:p>
        </p:txBody>
      </p:sp>
      <p:sp>
        <p:nvSpPr>
          <p:cNvPr id="32" name="TextBox 31"/>
          <p:cNvSpPr txBox="1"/>
          <p:nvPr/>
        </p:nvSpPr>
        <p:spPr>
          <a:xfrm>
            <a:off x="5355791" y="2187575"/>
            <a:ext cx="123106" cy="338522"/>
          </a:xfrm>
          <a:prstGeom prst="rect">
            <a:avLst/>
          </a:prstGeom>
          <a:noFill/>
        </p:spPr>
        <p:txBody>
          <a:bodyPr wrap="none" lIns="60926" tIns="30464" rIns="60926" bIns="30464">
            <a:spAutoFit/>
          </a:bodyPr>
          <a:lstStyle/>
          <a:p>
            <a:pPr algn="ctr">
              <a:defRPr/>
            </a:pPr>
            <a:endParaRPr lang="zh-CN" altLang="en-US" dirty="0">
              <a:solidFill>
                <a:schemeClr val="tx1">
                  <a:lumMod val="75000"/>
                  <a:lumOff val="25000"/>
                </a:schemeClr>
              </a:solidFill>
              <a:latin typeface="微软雅黑" pitchFamily="34" charset="-122"/>
              <a:ea typeface="微软雅黑" pitchFamily="34" charset="-122"/>
            </a:endParaRPr>
          </a:p>
        </p:txBody>
      </p:sp>
      <p:sp>
        <p:nvSpPr>
          <p:cNvPr id="40" name="TextBox 39"/>
          <p:cNvSpPr txBox="1"/>
          <p:nvPr/>
        </p:nvSpPr>
        <p:spPr>
          <a:xfrm>
            <a:off x="5355784" y="1319213"/>
            <a:ext cx="123106" cy="338522"/>
          </a:xfrm>
          <a:prstGeom prst="rect">
            <a:avLst/>
          </a:prstGeom>
          <a:noFill/>
        </p:spPr>
        <p:txBody>
          <a:bodyPr wrap="none" lIns="60926" tIns="30464" rIns="60926" bIns="30464">
            <a:spAutoFit/>
          </a:bodyPr>
          <a:lstStyle/>
          <a:p>
            <a:pPr algn="ctr">
              <a:defRPr/>
            </a:pPr>
            <a:endParaRPr lang="zh-CN" altLang="en-US" dirty="0">
              <a:solidFill>
                <a:schemeClr val="tx1">
                  <a:lumMod val="75000"/>
                  <a:lumOff val="25000"/>
                </a:schemeClr>
              </a:solidFill>
              <a:latin typeface="微软雅黑" pitchFamily="34" charset="-122"/>
              <a:ea typeface="微软雅黑" pitchFamily="34" charset="-122"/>
            </a:endParaRPr>
          </a:p>
        </p:txBody>
      </p:sp>
      <p:sp>
        <p:nvSpPr>
          <p:cNvPr id="36886" name="矩形 7"/>
          <p:cNvSpPr>
            <a:spLocks noChangeArrowheads="1"/>
          </p:cNvSpPr>
          <p:nvPr/>
        </p:nvSpPr>
        <p:spPr bwMode="auto">
          <a:xfrm>
            <a:off x="60910" y="49213"/>
            <a:ext cx="8928100" cy="863600"/>
          </a:xfrm>
          <a:prstGeom prst="rect">
            <a:avLst/>
          </a:prstGeom>
          <a:solidFill>
            <a:srgbClr val="0B2430"/>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grpSp>
        <p:nvGrpSpPr>
          <p:cNvPr id="36887" name="组合 8"/>
          <p:cNvGrpSpPr>
            <a:grpSpLocks/>
          </p:cNvGrpSpPr>
          <p:nvPr/>
        </p:nvGrpSpPr>
        <p:grpSpPr bwMode="auto">
          <a:xfrm>
            <a:off x="3554413" y="273050"/>
            <a:ext cx="5757862" cy="741363"/>
            <a:chOff x="0" y="0"/>
            <a:chExt cx="9421797" cy="1212838"/>
          </a:xfrm>
        </p:grpSpPr>
        <p:sp>
          <p:nvSpPr>
            <p:cNvPr id="36892"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3"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4"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5"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6"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7"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grpSp>
        <p:nvGrpSpPr>
          <p:cNvPr id="42" name="组合 1"/>
          <p:cNvGrpSpPr>
            <a:grpSpLocks/>
          </p:cNvGrpSpPr>
          <p:nvPr/>
        </p:nvGrpSpPr>
        <p:grpSpPr bwMode="auto">
          <a:xfrm>
            <a:off x="855663" y="283534"/>
            <a:ext cx="4278906" cy="518154"/>
            <a:chOff x="0" y="67543"/>
            <a:chExt cx="3025964" cy="517454"/>
          </a:xfrm>
        </p:grpSpPr>
        <p:sp>
          <p:nvSpPr>
            <p:cNvPr id="36890" name="TextBox 2"/>
            <p:cNvSpPr>
              <a:spLocks noChangeArrowheads="1"/>
            </p:cNvSpPr>
            <p:nvPr/>
          </p:nvSpPr>
          <p:spPr bwMode="auto">
            <a:xfrm>
              <a:off x="0" y="67543"/>
              <a:ext cx="2698919" cy="4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2100" dirty="0" smtClean="0">
                  <a:solidFill>
                    <a:schemeClr val="bg1"/>
                  </a:solidFill>
                  <a:latin typeface="微软雅黑" pitchFamily="34" charset="-122"/>
                  <a:ea typeface="微软雅黑" pitchFamily="34" charset="-122"/>
                  <a:sym typeface="微软雅黑" pitchFamily="34" charset="-122"/>
                </a:rPr>
                <a:t>算法实现</a:t>
              </a:r>
              <a:r>
                <a:rPr lang="en-US" altLang="zh-CN" sz="2100" dirty="0" smtClean="0">
                  <a:solidFill>
                    <a:schemeClr val="bg1"/>
                  </a:solidFill>
                  <a:latin typeface="微软雅黑" pitchFamily="34" charset="-122"/>
                  <a:ea typeface="微软雅黑" pitchFamily="34" charset="-122"/>
                  <a:sym typeface="微软雅黑" pitchFamily="34" charset="-122"/>
                </a:rPr>
                <a:t>: </a:t>
              </a:r>
              <a:r>
                <a:rPr lang="zh-CN" altLang="en-US" sz="2100" dirty="0" smtClean="0">
                  <a:solidFill>
                    <a:schemeClr val="bg1"/>
                  </a:solidFill>
                  <a:latin typeface="微软雅黑" pitchFamily="34" charset="-122"/>
                  <a:ea typeface="微软雅黑" pitchFamily="34" charset="-122"/>
                  <a:sym typeface="微软雅黑" pitchFamily="34" charset="-122"/>
                </a:rPr>
                <a:t>基于用户协同过滤</a:t>
              </a:r>
              <a:endParaRPr lang="zh-CN" altLang="en-US" sz="2100" dirty="0">
                <a:solidFill>
                  <a:schemeClr val="bg1"/>
                </a:solidFill>
                <a:latin typeface="微软雅黑" pitchFamily="34" charset="-122"/>
                <a:ea typeface="微软雅黑" pitchFamily="34" charset="-122"/>
                <a:sym typeface="微软雅黑" pitchFamily="34" charset="-122"/>
              </a:endParaRPr>
            </a:p>
          </p:txBody>
        </p:sp>
        <p:sp>
          <p:nvSpPr>
            <p:cNvPr id="36891" name="TextBox 3"/>
            <p:cNvSpPr>
              <a:spLocks noChangeArrowheads="1"/>
            </p:cNvSpPr>
            <p:nvPr/>
          </p:nvSpPr>
          <p:spPr bwMode="auto">
            <a:xfrm>
              <a:off x="0" y="369553"/>
              <a:ext cx="30259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en-US" altLang="zh-CN" sz="800" dirty="0">
                <a:solidFill>
                  <a:schemeClr val="bg1"/>
                </a:solidFill>
                <a:latin typeface="微软雅黑" pitchFamily="34" charset="-122"/>
                <a:ea typeface="微软雅黑" pitchFamily="34" charset="-122"/>
                <a:sym typeface="微软雅黑" pitchFamily="34" charset="-122"/>
              </a:endParaRPr>
            </a:p>
          </p:txBody>
        </p:sp>
      </p:grpSp>
      <p:sp>
        <p:nvSpPr>
          <p:cNvPr id="45" name="Oval 7"/>
          <p:cNvSpPr>
            <a:spLocks noChangeArrowheads="1"/>
          </p:cNvSpPr>
          <p:nvPr/>
        </p:nvSpPr>
        <p:spPr bwMode="auto">
          <a:xfrm>
            <a:off x="241300" y="252413"/>
            <a:ext cx="514350" cy="512762"/>
          </a:xfrm>
          <a:prstGeom prst="ellipse">
            <a:avLst/>
          </a:prstGeom>
          <a:solidFill>
            <a:schemeClr val="bg1"/>
          </a:solidFill>
          <a:ln>
            <a:noFill/>
          </a:ln>
          <a:extLst>
            <a:ext uri="{91240B29-F687-4F45-9708-019B960494DF}">
              <a14:hiddenLine xmlns:a14="http://schemas.microsoft.com/office/drawing/2010/main" w="635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3200" dirty="0">
                <a:solidFill>
                  <a:srgbClr val="0B2430"/>
                </a:solidFill>
                <a:latin typeface="微软雅黑" pitchFamily="34" charset="-122"/>
                <a:ea typeface="微软雅黑" pitchFamily="34" charset="-122"/>
                <a:sym typeface="微软雅黑" pitchFamily="34" charset="-122"/>
              </a:rPr>
              <a:t>3</a:t>
            </a:r>
          </a:p>
        </p:txBody>
      </p:sp>
      <p:sp>
        <p:nvSpPr>
          <p:cNvPr id="37" name="TextBox 36"/>
          <p:cNvSpPr txBox="1"/>
          <p:nvPr/>
        </p:nvSpPr>
        <p:spPr>
          <a:xfrm>
            <a:off x="3347898" y="2355732"/>
            <a:ext cx="1237130" cy="338522"/>
          </a:xfrm>
          <a:prstGeom prst="rect">
            <a:avLst/>
          </a:prstGeom>
          <a:noFill/>
        </p:spPr>
        <p:txBody>
          <a:bodyPr wrap="none" lIns="60926" tIns="30464" rIns="60926" bIns="30464">
            <a:spAutoFit/>
          </a:bodyPr>
          <a:lstStyle/>
          <a:p>
            <a:pPr algn="ctr">
              <a:defRPr/>
            </a:pPr>
            <a:r>
              <a:rPr lang="en-US" altLang="zh-CN" dirty="0" smtClean="0">
                <a:solidFill>
                  <a:schemeClr val="tx1">
                    <a:lumMod val="75000"/>
                    <a:lumOff val="25000"/>
                  </a:schemeClr>
                </a:solidFill>
                <a:latin typeface="微软雅黑" pitchFamily="34" charset="-122"/>
                <a:ea typeface="微软雅黑" pitchFamily="34" charset="-122"/>
              </a:rPr>
              <a:t>2.</a:t>
            </a:r>
            <a:r>
              <a:rPr lang="zh-CN" altLang="en-US" dirty="0">
                <a:solidFill>
                  <a:schemeClr val="tx1">
                    <a:lumMod val="75000"/>
                    <a:lumOff val="25000"/>
                  </a:schemeClr>
                </a:solidFill>
                <a:latin typeface="微软雅黑" pitchFamily="34" charset="-122"/>
                <a:ea typeface="微软雅黑" pitchFamily="34" charset="-122"/>
              </a:rPr>
              <a:t>算法实现</a:t>
            </a:r>
          </a:p>
        </p:txBody>
      </p:sp>
      <p:sp>
        <p:nvSpPr>
          <p:cNvPr id="2" name="矩形 1"/>
          <p:cNvSpPr/>
          <p:nvPr/>
        </p:nvSpPr>
        <p:spPr>
          <a:xfrm>
            <a:off x="3556763" y="1491660"/>
            <a:ext cx="4429208" cy="830997"/>
          </a:xfrm>
          <a:prstGeom prst="rect">
            <a:avLst/>
          </a:prstGeom>
        </p:spPr>
        <p:txBody>
          <a:bodyPr wrap="square">
            <a:spAutoFit/>
          </a:bodyPr>
          <a:lstStyle/>
          <a:p>
            <a:r>
              <a:rPr lang="en-US" altLang="zh-CN" sz="800" dirty="0"/>
              <a:t>User-based</a:t>
            </a:r>
            <a:r>
              <a:rPr lang="zh-CN" altLang="en-US" sz="800" dirty="0"/>
              <a:t>协同过滤推荐根据其他用户的观点产生对目标用户的推荐列表。它基于这样一个假设</a:t>
            </a:r>
            <a:r>
              <a:rPr lang="en-US" altLang="zh-CN" sz="800" dirty="0"/>
              <a:t>: </a:t>
            </a:r>
            <a:r>
              <a:rPr lang="zh-CN" altLang="en-US" sz="800" dirty="0"/>
              <a:t>如果用户对一些项的评分比较相似</a:t>
            </a:r>
            <a:r>
              <a:rPr lang="en-US" altLang="zh-CN" sz="800" dirty="0"/>
              <a:t>, </a:t>
            </a:r>
            <a:r>
              <a:rPr lang="zh-CN" altLang="en-US" sz="800" dirty="0"/>
              <a:t>则他们对其他项的评分也比较相似。</a:t>
            </a:r>
          </a:p>
          <a:p>
            <a:r>
              <a:rPr lang="zh-CN" altLang="en-US" sz="800" dirty="0"/>
              <a:t>协同过滤推荐系统使用统计技术搜索目标用户的若干最近邻居，根据最近邻居对项的评分预测目标用户对未评分项的评分。</a:t>
            </a:r>
          </a:p>
          <a:p>
            <a:r>
              <a:rPr lang="zh-CN" altLang="en-US" sz="800" dirty="0"/>
              <a:t>算法步骤</a:t>
            </a:r>
            <a:r>
              <a:rPr lang="en-US" altLang="zh-CN" sz="800" dirty="0"/>
              <a:t>: (1)</a:t>
            </a:r>
            <a:r>
              <a:rPr lang="zh-CN" altLang="en-US" sz="800" dirty="0"/>
              <a:t>得到</a:t>
            </a:r>
            <a:r>
              <a:rPr lang="en-US" altLang="zh-CN" sz="800" dirty="0"/>
              <a:t>User-Item</a:t>
            </a:r>
            <a:r>
              <a:rPr lang="zh-CN" altLang="en-US" sz="800" dirty="0"/>
              <a:t>评分数据矩阵 </a:t>
            </a:r>
            <a:r>
              <a:rPr lang="en-US" altLang="zh-CN" sz="800" dirty="0"/>
              <a:t>(2)</a:t>
            </a:r>
            <a:r>
              <a:rPr lang="zh-CN" altLang="en-US" sz="800" dirty="0"/>
              <a:t>针对项的最近邻搜索，对项进行相似度计算。常用算法包括皮尔森相关系数</a:t>
            </a:r>
            <a:r>
              <a:rPr lang="en-US" altLang="zh-CN" sz="800" dirty="0"/>
              <a:t>,</a:t>
            </a:r>
            <a:r>
              <a:rPr lang="zh-CN" altLang="en-US" sz="800" dirty="0"/>
              <a:t>余弦相似性</a:t>
            </a:r>
            <a:r>
              <a:rPr lang="en-US" altLang="zh-CN" sz="800" dirty="0"/>
              <a:t>, </a:t>
            </a:r>
            <a:r>
              <a:rPr lang="zh-CN" altLang="en-US" sz="800" dirty="0"/>
              <a:t>条件概率等 </a:t>
            </a:r>
            <a:r>
              <a:rPr lang="en-US" altLang="zh-CN" sz="800" dirty="0"/>
              <a:t>(3)</a:t>
            </a:r>
            <a:r>
              <a:rPr lang="zh-CN" altLang="en-US" sz="800" dirty="0"/>
              <a:t>产生预测</a:t>
            </a:r>
          </a:p>
        </p:txBody>
      </p:sp>
      <p:pic>
        <p:nvPicPr>
          <p:cNvPr id="2050" name="Picture 2" descr="G:\github\Junior\AI\lab3\pi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58" y="987618"/>
            <a:ext cx="2664222" cy="1760098"/>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1"/>
          <p:cNvSpPr/>
          <p:nvPr/>
        </p:nvSpPr>
        <p:spPr>
          <a:xfrm>
            <a:off x="3563916" y="2715762"/>
            <a:ext cx="4680390" cy="830997"/>
          </a:xfrm>
          <a:prstGeom prst="rect">
            <a:avLst/>
          </a:prstGeom>
        </p:spPr>
        <p:txBody>
          <a:bodyPr wrap="square">
            <a:spAutoFit/>
          </a:bodyPr>
          <a:lstStyle/>
          <a:p>
            <a:pPr marL="171450" indent="-171450">
              <a:buFont typeface="Arial" panose="020B0604020202020204" pitchFamily="34" charset="0"/>
              <a:buChar char="•"/>
            </a:pPr>
            <a:r>
              <a:rPr lang="zh-CN" altLang="en-US" sz="800" dirty="0"/>
              <a:t>调用</a:t>
            </a:r>
            <a:r>
              <a:rPr lang="en-US" altLang="zh-CN" sz="800" dirty="0" err="1"/>
              <a:t>numpy</a:t>
            </a:r>
            <a:r>
              <a:rPr lang="zh-CN" altLang="en-US" sz="800" dirty="0"/>
              <a:t>处理矩阵运算</a:t>
            </a:r>
            <a:r>
              <a:rPr lang="en-US" altLang="zh-CN" sz="800" dirty="0"/>
              <a:t>, </a:t>
            </a:r>
            <a:r>
              <a:rPr lang="zh-CN" altLang="en-US" sz="800" dirty="0"/>
              <a:t>算法逻辑自行</a:t>
            </a:r>
            <a:r>
              <a:rPr lang="zh-CN" altLang="en-US" sz="800" dirty="0" smtClean="0"/>
              <a:t>实现</a:t>
            </a:r>
            <a:endParaRPr lang="en-US" altLang="zh-CN" sz="800" dirty="0" smtClean="0"/>
          </a:p>
          <a:p>
            <a:pPr marL="171450" indent="-171450">
              <a:buFont typeface="Arial" panose="020B0604020202020204" pitchFamily="34" charset="0"/>
              <a:buChar char="•"/>
            </a:pPr>
            <a:r>
              <a:rPr lang="zh-CN" altLang="en-US" sz="800" dirty="0" smtClean="0"/>
              <a:t>数据预处理</a:t>
            </a:r>
            <a:r>
              <a:rPr lang="zh-CN" altLang="en-US" sz="800" dirty="0"/>
              <a:t>得到</a:t>
            </a:r>
            <a:r>
              <a:rPr lang="en-US" altLang="zh-CN" sz="800" dirty="0"/>
              <a:t>(</a:t>
            </a:r>
            <a:r>
              <a:rPr lang="en-US" altLang="zh-CN" sz="800" dirty="0" err="1"/>
              <a:t>user_id</a:t>
            </a:r>
            <a:r>
              <a:rPr lang="en-US" altLang="zh-CN" sz="800" dirty="0"/>
              <a:t>, </a:t>
            </a:r>
            <a:r>
              <a:rPr lang="en-US" altLang="zh-CN" sz="800" dirty="0" err="1"/>
              <a:t>movie_id</a:t>
            </a:r>
            <a:r>
              <a:rPr lang="en-US" altLang="zh-CN" sz="800" dirty="0"/>
              <a:t>, rating)</a:t>
            </a:r>
            <a:r>
              <a:rPr lang="zh-CN" altLang="en-US" sz="800" dirty="0"/>
              <a:t>三元组</a:t>
            </a:r>
            <a:r>
              <a:rPr lang="en-US" altLang="zh-CN" sz="800" dirty="0"/>
              <a:t>, </a:t>
            </a:r>
            <a:r>
              <a:rPr lang="zh-CN" altLang="en-US" sz="800" dirty="0"/>
              <a:t>构建</a:t>
            </a:r>
            <a:r>
              <a:rPr lang="en-US" altLang="zh-CN" sz="800" dirty="0"/>
              <a:t>2</a:t>
            </a:r>
            <a:r>
              <a:rPr lang="zh-CN" altLang="en-US" sz="800" dirty="0"/>
              <a:t>个评分矩阵</a:t>
            </a:r>
            <a:r>
              <a:rPr lang="en-US" altLang="zh-CN" sz="800" dirty="0"/>
              <a:t>(</a:t>
            </a:r>
            <a:r>
              <a:rPr lang="zh-CN" altLang="en-US" sz="800" dirty="0"/>
              <a:t>训练和测试</a:t>
            </a:r>
            <a:r>
              <a:rPr lang="en-US" altLang="zh-CN" sz="800" dirty="0"/>
              <a:t>), </a:t>
            </a:r>
            <a:r>
              <a:rPr lang="zh-CN" altLang="en-US" sz="800" dirty="0"/>
              <a:t>行号为</a:t>
            </a:r>
            <a:r>
              <a:rPr lang="en-US" altLang="zh-CN" sz="800" dirty="0" err="1"/>
              <a:t>user_id</a:t>
            </a:r>
            <a:r>
              <a:rPr lang="en-US" altLang="zh-CN" sz="800" dirty="0"/>
              <a:t>, </a:t>
            </a:r>
            <a:r>
              <a:rPr lang="zh-CN" altLang="en-US" sz="800" dirty="0"/>
              <a:t>列号为</a:t>
            </a:r>
            <a:r>
              <a:rPr lang="en-US" altLang="zh-CN" sz="800" dirty="0" err="1"/>
              <a:t>movie_id</a:t>
            </a:r>
            <a:r>
              <a:rPr lang="en-US" altLang="zh-CN" sz="800" dirty="0"/>
              <a:t>, </a:t>
            </a:r>
            <a:r>
              <a:rPr lang="zh-CN" altLang="en-US" sz="800" dirty="0"/>
              <a:t>矩阵内容为评分数值 </a:t>
            </a:r>
            <a:endParaRPr lang="en-US" altLang="zh-CN" sz="800" dirty="0" smtClean="0"/>
          </a:p>
          <a:p>
            <a:pPr marL="171450" indent="-171450">
              <a:buFont typeface="Arial" panose="020B0604020202020204" pitchFamily="34" charset="0"/>
              <a:buChar char="•"/>
            </a:pPr>
            <a:r>
              <a:rPr lang="zh-CN" altLang="en-US" sz="800" dirty="0" smtClean="0"/>
              <a:t>计算</a:t>
            </a:r>
            <a:r>
              <a:rPr lang="zh-CN" altLang="en-US" sz="800" dirty="0"/>
              <a:t>用户余弦相似度</a:t>
            </a:r>
            <a:r>
              <a:rPr lang="en-US" altLang="zh-CN" sz="800" dirty="0"/>
              <a:t>(</a:t>
            </a:r>
            <a:r>
              <a:rPr lang="zh-CN" altLang="en-US" sz="800" dirty="0"/>
              <a:t>根据用户的评分向量计算，也可以在向量中添加性别、职业等属性</a:t>
            </a:r>
            <a:r>
              <a:rPr lang="en-US" altLang="zh-CN" sz="800" dirty="0" smtClean="0"/>
              <a:t>)</a:t>
            </a:r>
          </a:p>
          <a:p>
            <a:pPr marL="171450" indent="-171450">
              <a:buFont typeface="Arial" panose="020B0604020202020204" pitchFamily="34" charset="0"/>
              <a:buChar char="•"/>
            </a:pPr>
            <a:r>
              <a:rPr lang="zh-CN" altLang="en-US" sz="800" dirty="0" smtClean="0"/>
              <a:t>计算</a:t>
            </a:r>
            <a:r>
              <a:rPr lang="zh-CN" altLang="en-US" sz="800" dirty="0"/>
              <a:t>评分</a:t>
            </a:r>
            <a:r>
              <a:rPr lang="en-US" altLang="zh-CN" sz="800" dirty="0"/>
              <a:t>: sim</a:t>
            </a:r>
            <a:r>
              <a:rPr lang="zh-CN" altLang="en-US" sz="800" dirty="0"/>
              <a:t>表示用户</a:t>
            </a:r>
            <a:r>
              <a:rPr lang="en-US" altLang="zh-CN" sz="800" dirty="0"/>
              <a:t>u</a:t>
            </a:r>
            <a:r>
              <a:rPr lang="zh-CN" altLang="en-US" sz="800" dirty="0"/>
              <a:t>和用户</a:t>
            </a:r>
            <a:r>
              <a:rPr lang="en-US" altLang="zh-CN" sz="800" dirty="0"/>
              <a:t>n</a:t>
            </a:r>
            <a:r>
              <a:rPr lang="zh-CN" altLang="en-US" sz="800" dirty="0"/>
              <a:t>之间的相似性</a:t>
            </a:r>
            <a:r>
              <a:rPr lang="en-US" altLang="zh-CN" sz="800" dirty="0"/>
              <a:t>, </a:t>
            </a:r>
            <a:r>
              <a:rPr lang="en-US" altLang="zh-CN" sz="800" dirty="0" err="1"/>
              <a:t>R</a:t>
            </a:r>
            <a:r>
              <a:rPr lang="en-US" altLang="zh-CN" sz="800" baseline="-25000" dirty="0" err="1"/>
              <a:t>n,i</a:t>
            </a:r>
            <a:r>
              <a:rPr lang="zh-CN" altLang="en-US" sz="800" dirty="0"/>
              <a:t>表示用户</a:t>
            </a:r>
            <a:r>
              <a:rPr lang="en-US" altLang="zh-CN" sz="800" dirty="0"/>
              <a:t>n</a:t>
            </a:r>
            <a:r>
              <a:rPr lang="zh-CN" altLang="en-US" sz="800" dirty="0"/>
              <a:t>对项目</a:t>
            </a:r>
            <a:r>
              <a:rPr lang="en-US" altLang="zh-CN" sz="800" dirty="0" err="1"/>
              <a:t>i</a:t>
            </a:r>
            <a:r>
              <a:rPr lang="zh-CN" altLang="en-US" sz="800" dirty="0"/>
              <a:t>的评分，</a:t>
            </a:r>
            <a:r>
              <a:rPr lang="en-US" altLang="zh-CN" sz="800" dirty="0"/>
              <a:t>R</a:t>
            </a:r>
            <a:r>
              <a:rPr lang="en-US" altLang="zh-CN" sz="800" baseline="-25000" dirty="0"/>
              <a:t>u</a:t>
            </a:r>
            <a:r>
              <a:rPr lang="en-US" altLang="zh-CN" sz="800" dirty="0"/>
              <a:t>-</a:t>
            </a:r>
            <a:r>
              <a:rPr lang="zh-CN" altLang="en-US" sz="800" dirty="0"/>
              <a:t>和</a:t>
            </a:r>
            <a:r>
              <a:rPr lang="en-US" altLang="zh-CN" sz="800" dirty="0"/>
              <a:t>R</a:t>
            </a:r>
            <a:r>
              <a:rPr lang="en-US" altLang="zh-CN" sz="800" baseline="-25000" dirty="0"/>
              <a:t>n</a:t>
            </a:r>
            <a:r>
              <a:rPr lang="en-US" altLang="zh-CN" sz="800" dirty="0"/>
              <a:t>-</a:t>
            </a:r>
            <a:r>
              <a:rPr lang="zh-CN" altLang="en-US" sz="800" dirty="0"/>
              <a:t>分别表示用户</a:t>
            </a:r>
            <a:r>
              <a:rPr lang="en-US" altLang="zh-CN" sz="800" dirty="0"/>
              <a:t>u</a:t>
            </a:r>
            <a:r>
              <a:rPr lang="zh-CN" altLang="en-US" sz="800" dirty="0"/>
              <a:t>和用户</a:t>
            </a:r>
            <a:r>
              <a:rPr lang="en-US" altLang="zh-CN" sz="800" dirty="0"/>
              <a:t>n</a:t>
            </a:r>
            <a:r>
              <a:rPr lang="zh-CN" altLang="en-US" sz="800" dirty="0"/>
              <a:t>对所有项目的平均评分。 </a:t>
            </a:r>
          </a:p>
        </p:txBody>
      </p:sp>
      <p:pic>
        <p:nvPicPr>
          <p:cNvPr id="2051" name="Picture 3" descr="G:\github\Junior\AI\lab3\pic\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93" y="2895777"/>
            <a:ext cx="2793929" cy="64805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3347897" y="3529336"/>
            <a:ext cx="1237130" cy="338522"/>
          </a:xfrm>
          <a:prstGeom prst="rect">
            <a:avLst/>
          </a:prstGeom>
          <a:noFill/>
        </p:spPr>
        <p:txBody>
          <a:bodyPr wrap="none" lIns="60926" tIns="30464" rIns="60926" bIns="30464">
            <a:spAutoFit/>
          </a:bodyPr>
          <a:lstStyle/>
          <a:p>
            <a:pPr algn="ctr">
              <a:defRPr/>
            </a:pPr>
            <a:r>
              <a:rPr lang="en-US" altLang="zh-CN" dirty="0">
                <a:solidFill>
                  <a:schemeClr val="tx1">
                    <a:lumMod val="75000"/>
                    <a:lumOff val="25000"/>
                  </a:schemeClr>
                </a:solidFill>
                <a:latin typeface="微软雅黑" pitchFamily="34" charset="-122"/>
                <a:ea typeface="微软雅黑" pitchFamily="34" charset="-122"/>
              </a:rPr>
              <a:t>3</a:t>
            </a:r>
            <a:r>
              <a:rPr lang="en-US" altLang="zh-CN" dirty="0" smtClean="0">
                <a:solidFill>
                  <a:schemeClr val="tx1">
                    <a:lumMod val="75000"/>
                    <a:lumOff val="25000"/>
                  </a:schemeClr>
                </a:solidFill>
                <a:latin typeface="微软雅黑" pitchFamily="34" charset="-122"/>
                <a:ea typeface="微软雅黑" pitchFamily="34" charset="-122"/>
              </a:rPr>
              <a:t>.</a:t>
            </a:r>
            <a:r>
              <a:rPr lang="zh-CN" altLang="en-US" dirty="0" smtClean="0">
                <a:solidFill>
                  <a:schemeClr val="tx1">
                    <a:lumMod val="75000"/>
                    <a:lumOff val="25000"/>
                  </a:schemeClr>
                </a:solidFill>
                <a:latin typeface="微软雅黑" pitchFamily="34" charset="-122"/>
                <a:ea typeface="微软雅黑" pitchFamily="34" charset="-122"/>
              </a:rPr>
              <a:t>算法总结</a:t>
            </a:r>
            <a:endParaRPr lang="zh-CN" altLang="en-US" dirty="0">
              <a:solidFill>
                <a:schemeClr val="tx1">
                  <a:lumMod val="75000"/>
                  <a:lumOff val="25000"/>
                </a:schemeClr>
              </a:solidFill>
              <a:latin typeface="微软雅黑" pitchFamily="34" charset="-122"/>
              <a:ea typeface="微软雅黑" pitchFamily="34" charset="-122"/>
            </a:endParaRPr>
          </a:p>
        </p:txBody>
      </p:sp>
      <p:sp>
        <p:nvSpPr>
          <p:cNvPr id="26" name="矩形 25"/>
          <p:cNvSpPr/>
          <p:nvPr/>
        </p:nvSpPr>
        <p:spPr>
          <a:xfrm>
            <a:off x="3563916" y="3900933"/>
            <a:ext cx="4680390" cy="584775"/>
          </a:xfrm>
          <a:prstGeom prst="rect">
            <a:avLst/>
          </a:prstGeom>
        </p:spPr>
        <p:txBody>
          <a:bodyPr wrap="square">
            <a:spAutoFit/>
          </a:bodyPr>
          <a:lstStyle/>
          <a:p>
            <a:pPr marL="171450" indent="-171450">
              <a:buFont typeface="Arial" panose="020B0604020202020204" pitchFamily="34" charset="0"/>
              <a:buChar char="•"/>
            </a:pPr>
            <a:r>
              <a:rPr lang="zh-CN" altLang="en-US" sz="800" dirty="0"/>
              <a:t>适用于用户较少的场合，如果用户很多，计算用户相似度矩阵代价</a:t>
            </a:r>
            <a:r>
              <a:rPr lang="zh-CN" altLang="en-US" sz="800" dirty="0" smtClean="0"/>
              <a:t>很大</a:t>
            </a:r>
            <a:endParaRPr lang="en-US" altLang="zh-CN" sz="800" dirty="0" smtClean="0"/>
          </a:p>
          <a:p>
            <a:pPr marL="171450" indent="-171450">
              <a:buFont typeface="Arial" panose="020B0604020202020204" pitchFamily="34" charset="0"/>
              <a:buChar char="•"/>
            </a:pPr>
            <a:r>
              <a:rPr lang="zh-CN" altLang="en-US" sz="800" dirty="0" smtClean="0"/>
              <a:t>时效性</a:t>
            </a:r>
            <a:r>
              <a:rPr lang="zh-CN" altLang="en-US" sz="800" dirty="0"/>
              <a:t>较强，适用于用户个性化兴趣不太明显的</a:t>
            </a:r>
            <a:r>
              <a:rPr lang="zh-CN" altLang="en-US" sz="800" dirty="0" smtClean="0"/>
              <a:t>领域</a:t>
            </a:r>
            <a:endParaRPr lang="en-US" altLang="zh-CN" sz="800" dirty="0" smtClean="0"/>
          </a:p>
          <a:p>
            <a:pPr marL="171450" indent="-171450">
              <a:buFont typeface="Arial" panose="020B0604020202020204" pitchFamily="34" charset="0"/>
              <a:buChar char="•"/>
            </a:pPr>
            <a:r>
              <a:rPr lang="zh-CN" altLang="en-US" sz="800" dirty="0" smtClean="0"/>
              <a:t>用户</a:t>
            </a:r>
            <a:r>
              <a:rPr lang="zh-CN" altLang="en-US" sz="800" dirty="0"/>
              <a:t>有新行为，不一定造成推荐结果的立即变化</a:t>
            </a:r>
          </a:p>
          <a:p>
            <a:endParaRPr lang="zh-CN" altLang="en-US" sz="800" dirty="0"/>
          </a:p>
        </p:txBody>
      </p:sp>
    </p:spTree>
    <p:extLst>
      <p:ext uri="{BB962C8B-B14F-4D97-AF65-F5344CB8AC3E}">
        <p14:creationId xmlns:p14="http://schemas.microsoft.com/office/powerpoint/2010/main" val="2870676053"/>
      </p:ext>
    </p:extLst>
  </p:cSld>
  <p:clrMapOvr>
    <a:masterClrMapping/>
  </p:clrMapOvr>
  <p:transition spd="slow" advClick="0" advTm="300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275892" y="1131630"/>
            <a:ext cx="1237130" cy="338522"/>
          </a:xfrm>
          <a:prstGeom prst="rect">
            <a:avLst/>
          </a:prstGeom>
          <a:noFill/>
        </p:spPr>
        <p:txBody>
          <a:bodyPr wrap="none" lIns="60926" tIns="30464" rIns="60926" bIns="30464">
            <a:spAutoFit/>
          </a:bodyPr>
          <a:lstStyle/>
          <a:p>
            <a:pPr algn="ctr">
              <a:defRPr/>
            </a:pPr>
            <a:r>
              <a:rPr lang="en-US" altLang="zh-CN" dirty="0" smtClean="0">
                <a:solidFill>
                  <a:schemeClr val="tx1">
                    <a:lumMod val="75000"/>
                    <a:lumOff val="25000"/>
                  </a:schemeClr>
                </a:solidFill>
                <a:latin typeface="微软雅黑" pitchFamily="34" charset="-122"/>
                <a:ea typeface="微软雅黑" pitchFamily="34" charset="-122"/>
              </a:rPr>
              <a:t>1.</a:t>
            </a:r>
            <a:r>
              <a:rPr lang="zh-CN" altLang="en-US" dirty="0" smtClean="0">
                <a:solidFill>
                  <a:schemeClr val="tx1">
                    <a:lumMod val="75000"/>
                    <a:lumOff val="25000"/>
                  </a:schemeClr>
                </a:solidFill>
                <a:latin typeface="微软雅黑" pitchFamily="34" charset="-122"/>
                <a:ea typeface="微软雅黑" pitchFamily="34" charset="-122"/>
              </a:rPr>
              <a:t>算法介绍</a:t>
            </a:r>
            <a:endParaRPr lang="zh-CN" altLang="en-US" dirty="0">
              <a:solidFill>
                <a:schemeClr val="tx1">
                  <a:lumMod val="75000"/>
                  <a:lumOff val="25000"/>
                </a:schemeClr>
              </a:solidFill>
              <a:latin typeface="微软雅黑" pitchFamily="34" charset="-122"/>
              <a:ea typeface="微软雅黑" pitchFamily="34" charset="-122"/>
            </a:endParaRPr>
          </a:p>
        </p:txBody>
      </p:sp>
      <p:sp>
        <p:nvSpPr>
          <p:cNvPr id="32" name="TextBox 31"/>
          <p:cNvSpPr txBox="1"/>
          <p:nvPr/>
        </p:nvSpPr>
        <p:spPr>
          <a:xfrm>
            <a:off x="5355791" y="2187575"/>
            <a:ext cx="123106" cy="338522"/>
          </a:xfrm>
          <a:prstGeom prst="rect">
            <a:avLst/>
          </a:prstGeom>
          <a:noFill/>
        </p:spPr>
        <p:txBody>
          <a:bodyPr wrap="none" lIns="60926" tIns="30464" rIns="60926" bIns="30464">
            <a:spAutoFit/>
          </a:bodyPr>
          <a:lstStyle/>
          <a:p>
            <a:pPr algn="ctr">
              <a:defRPr/>
            </a:pPr>
            <a:endParaRPr lang="zh-CN" altLang="en-US" dirty="0">
              <a:solidFill>
                <a:schemeClr val="tx1">
                  <a:lumMod val="75000"/>
                  <a:lumOff val="25000"/>
                </a:schemeClr>
              </a:solidFill>
              <a:latin typeface="微软雅黑" pitchFamily="34" charset="-122"/>
              <a:ea typeface="微软雅黑" pitchFamily="34" charset="-122"/>
            </a:endParaRPr>
          </a:p>
        </p:txBody>
      </p:sp>
      <p:sp>
        <p:nvSpPr>
          <p:cNvPr id="40" name="TextBox 39"/>
          <p:cNvSpPr txBox="1"/>
          <p:nvPr/>
        </p:nvSpPr>
        <p:spPr>
          <a:xfrm>
            <a:off x="5355784" y="1319213"/>
            <a:ext cx="123106" cy="338522"/>
          </a:xfrm>
          <a:prstGeom prst="rect">
            <a:avLst/>
          </a:prstGeom>
          <a:noFill/>
        </p:spPr>
        <p:txBody>
          <a:bodyPr wrap="none" lIns="60926" tIns="30464" rIns="60926" bIns="30464">
            <a:spAutoFit/>
          </a:bodyPr>
          <a:lstStyle/>
          <a:p>
            <a:pPr algn="ctr">
              <a:defRPr/>
            </a:pPr>
            <a:endParaRPr lang="zh-CN" altLang="en-US" dirty="0">
              <a:solidFill>
                <a:schemeClr val="tx1">
                  <a:lumMod val="75000"/>
                  <a:lumOff val="25000"/>
                </a:schemeClr>
              </a:solidFill>
              <a:latin typeface="微软雅黑" pitchFamily="34" charset="-122"/>
              <a:ea typeface="微软雅黑" pitchFamily="34" charset="-122"/>
            </a:endParaRPr>
          </a:p>
        </p:txBody>
      </p:sp>
      <p:sp>
        <p:nvSpPr>
          <p:cNvPr id="36886" name="矩形 7"/>
          <p:cNvSpPr>
            <a:spLocks noChangeArrowheads="1"/>
          </p:cNvSpPr>
          <p:nvPr/>
        </p:nvSpPr>
        <p:spPr bwMode="auto">
          <a:xfrm>
            <a:off x="60910" y="49213"/>
            <a:ext cx="8928100" cy="863600"/>
          </a:xfrm>
          <a:prstGeom prst="rect">
            <a:avLst/>
          </a:prstGeom>
          <a:solidFill>
            <a:srgbClr val="0B2430"/>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grpSp>
        <p:nvGrpSpPr>
          <p:cNvPr id="36887" name="组合 8"/>
          <p:cNvGrpSpPr>
            <a:grpSpLocks/>
          </p:cNvGrpSpPr>
          <p:nvPr/>
        </p:nvGrpSpPr>
        <p:grpSpPr bwMode="auto">
          <a:xfrm>
            <a:off x="3554413" y="273050"/>
            <a:ext cx="5757862" cy="741363"/>
            <a:chOff x="0" y="0"/>
            <a:chExt cx="9421797" cy="1212838"/>
          </a:xfrm>
        </p:grpSpPr>
        <p:sp>
          <p:nvSpPr>
            <p:cNvPr id="36892"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3"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4"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5"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6"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7"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grpSp>
        <p:nvGrpSpPr>
          <p:cNvPr id="42" name="组合 1"/>
          <p:cNvGrpSpPr>
            <a:grpSpLocks/>
          </p:cNvGrpSpPr>
          <p:nvPr/>
        </p:nvGrpSpPr>
        <p:grpSpPr bwMode="auto">
          <a:xfrm>
            <a:off x="855663" y="283534"/>
            <a:ext cx="4278906" cy="518154"/>
            <a:chOff x="0" y="67543"/>
            <a:chExt cx="3025964" cy="517454"/>
          </a:xfrm>
        </p:grpSpPr>
        <p:sp>
          <p:nvSpPr>
            <p:cNvPr id="36890" name="TextBox 2"/>
            <p:cNvSpPr>
              <a:spLocks noChangeArrowheads="1"/>
            </p:cNvSpPr>
            <p:nvPr/>
          </p:nvSpPr>
          <p:spPr bwMode="auto">
            <a:xfrm>
              <a:off x="0" y="67543"/>
              <a:ext cx="2698919" cy="4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2100" dirty="0" smtClean="0">
                  <a:solidFill>
                    <a:schemeClr val="bg1"/>
                  </a:solidFill>
                  <a:latin typeface="微软雅黑" pitchFamily="34" charset="-122"/>
                  <a:ea typeface="微软雅黑" pitchFamily="34" charset="-122"/>
                  <a:sym typeface="微软雅黑" pitchFamily="34" charset="-122"/>
                </a:rPr>
                <a:t>算法实现</a:t>
              </a:r>
              <a:r>
                <a:rPr lang="en-US" altLang="zh-CN" sz="2100" dirty="0" smtClean="0">
                  <a:solidFill>
                    <a:schemeClr val="bg1"/>
                  </a:solidFill>
                  <a:latin typeface="微软雅黑" pitchFamily="34" charset="-122"/>
                  <a:ea typeface="微软雅黑" pitchFamily="34" charset="-122"/>
                  <a:sym typeface="微软雅黑" pitchFamily="34" charset="-122"/>
                </a:rPr>
                <a:t>: </a:t>
              </a:r>
              <a:r>
                <a:rPr lang="zh-CN" altLang="en-US" sz="2100" dirty="0" smtClean="0">
                  <a:solidFill>
                    <a:schemeClr val="bg1"/>
                  </a:solidFill>
                  <a:latin typeface="微软雅黑" pitchFamily="34" charset="-122"/>
                  <a:ea typeface="微软雅黑" pitchFamily="34" charset="-122"/>
                  <a:sym typeface="微软雅黑" pitchFamily="34" charset="-122"/>
                </a:rPr>
                <a:t>基于项目协同过滤</a:t>
              </a:r>
              <a:endParaRPr lang="zh-CN" altLang="en-US" sz="2100" dirty="0">
                <a:solidFill>
                  <a:schemeClr val="bg1"/>
                </a:solidFill>
                <a:latin typeface="微软雅黑" pitchFamily="34" charset="-122"/>
                <a:ea typeface="微软雅黑" pitchFamily="34" charset="-122"/>
                <a:sym typeface="微软雅黑" pitchFamily="34" charset="-122"/>
              </a:endParaRPr>
            </a:p>
          </p:txBody>
        </p:sp>
        <p:sp>
          <p:nvSpPr>
            <p:cNvPr id="36891" name="TextBox 3"/>
            <p:cNvSpPr>
              <a:spLocks noChangeArrowheads="1"/>
            </p:cNvSpPr>
            <p:nvPr/>
          </p:nvSpPr>
          <p:spPr bwMode="auto">
            <a:xfrm>
              <a:off x="0" y="369553"/>
              <a:ext cx="30259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en-US" altLang="zh-CN" sz="800" dirty="0">
                <a:solidFill>
                  <a:schemeClr val="bg1"/>
                </a:solidFill>
                <a:latin typeface="微软雅黑" pitchFamily="34" charset="-122"/>
                <a:ea typeface="微软雅黑" pitchFamily="34" charset="-122"/>
                <a:sym typeface="微软雅黑" pitchFamily="34" charset="-122"/>
              </a:endParaRPr>
            </a:p>
          </p:txBody>
        </p:sp>
      </p:grpSp>
      <p:sp>
        <p:nvSpPr>
          <p:cNvPr id="45" name="Oval 7"/>
          <p:cNvSpPr>
            <a:spLocks noChangeArrowheads="1"/>
          </p:cNvSpPr>
          <p:nvPr/>
        </p:nvSpPr>
        <p:spPr bwMode="auto">
          <a:xfrm>
            <a:off x="241300" y="252413"/>
            <a:ext cx="514350" cy="512762"/>
          </a:xfrm>
          <a:prstGeom prst="ellipse">
            <a:avLst/>
          </a:prstGeom>
          <a:solidFill>
            <a:schemeClr val="bg1"/>
          </a:solidFill>
          <a:ln>
            <a:noFill/>
          </a:ln>
          <a:extLst>
            <a:ext uri="{91240B29-F687-4F45-9708-019B960494DF}">
              <a14:hiddenLine xmlns:a14="http://schemas.microsoft.com/office/drawing/2010/main" w="635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3200" dirty="0">
                <a:solidFill>
                  <a:srgbClr val="0B2430"/>
                </a:solidFill>
                <a:latin typeface="微软雅黑" pitchFamily="34" charset="-122"/>
                <a:ea typeface="微软雅黑" pitchFamily="34" charset="-122"/>
                <a:sym typeface="微软雅黑" pitchFamily="34" charset="-122"/>
              </a:rPr>
              <a:t>3</a:t>
            </a:r>
          </a:p>
        </p:txBody>
      </p:sp>
      <p:sp>
        <p:nvSpPr>
          <p:cNvPr id="37" name="TextBox 36"/>
          <p:cNvSpPr txBox="1"/>
          <p:nvPr/>
        </p:nvSpPr>
        <p:spPr>
          <a:xfrm>
            <a:off x="3347898" y="2139714"/>
            <a:ext cx="1237130" cy="338522"/>
          </a:xfrm>
          <a:prstGeom prst="rect">
            <a:avLst/>
          </a:prstGeom>
          <a:noFill/>
        </p:spPr>
        <p:txBody>
          <a:bodyPr wrap="none" lIns="60926" tIns="30464" rIns="60926" bIns="30464">
            <a:spAutoFit/>
          </a:bodyPr>
          <a:lstStyle/>
          <a:p>
            <a:pPr algn="ctr">
              <a:defRPr/>
            </a:pPr>
            <a:r>
              <a:rPr lang="en-US" altLang="zh-CN" dirty="0" smtClean="0">
                <a:solidFill>
                  <a:schemeClr val="tx1">
                    <a:lumMod val="75000"/>
                    <a:lumOff val="25000"/>
                  </a:schemeClr>
                </a:solidFill>
                <a:latin typeface="微软雅黑" pitchFamily="34" charset="-122"/>
                <a:ea typeface="微软雅黑" pitchFamily="34" charset="-122"/>
              </a:rPr>
              <a:t>2.</a:t>
            </a:r>
            <a:r>
              <a:rPr lang="zh-CN" altLang="en-US" dirty="0">
                <a:solidFill>
                  <a:schemeClr val="tx1">
                    <a:lumMod val="75000"/>
                    <a:lumOff val="25000"/>
                  </a:schemeClr>
                </a:solidFill>
                <a:latin typeface="微软雅黑" pitchFamily="34" charset="-122"/>
                <a:ea typeface="微软雅黑" pitchFamily="34" charset="-122"/>
              </a:rPr>
              <a:t>算法实现</a:t>
            </a:r>
          </a:p>
        </p:txBody>
      </p:sp>
      <p:sp>
        <p:nvSpPr>
          <p:cNvPr id="2" name="矩形 1"/>
          <p:cNvSpPr/>
          <p:nvPr/>
        </p:nvSpPr>
        <p:spPr>
          <a:xfrm>
            <a:off x="3556763" y="1491660"/>
            <a:ext cx="4429208" cy="584775"/>
          </a:xfrm>
          <a:prstGeom prst="rect">
            <a:avLst/>
          </a:prstGeom>
        </p:spPr>
        <p:txBody>
          <a:bodyPr wrap="square">
            <a:spAutoFit/>
          </a:bodyPr>
          <a:lstStyle/>
          <a:p>
            <a:r>
              <a:rPr lang="en-US" altLang="zh-CN" sz="800" dirty="0"/>
              <a:t>User-based</a:t>
            </a:r>
            <a:r>
              <a:rPr lang="zh-CN" altLang="en-US" sz="800" dirty="0"/>
              <a:t>协同过滤推荐根据其他用户的观点产生对目标用户的推荐列表。它基于这样一个假设</a:t>
            </a:r>
            <a:r>
              <a:rPr lang="en-US" altLang="zh-CN" sz="800" dirty="0"/>
              <a:t>: </a:t>
            </a:r>
            <a:r>
              <a:rPr lang="zh-CN" altLang="en-US" sz="800" dirty="0"/>
              <a:t>如果大部分用户对一些项的评分比较相似</a:t>
            </a:r>
            <a:r>
              <a:rPr lang="en-US" altLang="zh-CN" sz="800" dirty="0"/>
              <a:t>, </a:t>
            </a:r>
            <a:r>
              <a:rPr lang="zh-CN" altLang="en-US" sz="800" dirty="0"/>
              <a:t>则他们对其他相似项的评分也比较相似。</a:t>
            </a:r>
          </a:p>
          <a:p>
            <a:r>
              <a:rPr lang="zh-CN" altLang="en-US" sz="800" dirty="0"/>
              <a:t>协同过滤推荐系统使用统计技术搜索目标项的若干最近邻居，根据当前用户对最近邻居的评分预测目标用户对未评分目标项的评分</a:t>
            </a:r>
          </a:p>
        </p:txBody>
      </p:sp>
      <p:sp>
        <p:nvSpPr>
          <p:cNvPr id="22" name="矩形 21"/>
          <p:cNvSpPr/>
          <p:nvPr/>
        </p:nvSpPr>
        <p:spPr>
          <a:xfrm>
            <a:off x="3563916" y="2499744"/>
            <a:ext cx="4680390" cy="830997"/>
          </a:xfrm>
          <a:prstGeom prst="rect">
            <a:avLst/>
          </a:prstGeom>
        </p:spPr>
        <p:txBody>
          <a:bodyPr wrap="square">
            <a:spAutoFit/>
          </a:bodyPr>
          <a:lstStyle/>
          <a:p>
            <a:pPr marL="171450" indent="-171450">
              <a:buFont typeface="Arial" panose="020B0604020202020204" pitchFamily="34" charset="0"/>
              <a:buChar char="•"/>
            </a:pPr>
            <a:r>
              <a:rPr lang="zh-CN" altLang="en-US" sz="800" dirty="0"/>
              <a:t>调用</a:t>
            </a:r>
            <a:r>
              <a:rPr lang="en-US" altLang="zh-CN" sz="800" dirty="0" err="1"/>
              <a:t>numpy</a:t>
            </a:r>
            <a:r>
              <a:rPr lang="zh-CN" altLang="en-US" sz="800" dirty="0"/>
              <a:t>处理矩阵运算</a:t>
            </a:r>
            <a:r>
              <a:rPr lang="en-US" altLang="zh-CN" sz="800" dirty="0"/>
              <a:t>, </a:t>
            </a:r>
            <a:r>
              <a:rPr lang="zh-CN" altLang="en-US" sz="800" dirty="0"/>
              <a:t>算法逻辑自行</a:t>
            </a:r>
            <a:r>
              <a:rPr lang="zh-CN" altLang="en-US" sz="800" dirty="0" smtClean="0"/>
              <a:t>实现</a:t>
            </a:r>
            <a:endParaRPr lang="en-US" altLang="zh-CN" sz="800" dirty="0" smtClean="0"/>
          </a:p>
          <a:p>
            <a:pPr marL="171450" indent="-171450">
              <a:buFont typeface="Arial" panose="020B0604020202020204" pitchFamily="34" charset="0"/>
              <a:buChar char="•"/>
            </a:pPr>
            <a:r>
              <a:rPr lang="zh-CN" altLang="en-US" sz="800" dirty="0" smtClean="0"/>
              <a:t>数据预处理</a:t>
            </a:r>
            <a:r>
              <a:rPr lang="zh-CN" altLang="en-US" sz="800" dirty="0"/>
              <a:t>得到</a:t>
            </a:r>
            <a:r>
              <a:rPr lang="en-US" altLang="zh-CN" sz="800" dirty="0"/>
              <a:t>(</a:t>
            </a:r>
            <a:r>
              <a:rPr lang="en-US" altLang="zh-CN" sz="800" dirty="0" err="1"/>
              <a:t>user_id</a:t>
            </a:r>
            <a:r>
              <a:rPr lang="en-US" altLang="zh-CN" sz="800" dirty="0"/>
              <a:t>, </a:t>
            </a:r>
            <a:r>
              <a:rPr lang="en-US" altLang="zh-CN" sz="800" dirty="0" err="1"/>
              <a:t>movie_id</a:t>
            </a:r>
            <a:r>
              <a:rPr lang="en-US" altLang="zh-CN" sz="800" dirty="0"/>
              <a:t>, rating)</a:t>
            </a:r>
            <a:r>
              <a:rPr lang="zh-CN" altLang="en-US" sz="800" dirty="0"/>
              <a:t>三元组</a:t>
            </a:r>
            <a:r>
              <a:rPr lang="en-US" altLang="zh-CN" sz="800" dirty="0"/>
              <a:t>, </a:t>
            </a:r>
            <a:r>
              <a:rPr lang="zh-CN" altLang="en-US" sz="800" dirty="0"/>
              <a:t>构建</a:t>
            </a:r>
            <a:r>
              <a:rPr lang="en-US" altLang="zh-CN" sz="800" dirty="0"/>
              <a:t>2</a:t>
            </a:r>
            <a:r>
              <a:rPr lang="zh-CN" altLang="en-US" sz="800" dirty="0"/>
              <a:t>个评分矩阵</a:t>
            </a:r>
            <a:r>
              <a:rPr lang="en-US" altLang="zh-CN" sz="800" dirty="0"/>
              <a:t>(</a:t>
            </a:r>
            <a:r>
              <a:rPr lang="zh-CN" altLang="en-US" sz="800" dirty="0"/>
              <a:t>训练和测试</a:t>
            </a:r>
            <a:r>
              <a:rPr lang="en-US" altLang="zh-CN" sz="800" dirty="0"/>
              <a:t>), </a:t>
            </a:r>
            <a:r>
              <a:rPr lang="zh-CN" altLang="en-US" sz="800" dirty="0"/>
              <a:t>行号为</a:t>
            </a:r>
            <a:r>
              <a:rPr lang="en-US" altLang="zh-CN" sz="800" dirty="0" err="1"/>
              <a:t>user_id</a:t>
            </a:r>
            <a:r>
              <a:rPr lang="en-US" altLang="zh-CN" sz="800" dirty="0"/>
              <a:t>, </a:t>
            </a:r>
            <a:r>
              <a:rPr lang="zh-CN" altLang="en-US" sz="800" dirty="0"/>
              <a:t>列号为</a:t>
            </a:r>
            <a:r>
              <a:rPr lang="en-US" altLang="zh-CN" sz="800" dirty="0" err="1"/>
              <a:t>movie_id</a:t>
            </a:r>
            <a:r>
              <a:rPr lang="en-US" altLang="zh-CN" sz="800" dirty="0"/>
              <a:t>, </a:t>
            </a:r>
            <a:r>
              <a:rPr lang="zh-CN" altLang="en-US" sz="800" dirty="0"/>
              <a:t>矩阵内容为评分数值 </a:t>
            </a:r>
            <a:endParaRPr lang="en-US" altLang="zh-CN" sz="800" dirty="0" smtClean="0"/>
          </a:p>
          <a:p>
            <a:pPr marL="171450" indent="-171450">
              <a:buFont typeface="Arial" panose="020B0604020202020204" pitchFamily="34" charset="0"/>
              <a:buChar char="•"/>
            </a:pPr>
            <a:r>
              <a:rPr lang="zh-CN" altLang="en-US" sz="800" dirty="0" smtClean="0"/>
              <a:t>计算</a:t>
            </a:r>
            <a:r>
              <a:rPr lang="zh-CN" altLang="en-US" sz="800" dirty="0"/>
              <a:t>电影余弦相似度</a:t>
            </a:r>
            <a:r>
              <a:rPr lang="en-US" altLang="zh-CN" sz="800" dirty="0"/>
              <a:t>(</a:t>
            </a:r>
            <a:r>
              <a:rPr lang="zh-CN" altLang="en-US" sz="800" dirty="0"/>
              <a:t>根据一部电影的评分向量计算，也可以在向量中添加电影类别等属性</a:t>
            </a:r>
            <a:r>
              <a:rPr lang="en-US" altLang="zh-CN" sz="800" dirty="0" smtClean="0"/>
              <a:t>)</a:t>
            </a:r>
          </a:p>
          <a:p>
            <a:pPr marL="171450" indent="-171450">
              <a:buFont typeface="Arial" panose="020B0604020202020204" pitchFamily="34" charset="0"/>
              <a:buChar char="•"/>
            </a:pPr>
            <a:r>
              <a:rPr lang="zh-CN" altLang="en-US" sz="800" dirty="0" smtClean="0"/>
              <a:t>计算</a:t>
            </a:r>
            <a:r>
              <a:rPr lang="zh-CN" altLang="en-US" sz="800" dirty="0"/>
              <a:t>评分</a:t>
            </a:r>
            <a:r>
              <a:rPr lang="en-US" altLang="zh-CN" sz="800" dirty="0"/>
              <a:t>: sim</a:t>
            </a:r>
            <a:r>
              <a:rPr lang="zh-CN" altLang="en-US" sz="800" dirty="0"/>
              <a:t>表示电影</a:t>
            </a:r>
            <a:r>
              <a:rPr lang="en-US" altLang="zh-CN" sz="800" dirty="0" err="1"/>
              <a:t>i</a:t>
            </a:r>
            <a:r>
              <a:rPr lang="zh-CN" altLang="en-US" sz="800" dirty="0"/>
              <a:t>和电影</a:t>
            </a:r>
            <a:r>
              <a:rPr lang="en-US" altLang="zh-CN" sz="800" dirty="0"/>
              <a:t>j</a:t>
            </a:r>
            <a:r>
              <a:rPr lang="zh-CN" altLang="en-US" sz="800" dirty="0"/>
              <a:t>之间的相似性</a:t>
            </a:r>
            <a:r>
              <a:rPr lang="en-US" altLang="zh-CN" sz="800" dirty="0"/>
              <a:t>, </a:t>
            </a:r>
            <a:r>
              <a:rPr lang="en-US" altLang="zh-CN" sz="800" dirty="0" err="1"/>
              <a:t>R</a:t>
            </a:r>
            <a:r>
              <a:rPr lang="en-US" altLang="zh-CN" sz="800" baseline="-25000" dirty="0" err="1"/>
              <a:t>u,j</a:t>
            </a:r>
            <a:r>
              <a:rPr lang="zh-CN" altLang="en-US" sz="800" dirty="0"/>
              <a:t>表示用户</a:t>
            </a:r>
            <a:r>
              <a:rPr lang="en-US" altLang="zh-CN" sz="800" dirty="0"/>
              <a:t>u</a:t>
            </a:r>
            <a:r>
              <a:rPr lang="zh-CN" altLang="en-US" sz="800" dirty="0"/>
              <a:t>对电影</a:t>
            </a:r>
            <a:r>
              <a:rPr lang="en-US" altLang="zh-CN" sz="800" dirty="0"/>
              <a:t>j</a:t>
            </a:r>
            <a:r>
              <a:rPr lang="zh-CN" altLang="en-US" sz="800" dirty="0"/>
              <a:t>的评分，</a:t>
            </a:r>
            <a:r>
              <a:rPr lang="en-US" altLang="zh-CN" sz="800" dirty="0" err="1"/>
              <a:t>P</a:t>
            </a:r>
            <a:r>
              <a:rPr lang="en-US" altLang="zh-CN" sz="800" baseline="-25000" dirty="0" err="1"/>
              <a:t>ui</a:t>
            </a:r>
            <a:r>
              <a:rPr lang="zh-CN" altLang="en-US" sz="800" dirty="0"/>
              <a:t>表示用户</a:t>
            </a:r>
            <a:r>
              <a:rPr lang="en-US" altLang="zh-CN" sz="800" dirty="0"/>
              <a:t>u</a:t>
            </a:r>
            <a:r>
              <a:rPr lang="zh-CN" altLang="en-US" sz="800" dirty="0"/>
              <a:t>对电影</a:t>
            </a:r>
            <a:r>
              <a:rPr lang="en-US" altLang="zh-CN" sz="800" dirty="0" err="1"/>
              <a:t>i</a:t>
            </a:r>
            <a:r>
              <a:rPr lang="zh-CN" altLang="en-US" sz="800" dirty="0"/>
              <a:t>的评分预测值</a:t>
            </a:r>
          </a:p>
        </p:txBody>
      </p:sp>
      <p:sp>
        <p:nvSpPr>
          <p:cNvPr id="24" name="TextBox 23"/>
          <p:cNvSpPr txBox="1"/>
          <p:nvPr/>
        </p:nvSpPr>
        <p:spPr>
          <a:xfrm>
            <a:off x="3347897" y="3435822"/>
            <a:ext cx="1237130" cy="338522"/>
          </a:xfrm>
          <a:prstGeom prst="rect">
            <a:avLst/>
          </a:prstGeom>
          <a:noFill/>
        </p:spPr>
        <p:txBody>
          <a:bodyPr wrap="none" lIns="60926" tIns="30464" rIns="60926" bIns="30464">
            <a:spAutoFit/>
          </a:bodyPr>
          <a:lstStyle/>
          <a:p>
            <a:pPr algn="ctr">
              <a:defRPr/>
            </a:pPr>
            <a:r>
              <a:rPr lang="en-US" altLang="zh-CN" dirty="0">
                <a:solidFill>
                  <a:schemeClr val="tx1">
                    <a:lumMod val="75000"/>
                    <a:lumOff val="25000"/>
                  </a:schemeClr>
                </a:solidFill>
                <a:latin typeface="微软雅黑" pitchFamily="34" charset="-122"/>
                <a:ea typeface="微软雅黑" pitchFamily="34" charset="-122"/>
              </a:rPr>
              <a:t>3</a:t>
            </a:r>
            <a:r>
              <a:rPr lang="en-US" altLang="zh-CN" dirty="0" smtClean="0">
                <a:solidFill>
                  <a:schemeClr val="tx1">
                    <a:lumMod val="75000"/>
                    <a:lumOff val="25000"/>
                  </a:schemeClr>
                </a:solidFill>
                <a:latin typeface="微软雅黑" pitchFamily="34" charset="-122"/>
                <a:ea typeface="微软雅黑" pitchFamily="34" charset="-122"/>
              </a:rPr>
              <a:t>.</a:t>
            </a:r>
            <a:r>
              <a:rPr lang="zh-CN" altLang="en-US" dirty="0" smtClean="0">
                <a:solidFill>
                  <a:schemeClr val="tx1">
                    <a:lumMod val="75000"/>
                    <a:lumOff val="25000"/>
                  </a:schemeClr>
                </a:solidFill>
                <a:latin typeface="微软雅黑" pitchFamily="34" charset="-122"/>
                <a:ea typeface="微软雅黑" pitchFamily="34" charset="-122"/>
              </a:rPr>
              <a:t>算法总结</a:t>
            </a:r>
            <a:endParaRPr lang="zh-CN" altLang="en-US" dirty="0">
              <a:solidFill>
                <a:schemeClr val="tx1">
                  <a:lumMod val="75000"/>
                  <a:lumOff val="25000"/>
                </a:schemeClr>
              </a:solidFill>
              <a:latin typeface="微软雅黑" pitchFamily="34" charset="-122"/>
              <a:ea typeface="微软雅黑" pitchFamily="34" charset="-122"/>
            </a:endParaRPr>
          </a:p>
        </p:txBody>
      </p:sp>
      <p:sp>
        <p:nvSpPr>
          <p:cNvPr id="26" name="矩形 25"/>
          <p:cNvSpPr/>
          <p:nvPr/>
        </p:nvSpPr>
        <p:spPr>
          <a:xfrm>
            <a:off x="3563916" y="3807419"/>
            <a:ext cx="4680390" cy="584775"/>
          </a:xfrm>
          <a:prstGeom prst="rect">
            <a:avLst/>
          </a:prstGeom>
        </p:spPr>
        <p:txBody>
          <a:bodyPr wrap="square">
            <a:spAutoFit/>
          </a:bodyPr>
          <a:lstStyle/>
          <a:p>
            <a:pPr marL="171450" indent="-171450">
              <a:buFont typeface="Arial" panose="020B0604020202020204" pitchFamily="34" charset="0"/>
              <a:buChar char="•"/>
            </a:pPr>
            <a:r>
              <a:rPr lang="zh-CN" altLang="en-US" sz="800" dirty="0"/>
              <a:t>适用于物品数明显小于用户数的场合，如果物品很多（网页），计算物品相似度矩阵代价</a:t>
            </a:r>
            <a:r>
              <a:rPr lang="zh-CN" altLang="en-US" sz="800" dirty="0" smtClean="0"/>
              <a:t>很大</a:t>
            </a:r>
            <a:endParaRPr lang="en-US" altLang="zh-CN" sz="800" dirty="0" smtClean="0"/>
          </a:p>
          <a:p>
            <a:pPr marL="171450" indent="-171450">
              <a:buFont typeface="Arial" panose="020B0604020202020204" pitchFamily="34" charset="0"/>
              <a:buChar char="•"/>
            </a:pPr>
            <a:r>
              <a:rPr lang="zh-CN" altLang="en-US" sz="800" dirty="0" smtClean="0"/>
              <a:t>适用于</a:t>
            </a:r>
            <a:r>
              <a:rPr lang="zh-CN" altLang="en-US" sz="800" dirty="0"/>
              <a:t>用户个性化需求强烈的</a:t>
            </a:r>
            <a:r>
              <a:rPr lang="zh-CN" altLang="en-US" sz="800" dirty="0" smtClean="0"/>
              <a:t>领域</a:t>
            </a:r>
            <a:endParaRPr lang="en-US" altLang="zh-CN" sz="800" dirty="0" smtClean="0"/>
          </a:p>
          <a:p>
            <a:pPr marL="171450" indent="-171450">
              <a:buFont typeface="Arial" panose="020B0604020202020204" pitchFamily="34" charset="0"/>
              <a:buChar char="•"/>
            </a:pPr>
            <a:r>
              <a:rPr lang="zh-CN" altLang="en-US" sz="800" dirty="0" smtClean="0"/>
              <a:t>用户</a:t>
            </a:r>
            <a:r>
              <a:rPr lang="zh-CN" altLang="en-US" sz="800" dirty="0"/>
              <a:t>有新行为，一定会导致推荐结果的实时</a:t>
            </a:r>
            <a:r>
              <a:rPr lang="zh-CN" altLang="en-US" sz="800" dirty="0" smtClean="0"/>
              <a:t>变化</a:t>
            </a:r>
            <a:endParaRPr lang="en-US" altLang="zh-CN" sz="800" dirty="0" smtClean="0"/>
          </a:p>
          <a:p>
            <a:pPr marL="171450" indent="-171450">
              <a:buFont typeface="Arial" panose="020B0604020202020204" pitchFamily="34" charset="0"/>
              <a:buChar char="•"/>
            </a:pPr>
            <a:r>
              <a:rPr lang="zh-CN" altLang="en-US" sz="800" dirty="0" smtClean="0"/>
              <a:t>利用</a:t>
            </a:r>
            <a:r>
              <a:rPr lang="zh-CN" altLang="en-US" sz="800" dirty="0"/>
              <a:t>用户的历史行为给用户做推荐解释，可以令用户比较信服</a:t>
            </a:r>
          </a:p>
        </p:txBody>
      </p:sp>
      <p:pic>
        <p:nvPicPr>
          <p:cNvPr id="3074" name="Picture 2" descr="G:\github\Junior\AI\lab3\pic\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670" y="1131629"/>
            <a:ext cx="2304192" cy="185924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53" y="3224438"/>
            <a:ext cx="2736228" cy="894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5924129"/>
      </p:ext>
    </p:extLst>
  </p:cSld>
  <p:clrMapOvr>
    <a:masterClrMapping/>
  </p:clrMapOvr>
  <p:transition spd="slow" advClick="0" advTm="300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3275892" y="1131630"/>
            <a:ext cx="1237130" cy="338522"/>
          </a:xfrm>
          <a:prstGeom prst="rect">
            <a:avLst/>
          </a:prstGeom>
          <a:noFill/>
        </p:spPr>
        <p:txBody>
          <a:bodyPr wrap="none" lIns="60926" tIns="30464" rIns="60926" bIns="30464">
            <a:spAutoFit/>
          </a:bodyPr>
          <a:lstStyle/>
          <a:p>
            <a:pPr algn="ctr">
              <a:defRPr/>
            </a:pPr>
            <a:r>
              <a:rPr lang="en-US" altLang="zh-CN" dirty="0" smtClean="0">
                <a:solidFill>
                  <a:schemeClr val="tx1">
                    <a:lumMod val="75000"/>
                    <a:lumOff val="25000"/>
                  </a:schemeClr>
                </a:solidFill>
                <a:latin typeface="微软雅黑" pitchFamily="34" charset="-122"/>
                <a:ea typeface="微软雅黑" pitchFamily="34" charset="-122"/>
              </a:rPr>
              <a:t>1.</a:t>
            </a:r>
            <a:r>
              <a:rPr lang="zh-CN" altLang="en-US" dirty="0" smtClean="0">
                <a:solidFill>
                  <a:schemeClr val="tx1">
                    <a:lumMod val="75000"/>
                    <a:lumOff val="25000"/>
                  </a:schemeClr>
                </a:solidFill>
                <a:latin typeface="微软雅黑" pitchFamily="34" charset="-122"/>
                <a:ea typeface="微软雅黑" pitchFamily="34" charset="-122"/>
              </a:rPr>
              <a:t>算法介绍</a:t>
            </a:r>
            <a:endParaRPr lang="zh-CN" altLang="en-US" dirty="0">
              <a:solidFill>
                <a:schemeClr val="tx1">
                  <a:lumMod val="75000"/>
                  <a:lumOff val="25000"/>
                </a:schemeClr>
              </a:solidFill>
              <a:latin typeface="微软雅黑" pitchFamily="34" charset="-122"/>
              <a:ea typeface="微软雅黑" pitchFamily="34" charset="-122"/>
            </a:endParaRPr>
          </a:p>
        </p:txBody>
      </p:sp>
      <p:sp>
        <p:nvSpPr>
          <p:cNvPr id="32" name="TextBox 31"/>
          <p:cNvSpPr txBox="1"/>
          <p:nvPr/>
        </p:nvSpPr>
        <p:spPr>
          <a:xfrm>
            <a:off x="5355791" y="2187575"/>
            <a:ext cx="123106" cy="338522"/>
          </a:xfrm>
          <a:prstGeom prst="rect">
            <a:avLst/>
          </a:prstGeom>
          <a:noFill/>
        </p:spPr>
        <p:txBody>
          <a:bodyPr wrap="none" lIns="60926" tIns="30464" rIns="60926" bIns="30464">
            <a:spAutoFit/>
          </a:bodyPr>
          <a:lstStyle/>
          <a:p>
            <a:pPr algn="ctr">
              <a:defRPr/>
            </a:pPr>
            <a:endParaRPr lang="zh-CN" altLang="en-US" dirty="0">
              <a:solidFill>
                <a:schemeClr val="tx1">
                  <a:lumMod val="75000"/>
                  <a:lumOff val="25000"/>
                </a:schemeClr>
              </a:solidFill>
              <a:latin typeface="微软雅黑" pitchFamily="34" charset="-122"/>
              <a:ea typeface="微软雅黑" pitchFamily="34" charset="-122"/>
            </a:endParaRPr>
          </a:p>
        </p:txBody>
      </p:sp>
      <p:sp>
        <p:nvSpPr>
          <p:cNvPr id="40" name="TextBox 39"/>
          <p:cNvSpPr txBox="1"/>
          <p:nvPr/>
        </p:nvSpPr>
        <p:spPr>
          <a:xfrm>
            <a:off x="5355784" y="1319213"/>
            <a:ext cx="123106" cy="338522"/>
          </a:xfrm>
          <a:prstGeom prst="rect">
            <a:avLst/>
          </a:prstGeom>
          <a:noFill/>
        </p:spPr>
        <p:txBody>
          <a:bodyPr wrap="none" lIns="60926" tIns="30464" rIns="60926" bIns="30464">
            <a:spAutoFit/>
          </a:bodyPr>
          <a:lstStyle/>
          <a:p>
            <a:pPr algn="ctr">
              <a:defRPr/>
            </a:pPr>
            <a:endParaRPr lang="zh-CN" altLang="en-US" dirty="0">
              <a:solidFill>
                <a:schemeClr val="tx1">
                  <a:lumMod val="75000"/>
                  <a:lumOff val="25000"/>
                </a:schemeClr>
              </a:solidFill>
              <a:latin typeface="微软雅黑" pitchFamily="34" charset="-122"/>
              <a:ea typeface="微软雅黑" pitchFamily="34" charset="-122"/>
            </a:endParaRPr>
          </a:p>
        </p:txBody>
      </p:sp>
      <p:sp>
        <p:nvSpPr>
          <p:cNvPr id="36886" name="矩形 7"/>
          <p:cNvSpPr>
            <a:spLocks noChangeArrowheads="1"/>
          </p:cNvSpPr>
          <p:nvPr/>
        </p:nvSpPr>
        <p:spPr bwMode="auto">
          <a:xfrm>
            <a:off x="60910" y="49213"/>
            <a:ext cx="8928100" cy="863600"/>
          </a:xfrm>
          <a:prstGeom prst="rect">
            <a:avLst/>
          </a:prstGeom>
          <a:solidFill>
            <a:srgbClr val="0B2430"/>
          </a:solidFill>
          <a:ln>
            <a:noFill/>
          </a:ln>
          <a:extLst>
            <a:ext uri="{91240B29-F687-4F45-9708-019B960494DF}">
              <a14:hiddenLine xmlns:a14="http://schemas.microsoft.com/office/drawing/2010/main" w="2540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endParaRPr>
          </a:p>
        </p:txBody>
      </p:sp>
      <p:grpSp>
        <p:nvGrpSpPr>
          <p:cNvPr id="36887" name="组合 8"/>
          <p:cNvGrpSpPr>
            <a:grpSpLocks/>
          </p:cNvGrpSpPr>
          <p:nvPr/>
        </p:nvGrpSpPr>
        <p:grpSpPr bwMode="auto">
          <a:xfrm>
            <a:off x="3554413" y="273050"/>
            <a:ext cx="5757862" cy="741363"/>
            <a:chOff x="0" y="0"/>
            <a:chExt cx="9421797" cy="1212838"/>
          </a:xfrm>
        </p:grpSpPr>
        <p:sp>
          <p:nvSpPr>
            <p:cNvPr id="36892" name="任意多边形 9"/>
            <p:cNvSpPr>
              <a:spLocks noChangeArrowheads="1"/>
            </p:cNvSpPr>
            <p:nvPr/>
          </p:nvSpPr>
          <p:spPr bwMode="auto">
            <a:xfrm>
              <a:off x="7251518" y="116423"/>
              <a:ext cx="2170279" cy="889284"/>
            </a:xfrm>
            <a:custGeom>
              <a:avLst/>
              <a:gdLst>
                <a:gd name="T0" fmla="*/ 2147483647 w 650875"/>
                <a:gd name="T1" fmla="*/ 0 h 266700"/>
                <a:gd name="T2" fmla="*/ 2147483647 w 650875"/>
                <a:gd name="T3" fmla="*/ 1746571918 h 266700"/>
                <a:gd name="T4" fmla="*/ 2147483647 w 650875"/>
                <a:gd name="T5" fmla="*/ 2147483647 h 266700"/>
                <a:gd name="T6" fmla="*/ 2147483647 w 650875"/>
                <a:gd name="T7" fmla="*/ 2147483647 h 266700"/>
                <a:gd name="T8" fmla="*/ 2147483647 w 650875"/>
                <a:gd name="T9" fmla="*/ 2147483647 h 266700"/>
                <a:gd name="T10" fmla="*/ 2147483647 w 650875"/>
                <a:gd name="T11" fmla="*/ 2147483647 h 266700"/>
                <a:gd name="T12" fmla="*/ 2147483647 w 650875"/>
                <a:gd name="T13" fmla="*/ 2147483647 h 266700"/>
                <a:gd name="T14" fmla="*/ 2147483647 w 650875"/>
                <a:gd name="T15" fmla="*/ 2147483647 h 266700"/>
                <a:gd name="T16" fmla="*/ 2147483647 w 650875"/>
                <a:gd name="T17" fmla="*/ 2147483647 h 266700"/>
                <a:gd name="T18" fmla="*/ 48517232 w 650875"/>
                <a:gd name="T19" fmla="*/ 1358443143 h 266700"/>
                <a:gd name="T20" fmla="*/ 242582715 w 650875"/>
                <a:gd name="T21" fmla="*/ 1795083121 h 266700"/>
                <a:gd name="T22" fmla="*/ 0 w 650875"/>
                <a:gd name="T23" fmla="*/ 2037663948 h 266700"/>
                <a:gd name="T24" fmla="*/ 339614364 w 650875"/>
                <a:gd name="T25" fmla="*/ 2147483647 h 266700"/>
                <a:gd name="T26" fmla="*/ 339614364 w 650875"/>
                <a:gd name="T27" fmla="*/ 2147483647 h 266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0875"/>
                <a:gd name="T43" fmla="*/ 0 h 266700"/>
                <a:gd name="T44" fmla="*/ 650875 w 650875"/>
                <a:gd name="T45" fmla="*/ 266700 h 266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0875" h="266700">
                  <a:moveTo>
                    <a:pt x="650875" y="0"/>
                  </a:moveTo>
                  <a:lnTo>
                    <a:pt x="358775" y="114300"/>
                  </a:lnTo>
                  <a:lnTo>
                    <a:pt x="358775" y="174625"/>
                  </a:lnTo>
                  <a:lnTo>
                    <a:pt x="311150" y="174625"/>
                  </a:lnTo>
                  <a:lnTo>
                    <a:pt x="311150" y="266700"/>
                  </a:lnTo>
                  <a:lnTo>
                    <a:pt x="260350" y="266700"/>
                  </a:lnTo>
                  <a:lnTo>
                    <a:pt x="260350" y="228600"/>
                  </a:lnTo>
                  <a:lnTo>
                    <a:pt x="282575" y="206375"/>
                  </a:lnTo>
                  <a:lnTo>
                    <a:pt x="266700" y="190500"/>
                  </a:lnTo>
                  <a:lnTo>
                    <a:pt x="3175" y="88900"/>
                  </a:lnTo>
                  <a:lnTo>
                    <a:pt x="15875" y="117475"/>
                  </a:lnTo>
                  <a:lnTo>
                    <a:pt x="0" y="133350"/>
                  </a:lnTo>
                  <a:lnTo>
                    <a:pt x="22225" y="149225"/>
                  </a:lnTo>
                  <a:lnTo>
                    <a:pt x="22225" y="2603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3" name="任意多边形 10"/>
            <p:cNvSpPr>
              <a:spLocks noChangeArrowheads="1"/>
            </p:cNvSpPr>
            <p:nvPr/>
          </p:nvSpPr>
          <p:spPr bwMode="auto">
            <a:xfrm>
              <a:off x="7471268" y="381000"/>
              <a:ext cx="546100" cy="323850"/>
            </a:xfrm>
            <a:custGeom>
              <a:avLst/>
              <a:gdLst>
                <a:gd name="T0" fmla="*/ 514350 w 546100"/>
                <a:gd name="T1" fmla="*/ 323850 h 323850"/>
                <a:gd name="T2" fmla="*/ 514350 w 546100"/>
                <a:gd name="T3" fmla="*/ 254000 h 323850"/>
                <a:gd name="T4" fmla="*/ 546100 w 546100"/>
                <a:gd name="T5" fmla="*/ 203200 h 323850"/>
                <a:gd name="T6" fmla="*/ 209550 w 546100"/>
                <a:gd name="T7" fmla="*/ 0 h 323850"/>
                <a:gd name="T8" fmla="*/ 0 w 546100"/>
                <a:gd name="T9" fmla="*/ 107950 h 323850"/>
                <a:gd name="T10" fmla="*/ 0 60000 65536"/>
                <a:gd name="T11" fmla="*/ 0 60000 65536"/>
                <a:gd name="T12" fmla="*/ 0 60000 65536"/>
                <a:gd name="T13" fmla="*/ 0 60000 65536"/>
                <a:gd name="T14" fmla="*/ 0 60000 65536"/>
                <a:gd name="T15" fmla="*/ 0 w 546100"/>
                <a:gd name="T16" fmla="*/ 0 h 323850"/>
                <a:gd name="T17" fmla="*/ 546100 w 546100"/>
                <a:gd name="T18" fmla="*/ 323850 h 323850"/>
              </a:gdLst>
              <a:ahLst/>
              <a:cxnLst>
                <a:cxn ang="T10">
                  <a:pos x="T0" y="T1"/>
                </a:cxn>
                <a:cxn ang="T11">
                  <a:pos x="T2" y="T3"/>
                </a:cxn>
                <a:cxn ang="T12">
                  <a:pos x="T4" y="T5"/>
                </a:cxn>
                <a:cxn ang="T13">
                  <a:pos x="T6" y="T7"/>
                </a:cxn>
                <a:cxn ang="T14">
                  <a:pos x="T8" y="T9"/>
                </a:cxn>
              </a:cxnLst>
              <a:rect l="T15" t="T16" r="T17" b="T18"/>
              <a:pathLst>
                <a:path w="546100" h="323850">
                  <a:moveTo>
                    <a:pt x="514350" y="323850"/>
                  </a:moveTo>
                  <a:lnTo>
                    <a:pt x="514350" y="254000"/>
                  </a:lnTo>
                  <a:lnTo>
                    <a:pt x="546100" y="203200"/>
                  </a:lnTo>
                  <a:lnTo>
                    <a:pt x="209550" y="0"/>
                  </a:lnTo>
                  <a:lnTo>
                    <a:pt x="0" y="1079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4" name="任意多边形 11"/>
            <p:cNvSpPr>
              <a:spLocks noChangeArrowheads="1"/>
            </p:cNvSpPr>
            <p:nvPr/>
          </p:nvSpPr>
          <p:spPr bwMode="auto">
            <a:xfrm>
              <a:off x="5718668" y="57150"/>
              <a:ext cx="1530350" cy="857250"/>
            </a:xfrm>
            <a:custGeom>
              <a:avLst/>
              <a:gdLst>
                <a:gd name="T0" fmla="*/ 1530350 w 1530350"/>
                <a:gd name="T1" fmla="*/ 495300 h 857250"/>
                <a:gd name="T2" fmla="*/ 1200150 w 1530350"/>
                <a:gd name="T3" fmla="*/ 647700 h 857250"/>
                <a:gd name="T4" fmla="*/ 1250950 w 1530350"/>
                <a:gd name="T5" fmla="*/ 723900 h 857250"/>
                <a:gd name="T6" fmla="*/ 1250950 w 1530350"/>
                <a:gd name="T7" fmla="*/ 787400 h 857250"/>
                <a:gd name="T8" fmla="*/ 1123950 w 1530350"/>
                <a:gd name="T9" fmla="*/ 857250 h 857250"/>
                <a:gd name="T10" fmla="*/ 1085850 w 1530350"/>
                <a:gd name="T11" fmla="*/ 793750 h 857250"/>
                <a:gd name="T12" fmla="*/ 1085850 w 1530350"/>
                <a:gd name="T13" fmla="*/ 622300 h 857250"/>
                <a:gd name="T14" fmla="*/ 1149350 w 1530350"/>
                <a:gd name="T15" fmla="*/ 558800 h 857250"/>
                <a:gd name="T16" fmla="*/ 908050 w 1530350"/>
                <a:gd name="T17" fmla="*/ 469900 h 857250"/>
                <a:gd name="T18" fmla="*/ 908050 w 1530350"/>
                <a:gd name="T19" fmla="*/ 311150 h 857250"/>
                <a:gd name="T20" fmla="*/ 977900 w 1530350"/>
                <a:gd name="T21" fmla="*/ 304800 h 857250"/>
                <a:gd name="T22" fmla="*/ 273050 w 1530350"/>
                <a:gd name="T23" fmla="*/ 0 h 857250"/>
                <a:gd name="T24" fmla="*/ 0 w 1530350"/>
                <a:gd name="T25" fmla="*/ 114300 h 8572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30350"/>
                <a:gd name="T40" fmla="*/ 0 h 857250"/>
                <a:gd name="T41" fmla="*/ 1530350 w 1530350"/>
                <a:gd name="T42" fmla="*/ 857250 h 8572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30350" h="857250">
                  <a:moveTo>
                    <a:pt x="1530350" y="495300"/>
                  </a:moveTo>
                  <a:lnTo>
                    <a:pt x="1200150" y="647700"/>
                  </a:lnTo>
                  <a:lnTo>
                    <a:pt x="1250950" y="723900"/>
                  </a:lnTo>
                  <a:lnTo>
                    <a:pt x="1250950" y="787400"/>
                  </a:lnTo>
                  <a:lnTo>
                    <a:pt x="1123950" y="857250"/>
                  </a:lnTo>
                  <a:lnTo>
                    <a:pt x="1085850" y="793750"/>
                  </a:lnTo>
                  <a:lnTo>
                    <a:pt x="1085850" y="622300"/>
                  </a:lnTo>
                  <a:lnTo>
                    <a:pt x="1149350" y="558800"/>
                  </a:lnTo>
                  <a:lnTo>
                    <a:pt x="908050" y="469900"/>
                  </a:lnTo>
                  <a:lnTo>
                    <a:pt x="908050" y="311150"/>
                  </a:lnTo>
                  <a:lnTo>
                    <a:pt x="977900" y="304800"/>
                  </a:lnTo>
                  <a:lnTo>
                    <a:pt x="273050" y="0"/>
                  </a:lnTo>
                  <a:lnTo>
                    <a:pt x="0" y="1143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5" name="任意多边形 12"/>
            <p:cNvSpPr>
              <a:spLocks noChangeArrowheads="1"/>
            </p:cNvSpPr>
            <p:nvPr/>
          </p:nvSpPr>
          <p:spPr bwMode="auto">
            <a:xfrm>
              <a:off x="5445618" y="63500"/>
              <a:ext cx="1041400" cy="800100"/>
            </a:xfrm>
            <a:custGeom>
              <a:avLst/>
              <a:gdLst>
                <a:gd name="T0" fmla="*/ 977900 w 1041400"/>
                <a:gd name="T1" fmla="*/ 800100 h 800100"/>
                <a:gd name="T2" fmla="*/ 977900 w 1041400"/>
                <a:gd name="T3" fmla="*/ 488950 h 800100"/>
                <a:gd name="T4" fmla="*/ 1041400 w 1041400"/>
                <a:gd name="T5" fmla="*/ 444500 h 800100"/>
                <a:gd name="T6" fmla="*/ 0 w 1041400"/>
                <a:gd name="T7" fmla="*/ 0 h 800100"/>
                <a:gd name="T8" fmla="*/ 50800 w 1041400"/>
                <a:gd name="T9" fmla="*/ 95250 h 800100"/>
                <a:gd name="T10" fmla="*/ 50800 w 1041400"/>
                <a:gd name="T11" fmla="*/ 781050 h 800100"/>
                <a:gd name="T12" fmla="*/ 0 60000 65536"/>
                <a:gd name="T13" fmla="*/ 0 60000 65536"/>
                <a:gd name="T14" fmla="*/ 0 60000 65536"/>
                <a:gd name="T15" fmla="*/ 0 60000 65536"/>
                <a:gd name="T16" fmla="*/ 0 60000 65536"/>
                <a:gd name="T17" fmla="*/ 0 60000 65536"/>
                <a:gd name="T18" fmla="*/ 0 w 1041400"/>
                <a:gd name="T19" fmla="*/ 0 h 800100"/>
                <a:gd name="T20" fmla="*/ 1041400 w 1041400"/>
                <a:gd name="T21" fmla="*/ 800100 h 800100"/>
              </a:gdLst>
              <a:ahLst/>
              <a:cxnLst>
                <a:cxn ang="T12">
                  <a:pos x="T0" y="T1"/>
                </a:cxn>
                <a:cxn ang="T13">
                  <a:pos x="T2" y="T3"/>
                </a:cxn>
                <a:cxn ang="T14">
                  <a:pos x="T4" y="T5"/>
                </a:cxn>
                <a:cxn ang="T15">
                  <a:pos x="T6" y="T7"/>
                </a:cxn>
                <a:cxn ang="T16">
                  <a:pos x="T8" y="T9"/>
                </a:cxn>
                <a:cxn ang="T17">
                  <a:pos x="T10" y="T11"/>
                </a:cxn>
              </a:cxnLst>
              <a:rect l="T18" t="T19" r="T20" b="T21"/>
              <a:pathLst>
                <a:path w="1041400" h="800100">
                  <a:moveTo>
                    <a:pt x="977900" y="800100"/>
                  </a:moveTo>
                  <a:lnTo>
                    <a:pt x="977900" y="488950"/>
                  </a:lnTo>
                  <a:lnTo>
                    <a:pt x="1041400" y="444500"/>
                  </a:lnTo>
                  <a:lnTo>
                    <a:pt x="0" y="0"/>
                  </a:lnTo>
                  <a:lnTo>
                    <a:pt x="50800" y="95250"/>
                  </a:lnTo>
                  <a:lnTo>
                    <a:pt x="50800" y="78105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6" name="任意多边形 13"/>
            <p:cNvSpPr>
              <a:spLocks noChangeArrowheads="1"/>
            </p:cNvSpPr>
            <p:nvPr/>
          </p:nvSpPr>
          <p:spPr bwMode="auto">
            <a:xfrm>
              <a:off x="0" y="177800"/>
              <a:ext cx="5490067" cy="1035038"/>
            </a:xfrm>
            <a:custGeom>
              <a:avLst/>
              <a:gdLst>
                <a:gd name="T0" fmla="*/ 5490039 w 5490071"/>
                <a:gd name="T1" fmla="*/ 82550 h 1035037"/>
                <a:gd name="T2" fmla="*/ 5039189 w 5490071"/>
                <a:gd name="T3" fmla="*/ 285750 h 1035037"/>
                <a:gd name="T4" fmla="*/ 5096339 w 5490071"/>
                <a:gd name="T5" fmla="*/ 349250 h 1035037"/>
                <a:gd name="T6" fmla="*/ 5096339 w 5490071"/>
                <a:gd name="T7" fmla="*/ 558808 h 1035037"/>
                <a:gd name="T8" fmla="*/ 4766147 w 5490071"/>
                <a:gd name="T9" fmla="*/ 558808 h 1035037"/>
                <a:gd name="T10" fmla="*/ 4766147 w 5490071"/>
                <a:gd name="T11" fmla="*/ 349250 h 1035037"/>
                <a:gd name="T12" fmla="*/ 4842339 w 5490071"/>
                <a:gd name="T13" fmla="*/ 292100 h 1035037"/>
                <a:gd name="T14" fmla="*/ 4327997 w 5490071"/>
                <a:gd name="T15" fmla="*/ 63500 h 1035037"/>
                <a:gd name="T16" fmla="*/ 4283547 w 5490071"/>
                <a:gd name="T17" fmla="*/ 95250 h 1035037"/>
                <a:gd name="T18" fmla="*/ 4156547 w 5490071"/>
                <a:gd name="T19" fmla="*/ 38100 h 1035037"/>
                <a:gd name="T20" fmla="*/ 4156547 w 5490071"/>
                <a:gd name="T21" fmla="*/ 406400 h 1035037"/>
                <a:gd name="T22" fmla="*/ 3781897 w 5490071"/>
                <a:gd name="T23" fmla="*/ 406400 h 1035037"/>
                <a:gd name="T24" fmla="*/ 3781897 w 5490071"/>
                <a:gd name="T25" fmla="*/ 177800 h 1035037"/>
                <a:gd name="T26" fmla="*/ 3851747 w 5490071"/>
                <a:gd name="T27" fmla="*/ 133350 h 1035037"/>
                <a:gd name="T28" fmla="*/ 3477097 w 5490071"/>
                <a:gd name="T29" fmla="*/ 0 h 1035037"/>
                <a:gd name="T30" fmla="*/ 2705966 w 5490071"/>
                <a:gd name="T31" fmla="*/ 225011 h 1035037"/>
                <a:gd name="T32" fmla="*/ 2792162 w 5490071"/>
                <a:gd name="T33" fmla="*/ 301066 h 1035037"/>
                <a:gd name="T34" fmla="*/ 2794698 w 5490071"/>
                <a:gd name="T35" fmla="*/ 478527 h 1035037"/>
                <a:gd name="T36" fmla="*/ 0 w 5490071"/>
                <a:gd name="T37" fmla="*/ 1035045 h 10350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90071"/>
                <a:gd name="T58" fmla="*/ 0 h 1035037"/>
                <a:gd name="T59" fmla="*/ 5490071 w 5490071"/>
                <a:gd name="T60" fmla="*/ 1035037 h 10350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90071" h="1035037">
                  <a:moveTo>
                    <a:pt x="5490071" y="82550"/>
                  </a:moveTo>
                  <a:lnTo>
                    <a:pt x="5039221" y="285750"/>
                  </a:lnTo>
                  <a:lnTo>
                    <a:pt x="5096371" y="349250"/>
                  </a:lnTo>
                  <a:lnTo>
                    <a:pt x="5096371" y="558800"/>
                  </a:lnTo>
                  <a:lnTo>
                    <a:pt x="4766171" y="558800"/>
                  </a:lnTo>
                  <a:lnTo>
                    <a:pt x="4766171" y="349250"/>
                  </a:lnTo>
                  <a:lnTo>
                    <a:pt x="4842371" y="292100"/>
                  </a:lnTo>
                  <a:lnTo>
                    <a:pt x="4328021" y="63500"/>
                  </a:lnTo>
                  <a:lnTo>
                    <a:pt x="4283571" y="95250"/>
                  </a:lnTo>
                  <a:lnTo>
                    <a:pt x="4156571" y="38100"/>
                  </a:lnTo>
                  <a:lnTo>
                    <a:pt x="4156571" y="406400"/>
                  </a:lnTo>
                  <a:lnTo>
                    <a:pt x="3781921" y="406400"/>
                  </a:lnTo>
                  <a:lnTo>
                    <a:pt x="3781921" y="177800"/>
                  </a:lnTo>
                  <a:lnTo>
                    <a:pt x="3851771" y="133350"/>
                  </a:lnTo>
                  <a:lnTo>
                    <a:pt x="3477121" y="0"/>
                  </a:lnTo>
                  <a:lnTo>
                    <a:pt x="2705982" y="225011"/>
                  </a:lnTo>
                  <a:lnTo>
                    <a:pt x="2792178" y="301066"/>
                  </a:lnTo>
                  <a:cubicBezTo>
                    <a:pt x="2793023" y="360220"/>
                    <a:pt x="2793869" y="419373"/>
                    <a:pt x="2794714" y="478527"/>
                  </a:cubicBezTo>
                  <a:lnTo>
                    <a:pt x="0" y="1035037"/>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897" name="任意多边形 14"/>
            <p:cNvSpPr>
              <a:spLocks noChangeArrowheads="1"/>
            </p:cNvSpPr>
            <p:nvPr/>
          </p:nvSpPr>
          <p:spPr bwMode="auto">
            <a:xfrm>
              <a:off x="3731118" y="0"/>
              <a:ext cx="647700" cy="273050"/>
            </a:xfrm>
            <a:custGeom>
              <a:avLst/>
              <a:gdLst>
                <a:gd name="T0" fmla="*/ 0 w 647700"/>
                <a:gd name="T1" fmla="*/ 273050 h 273050"/>
                <a:gd name="T2" fmla="*/ 647700 w 647700"/>
                <a:gd name="T3" fmla="*/ 0 h 273050"/>
                <a:gd name="T4" fmla="*/ 590550 w 647700"/>
                <a:gd name="T5" fmla="*/ 76200 h 273050"/>
                <a:gd name="T6" fmla="*/ 590550 w 647700"/>
                <a:gd name="T7" fmla="*/ 254000 h 273050"/>
                <a:gd name="T8" fmla="*/ 0 60000 65536"/>
                <a:gd name="T9" fmla="*/ 0 60000 65536"/>
                <a:gd name="T10" fmla="*/ 0 60000 65536"/>
                <a:gd name="T11" fmla="*/ 0 60000 65536"/>
                <a:gd name="T12" fmla="*/ 0 w 647700"/>
                <a:gd name="T13" fmla="*/ 0 h 273050"/>
                <a:gd name="T14" fmla="*/ 647700 w 647700"/>
                <a:gd name="T15" fmla="*/ 273050 h 273050"/>
              </a:gdLst>
              <a:ahLst/>
              <a:cxnLst>
                <a:cxn ang="T8">
                  <a:pos x="T0" y="T1"/>
                </a:cxn>
                <a:cxn ang="T9">
                  <a:pos x="T2" y="T3"/>
                </a:cxn>
                <a:cxn ang="T10">
                  <a:pos x="T4" y="T5"/>
                </a:cxn>
                <a:cxn ang="T11">
                  <a:pos x="T6" y="T7"/>
                </a:cxn>
              </a:cxnLst>
              <a:rect l="T12" t="T13" r="T14" b="T15"/>
              <a:pathLst>
                <a:path w="647700" h="273050">
                  <a:moveTo>
                    <a:pt x="0" y="273050"/>
                  </a:moveTo>
                  <a:lnTo>
                    <a:pt x="647700" y="0"/>
                  </a:lnTo>
                  <a:lnTo>
                    <a:pt x="590550" y="76200"/>
                  </a:lnTo>
                  <a:lnTo>
                    <a:pt x="590550" y="25400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grpSp>
        <p:nvGrpSpPr>
          <p:cNvPr id="42" name="组合 1"/>
          <p:cNvGrpSpPr>
            <a:grpSpLocks/>
          </p:cNvGrpSpPr>
          <p:nvPr/>
        </p:nvGrpSpPr>
        <p:grpSpPr bwMode="auto">
          <a:xfrm>
            <a:off x="855661" y="283534"/>
            <a:ext cx="4724423" cy="518154"/>
            <a:chOff x="-2" y="67543"/>
            <a:chExt cx="3341026" cy="517454"/>
          </a:xfrm>
        </p:grpSpPr>
        <p:sp>
          <p:nvSpPr>
            <p:cNvPr id="36890" name="TextBox 2"/>
            <p:cNvSpPr>
              <a:spLocks noChangeArrowheads="1"/>
            </p:cNvSpPr>
            <p:nvPr/>
          </p:nvSpPr>
          <p:spPr bwMode="auto">
            <a:xfrm>
              <a:off x="-2" y="67543"/>
              <a:ext cx="3341026" cy="4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sz="2100" dirty="0" smtClean="0">
                  <a:solidFill>
                    <a:schemeClr val="bg1"/>
                  </a:solidFill>
                  <a:latin typeface="微软雅黑" pitchFamily="34" charset="-122"/>
                  <a:ea typeface="微软雅黑" pitchFamily="34" charset="-122"/>
                  <a:sym typeface="微软雅黑" pitchFamily="34" charset="-122"/>
                </a:rPr>
                <a:t>算法实现</a:t>
              </a:r>
              <a:r>
                <a:rPr lang="en-US" altLang="zh-CN" sz="2100" dirty="0" smtClean="0">
                  <a:solidFill>
                    <a:schemeClr val="bg1"/>
                  </a:solidFill>
                  <a:latin typeface="微软雅黑" pitchFamily="34" charset="-122"/>
                  <a:ea typeface="微软雅黑" pitchFamily="34" charset="-122"/>
                  <a:sym typeface="微软雅黑" pitchFamily="34" charset="-122"/>
                </a:rPr>
                <a:t>: </a:t>
              </a:r>
              <a:r>
                <a:rPr lang="zh-CN" altLang="en-US" sz="2100" dirty="0" smtClean="0">
                  <a:solidFill>
                    <a:schemeClr val="bg1"/>
                  </a:solidFill>
                  <a:latin typeface="微软雅黑" pitchFamily="34" charset="-122"/>
                  <a:ea typeface="微软雅黑" pitchFamily="34" charset="-122"/>
                  <a:sym typeface="微软雅黑" pitchFamily="34" charset="-122"/>
                </a:rPr>
                <a:t>基于模型协同过滤</a:t>
              </a:r>
              <a:r>
                <a:rPr lang="en-US" altLang="zh-CN" sz="2100" dirty="0" smtClean="0">
                  <a:solidFill>
                    <a:schemeClr val="bg1"/>
                  </a:solidFill>
                  <a:latin typeface="微软雅黑" pitchFamily="34" charset="-122"/>
                  <a:ea typeface="微软雅黑" pitchFamily="34" charset="-122"/>
                  <a:sym typeface="微软雅黑" pitchFamily="34" charset="-122"/>
                </a:rPr>
                <a:t>--CNN</a:t>
              </a:r>
              <a:endParaRPr lang="zh-CN" altLang="en-US" sz="2100" dirty="0">
                <a:solidFill>
                  <a:schemeClr val="bg1"/>
                </a:solidFill>
                <a:latin typeface="微软雅黑" pitchFamily="34" charset="-122"/>
                <a:ea typeface="微软雅黑" pitchFamily="34" charset="-122"/>
                <a:sym typeface="微软雅黑" pitchFamily="34" charset="-122"/>
              </a:endParaRPr>
            </a:p>
          </p:txBody>
        </p:sp>
        <p:sp>
          <p:nvSpPr>
            <p:cNvPr id="36891" name="TextBox 3"/>
            <p:cNvSpPr>
              <a:spLocks noChangeArrowheads="1"/>
            </p:cNvSpPr>
            <p:nvPr/>
          </p:nvSpPr>
          <p:spPr bwMode="auto">
            <a:xfrm>
              <a:off x="0" y="369553"/>
              <a:ext cx="30259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en-US" altLang="zh-CN" sz="800" dirty="0">
                <a:solidFill>
                  <a:schemeClr val="bg1"/>
                </a:solidFill>
                <a:latin typeface="微软雅黑" pitchFamily="34" charset="-122"/>
                <a:ea typeface="微软雅黑" pitchFamily="34" charset="-122"/>
                <a:sym typeface="微软雅黑" pitchFamily="34" charset="-122"/>
              </a:endParaRPr>
            </a:p>
          </p:txBody>
        </p:sp>
      </p:grpSp>
      <p:sp>
        <p:nvSpPr>
          <p:cNvPr id="45" name="Oval 7"/>
          <p:cNvSpPr>
            <a:spLocks noChangeArrowheads="1"/>
          </p:cNvSpPr>
          <p:nvPr/>
        </p:nvSpPr>
        <p:spPr bwMode="auto">
          <a:xfrm>
            <a:off x="241300" y="252413"/>
            <a:ext cx="514350" cy="512762"/>
          </a:xfrm>
          <a:prstGeom prst="ellipse">
            <a:avLst/>
          </a:prstGeom>
          <a:solidFill>
            <a:schemeClr val="bg1"/>
          </a:solidFill>
          <a:ln>
            <a:noFill/>
          </a:ln>
          <a:extLst>
            <a:ext uri="{91240B29-F687-4F45-9708-019B960494DF}">
              <a14:hiddenLine xmlns:a14="http://schemas.microsoft.com/office/drawing/2010/main" w="6350">
                <a:solidFill>
                  <a:srgbClr val="BA990F"/>
                </a:solidFill>
                <a:bevel/>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en-US" altLang="zh-CN" sz="3200" dirty="0">
                <a:solidFill>
                  <a:srgbClr val="0B2430"/>
                </a:solidFill>
                <a:latin typeface="微软雅黑" pitchFamily="34" charset="-122"/>
                <a:ea typeface="微软雅黑" pitchFamily="34" charset="-122"/>
                <a:sym typeface="微软雅黑" pitchFamily="34" charset="-122"/>
              </a:rPr>
              <a:t>3</a:t>
            </a:r>
          </a:p>
        </p:txBody>
      </p:sp>
      <p:sp>
        <p:nvSpPr>
          <p:cNvPr id="37" name="TextBox 36"/>
          <p:cNvSpPr txBox="1"/>
          <p:nvPr/>
        </p:nvSpPr>
        <p:spPr>
          <a:xfrm>
            <a:off x="3347898" y="2355732"/>
            <a:ext cx="1237130" cy="338522"/>
          </a:xfrm>
          <a:prstGeom prst="rect">
            <a:avLst/>
          </a:prstGeom>
          <a:noFill/>
        </p:spPr>
        <p:txBody>
          <a:bodyPr wrap="none" lIns="60926" tIns="30464" rIns="60926" bIns="30464">
            <a:spAutoFit/>
          </a:bodyPr>
          <a:lstStyle/>
          <a:p>
            <a:pPr algn="ctr">
              <a:defRPr/>
            </a:pPr>
            <a:r>
              <a:rPr lang="en-US" altLang="zh-CN" dirty="0" smtClean="0">
                <a:solidFill>
                  <a:schemeClr val="tx1">
                    <a:lumMod val="75000"/>
                    <a:lumOff val="25000"/>
                  </a:schemeClr>
                </a:solidFill>
                <a:latin typeface="微软雅黑" pitchFamily="34" charset="-122"/>
                <a:ea typeface="微软雅黑" pitchFamily="34" charset="-122"/>
              </a:rPr>
              <a:t>2.</a:t>
            </a:r>
            <a:r>
              <a:rPr lang="zh-CN" altLang="en-US" dirty="0">
                <a:solidFill>
                  <a:schemeClr val="tx1">
                    <a:lumMod val="75000"/>
                    <a:lumOff val="25000"/>
                  </a:schemeClr>
                </a:solidFill>
                <a:latin typeface="微软雅黑" pitchFamily="34" charset="-122"/>
                <a:ea typeface="微软雅黑" pitchFamily="34" charset="-122"/>
              </a:rPr>
              <a:t>算法实现</a:t>
            </a:r>
          </a:p>
        </p:txBody>
      </p:sp>
      <p:sp>
        <p:nvSpPr>
          <p:cNvPr id="2" name="矩形 1"/>
          <p:cNvSpPr/>
          <p:nvPr/>
        </p:nvSpPr>
        <p:spPr>
          <a:xfrm>
            <a:off x="3556763" y="1491660"/>
            <a:ext cx="4429208" cy="830997"/>
          </a:xfrm>
          <a:prstGeom prst="rect">
            <a:avLst/>
          </a:prstGeom>
        </p:spPr>
        <p:txBody>
          <a:bodyPr wrap="square">
            <a:spAutoFit/>
          </a:bodyPr>
          <a:lstStyle/>
          <a:p>
            <a:pPr marL="171450" indent="-171450">
              <a:buFont typeface="Arial" panose="020B0604020202020204" pitchFamily="34" charset="0"/>
              <a:buChar char="•"/>
            </a:pPr>
            <a:r>
              <a:rPr lang="zh-CN" altLang="en-US" sz="800" dirty="0"/>
              <a:t>卷积神经网络依旧是层级网络，只是层的功能和形式做了变化，可以说是传统神经网络的一个</a:t>
            </a:r>
            <a:r>
              <a:rPr lang="zh-CN" altLang="en-US" sz="800" dirty="0" smtClean="0"/>
              <a:t>改进</a:t>
            </a:r>
            <a:endParaRPr lang="en-US" altLang="zh-CN" sz="800" dirty="0" smtClean="0"/>
          </a:p>
          <a:p>
            <a:pPr marL="171450" indent="-171450">
              <a:buFont typeface="Arial" panose="020B0604020202020204" pitchFamily="34" charset="0"/>
              <a:buChar char="•"/>
            </a:pPr>
            <a:r>
              <a:rPr lang="zh-CN" altLang="en-US" sz="800" dirty="0" smtClean="0"/>
              <a:t>卷积</a:t>
            </a:r>
            <a:r>
              <a:rPr lang="zh-CN" altLang="en-US" sz="800" dirty="0"/>
              <a:t>神经网络的层级结构</a:t>
            </a:r>
          </a:p>
          <a:p>
            <a:r>
              <a:rPr lang="en-US" altLang="zh-CN" sz="800" dirty="0"/>
              <a:t>-</a:t>
            </a:r>
            <a:r>
              <a:rPr lang="zh-CN" altLang="en-US" sz="800" dirty="0"/>
              <a:t>数据输入层</a:t>
            </a:r>
            <a:r>
              <a:rPr lang="en-US" altLang="zh-CN" sz="800" dirty="0"/>
              <a:t>/ Input layer </a:t>
            </a:r>
            <a:r>
              <a:rPr lang="zh-CN" altLang="en-US" sz="800" dirty="0"/>
              <a:t>， </a:t>
            </a:r>
            <a:r>
              <a:rPr lang="en-US" altLang="zh-CN" sz="800" dirty="0"/>
              <a:t>-</a:t>
            </a:r>
            <a:r>
              <a:rPr lang="zh-CN" altLang="en-US" sz="800" dirty="0"/>
              <a:t>卷积计算层</a:t>
            </a:r>
            <a:r>
              <a:rPr lang="en-US" altLang="zh-CN" sz="800" dirty="0"/>
              <a:t>/ CONV layer , -</a:t>
            </a:r>
            <a:r>
              <a:rPr lang="en-US" altLang="zh-CN" sz="800" dirty="0" err="1"/>
              <a:t>ReLU</a:t>
            </a:r>
            <a:r>
              <a:rPr lang="zh-CN" altLang="en-US" sz="800" dirty="0"/>
              <a:t>激励层 </a:t>
            </a:r>
            <a:r>
              <a:rPr lang="en-US" altLang="zh-CN" sz="800" dirty="0"/>
              <a:t>/ </a:t>
            </a:r>
            <a:r>
              <a:rPr lang="en-US" altLang="zh-CN" sz="800" dirty="0" err="1"/>
              <a:t>ReLU</a:t>
            </a:r>
            <a:r>
              <a:rPr lang="en-US" altLang="zh-CN" sz="800" dirty="0"/>
              <a:t> layer -</a:t>
            </a:r>
            <a:r>
              <a:rPr lang="zh-CN" altLang="en-US" sz="800" dirty="0"/>
              <a:t>池化层 </a:t>
            </a:r>
            <a:r>
              <a:rPr lang="en-US" altLang="zh-CN" sz="800" dirty="0"/>
              <a:t>/ Pooling layer</a:t>
            </a:r>
            <a:r>
              <a:rPr lang="zh-CN" altLang="en-US" sz="800" dirty="0"/>
              <a:t>， </a:t>
            </a:r>
            <a:r>
              <a:rPr lang="en-US" altLang="zh-CN" sz="800" dirty="0"/>
              <a:t>-</a:t>
            </a:r>
            <a:r>
              <a:rPr lang="zh-CN" altLang="en-US" sz="800" dirty="0"/>
              <a:t>全连接层 </a:t>
            </a:r>
            <a:r>
              <a:rPr lang="en-US" altLang="zh-CN" sz="800" dirty="0"/>
              <a:t>/ FC </a:t>
            </a:r>
            <a:r>
              <a:rPr lang="en-US" altLang="zh-CN" sz="800" dirty="0" smtClean="0"/>
              <a:t>layer</a:t>
            </a:r>
            <a:r>
              <a:rPr lang="en-US" altLang="zh-CN" sz="800" dirty="0"/>
              <a:t>(</a:t>
            </a:r>
            <a:r>
              <a:rPr lang="zh-CN" altLang="en-US" sz="800" dirty="0" smtClean="0"/>
              <a:t>两</a:t>
            </a:r>
            <a:r>
              <a:rPr lang="zh-CN" altLang="en-US" sz="800" dirty="0"/>
              <a:t>层之间所有神经元都有权重连接，通常全连接层在卷积神经网络尾部。也就是跟传统的神经网络神经元的连接方式是一样</a:t>
            </a:r>
            <a:r>
              <a:rPr lang="zh-CN" altLang="en-US" sz="800" dirty="0" smtClean="0"/>
              <a:t>的</a:t>
            </a:r>
            <a:r>
              <a:rPr lang="en-US" altLang="zh-CN" sz="800" dirty="0" smtClean="0"/>
              <a:t>)</a:t>
            </a:r>
            <a:endParaRPr lang="zh-CN" altLang="en-US" sz="800" dirty="0"/>
          </a:p>
        </p:txBody>
      </p:sp>
      <p:sp>
        <p:nvSpPr>
          <p:cNvPr id="22" name="矩形 21"/>
          <p:cNvSpPr/>
          <p:nvPr/>
        </p:nvSpPr>
        <p:spPr>
          <a:xfrm>
            <a:off x="3563916" y="2715762"/>
            <a:ext cx="4680390" cy="954107"/>
          </a:xfrm>
          <a:prstGeom prst="rect">
            <a:avLst/>
          </a:prstGeom>
        </p:spPr>
        <p:txBody>
          <a:bodyPr wrap="square">
            <a:spAutoFit/>
          </a:bodyPr>
          <a:lstStyle/>
          <a:p>
            <a:pPr marL="171450" indent="-171450">
              <a:buFont typeface="Arial" panose="020B0604020202020204" pitchFamily="34" charset="0"/>
              <a:buChar char="•"/>
            </a:pPr>
            <a:r>
              <a:rPr lang="zh-CN" altLang="en-US" sz="800" dirty="0" smtClean="0"/>
              <a:t>重复实现一个开源项目</a:t>
            </a:r>
            <a:r>
              <a:rPr lang="en-US" altLang="zh-CN" sz="800" dirty="0" smtClean="0"/>
              <a:t>, </a:t>
            </a:r>
            <a:r>
              <a:rPr lang="zh-CN" altLang="en-US" sz="800" dirty="0" smtClean="0"/>
              <a:t>进行优化和修改</a:t>
            </a:r>
            <a:r>
              <a:rPr lang="en-US" altLang="zh-CN" sz="800" dirty="0" smtClean="0"/>
              <a:t>, </a:t>
            </a:r>
            <a:r>
              <a:rPr lang="zh-CN" altLang="en-US" sz="800" dirty="0" smtClean="0"/>
              <a:t>尝试使用 </a:t>
            </a:r>
            <a:r>
              <a:rPr lang="en-US" altLang="zh-CN" sz="800" dirty="0" err="1" smtClean="0"/>
              <a:t>tensorflow</a:t>
            </a:r>
            <a:r>
              <a:rPr lang="en-US" altLang="zh-CN" sz="800" dirty="0" smtClean="0"/>
              <a:t> </a:t>
            </a:r>
            <a:r>
              <a:rPr lang="zh-CN" altLang="en-US" sz="800" dirty="0" smtClean="0"/>
              <a:t>自己的 </a:t>
            </a:r>
            <a:r>
              <a:rPr lang="en-US" altLang="zh-CN" sz="800" dirty="0" smtClean="0"/>
              <a:t>batch </a:t>
            </a:r>
            <a:r>
              <a:rPr lang="zh-CN" altLang="en-US" sz="800" dirty="0" smtClean="0"/>
              <a:t>方法</a:t>
            </a:r>
            <a:r>
              <a:rPr lang="en-US" altLang="zh-CN" sz="800" dirty="0" smtClean="0"/>
              <a:t>, </a:t>
            </a:r>
            <a:r>
              <a:rPr lang="zh-CN" altLang="en-US" sz="800" dirty="0" smtClean="0"/>
              <a:t>修改用户特征维度</a:t>
            </a:r>
            <a:r>
              <a:rPr lang="en-US" altLang="zh-CN" sz="800" dirty="0" smtClean="0"/>
              <a:t>, </a:t>
            </a:r>
            <a:r>
              <a:rPr lang="zh-CN" altLang="en-US" sz="800" dirty="0" smtClean="0"/>
              <a:t>将顺序获取样本改为随机获取样本等</a:t>
            </a:r>
            <a:r>
              <a:rPr lang="en-US" altLang="zh-CN" sz="800" dirty="0" smtClean="0"/>
              <a:t>.</a:t>
            </a:r>
          </a:p>
          <a:p>
            <a:pPr marL="171450" indent="-171450">
              <a:buFont typeface="Arial" panose="020B0604020202020204" pitchFamily="34" charset="0"/>
              <a:buChar char="•"/>
            </a:pPr>
            <a:r>
              <a:rPr lang="zh-CN" altLang="en-US" sz="800" dirty="0" smtClean="0"/>
              <a:t>损失函数</a:t>
            </a:r>
            <a:r>
              <a:rPr lang="zh-CN" altLang="en-US" sz="800" dirty="0"/>
              <a:t>使用</a:t>
            </a:r>
            <a:r>
              <a:rPr lang="en-US" altLang="zh-CN" sz="800" dirty="0"/>
              <a:t>RMSE</a:t>
            </a:r>
            <a:r>
              <a:rPr lang="zh-CN" altLang="en-US" sz="800" dirty="0"/>
              <a:t>，优化方法调用</a:t>
            </a:r>
            <a:r>
              <a:rPr lang="en-US" altLang="zh-CN" sz="800" dirty="0" err="1"/>
              <a:t>tensorflow</a:t>
            </a:r>
            <a:r>
              <a:rPr lang="zh-CN" altLang="en-US" sz="800" dirty="0"/>
              <a:t>的</a:t>
            </a:r>
            <a:r>
              <a:rPr lang="en-US" altLang="zh-CN" sz="800" dirty="0"/>
              <a:t>optimizer = </a:t>
            </a:r>
            <a:r>
              <a:rPr lang="en-US" altLang="zh-CN" sz="800" dirty="0" err="1"/>
              <a:t>tf.train.AdamOptimizer</a:t>
            </a:r>
            <a:r>
              <a:rPr lang="en-US" altLang="zh-CN" sz="800" dirty="0"/>
              <a:t>() ,</a:t>
            </a:r>
            <a:r>
              <a:rPr lang="en-US" altLang="zh-CN" sz="800" dirty="0" err="1" smtClean="0"/>
              <a:t>batch_size</a:t>
            </a:r>
            <a:r>
              <a:rPr lang="en-US" altLang="zh-CN" sz="800" dirty="0" smtClean="0"/>
              <a:t>=256</a:t>
            </a:r>
          </a:p>
          <a:p>
            <a:pPr marL="171450" indent="-171450">
              <a:buFont typeface="Arial" panose="020B0604020202020204" pitchFamily="34" charset="0"/>
              <a:buChar char="•"/>
            </a:pPr>
            <a:r>
              <a:rPr lang="zh-CN" altLang="en-US" sz="800" dirty="0" smtClean="0"/>
              <a:t>预测</a:t>
            </a:r>
            <a:r>
              <a:rPr lang="zh-CN" altLang="en-US" sz="800" dirty="0"/>
              <a:t>评分</a:t>
            </a:r>
            <a:r>
              <a:rPr lang="en-US" altLang="zh-CN" sz="800" dirty="0"/>
              <a:t>: </a:t>
            </a:r>
            <a:r>
              <a:rPr lang="zh-CN" altLang="en-US" sz="800" dirty="0"/>
              <a:t>得到用户特征和电影特征后，使用拟合评分</a:t>
            </a:r>
            <a:r>
              <a:rPr lang="en-US" altLang="zh-CN" sz="800" dirty="0"/>
              <a:t>,</a:t>
            </a:r>
            <a:r>
              <a:rPr lang="zh-CN" altLang="en-US" sz="800" dirty="0"/>
              <a:t>将用户特征和电影特征做矩阵乘法得到一个预测评分</a:t>
            </a:r>
          </a:p>
          <a:p>
            <a:pPr marL="171450" indent="-171450">
              <a:buFont typeface="Arial" panose="020B0604020202020204" pitchFamily="34" charset="0"/>
              <a:buChar char="•"/>
            </a:pPr>
            <a:endParaRPr lang="zh-CN" altLang="en-US" sz="800" dirty="0"/>
          </a:p>
        </p:txBody>
      </p:sp>
      <p:sp>
        <p:nvSpPr>
          <p:cNvPr id="24" name="TextBox 23"/>
          <p:cNvSpPr txBox="1"/>
          <p:nvPr/>
        </p:nvSpPr>
        <p:spPr>
          <a:xfrm>
            <a:off x="3347897" y="3529336"/>
            <a:ext cx="1237130" cy="338522"/>
          </a:xfrm>
          <a:prstGeom prst="rect">
            <a:avLst/>
          </a:prstGeom>
          <a:noFill/>
        </p:spPr>
        <p:txBody>
          <a:bodyPr wrap="none" lIns="60926" tIns="30464" rIns="60926" bIns="30464">
            <a:spAutoFit/>
          </a:bodyPr>
          <a:lstStyle/>
          <a:p>
            <a:pPr algn="ctr">
              <a:defRPr/>
            </a:pPr>
            <a:r>
              <a:rPr lang="en-US" altLang="zh-CN" dirty="0">
                <a:solidFill>
                  <a:schemeClr val="tx1">
                    <a:lumMod val="75000"/>
                    <a:lumOff val="25000"/>
                  </a:schemeClr>
                </a:solidFill>
                <a:latin typeface="微软雅黑" pitchFamily="34" charset="-122"/>
                <a:ea typeface="微软雅黑" pitchFamily="34" charset="-122"/>
              </a:rPr>
              <a:t>3</a:t>
            </a:r>
            <a:r>
              <a:rPr lang="en-US" altLang="zh-CN" dirty="0" smtClean="0">
                <a:solidFill>
                  <a:schemeClr val="tx1">
                    <a:lumMod val="75000"/>
                    <a:lumOff val="25000"/>
                  </a:schemeClr>
                </a:solidFill>
                <a:latin typeface="微软雅黑" pitchFamily="34" charset="-122"/>
                <a:ea typeface="微软雅黑" pitchFamily="34" charset="-122"/>
              </a:rPr>
              <a:t>.</a:t>
            </a:r>
            <a:r>
              <a:rPr lang="zh-CN" altLang="en-US" dirty="0" smtClean="0">
                <a:solidFill>
                  <a:schemeClr val="tx1">
                    <a:lumMod val="75000"/>
                    <a:lumOff val="25000"/>
                  </a:schemeClr>
                </a:solidFill>
                <a:latin typeface="微软雅黑" pitchFamily="34" charset="-122"/>
                <a:ea typeface="微软雅黑" pitchFamily="34" charset="-122"/>
              </a:rPr>
              <a:t>算法总结</a:t>
            </a:r>
            <a:endParaRPr lang="zh-CN" altLang="en-US" dirty="0">
              <a:solidFill>
                <a:schemeClr val="tx1">
                  <a:lumMod val="75000"/>
                  <a:lumOff val="25000"/>
                </a:schemeClr>
              </a:solidFill>
              <a:latin typeface="微软雅黑" pitchFamily="34" charset="-122"/>
              <a:ea typeface="微软雅黑" pitchFamily="34" charset="-122"/>
            </a:endParaRPr>
          </a:p>
        </p:txBody>
      </p:sp>
      <p:sp>
        <p:nvSpPr>
          <p:cNvPr id="26" name="矩形 25"/>
          <p:cNvSpPr/>
          <p:nvPr/>
        </p:nvSpPr>
        <p:spPr>
          <a:xfrm>
            <a:off x="3563916" y="3900933"/>
            <a:ext cx="4680390" cy="954107"/>
          </a:xfrm>
          <a:prstGeom prst="rect">
            <a:avLst/>
          </a:prstGeom>
        </p:spPr>
        <p:txBody>
          <a:bodyPr wrap="square">
            <a:spAutoFit/>
          </a:bodyPr>
          <a:lstStyle/>
          <a:p>
            <a:pPr marL="171450" indent="-171450">
              <a:buFont typeface="Arial" panose="020B0604020202020204" pitchFamily="34" charset="0"/>
              <a:buChar char="•"/>
            </a:pPr>
            <a:r>
              <a:rPr lang="zh-CN" altLang="en-US" sz="800" dirty="0"/>
              <a:t>部分字段是类型性变量，特征工程上可以采用 </a:t>
            </a:r>
            <a:r>
              <a:rPr lang="en-US" altLang="zh-CN" sz="800" dirty="0"/>
              <a:t>one-hot </a:t>
            </a:r>
            <a:r>
              <a:rPr lang="zh-CN" altLang="en-US" sz="800" dirty="0"/>
              <a:t>编码，但是对于 </a:t>
            </a:r>
            <a:r>
              <a:rPr lang="en-US" altLang="zh-CN" sz="800" dirty="0" err="1"/>
              <a:t>UserID</a:t>
            </a:r>
            <a:r>
              <a:rPr lang="zh-CN" altLang="en-US" sz="800" dirty="0"/>
              <a:t>、</a:t>
            </a:r>
            <a:r>
              <a:rPr lang="en-US" altLang="zh-CN" sz="800" dirty="0" err="1"/>
              <a:t>MovieID</a:t>
            </a:r>
            <a:r>
              <a:rPr lang="en-US" altLang="zh-CN" sz="800" dirty="0"/>
              <a:t> </a:t>
            </a:r>
            <a:r>
              <a:rPr lang="zh-CN" altLang="en-US" sz="800" dirty="0"/>
              <a:t>这样非常稀疏的变量，如果使用 </a:t>
            </a:r>
            <a:r>
              <a:rPr lang="en-US" altLang="zh-CN" sz="800" dirty="0"/>
              <a:t>one-hot</a:t>
            </a:r>
            <a:r>
              <a:rPr lang="zh-CN" altLang="en-US" sz="800" dirty="0"/>
              <a:t>，那么数据的维度会急剧膨胀，对于这份数据集来说是不合适的</a:t>
            </a:r>
          </a:p>
          <a:p>
            <a:pPr marL="171450" indent="-171450">
              <a:buFont typeface="Arial" panose="020B0604020202020204" pitchFamily="34" charset="0"/>
              <a:buChar char="•"/>
            </a:pPr>
            <a:r>
              <a:rPr lang="zh-CN" altLang="en-US" sz="800" dirty="0"/>
              <a:t>卷积网络在本质上是一种输入到输出的映射，它能够学习大量的输入与输出之间的映射关系，而不需要任何输入和输出之间的精确的数学表达式，只要用已知的模式对卷积网络加以训练，网络就具有输入输出对之间的映射能力</a:t>
            </a:r>
          </a:p>
          <a:p>
            <a:pPr marL="171450" indent="-171450">
              <a:buFont typeface="Arial" panose="020B0604020202020204" pitchFamily="34" charset="0"/>
              <a:buChar char="•"/>
            </a:pPr>
            <a:r>
              <a:rPr lang="en-US" altLang="zh-CN" sz="800" dirty="0"/>
              <a:t>CNN</a:t>
            </a:r>
            <a:r>
              <a:rPr lang="zh-CN" altLang="en-US" sz="800" dirty="0"/>
              <a:t>不足在于算法缺乏一定的可解释性，要耗费大量的计算资源</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61" y="1014413"/>
            <a:ext cx="2904536" cy="2178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5924129"/>
      </p:ext>
    </p:extLst>
  </p:cSld>
  <p:clrMapOvr>
    <a:masterClrMapping/>
  </p:clrMapOvr>
  <p:transition spd="slow" advClick="0" advTm="3000">
    <p:wipe/>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
      <a:dk1>
        <a:srgbClr val="000000"/>
      </a:dk1>
      <a:lt1>
        <a:srgbClr val="FFFFFF"/>
      </a:lt1>
      <a:dk2>
        <a:srgbClr val="2F2F2F"/>
      </a:dk2>
      <a:lt2>
        <a:srgbClr val="FFFFF4"/>
      </a:lt2>
      <a:accent1>
        <a:srgbClr val="FFD215"/>
      </a:accent1>
      <a:accent2>
        <a:srgbClr val="184860"/>
      </a:accent2>
      <a:accent3>
        <a:srgbClr val="FFFFFF"/>
      </a:accent3>
      <a:accent4>
        <a:srgbClr val="000000"/>
      </a:accent4>
      <a:accent5>
        <a:srgbClr val="FFE5AA"/>
      </a:accent5>
      <a:accent6>
        <a:srgbClr val="154056"/>
      </a:accent6>
      <a:hlink>
        <a:srgbClr val="00D5D5"/>
      </a:hlink>
      <a:folHlink>
        <a:srgbClr val="DD00DD"/>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459</TotalTime>
  <Pages>0</Pages>
  <Words>1728</Words>
  <Characters>0</Characters>
  <Application>Microsoft Office PowerPoint</Application>
  <DocSecurity>0</DocSecurity>
  <PresentationFormat>全屏显示(16:9)</PresentationFormat>
  <Lines>0</Lines>
  <Paragraphs>163</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 &amp; A</vt:lpstr>
      <vt:lpstr>THANKS</vt:lpstr>
    </vt:vector>
  </TitlesOfParts>
  <Company>www.1ppt.com</Company>
  <LinksUpToDate>false</LinksUpToDate>
  <CharactersWithSpaces>0</CharactersWithSpaces>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subject>www.1ppt.com</dc:subject>
  <dc:creator>第一PPT</dc:creator>
  <cp:keywords>www.1ppt.com</cp:keywords>
  <dc:description>www.1ppt.com</dc:description>
  <cp:lastModifiedBy>jocelyn</cp:lastModifiedBy>
  <cp:revision>59</cp:revision>
  <dcterms:created xsi:type="dcterms:W3CDTF">2015-04-21T13:09:00Z</dcterms:created>
  <dcterms:modified xsi:type="dcterms:W3CDTF">2019-07-02T15:06:24Z</dcterms:modified>
  <cp:category>www.1ppt.com</cp:category>
  <cp:contentStatus>12sc.taobao.com</cp:contentStatus>
</cp:coreProperties>
</file>