
<file path=[Content_Types].xml><?xml version="1.0" encoding="utf-8"?>
<Types xmlns="http://schemas.openxmlformats.org/package/2006/content-types">
  <Default Extension="png" ContentType="image/png"/>
  <Default Extension="tmp"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
  </p:notesMasterIdLst>
  <p:handoutMasterIdLst>
    <p:handoutMasterId r:id="rId12"/>
  </p:handoutMasterIdLst>
  <p:sldIdLst>
    <p:sldId id="256" r:id="rId2"/>
    <p:sldId id="317" r:id="rId3"/>
    <p:sldId id="314" r:id="rId4"/>
    <p:sldId id="315" r:id="rId5"/>
    <p:sldId id="318" r:id="rId6"/>
    <p:sldId id="319" r:id="rId7"/>
    <p:sldId id="321" r:id="rId8"/>
    <p:sldId id="323" r:id="rId9"/>
    <p:sldId id="320" r:id="rId10"/>
  </p:sldIdLst>
  <p:sldSz cx="9144000" cy="6858000" type="screen4x3"/>
  <p:notesSz cx="7099300" cy="10234613"/>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286" autoAdjust="0"/>
  </p:normalViewPr>
  <p:slideViewPr>
    <p:cSldViewPr>
      <p:cViewPr varScale="1">
        <p:scale>
          <a:sx n="106" d="100"/>
          <a:sy n="106" d="100"/>
        </p:scale>
        <p:origin x="-99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t" anchorCtr="0" compatLnSpc="1">
            <a:prstTxWarp prst="textNoShape">
              <a:avLst/>
            </a:prstTxWarp>
          </a:bodyPr>
          <a:lstStyle>
            <a:lvl1pPr>
              <a:defRPr sz="1300"/>
            </a:lvl1pPr>
          </a:lstStyle>
          <a:p>
            <a:pPr>
              <a:defRPr/>
            </a:pPr>
            <a:endParaRPr lang="en-GB"/>
          </a:p>
        </p:txBody>
      </p:sp>
      <p:sp>
        <p:nvSpPr>
          <p:cNvPr id="44035" name="Rectangle 3"/>
          <p:cNvSpPr>
            <a:spLocks noGrp="1" noChangeArrowheads="1"/>
          </p:cNvSpPr>
          <p:nvPr>
            <p:ph type="dt" sz="quarter" idx="1"/>
          </p:nvPr>
        </p:nvSpPr>
        <p:spPr bwMode="auto">
          <a:xfrm>
            <a:off x="4021979" y="0"/>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t" anchorCtr="0" compatLnSpc="1">
            <a:prstTxWarp prst="textNoShape">
              <a:avLst/>
            </a:prstTxWarp>
          </a:bodyPr>
          <a:lstStyle>
            <a:lvl1pPr algn="r">
              <a:defRPr sz="1300"/>
            </a:lvl1pPr>
          </a:lstStyle>
          <a:p>
            <a:pPr>
              <a:defRPr/>
            </a:pPr>
            <a:endParaRPr lang="en-GB"/>
          </a:p>
        </p:txBody>
      </p:sp>
      <p:sp>
        <p:nvSpPr>
          <p:cNvPr id="44036" name="Rectangle 4"/>
          <p:cNvSpPr>
            <a:spLocks noGrp="1" noChangeArrowheads="1"/>
          </p:cNvSpPr>
          <p:nvPr>
            <p:ph type="ftr" sz="quarter" idx="2"/>
          </p:nvPr>
        </p:nvSpPr>
        <p:spPr bwMode="auto">
          <a:xfrm>
            <a:off x="0" y="9720755"/>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b" anchorCtr="0" compatLnSpc="1">
            <a:prstTxWarp prst="textNoShape">
              <a:avLst/>
            </a:prstTxWarp>
          </a:bodyPr>
          <a:lstStyle>
            <a:lvl1pPr>
              <a:defRPr sz="1300"/>
            </a:lvl1pPr>
          </a:lstStyle>
          <a:p>
            <a:pPr>
              <a:defRPr/>
            </a:pPr>
            <a:endParaRPr lang="en-GB"/>
          </a:p>
        </p:txBody>
      </p:sp>
      <p:sp>
        <p:nvSpPr>
          <p:cNvPr id="44037" name="Rectangle 5"/>
          <p:cNvSpPr>
            <a:spLocks noGrp="1" noChangeArrowheads="1"/>
          </p:cNvSpPr>
          <p:nvPr>
            <p:ph type="sldNum" sz="quarter" idx="3"/>
          </p:nvPr>
        </p:nvSpPr>
        <p:spPr bwMode="auto">
          <a:xfrm>
            <a:off x="4021979" y="9720755"/>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b" anchorCtr="0" compatLnSpc="1">
            <a:prstTxWarp prst="textNoShape">
              <a:avLst/>
            </a:prstTxWarp>
          </a:bodyPr>
          <a:lstStyle>
            <a:lvl1pPr algn="r">
              <a:defRPr sz="1300"/>
            </a:lvl1pPr>
          </a:lstStyle>
          <a:p>
            <a:pPr>
              <a:defRPr/>
            </a:pPr>
            <a:fld id="{4E33C26F-41DC-47C7-9185-AE5D243E9EBC}" type="slidenum">
              <a:rPr lang="en-GB"/>
              <a:pPr>
                <a:defRPr/>
              </a:pPr>
              <a:t>‹#›</a:t>
            </a:fld>
            <a:endParaRPr lang="en-GB"/>
          </a:p>
        </p:txBody>
      </p:sp>
    </p:spTree>
    <p:extLst>
      <p:ext uri="{BB962C8B-B14F-4D97-AF65-F5344CB8AC3E}">
        <p14:creationId xmlns:p14="http://schemas.microsoft.com/office/powerpoint/2010/main" val="16021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t" anchorCtr="0" compatLnSpc="1">
            <a:prstTxWarp prst="textNoShape">
              <a:avLst/>
            </a:prstTxWarp>
          </a:bodyPr>
          <a:lstStyle>
            <a:lvl1pPr>
              <a:defRPr sz="1300"/>
            </a:lvl1pPr>
          </a:lstStyle>
          <a:p>
            <a:pPr>
              <a:defRPr/>
            </a:pPr>
            <a:endParaRPr lang="nl-NL"/>
          </a:p>
        </p:txBody>
      </p:sp>
      <p:sp>
        <p:nvSpPr>
          <p:cNvPr id="3075" name="Rectangle 3"/>
          <p:cNvSpPr>
            <a:spLocks noGrp="1" noChangeArrowheads="1"/>
          </p:cNvSpPr>
          <p:nvPr>
            <p:ph type="dt" idx="1"/>
          </p:nvPr>
        </p:nvSpPr>
        <p:spPr bwMode="auto">
          <a:xfrm>
            <a:off x="4021979" y="0"/>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t" anchorCtr="0" compatLnSpc="1">
            <a:prstTxWarp prst="textNoShape">
              <a:avLst/>
            </a:prstTxWarp>
          </a:bodyPr>
          <a:lstStyle>
            <a:lvl1pPr algn="r">
              <a:defRPr sz="1300"/>
            </a:lvl1pPr>
          </a:lstStyle>
          <a:p>
            <a:pPr>
              <a:defRPr/>
            </a:pPr>
            <a:endParaRPr lang="nl-NL"/>
          </a:p>
        </p:txBody>
      </p:sp>
      <p:sp>
        <p:nvSpPr>
          <p:cNvPr id="3174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9761" y="4862015"/>
            <a:ext cx="5679778" cy="4605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t" anchorCtr="0" compatLnSpc="1">
            <a:prstTxWarp prst="textNoShape">
              <a:avLst/>
            </a:prstTxWarp>
          </a:bodyPr>
          <a:lstStyle/>
          <a:p>
            <a:pPr lvl="0"/>
            <a:r>
              <a:rPr lang="nl-NL" noProof="0" smtClean="0"/>
              <a:t>Klik om de opmaakprofielen van de modeltekst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p>
        </p:txBody>
      </p:sp>
      <p:sp>
        <p:nvSpPr>
          <p:cNvPr id="3078" name="Rectangle 6"/>
          <p:cNvSpPr>
            <a:spLocks noGrp="1" noChangeArrowheads="1"/>
          </p:cNvSpPr>
          <p:nvPr>
            <p:ph type="ftr" sz="quarter" idx="4"/>
          </p:nvPr>
        </p:nvSpPr>
        <p:spPr bwMode="auto">
          <a:xfrm>
            <a:off x="0" y="9720755"/>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b" anchorCtr="0" compatLnSpc="1">
            <a:prstTxWarp prst="textNoShape">
              <a:avLst/>
            </a:prstTxWarp>
          </a:bodyPr>
          <a:lstStyle>
            <a:lvl1pPr>
              <a:defRPr sz="1300"/>
            </a:lvl1pPr>
          </a:lstStyle>
          <a:p>
            <a:pPr>
              <a:defRPr/>
            </a:pPr>
            <a:endParaRPr lang="nl-NL"/>
          </a:p>
        </p:txBody>
      </p:sp>
      <p:sp>
        <p:nvSpPr>
          <p:cNvPr id="3079" name="Rectangle 7"/>
          <p:cNvSpPr>
            <a:spLocks noGrp="1" noChangeArrowheads="1"/>
          </p:cNvSpPr>
          <p:nvPr>
            <p:ph type="sldNum" sz="quarter" idx="5"/>
          </p:nvPr>
        </p:nvSpPr>
        <p:spPr bwMode="auto">
          <a:xfrm>
            <a:off x="4021979" y="9720755"/>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b" anchorCtr="0" compatLnSpc="1">
            <a:prstTxWarp prst="textNoShape">
              <a:avLst/>
            </a:prstTxWarp>
          </a:bodyPr>
          <a:lstStyle>
            <a:lvl1pPr algn="r">
              <a:defRPr sz="1300"/>
            </a:lvl1pPr>
          </a:lstStyle>
          <a:p>
            <a:pPr>
              <a:defRPr/>
            </a:pPr>
            <a:fld id="{E6B9080B-030E-4AD9-98D0-4DB22FFD48FA}" type="slidenum">
              <a:rPr lang="nl-NL"/>
              <a:pPr>
                <a:defRPr/>
              </a:pPr>
              <a:t>‹#›</a:t>
            </a:fld>
            <a:endParaRPr lang="nl-NL"/>
          </a:p>
        </p:txBody>
      </p:sp>
    </p:spTree>
    <p:extLst>
      <p:ext uri="{BB962C8B-B14F-4D97-AF65-F5344CB8AC3E}">
        <p14:creationId xmlns:p14="http://schemas.microsoft.com/office/powerpoint/2010/main" val="40331465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75863" indent="-298409" eaLnBrk="0" hangingPunct="0">
              <a:defRPr>
                <a:solidFill>
                  <a:schemeClr val="tx1"/>
                </a:solidFill>
                <a:latin typeface="Arial" charset="0"/>
              </a:defRPr>
            </a:lvl2pPr>
            <a:lvl3pPr marL="1193635" indent="-238727" eaLnBrk="0" hangingPunct="0">
              <a:defRPr>
                <a:solidFill>
                  <a:schemeClr val="tx1"/>
                </a:solidFill>
                <a:latin typeface="Arial" charset="0"/>
              </a:defRPr>
            </a:lvl3pPr>
            <a:lvl4pPr marL="1671089" indent="-238727" eaLnBrk="0" hangingPunct="0">
              <a:defRPr>
                <a:solidFill>
                  <a:schemeClr val="tx1"/>
                </a:solidFill>
                <a:latin typeface="Arial" charset="0"/>
              </a:defRPr>
            </a:lvl4pPr>
            <a:lvl5pPr marL="2148543" indent="-238727" eaLnBrk="0" hangingPunct="0">
              <a:defRPr>
                <a:solidFill>
                  <a:schemeClr val="tx1"/>
                </a:solidFill>
                <a:latin typeface="Arial" charset="0"/>
              </a:defRPr>
            </a:lvl5pPr>
            <a:lvl6pPr marL="2625997" indent="-238727" eaLnBrk="0" fontAlgn="base" hangingPunct="0">
              <a:spcBef>
                <a:spcPct val="0"/>
              </a:spcBef>
              <a:spcAft>
                <a:spcPct val="0"/>
              </a:spcAft>
              <a:defRPr>
                <a:solidFill>
                  <a:schemeClr val="tx1"/>
                </a:solidFill>
                <a:latin typeface="Arial" charset="0"/>
              </a:defRPr>
            </a:lvl6pPr>
            <a:lvl7pPr marL="3103451" indent="-238727" eaLnBrk="0" fontAlgn="base" hangingPunct="0">
              <a:spcBef>
                <a:spcPct val="0"/>
              </a:spcBef>
              <a:spcAft>
                <a:spcPct val="0"/>
              </a:spcAft>
              <a:defRPr>
                <a:solidFill>
                  <a:schemeClr val="tx1"/>
                </a:solidFill>
                <a:latin typeface="Arial" charset="0"/>
              </a:defRPr>
            </a:lvl7pPr>
            <a:lvl8pPr marL="3580905" indent="-238727" eaLnBrk="0" fontAlgn="base" hangingPunct="0">
              <a:spcBef>
                <a:spcPct val="0"/>
              </a:spcBef>
              <a:spcAft>
                <a:spcPct val="0"/>
              </a:spcAft>
              <a:defRPr>
                <a:solidFill>
                  <a:schemeClr val="tx1"/>
                </a:solidFill>
                <a:latin typeface="Arial" charset="0"/>
              </a:defRPr>
            </a:lvl8pPr>
            <a:lvl9pPr marL="4058359" indent="-238727" eaLnBrk="0" fontAlgn="base" hangingPunct="0">
              <a:spcBef>
                <a:spcPct val="0"/>
              </a:spcBef>
              <a:spcAft>
                <a:spcPct val="0"/>
              </a:spcAft>
              <a:defRPr>
                <a:solidFill>
                  <a:schemeClr val="tx1"/>
                </a:solidFill>
                <a:latin typeface="Arial" charset="0"/>
              </a:defRPr>
            </a:lvl9pPr>
          </a:lstStyle>
          <a:p>
            <a:pPr eaLnBrk="1" hangingPunct="1"/>
            <a:fld id="{B80FDAE3-9933-45B3-A91E-128F9FD567F2}" type="slidenum">
              <a:rPr lang="nl-NL" smtClean="0"/>
              <a:pPr eaLnBrk="1" hangingPunct="1"/>
              <a:t>1</a:t>
            </a:fld>
            <a:endParaRPr lang="nl-NL"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GB" dirty="0" smtClean="0"/>
          </a:p>
        </p:txBody>
      </p:sp>
    </p:spTree>
    <p:extLst>
      <p:ext uri="{BB962C8B-B14F-4D97-AF65-F5344CB8AC3E}">
        <p14:creationId xmlns:p14="http://schemas.microsoft.com/office/powerpoint/2010/main" val="569970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B9080B-030E-4AD9-98D0-4DB22FFD48FA}" type="slidenum">
              <a:rPr lang="nl-NL" smtClean="0"/>
              <a:pPr>
                <a:defRPr/>
              </a:pPr>
              <a:t>3</a:t>
            </a:fld>
            <a:endParaRPr lang="nl-NL"/>
          </a:p>
        </p:txBody>
      </p:sp>
    </p:spTree>
    <p:extLst>
      <p:ext uri="{BB962C8B-B14F-4D97-AF65-F5344CB8AC3E}">
        <p14:creationId xmlns:p14="http://schemas.microsoft.com/office/powerpoint/2010/main" val="4164178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Arial" charset="0"/>
                <a:ea typeface="+mn-ea"/>
                <a:cs typeface="+mn-cs"/>
              </a:rPr>
              <a:t>Since IT is not the main business of </a:t>
            </a:r>
            <a:r>
              <a:rPr lang="en-GB" sz="1200" kern="1200" dirty="0" err="1" smtClean="0">
                <a:solidFill>
                  <a:schemeClr val="tx1"/>
                </a:solidFill>
                <a:effectLst/>
                <a:latin typeface="Arial" charset="0"/>
                <a:ea typeface="+mn-ea"/>
                <a:cs typeface="+mn-cs"/>
              </a:rPr>
              <a:t>BriteLine</a:t>
            </a:r>
            <a:r>
              <a:rPr lang="en-GB" sz="1200" kern="1200" dirty="0" smtClean="0">
                <a:solidFill>
                  <a:schemeClr val="tx1"/>
                </a:solidFill>
                <a:effectLst/>
                <a:latin typeface="Arial" charset="0"/>
                <a:ea typeface="+mn-ea"/>
                <a:cs typeface="+mn-cs"/>
              </a:rPr>
              <a:t> and outsourcing IT-related work is cheaper and a trend – through SaaS solutions and cloud computing (IaaS) – the idea is to “outsource as possible”. This will lead to the cut of the costs with license and IT-related maintenances (e.g. server’s deterioration). The following applications are assumed to have APIs where their functions are offered through SaaS solutions: ZAP ERP, </a:t>
            </a:r>
            <a:r>
              <a:rPr lang="en-GB" sz="1200" kern="1200" dirty="0" err="1" smtClean="0">
                <a:solidFill>
                  <a:schemeClr val="tx1"/>
                </a:solidFill>
                <a:effectLst/>
                <a:latin typeface="Arial" charset="0"/>
                <a:ea typeface="+mn-ea"/>
                <a:cs typeface="+mn-cs"/>
              </a:rPr>
              <a:t>Arocle</a:t>
            </a:r>
            <a:r>
              <a:rPr lang="en-GB" sz="1200" kern="1200" dirty="0" smtClean="0">
                <a:solidFill>
                  <a:schemeClr val="tx1"/>
                </a:solidFill>
                <a:effectLst/>
                <a:latin typeface="Arial" charset="0"/>
                <a:ea typeface="+mn-ea"/>
                <a:cs typeface="+mn-cs"/>
              </a:rPr>
              <a:t> CRM, E-Support, </a:t>
            </a:r>
            <a:r>
              <a:rPr lang="en-GB" sz="1200" kern="1200" dirty="0" err="1" smtClean="0">
                <a:solidFill>
                  <a:schemeClr val="tx1"/>
                </a:solidFill>
                <a:effectLst/>
                <a:latin typeface="Arial" charset="0"/>
                <a:ea typeface="+mn-ea"/>
                <a:cs typeface="+mn-cs"/>
              </a:rPr>
              <a:t>OrderPRO</a:t>
            </a:r>
            <a:r>
              <a:rPr lang="en-GB" sz="1200" kern="1200" dirty="0" smtClean="0">
                <a:solidFill>
                  <a:schemeClr val="tx1"/>
                </a:solidFill>
                <a:effectLst/>
                <a:latin typeface="Arial" charset="0"/>
                <a:ea typeface="+mn-ea"/>
                <a:cs typeface="+mn-cs"/>
              </a:rPr>
              <a:t>, OTOMATIC applications. This assumption is due to the fact that nowadays almost all enterprise applications are provided through this type of solution in the cloud, as Amazon Web Services (AWS). Following this line of though, we recommend the adoption of an Enterprise Service Bus (ESB) to enable the gradual elimination of unnecessary in-house software and hardware.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6B9080B-030E-4AD9-98D0-4DB22FFD48FA}" type="slidenum">
              <a:rPr lang="nl-NL" smtClean="0"/>
              <a:pPr>
                <a:defRPr/>
              </a:pPr>
              <a:t>5</a:t>
            </a:fld>
            <a:endParaRPr lang="nl-NL"/>
          </a:p>
        </p:txBody>
      </p:sp>
    </p:spTree>
    <p:extLst>
      <p:ext uri="{BB962C8B-B14F-4D97-AF65-F5344CB8AC3E}">
        <p14:creationId xmlns:p14="http://schemas.microsoft.com/office/powerpoint/2010/main" val="2036243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ESB: A massage backbone based on a number of standards (e.g. SOAP, REST, CORBA, RMI) to enable the implementation, deployment and management of SOA solutions</a:t>
            </a:r>
            <a:endParaRPr lang="en-US" dirty="0"/>
          </a:p>
        </p:txBody>
      </p:sp>
      <p:sp>
        <p:nvSpPr>
          <p:cNvPr id="4" name="Slide Number Placeholder 3"/>
          <p:cNvSpPr>
            <a:spLocks noGrp="1"/>
          </p:cNvSpPr>
          <p:nvPr>
            <p:ph type="sldNum" sz="quarter" idx="10"/>
          </p:nvPr>
        </p:nvSpPr>
        <p:spPr/>
        <p:txBody>
          <a:bodyPr/>
          <a:lstStyle/>
          <a:p>
            <a:pPr>
              <a:defRPr/>
            </a:pPr>
            <a:fld id="{E6B9080B-030E-4AD9-98D0-4DB22FFD48FA}" type="slidenum">
              <a:rPr lang="nl-NL" smtClean="0"/>
              <a:pPr>
                <a:defRPr/>
              </a:pPr>
              <a:t>6</a:t>
            </a:fld>
            <a:endParaRPr lang="nl-NL"/>
          </a:p>
        </p:txBody>
      </p:sp>
    </p:spTree>
    <p:extLst>
      <p:ext uri="{BB962C8B-B14F-4D97-AF65-F5344CB8AC3E}">
        <p14:creationId xmlns:p14="http://schemas.microsoft.com/office/powerpoint/2010/main" val="217490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6B9080B-030E-4AD9-98D0-4DB22FFD48FA}" type="slidenum">
              <a:rPr lang="nl-NL" smtClean="0"/>
              <a:pPr>
                <a:defRPr/>
              </a:pPr>
              <a:t>8</a:t>
            </a:fld>
            <a:endParaRPr lang="nl-NL"/>
          </a:p>
        </p:txBody>
      </p:sp>
    </p:spTree>
    <p:extLst>
      <p:ext uri="{BB962C8B-B14F-4D97-AF65-F5344CB8AC3E}">
        <p14:creationId xmlns:p14="http://schemas.microsoft.com/office/powerpoint/2010/main" val="1873049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2100263" y="1644650"/>
            <a:ext cx="6786562" cy="1470025"/>
          </a:xfrm>
        </p:spPr>
        <p:txBody>
          <a:bodyPr lIns="91440"/>
          <a:lstStyle>
            <a:lvl1pPr>
              <a:lnSpc>
                <a:spcPts val="2500"/>
              </a:lnSpc>
              <a:defRPr>
                <a:solidFill>
                  <a:schemeClr val="bg1"/>
                </a:solidFill>
              </a:defRPr>
            </a:lvl1pPr>
          </a:lstStyle>
          <a:p>
            <a:pPr lvl="0"/>
            <a:r>
              <a:rPr lang="en-US" noProof="0" smtClean="0"/>
              <a:t>Click to edit Master title style</a:t>
            </a:r>
            <a:endParaRPr lang="en-GB" noProof="0" smtClean="0"/>
          </a:p>
        </p:txBody>
      </p:sp>
      <p:sp>
        <p:nvSpPr>
          <p:cNvPr id="23555" name="Rectangle 3"/>
          <p:cNvSpPr>
            <a:spLocks noGrp="1" noChangeArrowheads="1"/>
          </p:cNvSpPr>
          <p:nvPr>
            <p:ph type="subTitle" idx="1"/>
          </p:nvPr>
        </p:nvSpPr>
        <p:spPr>
          <a:xfrm>
            <a:off x="2098675" y="3035300"/>
            <a:ext cx="6788150" cy="1101725"/>
          </a:xfrm>
        </p:spPr>
        <p:txBody>
          <a:bodyPr lIns="91440"/>
          <a:lstStyle>
            <a:lvl1pPr marL="0" indent="0">
              <a:buFont typeface="Wingdings" pitchFamily="2" charset="2"/>
              <a:buNone/>
              <a:defRPr>
                <a:solidFill>
                  <a:schemeClr val="bg1"/>
                </a:solidFill>
                <a:latin typeface="Arial Narrow" pitchFamily="34" charset="0"/>
              </a:defRPr>
            </a:lvl1pPr>
          </a:lstStyle>
          <a:p>
            <a:pPr lvl="0"/>
            <a:r>
              <a:rPr lang="en-US" noProof="0" smtClean="0"/>
              <a:t>Click to edit Master subtitle style</a:t>
            </a:r>
            <a:endParaRPr lang="en-GB" noProof="0" smtClean="0"/>
          </a:p>
        </p:txBody>
      </p:sp>
      <p:sp>
        <p:nvSpPr>
          <p:cNvPr id="4" name="Rectangle 4"/>
          <p:cNvSpPr>
            <a:spLocks noGrp="1" noChangeArrowheads="1"/>
          </p:cNvSpPr>
          <p:nvPr>
            <p:ph type="dt" sz="half" idx="10"/>
          </p:nvPr>
        </p:nvSpPr>
        <p:spPr>
          <a:xfrm>
            <a:off x="457200" y="6245225"/>
            <a:ext cx="2133600" cy="476250"/>
          </a:xfrm>
        </p:spPr>
        <p:txBody>
          <a:bodyPr/>
          <a:lstStyle>
            <a:lvl1pPr algn="l">
              <a:lnSpc>
                <a:spcPct val="100000"/>
              </a:lnSpc>
              <a:defRPr sz="1400"/>
            </a:lvl1pPr>
          </a:lstStyle>
          <a:p>
            <a:pPr>
              <a:defRPr/>
            </a:pPr>
            <a:r>
              <a:rPr lang="en-GB" smtClean="0"/>
              <a:t>17/06/2015</a:t>
            </a:r>
            <a:endParaRPr lang="nl-NL"/>
          </a:p>
        </p:txBody>
      </p:sp>
      <p:sp>
        <p:nvSpPr>
          <p:cNvPr id="5" name="Rectangle 5"/>
          <p:cNvSpPr>
            <a:spLocks noGrp="1" noChangeArrowheads="1"/>
          </p:cNvSpPr>
          <p:nvPr>
            <p:ph type="ftr" sz="quarter" idx="11"/>
          </p:nvPr>
        </p:nvSpPr>
        <p:spPr>
          <a:xfrm>
            <a:off x="3124200" y="6245225"/>
            <a:ext cx="2895600" cy="476250"/>
          </a:xfrm>
        </p:spPr>
        <p:txBody>
          <a:bodyPr/>
          <a:lstStyle>
            <a:lvl1pPr algn="ctr">
              <a:lnSpc>
                <a:spcPct val="100000"/>
              </a:lnSpc>
              <a:defRPr sz="1400"/>
            </a:lvl1pPr>
          </a:lstStyle>
          <a:p>
            <a:pPr>
              <a:defRPr/>
            </a:pPr>
            <a:r>
              <a:rPr lang="nl-NL"/>
              <a:t>Title: to modify choose 'View' then 'Heater and footer'</a:t>
            </a:r>
          </a:p>
        </p:txBody>
      </p:sp>
      <p:sp>
        <p:nvSpPr>
          <p:cNvPr id="6" name="Rectangle 6"/>
          <p:cNvSpPr>
            <a:spLocks noGrp="1" noChangeArrowheads="1"/>
          </p:cNvSpPr>
          <p:nvPr>
            <p:ph type="sldNum" sz="quarter" idx="12"/>
          </p:nvPr>
        </p:nvSpPr>
        <p:spPr>
          <a:xfrm>
            <a:off x="6553200" y="6245225"/>
            <a:ext cx="2133600" cy="476250"/>
          </a:xfrm>
        </p:spPr>
        <p:txBody>
          <a:bodyPr rIns="91440"/>
          <a:lstStyle>
            <a:lvl1pPr>
              <a:lnSpc>
                <a:spcPct val="100000"/>
              </a:lnSpc>
              <a:defRPr sz="1400"/>
            </a:lvl1pPr>
          </a:lstStyle>
          <a:p>
            <a:pPr>
              <a:defRPr/>
            </a:pPr>
            <a:fld id="{47ECD3F6-CAA1-4D8B-B0CD-AE04F4143D1C}" type="slidenum">
              <a:rPr lang="nl-NL"/>
              <a:pPr>
                <a:defRPr/>
              </a:pPr>
              <a:t>‹#›</a:t>
            </a:fld>
            <a:endParaRPr lang="nl-NL"/>
          </a:p>
        </p:txBody>
      </p:sp>
    </p:spTree>
    <p:extLst>
      <p:ext uri="{BB962C8B-B14F-4D97-AF65-F5344CB8AC3E}">
        <p14:creationId xmlns:p14="http://schemas.microsoft.com/office/powerpoint/2010/main" val="1576663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6" name="Rectangle 6"/>
          <p:cNvSpPr>
            <a:spLocks noGrp="1" noChangeArrowheads="1"/>
          </p:cNvSpPr>
          <p:nvPr>
            <p:ph type="sldNum" sz="quarter" idx="12"/>
          </p:nvPr>
        </p:nvSpPr>
        <p:spPr>
          <a:ln/>
        </p:spPr>
        <p:txBody>
          <a:bodyPr/>
          <a:lstStyle>
            <a:lvl1pPr>
              <a:defRPr/>
            </a:lvl1pPr>
          </a:lstStyle>
          <a:p>
            <a:pPr>
              <a:defRPr/>
            </a:pPr>
            <a:fld id="{AAF3C6F9-4263-472E-84B7-2E63AB484D10}" type="slidenum">
              <a:rPr lang="en-GB"/>
              <a:pPr>
                <a:defRPr/>
              </a:pPr>
              <a:t>‹#›</a:t>
            </a:fld>
            <a:endParaRPr lang="en-GB"/>
          </a:p>
        </p:txBody>
      </p:sp>
    </p:spTree>
    <p:extLst>
      <p:ext uri="{BB962C8B-B14F-4D97-AF65-F5344CB8AC3E}">
        <p14:creationId xmlns:p14="http://schemas.microsoft.com/office/powerpoint/2010/main" val="281154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04063" y="363538"/>
            <a:ext cx="1779587" cy="5248275"/>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1762125" y="363538"/>
            <a:ext cx="5189538" cy="5248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6" name="Rectangle 6"/>
          <p:cNvSpPr>
            <a:spLocks noGrp="1" noChangeArrowheads="1"/>
          </p:cNvSpPr>
          <p:nvPr>
            <p:ph type="sldNum" sz="quarter" idx="12"/>
          </p:nvPr>
        </p:nvSpPr>
        <p:spPr>
          <a:ln/>
        </p:spPr>
        <p:txBody>
          <a:bodyPr/>
          <a:lstStyle>
            <a:lvl1pPr>
              <a:defRPr/>
            </a:lvl1pPr>
          </a:lstStyle>
          <a:p>
            <a:pPr>
              <a:defRPr/>
            </a:pPr>
            <a:fld id="{5EF8481E-96B9-4EEC-B58A-CE1A69FD5484}" type="slidenum">
              <a:rPr lang="en-GB"/>
              <a:pPr>
                <a:defRPr/>
              </a:pPr>
              <a:t>‹#›</a:t>
            </a:fld>
            <a:endParaRPr lang="en-GB"/>
          </a:p>
        </p:txBody>
      </p:sp>
    </p:spTree>
    <p:extLst>
      <p:ext uri="{BB962C8B-B14F-4D97-AF65-F5344CB8AC3E}">
        <p14:creationId xmlns:p14="http://schemas.microsoft.com/office/powerpoint/2010/main" val="3097189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6" name="Rectangle 6"/>
          <p:cNvSpPr>
            <a:spLocks noGrp="1" noChangeArrowheads="1"/>
          </p:cNvSpPr>
          <p:nvPr>
            <p:ph type="sldNum" sz="quarter" idx="12"/>
          </p:nvPr>
        </p:nvSpPr>
        <p:spPr>
          <a:ln/>
        </p:spPr>
        <p:txBody>
          <a:bodyPr/>
          <a:lstStyle>
            <a:lvl1pPr>
              <a:defRPr/>
            </a:lvl1pPr>
          </a:lstStyle>
          <a:p>
            <a:pPr>
              <a:defRPr/>
            </a:pPr>
            <a:fld id="{C64B3C8D-D9AA-42B2-B361-767AC232F7B6}" type="slidenum">
              <a:rPr lang="en-GB"/>
              <a:pPr>
                <a:defRPr/>
              </a:pPr>
              <a:t>‹#›</a:t>
            </a:fld>
            <a:endParaRPr lang="en-GB"/>
          </a:p>
        </p:txBody>
      </p:sp>
    </p:spTree>
    <p:extLst>
      <p:ext uri="{BB962C8B-B14F-4D97-AF65-F5344CB8AC3E}">
        <p14:creationId xmlns:p14="http://schemas.microsoft.com/office/powerpoint/2010/main" val="4288163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6" name="Rectangle 6"/>
          <p:cNvSpPr>
            <a:spLocks noGrp="1" noChangeArrowheads="1"/>
          </p:cNvSpPr>
          <p:nvPr>
            <p:ph type="sldNum" sz="quarter" idx="12"/>
          </p:nvPr>
        </p:nvSpPr>
        <p:spPr>
          <a:ln/>
        </p:spPr>
        <p:txBody>
          <a:bodyPr/>
          <a:lstStyle>
            <a:lvl1pPr>
              <a:defRPr/>
            </a:lvl1pPr>
          </a:lstStyle>
          <a:p>
            <a:pPr>
              <a:defRPr/>
            </a:pPr>
            <a:fld id="{EAC97E4E-F813-49ED-8242-BF73C9BAEE5F}" type="slidenum">
              <a:rPr lang="en-GB"/>
              <a:pPr>
                <a:defRPr/>
              </a:pPr>
              <a:t>‹#›</a:t>
            </a:fld>
            <a:endParaRPr lang="en-GB"/>
          </a:p>
        </p:txBody>
      </p:sp>
    </p:spTree>
    <p:extLst>
      <p:ext uri="{BB962C8B-B14F-4D97-AF65-F5344CB8AC3E}">
        <p14:creationId xmlns:p14="http://schemas.microsoft.com/office/powerpoint/2010/main" val="276401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1763713" y="2051050"/>
            <a:ext cx="3482975" cy="356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5399088" y="2051050"/>
            <a:ext cx="3482975" cy="356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7" name="Rectangle 6"/>
          <p:cNvSpPr>
            <a:spLocks noGrp="1" noChangeArrowheads="1"/>
          </p:cNvSpPr>
          <p:nvPr>
            <p:ph type="sldNum" sz="quarter" idx="12"/>
          </p:nvPr>
        </p:nvSpPr>
        <p:spPr>
          <a:ln/>
        </p:spPr>
        <p:txBody>
          <a:bodyPr/>
          <a:lstStyle>
            <a:lvl1pPr>
              <a:defRPr/>
            </a:lvl1pPr>
          </a:lstStyle>
          <a:p>
            <a:pPr>
              <a:defRPr/>
            </a:pPr>
            <a:fld id="{85826B5B-9551-4B7D-973E-32CD68B2BE53}" type="slidenum">
              <a:rPr lang="en-GB"/>
              <a:pPr>
                <a:defRPr/>
              </a:pPr>
              <a:t>‹#›</a:t>
            </a:fld>
            <a:endParaRPr lang="en-GB"/>
          </a:p>
        </p:txBody>
      </p:sp>
    </p:spTree>
    <p:extLst>
      <p:ext uri="{BB962C8B-B14F-4D97-AF65-F5344CB8AC3E}">
        <p14:creationId xmlns:p14="http://schemas.microsoft.com/office/powerpoint/2010/main" val="2240288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9" name="Rectangle 6"/>
          <p:cNvSpPr>
            <a:spLocks noGrp="1" noChangeArrowheads="1"/>
          </p:cNvSpPr>
          <p:nvPr>
            <p:ph type="sldNum" sz="quarter" idx="12"/>
          </p:nvPr>
        </p:nvSpPr>
        <p:spPr>
          <a:ln/>
        </p:spPr>
        <p:txBody>
          <a:bodyPr/>
          <a:lstStyle>
            <a:lvl1pPr>
              <a:defRPr/>
            </a:lvl1pPr>
          </a:lstStyle>
          <a:p>
            <a:pPr>
              <a:defRPr/>
            </a:pPr>
            <a:fld id="{1185FA21-3B6D-469D-9DE3-56E83FC13BCE}" type="slidenum">
              <a:rPr lang="en-GB"/>
              <a:pPr>
                <a:defRPr/>
              </a:pPr>
              <a:t>‹#›</a:t>
            </a:fld>
            <a:endParaRPr lang="en-GB"/>
          </a:p>
        </p:txBody>
      </p:sp>
    </p:spTree>
    <p:extLst>
      <p:ext uri="{BB962C8B-B14F-4D97-AF65-F5344CB8AC3E}">
        <p14:creationId xmlns:p14="http://schemas.microsoft.com/office/powerpoint/2010/main" val="1833223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4"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5" name="Rectangle 6"/>
          <p:cNvSpPr>
            <a:spLocks noGrp="1" noChangeArrowheads="1"/>
          </p:cNvSpPr>
          <p:nvPr>
            <p:ph type="sldNum" sz="quarter" idx="12"/>
          </p:nvPr>
        </p:nvSpPr>
        <p:spPr>
          <a:ln/>
        </p:spPr>
        <p:txBody>
          <a:bodyPr/>
          <a:lstStyle>
            <a:lvl1pPr>
              <a:defRPr/>
            </a:lvl1pPr>
          </a:lstStyle>
          <a:p>
            <a:pPr>
              <a:defRPr/>
            </a:pPr>
            <a:fld id="{75941825-406A-4227-8485-47D405D8A015}" type="slidenum">
              <a:rPr lang="en-GB"/>
              <a:pPr>
                <a:defRPr/>
              </a:pPr>
              <a:t>‹#›</a:t>
            </a:fld>
            <a:endParaRPr lang="en-GB"/>
          </a:p>
        </p:txBody>
      </p:sp>
    </p:spTree>
    <p:extLst>
      <p:ext uri="{BB962C8B-B14F-4D97-AF65-F5344CB8AC3E}">
        <p14:creationId xmlns:p14="http://schemas.microsoft.com/office/powerpoint/2010/main" val="192271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3"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4" name="Rectangle 6"/>
          <p:cNvSpPr>
            <a:spLocks noGrp="1" noChangeArrowheads="1"/>
          </p:cNvSpPr>
          <p:nvPr>
            <p:ph type="sldNum" sz="quarter" idx="12"/>
          </p:nvPr>
        </p:nvSpPr>
        <p:spPr>
          <a:ln/>
        </p:spPr>
        <p:txBody>
          <a:bodyPr/>
          <a:lstStyle>
            <a:lvl1pPr>
              <a:defRPr/>
            </a:lvl1pPr>
          </a:lstStyle>
          <a:p>
            <a:pPr>
              <a:defRPr/>
            </a:pPr>
            <a:fld id="{742E4ACE-C640-419A-8110-4FABC0A11ECC}" type="slidenum">
              <a:rPr lang="en-GB"/>
              <a:pPr>
                <a:defRPr/>
              </a:pPr>
              <a:t>‹#›</a:t>
            </a:fld>
            <a:endParaRPr lang="en-GB"/>
          </a:p>
        </p:txBody>
      </p:sp>
    </p:spTree>
    <p:extLst>
      <p:ext uri="{BB962C8B-B14F-4D97-AF65-F5344CB8AC3E}">
        <p14:creationId xmlns:p14="http://schemas.microsoft.com/office/powerpoint/2010/main" val="172850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7" name="Rectangle 6"/>
          <p:cNvSpPr>
            <a:spLocks noGrp="1" noChangeArrowheads="1"/>
          </p:cNvSpPr>
          <p:nvPr>
            <p:ph type="sldNum" sz="quarter" idx="12"/>
          </p:nvPr>
        </p:nvSpPr>
        <p:spPr>
          <a:ln/>
        </p:spPr>
        <p:txBody>
          <a:bodyPr/>
          <a:lstStyle>
            <a:lvl1pPr>
              <a:defRPr/>
            </a:lvl1pPr>
          </a:lstStyle>
          <a:p>
            <a:pPr>
              <a:defRPr/>
            </a:pPr>
            <a:fld id="{A69EEC67-8E0E-42BD-8E1D-BFF45F98D303}" type="slidenum">
              <a:rPr lang="en-GB"/>
              <a:pPr>
                <a:defRPr/>
              </a:pPr>
              <a:t>‹#›</a:t>
            </a:fld>
            <a:endParaRPr lang="en-GB"/>
          </a:p>
        </p:txBody>
      </p:sp>
    </p:spTree>
    <p:extLst>
      <p:ext uri="{BB962C8B-B14F-4D97-AF65-F5344CB8AC3E}">
        <p14:creationId xmlns:p14="http://schemas.microsoft.com/office/powerpoint/2010/main" val="165803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7" name="Rectangle 6"/>
          <p:cNvSpPr>
            <a:spLocks noGrp="1" noChangeArrowheads="1"/>
          </p:cNvSpPr>
          <p:nvPr>
            <p:ph type="sldNum" sz="quarter" idx="12"/>
          </p:nvPr>
        </p:nvSpPr>
        <p:spPr>
          <a:ln/>
        </p:spPr>
        <p:txBody>
          <a:bodyPr/>
          <a:lstStyle>
            <a:lvl1pPr>
              <a:defRPr/>
            </a:lvl1pPr>
          </a:lstStyle>
          <a:p>
            <a:pPr>
              <a:defRPr/>
            </a:pPr>
            <a:fld id="{1F7B0F43-3439-4AE3-B37D-9640FE2A5FBD}" type="slidenum">
              <a:rPr lang="en-GB"/>
              <a:pPr>
                <a:defRPr/>
              </a:pPr>
              <a:t>‹#›</a:t>
            </a:fld>
            <a:endParaRPr lang="en-GB"/>
          </a:p>
        </p:txBody>
      </p:sp>
    </p:spTree>
    <p:extLst>
      <p:ext uri="{BB962C8B-B14F-4D97-AF65-F5344CB8AC3E}">
        <p14:creationId xmlns:p14="http://schemas.microsoft.com/office/powerpoint/2010/main" val="390066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62125" y="363538"/>
            <a:ext cx="71215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0" numCol="1" anchor="b" anchorCtr="0" compatLnSpc="1">
            <a:prstTxWarp prst="textNoShape">
              <a:avLst/>
            </a:prstTxWarp>
          </a:bodyPr>
          <a:lstStyle/>
          <a:p>
            <a:pPr lvl="0"/>
            <a:r>
              <a:rPr lang="en-GB" smtClean="0"/>
              <a:t>KLIK OM HET OPMAAKPROFIEL TE BEWERKEN</a:t>
            </a:r>
          </a:p>
        </p:txBody>
      </p:sp>
      <p:sp>
        <p:nvSpPr>
          <p:cNvPr id="1027" name="Rectangle 3"/>
          <p:cNvSpPr>
            <a:spLocks noGrp="1" noChangeArrowheads="1"/>
          </p:cNvSpPr>
          <p:nvPr>
            <p:ph type="body" idx="1"/>
          </p:nvPr>
        </p:nvSpPr>
        <p:spPr bwMode="auto">
          <a:xfrm>
            <a:off x="1763713" y="2051050"/>
            <a:ext cx="711835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GB" smtClean="0"/>
              <a:t>Klik om de opmaakprofielen van de modeltekst te bewerken</a:t>
            </a:r>
          </a:p>
          <a:p>
            <a:pPr lvl="1"/>
            <a:r>
              <a:rPr lang="en-GB" smtClean="0"/>
              <a:t>Tweede niveau</a:t>
            </a:r>
          </a:p>
          <a:p>
            <a:pPr lvl="2"/>
            <a:r>
              <a:rPr lang="en-GB" smtClean="0"/>
              <a:t>Derde niveau</a:t>
            </a:r>
          </a:p>
          <a:p>
            <a:pPr lvl="3"/>
            <a:r>
              <a:rPr lang="en-GB" smtClean="0"/>
              <a:t>Vierde niveau</a:t>
            </a:r>
          </a:p>
          <a:p>
            <a:pPr lvl="4"/>
            <a:r>
              <a:rPr lang="en-GB" smtClean="0"/>
              <a:t>Vijfde niveau</a:t>
            </a:r>
          </a:p>
        </p:txBody>
      </p:sp>
      <p:sp>
        <p:nvSpPr>
          <p:cNvPr id="22532" name="Rectangle 4"/>
          <p:cNvSpPr>
            <a:spLocks noGrp="1" noChangeArrowheads="1"/>
          </p:cNvSpPr>
          <p:nvPr>
            <p:ph type="dt" sz="half" idx="2"/>
          </p:nvPr>
        </p:nvSpPr>
        <p:spPr bwMode="auto">
          <a:xfrm>
            <a:off x="7572375" y="6402388"/>
            <a:ext cx="9366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ts val="1500"/>
              </a:lnSpc>
              <a:defRPr sz="1000"/>
            </a:lvl1pPr>
          </a:lstStyle>
          <a:p>
            <a:pPr>
              <a:defRPr/>
            </a:pPr>
            <a:r>
              <a:rPr lang="en-GB" smtClean="0"/>
              <a:t>17/06/2015</a:t>
            </a:r>
            <a:endParaRPr lang="en-GB"/>
          </a:p>
        </p:txBody>
      </p:sp>
      <p:sp>
        <p:nvSpPr>
          <p:cNvPr id="22533" name="Rectangle 5"/>
          <p:cNvSpPr>
            <a:spLocks noGrp="1" noChangeArrowheads="1"/>
          </p:cNvSpPr>
          <p:nvPr>
            <p:ph type="ftr" sz="quarter" idx="3"/>
          </p:nvPr>
        </p:nvSpPr>
        <p:spPr bwMode="auto">
          <a:xfrm>
            <a:off x="3635375" y="6402388"/>
            <a:ext cx="3937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ts val="1500"/>
              </a:lnSpc>
              <a:defRPr sz="1000"/>
            </a:lvl1pPr>
          </a:lstStyle>
          <a:p>
            <a:pPr>
              <a:defRPr/>
            </a:pPr>
            <a:r>
              <a:rPr lang="en-GB"/>
              <a:t>Title: to modify choose 'View' then 'Heater and footer'</a:t>
            </a:r>
          </a:p>
        </p:txBody>
      </p:sp>
      <p:sp>
        <p:nvSpPr>
          <p:cNvPr id="22534" name="Rectangle 6"/>
          <p:cNvSpPr>
            <a:spLocks noGrp="1" noChangeArrowheads="1"/>
          </p:cNvSpPr>
          <p:nvPr>
            <p:ph type="sldNum" sz="quarter" idx="4"/>
          </p:nvPr>
        </p:nvSpPr>
        <p:spPr bwMode="auto">
          <a:xfrm>
            <a:off x="8509000" y="6400800"/>
            <a:ext cx="3746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algn="r">
              <a:lnSpc>
                <a:spcPts val="1500"/>
              </a:lnSpc>
              <a:defRPr sz="1000"/>
            </a:lvl1pPr>
          </a:lstStyle>
          <a:p>
            <a:pPr>
              <a:defRPr/>
            </a:pPr>
            <a:fld id="{D652DE6E-A3D8-42AC-82C1-6CC88DC97284}" type="slidenum">
              <a:rPr lang="en-GB"/>
              <a:pPr>
                <a:defRPr/>
              </a:pPr>
              <a:t>‹#›</a:t>
            </a:fld>
            <a:endParaRPr lang="en-GB"/>
          </a:p>
        </p:txBody>
      </p:sp>
      <p:sp>
        <p:nvSpPr>
          <p:cNvPr id="1031" name="Line 7"/>
          <p:cNvSpPr>
            <a:spLocks noChangeShapeType="1"/>
          </p:cNvSpPr>
          <p:nvPr/>
        </p:nvSpPr>
        <p:spPr bwMode="auto">
          <a:xfrm>
            <a:off x="1762125" y="1636713"/>
            <a:ext cx="73818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pic>
        <p:nvPicPr>
          <p:cNvPr id="1032" name="Picture 9" descr="UT_Logo_Black_E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28775" y="6332538"/>
            <a:ext cx="209867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p:txStyles>
    <p:titleStyle>
      <a:lvl1pPr algn="l" rtl="0" eaLnBrk="0" fontAlgn="base" hangingPunct="0">
        <a:spcBef>
          <a:spcPct val="0"/>
        </a:spcBef>
        <a:spcAft>
          <a:spcPct val="0"/>
        </a:spcAft>
        <a:defRPr sz="2500" b="1">
          <a:solidFill>
            <a:schemeClr val="tx2"/>
          </a:solidFill>
          <a:latin typeface="+mj-lt"/>
          <a:ea typeface="+mj-ea"/>
          <a:cs typeface="+mj-cs"/>
        </a:defRPr>
      </a:lvl1pPr>
      <a:lvl2pPr algn="l" rtl="0" eaLnBrk="0" fontAlgn="base" hangingPunct="0">
        <a:spcBef>
          <a:spcPct val="0"/>
        </a:spcBef>
        <a:spcAft>
          <a:spcPct val="0"/>
        </a:spcAft>
        <a:defRPr sz="2500" b="1">
          <a:solidFill>
            <a:schemeClr val="tx2"/>
          </a:solidFill>
          <a:latin typeface="Arial Narrow" pitchFamily="34" charset="0"/>
        </a:defRPr>
      </a:lvl2pPr>
      <a:lvl3pPr algn="l" rtl="0" eaLnBrk="0" fontAlgn="base" hangingPunct="0">
        <a:spcBef>
          <a:spcPct val="0"/>
        </a:spcBef>
        <a:spcAft>
          <a:spcPct val="0"/>
        </a:spcAft>
        <a:defRPr sz="2500" b="1">
          <a:solidFill>
            <a:schemeClr val="tx2"/>
          </a:solidFill>
          <a:latin typeface="Arial Narrow" pitchFamily="34" charset="0"/>
        </a:defRPr>
      </a:lvl3pPr>
      <a:lvl4pPr algn="l" rtl="0" eaLnBrk="0" fontAlgn="base" hangingPunct="0">
        <a:spcBef>
          <a:spcPct val="0"/>
        </a:spcBef>
        <a:spcAft>
          <a:spcPct val="0"/>
        </a:spcAft>
        <a:defRPr sz="2500" b="1">
          <a:solidFill>
            <a:schemeClr val="tx2"/>
          </a:solidFill>
          <a:latin typeface="Arial Narrow" pitchFamily="34" charset="0"/>
        </a:defRPr>
      </a:lvl4pPr>
      <a:lvl5pPr algn="l" rtl="0" eaLnBrk="0" fontAlgn="base" hangingPunct="0">
        <a:spcBef>
          <a:spcPct val="0"/>
        </a:spcBef>
        <a:spcAft>
          <a:spcPct val="0"/>
        </a:spcAft>
        <a:defRPr sz="2500" b="1">
          <a:solidFill>
            <a:schemeClr val="tx2"/>
          </a:solidFill>
          <a:latin typeface="Arial Narrow" pitchFamily="34" charset="0"/>
        </a:defRPr>
      </a:lvl5pPr>
      <a:lvl6pPr marL="457200" algn="l" rtl="0" eaLnBrk="1" fontAlgn="base" hangingPunct="1">
        <a:spcBef>
          <a:spcPct val="0"/>
        </a:spcBef>
        <a:spcAft>
          <a:spcPct val="0"/>
        </a:spcAft>
        <a:defRPr sz="2500" b="1">
          <a:solidFill>
            <a:schemeClr val="tx2"/>
          </a:solidFill>
          <a:latin typeface="Arial Narrow" pitchFamily="34" charset="0"/>
        </a:defRPr>
      </a:lvl6pPr>
      <a:lvl7pPr marL="914400" algn="l" rtl="0" eaLnBrk="1" fontAlgn="base" hangingPunct="1">
        <a:spcBef>
          <a:spcPct val="0"/>
        </a:spcBef>
        <a:spcAft>
          <a:spcPct val="0"/>
        </a:spcAft>
        <a:defRPr sz="2500" b="1">
          <a:solidFill>
            <a:schemeClr val="tx2"/>
          </a:solidFill>
          <a:latin typeface="Arial Narrow" pitchFamily="34" charset="0"/>
        </a:defRPr>
      </a:lvl7pPr>
      <a:lvl8pPr marL="1371600" algn="l" rtl="0" eaLnBrk="1" fontAlgn="base" hangingPunct="1">
        <a:spcBef>
          <a:spcPct val="0"/>
        </a:spcBef>
        <a:spcAft>
          <a:spcPct val="0"/>
        </a:spcAft>
        <a:defRPr sz="2500" b="1">
          <a:solidFill>
            <a:schemeClr val="tx2"/>
          </a:solidFill>
          <a:latin typeface="Arial Narrow" pitchFamily="34" charset="0"/>
        </a:defRPr>
      </a:lvl8pPr>
      <a:lvl9pPr marL="1828800" algn="l" rtl="0" eaLnBrk="1" fontAlgn="base" hangingPunct="1">
        <a:spcBef>
          <a:spcPct val="0"/>
        </a:spcBef>
        <a:spcAft>
          <a:spcPct val="0"/>
        </a:spcAft>
        <a:defRPr sz="2500" b="1">
          <a:solidFill>
            <a:schemeClr val="tx2"/>
          </a:solidFill>
          <a:latin typeface="Arial Narrow" pitchFamily="34" charset="0"/>
        </a:defRPr>
      </a:lvl9pPr>
    </p:titleStyle>
    <p:bodyStyle>
      <a:lvl1pPr marL="255588" indent="-2555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ea typeface="+mn-ea"/>
          <a:cs typeface="+mn-cs"/>
        </a:defRPr>
      </a:lvl1pPr>
      <a:lvl2pPr marL="538163" indent="-2809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2pPr>
      <a:lvl3pPr marL="801688" indent="-2381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3pPr>
      <a:lvl4pPr marL="1077913" indent="-2508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4pPr>
      <a:lvl5pPr marL="1344613" indent="-2555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5pPr>
      <a:lvl6pPr marL="18018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6pPr>
      <a:lvl7pPr marL="22590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7pPr>
      <a:lvl8pPr marL="27162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8pPr>
      <a:lvl9pPr marL="31734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tmp"/><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tmp"/><Relationship Id="rId5" Type="http://schemas.openxmlformats.org/officeDocument/2006/relationships/image" Target="../media/image5.tmp"/><Relationship Id="rId4" Type="http://schemas.openxmlformats.org/officeDocument/2006/relationships/image" Target="../media/image4.tmp"/><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mtClean="0"/>
              <a:t>17/06/2015</a:t>
            </a:r>
            <a:endParaRPr lang="nl-NL" smtClean="0"/>
          </a:p>
        </p:txBody>
      </p:sp>
      <p:sp>
        <p:nvSpPr>
          <p:cNvPr id="3076" name="Rectangle 6"/>
          <p:cNvSpPr>
            <a:spLocks noGrp="1" noChangeArrowheads="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C21627-96AC-4694-BCB4-6691F4F2E827}" type="slidenum">
              <a:rPr lang="nl-NL" smtClean="0"/>
              <a:pPr eaLnBrk="1" hangingPunct="1"/>
              <a:t>1</a:t>
            </a:fld>
            <a:endParaRPr lang="nl-NL" smtClean="0"/>
          </a:p>
        </p:txBody>
      </p:sp>
      <p:sp>
        <p:nvSpPr>
          <p:cNvPr id="3077" name="Rectangle 2"/>
          <p:cNvSpPr>
            <a:spLocks noGrp="1" noChangeArrowheads="1"/>
          </p:cNvSpPr>
          <p:nvPr>
            <p:ph type="ctrTitle"/>
          </p:nvPr>
        </p:nvSpPr>
        <p:spPr/>
        <p:txBody>
          <a:bodyPr/>
          <a:lstStyle/>
          <a:p>
            <a:pPr eaLnBrk="1" hangingPunct="1"/>
            <a:r>
              <a:rPr lang="en-US" sz="2800" baseline="4000" dirty="0" smtClean="0">
                <a:latin typeface="Arial" charset="0"/>
              </a:rPr>
              <a:t>Architecture of Information Systems (192320111)</a:t>
            </a:r>
            <a:br>
              <a:rPr lang="en-US" sz="2800" baseline="4000" dirty="0" smtClean="0">
                <a:latin typeface="Arial" charset="0"/>
              </a:rPr>
            </a:br>
            <a:endParaRPr lang="en-GB" dirty="0" smtClean="0"/>
          </a:p>
        </p:txBody>
      </p:sp>
      <p:sp>
        <p:nvSpPr>
          <p:cNvPr id="3078" name="Rectangle 3"/>
          <p:cNvSpPr>
            <a:spLocks noGrp="1" noChangeArrowheads="1"/>
          </p:cNvSpPr>
          <p:nvPr>
            <p:ph type="subTitle" idx="1"/>
          </p:nvPr>
        </p:nvSpPr>
        <p:spPr/>
        <p:txBody>
          <a:bodyPr/>
          <a:lstStyle/>
          <a:p>
            <a:pPr eaLnBrk="1" hangingPunct="1"/>
            <a:r>
              <a:rPr lang="en-GB" sz="2000" b="1" dirty="0" smtClean="0"/>
              <a:t>Advice to </a:t>
            </a:r>
            <a:r>
              <a:rPr lang="en-GB" sz="2000" b="1" dirty="0" err="1" smtClean="0"/>
              <a:t>BriteLite</a:t>
            </a:r>
            <a:endParaRPr lang="en-GB" sz="2000" b="1" dirty="0"/>
          </a:p>
          <a:p>
            <a:pPr eaLnBrk="1" hangingPunct="1"/>
            <a:r>
              <a:rPr lang="en-GB" dirty="0" smtClean="0"/>
              <a:t>17 June 2015</a:t>
            </a:r>
          </a:p>
        </p:txBody>
      </p:sp>
      <p:sp>
        <p:nvSpPr>
          <p:cNvPr id="7" name="Rectangle 3"/>
          <p:cNvSpPr txBox="1">
            <a:spLocks noChangeArrowheads="1"/>
          </p:cNvSpPr>
          <p:nvPr/>
        </p:nvSpPr>
        <p:spPr bwMode="auto">
          <a:xfrm>
            <a:off x="4003181" y="3994270"/>
            <a:ext cx="5100037" cy="1533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defTabSz="238125" rtl="0" eaLnBrk="0" fontAlgn="base" hangingPunct="0">
              <a:lnSpc>
                <a:spcPts val="2500"/>
              </a:lnSpc>
              <a:spcBef>
                <a:spcPct val="20000"/>
              </a:spcBef>
              <a:spcAft>
                <a:spcPct val="0"/>
              </a:spcAft>
              <a:buFont typeface="Wingdings" pitchFamily="2" charset="2"/>
              <a:buNone/>
              <a:defRPr sz="1700">
                <a:solidFill>
                  <a:schemeClr val="bg1"/>
                </a:solidFill>
                <a:latin typeface="Arial Narrow" pitchFamily="34" charset="0"/>
                <a:ea typeface="+mn-ea"/>
                <a:cs typeface="+mn-cs"/>
              </a:defRPr>
            </a:lvl1pPr>
            <a:lvl2pPr marL="538163" indent="-2809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2pPr>
            <a:lvl3pPr marL="801688" indent="-2381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3pPr>
            <a:lvl4pPr marL="1077913" indent="-2508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4pPr>
            <a:lvl5pPr marL="1344613" indent="-2555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5pPr>
            <a:lvl6pPr marL="18018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6pPr>
            <a:lvl7pPr marL="22590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7pPr>
            <a:lvl8pPr marL="27162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8pPr>
            <a:lvl9pPr marL="31734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9pPr>
          </a:lstStyle>
          <a:p>
            <a:pPr eaLnBrk="1" hangingPunct="1"/>
            <a:r>
              <a:rPr lang="en-GB" b="1" kern="0" dirty="0" smtClean="0"/>
              <a:t>Group 3</a:t>
            </a:r>
          </a:p>
          <a:p>
            <a:pPr eaLnBrk="1" hangingPunct="1"/>
            <a:r>
              <a:rPr lang="en-GB" kern="0" dirty="0" err="1" smtClean="0"/>
              <a:t>João</a:t>
            </a:r>
            <a:r>
              <a:rPr lang="en-GB" kern="0" dirty="0" smtClean="0"/>
              <a:t> </a:t>
            </a:r>
            <a:r>
              <a:rPr lang="en-GB" kern="0" dirty="0"/>
              <a:t>Moreira</a:t>
            </a:r>
          </a:p>
          <a:p>
            <a:pPr eaLnBrk="1" hangingPunct="1"/>
            <a:r>
              <a:rPr lang="en-GB" kern="0" dirty="0" err="1"/>
              <a:t>Jochem</a:t>
            </a:r>
            <a:r>
              <a:rPr lang="en-GB" kern="0" dirty="0"/>
              <a:t> </a:t>
            </a:r>
            <a:r>
              <a:rPr lang="en-GB" kern="0" dirty="0" err="1"/>
              <a:t>Verburg</a:t>
            </a:r>
            <a:endParaRPr lang="en-GB" kern="0" dirty="0"/>
          </a:p>
          <a:p>
            <a:pPr eaLnBrk="1" hangingPunct="1"/>
            <a:r>
              <a:rPr lang="en-GB" kern="0" dirty="0" smtClean="0"/>
              <a:t>Muhammad </a:t>
            </a:r>
            <a:r>
              <a:rPr lang="en-GB" kern="0" dirty="0" err="1"/>
              <a:t>Arif</a:t>
            </a:r>
            <a:r>
              <a:rPr lang="en-GB" kern="0" dirty="0"/>
              <a:t> </a:t>
            </a:r>
            <a:r>
              <a:rPr lang="en-GB" kern="0" dirty="0" err="1"/>
              <a:t>Wicaksana</a:t>
            </a:r>
            <a:endParaRPr lang="en-GB" kern="0" dirty="0"/>
          </a:p>
          <a:p>
            <a:pPr eaLnBrk="1" hangingPunct="1"/>
            <a:r>
              <a:rPr lang="en-GB" kern="0" dirty="0" err="1"/>
              <a:t>Quan</a:t>
            </a:r>
            <a:r>
              <a:rPr lang="en-GB" kern="0" dirty="0"/>
              <a:t> Wang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0" indent="0">
              <a:buNone/>
            </a:pPr>
            <a:r>
              <a:rPr lang="en-US" sz="2400" dirty="0" smtClean="0"/>
              <a:t>Three focus areas:</a:t>
            </a:r>
          </a:p>
          <a:p>
            <a:r>
              <a:rPr lang="en-US" sz="2400" dirty="0" smtClean="0"/>
              <a:t>Strategic</a:t>
            </a:r>
          </a:p>
          <a:p>
            <a:r>
              <a:rPr lang="en-US" sz="2400" dirty="0" smtClean="0"/>
              <a:t>Organizational</a:t>
            </a:r>
          </a:p>
          <a:p>
            <a:r>
              <a:rPr lang="en-US" sz="2400" dirty="0" smtClean="0"/>
              <a:t>IT</a:t>
            </a:r>
          </a:p>
          <a:p>
            <a:endParaRPr lang="en-US" sz="2400" dirty="0" smtClean="0"/>
          </a:p>
          <a:p>
            <a:pPr marL="0" indent="0">
              <a:buNone/>
            </a:pPr>
            <a:endParaRPr lang="en-US" sz="2400" dirty="0" smtClean="0"/>
          </a:p>
          <a:p>
            <a:pPr marL="0" indent="0">
              <a:buNone/>
            </a:pPr>
            <a:r>
              <a:rPr lang="en-US" sz="2400" dirty="0" smtClean="0"/>
              <a:t>Details in report</a:t>
            </a:r>
            <a:endParaRPr lang="en-US" sz="2400"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2</a:t>
            </a:fld>
            <a:endParaRPr lang="en-GB"/>
          </a:p>
        </p:txBody>
      </p:sp>
      <p:sp>
        <p:nvSpPr>
          <p:cNvPr id="6" name="Down Arrow 5"/>
          <p:cNvSpPr/>
          <p:nvPr/>
        </p:nvSpPr>
        <p:spPr>
          <a:xfrm>
            <a:off x="2555776" y="3645625"/>
            <a:ext cx="504056"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99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changes</a:t>
            </a:r>
            <a:endParaRPr lang="en-US"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6" name="Slide Number Placeholder 5"/>
          <p:cNvSpPr>
            <a:spLocks noGrp="1"/>
          </p:cNvSpPr>
          <p:nvPr>
            <p:ph type="sldNum" sz="quarter" idx="12"/>
          </p:nvPr>
        </p:nvSpPr>
        <p:spPr/>
        <p:txBody>
          <a:bodyPr/>
          <a:lstStyle/>
          <a:p>
            <a:pPr>
              <a:defRPr/>
            </a:pPr>
            <a:fld id="{C64B3C8D-D9AA-42B2-B361-767AC232F7B6}" type="slidenum">
              <a:rPr lang="en-GB" smtClean="0"/>
              <a:pPr>
                <a:defRPr/>
              </a:pPr>
              <a:t>3</a:t>
            </a:fld>
            <a:endParaRPr lang="en-GB"/>
          </a:p>
        </p:txBody>
      </p:sp>
      <p:pic>
        <p:nvPicPr>
          <p:cNvPr id="11" name="Content Placeholder 10"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990" y="2204864"/>
            <a:ext cx="9064010" cy="3816424"/>
          </a:xfrm>
        </p:spPr>
      </p:pic>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0" y="4194984"/>
            <a:ext cx="1120671" cy="293946"/>
          </a:xfrm>
          <a:prstGeom prst="rect">
            <a:avLst/>
          </a:prstGeom>
        </p:spPr>
      </p:pic>
      <p:pic>
        <p:nvPicPr>
          <p:cNvPr id="13" name="Picture 1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1840" y="3007240"/>
            <a:ext cx="1087986" cy="428600"/>
          </a:xfrm>
          <a:prstGeom prst="rect">
            <a:avLst/>
          </a:prstGeom>
        </p:spPr>
      </p:pic>
      <p:pic>
        <p:nvPicPr>
          <p:cNvPr id="14" name="Picture 1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4838" y="3855096"/>
            <a:ext cx="1383867" cy="275396"/>
          </a:xfrm>
          <a:prstGeom prst="rect">
            <a:avLst/>
          </a:prstGeom>
        </p:spPr>
      </p:pic>
      <p:pic>
        <p:nvPicPr>
          <p:cNvPr id="15" name="Picture 14"/>
          <p:cNvPicPr>
            <a:picLocks noChangeAspect="1"/>
          </p:cNvPicPr>
          <p:nvPr/>
        </p:nvPicPr>
        <p:blipFill>
          <a:blip r:embed="rId7"/>
          <a:stretch>
            <a:fillRect/>
          </a:stretch>
        </p:blipFill>
        <p:spPr>
          <a:xfrm>
            <a:off x="2123728" y="4150150"/>
            <a:ext cx="1801763" cy="869087"/>
          </a:xfrm>
          <a:prstGeom prst="rect">
            <a:avLst/>
          </a:prstGeom>
        </p:spPr>
      </p:pic>
      <p:sp>
        <p:nvSpPr>
          <p:cNvPr id="16" name="Down Arrow 15"/>
          <p:cNvSpPr/>
          <p:nvPr/>
        </p:nvSpPr>
        <p:spPr>
          <a:xfrm rot="20256861">
            <a:off x="1896619" y="289628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514125">
            <a:off x="3549754" y="290281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8"/>
          <a:stretch>
            <a:fillRect/>
          </a:stretch>
        </p:blipFill>
        <p:spPr>
          <a:xfrm>
            <a:off x="5860460" y="4341957"/>
            <a:ext cx="2505073" cy="509161"/>
          </a:xfrm>
          <a:prstGeom prst="rect">
            <a:avLst/>
          </a:prstGeom>
        </p:spPr>
      </p:pic>
      <p:sp>
        <p:nvSpPr>
          <p:cNvPr id="19" name="Down Arrow 18"/>
          <p:cNvSpPr/>
          <p:nvPr/>
        </p:nvSpPr>
        <p:spPr>
          <a:xfrm>
            <a:off x="6897569" y="309283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9"/>
          <a:stretch>
            <a:fillRect/>
          </a:stretch>
        </p:blipFill>
        <p:spPr>
          <a:xfrm>
            <a:off x="2196517" y="4113076"/>
            <a:ext cx="1656184" cy="969044"/>
          </a:xfrm>
          <a:prstGeom prst="rect">
            <a:avLst/>
          </a:prstGeom>
        </p:spPr>
      </p:pic>
      <p:sp>
        <p:nvSpPr>
          <p:cNvPr id="23" name="Up-Down Arrow 22"/>
          <p:cNvSpPr/>
          <p:nvPr/>
        </p:nvSpPr>
        <p:spPr>
          <a:xfrm rot="1383185">
            <a:off x="3578657" y="2699455"/>
            <a:ext cx="490967" cy="1194879"/>
          </a:xfrm>
          <a:prstGeom prst="up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04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4.72222E-6 -1.85185E-6 L 0.12274 -0.29051 " pathEditMode="relative" rAng="0" ptsTypes="AA">
                                      <p:cBhvr>
                                        <p:cTn id="16" dur="2000" fill="hold"/>
                                        <p:tgtEl>
                                          <p:spTgt spid="12"/>
                                        </p:tgtEl>
                                        <p:attrNameLst>
                                          <p:attrName>ppt_x</p:attrName>
                                          <p:attrName>ppt_y</p:attrName>
                                        </p:attrNameLst>
                                      </p:cBhvr>
                                      <p:rCtr x="6128" y="-14537"/>
                                    </p:animMotion>
                                  </p:childTnLst>
                                </p:cTn>
                              </p:par>
                              <p:par>
                                <p:cTn id="17" presetID="6" presetClass="emph" presetSubtype="0" fill="hold" nodeType="withEffect">
                                  <p:stCondLst>
                                    <p:cond delay="0"/>
                                  </p:stCondLst>
                                  <p:childTnLst>
                                    <p:animScale>
                                      <p:cBhvr>
                                        <p:cTn id="18" dur="2000" fill="hold"/>
                                        <p:tgtEl>
                                          <p:spTgt spid="12"/>
                                        </p:tgtEl>
                                      </p:cBhvr>
                                      <p:by x="150000" y="150000"/>
                                    </p:animScale>
                                  </p:childTnLst>
                                </p:cTn>
                              </p:par>
                              <p:par>
                                <p:cTn id="19" presetID="42" presetClass="path" presetSubtype="0" accel="50000" decel="50000" fill="hold" nodeType="withEffect">
                                  <p:stCondLst>
                                    <p:cond delay="0"/>
                                  </p:stCondLst>
                                  <p:childTnLst>
                                    <p:animMotion origin="layout" path="M 2.77778E-7 4.07407E-6 L 0.38941 -0.13774 " pathEditMode="relative" rAng="0" ptsTypes="AA">
                                      <p:cBhvr>
                                        <p:cTn id="20" dur="2000" fill="hold"/>
                                        <p:tgtEl>
                                          <p:spTgt spid="13"/>
                                        </p:tgtEl>
                                        <p:attrNameLst>
                                          <p:attrName>ppt_x</p:attrName>
                                          <p:attrName>ppt_y</p:attrName>
                                        </p:attrNameLst>
                                      </p:cBhvr>
                                      <p:rCtr x="19462" y="-6898"/>
                                    </p:animMotion>
                                  </p:childTnLst>
                                </p:cTn>
                              </p:par>
                              <p:par>
                                <p:cTn id="21" presetID="6" presetClass="emph" presetSubtype="0" fill="hold" nodeType="withEffect">
                                  <p:stCondLst>
                                    <p:cond delay="0"/>
                                  </p:stCondLst>
                                  <p:childTnLst>
                                    <p:animScale>
                                      <p:cBhvr>
                                        <p:cTn id="22" dur="2000" fill="hold"/>
                                        <p:tgtEl>
                                          <p:spTgt spid="13"/>
                                        </p:tgtEl>
                                      </p:cBhvr>
                                      <p:by x="150000" y="150000"/>
                                    </p:animScale>
                                  </p:childTnLst>
                                </p:cTn>
                              </p:par>
                              <p:par>
                                <p:cTn id="23" presetID="42" presetClass="path" presetSubtype="0" accel="50000" decel="50000" fill="hold" nodeType="withEffect">
                                  <p:stCondLst>
                                    <p:cond delay="0"/>
                                  </p:stCondLst>
                                  <p:childTnLst>
                                    <p:animMotion origin="layout" path="M 3.05556E-6 4.07407E-6 L -0.43073 -0.23519 " pathEditMode="relative" rAng="0" ptsTypes="AA">
                                      <p:cBhvr>
                                        <p:cTn id="24" dur="2000" fill="hold"/>
                                        <p:tgtEl>
                                          <p:spTgt spid="14"/>
                                        </p:tgtEl>
                                        <p:attrNameLst>
                                          <p:attrName>ppt_x</p:attrName>
                                          <p:attrName>ppt_y</p:attrName>
                                        </p:attrNameLst>
                                      </p:cBhvr>
                                      <p:rCtr x="-21545" y="-11759"/>
                                    </p:animMotion>
                                  </p:childTnLst>
                                </p:cTn>
                              </p:par>
                              <p:par>
                                <p:cTn id="25" presetID="6" presetClass="emph" presetSubtype="0" fill="hold" nodeType="withEffect">
                                  <p:stCondLst>
                                    <p:cond delay="0"/>
                                  </p:stCondLst>
                                  <p:childTnLst>
                                    <p:animScale>
                                      <p:cBhvr>
                                        <p:cTn id="26" dur="2000" fill="hold"/>
                                        <p:tgtEl>
                                          <p:spTgt spid="14"/>
                                        </p:tgtEl>
                                      </p:cBhvr>
                                      <p:by x="150000" y="150000"/>
                                    </p:animScale>
                                  </p:childTnLst>
                                </p:cTn>
                              </p:par>
                              <p:par>
                                <p:cTn id="27" presetID="10" presetClass="exit" presetSubtype="0" fill="hold" nodeType="withEffect">
                                  <p:stCondLst>
                                    <p:cond delay="0"/>
                                  </p:stCondLst>
                                  <p:childTnLst>
                                    <p:animEffect transition="out" filter="fad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22"/>
                                        </p:tgtEl>
                                      </p:cBhvr>
                                    </p:animEffect>
                                    <p:set>
                                      <p:cBhvr>
                                        <p:cTn id="43" dur="1" fill="hold">
                                          <p:stCondLst>
                                            <p:cond delay="499"/>
                                          </p:stCondLst>
                                        </p:cTn>
                                        <p:tgtEl>
                                          <p:spTgt spid="22"/>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3" grpId="0" animBg="1"/>
      <p:bldP spid="2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changes</a:t>
            </a:r>
            <a:endParaRPr lang="en-US" dirty="0"/>
          </a:p>
        </p:txBody>
      </p:sp>
      <p:sp>
        <p:nvSpPr>
          <p:cNvPr id="3" name="Content Placeholder 2"/>
          <p:cNvSpPr>
            <a:spLocks noGrp="1"/>
          </p:cNvSpPr>
          <p:nvPr>
            <p:ph idx="1"/>
          </p:nvPr>
        </p:nvSpPr>
        <p:spPr>
          <a:xfrm>
            <a:off x="1762125" y="2060848"/>
            <a:ext cx="7118350" cy="3560763"/>
          </a:xfrm>
        </p:spPr>
        <p:txBody>
          <a:bodyPr/>
          <a:lstStyle/>
          <a:p>
            <a:endParaRPr lang="en-US"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4</a:t>
            </a:fld>
            <a:endParaRPr lang="en-GB"/>
          </a:p>
        </p:txBody>
      </p:sp>
      <p:pic>
        <p:nvPicPr>
          <p:cNvPr id="16" name="Picture 15"/>
          <p:cNvPicPr>
            <a:picLocks noChangeAspect="1"/>
          </p:cNvPicPr>
          <p:nvPr/>
        </p:nvPicPr>
        <p:blipFill>
          <a:blip r:embed="rId2"/>
          <a:stretch>
            <a:fillRect/>
          </a:stretch>
        </p:blipFill>
        <p:spPr>
          <a:xfrm>
            <a:off x="179512" y="1680407"/>
            <a:ext cx="8813689" cy="4339343"/>
          </a:xfrm>
          <a:prstGeom prst="rect">
            <a:avLst/>
          </a:prstGeom>
        </p:spPr>
      </p:pic>
      <p:pic>
        <p:nvPicPr>
          <p:cNvPr id="18" name="Picture 17"/>
          <p:cNvPicPr>
            <a:picLocks noChangeAspect="1"/>
          </p:cNvPicPr>
          <p:nvPr/>
        </p:nvPicPr>
        <p:blipFill>
          <a:blip r:embed="rId3"/>
          <a:stretch>
            <a:fillRect/>
          </a:stretch>
        </p:blipFill>
        <p:spPr>
          <a:xfrm>
            <a:off x="475593" y="5529203"/>
            <a:ext cx="972000" cy="270319"/>
          </a:xfrm>
          <a:prstGeom prst="rect">
            <a:avLst/>
          </a:prstGeom>
        </p:spPr>
      </p:pic>
      <p:pic>
        <p:nvPicPr>
          <p:cNvPr id="19" name="Picture 18"/>
          <p:cNvPicPr>
            <a:picLocks noChangeAspect="1"/>
          </p:cNvPicPr>
          <p:nvPr/>
        </p:nvPicPr>
        <p:blipFill>
          <a:blip r:embed="rId4"/>
          <a:stretch>
            <a:fillRect/>
          </a:stretch>
        </p:blipFill>
        <p:spPr>
          <a:xfrm>
            <a:off x="1625047" y="5529202"/>
            <a:ext cx="3140607" cy="900842"/>
          </a:xfrm>
          <a:prstGeom prst="rect">
            <a:avLst/>
          </a:prstGeom>
        </p:spPr>
      </p:pic>
      <p:pic>
        <p:nvPicPr>
          <p:cNvPr id="21" name="Picture 20"/>
          <p:cNvPicPr>
            <a:picLocks noChangeAspect="1"/>
          </p:cNvPicPr>
          <p:nvPr/>
        </p:nvPicPr>
        <p:blipFill>
          <a:blip r:embed="rId5"/>
          <a:stretch>
            <a:fillRect/>
          </a:stretch>
        </p:blipFill>
        <p:spPr>
          <a:xfrm>
            <a:off x="5652120" y="3580814"/>
            <a:ext cx="972000" cy="252468"/>
          </a:xfrm>
          <a:prstGeom prst="rect">
            <a:avLst/>
          </a:prstGeom>
        </p:spPr>
      </p:pic>
      <p:pic>
        <p:nvPicPr>
          <p:cNvPr id="23" name="Picture 22"/>
          <p:cNvPicPr>
            <a:picLocks noChangeAspect="1"/>
          </p:cNvPicPr>
          <p:nvPr/>
        </p:nvPicPr>
        <p:blipFill>
          <a:blip r:embed="rId6"/>
          <a:stretch>
            <a:fillRect/>
          </a:stretch>
        </p:blipFill>
        <p:spPr>
          <a:xfrm>
            <a:off x="1691680" y="3965582"/>
            <a:ext cx="1176049" cy="975586"/>
          </a:xfrm>
          <a:prstGeom prst="rect">
            <a:avLst/>
          </a:prstGeom>
        </p:spPr>
      </p:pic>
      <p:pic>
        <p:nvPicPr>
          <p:cNvPr id="24" name="Picture 23"/>
          <p:cNvPicPr>
            <a:picLocks noChangeAspect="1"/>
          </p:cNvPicPr>
          <p:nvPr/>
        </p:nvPicPr>
        <p:blipFill>
          <a:blip r:embed="rId7"/>
          <a:stretch>
            <a:fillRect/>
          </a:stretch>
        </p:blipFill>
        <p:spPr>
          <a:xfrm>
            <a:off x="1187624" y="3648879"/>
            <a:ext cx="1430271" cy="633406"/>
          </a:xfrm>
          <a:prstGeom prst="rect">
            <a:avLst/>
          </a:prstGeom>
        </p:spPr>
      </p:pic>
      <p:pic>
        <p:nvPicPr>
          <p:cNvPr id="20" name="Picture 19"/>
          <p:cNvPicPr>
            <a:picLocks noChangeAspect="1"/>
          </p:cNvPicPr>
          <p:nvPr/>
        </p:nvPicPr>
        <p:blipFill>
          <a:blip r:embed="rId8"/>
          <a:stretch>
            <a:fillRect/>
          </a:stretch>
        </p:blipFill>
        <p:spPr>
          <a:xfrm>
            <a:off x="3347863" y="3212976"/>
            <a:ext cx="972000" cy="304941"/>
          </a:xfrm>
          <a:prstGeom prst="rect">
            <a:avLst/>
          </a:prstGeom>
        </p:spPr>
      </p:pic>
    </p:spTree>
    <p:extLst>
      <p:ext uri="{BB962C8B-B14F-4D97-AF65-F5344CB8AC3E}">
        <p14:creationId xmlns:p14="http://schemas.microsoft.com/office/powerpoint/2010/main" val="289108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6" presetClass="emph" presetSubtype="0" fill="hold" nodeType="withEffect">
                                  <p:stCondLst>
                                    <p:cond delay="0"/>
                                  </p:stCondLst>
                                  <p:childTnLst>
                                    <p:animScale>
                                      <p:cBhvr>
                                        <p:cTn id="27" dur="2000" fill="hold"/>
                                        <p:tgtEl>
                                          <p:spTgt spid="23"/>
                                        </p:tgtEl>
                                      </p:cBhvr>
                                      <p:by x="150000" y="150000"/>
                                    </p:animScale>
                                  </p:childTnLst>
                                </p:cTn>
                              </p:par>
                            </p:childTnLst>
                          </p:cTn>
                        </p:par>
                        <p:par>
                          <p:cTn id="28" fill="hold">
                            <p:stCondLst>
                              <p:cond delay="2000"/>
                            </p:stCondLst>
                            <p:childTnLst>
                              <p:par>
                                <p:cTn id="29" presetID="10" presetClass="exit" presetSubtype="0" fill="hold" nodeType="afterEffect">
                                  <p:stCondLst>
                                    <p:cond delay="0"/>
                                  </p:stCondLst>
                                  <p:childTnLst>
                                    <p:animEffect transition="out" filter="fade">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8.33333E-7 7.40741E-7 L 0.1717 0.00347 " pathEditMode="relative" rAng="0" ptsTypes="AA">
                                      <p:cBhvr>
                                        <p:cTn id="35" dur="2000" fill="hold"/>
                                        <p:tgtEl>
                                          <p:spTgt spid="19"/>
                                        </p:tgtEl>
                                        <p:attrNameLst>
                                          <p:attrName>ppt_x</p:attrName>
                                          <p:attrName>ppt_y</p:attrName>
                                        </p:attrNameLst>
                                      </p:cBhvr>
                                      <p:rCtr x="8576" y="162"/>
                                    </p:animMotion>
                                  </p:childTnLst>
                                </p:cTn>
                              </p:par>
                              <p:par>
                                <p:cTn id="36" presetID="6" presetClass="emph" presetSubtype="0" decel="25000" fill="hold" nodeType="withEffect">
                                  <p:stCondLst>
                                    <p:cond delay="0"/>
                                  </p:stCondLst>
                                  <p:childTnLst>
                                    <p:animScale>
                                      <p:cBhvr>
                                        <p:cTn id="37" dur="2000" fill="hold"/>
                                        <p:tgtEl>
                                          <p:spTgt spid="19"/>
                                        </p:tgtEl>
                                      </p:cBhvr>
                                      <p:by x="150000" y="150000"/>
                                    </p:animScale>
                                  </p:childTnLst>
                                </p:cTn>
                              </p:par>
                            </p:childTnLst>
                          </p:cTn>
                        </p:par>
                        <p:par>
                          <p:cTn id="38" fill="hold">
                            <p:stCondLst>
                              <p:cond delay="2000"/>
                            </p:stCondLst>
                            <p:childTnLst>
                              <p:par>
                                <p:cTn id="39" presetID="6" presetClass="emph" presetSubtype="0" fill="hold" nodeType="afterEffect">
                                  <p:stCondLst>
                                    <p:cond delay="0"/>
                                  </p:stCondLst>
                                  <p:childTnLst>
                                    <p:animScale>
                                      <p:cBhvr>
                                        <p:cTn id="40" dur="2000" fill="hold"/>
                                        <p:tgtEl>
                                          <p:spTgt spid="19"/>
                                        </p:tgtEl>
                                      </p:cBhvr>
                                      <p:by x="66000" y="66000"/>
                                    </p:animScale>
                                  </p:childTnLst>
                                </p:cTn>
                              </p:par>
                            </p:childTnLst>
                          </p:cTn>
                        </p:par>
                      </p:childTnLst>
                    </p:cTn>
                  </p:par>
                  <p:par>
                    <p:cTn id="41" fill="hold">
                      <p:stCondLst>
                        <p:cond delay="indefinite"/>
                      </p:stCondLst>
                      <p:childTnLst>
                        <p:par>
                          <p:cTn id="42" fill="hold">
                            <p:stCondLst>
                              <p:cond delay="0"/>
                            </p:stCondLst>
                            <p:childTnLst>
                              <p:par>
                                <p:cTn id="43" presetID="6" presetClass="emph" presetSubtype="0" decel="25000" fill="hold" nodeType="clickEffect">
                                  <p:stCondLst>
                                    <p:cond delay="0"/>
                                  </p:stCondLst>
                                  <p:childTnLst>
                                    <p:animScale>
                                      <p:cBhvr>
                                        <p:cTn id="44" dur="2000" fill="hold"/>
                                        <p:tgtEl>
                                          <p:spTgt spid="18"/>
                                        </p:tgtEl>
                                      </p:cBhvr>
                                      <p:by x="150000" y="150000"/>
                                    </p:animScale>
                                  </p:childTnLst>
                                </p:cTn>
                              </p:par>
                              <p:par>
                                <p:cTn id="45" presetID="42" presetClass="path" presetSubtype="0" accel="50000" decel="50000" fill="hold" nodeType="withEffect">
                                  <p:stCondLst>
                                    <p:cond delay="0"/>
                                  </p:stCondLst>
                                  <p:childTnLst>
                                    <p:animMotion origin="layout" path="M 1.66667E-6 4.07407E-6 L 0.36719 -0.10533 " pathEditMode="relative" rAng="0" ptsTypes="AA">
                                      <p:cBhvr>
                                        <p:cTn id="46" dur="2000" fill="hold"/>
                                        <p:tgtEl>
                                          <p:spTgt spid="18"/>
                                        </p:tgtEl>
                                        <p:attrNameLst>
                                          <p:attrName>ppt_x</p:attrName>
                                          <p:attrName>ppt_y</p:attrName>
                                        </p:attrNameLst>
                                      </p:cBhvr>
                                      <p:rCtr x="18351" y="-5278"/>
                                    </p:animMotion>
                                  </p:childTnLst>
                                </p:cTn>
                              </p:par>
                              <p:par>
                                <p:cTn id="47" presetID="6" presetClass="emph" presetSubtype="0" decel="25000" fill="hold" nodeType="withEffect">
                                  <p:stCondLst>
                                    <p:cond delay="0"/>
                                  </p:stCondLst>
                                  <p:childTnLst>
                                    <p:animScale>
                                      <p:cBhvr>
                                        <p:cTn id="48" dur="2000" fill="hold"/>
                                        <p:tgtEl>
                                          <p:spTgt spid="20"/>
                                        </p:tgtEl>
                                      </p:cBhvr>
                                      <p:by x="150000" y="150000"/>
                                    </p:animScale>
                                  </p:childTnLst>
                                </p:cTn>
                              </p:par>
                              <p:par>
                                <p:cTn id="49" presetID="42" presetClass="path" presetSubtype="0" accel="50000" decel="50000" fill="hold" nodeType="withEffect">
                                  <p:stCondLst>
                                    <p:cond delay="0"/>
                                  </p:stCondLst>
                                  <p:childTnLst>
                                    <p:animMotion origin="layout" path="M -8.33333E-7 -7.40741E-7 L 0.05243 0.23032 " pathEditMode="relative" rAng="0" ptsTypes="AA">
                                      <p:cBhvr>
                                        <p:cTn id="50" dur="2000" fill="hold"/>
                                        <p:tgtEl>
                                          <p:spTgt spid="20"/>
                                        </p:tgtEl>
                                        <p:attrNameLst>
                                          <p:attrName>ppt_x</p:attrName>
                                          <p:attrName>ppt_y</p:attrName>
                                        </p:attrNameLst>
                                      </p:cBhvr>
                                      <p:rCtr x="2622" y="11505"/>
                                    </p:animMotion>
                                  </p:childTnLst>
                                </p:cTn>
                              </p:par>
                              <p:par>
                                <p:cTn id="51" presetID="6" presetClass="emph" presetSubtype="0" decel="25000" fill="hold" nodeType="withEffect">
                                  <p:stCondLst>
                                    <p:cond delay="0"/>
                                  </p:stCondLst>
                                  <p:childTnLst>
                                    <p:animScale>
                                      <p:cBhvr>
                                        <p:cTn id="52" dur="2000" fill="hold"/>
                                        <p:tgtEl>
                                          <p:spTgt spid="21"/>
                                        </p:tgtEl>
                                      </p:cBhvr>
                                      <p:by x="150000" y="150000"/>
                                    </p:animScale>
                                  </p:childTnLst>
                                </p:cTn>
                              </p:par>
                              <p:par>
                                <p:cTn id="53" presetID="42" presetClass="path" presetSubtype="0" accel="50000" decel="50000" fill="hold" nodeType="withEffect">
                                  <p:stCondLst>
                                    <p:cond delay="0"/>
                                  </p:stCondLst>
                                  <p:childTnLst>
                                    <p:animMotion origin="layout" path="M -5.55556E-7 7.40741E-7 L -0.20017 0.18495 " pathEditMode="relative" rAng="0" ptsTypes="AA">
                                      <p:cBhvr>
                                        <p:cTn id="54" dur="2000" fill="hold"/>
                                        <p:tgtEl>
                                          <p:spTgt spid="21"/>
                                        </p:tgtEl>
                                        <p:attrNameLst>
                                          <p:attrName>ppt_x</p:attrName>
                                          <p:attrName>ppt_y</p:attrName>
                                        </p:attrNameLst>
                                      </p:cBhvr>
                                      <p:rCtr x="-10017" y="9236"/>
                                    </p:animMotion>
                                  </p:childTnLst>
                                </p:cTn>
                              </p:par>
                            </p:childTnLst>
                          </p:cTn>
                        </p:par>
                        <p:par>
                          <p:cTn id="55" fill="hold">
                            <p:stCondLst>
                              <p:cond delay="2000"/>
                            </p:stCondLst>
                            <p:childTnLst>
                              <p:par>
                                <p:cTn id="56" presetID="6" presetClass="emph" presetSubtype="0" fill="hold" nodeType="afterEffect">
                                  <p:stCondLst>
                                    <p:cond delay="0"/>
                                  </p:stCondLst>
                                  <p:childTnLst>
                                    <p:animScale>
                                      <p:cBhvr>
                                        <p:cTn id="57" dur="2000" fill="hold"/>
                                        <p:tgtEl>
                                          <p:spTgt spid="20"/>
                                        </p:tgtEl>
                                      </p:cBhvr>
                                      <p:by x="66000" y="66000"/>
                                    </p:animScale>
                                  </p:childTnLst>
                                </p:cTn>
                              </p:par>
                              <p:par>
                                <p:cTn id="58" presetID="1" presetClass="exit" presetSubtype="0" fill="hold" nodeType="withEffect">
                                  <p:stCondLst>
                                    <p:cond delay="0"/>
                                  </p:stCondLst>
                                  <p:childTnLst>
                                    <p:set>
                                      <p:cBhvr>
                                        <p:cTn id="59" dur="1" fill="hold">
                                          <p:stCondLst>
                                            <p:cond delay="0"/>
                                          </p:stCondLst>
                                        </p:cTn>
                                        <p:tgtEl>
                                          <p:spTgt spid="18"/>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Changes</a:t>
            </a:r>
            <a:endParaRPr lang="en-US" dirty="0"/>
          </a:p>
        </p:txBody>
      </p:sp>
      <p:sp>
        <p:nvSpPr>
          <p:cNvPr id="3" name="Content Placeholder 2"/>
          <p:cNvSpPr>
            <a:spLocks noGrp="1"/>
          </p:cNvSpPr>
          <p:nvPr>
            <p:ph idx="1"/>
          </p:nvPr>
        </p:nvSpPr>
        <p:spPr>
          <a:xfrm>
            <a:off x="611560" y="1647850"/>
            <a:ext cx="8270503" cy="4464496"/>
          </a:xfrm>
        </p:spPr>
        <p:txBody>
          <a:bodyPr/>
          <a:lstStyle/>
          <a:p>
            <a:pPr marL="0" indent="0">
              <a:buNone/>
            </a:pPr>
            <a:r>
              <a:rPr lang="en-US" sz="1800" u="sng" dirty="0" smtClean="0"/>
              <a:t>Problems on baseline architecture:</a:t>
            </a:r>
          </a:p>
          <a:p>
            <a:r>
              <a:rPr lang="en-US" sz="1800" dirty="0" smtClean="0"/>
              <a:t>Gateway integrations (“spaghetti architecture”)</a:t>
            </a:r>
          </a:p>
          <a:p>
            <a:pPr lvl="1"/>
            <a:r>
              <a:rPr lang="en-US" sz="1600" dirty="0" smtClean="0"/>
              <a:t>High complexity and timing for business processes changes</a:t>
            </a:r>
            <a:endParaRPr lang="en-US" sz="1800" dirty="0" smtClean="0"/>
          </a:p>
          <a:p>
            <a:pPr lvl="1">
              <a:lnSpc>
                <a:spcPct val="100000"/>
              </a:lnSpc>
            </a:pPr>
            <a:r>
              <a:rPr lang="en-US" sz="1600" dirty="0" smtClean="0"/>
              <a:t>OTOMATIC x ZAP: Determine production schedule</a:t>
            </a:r>
          </a:p>
          <a:p>
            <a:pPr lvl="1">
              <a:lnSpc>
                <a:spcPct val="100000"/>
              </a:lnSpc>
            </a:pPr>
            <a:r>
              <a:rPr lang="en-US" sz="1600" dirty="0" err="1" smtClean="0"/>
              <a:t>Arocle</a:t>
            </a:r>
            <a:r>
              <a:rPr lang="en-US" sz="1600" dirty="0" smtClean="0"/>
              <a:t> x E-Support: Engineering assignments</a:t>
            </a:r>
          </a:p>
          <a:p>
            <a:pPr lvl="1">
              <a:lnSpc>
                <a:spcPct val="100000"/>
              </a:lnSpc>
            </a:pPr>
            <a:r>
              <a:rPr lang="en-US" sz="1600" dirty="0" smtClean="0"/>
              <a:t>L-Info x </a:t>
            </a:r>
            <a:r>
              <a:rPr lang="en-US" sz="1600" dirty="0" err="1" smtClean="0"/>
              <a:t>Webshop</a:t>
            </a:r>
            <a:r>
              <a:rPr lang="en-US" sz="1600" dirty="0" smtClean="0"/>
              <a:t>: Sale and order tracking</a:t>
            </a:r>
            <a:endParaRPr lang="en-US" sz="1800" dirty="0" smtClean="0"/>
          </a:p>
          <a:p>
            <a:r>
              <a:rPr lang="en-US" sz="1800" dirty="0" smtClean="0"/>
              <a:t>Existing legacy applications and technology may be a bottleneck (e.g. L-Info)</a:t>
            </a:r>
          </a:p>
          <a:p>
            <a:pPr>
              <a:lnSpc>
                <a:spcPct val="150000"/>
              </a:lnSpc>
            </a:pPr>
            <a:r>
              <a:rPr lang="en-GB" sz="1800" b="1" kern="1200" dirty="0">
                <a:latin typeface="Arial" charset="0"/>
              </a:rPr>
              <a:t>IT is not the main business of </a:t>
            </a:r>
            <a:r>
              <a:rPr lang="en-GB" sz="1800" b="1" kern="1200" dirty="0" err="1" smtClean="0">
                <a:latin typeface="Arial" charset="0"/>
              </a:rPr>
              <a:t>BriteLine</a:t>
            </a:r>
            <a:endParaRPr lang="en-GB" sz="1800" b="1" kern="1200" dirty="0" smtClean="0">
              <a:latin typeface="Arial" charset="0"/>
            </a:endParaRPr>
          </a:p>
          <a:p>
            <a:r>
              <a:rPr lang="en-GB" sz="1800" kern="1200" dirty="0">
                <a:latin typeface="Arial" charset="0"/>
              </a:rPr>
              <a:t>IT-related work is expensive and complex:</a:t>
            </a:r>
          </a:p>
          <a:p>
            <a:pPr lvl="1">
              <a:lnSpc>
                <a:spcPct val="100000"/>
              </a:lnSpc>
            </a:pPr>
            <a:r>
              <a:rPr lang="en-GB" sz="1600" kern="1200" dirty="0">
                <a:latin typeface="Arial" charset="0"/>
              </a:rPr>
              <a:t>Hardware deterioration </a:t>
            </a:r>
            <a:r>
              <a:rPr lang="en-GB" sz="1600" kern="1200" dirty="0" smtClean="0">
                <a:latin typeface="Arial" charset="0"/>
              </a:rPr>
              <a:t>(e.g. servers)</a:t>
            </a:r>
            <a:endParaRPr lang="en-GB" sz="1600" kern="1200" dirty="0">
              <a:latin typeface="Arial" charset="0"/>
            </a:endParaRPr>
          </a:p>
          <a:p>
            <a:pPr lvl="1">
              <a:lnSpc>
                <a:spcPct val="100000"/>
              </a:lnSpc>
            </a:pPr>
            <a:r>
              <a:rPr lang="en-GB" sz="1600" kern="1200" dirty="0">
                <a:latin typeface="Arial" charset="0"/>
              </a:rPr>
              <a:t>Software licenses</a:t>
            </a:r>
          </a:p>
          <a:p>
            <a:pPr lvl="1">
              <a:lnSpc>
                <a:spcPct val="100000"/>
              </a:lnSpc>
            </a:pPr>
            <a:r>
              <a:rPr lang="en-GB" sz="1600" kern="1200" dirty="0">
                <a:latin typeface="Arial" charset="0"/>
              </a:rPr>
              <a:t>Specialized </a:t>
            </a:r>
            <a:r>
              <a:rPr lang="en-GB" sz="1600" kern="1200" dirty="0" smtClean="0">
                <a:latin typeface="Arial" charset="0"/>
              </a:rPr>
              <a:t>staff</a:t>
            </a:r>
            <a:endParaRPr lang="en-GB" sz="1800" kern="1200" dirty="0">
              <a:latin typeface="Arial" charset="0"/>
            </a:endParaRPr>
          </a:p>
          <a:p>
            <a:endParaRPr lang="en-GB" sz="1800" kern="1200" dirty="0" smtClean="0">
              <a:latin typeface="Arial" charset="0"/>
            </a:endParaRPr>
          </a:p>
          <a:p>
            <a:endParaRPr lang="en-US" sz="1800" dirty="0" smtClean="0"/>
          </a:p>
          <a:p>
            <a:pPr marL="0" indent="0">
              <a:buNone/>
            </a:pPr>
            <a:endParaRPr lang="en-US" sz="1800"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5</a:t>
            </a:fld>
            <a:endParaRPr lang="en-GB"/>
          </a:p>
        </p:txBody>
      </p:sp>
    </p:spTree>
    <p:extLst>
      <p:ext uri="{BB962C8B-B14F-4D97-AF65-F5344CB8AC3E}">
        <p14:creationId xmlns:p14="http://schemas.microsoft.com/office/powerpoint/2010/main" val="32079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Changes</a:t>
            </a:r>
            <a:endParaRPr lang="en-US" dirty="0"/>
          </a:p>
        </p:txBody>
      </p:sp>
      <p:sp>
        <p:nvSpPr>
          <p:cNvPr id="3" name="Content Placeholder 2"/>
          <p:cNvSpPr>
            <a:spLocks noGrp="1"/>
          </p:cNvSpPr>
          <p:nvPr>
            <p:ph idx="1"/>
          </p:nvPr>
        </p:nvSpPr>
        <p:spPr>
          <a:xfrm>
            <a:off x="611560" y="1647850"/>
            <a:ext cx="6120680" cy="4589462"/>
          </a:xfrm>
        </p:spPr>
        <p:txBody>
          <a:bodyPr/>
          <a:lstStyle/>
          <a:p>
            <a:pPr marL="0" indent="0">
              <a:buNone/>
            </a:pPr>
            <a:r>
              <a:rPr lang="en-GB" sz="1800" u="sng" kern="1200" dirty="0" smtClean="0">
                <a:latin typeface="Arial" charset="0"/>
              </a:rPr>
              <a:t>Trends on Enterprise Architecture</a:t>
            </a:r>
            <a:endParaRPr lang="en-GB" sz="1800" u="sng" kern="1200" dirty="0">
              <a:latin typeface="Arial" charset="0"/>
            </a:endParaRPr>
          </a:p>
          <a:p>
            <a:pPr>
              <a:lnSpc>
                <a:spcPct val="150000"/>
              </a:lnSpc>
              <a:buFont typeface="Wingdings" panose="05000000000000000000" pitchFamily="2" charset="2"/>
              <a:buChar char="Ø"/>
            </a:pPr>
            <a:r>
              <a:rPr lang="en-GB" sz="1800" b="1" kern="1200" dirty="0" smtClean="0">
                <a:latin typeface="Arial" charset="0"/>
              </a:rPr>
              <a:t>Idea</a:t>
            </a:r>
            <a:r>
              <a:rPr lang="en-GB" sz="1800" b="1" kern="1200" dirty="0">
                <a:latin typeface="Arial" charset="0"/>
              </a:rPr>
              <a:t>: </a:t>
            </a:r>
            <a:r>
              <a:rPr lang="en-GB" sz="1800" b="1" kern="1200" dirty="0" smtClean="0">
                <a:latin typeface="Arial" charset="0"/>
              </a:rPr>
              <a:t>“</a:t>
            </a:r>
            <a:r>
              <a:rPr lang="en-GB" sz="1800" b="1" kern="1200" dirty="0">
                <a:latin typeface="Arial" charset="0"/>
              </a:rPr>
              <a:t>outsource </a:t>
            </a:r>
            <a:r>
              <a:rPr lang="en-GB" sz="1800" b="1" kern="1200" dirty="0" smtClean="0">
                <a:latin typeface="Arial" charset="0"/>
              </a:rPr>
              <a:t>IT as possible</a:t>
            </a:r>
            <a:r>
              <a:rPr lang="en-GB" sz="1800" b="1" kern="1200" dirty="0">
                <a:latin typeface="Arial" charset="0"/>
              </a:rPr>
              <a:t>”</a:t>
            </a:r>
          </a:p>
          <a:p>
            <a:pPr marL="0" indent="0">
              <a:buNone/>
            </a:pPr>
            <a:endParaRPr lang="en-US" sz="1800" u="sng" dirty="0" smtClean="0"/>
          </a:p>
          <a:p>
            <a:pPr marL="0" indent="0">
              <a:lnSpc>
                <a:spcPct val="150000"/>
              </a:lnSpc>
              <a:buNone/>
            </a:pPr>
            <a:r>
              <a:rPr lang="en-US" sz="1800" u="sng" dirty="0" smtClean="0"/>
              <a:t>Solution</a:t>
            </a:r>
          </a:p>
          <a:p>
            <a:pPr>
              <a:buFont typeface="Wingdings" panose="05000000000000000000" pitchFamily="2" charset="2"/>
              <a:buChar char="Ø"/>
            </a:pPr>
            <a:r>
              <a:rPr lang="en-US" sz="1800" b="1" dirty="0"/>
              <a:t>A</a:t>
            </a:r>
            <a:r>
              <a:rPr lang="en-US" sz="1800" b="1" dirty="0" smtClean="0"/>
              <a:t>doption of an Enterprise Service Bus (ESB)</a:t>
            </a:r>
          </a:p>
          <a:p>
            <a:r>
              <a:rPr lang="en-GB" sz="1800" dirty="0" smtClean="0"/>
              <a:t>Flexibility </a:t>
            </a:r>
            <a:r>
              <a:rPr lang="en-GB" sz="1800" dirty="0"/>
              <a:t>and extensibility </a:t>
            </a:r>
            <a:r>
              <a:rPr lang="en-GB" sz="1800" dirty="0" smtClean="0"/>
              <a:t>for </a:t>
            </a:r>
            <a:r>
              <a:rPr lang="en-GB" sz="1800" dirty="0"/>
              <a:t>business </a:t>
            </a:r>
            <a:r>
              <a:rPr lang="en-GB" sz="1800" dirty="0" smtClean="0"/>
              <a:t>processes</a:t>
            </a:r>
          </a:p>
          <a:p>
            <a:r>
              <a:rPr lang="en-GB" sz="1800" dirty="0" smtClean="0"/>
              <a:t>“Plug-and-play</a:t>
            </a:r>
            <a:r>
              <a:rPr lang="en-GB" sz="1800" dirty="0"/>
              <a:t>” enterprise </a:t>
            </a:r>
            <a:r>
              <a:rPr lang="en-GB" sz="1800" dirty="0" smtClean="0"/>
              <a:t>functionalities: configure instead </a:t>
            </a:r>
            <a:r>
              <a:rPr lang="en-GB" sz="1800" dirty="0"/>
              <a:t>of </a:t>
            </a:r>
            <a:r>
              <a:rPr lang="en-GB" sz="1800" dirty="0" smtClean="0"/>
              <a:t>coding</a:t>
            </a:r>
          </a:p>
          <a:p>
            <a:r>
              <a:rPr lang="en-GB" sz="1800" dirty="0" smtClean="0"/>
              <a:t>Docking stations: host applications </a:t>
            </a:r>
            <a:r>
              <a:rPr lang="en-GB" sz="1800" dirty="0"/>
              <a:t>and services </a:t>
            </a:r>
            <a:r>
              <a:rPr lang="en-GB" sz="1800" dirty="0" smtClean="0"/>
              <a:t>to </a:t>
            </a:r>
            <a:r>
              <a:rPr lang="en-GB" sz="1800" dirty="0"/>
              <a:t>be </a:t>
            </a:r>
            <a:r>
              <a:rPr lang="en-GB" sz="1800" dirty="0" smtClean="0"/>
              <a:t>assembled and orchestrated</a:t>
            </a:r>
          </a:p>
          <a:p>
            <a:r>
              <a:rPr lang="en-GB" sz="1800" dirty="0" smtClean="0"/>
              <a:t>User-friendly: web UI with drag and drop for service compositions</a:t>
            </a:r>
          </a:p>
          <a:p>
            <a:pPr marL="0" indent="0">
              <a:buNone/>
            </a:pPr>
            <a:endParaRPr lang="en-US" sz="1800"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6</a:t>
            </a:fld>
            <a:endParaRPr lang="en-GB"/>
          </a:p>
        </p:txBody>
      </p:sp>
      <p:pic>
        <p:nvPicPr>
          <p:cNvPr id="4098" name="Picture 2" descr="http://www.speedcorporate.com/wp-content/uploads/saas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1672033"/>
            <a:ext cx="2067452" cy="1728392"/>
          </a:xfrm>
          <a:prstGeom prst="rect">
            <a:avLst/>
          </a:prstGeom>
          <a:noFill/>
        </p:spPr>
      </p:pic>
      <p:pic>
        <p:nvPicPr>
          <p:cNvPr id="4100" name="Picture 4" descr="https://colaboracaoweb.files.wordpress.com/2013/03/saas-iaas-paa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5029" y="1700808"/>
            <a:ext cx="2504508" cy="115530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bwMode="auto">
          <a:xfrm>
            <a:off x="7575556" y="1628800"/>
            <a:ext cx="2397044" cy="47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marL="255588" indent="-2555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ea typeface="+mn-ea"/>
                <a:cs typeface="+mn-cs"/>
              </a:defRPr>
            </a:lvl1pPr>
            <a:lvl2pPr marL="538163" indent="-2809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2pPr>
            <a:lvl3pPr marL="801688" indent="-2381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3pPr>
            <a:lvl4pPr marL="1077913" indent="-2508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4pPr>
            <a:lvl5pPr marL="1344613" indent="-2555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5pPr>
            <a:lvl6pPr marL="18018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6pPr>
            <a:lvl7pPr marL="22590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7pPr>
            <a:lvl8pPr marL="27162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8pPr>
            <a:lvl9pPr marL="31734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9pPr>
          </a:lstStyle>
          <a:p>
            <a:pPr marL="0" indent="0">
              <a:buFont typeface="Wingdings" pitchFamily="2" charset="2"/>
              <a:buNone/>
            </a:pPr>
            <a:r>
              <a:rPr lang="nl-NL" sz="1200" dirty="0" smtClean="0">
                <a:latin typeface="Arial" charset="0"/>
              </a:rPr>
              <a:t>e.g. E-Support system</a:t>
            </a:r>
            <a:endParaRPr lang="en-US" sz="1200" kern="0" dirty="0"/>
          </a:p>
        </p:txBody>
      </p:sp>
      <p:pic>
        <p:nvPicPr>
          <p:cNvPr id="4102" name="Picture 6" descr="http://www.neudesic.com/neuron/Help3/Architecture/Neuron_Architecture_files/Figure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3993188"/>
            <a:ext cx="2434141" cy="1740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64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102"/>
                                        </p:tgtEl>
                                        <p:attrNameLst>
                                          <p:attrName>style.visibility</p:attrName>
                                        </p:attrNameLst>
                                      </p:cBhvr>
                                      <p:to>
                                        <p:strVal val="visible"/>
                                      </p:to>
                                    </p:set>
                                    <p:animEffect transition="in" filter="fade">
                                      <p:cBhvr>
                                        <p:cTn id="13" dur="500"/>
                                        <p:tgtEl>
                                          <p:spTgt spid="410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Changes – Application usage view</a:t>
            </a:r>
            <a:endParaRPr lang="en-US"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7</a:t>
            </a:fld>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1609750"/>
            <a:ext cx="9132627" cy="4401206"/>
          </a:xfrm>
          <a:prstGeom prst="rect">
            <a:avLst/>
          </a:prstGeom>
          <a:solidFill>
            <a:schemeClr val="bg1"/>
          </a:solidFill>
          <a:ln>
            <a:noFill/>
          </a:ln>
          <a:effec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0" y="1605558"/>
            <a:ext cx="9132627" cy="4401206"/>
          </a:xfrm>
          <a:prstGeom prst="rect">
            <a:avLst/>
          </a:prstGeom>
          <a:solidFill>
            <a:schemeClr val="bg1"/>
          </a:solidFill>
          <a:ln>
            <a:noFill/>
          </a:ln>
          <a:effec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6" y="1609750"/>
            <a:ext cx="9132627" cy="4401206"/>
          </a:xfrm>
          <a:prstGeom prst="rect">
            <a:avLst/>
          </a:prstGeom>
          <a:solidFill>
            <a:schemeClr val="bg1"/>
          </a:solidFill>
          <a:ln>
            <a:noFill/>
          </a:ln>
          <a:effec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46" y="1610557"/>
            <a:ext cx="9132627" cy="4401206"/>
          </a:xfrm>
          <a:prstGeom prst="rect">
            <a:avLst/>
          </a:prstGeom>
          <a:solidFill>
            <a:schemeClr val="bg1"/>
          </a:solidFill>
          <a:ln>
            <a:noFill/>
          </a:ln>
          <a:effec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10" y="1609750"/>
            <a:ext cx="9132627" cy="4401206"/>
          </a:xfrm>
          <a:prstGeom prst="rect">
            <a:avLst/>
          </a:prstGeom>
          <a:solidFill>
            <a:schemeClr val="bg1"/>
          </a:solidFill>
          <a:ln>
            <a:noFill/>
          </a:ln>
          <a:effectLst/>
        </p:spPr>
      </p:pic>
      <p:pic>
        <p:nvPicPr>
          <p:cNvPr id="205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59"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6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61"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62"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18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53"/>
                                        </p:tgtEl>
                                        <p:attrNameLst>
                                          <p:attrName>style.visibility</p:attrName>
                                        </p:attrNameLst>
                                      </p:cBhvr>
                                      <p:to>
                                        <p:strVal val="visible"/>
                                      </p:to>
                                    </p:set>
                                    <p:animEffect transition="in" filter="fade">
                                      <p:cBhvr>
                                        <p:cTn id="11" dur="1000"/>
                                        <p:tgtEl>
                                          <p:spTgt spid="205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1000"/>
                                        <p:tgtEl>
                                          <p:spTgt spid="205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055"/>
                                        </p:tgtEl>
                                        <p:attrNameLst>
                                          <p:attrName>style.visibility</p:attrName>
                                        </p:attrNameLst>
                                      </p:cBhvr>
                                      <p:to>
                                        <p:strVal val="visible"/>
                                      </p:to>
                                    </p:set>
                                    <p:animEffect transition="in" filter="fade">
                                      <p:cBhvr>
                                        <p:cTn id="19" dur="1000"/>
                                        <p:tgtEl>
                                          <p:spTgt spid="2055"/>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056"/>
                                        </p:tgtEl>
                                        <p:attrNameLst>
                                          <p:attrName>style.visibility</p:attrName>
                                        </p:attrNameLst>
                                      </p:cBhvr>
                                      <p:to>
                                        <p:strVal val="visible"/>
                                      </p:to>
                                    </p:set>
                                    <p:animEffect transition="in" filter="fade">
                                      <p:cBhvr>
                                        <p:cTn id="23" dur="1000"/>
                                        <p:tgtEl>
                                          <p:spTgt spid="2056"/>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057"/>
                                        </p:tgtEl>
                                        <p:attrNameLst>
                                          <p:attrName>style.visibility</p:attrName>
                                        </p:attrNameLst>
                                      </p:cBhvr>
                                      <p:to>
                                        <p:strVal val="visible"/>
                                      </p:to>
                                    </p:set>
                                    <p:animEffect transition="in" filter="fade">
                                      <p:cBhvr>
                                        <p:cTn id="27" dur="1000"/>
                                        <p:tgtEl>
                                          <p:spTgt spid="2057"/>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058"/>
                                        </p:tgtEl>
                                        <p:attrNameLst>
                                          <p:attrName>style.visibility</p:attrName>
                                        </p:attrNameLst>
                                      </p:cBhvr>
                                      <p:to>
                                        <p:strVal val="visible"/>
                                      </p:to>
                                    </p:set>
                                    <p:animEffect transition="in" filter="fade">
                                      <p:cBhvr>
                                        <p:cTn id="31" dur="1000"/>
                                        <p:tgtEl>
                                          <p:spTgt spid="2058"/>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2059"/>
                                        </p:tgtEl>
                                        <p:attrNameLst>
                                          <p:attrName>style.visibility</p:attrName>
                                        </p:attrNameLst>
                                      </p:cBhvr>
                                      <p:to>
                                        <p:strVal val="visible"/>
                                      </p:to>
                                    </p:set>
                                    <p:animEffect transition="in" filter="fade">
                                      <p:cBhvr>
                                        <p:cTn id="35" dur="1000"/>
                                        <p:tgtEl>
                                          <p:spTgt spid="2059"/>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2060"/>
                                        </p:tgtEl>
                                        <p:attrNameLst>
                                          <p:attrName>style.visibility</p:attrName>
                                        </p:attrNameLst>
                                      </p:cBhvr>
                                      <p:to>
                                        <p:strVal val="visible"/>
                                      </p:to>
                                    </p:set>
                                    <p:animEffect transition="in" filter="fade">
                                      <p:cBhvr>
                                        <p:cTn id="39" dur="1000"/>
                                        <p:tgtEl>
                                          <p:spTgt spid="2060"/>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2061"/>
                                        </p:tgtEl>
                                        <p:attrNameLst>
                                          <p:attrName>style.visibility</p:attrName>
                                        </p:attrNameLst>
                                      </p:cBhvr>
                                      <p:to>
                                        <p:strVal val="visible"/>
                                      </p:to>
                                    </p:set>
                                    <p:animEffect transition="in" filter="fade">
                                      <p:cBhvr>
                                        <p:cTn id="43" dur="2000"/>
                                        <p:tgtEl>
                                          <p:spTgt spid="2061"/>
                                        </p:tgtEl>
                                      </p:cBhvr>
                                    </p:animEffect>
                                  </p:childTnLst>
                                </p:cTn>
                              </p:par>
                            </p:childTnLst>
                          </p:cTn>
                        </p:par>
                        <p:par>
                          <p:cTn id="44" fill="hold">
                            <p:stCondLst>
                              <p:cond delay="11000"/>
                            </p:stCondLst>
                            <p:childTnLst>
                              <p:par>
                                <p:cTn id="45" presetID="10" presetClass="entr" presetSubtype="0" fill="hold" nodeType="afterEffect">
                                  <p:stCondLst>
                                    <p:cond delay="0"/>
                                  </p:stCondLst>
                                  <p:childTnLst>
                                    <p:set>
                                      <p:cBhvr>
                                        <p:cTn id="46" dur="1" fill="hold">
                                          <p:stCondLst>
                                            <p:cond delay="0"/>
                                          </p:stCondLst>
                                        </p:cTn>
                                        <p:tgtEl>
                                          <p:spTgt spid="2062"/>
                                        </p:tgtEl>
                                        <p:attrNameLst>
                                          <p:attrName>style.visibility</p:attrName>
                                        </p:attrNameLst>
                                      </p:cBhvr>
                                      <p:to>
                                        <p:strVal val="visible"/>
                                      </p:to>
                                    </p:set>
                                    <p:animEffect transition="in" filter="fade">
                                      <p:cBhvr>
                                        <p:cTn id="47" dur="5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405" y="1741779"/>
            <a:ext cx="7366776" cy="4854432"/>
          </a:xfrm>
          <a:prstGeom prst="rect">
            <a:avLst/>
          </a:prstGeom>
          <a:solidFill>
            <a:schemeClr val="bg1"/>
          </a:solidFill>
          <a:ln>
            <a:noFill/>
          </a:ln>
          <a:effectLst/>
        </p:spPr>
      </p:pic>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7500" t="25000" r="28594" b="27692"/>
          <a:stretch/>
        </p:blipFill>
        <p:spPr bwMode="auto">
          <a:xfrm>
            <a:off x="755577" y="1741778"/>
            <a:ext cx="7704856" cy="4927581"/>
          </a:xfrm>
          <a:prstGeom prst="rect">
            <a:avLst/>
          </a:prstGeom>
          <a:solidFill>
            <a:schemeClr val="bg1"/>
          </a:solidFill>
          <a:ln>
            <a:noFill/>
          </a:ln>
        </p:spPr>
      </p:pic>
      <p:sp>
        <p:nvSpPr>
          <p:cNvPr id="2" name="Title 1"/>
          <p:cNvSpPr>
            <a:spLocks noGrp="1"/>
          </p:cNvSpPr>
          <p:nvPr>
            <p:ph type="title"/>
          </p:nvPr>
        </p:nvSpPr>
        <p:spPr/>
        <p:txBody>
          <a:bodyPr/>
          <a:lstStyle/>
          <a:p>
            <a:r>
              <a:rPr lang="en-US" dirty="0" smtClean="0"/>
              <a:t>IT Changes – Infrastructure view </a:t>
            </a:r>
            <a:endParaRPr lang="en-US"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8</a:t>
            </a:fld>
            <a:endParaRPr lang="en-GB"/>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9557" y="1755091"/>
            <a:ext cx="5196897" cy="433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28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5"/>
                                        </p:tgtEl>
                                        <p:attrNameLst>
                                          <p:attrName>style.visibility</p:attrName>
                                        </p:attrNameLst>
                                      </p:cBhvr>
                                      <p:to>
                                        <p:strVal val="visible"/>
                                      </p:to>
                                    </p:set>
                                    <p:animEffect transition="in" filter="fade">
                                      <p:cBhvr>
                                        <p:cTn id="11"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539552" y="1628800"/>
            <a:ext cx="8342511" cy="3983013"/>
          </a:xfrm>
        </p:spPr>
        <p:txBody>
          <a:bodyPr/>
          <a:lstStyle/>
          <a:p>
            <a:r>
              <a:rPr lang="en-US" dirty="0" smtClean="0"/>
              <a:t>Real case: detailed migration plan with a set of plateaus and different possibilities:</a:t>
            </a:r>
          </a:p>
          <a:p>
            <a:pPr marL="0" indent="0">
              <a:buNone/>
            </a:pPr>
            <a:endParaRPr lang="en-US" dirty="0" smtClean="0"/>
          </a:p>
          <a:p>
            <a:pPr marL="0" indent="0">
              <a:buNone/>
            </a:pPr>
            <a:endParaRPr lang="en-US" dirty="0"/>
          </a:p>
          <a:p>
            <a:pPr marL="0" indent="0">
              <a:buNone/>
            </a:pPr>
            <a:endParaRPr lang="en-US" dirty="0"/>
          </a:p>
          <a:p>
            <a:endParaRPr lang="en-US" dirty="0" smtClean="0"/>
          </a:p>
          <a:p>
            <a:endParaRPr lang="en-US" dirty="0" smtClean="0"/>
          </a:p>
          <a:p>
            <a:endParaRPr lang="en-US" dirty="0"/>
          </a:p>
          <a:p>
            <a:endParaRPr lang="en-US" dirty="0"/>
          </a:p>
          <a:p>
            <a:pPr>
              <a:lnSpc>
                <a:spcPct val="100000"/>
              </a:lnSpc>
            </a:pPr>
            <a:endParaRPr lang="en-US" sz="1400" dirty="0" smtClean="0"/>
          </a:p>
          <a:p>
            <a:pPr>
              <a:lnSpc>
                <a:spcPct val="100000"/>
              </a:lnSpc>
            </a:pPr>
            <a:endParaRPr lang="en-US" sz="1400" dirty="0" smtClean="0"/>
          </a:p>
          <a:p>
            <a:pPr>
              <a:lnSpc>
                <a:spcPct val="100000"/>
              </a:lnSpc>
            </a:pPr>
            <a:r>
              <a:rPr lang="en-US" sz="1400" dirty="0" smtClean="0"/>
              <a:t>Other trends that may be considered:</a:t>
            </a:r>
          </a:p>
          <a:p>
            <a:pPr lvl="1">
              <a:lnSpc>
                <a:spcPct val="100000"/>
              </a:lnSpc>
            </a:pPr>
            <a:r>
              <a:rPr lang="en-US" sz="1400" dirty="0" smtClean="0"/>
              <a:t>“Sensing enterprise”: use of Internet-of-Things and sensors to detect lamps failures</a:t>
            </a:r>
          </a:p>
          <a:p>
            <a:pPr lvl="1">
              <a:lnSpc>
                <a:spcPct val="100000"/>
              </a:lnSpc>
            </a:pPr>
            <a:r>
              <a:rPr lang="en-US" sz="1400" dirty="0" smtClean="0"/>
              <a:t>Sentiment analysis of the consumers opinion about the lamps and the company brand</a:t>
            </a:r>
            <a:endParaRPr lang="en-US"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9</a:t>
            </a:fld>
            <a:endParaRPr lang="en-GB"/>
          </a:p>
        </p:txBody>
      </p:sp>
      <p:pic>
        <p:nvPicPr>
          <p:cNvPr id="1026" name="Picture 2" descr="harnessing-the-power-of-archimate-33-638"/>
          <p:cNvPicPr>
            <a:picLocks noChangeAspect="1" noChangeArrowheads="1"/>
          </p:cNvPicPr>
          <p:nvPr/>
        </p:nvPicPr>
        <p:blipFill rotWithShape="1">
          <a:blip r:embed="rId2">
            <a:extLst>
              <a:ext uri="{28A0092B-C50C-407E-A947-70E740481C1C}">
                <a14:useLocalDpi xmlns:a14="http://schemas.microsoft.com/office/drawing/2010/main" val="0"/>
              </a:ext>
            </a:extLst>
          </a:blip>
          <a:srcRect l="2008" t="17430" r="1870" b="14637"/>
          <a:stretch/>
        </p:blipFill>
        <p:spPr bwMode="auto">
          <a:xfrm>
            <a:off x="1851803" y="2060848"/>
            <a:ext cx="5739275" cy="3039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7820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UT_white_EN v1">
  <a:themeElements>
    <a:clrScheme name="sjabloon_wit 14">
      <a:dk1>
        <a:srgbClr val="000000"/>
      </a:dk1>
      <a:lt1>
        <a:srgbClr val="FFFFFF"/>
      </a:lt1>
      <a:dk2>
        <a:srgbClr val="000000"/>
      </a:dk2>
      <a:lt2>
        <a:srgbClr val="808080"/>
      </a:lt2>
      <a:accent1>
        <a:srgbClr val="34B233"/>
      </a:accent1>
      <a:accent2>
        <a:srgbClr val="CF0072"/>
      </a:accent2>
      <a:accent3>
        <a:srgbClr val="FFFFFF"/>
      </a:accent3>
      <a:accent4>
        <a:srgbClr val="000000"/>
      </a:accent4>
      <a:accent5>
        <a:srgbClr val="AED5AD"/>
      </a:accent5>
      <a:accent6>
        <a:srgbClr val="BB0067"/>
      </a:accent6>
      <a:hlink>
        <a:srgbClr val="FED100"/>
      </a:hlink>
      <a:folHlink>
        <a:srgbClr val="0098C3"/>
      </a:folHlink>
    </a:clrScheme>
    <a:fontScheme name="sjabloon_wi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jabloon_w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jabloon_wi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jabloon_wi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jabloon_wi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jabloon_wi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jabloon_wi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jabloon_wi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jabloon_wi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jabloon_wi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jabloon_wi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jabloon_wi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jabloon_wi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jabloon_wit 13">
        <a:dk1>
          <a:srgbClr val="000000"/>
        </a:dk1>
        <a:lt1>
          <a:srgbClr val="FFFFFF"/>
        </a:lt1>
        <a:dk2>
          <a:srgbClr val="000000"/>
        </a:dk2>
        <a:lt2>
          <a:srgbClr val="808080"/>
        </a:lt2>
        <a:accent1>
          <a:srgbClr val="5CA440"/>
        </a:accent1>
        <a:accent2>
          <a:srgbClr val="FFD600"/>
        </a:accent2>
        <a:accent3>
          <a:srgbClr val="FFFFFF"/>
        </a:accent3>
        <a:accent4>
          <a:srgbClr val="000000"/>
        </a:accent4>
        <a:accent5>
          <a:srgbClr val="B5CFAF"/>
        </a:accent5>
        <a:accent6>
          <a:srgbClr val="E7C200"/>
        </a:accent6>
        <a:hlink>
          <a:srgbClr val="C40079"/>
        </a:hlink>
        <a:folHlink>
          <a:srgbClr val="0098A8"/>
        </a:folHlink>
      </a:clrScheme>
      <a:clrMap bg1="lt1" tx1="dk1" bg2="lt2" tx2="dk2" accent1="accent1" accent2="accent2" accent3="accent3" accent4="accent4" accent5="accent5" accent6="accent6" hlink="hlink" folHlink="folHlink"/>
    </a:extraClrScheme>
    <a:extraClrScheme>
      <a:clrScheme name="sjabloon_wit 14">
        <a:dk1>
          <a:srgbClr val="000000"/>
        </a:dk1>
        <a:lt1>
          <a:srgbClr val="FFFFFF"/>
        </a:lt1>
        <a:dk2>
          <a:srgbClr val="000000"/>
        </a:dk2>
        <a:lt2>
          <a:srgbClr val="808080"/>
        </a:lt2>
        <a:accent1>
          <a:srgbClr val="34B233"/>
        </a:accent1>
        <a:accent2>
          <a:srgbClr val="CF0072"/>
        </a:accent2>
        <a:accent3>
          <a:srgbClr val="FFFFFF"/>
        </a:accent3>
        <a:accent4>
          <a:srgbClr val="000000"/>
        </a:accent4>
        <a:accent5>
          <a:srgbClr val="AED5AD"/>
        </a:accent5>
        <a:accent6>
          <a:srgbClr val="BB0067"/>
        </a:accent6>
        <a:hlink>
          <a:srgbClr val="FED100"/>
        </a:hlink>
        <a:folHlink>
          <a:srgbClr val="0098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UT_white_EN v1</Template>
  <TotalTime>0</TotalTime>
  <Words>453</Words>
  <Application>Microsoft Office PowerPoint</Application>
  <PresentationFormat>On-screen Show (4:3)</PresentationFormat>
  <Paragraphs>84</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UT_white_EN v1</vt:lpstr>
      <vt:lpstr>Architecture of Information Systems (192320111) </vt:lpstr>
      <vt:lpstr>Overview</vt:lpstr>
      <vt:lpstr>Strategic changes</vt:lpstr>
      <vt:lpstr>Organizational changes</vt:lpstr>
      <vt:lpstr>IT Changes</vt:lpstr>
      <vt:lpstr>IT Changes</vt:lpstr>
      <vt:lpstr>IT Changes – Application usage view</vt:lpstr>
      <vt:lpstr>IT Changes – Infrastructure view </vt:lpstr>
      <vt:lpstr>Conclusion</vt:lpstr>
    </vt:vector>
  </TitlesOfParts>
  <Company>University of Twente - ICTS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USER’S GUIDE FOR MAKING PRESENTATIONS GENERAL INFORMATION</dc:title>
  <dc:creator>Pascal van Eck</dc:creator>
  <cp:lastModifiedBy>Moreira, João Luiz Rebelo (EWI)</cp:lastModifiedBy>
  <cp:revision>324</cp:revision>
  <cp:lastPrinted>2015-04-22T13:48:51Z</cp:lastPrinted>
  <dcterms:created xsi:type="dcterms:W3CDTF">2012-04-23T06:32:42Z</dcterms:created>
  <dcterms:modified xsi:type="dcterms:W3CDTF">2015-06-17T07:44:38Z</dcterms:modified>
</cp:coreProperties>
</file>