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78" r:id="rId5"/>
    <p:sldId id="266" r:id="rId6"/>
    <p:sldId id="262" r:id="rId7"/>
    <p:sldId id="288" r:id="rId8"/>
    <p:sldId id="284" r:id="rId9"/>
    <p:sldId id="289" r:id="rId10"/>
    <p:sldId id="286" r:id="rId11"/>
    <p:sldId id="280" r:id="rId12"/>
    <p:sldId id="287" r:id="rId13"/>
    <p:sldId id="281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3C3"/>
    <a:srgbClr val="19428D"/>
    <a:srgbClr val="0F2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ED8EB"/>
          </a:solidFill>
        </a:fill>
      </a:tcStyle>
    </a:wholeTbl>
    <a:band2H>
      <a:tcTxStyle/>
      <a:tcStyle>
        <a:tcBdr/>
        <a:fill>
          <a:solidFill>
            <a:srgbClr val="E8ED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D5CC"/>
          </a:solidFill>
        </a:fill>
      </a:tcStyle>
    </a:wholeTbl>
    <a:band2H>
      <a:tcTxStyle/>
      <a:tcStyle>
        <a:tcBdr/>
        <a:fill>
          <a:solidFill>
            <a:srgbClr val="F3EB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3"/>
    <p:restoredTop sz="94589"/>
  </p:normalViewPr>
  <p:slideViewPr>
    <p:cSldViewPr snapToGrid="0" snapToObjects="1">
      <p:cViewPr varScale="1">
        <p:scale>
          <a:sx n="147" d="100"/>
          <a:sy n="147" d="100"/>
        </p:scale>
        <p:origin x="208" y="424"/>
      </p:cViewPr>
      <p:guideLst/>
    </p:cSldViewPr>
  </p:slideViewPr>
  <p:outlineViewPr>
    <p:cViewPr>
      <p:scale>
        <a:sx n="33" d="100"/>
        <a:sy n="33" d="100"/>
      </p:scale>
      <p:origin x="0" y="-1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45030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393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15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50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42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schirmfoto 2015-12-30 um 09.46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62" y="806824"/>
            <a:ext cx="6790445" cy="134097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 flipH="1">
            <a:off x="2033588" y="5035550"/>
            <a:ext cx="1" cy="1822450"/>
          </a:xfrm>
          <a:prstGeom prst="line">
            <a:avLst/>
          </a:prstGeom>
          <a:ln w="19050">
            <a:solidFill>
              <a:srgbClr val="0F2D64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" name="image4.jpeg" descr="Fries.jpg"/>
          <p:cNvPicPr>
            <a:picLocks noChangeAspect="1"/>
          </p:cNvPicPr>
          <p:nvPr/>
        </p:nvPicPr>
        <p:blipFill>
          <a:blip r:embed="rId3">
            <a:extLst/>
          </a:blip>
          <a:srcRect r="68680"/>
          <a:stretch>
            <a:fillRect/>
          </a:stretch>
        </p:blipFill>
        <p:spPr>
          <a:xfrm>
            <a:off x="3254791" y="2286000"/>
            <a:ext cx="2863830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2208213" y="6416675"/>
            <a:ext cx="6324601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1000">
                <a:solidFill>
                  <a:srgbClr val="0F2D64"/>
                </a:solidFill>
              </a:defRPr>
            </a:pPr>
            <a:r>
              <a:rPr lang="de-DE" dirty="0" smtClean="0"/>
              <a:t>2017</a:t>
            </a:r>
            <a:r>
              <a:rPr dirty="0" smtClean="0"/>
              <a:t>| </a:t>
            </a:r>
            <a:r>
              <a:rPr b="1" dirty="0"/>
              <a:t>Dr. </a:t>
            </a:r>
            <a:r>
              <a:rPr lang="de-DE" b="1" dirty="0" smtClean="0"/>
              <a:t>Jochen</a:t>
            </a:r>
            <a:r>
              <a:rPr lang="de-DE" b="1" baseline="0" dirty="0" smtClean="0"/>
              <a:t> Hammes</a:t>
            </a:r>
            <a:endParaRPr b="1" dirty="0"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2208213" y="5087013"/>
            <a:ext cx="6324601" cy="56356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F2D64"/>
                </a:solidFill>
              </a:defRPr>
            </a:lvl1pPr>
          </a:lstStyle>
          <a:p>
            <a:r>
              <a:t>Titeltext</a:t>
            </a:r>
          </a:p>
        </p:txBody>
      </p:sp>
      <p:pic>
        <p:nvPicPr>
          <p:cNvPr id="20" name="pasted-image.tiff"/>
          <p:cNvPicPr>
            <a:picLocks noChangeAspect="1"/>
          </p:cNvPicPr>
          <p:nvPr/>
        </p:nvPicPr>
        <p:blipFill>
          <a:blip r:embed="rId4">
            <a:extLst/>
          </a:blip>
          <a:srcRect l="5281" t="1093" r="34324" b="1901"/>
          <a:stretch>
            <a:fillRect/>
          </a:stretch>
        </p:blipFill>
        <p:spPr>
          <a:xfrm>
            <a:off x="-162680" y="2277665"/>
            <a:ext cx="3426661" cy="2302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asted-image.tiff"/>
          <p:cNvPicPr>
            <a:picLocks noChangeAspect="1"/>
          </p:cNvPicPr>
          <p:nvPr/>
        </p:nvPicPr>
        <p:blipFill>
          <a:blip r:embed="rId5">
            <a:extLst/>
          </a:blip>
          <a:srcRect l="17058" t="3204" r="10385" b="24308"/>
          <a:stretch>
            <a:fillRect/>
          </a:stretch>
        </p:blipFill>
        <p:spPr>
          <a:xfrm>
            <a:off x="6113086" y="2274783"/>
            <a:ext cx="3040832" cy="228303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22"/>
          <p:cNvSpPr>
            <a:spLocks noGrp="1"/>
          </p:cNvSpPr>
          <p:nvPr>
            <p:ph type="sldNum" sz="quarter" idx="2"/>
          </p:nvPr>
        </p:nvSpPr>
        <p:spPr>
          <a:xfrm>
            <a:off x="8182399" y="6324342"/>
            <a:ext cx="509425" cy="246221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tr-TR" sz="1000" b="0" i="0" u="none" strike="noStrike" cap="none" spc="0" normalizeH="0" baseline="0" smtClean="0">
                <a:ln>
                  <a:noFill/>
                </a:ln>
                <a:solidFill>
                  <a:srgbClr val="0F2D6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000">
                <a:solidFill>
                  <a:srgbClr val="0F2D64"/>
                </a:solidFill>
              </a:defRPr>
            </a:pPr>
            <a:fld id="{86CB4B4D-7CA3-9044-876B-883B54F8677D}" type="slidenum">
              <a:rPr lang="tr-TR" smtClean="0"/>
              <a:pPr>
                <a:defRPr sz="1000">
                  <a:solidFill>
                    <a:srgbClr val="0F2D64"/>
                  </a:solidFill>
                </a:defRPr>
              </a:pPr>
              <a:t>‹Nr.›</a:t>
            </a:fld>
            <a:endParaRPr lang="tr-T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711200" algn="l"/>
              </a:tabLst>
            </a:lvl1pPr>
            <a:lvl2pPr>
              <a:tabLst>
                <a:tab pos="711200" algn="l"/>
              </a:tabLst>
            </a:lvl2pPr>
            <a:lvl3pPr>
              <a:tabLst>
                <a:tab pos="711200" algn="l"/>
              </a:tabLst>
            </a:lvl3pPr>
            <a:lvl4pPr>
              <a:tabLst>
                <a:tab pos="711200" algn="l"/>
              </a:tabLst>
            </a:lvl4pPr>
            <a:lvl5pPr>
              <a:tabLst>
                <a:tab pos="711200" algn="l"/>
              </a:tabLst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Shape 22"/>
          <p:cNvSpPr>
            <a:spLocks noGrp="1"/>
          </p:cNvSpPr>
          <p:nvPr>
            <p:ph type="sldNum" sz="quarter" idx="2"/>
          </p:nvPr>
        </p:nvSpPr>
        <p:spPr>
          <a:xfrm>
            <a:off x="8182399" y="6324342"/>
            <a:ext cx="509425" cy="246221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tr-TR" sz="1000" b="0" i="0" u="none" strike="noStrike" cap="none" spc="0" normalizeH="0" baseline="0" smtClean="0">
                <a:ln>
                  <a:noFill/>
                </a:ln>
                <a:solidFill>
                  <a:srgbClr val="0F2D6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000">
                <a:solidFill>
                  <a:srgbClr val="0F2D64"/>
                </a:solidFill>
              </a:defRPr>
            </a:pPr>
            <a:fld id="{86CB4B4D-7CA3-9044-876B-883B54F8677D}" type="slidenum">
              <a:rPr lang="tr-TR" smtClean="0"/>
              <a:pPr>
                <a:defRPr sz="1000">
                  <a:solidFill>
                    <a:srgbClr val="0F2D64"/>
                  </a:solidFill>
                </a:defRPr>
              </a:pPr>
              <a:t>‹Nr.›</a:t>
            </a:fld>
            <a:endParaRPr lang="tr-T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schirmfoto 2015-12-30 um 09.46.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605" y="278979"/>
            <a:ext cx="4353266" cy="8596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1096962" y="6454775"/>
            <a:ext cx="1" cy="403225"/>
          </a:xfrm>
          <a:prstGeom prst="line">
            <a:avLst/>
          </a:prstGeom>
          <a:ln>
            <a:solidFill>
              <a:srgbClr val="0F2D6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1223962" y="6453187"/>
            <a:ext cx="64071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1000">
                <a:solidFill>
                  <a:srgbClr val="0F2D64"/>
                </a:solidFill>
              </a:defRPr>
            </a:lvl1pPr>
          </a:lstStyle>
          <a:p>
            <a:r>
              <a:rPr lang="de-DE" dirty="0" smtClean="0"/>
              <a:t>2017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rgbClr val="0F2D6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150937" y="1341437"/>
            <a:ext cx="7381876" cy="441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dirty="0"/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150937" y="2060575"/>
            <a:ext cx="7381876" cy="417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11200" algn="l"/>
              </a:tabLst>
            </a:lvl1pPr>
            <a:lvl2pPr>
              <a:tabLst>
                <a:tab pos="711200" algn="l"/>
              </a:tabLst>
            </a:lvl2pPr>
            <a:lvl3pPr>
              <a:tabLst>
                <a:tab pos="711200" algn="l"/>
              </a:tabLst>
            </a:lvl3pPr>
            <a:lvl4pPr>
              <a:tabLst>
                <a:tab pos="711200" algn="l"/>
              </a:tabLst>
            </a:lvl4pPr>
            <a:lvl5pPr>
              <a:tabLst>
                <a:tab pos="711200" algn="l"/>
              </a:tabLst>
            </a:lvl5pPr>
          </a:lstStyle>
          <a:p>
            <a:r>
              <a:rPr dirty="0"/>
              <a:t>Textebene 1</a:t>
            </a:r>
          </a:p>
          <a:p>
            <a:pPr lvl="1"/>
            <a:r>
              <a:rPr dirty="0"/>
              <a:t>Textebene 2</a:t>
            </a:r>
          </a:p>
          <a:p>
            <a:pPr lvl="2"/>
            <a:r>
              <a:rPr dirty="0"/>
              <a:t>Textebene 3</a:t>
            </a:r>
          </a:p>
          <a:p>
            <a:pPr lvl="3"/>
            <a:r>
              <a:rPr dirty="0"/>
              <a:t>Textebene 4</a:t>
            </a:r>
          </a:p>
          <a:p>
            <a:pPr lvl="4"/>
            <a:r>
              <a:rPr dirty="0"/>
              <a:t>Textebene 5</a:t>
            </a:r>
          </a:p>
        </p:txBody>
      </p:sp>
      <p:sp>
        <p:nvSpPr>
          <p:cNvPr id="9" name="Shape 22"/>
          <p:cNvSpPr>
            <a:spLocks noGrp="1"/>
          </p:cNvSpPr>
          <p:nvPr>
            <p:ph type="sldNum" sz="quarter" idx="4"/>
          </p:nvPr>
        </p:nvSpPr>
        <p:spPr>
          <a:xfrm>
            <a:off x="8182399" y="6324342"/>
            <a:ext cx="509425" cy="246221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tr-TR" sz="1000" b="0" i="0" u="none" strike="noStrike" cap="none" spc="0" normalizeH="0" baseline="0" smtClean="0">
                <a:ln>
                  <a:noFill/>
                </a:ln>
                <a:solidFill>
                  <a:srgbClr val="0F2D6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000">
                <a:solidFill>
                  <a:srgbClr val="0F2D64"/>
                </a:solidFill>
              </a:defRPr>
            </a:pPr>
            <a:fld id="{86CB4B4D-7CA3-9044-876B-883B54F8677D}" type="slidenum">
              <a:rPr lang="tr-TR" smtClean="0"/>
              <a:pPr>
                <a:defRPr sz="1000">
                  <a:solidFill>
                    <a:srgbClr val="0F2D64"/>
                  </a:solidFill>
                </a:defRPr>
              </a:pPr>
              <a:t>‹Nr.›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Tx/>
        <a:buFontTx/>
        <a:buNone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244475" marR="0" indent="-242888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464785" marR="0" indent="-218722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|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0050" marR="0" indent="-2286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078038" marR="0" indent="-2286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35238" marR="0" indent="-2286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2438" marR="0" indent="-2286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49637" marR="0" indent="-2286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06837" marR="0" indent="-228600" algn="l" defTabSz="914400" rtl="0" latinLnBrk="0">
        <a:lnSpc>
          <a:spcPct val="104999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>
          <a:tab pos="711200" algn="l"/>
        </a:tabLst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2208213" y="4913756"/>
            <a:ext cx="6324601" cy="56356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 err="1" smtClean="0"/>
              <a:t>Visuelle</a:t>
            </a:r>
            <a:r>
              <a:rPr lang="en-US" sz="2000" dirty="0" smtClean="0"/>
              <a:t> </a:t>
            </a:r>
            <a:r>
              <a:rPr lang="en-US" sz="2000" dirty="0" err="1" smtClean="0"/>
              <a:t>Beurteilung</a:t>
            </a:r>
            <a:r>
              <a:rPr lang="en-US" sz="2000" smtClean="0"/>
              <a:t> FDG-PET</a:t>
            </a:r>
            <a:endParaRPr lang="de-DE" sz="2000" b="0" dirty="0"/>
          </a:p>
        </p:txBody>
      </p:sp>
      <p:sp>
        <p:nvSpPr>
          <p:cNvPr id="5" name="Shape 75"/>
          <p:cNvSpPr txBox="1">
            <a:spLocks/>
          </p:cNvSpPr>
          <p:nvPr/>
        </p:nvSpPr>
        <p:spPr>
          <a:xfrm>
            <a:off x="2208212" y="5701424"/>
            <a:ext cx="6324601" cy="563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0" baseline="0">
                <a:ln>
                  <a:noFill/>
                </a:ln>
                <a:solidFill>
                  <a:srgbClr val="0F2D64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de-DE" sz="1200" b="0" dirty="0" smtClean="0"/>
              <a:t>AG Multimodale Bildgebung neuronaler Netzwerke</a:t>
            </a:r>
            <a:endParaRPr lang="de-DE" sz="12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7"/>
          <a:stretch/>
        </p:blipFill>
        <p:spPr>
          <a:xfrm>
            <a:off x="1020601" y="4000282"/>
            <a:ext cx="7221943" cy="2303463"/>
          </a:xfrm>
          <a:prstGeom prst="rect">
            <a:avLst/>
          </a:prstGeom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1150937" y="1782763"/>
            <a:ext cx="7381876" cy="4606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dirty="0" smtClean="0"/>
              <a:t>Zum </a:t>
            </a:r>
            <a:r>
              <a:rPr lang="de-DE" dirty="0" smtClean="0"/>
              <a:t>Fragebogen für diesen Datensatz gelangen Sie über den Link unter dem Bild.</a:t>
            </a:r>
          </a:p>
          <a:p>
            <a:pPr marL="0" hangingPunct="1"/>
            <a:r>
              <a:rPr lang="de-DE" dirty="0" smtClean="0"/>
              <a:t>Sie können beliebig oft zwischen Fragebogen und Bild hin und her wechseln.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4922262" y="6158576"/>
            <a:ext cx="559270" cy="290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0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548" y="1399350"/>
            <a:ext cx="3461613" cy="44132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Dokumentation Ihrer Beurteilung</a:t>
            </a:r>
            <a:endParaRPr lang="de-DE" dirty="0"/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866549" y="2254780"/>
            <a:ext cx="3461612" cy="417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>
              <a:buAutoNum type="arabicParenR"/>
            </a:pPr>
            <a:r>
              <a:rPr lang="de-DE" sz="1800" dirty="0" smtClean="0"/>
              <a:t>Ausmaß des regionalen Stoffwechseldefizits</a:t>
            </a:r>
          </a:p>
          <a:p>
            <a:pPr marL="0" hangingPunct="1">
              <a:buAutoNum type="arabicParenR"/>
            </a:pPr>
            <a:r>
              <a:rPr lang="de-DE" sz="1800" dirty="0" smtClean="0"/>
              <a:t>Ihre Verdachtsdiagnose</a:t>
            </a:r>
          </a:p>
          <a:p>
            <a:pPr marL="0" hangingPunct="1">
              <a:buAutoNum type="arabicParenR"/>
            </a:pPr>
            <a:r>
              <a:rPr lang="de-DE" sz="1800" dirty="0" smtClean="0"/>
              <a:t>Sicherheit Ihrer Einschätzung</a:t>
            </a:r>
          </a:p>
          <a:p>
            <a:pPr marL="0" hangingPunct="1"/>
            <a:endParaRPr lang="de-DE" sz="1800" dirty="0" smtClean="0"/>
          </a:p>
          <a:p>
            <a:pPr marL="0" hangingPunct="1"/>
            <a:endParaRPr lang="de-DE" sz="1800" dirty="0" smtClean="0"/>
          </a:p>
          <a:p>
            <a:pPr marL="0" hangingPunct="1"/>
            <a:r>
              <a:rPr lang="de-DE" sz="1800" dirty="0"/>
              <a:t>Den </a:t>
            </a:r>
            <a:r>
              <a:rPr lang="de-DE" sz="1800" dirty="0" smtClean="0"/>
              <a:t>unteren Teil </a:t>
            </a:r>
            <a:r>
              <a:rPr lang="de-DE" sz="1800" dirty="0"/>
              <a:t>müssen Sie nicht ausfüllen. Das geschieht automatisch.</a:t>
            </a:r>
          </a:p>
          <a:p>
            <a:pPr marL="0" hangingPunct="1"/>
            <a:endParaRPr lang="de-DE" sz="1800" dirty="0" smtClean="0"/>
          </a:p>
          <a:p>
            <a:pPr marL="0" hangingPunct="1"/>
            <a:endParaRPr lang="de-DE" sz="1800" dirty="0" smtClean="0"/>
          </a:p>
          <a:p>
            <a:pPr marL="0" hangingPunct="1"/>
            <a:endParaRPr lang="de-DE" sz="1800" dirty="0" smtClean="0"/>
          </a:p>
          <a:p>
            <a:pPr marL="0" hangingPunct="1"/>
            <a:endParaRPr lang="de-DE" sz="1800" dirty="0" smtClean="0"/>
          </a:p>
        </p:txBody>
      </p:sp>
      <p:grpSp>
        <p:nvGrpSpPr>
          <p:cNvPr id="12" name="Gruppierung 11"/>
          <p:cNvGrpSpPr/>
          <p:nvPr/>
        </p:nvGrpSpPr>
        <p:grpSpPr>
          <a:xfrm>
            <a:off x="4455579" y="388954"/>
            <a:ext cx="4688421" cy="12750330"/>
            <a:chOff x="3755140" y="-3646393"/>
            <a:chExt cx="4688421" cy="12750330"/>
          </a:xfrm>
        </p:grpSpPr>
        <p:pic>
          <p:nvPicPr>
            <p:cNvPr id="3" name="Bild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617" y="4153115"/>
              <a:ext cx="4660944" cy="4950822"/>
            </a:xfrm>
            <a:prstGeom prst="rect">
              <a:avLst/>
            </a:prstGeom>
          </p:spPr>
        </p:pic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140" y="-3646393"/>
              <a:ext cx="4688421" cy="7704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323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3 -0.09861 L -0.00174 -0.915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4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0889" y="1524124"/>
            <a:ext cx="7381876" cy="441326"/>
          </a:xfrm>
        </p:spPr>
        <p:txBody>
          <a:bodyPr/>
          <a:lstStyle/>
          <a:p>
            <a:r>
              <a:rPr lang="de-DE" dirty="0" smtClean="0"/>
              <a:t>Reihenfolge</a:t>
            </a:r>
            <a:endParaRPr lang="de-DE" dirty="0"/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1140889" y="2084214"/>
            <a:ext cx="7381876" cy="4606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dirty="0" smtClean="0"/>
              <a:t>Bitte bearbeiten Sie die Liste in der vorgegebenen Reihenfolge.</a:t>
            </a:r>
          </a:p>
          <a:p>
            <a:pPr marL="0" hangingPunct="1"/>
            <a:r>
              <a:rPr lang="de-DE" dirty="0" smtClean="0"/>
              <a:t>Einmal </a:t>
            </a:r>
            <a:r>
              <a:rPr lang="de-DE" dirty="0" smtClean="0"/>
              <a:t>angeklickte </a:t>
            </a:r>
            <a:r>
              <a:rPr lang="de-DE" dirty="0" smtClean="0"/>
              <a:t>Einträge verändern ihre Farbe, sodass Sie immer wissen, welchen Datensatz sie schon angesehen haben</a:t>
            </a:r>
            <a:r>
              <a:rPr lang="de-DE" dirty="0" smtClean="0"/>
              <a:t>.</a:t>
            </a:r>
          </a:p>
          <a:p>
            <a:pPr marL="0" hangingPunct="1"/>
            <a:r>
              <a:rPr lang="de-DE" dirty="0" smtClean="0"/>
              <a:t>Der Bearbeitungstand der Liste wird in einem Browser-Cookie lokal gespeichert. </a:t>
            </a:r>
          </a:p>
          <a:p>
            <a:pPr marL="0" hangingPunct="1"/>
            <a:r>
              <a:rPr lang="de-DE" dirty="0" smtClean="0"/>
              <a:t>Falls Sie nach einer Pause an einem anderen Arbeitsplatz fortfahren möchten, notieren Sie sich bitte Ihren Bearbeitungsstand.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18922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937" y="2878156"/>
            <a:ext cx="7381876" cy="4176713"/>
          </a:xfrm>
        </p:spPr>
        <p:txBody>
          <a:bodyPr/>
          <a:lstStyle/>
          <a:p>
            <a:pPr marL="0"/>
            <a:r>
              <a:rPr lang="de-DE" dirty="0" smtClean="0"/>
              <a:t>Vielen </a:t>
            </a:r>
            <a:r>
              <a:rPr lang="de-DE" dirty="0" smtClean="0"/>
              <a:t>Dank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36243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937" y="2878156"/>
            <a:ext cx="7381876" cy="4176713"/>
          </a:xfrm>
        </p:spPr>
        <p:txBody>
          <a:bodyPr/>
          <a:lstStyle/>
          <a:p>
            <a:pPr marL="0"/>
            <a:r>
              <a:rPr lang="de-DE" dirty="0" smtClean="0"/>
              <a:t>Vielen Dank, dass Sie sich an der </a:t>
            </a:r>
            <a:r>
              <a:rPr lang="de-DE" dirty="0" smtClean="0"/>
              <a:t>Auswertung der Datensätze beteiligen.</a:t>
            </a:r>
            <a:endParaRPr lang="de-DE" dirty="0" smtClean="0"/>
          </a:p>
          <a:p>
            <a:pPr marL="0"/>
            <a:endParaRPr lang="de-DE" dirty="0" smtClean="0"/>
          </a:p>
          <a:p>
            <a:pPr marL="0"/>
            <a:endParaRPr lang="de-DE" dirty="0"/>
          </a:p>
          <a:p>
            <a:pPr marL="0"/>
            <a:r>
              <a:rPr lang="de-DE" dirty="0" smtClean="0"/>
              <a:t>Diese Präsentation enthält eine Anleitung, wie Sie bei der </a:t>
            </a:r>
            <a:r>
              <a:rPr lang="de-DE" dirty="0" smtClean="0"/>
              <a:t>Auswertung vorgehen </a:t>
            </a:r>
            <a:r>
              <a:rPr lang="de-DE" dirty="0" smtClean="0"/>
              <a:t>sollten.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07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de-DE" dirty="0" smtClean="0"/>
              <a:t>Ihre Aufgabe wird es sein, </a:t>
            </a:r>
            <a:r>
              <a:rPr lang="de-DE" dirty="0" smtClean="0"/>
              <a:t>FDG-PETs </a:t>
            </a:r>
            <a:r>
              <a:rPr lang="de-DE" dirty="0" smtClean="0"/>
              <a:t>zu beurteilen</a:t>
            </a:r>
            <a:r>
              <a:rPr lang="de-DE" dirty="0" smtClean="0"/>
              <a:t>.</a:t>
            </a:r>
          </a:p>
          <a:p>
            <a:pPr marL="0"/>
            <a:endParaRPr lang="de-DE" dirty="0"/>
          </a:p>
          <a:p>
            <a:pPr marL="0"/>
            <a:r>
              <a:rPr lang="de-DE" dirty="0" smtClean="0"/>
              <a:t>Für verschiedene kortikale Hirnregionen sollen Sie jeweils das Ausmaß des Stoffwechseldefizits einschätzen.</a:t>
            </a:r>
            <a:endParaRPr lang="de-DE" dirty="0" smtClean="0"/>
          </a:p>
          <a:p>
            <a:pPr marL="0"/>
            <a:endParaRPr lang="de-DE" dirty="0" smtClean="0"/>
          </a:p>
          <a:p>
            <a:pPr marL="0"/>
            <a:r>
              <a:rPr lang="de-DE" dirty="0" smtClean="0"/>
              <a:t>Die </a:t>
            </a:r>
            <a:r>
              <a:rPr lang="de-DE" dirty="0" smtClean="0"/>
              <a:t>Datensätze stammen von Patienten mit verschiedenen neurodegenerativen Erkrankungen </a:t>
            </a:r>
            <a:r>
              <a:rPr lang="de-DE" dirty="0" smtClean="0"/>
              <a:t>(FTLD, Alzheimer Erkrankung oder andere) und </a:t>
            </a:r>
            <a:r>
              <a:rPr lang="de-DE" dirty="0" smtClean="0"/>
              <a:t>erhalten auch unauffällige </a:t>
            </a:r>
            <a:r>
              <a:rPr lang="de-DE" dirty="0" smtClean="0"/>
              <a:t>Scans</a:t>
            </a:r>
            <a:r>
              <a:rPr lang="de-DE" dirty="0"/>
              <a:t>.</a:t>
            </a:r>
            <a:endParaRPr lang="de-DE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150937" y="1341437"/>
            <a:ext cx="7381876" cy="441326"/>
          </a:xfrm>
        </p:spPr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002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1150937" y="1977997"/>
            <a:ext cx="7381876" cy="177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dirty="0" smtClean="0"/>
              <a:t>Öffnen Sie Ihren individuellen Link.</a:t>
            </a:r>
          </a:p>
          <a:p>
            <a:pPr marL="0" hangingPunct="1"/>
            <a:r>
              <a:rPr lang="de-DE" dirty="0" smtClean="0"/>
              <a:t>Auf der Website sehen eine Liste der zu beurteilenden Scans.</a:t>
            </a:r>
          </a:p>
          <a:p>
            <a:pPr marL="0" hangingPunct="1"/>
            <a:r>
              <a:rPr lang="de-DE" dirty="0" smtClean="0"/>
              <a:t>Klicken Sie bitte </a:t>
            </a:r>
            <a:r>
              <a:rPr lang="de-DE" dirty="0" smtClean="0"/>
              <a:t>auf einen Eintrag. </a:t>
            </a:r>
            <a:r>
              <a:rPr lang="de-DE" dirty="0" smtClean="0"/>
              <a:t>Sie werden zum jeweiligen Bild </a:t>
            </a:r>
            <a:r>
              <a:rPr lang="de-DE" dirty="0" smtClean="0"/>
              <a:t>weitergeleitet</a:t>
            </a:r>
            <a:r>
              <a:rPr lang="de-DE" dirty="0" smtClean="0"/>
              <a:t>.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2" y="3753548"/>
            <a:ext cx="7219406" cy="30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55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28" y="2055377"/>
            <a:ext cx="4573352" cy="4802623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1118569" y="1286446"/>
            <a:ext cx="7381876" cy="4176713"/>
          </a:xfrm>
        </p:spPr>
        <p:txBody>
          <a:bodyPr/>
          <a:lstStyle/>
          <a:p>
            <a:pPr marL="0"/>
            <a:r>
              <a:rPr lang="de-DE" dirty="0" smtClean="0"/>
              <a:t>Die Bilder können Sie direkt im Web-Browser ansehen. </a:t>
            </a: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5994255" y="4389120"/>
            <a:ext cx="3035812" cy="1677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smtClean="0"/>
              <a:t>Beispiel natives PET</a:t>
            </a:r>
            <a:endParaRPr lang="de-DE" dirty="0" smtClean="0"/>
          </a:p>
        </p:txBody>
      </p:sp>
      <p:sp>
        <p:nvSpPr>
          <p:cNvPr id="9" name="Rechteck 8"/>
          <p:cNvSpPr/>
          <p:nvPr/>
        </p:nvSpPr>
        <p:spPr>
          <a:xfrm>
            <a:off x="3333404" y="3100647"/>
            <a:ext cx="457200" cy="8312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328690" y="5706077"/>
            <a:ext cx="31514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FF0000"/>
                </a:solidFill>
              </a:rPr>
              <a:t>R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562004" y="5708163"/>
            <a:ext cx="26385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rgbClr val="FF0000"/>
                </a:solidFill>
              </a:rPr>
              <a:t>L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sp>
        <p:nvSpPr>
          <p:cNvPr id="13" name="Textplatzhalter 2"/>
          <p:cNvSpPr txBox="1">
            <a:spLocks/>
          </p:cNvSpPr>
          <p:nvPr/>
        </p:nvSpPr>
        <p:spPr>
          <a:xfrm>
            <a:off x="5994255" y="5252504"/>
            <a:ext cx="2818090" cy="1349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b="1" dirty="0" smtClean="0"/>
              <a:t>Achtung:</a:t>
            </a:r>
          </a:p>
          <a:p>
            <a:pPr marL="0" hangingPunct="1"/>
            <a:r>
              <a:rPr lang="de-DE" dirty="0" smtClean="0"/>
              <a:t>Es gilt die radiologische Bildbetrachtungskonvention.</a:t>
            </a:r>
          </a:p>
          <a:p>
            <a:pPr marL="0" hangingPunct="1"/>
            <a:r>
              <a:rPr lang="de-DE" b="1" dirty="0" smtClean="0">
                <a:solidFill>
                  <a:srgbClr val="FF0000"/>
                </a:solidFill>
              </a:rPr>
              <a:t>Links im Bild bedeutet anatomisch rechts.</a:t>
            </a:r>
          </a:p>
          <a:p>
            <a:pPr marL="0" hangingPunct="1"/>
            <a:endParaRPr lang="de-DE" dirty="0" smtClean="0"/>
          </a:p>
          <a:p>
            <a:pPr marL="0" hangingPunct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17102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Hirnregionen</a:t>
            </a:r>
            <a:endParaRPr lang="de-DE" dirty="0"/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1150937" y="2212975"/>
            <a:ext cx="7381876" cy="417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dirty="0" smtClean="0"/>
              <a:t>Bitte bewerten Sie das Stoffwechseldefizit (jeweils seitengetrennt) in folgenden:</a:t>
            </a:r>
          </a:p>
          <a:p>
            <a:pPr marL="0" hangingPunct="1"/>
            <a:endParaRPr lang="de-DE" dirty="0"/>
          </a:p>
          <a:p>
            <a:pPr marL="0" hangingPunct="1"/>
            <a:r>
              <a:rPr lang="de-DE" dirty="0" smtClean="0"/>
              <a:t>Frontallappen</a:t>
            </a:r>
          </a:p>
          <a:p>
            <a:pPr marL="0" hangingPunct="1"/>
            <a:r>
              <a:rPr lang="de-DE" dirty="0" smtClean="0"/>
              <a:t>Temporallappen</a:t>
            </a:r>
          </a:p>
          <a:p>
            <a:pPr marL="0" hangingPunct="1"/>
            <a:r>
              <a:rPr lang="de-DE" dirty="0" smtClean="0"/>
              <a:t>Parietallappen</a:t>
            </a:r>
          </a:p>
          <a:p>
            <a:pPr marL="0" hangingPunct="1"/>
            <a:r>
              <a:rPr lang="de-DE" dirty="0" err="1" smtClean="0"/>
              <a:t>Occipitallappen</a:t>
            </a:r>
            <a:endParaRPr lang="de-DE" dirty="0" smtClean="0"/>
          </a:p>
          <a:p>
            <a:pPr marL="0" hangingPunct="1"/>
            <a:endParaRPr lang="de-DE" dirty="0" smtClean="0"/>
          </a:p>
          <a:p>
            <a:pPr marL="0" hangingPunct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10327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/>
          <p:cNvSpPr txBox="1">
            <a:spLocks/>
          </p:cNvSpPr>
          <p:nvPr/>
        </p:nvSpPr>
        <p:spPr>
          <a:xfrm>
            <a:off x="1070016" y="1135402"/>
            <a:ext cx="7580369" cy="790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342900" marR="0" indent="-3429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244475" marR="0" indent="-242888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464785" marR="0" indent="-218722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|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0050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780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352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92438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496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06837" marR="0" indent="-228600" algn="l" defTabSz="914400" rtl="0" latinLnBrk="0">
              <a:lnSpc>
                <a:spcPct val="104999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▪"/>
              <a:tabLst>
                <a:tab pos="7112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hangingPunct="1"/>
            <a:r>
              <a:rPr lang="de-DE" dirty="0" smtClean="0"/>
              <a:t>Bitte beurteilen Sie die Intensität des </a:t>
            </a:r>
            <a:r>
              <a:rPr lang="de-DE" dirty="0" smtClean="0"/>
              <a:t>Stoffwechseldefizits auf der dargestellten Skala zwischen</a:t>
            </a:r>
            <a:r>
              <a:rPr lang="de-DE" dirty="0"/>
              <a:t> </a:t>
            </a:r>
            <a:r>
              <a:rPr lang="de-DE" dirty="0" smtClean="0"/>
              <a:t>„nicht auffällig“ und „stark auffällig“.</a:t>
            </a:r>
            <a:endParaRPr lang="de-DE" dirty="0" smtClean="0"/>
          </a:p>
          <a:p>
            <a:pPr marL="0" hangingPunct="1"/>
            <a:endParaRPr lang="de-DE" dirty="0" smtClean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51" y="1925906"/>
            <a:ext cx="5974170" cy="47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7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1537" r="967" b="-1"/>
          <a:stretch/>
        </p:blipFill>
        <p:spPr>
          <a:xfrm>
            <a:off x="1273133" y="1782763"/>
            <a:ext cx="6956743" cy="46214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indent="-342900">
              <a:lnSpc>
                <a:spcPct val="104999"/>
              </a:lnSpc>
              <a:spcBef>
                <a:spcPts val="700"/>
              </a:spcBef>
              <a:tabLst>
                <a:tab pos="711200" algn="l"/>
              </a:tabLst>
            </a:pPr>
            <a:r>
              <a:rPr lang="de-DE" sz="2000" b="0" dirty="0"/>
              <a:t>Beispiele für geringes Stoffwechseldefizit</a:t>
            </a:r>
            <a:endParaRPr lang="de-DE" sz="2000" b="0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1436858" y="4785139"/>
            <a:ext cx="538079" cy="629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1676171" y="2186639"/>
            <a:ext cx="777401" cy="1421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574446" y="1886558"/>
            <a:ext cx="1101725" cy="60016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222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Nicht auffälliger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Stoffwechsel </a:t>
            </a: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Frontal 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rechts</a:t>
            </a:r>
            <a:endParaRPr kumimoji="0" lang="de-DE" sz="11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04101" y="5415133"/>
            <a:ext cx="1332190" cy="60016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222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Gering auffälliger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Stoffwechsel </a:t>
            </a: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temporal 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rechts</a:t>
            </a:r>
            <a:endParaRPr kumimoji="0" lang="de-DE" sz="11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860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" b="9081"/>
          <a:stretch/>
        </p:blipFill>
        <p:spPr>
          <a:xfrm>
            <a:off x="1125309" y="1805802"/>
            <a:ext cx="6799492" cy="45555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indent="-342900">
              <a:lnSpc>
                <a:spcPct val="104999"/>
              </a:lnSpc>
              <a:spcBef>
                <a:spcPts val="700"/>
              </a:spcBef>
              <a:tabLst>
                <a:tab pos="711200" algn="l"/>
              </a:tabLst>
            </a:pPr>
            <a:r>
              <a:rPr lang="de-DE" sz="2000" b="0" dirty="0"/>
              <a:t>Beispiele für </a:t>
            </a:r>
            <a:r>
              <a:rPr lang="de-DE" sz="2000" b="0" dirty="0" smtClean="0"/>
              <a:t>starkes Stoffwechseldefizit</a:t>
            </a:r>
            <a:endParaRPr lang="de-DE" sz="2000" b="0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1497817" y="5208012"/>
            <a:ext cx="538079" cy="629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4305175" y="2386149"/>
            <a:ext cx="1073399" cy="400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5020871" y="1968516"/>
            <a:ext cx="1101725" cy="60016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222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Stark auffälliger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Stoffwechsel </a:t>
            </a:r>
            <a:r>
              <a:rPr kumimoji="0" lang="de-DE" sz="1100" b="0" i="0" u="none" strike="noStrike" cap="none" spc="0" normalizeH="0" baseline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Frontal </a:t>
            </a:r>
            <a:r>
              <a:rPr kumimoji="0" lang="de-DE" sz="1100" b="0" i="0" u="none" strike="noStrike" cap="none" spc="0" normalizeH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links</a:t>
            </a:r>
            <a:endParaRPr kumimoji="0" lang="de-DE" sz="11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77912" y="5755793"/>
            <a:ext cx="1332190" cy="76943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222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Mittelgradig bis stark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auffälliger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Stoffwechsel </a:t>
            </a: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parietal </a:t>
            </a:r>
            <a:r>
              <a:rPr kumimoji="0" lang="de-DE" sz="11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rechts</a:t>
            </a:r>
            <a:endParaRPr kumimoji="0" lang="de-DE" sz="11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7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K_Master_weiss">
  <a:themeElements>
    <a:clrScheme name="UKK_Master_we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586C8"/>
      </a:accent1>
      <a:accent2>
        <a:srgbClr val="CF853A"/>
      </a:accent2>
      <a:accent3>
        <a:srgbClr val="8F8F8F"/>
      </a:accent3>
      <a:accent4>
        <a:srgbClr val="707070"/>
      </a:accent4>
      <a:accent5>
        <a:srgbClr val="B0C3E0"/>
      </a:accent5>
      <a:accent6>
        <a:srgbClr val="BB7834"/>
      </a:accent6>
      <a:hlink>
        <a:srgbClr val="0000FF"/>
      </a:hlink>
      <a:folHlink>
        <a:srgbClr val="FF00FF"/>
      </a:folHlink>
    </a:clrScheme>
    <a:fontScheme name="UKK_Master_weis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KK_Master_we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KK_Master_weiss">
  <a:themeElements>
    <a:clrScheme name="UKK_Master_we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586C8"/>
      </a:accent1>
      <a:accent2>
        <a:srgbClr val="CF853A"/>
      </a:accent2>
      <a:accent3>
        <a:srgbClr val="8F8F8F"/>
      </a:accent3>
      <a:accent4>
        <a:srgbClr val="707070"/>
      </a:accent4>
      <a:accent5>
        <a:srgbClr val="B0C3E0"/>
      </a:accent5>
      <a:accent6>
        <a:srgbClr val="BB7834"/>
      </a:accent6>
      <a:hlink>
        <a:srgbClr val="0000FF"/>
      </a:hlink>
      <a:folHlink>
        <a:srgbClr val="FF00FF"/>
      </a:folHlink>
    </a:clrScheme>
    <a:fontScheme name="UKK_Master_weis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KK_Master_we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Macintosh PowerPoint</Application>
  <PresentationFormat>Bildschirmpräsentation (4:3)</PresentationFormat>
  <Paragraphs>54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Calibri</vt:lpstr>
      <vt:lpstr>Arial</vt:lpstr>
      <vt:lpstr>UKK_Master_weiss</vt:lpstr>
      <vt:lpstr>Visuelle Beurteilung FDG-PET</vt:lpstr>
      <vt:lpstr>PowerPoint-Präsentation</vt:lpstr>
      <vt:lpstr>Einführung</vt:lpstr>
      <vt:lpstr>Vorgehensweise</vt:lpstr>
      <vt:lpstr>PowerPoint-Präsentation</vt:lpstr>
      <vt:lpstr>Hirnregionen</vt:lpstr>
      <vt:lpstr>PowerPoint-Präsentation</vt:lpstr>
      <vt:lpstr>Beispiele für geringes Stoffwechseldefizit</vt:lpstr>
      <vt:lpstr>Beispiele für starkes Stoffwechseldefizit</vt:lpstr>
      <vt:lpstr>PowerPoint-Präsentation</vt:lpstr>
      <vt:lpstr>Dokumentation Ihrer Beurteilung</vt:lpstr>
      <vt:lpstr>Reihenfolge</vt:lpstr>
      <vt:lpstr>PowerPoint-Präsentation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Jochen Hammes</cp:lastModifiedBy>
  <cp:revision>91</cp:revision>
  <dcterms:modified xsi:type="dcterms:W3CDTF">2017-02-20T09:35:30Z</dcterms:modified>
</cp:coreProperties>
</file>