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6" r:id="rId19"/>
    <p:sldId id="273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InDocHoldout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Holdout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Search Space</a:t>
            </a:r>
            <a:r>
              <a:rPr lang="en-AU" baseline="0"/>
              <a:t> of Hyper Parameter Search for LDA 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APExtractAlphBetaOptGibbsTester!$A$1:$A$40</c:f>
              <c:numCache>
                <c:formatCode>General</c:formatCode>
                <c:ptCount val="40"/>
                <c:pt idx="0">
                  <c:v>25</c:v>
                </c:pt>
                <c:pt idx="1">
                  <c:v>25</c:v>
                </c:pt>
                <c:pt idx="2">
                  <c:v>75</c:v>
                </c:pt>
                <c:pt idx="3">
                  <c:v>75</c:v>
                </c:pt>
                <c:pt idx="4">
                  <c:v>12.5</c:v>
                </c:pt>
                <c:pt idx="5">
                  <c:v>12.5</c:v>
                </c:pt>
                <c:pt idx="6">
                  <c:v>37.5</c:v>
                </c:pt>
                <c:pt idx="7">
                  <c:v>37.5</c:v>
                </c:pt>
                <c:pt idx="8">
                  <c:v>6.25</c:v>
                </c:pt>
                <c:pt idx="9">
                  <c:v>6.25</c:v>
                </c:pt>
                <c:pt idx="10">
                  <c:v>18.75</c:v>
                </c:pt>
                <c:pt idx="11">
                  <c:v>18.75</c:v>
                </c:pt>
                <c:pt idx="12">
                  <c:v>3.125</c:v>
                </c:pt>
                <c:pt idx="13">
                  <c:v>3.125</c:v>
                </c:pt>
                <c:pt idx="14">
                  <c:v>9.375</c:v>
                </c:pt>
                <c:pt idx="15">
                  <c:v>9.375</c:v>
                </c:pt>
                <c:pt idx="16">
                  <c:v>1.5625</c:v>
                </c:pt>
                <c:pt idx="17">
                  <c:v>1.5625</c:v>
                </c:pt>
                <c:pt idx="18">
                  <c:v>4.6875</c:v>
                </c:pt>
                <c:pt idx="19">
                  <c:v>4.6875</c:v>
                </c:pt>
                <c:pt idx="20">
                  <c:v>0.78125</c:v>
                </c:pt>
                <c:pt idx="21">
                  <c:v>0.78125</c:v>
                </c:pt>
                <c:pt idx="22">
                  <c:v>2.34375</c:v>
                </c:pt>
                <c:pt idx="23">
                  <c:v>2.34375</c:v>
                </c:pt>
                <c:pt idx="24">
                  <c:v>0.390625</c:v>
                </c:pt>
                <c:pt idx="25">
                  <c:v>0.390625</c:v>
                </c:pt>
                <c:pt idx="26">
                  <c:v>1.171875</c:v>
                </c:pt>
                <c:pt idx="27">
                  <c:v>1.171875</c:v>
                </c:pt>
                <c:pt idx="28">
                  <c:v>0.1953125</c:v>
                </c:pt>
                <c:pt idx="29">
                  <c:v>0.1953125</c:v>
                </c:pt>
                <c:pt idx="30">
                  <c:v>0.5859375</c:v>
                </c:pt>
                <c:pt idx="31">
                  <c:v>0.5859375</c:v>
                </c:pt>
                <c:pt idx="32">
                  <c:v>9.765625E-2</c:v>
                </c:pt>
                <c:pt idx="33">
                  <c:v>9.765625E-2</c:v>
                </c:pt>
                <c:pt idx="34">
                  <c:v>0.29296875</c:v>
                </c:pt>
                <c:pt idx="35">
                  <c:v>0.29296875</c:v>
                </c:pt>
                <c:pt idx="36">
                  <c:v>4.8828125E-2</c:v>
                </c:pt>
                <c:pt idx="37">
                  <c:v>4.8828125E-2</c:v>
                </c:pt>
                <c:pt idx="38">
                  <c:v>0.146484375</c:v>
                </c:pt>
                <c:pt idx="39">
                  <c:v>0.146484375</c:v>
                </c:pt>
              </c:numCache>
            </c:numRef>
          </c:xVal>
          <c:yVal>
            <c:numRef>
              <c:f>APExtractAlphBetaOptGibbsTester!$B$1:$B$40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1.25</c:v>
                </c:pt>
                <c:pt idx="3">
                  <c:v>3.75</c:v>
                </c:pt>
                <c:pt idx="4">
                  <c:v>0.625</c:v>
                </c:pt>
                <c:pt idx="5">
                  <c:v>1.875</c:v>
                </c:pt>
                <c:pt idx="6">
                  <c:v>0.625</c:v>
                </c:pt>
                <c:pt idx="7">
                  <c:v>1.875</c:v>
                </c:pt>
                <c:pt idx="8">
                  <c:v>0.3125</c:v>
                </c:pt>
                <c:pt idx="9">
                  <c:v>0.9375</c:v>
                </c:pt>
                <c:pt idx="10">
                  <c:v>0.3125</c:v>
                </c:pt>
                <c:pt idx="11">
                  <c:v>0.9375</c:v>
                </c:pt>
                <c:pt idx="12">
                  <c:v>0.15625</c:v>
                </c:pt>
                <c:pt idx="13">
                  <c:v>0.46875</c:v>
                </c:pt>
                <c:pt idx="14">
                  <c:v>0.15625</c:v>
                </c:pt>
                <c:pt idx="15">
                  <c:v>0.46875</c:v>
                </c:pt>
                <c:pt idx="16">
                  <c:v>7.8125E-2</c:v>
                </c:pt>
                <c:pt idx="17">
                  <c:v>0.234375</c:v>
                </c:pt>
                <c:pt idx="18">
                  <c:v>7.8125E-2</c:v>
                </c:pt>
                <c:pt idx="19">
                  <c:v>0.234375</c:v>
                </c:pt>
                <c:pt idx="20">
                  <c:v>3.90625E-2</c:v>
                </c:pt>
                <c:pt idx="21">
                  <c:v>0.1171875</c:v>
                </c:pt>
                <c:pt idx="22">
                  <c:v>3.90625E-2</c:v>
                </c:pt>
                <c:pt idx="23">
                  <c:v>0.1171875</c:v>
                </c:pt>
                <c:pt idx="24">
                  <c:v>1.953125E-2</c:v>
                </c:pt>
                <c:pt idx="25">
                  <c:v>5.859375E-2</c:v>
                </c:pt>
                <c:pt idx="26">
                  <c:v>1.953125E-2</c:v>
                </c:pt>
                <c:pt idx="27">
                  <c:v>5.859375E-2</c:v>
                </c:pt>
                <c:pt idx="28">
                  <c:v>9.765625E-3</c:v>
                </c:pt>
                <c:pt idx="29">
                  <c:v>2.9296875E-2</c:v>
                </c:pt>
                <c:pt idx="30">
                  <c:v>9.765625E-3</c:v>
                </c:pt>
                <c:pt idx="31">
                  <c:v>2.9296875E-2</c:v>
                </c:pt>
                <c:pt idx="32">
                  <c:v>4.8828125E-3</c:v>
                </c:pt>
                <c:pt idx="33">
                  <c:v>1.46484375E-2</c:v>
                </c:pt>
                <c:pt idx="34">
                  <c:v>4.8828125E-3</c:v>
                </c:pt>
                <c:pt idx="35">
                  <c:v>1.46484375E-2</c:v>
                </c:pt>
                <c:pt idx="36">
                  <c:v>2.44140625E-3</c:v>
                </c:pt>
                <c:pt idx="37">
                  <c:v>7.32421875E-3</c:v>
                </c:pt>
                <c:pt idx="38">
                  <c:v>2.44140625E-3</c:v>
                </c:pt>
                <c:pt idx="39">
                  <c:v>7.32421875E-3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151616"/>
        <c:axId val="1044155968"/>
      </c:scatterChart>
      <c:valAx>
        <c:axId val="104415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α·</a:t>
                </a:r>
                <a:r>
                  <a:rPr lang="de-DE"/>
                  <a:t>n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55968"/>
        <c:crosses val="autoZero"/>
        <c:crossBetween val="midCat"/>
      </c:valAx>
      <c:valAx>
        <c:axId val="104415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mtClean="0"/>
                  <a:t>β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51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Perplexity-based</a:t>
            </a:r>
            <a:r>
              <a:rPr lang="en-AU" baseline="0"/>
              <a:t> Hyperparameter Search for LDA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APExtractAlphBetaOptGibbsTester!$D$1:$D$40</c:f>
              <c:numCache>
                <c:formatCode>General</c:formatCode>
                <c:ptCount val="40"/>
                <c:pt idx="0">
                  <c:v>182.38887253292901</c:v>
                </c:pt>
                <c:pt idx="1">
                  <c:v>210.054426597401</c:v>
                </c:pt>
                <c:pt idx="2">
                  <c:v>199.292319667931</c:v>
                </c:pt>
                <c:pt idx="3">
                  <c:v>225.52043914199999</c:v>
                </c:pt>
                <c:pt idx="4">
                  <c:v>158.102974350235</c:v>
                </c:pt>
                <c:pt idx="5">
                  <c:v>184.39805160628899</c:v>
                </c:pt>
                <c:pt idx="6">
                  <c:v>169.91245469922501</c:v>
                </c:pt>
                <c:pt idx="7">
                  <c:v>196.864219095115</c:v>
                </c:pt>
                <c:pt idx="8">
                  <c:v>138.65344810336799</c:v>
                </c:pt>
                <c:pt idx="9">
                  <c:v>159.016202246803</c:v>
                </c:pt>
                <c:pt idx="10">
                  <c:v>148.832256327317</c:v>
                </c:pt>
                <c:pt idx="11">
                  <c:v>171.022240083035</c:v>
                </c:pt>
                <c:pt idx="12">
                  <c:v>122.37641446495201</c:v>
                </c:pt>
                <c:pt idx="13">
                  <c:v>142.51098312481</c:v>
                </c:pt>
                <c:pt idx="14">
                  <c:v>133.51337394515599</c:v>
                </c:pt>
                <c:pt idx="15">
                  <c:v>149.51273966694299</c:v>
                </c:pt>
                <c:pt idx="16">
                  <c:v>106.00675023306501</c:v>
                </c:pt>
                <c:pt idx="17">
                  <c:v>122.428726849036</c:v>
                </c:pt>
                <c:pt idx="18">
                  <c:v>120.378329127558</c:v>
                </c:pt>
                <c:pt idx="19">
                  <c:v>131.271232423513</c:v>
                </c:pt>
                <c:pt idx="20">
                  <c:v>94.285748739359704</c:v>
                </c:pt>
                <c:pt idx="21">
                  <c:v>100.986397602374</c:v>
                </c:pt>
                <c:pt idx="22">
                  <c:v>107.684055480336</c:v>
                </c:pt>
                <c:pt idx="23">
                  <c:v>112.54940636361</c:v>
                </c:pt>
                <c:pt idx="24">
                  <c:v>86.400460297171605</c:v>
                </c:pt>
                <c:pt idx="25">
                  <c:v>91.351455389097595</c:v>
                </c:pt>
                <c:pt idx="26">
                  <c:v>95.799372094056693</c:v>
                </c:pt>
                <c:pt idx="27">
                  <c:v>102.118165588102</c:v>
                </c:pt>
                <c:pt idx="28">
                  <c:v>82.770728002355</c:v>
                </c:pt>
                <c:pt idx="29">
                  <c:v>86.544154688286</c:v>
                </c:pt>
                <c:pt idx="30">
                  <c:v>89.108337284226707</c:v>
                </c:pt>
                <c:pt idx="31">
                  <c:v>92.106399845852806</c:v>
                </c:pt>
                <c:pt idx="32">
                  <c:v>81.561296860207406</c:v>
                </c:pt>
                <c:pt idx="33">
                  <c:v>82.125343261221204</c:v>
                </c:pt>
                <c:pt idx="34">
                  <c:v>83.738929913330693</c:v>
                </c:pt>
                <c:pt idx="35">
                  <c:v>85.449692390801005</c:v>
                </c:pt>
                <c:pt idx="36">
                  <c:v>81.624943995754904</c:v>
                </c:pt>
                <c:pt idx="37">
                  <c:v>82.9462406415186</c:v>
                </c:pt>
                <c:pt idx="38">
                  <c:v>83.467723380209193</c:v>
                </c:pt>
                <c:pt idx="39">
                  <c:v>81.885008660526296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151072"/>
        <c:axId val="1044142912"/>
      </c:lineChart>
      <c:catAx>
        <c:axId val="104415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Search</a:t>
                </a:r>
                <a:r>
                  <a:rPr lang="en-AU" baseline="0"/>
                  <a:t> Step of Hyperparameter Search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42912"/>
        <c:crosses val="autoZero"/>
        <c:auto val="1"/>
        <c:lblAlgn val="ctr"/>
        <c:lblOffset val="100"/>
        <c:noMultiLvlLbl val="0"/>
      </c:catAx>
      <c:valAx>
        <c:axId val="10441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5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TGOnAPExtractMinWordFr10InDocHo!$A$5276:$A$5575</c:f>
              <c:numCache>
                <c:formatCode>General</c:formatCode>
                <c:ptCount val="300"/>
                <c:pt idx="0">
                  <c:v>300</c:v>
                </c:pt>
                <c:pt idx="1">
                  <c:v>299</c:v>
                </c:pt>
                <c:pt idx="2">
                  <c:v>298</c:v>
                </c:pt>
                <c:pt idx="3">
                  <c:v>297</c:v>
                </c:pt>
                <c:pt idx="4">
                  <c:v>296</c:v>
                </c:pt>
                <c:pt idx="5">
                  <c:v>295</c:v>
                </c:pt>
                <c:pt idx="6">
                  <c:v>294</c:v>
                </c:pt>
                <c:pt idx="7">
                  <c:v>293</c:v>
                </c:pt>
                <c:pt idx="8">
                  <c:v>292</c:v>
                </c:pt>
                <c:pt idx="9">
                  <c:v>291</c:v>
                </c:pt>
                <c:pt idx="10">
                  <c:v>290</c:v>
                </c:pt>
                <c:pt idx="11">
                  <c:v>289</c:v>
                </c:pt>
                <c:pt idx="12">
                  <c:v>288</c:v>
                </c:pt>
                <c:pt idx="13">
                  <c:v>287</c:v>
                </c:pt>
                <c:pt idx="14">
                  <c:v>286</c:v>
                </c:pt>
                <c:pt idx="15">
                  <c:v>285</c:v>
                </c:pt>
                <c:pt idx="16">
                  <c:v>284</c:v>
                </c:pt>
                <c:pt idx="17">
                  <c:v>283</c:v>
                </c:pt>
                <c:pt idx="18">
                  <c:v>282</c:v>
                </c:pt>
                <c:pt idx="19">
                  <c:v>281</c:v>
                </c:pt>
                <c:pt idx="20">
                  <c:v>280</c:v>
                </c:pt>
                <c:pt idx="21">
                  <c:v>279</c:v>
                </c:pt>
                <c:pt idx="22">
                  <c:v>278</c:v>
                </c:pt>
                <c:pt idx="23">
                  <c:v>277</c:v>
                </c:pt>
                <c:pt idx="24">
                  <c:v>276</c:v>
                </c:pt>
                <c:pt idx="25">
                  <c:v>275</c:v>
                </c:pt>
                <c:pt idx="26">
                  <c:v>274</c:v>
                </c:pt>
                <c:pt idx="27">
                  <c:v>273</c:v>
                </c:pt>
                <c:pt idx="28">
                  <c:v>272</c:v>
                </c:pt>
                <c:pt idx="29">
                  <c:v>271</c:v>
                </c:pt>
                <c:pt idx="30">
                  <c:v>270</c:v>
                </c:pt>
                <c:pt idx="31">
                  <c:v>269</c:v>
                </c:pt>
                <c:pt idx="32">
                  <c:v>268</c:v>
                </c:pt>
                <c:pt idx="33">
                  <c:v>267</c:v>
                </c:pt>
                <c:pt idx="34">
                  <c:v>266</c:v>
                </c:pt>
                <c:pt idx="35">
                  <c:v>265</c:v>
                </c:pt>
                <c:pt idx="36">
                  <c:v>264</c:v>
                </c:pt>
                <c:pt idx="37">
                  <c:v>263</c:v>
                </c:pt>
                <c:pt idx="38">
                  <c:v>262</c:v>
                </c:pt>
                <c:pt idx="39">
                  <c:v>261</c:v>
                </c:pt>
                <c:pt idx="40">
                  <c:v>260</c:v>
                </c:pt>
                <c:pt idx="41">
                  <c:v>259</c:v>
                </c:pt>
                <c:pt idx="42">
                  <c:v>258</c:v>
                </c:pt>
                <c:pt idx="43">
                  <c:v>257</c:v>
                </c:pt>
                <c:pt idx="44">
                  <c:v>256</c:v>
                </c:pt>
                <c:pt idx="45">
                  <c:v>255</c:v>
                </c:pt>
                <c:pt idx="46">
                  <c:v>254</c:v>
                </c:pt>
                <c:pt idx="47">
                  <c:v>253</c:v>
                </c:pt>
                <c:pt idx="48">
                  <c:v>252</c:v>
                </c:pt>
                <c:pt idx="49">
                  <c:v>251</c:v>
                </c:pt>
                <c:pt idx="50">
                  <c:v>250</c:v>
                </c:pt>
                <c:pt idx="51">
                  <c:v>249</c:v>
                </c:pt>
                <c:pt idx="52">
                  <c:v>248</c:v>
                </c:pt>
                <c:pt idx="53">
                  <c:v>247</c:v>
                </c:pt>
                <c:pt idx="54">
                  <c:v>246</c:v>
                </c:pt>
                <c:pt idx="55">
                  <c:v>245</c:v>
                </c:pt>
                <c:pt idx="56">
                  <c:v>244</c:v>
                </c:pt>
                <c:pt idx="57">
                  <c:v>243</c:v>
                </c:pt>
                <c:pt idx="58">
                  <c:v>242</c:v>
                </c:pt>
                <c:pt idx="59">
                  <c:v>241</c:v>
                </c:pt>
                <c:pt idx="60">
                  <c:v>240</c:v>
                </c:pt>
                <c:pt idx="61">
                  <c:v>239</c:v>
                </c:pt>
                <c:pt idx="62">
                  <c:v>238</c:v>
                </c:pt>
                <c:pt idx="63">
                  <c:v>237</c:v>
                </c:pt>
                <c:pt idx="64">
                  <c:v>236</c:v>
                </c:pt>
                <c:pt idx="65">
                  <c:v>235</c:v>
                </c:pt>
                <c:pt idx="66">
                  <c:v>234</c:v>
                </c:pt>
                <c:pt idx="67">
                  <c:v>233</c:v>
                </c:pt>
                <c:pt idx="68">
                  <c:v>232</c:v>
                </c:pt>
                <c:pt idx="69">
                  <c:v>231</c:v>
                </c:pt>
                <c:pt idx="70">
                  <c:v>230</c:v>
                </c:pt>
                <c:pt idx="71">
                  <c:v>229</c:v>
                </c:pt>
                <c:pt idx="72">
                  <c:v>228</c:v>
                </c:pt>
                <c:pt idx="73">
                  <c:v>227</c:v>
                </c:pt>
                <c:pt idx="74">
                  <c:v>226</c:v>
                </c:pt>
                <c:pt idx="75">
                  <c:v>225</c:v>
                </c:pt>
                <c:pt idx="76">
                  <c:v>224</c:v>
                </c:pt>
                <c:pt idx="77">
                  <c:v>223</c:v>
                </c:pt>
                <c:pt idx="78">
                  <c:v>222</c:v>
                </c:pt>
                <c:pt idx="79">
                  <c:v>221</c:v>
                </c:pt>
                <c:pt idx="80">
                  <c:v>220</c:v>
                </c:pt>
                <c:pt idx="81">
                  <c:v>219</c:v>
                </c:pt>
                <c:pt idx="82">
                  <c:v>218</c:v>
                </c:pt>
                <c:pt idx="83">
                  <c:v>217</c:v>
                </c:pt>
                <c:pt idx="84">
                  <c:v>216</c:v>
                </c:pt>
                <c:pt idx="85">
                  <c:v>215</c:v>
                </c:pt>
                <c:pt idx="86">
                  <c:v>214</c:v>
                </c:pt>
                <c:pt idx="87">
                  <c:v>213</c:v>
                </c:pt>
                <c:pt idx="88">
                  <c:v>212</c:v>
                </c:pt>
                <c:pt idx="89">
                  <c:v>211</c:v>
                </c:pt>
                <c:pt idx="90">
                  <c:v>210</c:v>
                </c:pt>
                <c:pt idx="91">
                  <c:v>209</c:v>
                </c:pt>
                <c:pt idx="92">
                  <c:v>208</c:v>
                </c:pt>
                <c:pt idx="93">
                  <c:v>207</c:v>
                </c:pt>
                <c:pt idx="94">
                  <c:v>206</c:v>
                </c:pt>
                <c:pt idx="95">
                  <c:v>205</c:v>
                </c:pt>
                <c:pt idx="96">
                  <c:v>204</c:v>
                </c:pt>
                <c:pt idx="97">
                  <c:v>203</c:v>
                </c:pt>
                <c:pt idx="98">
                  <c:v>202</c:v>
                </c:pt>
                <c:pt idx="99">
                  <c:v>201</c:v>
                </c:pt>
                <c:pt idx="100">
                  <c:v>200</c:v>
                </c:pt>
                <c:pt idx="101">
                  <c:v>199</c:v>
                </c:pt>
                <c:pt idx="102">
                  <c:v>198</c:v>
                </c:pt>
                <c:pt idx="103">
                  <c:v>197</c:v>
                </c:pt>
                <c:pt idx="104">
                  <c:v>196</c:v>
                </c:pt>
                <c:pt idx="105">
                  <c:v>195</c:v>
                </c:pt>
                <c:pt idx="106">
                  <c:v>194</c:v>
                </c:pt>
                <c:pt idx="107">
                  <c:v>193</c:v>
                </c:pt>
                <c:pt idx="108">
                  <c:v>192</c:v>
                </c:pt>
                <c:pt idx="109">
                  <c:v>191</c:v>
                </c:pt>
                <c:pt idx="110">
                  <c:v>190</c:v>
                </c:pt>
                <c:pt idx="111">
                  <c:v>189</c:v>
                </c:pt>
                <c:pt idx="112">
                  <c:v>188</c:v>
                </c:pt>
                <c:pt idx="113">
                  <c:v>187</c:v>
                </c:pt>
                <c:pt idx="114">
                  <c:v>186</c:v>
                </c:pt>
                <c:pt idx="115">
                  <c:v>185</c:v>
                </c:pt>
                <c:pt idx="116">
                  <c:v>184</c:v>
                </c:pt>
                <c:pt idx="117">
                  <c:v>183</c:v>
                </c:pt>
                <c:pt idx="118">
                  <c:v>182</c:v>
                </c:pt>
                <c:pt idx="119">
                  <c:v>181</c:v>
                </c:pt>
                <c:pt idx="120">
                  <c:v>180</c:v>
                </c:pt>
                <c:pt idx="121">
                  <c:v>179</c:v>
                </c:pt>
                <c:pt idx="122">
                  <c:v>178</c:v>
                </c:pt>
                <c:pt idx="123">
                  <c:v>177</c:v>
                </c:pt>
                <c:pt idx="124">
                  <c:v>176</c:v>
                </c:pt>
                <c:pt idx="125">
                  <c:v>175</c:v>
                </c:pt>
                <c:pt idx="126">
                  <c:v>174</c:v>
                </c:pt>
                <c:pt idx="127">
                  <c:v>173</c:v>
                </c:pt>
                <c:pt idx="128">
                  <c:v>172</c:v>
                </c:pt>
                <c:pt idx="129">
                  <c:v>171</c:v>
                </c:pt>
                <c:pt idx="130">
                  <c:v>170</c:v>
                </c:pt>
                <c:pt idx="131">
                  <c:v>169</c:v>
                </c:pt>
                <c:pt idx="132">
                  <c:v>168</c:v>
                </c:pt>
                <c:pt idx="133">
                  <c:v>167</c:v>
                </c:pt>
                <c:pt idx="134">
                  <c:v>166</c:v>
                </c:pt>
                <c:pt idx="135">
                  <c:v>165</c:v>
                </c:pt>
                <c:pt idx="136">
                  <c:v>164</c:v>
                </c:pt>
                <c:pt idx="137">
                  <c:v>163</c:v>
                </c:pt>
                <c:pt idx="138">
                  <c:v>162</c:v>
                </c:pt>
                <c:pt idx="139">
                  <c:v>161</c:v>
                </c:pt>
                <c:pt idx="140">
                  <c:v>160</c:v>
                </c:pt>
                <c:pt idx="141">
                  <c:v>159</c:v>
                </c:pt>
                <c:pt idx="142">
                  <c:v>158</c:v>
                </c:pt>
                <c:pt idx="143">
                  <c:v>157</c:v>
                </c:pt>
                <c:pt idx="144">
                  <c:v>156</c:v>
                </c:pt>
                <c:pt idx="145">
                  <c:v>155</c:v>
                </c:pt>
                <c:pt idx="146">
                  <c:v>154</c:v>
                </c:pt>
                <c:pt idx="147">
                  <c:v>153</c:v>
                </c:pt>
                <c:pt idx="148">
                  <c:v>152</c:v>
                </c:pt>
                <c:pt idx="149">
                  <c:v>151</c:v>
                </c:pt>
                <c:pt idx="150">
                  <c:v>150</c:v>
                </c:pt>
                <c:pt idx="151">
                  <c:v>149</c:v>
                </c:pt>
                <c:pt idx="152">
                  <c:v>148</c:v>
                </c:pt>
                <c:pt idx="153">
                  <c:v>147</c:v>
                </c:pt>
                <c:pt idx="154">
                  <c:v>146</c:v>
                </c:pt>
                <c:pt idx="155">
                  <c:v>145</c:v>
                </c:pt>
                <c:pt idx="156">
                  <c:v>144</c:v>
                </c:pt>
                <c:pt idx="157">
                  <c:v>143</c:v>
                </c:pt>
                <c:pt idx="158">
                  <c:v>142</c:v>
                </c:pt>
                <c:pt idx="159">
                  <c:v>141</c:v>
                </c:pt>
                <c:pt idx="160">
                  <c:v>140</c:v>
                </c:pt>
                <c:pt idx="161">
                  <c:v>139</c:v>
                </c:pt>
                <c:pt idx="162">
                  <c:v>138</c:v>
                </c:pt>
                <c:pt idx="163">
                  <c:v>137</c:v>
                </c:pt>
                <c:pt idx="164">
                  <c:v>136</c:v>
                </c:pt>
                <c:pt idx="165">
                  <c:v>135</c:v>
                </c:pt>
                <c:pt idx="166">
                  <c:v>134</c:v>
                </c:pt>
                <c:pt idx="167">
                  <c:v>133</c:v>
                </c:pt>
                <c:pt idx="168">
                  <c:v>132</c:v>
                </c:pt>
                <c:pt idx="169">
                  <c:v>131</c:v>
                </c:pt>
                <c:pt idx="170">
                  <c:v>130</c:v>
                </c:pt>
                <c:pt idx="171">
                  <c:v>129</c:v>
                </c:pt>
                <c:pt idx="172">
                  <c:v>128</c:v>
                </c:pt>
                <c:pt idx="173">
                  <c:v>127</c:v>
                </c:pt>
                <c:pt idx="174">
                  <c:v>126</c:v>
                </c:pt>
                <c:pt idx="175">
                  <c:v>125</c:v>
                </c:pt>
                <c:pt idx="176">
                  <c:v>124</c:v>
                </c:pt>
                <c:pt idx="177">
                  <c:v>123</c:v>
                </c:pt>
                <c:pt idx="178">
                  <c:v>122</c:v>
                </c:pt>
                <c:pt idx="179">
                  <c:v>121</c:v>
                </c:pt>
                <c:pt idx="180">
                  <c:v>120</c:v>
                </c:pt>
                <c:pt idx="181">
                  <c:v>119</c:v>
                </c:pt>
                <c:pt idx="182">
                  <c:v>118</c:v>
                </c:pt>
                <c:pt idx="183">
                  <c:v>117</c:v>
                </c:pt>
                <c:pt idx="184">
                  <c:v>116</c:v>
                </c:pt>
                <c:pt idx="185">
                  <c:v>115</c:v>
                </c:pt>
                <c:pt idx="186">
                  <c:v>114</c:v>
                </c:pt>
                <c:pt idx="187">
                  <c:v>113</c:v>
                </c:pt>
                <c:pt idx="188">
                  <c:v>112</c:v>
                </c:pt>
                <c:pt idx="189">
                  <c:v>111</c:v>
                </c:pt>
                <c:pt idx="190">
                  <c:v>110</c:v>
                </c:pt>
                <c:pt idx="191">
                  <c:v>109</c:v>
                </c:pt>
                <c:pt idx="192">
                  <c:v>108</c:v>
                </c:pt>
                <c:pt idx="193">
                  <c:v>107</c:v>
                </c:pt>
                <c:pt idx="194">
                  <c:v>106</c:v>
                </c:pt>
                <c:pt idx="195">
                  <c:v>105</c:v>
                </c:pt>
                <c:pt idx="196">
                  <c:v>104</c:v>
                </c:pt>
                <c:pt idx="197">
                  <c:v>103</c:v>
                </c:pt>
                <c:pt idx="198">
                  <c:v>102</c:v>
                </c:pt>
                <c:pt idx="199">
                  <c:v>101</c:v>
                </c:pt>
                <c:pt idx="200">
                  <c:v>100</c:v>
                </c:pt>
                <c:pt idx="201">
                  <c:v>99</c:v>
                </c:pt>
                <c:pt idx="202">
                  <c:v>98</c:v>
                </c:pt>
                <c:pt idx="203">
                  <c:v>97</c:v>
                </c:pt>
                <c:pt idx="204">
                  <c:v>96</c:v>
                </c:pt>
                <c:pt idx="205">
                  <c:v>95</c:v>
                </c:pt>
                <c:pt idx="206">
                  <c:v>94</c:v>
                </c:pt>
                <c:pt idx="207">
                  <c:v>93</c:v>
                </c:pt>
                <c:pt idx="208">
                  <c:v>92</c:v>
                </c:pt>
                <c:pt idx="209">
                  <c:v>91</c:v>
                </c:pt>
                <c:pt idx="210">
                  <c:v>90</c:v>
                </c:pt>
                <c:pt idx="211">
                  <c:v>89</c:v>
                </c:pt>
                <c:pt idx="212">
                  <c:v>88</c:v>
                </c:pt>
                <c:pt idx="213">
                  <c:v>87</c:v>
                </c:pt>
                <c:pt idx="214">
                  <c:v>86</c:v>
                </c:pt>
                <c:pt idx="215">
                  <c:v>85</c:v>
                </c:pt>
                <c:pt idx="216">
                  <c:v>84</c:v>
                </c:pt>
                <c:pt idx="217">
                  <c:v>83</c:v>
                </c:pt>
                <c:pt idx="218">
                  <c:v>82</c:v>
                </c:pt>
                <c:pt idx="219">
                  <c:v>81</c:v>
                </c:pt>
                <c:pt idx="220">
                  <c:v>80</c:v>
                </c:pt>
                <c:pt idx="221">
                  <c:v>79</c:v>
                </c:pt>
                <c:pt idx="222">
                  <c:v>78</c:v>
                </c:pt>
                <c:pt idx="223">
                  <c:v>77</c:v>
                </c:pt>
                <c:pt idx="224">
                  <c:v>76</c:v>
                </c:pt>
                <c:pt idx="225">
                  <c:v>75</c:v>
                </c:pt>
                <c:pt idx="226">
                  <c:v>74</c:v>
                </c:pt>
                <c:pt idx="227">
                  <c:v>73</c:v>
                </c:pt>
                <c:pt idx="228">
                  <c:v>72</c:v>
                </c:pt>
                <c:pt idx="229">
                  <c:v>71</c:v>
                </c:pt>
                <c:pt idx="230">
                  <c:v>70</c:v>
                </c:pt>
                <c:pt idx="231">
                  <c:v>69</c:v>
                </c:pt>
                <c:pt idx="232">
                  <c:v>68</c:v>
                </c:pt>
                <c:pt idx="233">
                  <c:v>67</c:v>
                </c:pt>
                <c:pt idx="234">
                  <c:v>66</c:v>
                </c:pt>
                <c:pt idx="235">
                  <c:v>65</c:v>
                </c:pt>
                <c:pt idx="236">
                  <c:v>64</c:v>
                </c:pt>
                <c:pt idx="237">
                  <c:v>63</c:v>
                </c:pt>
                <c:pt idx="238">
                  <c:v>62</c:v>
                </c:pt>
                <c:pt idx="239">
                  <c:v>61</c:v>
                </c:pt>
                <c:pt idx="240">
                  <c:v>60</c:v>
                </c:pt>
                <c:pt idx="241">
                  <c:v>59</c:v>
                </c:pt>
                <c:pt idx="242">
                  <c:v>58</c:v>
                </c:pt>
                <c:pt idx="243">
                  <c:v>57</c:v>
                </c:pt>
                <c:pt idx="244">
                  <c:v>56</c:v>
                </c:pt>
                <c:pt idx="245">
                  <c:v>55</c:v>
                </c:pt>
                <c:pt idx="246">
                  <c:v>54</c:v>
                </c:pt>
                <c:pt idx="247">
                  <c:v>53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49</c:v>
                </c:pt>
                <c:pt idx="252">
                  <c:v>48</c:v>
                </c:pt>
                <c:pt idx="253">
                  <c:v>47</c:v>
                </c:pt>
                <c:pt idx="254">
                  <c:v>46</c:v>
                </c:pt>
                <c:pt idx="255">
                  <c:v>45</c:v>
                </c:pt>
                <c:pt idx="256">
                  <c:v>44</c:v>
                </c:pt>
                <c:pt idx="257">
                  <c:v>43</c:v>
                </c:pt>
                <c:pt idx="258">
                  <c:v>42</c:v>
                </c:pt>
                <c:pt idx="259">
                  <c:v>41</c:v>
                </c:pt>
                <c:pt idx="260">
                  <c:v>40</c:v>
                </c:pt>
                <c:pt idx="261">
                  <c:v>39</c:v>
                </c:pt>
                <c:pt idx="262">
                  <c:v>38</c:v>
                </c:pt>
                <c:pt idx="263">
                  <c:v>37</c:v>
                </c:pt>
                <c:pt idx="264">
                  <c:v>36</c:v>
                </c:pt>
                <c:pt idx="265">
                  <c:v>35</c:v>
                </c:pt>
                <c:pt idx="266">
                  <c:v>34</c:v>
                </c:pt>
                <c:pt idx="267">
                  <c:v>33</c:v>
                </c:pt>
                <c:pt idx="268">
                  <c:v>32</c:v>
                </c:pt>
                <c:pt idx="269">
                  <c:v>31</c:v>
                </c:pt>
                <c:pt idx="270">
                  <c:v>30</c:v>
                </c:pt>
                <c:pt idx="271">
                  <c:v>29</c:v>
                </c:pt>
                <c:pt idx="272">
                  <c:v>28</c:v>
                </c:pt>
                <c:pt idx="273">
                  <c:v>27</c:v>
                </c:pt>
                <c:pt idx="274">
                  <c:v>26</c:v>
                </c:pt>
                <c:pt idx="275">
                  <c:v>25</c:v>
                </c:pt>
                <c:pt idx="276">
                  <c:v>24</c:v>
                </c:pt>
                <c:pt idx="277">
                  <c:v>23</c:v>
                </c:pt>
                <c:pt idx="278">
                  <c:v>22</c:v>
                </c:pt>
                <c:pt idx="279">
                  <c:v>21</c:v>
                </c:pt>
                <c:pt idx="280">
                  <c:v>20</c:v>
                </c:pt>
                <c:pt idx="281">
                  <c:v>19</c:v>
                </c:pt>
                <c:pt idx="282">
                  <c:v>18</c:v>
                </c:pt>
                <c:pt idx="283">
                  <c:v>17</c:v>
                </c:pt>
                <c:pt idx="284">
                  <c:v>16</c:v>
                </c:pt>
                <c:pt idx="285">
                  <c:v>15</c:v>
                </c:pt>
                <c:pt idx="286">
                  <c:v>14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10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6</c:v>
                </c:pt>
                <c:pt idx="295">
                  <c:v>5</c:v>
                </c:pt>
                <c:pt idx="296">
                  <c:v>4</c:v>
                </c:pt>
                <c:pt idx="297">
                  <c:v>3</c:v>
                </c:pt>
                <c:pt idx="298">
                  <c:v>2</c:v>
                </c:pt>
                <c:pt idx="299">
                  <c:v>1</c:v>
                </c:pt>
              </c:numCache>
            </c:numRef>
          </c:xVal>
          <c:yVal>
            <c:numRef>
              <c:f>TGOnAPExtractMinWordFr10InDocHo!$B$5276:$B$5575</c:f>
              <c:numCache>
                <c:formatCode>General</c:formatCode>
                <c:ptCount val="300"/>
                <c:pt idx="0">
                  <c:v>15.5540040522538</c:v>
                </c:pt>
                <c:pt idx="1">
                  <c:v>15.593028438121801</c:v>
                </c:pt>
                <c:pt idx="2">
                  <c:v>15.6388005934762</c:v>
                </c:pt>
                <c:pt idx="3">
                  <c:v>15.701469936356199</c:v>
                </c:pt>
                <c:pt idx="4">
                  <c:v>15.743200221430801</c:v>
                </c:pt>
                <c:pt idx="5">
                  <c:v>15.7873577686925</c:v>
                </c:pt>
                <c:pt idx="6">
                  <c:v>15.8401057012675</c:v>
                </c:pt>
                <c:pt idx="7">
                  <c:v>15.891517178602699</c:v>
                </c:pt>
                <c:pt idx="8">
                  <c:v>15.933506846175201</c:v>
                </c:pt>
                <c:pt idx="9">
                  <c:v>15.9779225256882</c:v>
                </c:pt>
                <c:pt idx="10">
                  <c:v>16.031560129131101</c:v>
                </c:pt>
                <c:pt idx="11">
                  <c:v>16.074843164209501</c:v>
                </c:pt>
                <c:pt idx="12">
                  <c:v>16.135309351900599</c:v>
                </c:pt>
                <c:pt idx="13">
                  <c:v>16.192171558524201</c:v>
                </c:pt>
                <c:pt idx="14">
                  <c:v>16.235324984893001</c:v>
                </c:pt>
                <c:pt idx="15">
                  <c:v>16.278651777875901</c:v>
                </c:pt>
                <c:pt idx="16">
                  <c:v>16.345072521511099</c:v>
                </c:pt>
                <c:pt idx="17">
                  <c:v>16.3907897613446</c:v>
                </c:pt>
                <c:pt idx="18">
                  <c:v>16.4373898020255</c:v>
                </c:pt>
                <c:pt idx="19">
                  <c:v>16.482839978023598</c:v>
                </c:pt>
                <c:pt idx="20">
                  <c:v>16.527713435924301</c:v>
                </c:pt>
                <c:pt idx="21">
                  <c:v>16.5782415591617</c:v>
                </c:pt>
                <c:pt idx="22">
                  <c:v>16.638334474348799</c:v>
                </c:pt>
                <c:pt idx="23">
                  <c:v>16.6855250386362</c:v>
                </c:pt>
                <c:pt idx="24">
                  <c:v>16.7298798253961</c:v>
                </c:pt>
                <c:pt idx="25">
                  <c:v>16.777817501539602</c:v>
                </c:pt>
                <c:pt idx="26">
                  <c:v>16.826649116929602</c:v>
                </c:pt>
                <c:pt idx="27">
                  <c:v>16.866433467468699</c:v>
                </c:pt>
                <c:pt idx="28">
                  <c:v>16.920424045027399</c:v>
                </c:pt>
                <c:pt idx="29">
                  <c:v>16.965343377214801</c:v>
                </c:pt>
                <c:pt idx="30">
                  <c:v>17.014943120294401</c:v>
                </c:pt>
                <c:pt idx="31">
                  <c:v>17.0782087884491</c:v>
                </c:pt>
                <c:pt idx="32">
                  <c:v>17.137220262539401</c:v>
                </c:pt>
                <c:pt idx="33">
                  <c:v>17.203430118883301</c:v>
                </c:pt>
                <c:pt idx="34">
                  <c:v>17.252520491613499</c:v>
                </c:pt>
                <c:pt idx="35">
                  <c:v>17.2994895486503</c:v>
                </c:pt>
                <c:pt idx="36">
                  <c:v>17.354508277571199</c:v>
                </c:pt>
                <c:pt idx="37">
                  <c:v>17.406174127441702</c:v>
                </c:pt>
                <c:pt idx="38">
                  <c:v>17.469264283585201</c:v>
                </c:pt>
                <c:pt idx="39">
                  <c:v>17.519721544665199</c:v>
                </c:pt>
                <c:pt idx="40">
                  <c:v>17.5749009570856</c:v>
                </c:pt>
                <c:pt idx="41">
                  <c:v>17.635380581235101</c:v>
                </c:pt>
                <c:pt idx="42">
                  <c:v>17.687163104229999</c:v>
                </c:pt>
                <c:pt idx="43">
                  <c:v>17.738153044897199</c:v>
                </c:pt>
                <c:pt idx="44">
                  <c:v>17.8159613276421</c:v>
                </c:pt>
                <c:pt idx="45">
                  <c:v>17.867479318560601</c:v>
                </c:pt>
                <c:pt idx="46">
                  <c:v>17.933032796304701</c:v>
                </c:pt>
                <c:pt idx="47">
                  <c:v>17.996768083868801</c:v>
                </c:pt>
                <c:pt idx="48">
                  <c:v>18.0911501320662</c:v>
                </c:pt>
                <c:pt idx="49">
                  <c:v>18.152777900302201</c:v>
                </c:pt>
                <c:pt idx="50">
                  <c:v>18.214476590512799</c:v>
                </c:pt>
                <c:pt idx="51">
                  <c:v>18.261680528005201</c:v>
                </c:pt>
                <c:pt idx="52">
                  <c:v>18.334472835941501</c:v>
                </c:pt>
                <c:pt idx="53">
                  <c:v>18.383746613458399</c:v>
                </c:pt>
                <c:pt idx="54">
                  <c:v>18.444617541744801</c:v>
                </c:pt>
                <c:pt idx="55">
                  <c:v>18.5242526130498</c:v>
                </c:pt>
                <c:pt idx="56">
                  <c:v>18.5962975226476</c:v>
                </c:pt>
                <c:pt idx="57">
                  <c:v>18.667376947470402</c:v>
                </c:pt>
                <c:pt idx="58">
                  <c:v>18.749931652867001</c:v>
                </c:pt>
                <c:pt idx="59">
                  <c:v>18.8084454871844</c:v>
                </c:pt>
                <c:pt idx="60">
                  <c:v>18.869340552531501</c:v>
                </c:pt>
                <c:pt idx="61">
                  <c:v>18.931185997707601</c:v>
                </c:pt>
                <c:pt idx="62">
                  <c:v>19.003271575261</c:v>
                </c:pt>
                <c:pt idx="63">
                  <c:v>19.073481300590299</c:v>
                </c:pt>
                <c:pt idx="64">
                  <c:v>19.134673473224399</c:v>
                </c:pt>
                <c:pt idx="65">
                  <c:v>19.2006030518796</c:v>
                </c:pt>
                <c:pt idx="66">
                  <c:v>19.270905901937098</c:v>
                </c:pt>
                <c:pt idx="67">
                  <c:v>19.344986604306001</c:v>
                </c:pt>
                <c:pt idx="68">
                  <c:v>19.417328738938899</c:v>
                </c:pt>
                <c:pt idx="69">
                  <c:v>19.497547406402902</c:v>
                </c:pt>
                <c:pt idx="70">
                  <c:v>19.568410808766199</c:v>
                </c:pt>
                <c:pt idx="71">
                  <c:v>19.6422063573023</c:v>
                </c:pt>
                <c:pt idx="72">
                  <c:v>19.7052139364806</c:v>
                </c:pt>
                <c:pt idx="73">
                  <c:v>19.763596281751301</c:v>
                </c:pt>
                <c:pt idx="74">
                  <c:v>19.8529750176283</c:v>
                </c:pt>
                <c:pt idx="75">
                  <c:v>19.927347602601099</c:v>
                </c:pt>
                <c:pt idx="76">
                  <c:v>20.000712665281799</c:v>
                </c:pt>
                <c:pt idx="77">
                  <c:v>20.0697643480982</c:v>
                </c:pt>
                <c:pt idx="78">
                  <c:v>20.123666537825201</c:v>
                </c:pt>
                <c:pt idx="79">
                  <c:v>20.197042063159198</c:v>
                </c:pt>
                <c:pt idx="80">
                  <c:v>20.274051304576499</c:v>
                </c:pt>
                <c:pt idx="81">
                  <c:v>20.349924281701401</c:v>
                </c:pt>
                <c:pt idx="82">
                  <c:v>20.424285881931802</c:v>
                </c:pt>
                <c:pt idx="83">
                  <c:v>20.5216827530788</c:v>
                </c:pt>
                <c:pt idx="84">
                  <c:v>20.6218386145643</c:v>
                </c:pt>
                <c:pt idx="85">
                  <c:v>20.714211700766501</c:v>
                </c:pt>
                <c:pt idx="86">
                  <c:v>20.816494163280201</c:v>
                </c:pt>
                <c:pt idx="87">
                  <c:v>20.910416825347902</c:v>
                </c:pt>
                <c:pt idx="88">
                  <c:v>20.993497118101601</c:v>
                </c:pt>
                <c:pt idx="89">
                  <c:v>21.0828715641087</c:v>
                </c:pt>
                <c:pt idx="90">
                  <c:v>21.1700370776603</c:v>
                </c:pt>
                <c:pt idx="91">
                  <c:v>21.260677256256098</c:v>
                </c:pt>
                <c:pt idx="92">
                  <c:v>21.3327105612811</c:v>
                </c:pt>
                <c:pt idx="93">
                  <c:v>21.403156856935801</c:v>
                </c:pt>
                <c:pt idx="94">
                  <c:v>21.506053277441101</c:v>
                </c:pt>
                <c:pt idx="95">
                  <c:v>21.596820333027299</c:v>
                </c:pt>
                <c:pt idx="96">
                  <c:v>21.7237768700898</c:v>
                </c:pt>
                <c:pt idx="97">
                  <c:v>21.8214691039617</c:v>
                </c:pt>
                <c:pt idx="98">
                  <c:v>21.9186355906036</c:v>
                </c:pt>
                <c:pt idx="99">
                  <c:v>22.006334197659498</c:v>
                </c:pt>
                <c:pt idx="100">
                  <c:v>22.098621848535601</c:v>
                </c:pt>
                <c:pt idx="101">
                  <c:v>22.1786921874826</c:v>
                </c:pt>
                <c:pt idx="102">
                  <c:v>22.2791839472333</c:v>
                </c:pt>
                <c:pt idx="103">
                  <c:v>22.401910746228001</c:v>
                </c:pt>
                <c:pt idx="104">
                  <c:v>22.508705038920102</c:v>
                </c:pt>
                <c:pt idx="105">
                  <c:v>22.5927873268075</c:v>
                </c:pt>
                <c:pt idx="106">
                  <c:v>22.676659764681901</c:v>
                </c:pt>
                <c:pt idx="107">
                  <c:v>22.793409859852101</c:v>
                </c:pt>
                <c:pt idx="108">
                  <c:v>22.868663776817499</c:v>
                </c:pt>
                <c:pt idx="109">
                  <c:v>22.950762054848902</c:v>
                </c:pt>
                <c:pt idx="110">
                  <c:v>23.063137393582199</c:v>
                </c:pt>
                <c:pt idx="111">
                  <c:v>23.157132713398099</c:v>
                </c:pt>
                <c:pt idx="112">
                  <c:v>23.248596940048799</c:v>
                </c:pt>
                <c:pt idx="113">
                  <c:v>23.3899275057382</c:v>
                </c:pt>
                <c:pt idx="114">
                  <c:v>23.495425866584998</c:v>
                </c:pt>
                <c:pt idx="115">
                  <c:v>23.607233184754602</c:v>
                </c:pt>
                <c:pt idx="116">
                  <c:v>23.714772449751401</c:v>
                </c:pt>
                <c:pt idx="117">
                  <c:v>23.8018723752966</c:v>
                </c:pt>
                <c:pt idx="118">
                  <c:v>23.910747042225001</c:v>
                </c:pt>
                <c:pt idx="119">
                  <c:v>24.034148912847101</c:v>
                </c:pt>
                <c:pt idx="120">
                  <c:v>24.135265171140698</c:v>
                </c:pt>
                <c:pt idx="121">
                  <c:v>24.270953626819601</c:v>
                </c:pt>
                <c:pt idx="122">
                  <c:v>24.4135860314049</c:v>
                </c:pt>
                <c:pt idx="123">
                  <c:v>24.5295298115267</c:v>
                </c:pt>
                <c:pt idx="124">
                  <c:v>24.6285329316541</c:v>
                </c:pt>
                <c:pt idx="125">
                  <c:v>24.7407177645517</c:v>
                </c:pt>
                <c:pt idx="126">
                  <c:v>24.871867367198799</c:v>
                </c:pt>
                <c:pt idx="127">
                  <c:v>24.998445581593799</c:v>
                </c:pt>
                <c:pt idx="128">
                  <c:v>25.110566694529599</c:v>
                </c:pt>
                <c:pt idx="129">
                  <c:v>25.226004068953198</c:v>
                </c:pt>
                <c:pt idx="130">
                  <c:v>25.3450883960721</c:v>
                </c:pt>
                <c:pt idx="131">
                  <c:v>25.448004618740399</c:v>
                </c:pt>
                <c:pt idx="132">
                  <c:v>25.654369388182701</c:v>
                </c:pt>
                <c:pt idx="133">
                  <c:v>25.7632252063575</c:v>
                </c:pt>
                <c:pt idx="134">
                  <c:v>25.847724044340801</c:v>
                </c:pt>
                <c:pt idx="135">
                  <c:v>25.9912363897967</c:v>
                </c:pt>
                <c:pt idx="136">
                  <c:v>26.1327827755029</c:v>
                </c:pt>
                <c:pt idx="137">
                  <c:v>26.2861804099784</c:v>
                </c:pt>
                <c:pt idx="138">
                  <c:v>26.406949103032201</c:v>
                </c:pt>
                <c:pt idx="139">
                  <c:v>26.564324929560101</c:v>
                </c:pt>
                <c:pt idx="140">
                  <c:v>26.6990122887326</c:v>
                </c:pt>
                <c:pt idx="141">
                  <c:v>26.865897353880101</c:v>
                </c:pt>
                <c:pt idx="142">
                  <c:v>26.9944865390767</c:v>
                </c:pt>
                <c:pt idx="143">
                  <c:v>27.154722006202199</c:v>
                </c:pt>
                <c:pt idx="144">
                  <c:v>27.319059022528901</c:v>
                </c:pt>
                <c:pt idx="145">
                  <c:v>27.437689742412601</c:v>
                </c:pt>
                <c:pt idx="146">
                  <c:v>27.586987096021399</c:v>
                </c:pt>
                <c:pt idx="147">
                  <c:v>27.7088299330387</c:v>
                </c:pt>
                <c:pt idx="148">
                  <c:v>27.8804832375918</c:v>
                </c:pt>
                <c:pt idx="149">
                  <c:v>28.007018103197801</c:v>
                </c:pt>
                <c:pt idx="150">
                  <c:v>28.116033776290401</c:v>
                </c:pt>
                <c:pt idx="151">
                  <c:v>28.2540233303138</c:v>
                </c:pt>
                <c:pt idx="152">
                  <c:v>28.448820649333999</c:v>
                </c:pt>
                <c:pt idx="153">
                  <c:v>28.5894590483943</c:v>
                </c:pt>
                <c:pt idx="154">
                  <c:v>28.757605481751</c:v>
                </c:pt>
                <c:pt idx="155">
                  <c:v>28.872620593820098</c:v>
                </c:pt>
                <c:pt idx="156">
                  <c:v>29.010472847950801</c:v>
                </c:pt>
                <c:pt idx="157">
                  <c:v>29.19319719105</c:v>
                </c:pt>
                <c:pt idx="158">
                  <c:v>29.464197207496198</c:v>
                </c:pt>
                <c:pt idx="159">
                  <c:v>29.619052384678699</c:v>
                </c:pt>
                <c:pt idx="160">
                  <c:v>29.810592421112101</c:v>
                </c:pt>
                <c:pt idx="161">
                  <c:v>30.0255501717192</c:v>
                </c:pt>
                <c:pt idx="162">
                  <c:v>30.265392207021399</c:v>
                </c:pt>
                <c:pt idx="163">
                  <c:v>30.491888500143801</c:v>
                </c:pt>
                <c:pt idx="164">
                  <c:v>30.701672868898701</c:v>
                </c:pt>
                <c:pt idx="165">
                  <c:v>30.8537065864111</c:v>
                </c:pt>
                <c:pt idx="166">
                  <c:v>30.9962942335173</c:v>
                </c:pt>
                <c:pt idx="167">
                  <c:v>31.153158966806501</c:v>
                </c:pt>
                <c:pt idx="168">
                  <c:v>31.287662599094102</c:v>
                </c:pt>
                <c:pt idx="169">
                  <c:v>31.443027479545599</c:v>
                </c:pt>
                <c:pt idx="170">
                  <c:v>31.698912882555302</c:v>
                </c:pt>
                <c:pt idx="171">
                  <c:v>31.850013505319701</c:v>
                </c:pt>
                <c:pt idx="172">
                  <c:v>32.083173753864003</c:v>
                </c:pt>
                <c:pt idx="173">
                  <c:v>32.321154958482801</c:v>
                </c:pt>
                <c:pt idx="174">
                  <c:v>32.679357445171398</c:v>
                </c:pt>
                <c:pt idx="175">
                  <c:v>32.852768463751303</c:v>
                </c:pt>
                <c:pt idx="176">
                  <c:v>33.072660106776702</c:v>
                </c:pt>
                <c:pt idx="177">
                  <c:v>33.374472319950598</c:v>
                </c:pt>
                <c:pt idx="178">
                  <c:v>33.6731920387614</c:v>
                </c:pt>
                <c:pt idx="179">
                  <c:v>33.929955323563703</c:v>
                </c:pt>
                <c:pt idx="180">
                  <c:v>34.098932455491799</c:v>
                </c:pt>
                <c:pt idx="181">
                  <c:v>34.324531776542898</c:v>
                </c:pt>
                <c:pt idx="182">
                  <c:v>34.572244243594199</c:v>
                </c:pt>
                <c:pt idx="183">
                  <c:v>34.8030198778035</c:v>
                </c:pt>
                <c:pt idx="184">
                  <c:v>35.026543602299498</c:v>
                </c:pt>
                <c:pt idx="185">
                  <c:v>35.424019158596799</c:v>
                </c:pt>
                <c:pt idx="186">
                  <c:v>35.677371585607602</c:v>
                </c:pt>
                <c:pt idx="187">
                  <c:v>35.974242129453799</c:v>
                </c:pt>
                <c:pt idx="188">
                  <c:v>36.275132369115298</c:v>
                </c:pt>
                <c:pt idx="189">
                  <c:v>36.497442493822298</c:v>
                </c:pt>
                <c:pt idx="190">
                  <c:v>36.7683764247517</c:v>
                </c:pt>
                <c:pt idx="191">
                  <c:v>37.030077484066503</c:v>
                </c:pt>
                <c:pt idx="192">
                  <c:v>37.397681551758502</c:v>
                </c:pt>
                <c:pt idx="193">
                  <c:v>37.625035657492603</c:v>
                </c:pt>
                <c:pt idx="194">
                  <c:v>37.945341400363901</c:v>
                </c:pt>
                <c:pt idx="195">
                  <c:v>38.180346639210299</c:v>
                </c:pt>
                <c:pt idx="196">
                  <c:v>38.437784984826799</c:v>
                </c:pt>
                <c:pt idx="197">
                  <c:v>38.641190693477697</c:v>
                </c:pt>
                <c:pt idx="198">
                  <c:v>38.841292206389298</c:v>
                </c:pt>
                <c:pt idx="199">
                  <c:v>39.083374458936298</c:v>
                </c:pt>
                <c:pt idx="200">
                  <c:v>39.517366627186703</c:v>
                </c:pt>
                <c:pt idx="201">
                  <c:v>39.946577722926797</c:v>
                </c:pt>
                <c:pt idx="202">
                  <c:v>40.363761669533403</c:v>
                </c:pt>
                <c:pt idx="203">
                  <c:v>40.8883713633412</c:v>
                </c:pt>
                <c:pt idx="204">
                  <c:v>41.231453217487903</c:v>
                </c:pt>
                <c:pt idx="205">
                  <c:v>41.548368055090201</c:v>
                </c:pt>
                <c:pt idx="206">
                  <c:v>41.764490334732599</c:v>
                </c:pt>
                <c:pt idx="207">
                  <c:v>42.071040084554198</c:v>
                </c:pt>
                <c:pt idx="208">
                  <c:v>42.520632594592001</c:v>
                </c:pt>
                <c:pt idx="209">
                  <c:v>42.840504708130098</c:v>
                </c:pt>
                <c:pt idx="210">
                  <c:v>43.383177444307996</c:v>
                </c:pt>
                <c:pt idx="211">
                  <c:v>43.7128330657399</c:v>
                </c:pt>
                <c:pt idx="212">
                  <c:v>44.055693301769701</c:v>
                </c:pt>
                <c:pt idx="213">
                  <c:v>44.373814490967803</c:v>
                </c:pt>
                <c:pt idx="214">
                  <c:v>45.005377099512401</c:v>
                </c:pt>
                <c:pt idx="215">
                  <c:v>45.472663951686499</c:v>
                </c:pt>
                <c:pt idx="216">
                  <c:v>45.850176079154103</c:v>
                </c:pt>
                <c:pt idx="217">
                  <c:v>46.3125603484999</c:v>
                </c:pt>
                <c:pt idx="218">
                  <c:v>46.716242699286703</c:v>
                </c:pt>
                <c:pt idx="219">
                  <c:v>47.115665077769997</c:v>
                </c:pt>
                <c:pt idx="220">
                  <c:v>47.344869253236702</c:v>
                </c:pt>
                <c:pt idx="221">
                  <c:v>47.6501535850471</c:v>
                </c:pt>
                <c:pt idx="222">
                  <c:v>48.504695852464998</c:v>
                </c:pt>
                <c:pt idx="223">
                  <c:v>49.278951448272501</c:v>
                </c:pt>
                <c:pt idx="224">
                  <c:v>50.1638675954894</c:v>
                </c:pt>
                <c:pt idx="225">
                  <c:v>50.521904277220798</c:v>
                </c:pt>
                <c:pt idx="226">
                  <c:v>51.338165020808098</c:v>
                </c:pt>
                <c:pt idx="227">
                  <c:v>51.788047174163097</c:v>
                </c:pt>
                <c:pt idx="228">
                  <c:v>52.254031077312803</c:v>
                </c:pt>
                <c:pt idx="229">
                  <c:v>52.755470200038701</c:v>
                </c:pt>
                <c:pt idx="230">
                  <c:v>53.343138435255597</c:v>
                </c:pt>
                <c:pt idx="231">
                  <c:v>53.842902370740099</c:v>
                </c:pt>
                <c:pt idx="232">
                  <c:v>54.236185771314297</c:v>
                </c:pt>
                <c:pt idx="233">
                  <c:v>54.836232125714098</c:v>
                </c:pt>
                <c:pt idx="234">
                  <c:v>55.268406867149203</c:v>
                </c:pt>
                <c:pt idx="235">
                  <c:v>56.417414347467499</c:v>
                </c:pt>
                <c:pt idx="236">
                  <c:v>57.432467500387503</c:v>
                </c:pt>
                <c:pt idx="237">
                  <c:v>58.2235730351127</c:v>
                </c:pt>
                <c:pt idx="238">
                  <c:v>58.747914355378903</c:v>
                </c:pt>
                <c:pt idx="239">
                  <c:v>59.2105148328667</c:v>
                </c:pt>
                <c:pt idx="240">
                  <c:v>60.199161765903398</c:v>
                </c:pt>
                <c:pt idx="241">
                  <c:v>60.647944966910401</c:v>
                </c:pt>
                <c:pt idx="242">
                  <c:v>61.142244018546002</c:v>
                </c:pt>
                <c:pt idx="243">
                  <c:v>62.549448948283398</c:v>
                </c:pt>
                <c:pt idx="244">
                  <c:v>63.145235061778301</c:v>
                </c:pt>
                <c:pt idx="245">
                  <c:v>64.257114457696105</c:v>
                </c:pt>
                <c:pt idx="246">
                  <c:v>65.4393338728418</c:v>
                </c:pt>
                <c:pt idx="247">
                  <c:v>66.941686571539506</c:v>
                </c:pt>
                <c:pt idx="248">
                  <c:v>67.6162719420782</c:v>
                </c:pt>
                <c:pt idx="249">
                  <c:v>68.808717854803504</c:v>
                </c:pt>
                <c:pt idx="250">
                  <c:v>69.590366700728694</c:v>
                </c:pt>
                <c:pt idx="251">
                  <c:v>70.400617285346598</c:v>
                </c:pt>
                <c:pt idx="252">
                  <c:v>70.956376095979394</c:v>
                </c:pt>
                <c:pt idx="253">
                  <c:v>71.682556429153394</c:v>
                </c:pt>
                <c:pt idx="254">
                  <c:v>72.455230122710802</c:v>
                </c:pt>
                <c:pt idx="255">
                  <c:v>73.991805042613294</c:v>
                </c:pt>
                <c:pt idx="256">
                  <c:v>74.735473552127203</c:v>
                </c:pt>
                <c:pt idx="257">
                  <c:v>76.680477771868198</c:v>
                </c:pt>
                <c:pt idx="258">
                  <c:v>77.836422546101602</c:v>
                </c:pt>
                <c:pt idx="259">
                  <c:v>78.791775334427598</c:v>
                </c:pt>
                <c:pt idx="260">
                  <c:v>79.766236467863607</c:v>
                </c:pt>
                <c:pt idx="261">
                  <c:v>81.519672517690395</c:v>
                </c:pt>
                <c:pt idx="262">
                  <c:v>82.754296000798803</c:v>
                </c:pt>
                <c:pt idx="263">
                  <c:v>84.168917387233506</c:v>
                </c:pt>
                <c:pt idx="264">
                  <c:v>85.325023383494994</c:v>
                </c:pt>
                <c:pt idx="265">
                  <c:v>86.615676169493199</c:v>
                </c:pt>
                <c:pt idx="266">
                  <c:v>87.671463958470795</c:v>
                </c:pt>
                <c:pt idx="267">
                  <c:v>90.150884172195703</c:v>
                </c:pt>
                <c:pt idx="268">
                  <c:v>91.293991815823404</c:v>
                </c:pt>
                <c:pt idx="269">
                  <c:v>92.310835653456394</c:v>
                </c:pt>
                <c:pt idx="270">
                  <c:v>93.119716676162</c:v>
                </c:pt>
                <c:pt idx="271">
                  <c:v>94.022328948160407</c:v>
                </c:pt>
                <c:pt idx="272">
                  <c:v>95.540120960416104</c:v>
                </c:pt>
                <c:pt idx="273">
                  <c:v>96.692403410803195</c:v>
                </c:pt>
                <c:pt idx="274">
                  <c:v>99.070044266739401</c:v>
                </c:pt>
                <c:pt idx="275">
                  <c:v>100.903192611116</c:v>
                </c:pt>
                <c:pt idx="276">
                  <c:v>103.919687071186</c:v>
                </c:pt>
                <c:pt idx="277">
                  <c:v>105.02995920640601</c:v>
                </c:pt>
                <c:pt idx="278">
                  <c:v>107.542644254838</c:v>
                </c:pt>
                <c:pt idx="279">
                  <c:v>109.62534075740901</c:v>
                </c:pt>
                <c:pt idx="280">
                  <c:v>111.872098046763</c:v>
                </c:pt>
                <c:pt idx="281">
                  <c:v>114.379072575409</c:v>
                </c:pt>
                <c:pt idx="282">
                  <c:v>116.320809203205</c:v>
                </c:pt>
                <c:pt idx="283">
                  <c:v>118.55379591035</c:v>
                </c:pt>
                <c:pt idx="284">
                  <c:v>122.50319962777699</c:v>
                </c:pt>
                <c:pt idx="285">
                  <c:v>124.957362441095</c:v>
                </c:pt>
                <c:pt idx="286">
                  <c:v>127.9638926929</c:v>
                </c:pt>
                <c:pt idx="287">
                  <c:v>131.76989688581801</c:v>
                </c:pt>
                <c:pt idx="288">
                  <c:v>136.30300474866701</c:v>
                </c:pt>
                <c:pt idx="289">
                  <c:v>139.75697798438199</c:v>
                </c:pt>
                <c:pt idx="290">
                  <c:v>142.65411092520901</c:v>
                </c:pt>
                <c:pt idx="291">
                  <c:v>147.49294938761901</c:v>
                </c:pt>
                <c:pt idx="292">
                  <c:v>151.868380803165</c:v>
                </c:pt>
                <c:pt idx="293">
                  <c:v>157.77959521217301</c:v>
                </c:pt>
                <c:pt idx="294">
                  <c:v>164.50461494431599</c:v>
                </c:pt>
                <c:pt idx="295">
                  <c:v>170.1956186068</c:v>
                </c:pt>
                <c:pt idx="296">
                  <c:v>178.07084041885301</c:v>
                </c:pt>
                <c:pt idx="297">
                  <c:v>186.64159499913899</c:v>
                </c:pt>
                <c:pt idx="298">
                  <c:v>197.07542450220799</c:v>
                </c:pt>
                <c:pt idx="299">
                  <c:v>213.987695864258</c:v>
                </c:pt>
              </c:numCache>
            </c:numRef>
          </c:yVal>
          <c:smooth val="0"/>
        </c:ser>
        <c:ser>
          <c:idx val="1"/>
          <c:order val="1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TGOnAPExtractMinWordFr10InDocHo!$F$2:$F$31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xVal>
          <c:yVal>
            <c:numRef>
              <c:f>TGOnAPExtractMinWordFr10InDocHo!$G$2:$G$31</c:f>
              <c:numCache>
                <c:formatCode>General</c:formatCode>
                <c:ptCount val="30"/>
                <c:pt idx="0">
                  <c:v>145.7428616</c:v>
                </c:pt>
                <c:pt idx="1">
                  <c:v>115.0133728</c:v>
                </c:pt>
                <c:pt idx="2">
                  <c:v>100.2761655</c:v>
                </c:pt>
                <c:pt idx="3">
                  <c:v>88.4398233</c:v>
                </c:pt>
                <c:pt idx="4">
                  <c:v>80.273405429999997</c:v>
                </c:pt>
                <c:pt idx="5">
                  <c:v>74.323669080000002</c:v>
                </c:pt>
                <c:pt idx="6">
                  <c:v>69.014721649999998</c:v>
                </c:pt>
                <c:pt idx="7">
                  <c:v>64.258582669999996</c:v>
                </c:pt>
                <c:pt idx="8">
                  <c:v>59.71600316</c:v>
                </c:pt>
                <c:pt idx="9">
                  <c:v>56.593469040000002</c:v>
                </c:pt>
                <c:pt idx="10">
                  <c:v>53.556762450000001</c:v>
                </c:pt>
                <c:pt idx="11">
                  <c:v>50.31726183</c:v>
                </c:pt>
                <c:pt idx="12">
                  <c:v>47.585219670000001</c:v>
                </c:pt>
                <c:pt idx="13">
                  <c:v>46.66097156</c:v>
                </c:pt>
                <c:pt idx="14">
                  <c:v>44.385695679999998</c:v>
                </c:pt>
                <c:pt idx="15">
                  <c:v>42.126686200000002</c:v>
                </c:pt>
                <c:pt idx="16">
                  <c:v>40.156882529999997</c:v>
                </c:pt>
                <c:pt idx="17">
                  <c:v>39.441981490000003</c:v>
                </c:pt>
                <c:pt idx="18">
                  <c:v>37.754041530000002</c:v>
                </c:pt>
                <c:pt idx="19">
                  <c:v>36.746261189999998</c:v>
                </c:pt>
                <c:pt idx="20">
                  <c:v>34.933271400000002</c:v>
                </c:pt>
                <c:pt idx="21">
                  <c:v>34.37430062</c:v>
                </c:pt>
                <c:pt idx="22">
                  <c:v>33.159402270000001</c:v>
                </c:pt>
                <c:pt idx="23">
                  <c:v>32.232091660000002</c:v>
                </c:pt>
                <c:pt idx="24">
                  <c:v>31.601345040000002</c:v>
                </c:pt>
                <c:pt idx="25">
                  <c:v>29.673029410000002</c:v>
                </c:pt>
                <c:pt idx="26">
                  <c:v>29.03834874</c:v>
                </c:pt>
                <c:pt idx="27">
                  <c:v>28.84031006</c:v>
                </c:pt>
                <c:pt idx="28">
                  <c:v>28.183822230000001</c:v>
                </c:pt>
                <c:pt idx="29">
                  <c:v>26.8386672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148352"/>
        <c:axId val="874175232"/>
      </c:scatterChart>
      <c:valAx>
        <c:axId val="104414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175232"/>
        <c:crosses val="autoZero"/>
        <c:crossBetween val="midCat"/>
      </c:valAx>
      <c:valAx>
        <c:axId val="87417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48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14098055948872"/>
          <c:y val="3.22671312080745E-2"/>
          <c:w val="0.13899302863526511"/>
          <c:h val="9.6921463468241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TGOnAPExtractMinWordFr10Holdout!$F$2:$F$16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TGOnAPExtractMinWordFr10Holdout!$G$2:$G$16</c:f>
              <c:numCache>
                <c:formatCode>General</c:formatCode>
                <c:ptCount val="15"/>
                <c:pt idx="0">
                  <c:v>45.475241434994601</c:v>
                </c:pt>
                <c:pt idx="1">
                  <c:v>44.042929910352299</c:v>
                </c:pt>
                <c:pt idx="2">
                  <c:v>43.6974836625498</c:v>
                </c:pt>
                <c:pt idx="3">
                  <c:v>43.135782721219002</c:v>
                </c:pt>
                <c:pt idx="4">
                  <c:v>42.503156818023001</c:v>
                </c:pt>
                <c:pt idx="5">
                  <c:v>42.497476354223402</c:v>
                </c:pt>
                <c:pt idx="6">
                  <c:v>42.182352123347798</c:v>
                </c:pt>
                <c:pt idx="7">
                  <c:v>41.942296974885402</c:v>
                </c:pt>
                <c:pt idx="8">
                  <c:v>41.756641864737801</c:v>
                </c:pt>
                <c:pt idx="9">
                  <c:v>41.624742467949801</c:v>
                </c:pt>
                <c:pt idx="10">
                  <c:v>41.180138743986298</c:v>
                </c:pt>
                <c:pt idx="11">
                  <c:v>41.644410207062897</c:v>
                </c:pt>
                <c:pt idx="12">
                  <c:v>40.855646499218601</c:v>
                </c:pt>
                <c:pt idx="13">
                  <c:v>41.025431265009203</c:v>
                </c:pt>
                <c:pt idx="14">
                  <c:v>40.862556889533998</c:v>
                </c:pt>
              </c:numCache>
            </c:numRef>
          </c:yVal>
          <c:smooth val="0"/>
        </c:ser>
        <c:ser>
          <c:idx val="1"/>
          <c:order val="1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TGOnAPExtractMinWordFr10Holdout!$A$5415:$A$5564</c:f>
              <c:numCache>
                <c:formatCode>General</c:formatCode>
                <c:ptCount val="150"/>
                <c:pt idx="0">
                  <c:v>150</c:v>
                </c:pt>
                <c:pt idx="1">
                  <c:v>149</c:v>
                </c:pt>
                <c:pt idx="2">
                  <c:v>148</c:v>
                </c:pt>
                <c:pt idx="3">
                  <c:v>147</c:v>
                </c:pt>
                <c:pt idx="4">
                  <c:v>146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  <c:pt idx="10">
                  <c:v>140</c:v>
                </c:pt>
                <c:pt idx="11">
                  <c:v>139</c:v>
                </c:pt>
                <c:pt idx="12">
                  <c:v>138</c:v>
                </c:pt>
                <c:pt idx="13">
                  <c:v>137</c:v>
                </c:pt>
                <c:pt idx="14">
                  <c:v>136</c:v>
                </c:pt>
                <c:pt idx="15">
                  <c:v>135</c:v>
                </c:pt>
                <c:pt idx="16">
                  <c:v>134</c:v>
                </c:pt>
                <c:pt idx="17">
                  <c:v>133</c:v>
                </c:pt>
                <c:pt idx="18">
                  <c:v>132</c:v>
                </c:pt>
                <c:pt idx="19">
                  <c:v>131</c:v>
                </c:pt>
                <c:pt idx="20">
                  <c:v>130</c:v>
                </c:pt>
                <c:pt idx="21">
                  <c:v>129</c:v>
                </c:pt>
                <c:pt idx="22">
                  <c:v>128</c:v>
                </c:pt>
                <c:pt idx="23">
                  <c:v>127</c:v>
                </c:pt>
                <c:pt idx="24">
                  <c:v>126</c:v>
                </c:pt>
                <c:pt idx="25">
                  <c:v>125</c:v>
                </c:pt>
                <c:pt idx="26">
                  <c:v>124</c:v>
                </c:pt>
                <c:pt idx="27">
                  <c:v>123</c:v>
                </c:pt>
                <c:pt idx="28">
                  <c:v>122</c:v>
                </c:pt>
                <c:pt idx="29">
                  <c:v>121</c:v>
                </c:pt>
                <c:pt idx="30">
                  <c:v>120</c:v>
                </c:pt>
                <c:pt idx="31">
                  <c:v>119</c:v>
                </c:pt>
                <c:pt idx="32">
                  <c:v>118</c:v>
                </c:pt>
                <c:pt idx="33">
                  <c:v>117</c:v>
                </c:pt>
                <c:pt idx="34">
                  <c:v>116</c:v>
                </c:pt>
                <c:pt idx="35">
                  <c:v>115</c:v>
                </c:pt>
                <c:pt idx="36">
                  <c:v>114</c:v>
                </c:pt>
                <c:pt idx="37">
                  <c:v>113</c:v>
                </c:pt>
                <c:pt idx="38">
                  <c:v>112</c:v>
                </c:pt>
                <c:pt idx="39">
                  <c:v>111</c:v>
                </c:pt>
                <c:pt idx="40">
                  <c:v>110</c:v>
                </c:pt>
                <c:pt idx="41">
                  <c:v>109</c:v>
                </c:pt>
                <c:pt idx="42">
                  <c:v>108</c:v>
                </c:pt>
                <c:pt idx="43">
                  <c:v>107</c:v>
                </c:pt>
                <c:pt idx="44">
                  <c:v>106</c:v>
                </c:pt>
                <c:pt idx="45">
                  <c:v>105</c:v>
                </c:pt>
                <c:pt idx="46">
                  <c:v>104</c:v>
                </c:pt>
                <c:pt idx="47">
                  <c:v>103</c:v>
                </c:pt>
                <c:pt idx="48">
                  <c:v>102</c:v>
                </c:pt>
                <c:pt idx="49">
                  <c:v>101</c:v>
                </c:pt>
                <c:pt idx="50">
                  <c:v>100</c:v>
                </c:pt>
                <c:pt idx="51">
                  <c:v>99</c:v>
                </c:pt>
                <c:pt idx="52">
                  <c:v>98</c:v>
                </c:pt>
                <c:pt idx="53">
                  <c:v>97</c:v>
                </c:pt>
                <c:pt idx="54">
                  <c:v>96</c:v>
                </c:pt>
                <c:pt idx="55">
                  <c:v>95</c:v>
                </c:pt>
                <c:pt idx="56">
                  <c:v>94</c:v>
                </c:pt>
                <c:pt idx="57">
                  <c:v>93</c:v>
                </c:pt>
                <c:pt idx="58">
                  <c:v>92</c:v>
                </c:pt>
                <c:pt idx="59">
                  <c:v>91</c:v>
                </c:pt>
                <c:pt idx="60">
                  <c:v>90</c:v>
                </c:pt>
                <c:pt idx="61">
                  <c:v>89</c:v>
                </c:pt>
                <c:pt idx="62">
                  <c:v>88</c:v>
                </c:pt>
                <c:pt idx="63">
                  <c:v>87</c:v>
                </c:pt>
                <c:pt idx="64">
                  <c:v>86</c:v>
                </c:pt>
                <c:pt idx="65">
                  <c:v>85</c:v>
                </c:pt>
                <c:pt idx="66">
                  <c:v>84</c:v>
                </c:pt>
                <c:pt idx="67">
                  <c:v>83</c:v>
                </c:pt>
                <c:pt idx="68">
                  <c:v>82</c:v>
                </c:pt>
                <c:pt idx="69">
                  <c:v>81</c:v>
                </c:pt>
                <c:pt idx="70">
                  <c:v>80</c:v>
                </c:pt>
                <c:pt idx="71">
                  <c:v>79</c:v>
                </c:pt>
                <c:pt idx="72">
                  <c:v>78</c:v>
                </c:pt>
                <c:pt idx="73">
                  <c:v>77</c:v>
                </c:pt>
                <c:pt idx="74">
                  <c:v>76</c:v>
                </c:pt>
                <c:pt idx="75">
                  <c:v>75</c:v>
                </c:pt>
                <c:pt idx="76">
                  <c:v>74</c:v>
                </c:pt>
                <c:pt idx="77">
                  <c:v>73</c:v>
                </c:pt>
                <c:pt idx="78">
                  <c:v>72</c:v>
                </c:pt>
                <c:pt idx="79">
                  <c:v>71</c:v>
                </c:pt>
                <c:pt idx="80">
                  <c:v>70</c:v>
                </c:pt>
                <c:pt idx="81">
                  <c:v>69</c:v>
                </c:pt>
                <c:pt idx="82">
                  <c:v>68</c:v>
                </c:pt>
                <c:pt idx="83">
                  <c:v>67</c:v>
                </c:pt>
                <c:pt idx="84">
                  <c:v>66</c:v>
                </c:pt>
                <c:pt idx="85">
                  <c:v>65</c:v>
                </c:pt>
                <c:pt idx="86">
                  <c:v>64</c:v>
                </c:pt>
                <c:pt idx="87">
                  <c:v>63</c:v>
                </c:pt>
                <c:pt idx="88">
                  <c:v>62</c:v>
                </c:pt>
                <c:pt idx="89">
                  <c:v>61</c:v>
                </c:pt>
                <c:pt idx="90">
                  <c:v>60</c:v>
                </c:pt>
                <c:pt idx="91">
                  <c:v>59</c:v>
                </c:pt>
                <c:pt idx="92">
                  <c:v>58</c:v>
                </c:pt>
                <c:pt idx="93">
                  <c:v>57</c:v>
                </c:pt>
                <c:pt idx="94">
                  <c:v>56</c:v>
                </c:pt>
                <c:pt idx="95">
                  <c:v>55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51</c:v>
                </c:pt>
                <c:pt idx="100">
                  <c:v>50</c:v>
                </c:pt>
                <c:pt idx="101">
                  <c:v>49</c:v>
                </c:pt>
                <c:pt idx="102">
                  <c:v>48</c:v>
                </c:pt>
                <c:pt idx="103">
                  <c:v>47</c:v>
                </c:pt>
                <c:pt idx="104">
                  <c:v>46</c:v>
                </c:pt>
                <c:pt idx="105">
                  <c:v>45</c:v>
                </c:pt>
                <c:pt idx="106">
                  <c:v>44</c:v>
                </c:pt>
                <c:pt idx="107">
                  <c:v>43</c:v>
                </c:pt>
                <c:pt idx="108">
                  <c:v>42</c:v>
                </c:pt>
                <c:pt idx="109">
                  <c:v>41</c:v>
                </c:pt>
                <c:pt idx="110">
                  <c:v>40</c:v>
                </c:pt>
                <c:pt idx="111">
                  <c:v>39</c:v>
                </c:pt>
                <c:pt idx="112">
                  <c:v>38</c:v>
                </c:pt>
                <c:pt idx="113">
                  <c:v>37</c:v>
                </c:pt>
                <c:pt idx="114">
                  <c:v>36</c:v>
                </c:pt>
                <c:pt idx="115">
                  <c:v>35</c:v>
                </c:pt>
                <c:pt idx="116">
                  <c:v>34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30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25</c:v>
                </c:pt>
                <c:pt idx="126">
                  <c:v>24</c:v>
                </c:pt>
                <c:pt idx="127">
                  <c:v>23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16</c:v>
                </c:pt>
                <c:pt idx="135">
                  <c:v>15</c:v>
                </c:pt>
                <c:pt idx="136">
                  <c:v>14</c:v>
                </c:pt>
                <c:pt idx="137">
                  <c:v>13</c:v>
                </c:pt>
                <c:pt idx="138">
                  <c:v>12</c:v>
                </c:pt>
                <c:pt idx="139">
                  <c:v>11</c:v>
                </c:pt>
                <c:pt idx="140">
                  <c:v>10</c:v>
                </c:pt>
                <c:pt idx="141">
                  <c:v>9</c:v>
                </c:pt>
                <c:pt idx="142">
                  <c:v>8</c:v>
                </c:pt>
                <c:pt idx="143">
                  <c:v>7</c:v>
                </c:pt>
                <c:pt idx="144">
                  <c:v>6</c:v>
                </c:pt>
                <c:pt idx="145">
                  <c:v>5</c:v>
                </c:pt>
                <c:pt idx="146">
                  <c:v>4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</c:numCache>
            </c:numRef>
          </c:xVal>
          <c:yVal>
            <c:numRef>
              <c:f>TGOnAPExtractMinWordFr10Holdout!$B$5415:$B$5564</c:f>
              <c:numCache>
                <c:formatCode>General</c:formatCode>
                <c:ptCount val="150"/>
                <c:pt idx="0">
                  <c:v>13.856704812576</c:v>
                </c:pt>
                <c:pt idx="1">
                  <c:v>13.8960101480573</c:v>
                </c:pt>
                <c:pt idx="2">
                  <c:v>13.933292906402601</c:v>
                </c:pt>
                <c:pt idx="3">
                  <c:v>13.9684937320065</c:v>
                </c:pt>
                <c:pt idx="4">
                  <c:v>14.016484138948201</c:v>
                </c:pt>
                <c:pt idx="5">
                  <c:v>14.0515343488719</c:v>
                </c:pt>
                <c:pt idx="6">
                  <c:v>14.0998575232307</c:v>
                </c:pt>
                <c:pt idx="7">
                  <c:v>14.142843532707399</c:v>
                </c:pt>
                <c:pt idx="8">
                  <c:v>14.1895140559502</c:v>
                </c:pt>
                <c:pt idx="9">
                  <c:v>14.234902625253699</c:v>
                </c:pt>
                <c:pt idx="10">
                  <c:v>14.2771628299021</c:v>
                </c:pt>
                <c:pt idx="11">
                  <c:v>14.315564014634401</c:v>
                </c:pt>
                <c:pt idx="12">
                  <c:v>14.360014410062499</c:v>
                </c:pt>
                <c:pt idx="13">
                  <c:v>14.3979154725792</c:v>
                </c:pt>
                <c:pt idx="14">
                  <c:v>14.4434204460805</c:v>
                </c:pt>
                <c:pt idx="15">
                  <c:v>14.4915156731373</c:v>
                </c:pt>
                <c:pt idx="16">
                  <c:v>14.5360833429891</c:v>
                </c:pt>
                <c:pt idx="17">
                  <c:v>14.588409972410799</c:v>
                </c:pt>
                <c:pt idx="18">
                  <c:v>14.636758261805801</c:v>
                </c:pt>
                <c:pt idx="19">
                  <c:v>14.6806952772004</c:v>
                </c:pt>
                <c:pt idx="20">
                  <c:v>14.737977824975699</c:v>
                </c:pt>
                <c:pt idx="21">
                  <c:v>14.785448412194601</c:v>
                </c:pt>
                <c:pt idx="22">
                  <c:v>14.8462649955244</c:v>
                </c:pt>
                <c:pt idx="23">
                  <c:v>14.8965216027092</c:v>
                </c:pt>
                <c:pt idx="24">
                  <c:v>14.953382595454601</c:v>
                </c:pt>
                <c:pt idx="25">
                  <c:v>15.0013575371778</c:v>
                </c:pt>
                <c:pt idx="26">
                  <c:v>15.0545024909317</c:v>
                </c:pt>
                <c:pt idx="27">
                  <c:v>15.095834736064701</c:v>
                </c:pt>
                <c:pt idx="28">
                  <c:v>15.1354636326435</c:v>
                </c:pt>
                <c:pt idx="29">
                  <c:v>15.178623114550099</c:v>
                </c:pt>
                <c:pt idx="30">
                  <c:v>15.229621629293201</c:v>
                </c:pt>
                <c:pt idx="31">
                  <c:v>15.2939693512948</c:v>
                </c:pt>
                <c:pt idx="32">
                  <c:v>15.3499264583763</c:v>
                </c:pt>
                <c:pt idx="33">
                  <c:v>15.400821159180399</c:v>
                </c:pt>
                <c:pt idx="34">
                  <c:v>15.4484474402792</c:v>
                </c:pt>
                <c:pt idx="35">
                  <c:v>15.4997812441508</c:v>
                </c:pt>
                <c:pt idx="36">
                  <c:v>15.5502307331931</c:v>
                </c:pt>
                <c:pt idx="37">
                  <c:v>15.6037446299023</c:v>
                </c:pt>
                <c:pt idx="38">
                  <c:v>15.6564705697985</c:v>
                </c:pt>
                <c:pt idx="39">
                  <c:v>15.7058858877974</c:v>
                </c:pt>
                <c:pt idx="40">
                  <c:v>15.7590141844261</c:v>
                </c:pt>
                <c:pt idx="41">
                  <c:v>15.822530887774001</c:v>
                </c:pt>
                <c:pt idx="42">
                  <c:v>15.894231764419199</c:v>
                </c:pt>
                <c:pt idx="43">
                  <c:v>15.9500898030971</c:v>
                </c:pt>
                <c:pt idx="44">
                  <c:v>15.9969684125904</c:v>
                </c:pt>
                <c:pt idx="45">
                  <c:v>16.1374738152549</c:v>
                </c:pt>
                <c:pt idx="46">
                  <c:v>16.2040986317073</c:v>
                </c:pt>
                <c:pt idx="47">
                  <c:v>16.260375117473099</c:v>
                </c:pt>
                <c:pt idx="48">
                  <c:v>16.320110496216198</c:v>
                </c:pt>
                <c:pt idx="49">
                  <c:v>16.371773692828</c:v>
                </c:pt>
                <c:pt idx="50">
                  <c:v>16.4583051093276</c:v>
                </c:pt>
                <c:pt idx="51">
                  <c:v>16.526970534450001</c:v>
                </c:pt>
                <c:pt idx="52">
                  <c:v>16.591051739551698</c:v>
                </c:pt>
                <c:pt idx="53">
                  <c:v>16.661844196429701</c:v>
                </c:pt>
                <c:pt idx="54">
                  <c:v>16.716378471300199</c:v>
                </c:pt>
                <c:pt idx="55">
                  <c:v>16.778823874630401</c:v>
                </c:pt>
                <c:pt idx="56">
                  <c:v>16.8401775129505</c:v>
                </c:pt>
                <c:pt idx="57">
                  <c:v>16.903738783794999</c:v>
                </c:pt>
                <c:pt idx="58">
                  <c:v>16.983321860155201</c:v>
                </c:pt>
                <c:pt idx="59">
                  <c:v>17.063973328329499</c:v>
                </c:pt>
                <c:pt idx="60">
                  <c:v>17.1323550350549</c:v>
                </c:pt>
                <c:pt idx="61">
                  <c:v>17.195318113642699</c:v>
                </c:pt>
                <c:pt idx="62">
                  <c:v>17.2654650323365</c:v>
                </c:pt>
                <c:pt idx="63">
                  <c:v>17.326847000475201</c:v>
                </c:pt>
                <c:pt idx="64">
                  <c:v>17.402465147108199</c:v>
                </c:pt>
                <c:pt idx="65">
                  <c:v>17.4704337770123</c:v>
                </c:pt>
                <c:pt idx="66">
                  <c:v>17.5424037077116</c:v>
                </c:pt>
                <c:pt idx="67">
                  <c:v>17.608546264901801</c:v>
                </c:pt>
                <c:pt idx="68">
                  <c:v>17.6619104542049</c:v>
                </c:pt>
                <c:pt idx="69">
                  <c:v>17.738187760167602</c:v>
                </c:pt>
                <c:pt idx="70">
                  <c:v>17.8166222947813</c:v>
                </c:pt>
                <c:pt idx="71">
                  <c:v>17.874662682603599</c:v>
                </c:pt>
                <c:pt idx="72">
                  <c:v>17.9338969184038</c:v>
                </c:pt>
                <c:pt idx="73">
                  <c:v>18.0087546886257</c:v>
                </c:pt>
                <c:pt idx="74">
                  <c:v>18.073925293722699</c:v>
                </c:pt>
                <c:pt idx="75">
                  <c:v>18.147742594383399</c:v>
                </c:pt>
                <c:pt idx="76">
                  <c:v>18.2310494272608</c:v>
                </c:pt>
                <c:pt idx="77">
                  <c:v>18.298848246545901</c:v>
                </c:pt>
                <c:pt idx="78">
                  <c:v>18.380205655846598</c:v>
                </c:pt>
                <c:pt idx="79">
                  <c:v>18.459408328016298</c:v>
                </c:pt>
                <c:pt idx="80">
                  <c:v>18.540295969007001</c:v>
                </c:pt>
                <c:pt idx="81">
                  <c:v>18.629155980860801</c:v>
                </c:pt>
                <c:pt idx="82">
                  <c:v>18.692433961730401</c:v>
                </c:pt>
                <c:pt idx="83">
                  <c:v>18.771304152394599</c:v>
                </c:pt>
                <c:pt idx="84">
                  <c:v>18.844052551304799</c:v>
                </c:pt>
                <c:pt idx="85">
                  <c:v>18.947696893879499</c:v>
                </c:pt>
                <c:pt idx="86">
                  <c:v>19.059220611076501</c:v>
                </c:pt>
                <c:pt idx="87">
                  <c:v>19.147303837953601</c:v>
                </c:pt>
                <c:pt idx="88">
                  <c:v>19.2236675448681</c:v>
                </c:pt>
                <c:pt idx="89">
                  <c:v>19.316841209742201</c:v>
                </c:pt>
                <c:pt idx="90">
                  <c:v>19.4040661616948</c:v>
                </c:pt>
                <c:pt idx="91">
                  <c:v>19.5000746782558</c:v>
                </c:pt>
                <c:pt idx="92">
                  <c:v>19.5853313597427</c:v>
                </c:pt>
                <c:pt idx="93">
                  <c:v>19.687219430271799</c:v>
                </c:pt>
                <c:pt idx="94">
                  <c:v>19.775692565299899</c:v>
                </c:pt>
                <c:pt idx="95">
                  <c:v>19.886149039026499</c:v>
                </c:pt>
                <c:pt idx="96">
                  <c:v>19.992192271010602</c:v>
                </c:pt>
                <c:pt idx="97">
                  <c:v>20.070428713013801</c:v>
                </c:pt>
                <c:pt idx="98">
                  <c:v>20.1963030221822</c:v>
                </c:pt>
                <c:pt idx="99">
                  <c:v>20.289887050574599</c:v>
                </c:pt>
                <c:pt idx="100">
                  <c:v>20.4211044559211</c:v>
                </c:pt>
                <c:pt idx="101">
                  <c:v>20.538482429356002</c:v>
                </c:pt>
                <c:pt idx="102">
                  <c:v>20.650305694427001</c:v>
                </c:pt>
                <c:pt idx="103">
                  <c:v>20.771397505710599</c:v>
                </c:pt>
                <c:pt idx="104">
                  <c:v>20.883535792378201</c:v>
                </c:pt>
                <c:pt idx="105">
                  <c:v>21.024400292033501</c:v>
                </c:pt>
                <c:pt idx="106">
                  <c:v>21.147467144553001</c:v>
                </c:pt>
                <c:pt idx="107">
                  <c:v>21.276667763675899</c:v>
                </c:pt>
                <c:pt idx="108">
                  <c:v>21.392284468787398</c:v>
                </c:pt>
                <c:pt idx="109">
                  <c:v>21.521504781890801</c:v>
                </c:pt>
                <c:pt idx="110">
                  <c:v>21.656859598469101</c:v>
                </c:pt>
                <c:pt idx="111">
                  <c:v>21.776037350523001</c:v>
                </c:pt>
                <c:pt idx="112">
                  <c:v>21.886086542829499</c:v>
                </c:pt>
                <c:pt idx="113">
                  <c:v>22.020366963456599</c:v>
                </c:pt>
                <c:pt idx="114">
                  <c:v>22.13215969865</c:v>
                </c:pt>
                <c:pt idx="115">
                  <c:v>22.305124643728799</c:v>
                </c:pt>
                <c:pt idx="116">
                  <c:v>22.471325482951201</c:v>
                </c:pt>
                <c:pt idx="117">
                  <c:v>22.6791264706597</c:v>
                </c:pt>
                <c:pt idx="118">
                  <c:v>22.784448919079701</c:v>
                </c:pt>
                <c:pt idx="119">
                  <c:v>22.9579590458555</c:v>
                </c:pt>
                <c:pt idx="120">
                  <c:v>23.111837404563801</c:v>
                </c:pt>
                <c:pt idx="121">
                  <c:v>23.262176247629601</c:v>
                </c:pt>
                <c:pt idx="122">
                  <c:v>23.405305824273199</c:v>
                </c:pt>
                <c:pt idx="123">
                  <c:v>23.564013431773098</c:v>
                </c:pt>
                <c:pt idx="124">
                  <c:v>23.7435207909352</c:v>
                </c:pt>
                <c:pt idx="125">
                  <c:v>23.8781082313042</c:v>
                </c:pt>
                <c:pt idx="126">
                  <c:v>24.0050151888004</c:v>
                </c:pt>
                <c:pt idx="127">
                  <c:v>24.184223087413201</c:v>
                </c:pt>
                <c:pt idx="128">
                  <c:v>24.3522242963267</c:v>
                </c:pt>
                <c:pt idx="129">
                  <c:v>24.538903332916099</c:v>
                </c:pt>
                <c:pt idx="130">
                  <c:v>24.7344617943148</c:v>
                </c:pt>
                <c:pt idx="131">
                  <c:v>24.946084754643302</c:v>
                </c:pt>
                <c:pt idx="132">
                  <c:v>25.217999305451301</c:v>
                </c:pt>
                <c:pt idx="133">
                  <c:v>25.548218526642898</c:v>
                </c:pt>
                <c:pt idx="134">
                  <c:v>25.810404491466599</c:v>
                </c:pt>
                <c:pt idx="135">
                  <c:v>26.0968725592639</c:v>
                </c:pt>
                <c:pt idx="136">
                  <c:v>26.374076454488002</c:v>
                </c:pt>
                <c:pt idx="137">
                  <c:v>26.6603404608022</c:v>
                </c:pt>
                <c:pt idx="138">
                  <c:v>26.949006140235198</c:v>
                </c:pt>
                <c:pt idx="139">
                  <c:v>27.244093444994299</c:v>
                </c:pt>
                <c:pt idx="140">
                  <c:v>27.593000505934199</c:v>
                </c:pt>
                <c:pt idx="141">
                  <c:v>28.017449631502199</c:v>
                </c:pt>
                <c:pt idx="142">
                  <c:v>28.3939257920368</c:v>
                </c:pt>
                <c:pt idx="143">
                  <c:v>29.029609875175801</c:v>
                </c:pt>
                <c:pt idx="144">
                  <c:v>29.466289402820099</c:v>
                </c:pt>
                <c:pt idx="145">
                  <c:v>30.0274535334046</c:v>
                </c:pt>
                <c:pt idx="146">
                  <c:v>30.608278464275202</c:v>
                </c:pt>
                <c:pt idx="147">
                  <c:v>31.3622384876026</c:v>
                </c:pt>
                <c:pt idx="148">
                  <c:v>32.656182738147002</c:v>
                </c:pt>
                <c:pt idx="149">
                  <c:v>34.658187348970102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2734624"/>
        <c:axId val="1242735712"/>
      </c:scatterChart>
      <c:valAx>
        <c:axId val="124273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735712"/>
        <c:crosses val="autoZero"/>
        <c:crossBetween val="midCat"/>
      </c:valAx>
      <c:valAx>
        <c:axId val="124273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734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99560148229825"/>
          <c:y val="1.516312138649817E-3"/>
          <c:w val="0.14400439851770175"/>
          <c:h val="9.1001657710050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EECD-D0B1-4706-8486-2468880BC9D2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8CD1-145F-42D3-BE4A-390272389486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8CD1-145F-42D3-BE4A-39027238948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Ultra Quick </a:t>
            </a:r>
            <a:r>
              <a:rPr lang="en-GB" smtClean="0"/>
              <a:t>Introduction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/>
            </a:r>
            <a:br>
              <a:rPr lang="de-DE" smtClean="0"/>
            </a:br>
            <a:r>
              <a:rPr lang="de-DE" err="1" smtClean="0"/>
              <a:t>Probabilistic</a:t>
            </a:r>
            <a:r>
              <a:rPr lang="de-DE" smtClean="0"/>
              <a:t> Topic Modeling, LDA </a:t>
            </a:r>
            <a:r>
              <a:rPr lang="de-DE" err="1" smtClean="0"/>
              <a:t>and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Daniel Pfeifer, June 6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(3)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integral </a:t>
            </a:r>
            <a:r>
              <a:rPr lang="de-DE" dirty="0" err="1" smtClean="0"/>
              <a:t>for</a:t>
            </a:r>
            <a:r>
              <a:rPr lang="de-DE" dirty="0" smtClean="0"/>
              <a:t> LDA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analytically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regard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out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w|d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err="1" smtClean="0"/>
              <a:t>Numerical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„Gibbs </a:t>
            </a:r>
            <a:r>
              <a:rPr lang="de-DE" dirty="0" err="1" smtClean="0"/>
              <a:t>sampler</a:t>
            </a:r>
            <a:r>
              <a:rPr lang="de-DE" dirty="0" smtClean="0"/>
              <a:t>“ (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).</a:t>
            </a:r>
            <a:endParaRPr lang="de-DE" dirty="0" smtClean="0"/>
          </a:p>
          <a:p>
            <a:pPr lvl="1"/>
            <a:r>
              <a:rPr lang="de-DE" dirty="0" smtClean="0"/>
              <a:t>Gibbs </a:t>
            </a:r>
            <a:r>
              <a:rPr lang="de-DE" dirty="0" err="1" smtClean="0"/>
              <a:t>sampling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a multi-dimensional </a:t>
            </a:r>
            <a:r>
              <a:rPr lang="de-DE" dirty="0" err="1" smtClean="0"/>
              <a:t>distribution</a:t>
            </a:r>
            <a:r>
              <a:rPr lang="de-DE" dirty="0" smtClean="0"/>
              <a:t>:</a:t>
            </a:r>
            <a:endParaRPr lang="de-DE" dirty="0" smtClean="0"/>
          </a:p>
          <a:p>
            <a:pPr lvl="2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at a </a:t>
            </a:r>
            <a:r>
              <a:rPr lang="de-DE" dirty="0" smtClean="0"/>
              <a:t>time,</a:t>
            </a:r>
            <a:endParaRPr lang="de-DE" dirty="0" smtClean="0"/>
          </a:p>
          <a:p>
            <a:pPr lvl="2"/>
            <a:r>
              <a:rPr lang="de-DE" dirty="0" smtClean="0"/>
              <a:t>„</a:t>
            </a:r>
            <a:r>
              <a:rPr lang="de-DE" dirty="0" err="1" smtClean="0"/>
              <a:t>Jumping</a:t>
            </a:r>
            <a:r>
              <a:rPr lang="de-DE" dirty="0"/>
              <a:t> </a:t>
            </a:r>
            <a:r>
              <a:rPr lang="de-DE" dirty="0" err="1" smtClean="0"/>
              <a:t>dots</a:t>
            </a:r>
            <a:r>
              <a:rPr lang="de-DE" dirty="0" smtClean="0"/>
              <a:t>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axis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Over time (</a:t>
            </a:r>
            <a:r>
              <a:rPr lang="de-DE" dirty="0" err="1" smtClean="0"/>
              <a:t>iterations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reflect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.</a:t>
            </a:r>
            <a:endParaRPr lang="de-DE" dirty="0" smtClean="0"/>
          </a:p>
          <a:p>
            <a:pPr lvl="2"/>
            <a:r>
              <a:rPr lang="de-DE" dirty="0" smtClean="0"/>
              <a:t>See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smtClean="0"/>
              <a:t>	https://www.youtube.com/watch?v=ZaKwpVgmKTY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3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(4)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LDA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predominant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smtClean="0"/>
              <a:t>PTM.</a:t>
            </a:r>
            <a:endParaRPr lang="de-DE" sz="2400" dirty="0" smtClean="0"/>
          </a:p>
          <a:p>
            <a:r>
              <a:rPr lang="de-DE" sz="2400" dirty="0" smtClean="0"/>
              <a:t>A </a:t>
            </a:r>
            <a:r>
              <a:rPr lang="de-DE" sz="2400" dirty="0" err="1" smtClean="0"/>
              <a:t>body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exists</a:t>
            </a:r>
            <a:endParaRPr lang="de-DE" sz="2400" dirty="0"/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overcome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general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comings</a:t>
            </a:r>
            <a:r>
              <a:rPr lang="de-DE" sz="2000" dirty="0" smtClean="0"/>
              <a:t>,</a:t>
            </a:r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topics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phrases</a:t>
            </a:r>
            <a:r>
              <a:rPr lang="de-DE" sz="2000" dirty="0" smtClean="0"/>
              <a:t> etc.</a:t>
            </a:r>
          </a:p>
          <a:p>
            <a:r>
              <a:rPr lang="de-DE" sz="2400" dirty="0" err="1" smtClean="0"/>
              <a:t>Worst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</a:t>
            </a:r>
            <a:r>
              <a:rPr lang="de-DE" sz="2400" dirty="0" smtClean="0"/>
              <a:t>:</a:t>
            </a:r>
          </a:p>
          <a:p>
            <a:pPr marL="457200" lvl="1" indent="0">
              <a:buNone/>
            </a:pPr>
            <a:r>
              <a:rPr lang="de-DE" sz="2000" dirty="0" smtClean="0"/>
              <a:t>Nobody </a:t>
            </a:r>
            <a:r>
              <a:rPr lang="de-DE" sz="2000" dirty="0" err="1" smtClean="0"/>
              <a:t>knows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|T|, </a:t>
            </a:r>
            <a:r>
              <a:rPr lang="el-GR" sz="2000" dirty="0" smtClean="0"/>
              <a:t>α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.</a:t>
            </a:r>
          </a:p>
          <a:p>
            <a:pPr marL="457200" lvl="1" indent="0">
              <a:buNone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(</a:t>
            </a:r>
            <a:r>
              <a:rPr lang="de-DE" sz="2000" dirty="0" err="1" smtClean="0">
                <a:sym typeface="Wingdings" panose="05000000000000000000" pitchFamily="2" charset="2"/>
              </a:rPr>
              <a:t>really</a:t>
            </a:r>
            <a:r>
              <a:rPr lang="de-DE" sz="2000" dirty="0" smtClean="0">
                <a:sym typeface="Wingdings" panose="05000000000000000000" pitchFamily="2" charset="2"/>
              </a:rPr>
              <a:t>) </a:t>
            </a:r>
            <a:r>
              <a:rPr lang="de-DE" sz="2000" dirty="0" err="1" smtClean="0">
                <a:sym typeface="Wingdings" panose="05000000000000000000" pitchFamily="2" charset="2"/>
              </a:rPr>
              <a:t>bad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results</a:t>
            </a:r>
            <a:r>
              <a:rPr lang="de-DE" sz="2000" dirty="0" smtClean="0">
                <a:sym typeface="Wingdings" panose="05000000000000000000" pitchFamily="2" charset="2"/>
              </a:rPr>
              <a:t>.</a:t>
            </a:r>
            <a:endParaRPr lang="de-DE" sz="2000" dirty="0" smtClean="0"/>
          </a:p>
          <a:p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„</a:t>
            </a:r>
            <a:r>
              <a:rPr lang="de-DE" sz="2400" dirty="0" err="1" smtClean="0"/>
              <a:t>dangerous</a:t>
            </a:r>
            <a:r>
              <a:rPr lang="de-DE" sz="2400" dirty="0" smtClean="0"/>
              <a:t>“, </a:t>
            </a:r>
            <a:r>
              <a:rPr lang="de-DE" sz="2400" dirty="0" err="1" smtClean="0"/>
              <a:t>theoretically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</a:t>
            </a:r>
            <a:r>
              <a:rPr lang="de-DE" sz="2400" dirty="0" smtClean="0"/>
              <a:t>intensive. </a:t>
            </a:r>
            <a:endParaRPr lang="de-DE" sz="2400" dirty="0" smtClean="0"/>
          </a:p>
          <a:p>
            <a:pPr lvl="1"/>
            <a:r>
              <a:rPr lang="de-DE" sz="2000" dirty="0" smtClean="0"/>
              <a:t>Simple </a:t>
            </a:r>
            <a:r>
              <a:rPr lang="de-DE" sz="2000" dirty="0" err="1" smtClean="0"/>
              <a:t>heuristics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smtClean="0"/>
              <a:t>Extended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LDA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integrate</a:t>
            </a:r>
            <a:r>
              <a:rPr lang="de-DE" sz="2000" dirty="0" smtClean="0"/>
              <a:t> out“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|T|.</a:t>
            </a:r>
          </a:p>
          <a:p>
            <a:pPr lvl="1"/>
            <a:r>
              <a:rPr lang="de-DE" sz="2000" dirty="0" smtClean="0"/>
              <a:t>Parameter </a:t>
            </a:r>
            <a:r>
              <a:rPr lang="de-DE" sz="2000" dirty="0" err="1" smtClean="0"/>
              <a:t>search</a:t>
            </a:r>
            <a:r>
              <a:rPr lang="de-DE" sz="2000" dirty="0" smtClean="0"/>
              <a:t> at least </a:t>
            </a:r>
            <a:r>
              <a:rPr lang="de-DE" sz="2000" dirty="0" err="1" smtClean="0"/>
              <a:t>over</a:t>
            </a:r>
            <a:r>
              <a:rPr lang="de-DE" sz="2000" dirty="0" smtClean="0"/>
              <a:t> |T|.</a:t>
            </a:r>
          </a:p>
        </p:txBody>
      </p:sp>
    </p:spTree>
    <p:extLst>
      <p:ext uri="{BB962C8B-B14F-4D97-AF65-F5344CB8AC3E}">
        <p14:creationId xmlns:p14="http://schemas.microsoft.com/office/powerpoint/2010/main" val="94935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LDA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AU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6545"/>
              </p:ext>
            </p:extLst>
          </p:nvPr>
        </p:nvGraphicFramePr>
        <p:xfrm>
          <a:off x="838200" y="2326564"/>
          <a:ext cx="4758559" cy="298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15030"/>
              </p:ext>
            </p:extLst>
          </p:nvPr>
        </p:nvGraphicFramePr>
        <p:xfrm>
          <a:off x="5481145" y="2326564"/>
          <a:ext cx="5029200" cy="347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5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Curiously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/>
              <a:t>o</a:t>
            </a:r>
            <a:r>
              <a:rPr lang="de-DE" dirty="0" err="1" smtClean="0"/>
              <a:t>ptimized</a:t>
            </a:r>
            <a:r>
              <a:rPr lang="de-DE" dirty="0" smtClean="0"/>
              <a:t> LDA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ood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(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),</a:t>
            </a:r>
            <a:endParaRPr lang="de-DE" dirty="0" smtClean="0"/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b="1" dirty="0" err="1" smtClean="0"/>
              <a:t>really</a:t>
            </a:r>
            <a:r>
              <a:rPr lang="de-DE" b="1" dirty="0" smtClean="0"/>
              <a:t> </a:t>
            </a:r>
            <a:r>
              <a:rPr lang="de-DE" b="1" dirty="0" err="1" smtClean="0"/>
              <a:t>bad</a:t>
            </a:r>
            <a:r>
              <a:rPr lang="de-DE" b="1" dirty="0" smtClean="0"/>
              <a:t> (</a:t>
            </a:r>
            <a:r>
              <a:rPr lang="de-DE" b="1" dirty="0" err="1" smtClean="0"/>
              <a:t>unplausible</a:t>
            </a:r>
            <a:r>
              <a:rPr lang="de-DE" b="1" dirty="0" smtClean="0"/>
              <a:t>)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humans</a:t>
            </a:r>
            <a:r>
              <a:rPr lang="de-DE" b="1" dirty="0" smtClean="0"/>
              <a:t>.</a:t>
            </a:r>
            <a:endParaRPr lang="de-DE" b="1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highlighted</a:t>
            </a:r>
            <a:r>
              <a:rPr lang="de-DE" dirty="0" smtClean="0"/>
              <a:t> in </a:t>
            </a:r>
            <a:r>
              <a:rPr lang="de-DE" dirty="0" err="1" smtClean="0"/>
              <a:t>publications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en-AU" b="1" dirty="0"/>
              <a:t>Reading Tea Leaves: How Humans Interpret Topic </a:t>
            </a:r>
            <a:r>
              <a:rPr lang="en-AU" b="1" dirty="0" smtClean="0"/>
              <a:t>Models</a:t>
            </a:r>
            <a:r>
              <a:rPr lang="de-DE" dirty="0" smtClean="0"/>
              <a:t>“ (Chang et 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–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/>
              <a:t>G</a:t>
            </a:r>
            <a:r>
              <a:rPr lang="de-DE" smtClean="0"/>
              <a:t>reat </a:t>
            </a:r>
            <a:r>
              <a:rPr lang="de-DE"/>
              <a:t>A</a:t>
            </a:r>
            <a:r>
              <a:rPr lang="de-DE" smtClean="0"/>
              <a:t>pproach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/>
              <a:t>R</a:t>
            </a:r>
            <a:r>
              <a:rPr lang="de-DE" err="1" smtClean="0"/>
              <a:t>ecommender</a:t>
            </a:r>
            <a:r>
              <a:rPr lang="de-DE" smtClean="0"/>
              <a:t> </a:t>
            </a:r>
            <a:r>
              <a:rPr lang="de-DE"/>
              <a:t>S</a:t>
            </a:r>
            <a:r>
              <a:rPr lang="de-DE" smtClean="0"/>
              <a:t>ystems!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 =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(e.g.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</a:t>
            </a: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dirty="0" err="1" smtClean="0"/>
              <a:t>profile</a:t>
            </a:r>
            <a:r>
              <a:rPr lang="de-DE" dirty="0" smtClean="0"/>
              <a:t>) (e.g. </a:t>
            </a:r>
            <a:r>
              <a:rPr lang="de-DE" dirty="0" err="1" smtClean="0"/>
              <a:t>what</a:t>
            </a:r>
            <a:r>
              <a:rPr lang="de-DE" dirty="0" smtClean="0"/>
              <a:t> he /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all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r>
              <a:rPr lang="de-DE" dirty="0"/>
              <a:t>T</a:t>
            </a:r>
            <a:r>
              <a:rPr lang="de-DE" dirty="0" smtClean="0"/>
              <a:t> =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p(</a:t>
            </a:r>
            <a:r>
              <a:rPr lang="de-DE" dirty="0" err="1" smtClean="0"/>
              <a:t>t|d</a:t>
            </a:r>
            <a:r>
              <a:rPr lang="de-DE" dirty="0" smtClean="0"/>
              <a:t>) =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d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)</a:t>
            </a:r>
          </a:p>
          <a:p>
            <a:r>
              <a:rPr lang="de-DE" dirty="0" smtClean="0"/>
              <a:t>A an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w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expression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)∙p(</a:t>
            </a:r>
            <a:r>
              <a:rPr lang="de-DE" dirty="0" err="1" smtClean="0"/>
              <a:t>t|d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(but </a:t>
            </a:r>
            <a:r>
              <a:rPr lang="de-DE" dirty="0" err="1" smtClean="0"/>
              <a:t>only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hasn‘t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w </a:t>
            </a:r>
            <a:r>
              <a:rPr lang="de-DE" dirty="0" err="1" smtClean="0"/>
              <a:t>yet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8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</a:t>
            </a:r>
            <a:r>
              <a:rPr lang="de-DE" err="1" smtClean="0"/>
              <a:t>Grouper</a:t>
            </a:r>
            <a:r>
              <a:rPr lang="de-DE" smtClean="0"/>
              <a:t> (TG)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 smtClean="0"/>
                  <a:t>TG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/>
                  <a:t>b</a:t>
                </a:r>
                <a:r>
                  <a:rPr lang="de-DE" sz="2400" dirty="0" err="1" smtClean="0"/>
                  <a:t>ased</a:t>
                </a:r>
                <a:r>
                  <a:rPr lang="de-DE" sz="2400" dirty="0" smtClean="0"/>
                  <a:t> on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following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simplification</a:t>
                </a:r>
                <a:r>
                  <a:rPr lang="de-DE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becomes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))∙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b="1" dirty="0"/>
              </a:p>
              <a:p>
                <a:pPr marL="0" indent="0">
                  <a:buNone/>
                </a:pPr>
                <a:r>
                  <a:rPr lang="de-DE" sz="2400" dirty="0"/>
                  <a:t> </a:t>
                </a:r>
                <a:r>
                  <a:rPr lang="de-DE" sz="2400" dirty="0" smtClean="0"/>
                  <a:t>   </a:t>
                </a:r>
                <a:r>
                  <a:rPr lang="de-DE" sz="2400" dirty="0" err="1" smtClean="0"/>
                  <a:t>with</a:t>
                </a:r>
                <a:r>
                  <a:rPr lang="de-DE" sz="2400" dirty="0" smtClean="0"/>
                  <a:t> </a:t>
                </a:r>
                <a:r>
                  <a:rPr lang="de-DE" sz="2400" dirty="0" smtClean="0"/>
                  <a:t>t(w) </a:t>
                </a:r>
                <a:r>
                  <a:rPr lang="de-DE" sz="2400" dirty="0" err="1" smtClean="0"/>
                  <a:t>being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(</a:t>
                </a:r>
                <a:r>
                  <a:rPr lang="de-DE" sz="2400" dirty="0" err="1" smtClean="0"/>
                  <a:t>unique</a:t>
                </a:r>
                <a:r>
                  <a:rPr lang="de-DE" sz="2400" dirty="0" smtClean="0"/>
                  <a:t>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w, so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400" dirty="0" smtClean="0"/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other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words</a:t>
                </a:r>
                <a:r>
                  <a:rPr lang="de-DE" sz="2400" dirty="0" smtClean="0"/>
                  <a:t>: </a:t>
                </a:r>
                <a:r>
                  <a:rPr lang="de-DE" sz="2400" b="1" dirty="0" smtClean="0"/>
                  <a:t>Topics </a:t>
                </a:r>
                <a:r>
                  <a:rPr lang="de-DE" sz="2400" b="1" dirty="0" err="1" smtClean="0"/>
                  <a:t>are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disjunct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sets</a:t>
                </a:r>
                <a:r>
                  <a:rPr lang="de-DE" sz="2400" b="1" dirty="0" smtClean="0"/>
                  <a:t> not </a:t>
                </a:r>
                <a:r>
                  <a:rPr lang="de-DE" sz="2400" b="1" dirty="0" err="1" smtClean="0"/>
                  <a:t>distributions</a:t>
                </a:r>
                <a:r>
                  <a:rPr lang="de-DE" sz="2400" b="1" dirty="0" smtClean="0"/>
                  <a:t>.</a:t>
                </a:r>
              </a:p>
              <a:p>
                <a:r>
                  <a:rPr lang="de-DE" sz="2400" dirty="0" smtClean="0"/>
                  <a:t>Topic </a:t>
                </a:r>
                <a:r>
                  <a:rPr lang="de-DE" sz="2400" dirty="0" err="1" smtClean="0"/>
                  <a:t>grouper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these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sets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with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regard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/>
                  <a:t> </a:t>
                </a:r>
                <a:r>
                  <a:rPr lang="de-DE" sz="2400" dirty="0" smtClean="0"/>
                  <a:t>  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before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simply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the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partitioning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of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the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vocabulary</a:t>
                </a:r>
                <a:r>
                  <a:rPr lang="de-DE" sz="2400" b="1" dirty="0" smtClean="0"/>
                  <a:t> </a:t>
                </a:r>
                <a:r>
                  <a:rPr lang="de-DE" sz="2400" b="1" dirty="0" smtClean="0"/>
                  <a:t>V.</a:t>
                </a:r>
                <a:endParaRPr lang="de-DE" sz="2400" b="1" dirty="0" smtClean="0"/>
              </a:p>
              <a:p>
                <a:r>
                  <a:rPr lang="de-DE" sz="2400" dirty="0" err="1" smtClean="0"/>
                  <a:t>It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turns</a:t>
                </a:r>
                <a:r>
                  <a:rPr lang="de-DE" sz="2400" dirty="0" smtClean="0"/>
                  <a:t> out </a:t>
                </a:r>
                <a:r>
                  <a:rPr lang="de-DE" sz="2400" dirty="0" err="1" smtClean="0"/>
                  <a:t>that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can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done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well</a:t>
                </a:r>
                <a:r>
                  <a:rPr lang="de-DE" sz="2400" dirty="0" smtClean="0"/>
                  <a:t> via </a:t>
                </a:r>
                <a:r>
                  <a:rPr lang="de-DE" sz="2400" b="1" dirty="0" err="1" smtClean="0"/>
                  <a:t>agglomerative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clustering</a:t>
                </a:r>
                <a:r>
                  <a:rPr lang="de-DE" sz="2400" dirty="0" smtClean="0"/>
                  <a:t> in a </a:t>
                </a:r>
                <a:r>
                  <a:rPr lang="de-DE" sz="2400" dirty="0" err="1" smtClean="0"/>
                  <a:t>reasonably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efficient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way</a:t>
                </a:r>
                <a:r>
                  <a:rPr lang="de-DE" sz="2400" dirty="0" smtClean="0"/>
                  <a:t>!</a:t>
                </a:r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Qualities </a:t>
            </a:r>
            <a:r>
              <a:rPr lang="de-DE" err="1" smtClean="0"/>
              <a:t>of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smtClean="0"/>
                  <a:t>TG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next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parameter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free</a:t>
                </a:r>
                <a:r>
                  <a:rPr lang="de-DE" sz="2000" b="1" dirty="0" smtClean="0"/>
                  <a:t>,</a:t>
                </a:r>
                <a:endParaRPr lang="de-DE" sz="2000" b="1" dirty="0"/>
              </a:p>
              <a:p>
                <a:pPr lvl="1"/>
                <a:r>
                  <a:rPr lang="de-DE" sz="1800" dirty="0" err="1"/>
                  <a:t>Y</a:t>
                </a:r>
                <a:r>
                  <a:rPr lang="de-DE" sz="1800" dirty="0" err="1" smtClean="0"/>
                  <a:t>ou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can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use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800" dirty="0" smtClean="0"/>
                  <a:t> </a:t>
                </a:r>
                <a:r>
                  <a:rPr lang="de-DE" sz="1800" dirty="0" err="1" smtClean="0"/>
                  <a:t>if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you</a:t>
                </a:r>
                <a:r>
                  <a:rPr lang="de-DE" sz="1800" dirty="0" smtClean="0"/>
                  <a:t> </a:t>
                </a:r>
                <a:r>
                  <a:rPr lang="de-DE" sz="1800" dirty="0" smtClean="0"/>
                  <a:t>like:</a:t>
                </a:r>
                <a:endParaRPr lang="de-DE" sz="1800" dirty="0" smtClean="0"/>
              </a:p>
              <a:p>
                <a:pPr marL="457200" lvl="1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 smtClean="0"/>
                  <a:t>It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sets</a:t>
                </a:r>
                <a:r>
                  <a:rPr lang="de-DE" sz="1800" dirty="0" smtClean="0"/>
                  <a:t> a </a:t>
                </a:r>
                <a:r>
                  <a:rPr lang="de-DE" sz="1800" dirty="0" err="1" smtClean="0"/>
                  <a:t>bias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how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many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be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document</a:t>
                </a:r>
                <a:r>
                  <a:rPr lang="de-DE" sz="1800" dirty="0"/>
                  <a:t>.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performs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well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reasonable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sets</a:t>
                </a:r>
                <a:r>
                  <a:rPr lang="de-DE" sz="2000" dirty="0" smtClean="0"/>
                  <a:t>,</a:t>
                </a:r>
                <a:endParaRPr lang="de-DE" sz="2000" dirty="0"/>
              </a:p>
              <a:p>
                <a:pPr lvl="1"/>
                <a:r>
                  <a:rPr lang="de-DE" sz="1800" dirty="0" err="1" smtClean="0"/>
                  <a:t>where</a:t>
                </a:r>
                <a:r>
                  <a:rPr lang="de-DE" sz="1800" dirty="0" smtClean="0"/>
                  <a:t> LDA </a:t>
                </a:r>
                <a:r>
                  <a:rPr lang="de-DE" sz="1800" dirty="0" err="1" smtClean="0"/>
                  <a:t>fails</a:t>
                </a:r>
                <a:r>
                  <a:rPr lang="de-DE" sz="1800" dirty="0" smtClean="0"/>
                  <a:t> (</a:t>
                </a:r>
                <a:r>
                  <a:rPr lang="de-DE" sz="1800" dirty="0" err="1" smtClean="0"/>
                  <a:t>without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right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setting</a:t>
                </a:r>
                <a:r>
                  <a:rPr lang="de-DE" sz="1800" dirty="0" smtClean="0"/>
                  <a:t>),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smtClean="0"/>
                  <a:t>a </a:t>
                </a:r>
                <a:r>
                  <a:rPr lang="de-DE" sz="2000" b="1" dirty="0" err="1" smtClean="0"/>
                  <a:t>solution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for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every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possible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number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of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1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|V|),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hierarchical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(i.e. in a </a:t>
                </a:r>
                <a:r>
                  <a:rPr lang="de-DE" sz="2000" dirty="0" err="1" smtClean="0"/>
                  <a:t>containment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structure</a:t>
                </a:r>
                <a:r>
                  <a:rPr lang="de-DE" sz="2000" dirty="0" smtClean="0"/>
                  <a:t> / </a:t>
                </a:r>
                <a:r>
                  <a:rPr lang="de-DE" sz="2000" dirty="0" err="1" smtClean="0"/>
                  <a:t>binary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tree</a:t>
                </a:r>
                <a:r>
                  <a:rPr lang="de-DE" sz="20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has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complexity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smtClean="0">
                        <a:latin typeface="Cambria Math" panose="02040503050406030204" pitchFamily="18" charset="0"/>
                      </a:rPr>
                      <m:t>∙|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very</a:t>
                </a:r>
                <a:r>
                  <a:rPr lang="de-DE" sz="2000" dirty="0" smtClean="0"/>
                  <a:t>) </a:t>
                </a:r>
                <a:r>
                  <a:rPr lang="de-DE" sz="2000" b="1" dirty="0" smtClean="0"/>
                  <a:t>plausible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typical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corpus</a:t>
                </a:r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b="1" dirty="0" err="1" smtClean="0"/>
                  <a:t>beats</a:t>
                </a:r>
                <a:r>
                  <a:rPr lang="de-DE" sz="2000" b="1" dirty="0" smtClean="0"/>
                  <a:t> LDA </a:t>
                </a:r>
                <a:r>
                  <a:rPr lang="de-DE" sz="2000" b="1" dirty="0" err="1" smtClean="0"/>
                  <a:t>with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regard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/>
                  <a:t>perplexity</a:t>
                </a:r>
                <a:r>
                  <a:rPr lang="de-DE" sz="2000" b="1" dirty="0"/>
                  <a:t> </a:t>
                </a:r>
                <a:r>
                  <a:rPr lang="de-DE" sz="2000" dirty="0" smtClean="0"/>
                  <a:t>a </a:t>
                </a:r>
                <a:r>
                  <a:rPr lang="de-DE" sz="2000" dirty="0" err="1" smtClean="0"/>
                  <a:t>widely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accepted</a:t>
                </a:r>
                <a:r>
                  <a:rPr lang="de-DE" sz="2000" dirty="0" smtClean="0"/>
                  <a:t> PTM </a:t>
                </a:r>
                <a:r>
                  <a:rPr lang="de-DE" sz="2000" dirty="0" err="1" smtClean="0"/>
                  <a:t>predictive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evaluation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, </a:t>
                </a:r>
                <a:endParaRPr lang="de-DE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seems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reasonably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resilient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„</a:t>
                </a:r>
                <a:r>
                  <a:rPr lang="de-DE" sz="2000" dirty="0" err="1" smtClean="0"/>
                  <a:t>topical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homonyms</a:t>
                </a:r>
                <a:r>
                  <a:rPr lang="de-DE" sz="2000" dirty="0" smtClean="0"/>
                  <a:t>“,</a:t>
                </a:r>
                <a:endParaRPr lang="de-DE" sz="2000" dirty="0" smtClean="0"/>
              </a:p>
              <a:p>
                <a:pPr lvl="1"/>
                <a:r>
                  <a:rPr lang="de-DE" sz="1800" dirty="0" smtClean="0"/>
                  <a:t>i.e. </a:t>
                </a:r>
                <a:r>
                  <a:rPr lang="de-DE" sz="1800" dirty="0" err="1" smtClean="0"/>
                  <a:t>words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that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actually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occur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more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</a:t>
                </a:r>
                <a:r>
                  <a:rPr lang="de-DE" sz="1800" dirty="0" smtClean="0"/>
                  <a:t> due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multiple </a:t>
                </a:r>
                <a:r>
                  <a:rPr lang="de-DE" sz="1800" dirty="0" err="1" smtClean="0"/>
                  <a:t>meanings</a:t>
                </a:r>
                <a:r>
                  <a:rPr lang="de-DE" sz="1800" dirty="0" smtClean="0"/>
                  <a:t>.</a:t>
                </a:r>
                <a:endParaRPr lang="de-DE" sz="1800" dirty="0"/>
              </a:p>
              <a:p>
                <a:pPr lvl="1"/>
                <a:endParaRPr lang="de-DE" sz="1800" dirty="0" smtClean="0"/>
              </a:p>
              <a:p>
                <a:pPr lvl="1"/>
                <a:endParaRPr lang="de-DE" sz="1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2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(Intra</a:t>
            </a:r>
            <a:r>
              <a:rPr lang="de-DE" sz="3200" dirty="0"/>
              <a:t>-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74959" y="2594075"/>
            <a:ext cx="4939145" cy="289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Perplexity values for LDA and Topic Grouper on </a:t>
            </a:r>
            <a:r>
              <a:rPr lang="en-AU" sz="2000" b="1" dirty="0"/>
              <a:t>AP corpus extract </a:t>
            </a:r>
            <a:r>
              <a:rPr lang="en-AU" sz="2000" dirty="0"/>
              <a:t>with optimized </a:t>
            </a:r>
            <a:r>
              <a:rPr lang="en-AU" sz="2000" dirty="0" err="1"/>
              <a:t>hyperparameters</a:t>
            </a:r>
            <a:r>
              <a:rPr lang="en-AU" sz="2000" dirty="0"/>
              <a:t> for </a:t>
            </a:r>
            <a:r>
              <a:rPr lang="en-AU" sz="2000" dirty="0" smtClean="0"/>
              <a:t>LDA:</a:t>
            </a:r>
            <a:endParaRPr lang="en-AU" sz="2000" dirty="0" smtClean="0"/>
          </a:p>
          <a:p>
            <a:r>
              <a:rPr lang="de-DE" sz="2000" dirty="0" err="1" smtClean="0"/>
              <a:t>Stop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/>
              <a:t>g</a:t>
            </a:r>
            <a:r>
              <a:rPr lang="de-DE" sz="2000" dirty="0" err="1" smtClean="0"/>
              <a:t>one</a:t>
            </a:r>
            <a:r>
              <a:rPr lang="de-DE" sz="2000" dirty="0" smtClean="0"/>
              <a:t>, </a:t>
            </a:r>
            <a:r>
              <a:rPr lang="de-DE" sz="2000" dirty="0" err="1" smtClean="0"/>
              <a:t>stemming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,</a:t>
            </a:r>
            <a:endParaRPr lang="de-DE" sz="2000" dirty="0" smtClean="0"/>
          </a:p>
          <a:p>
            <a:r>
              <a:rPr lang="de-DE" sz="2000" dirty="0" err="1"/>
              <a:t>o</a:t>
            </a:r>
            <a:r>
              <a:rPr lang="de-DE" sz="2000" dirty="0" err="1" smtClean="0"/>
              <a:t>nly</a:t>
            </a:r>
            <a:r>
              <a:rPr lang="de-DE" sz="2000" dirty="0" smtClean="0"/>
              <a:t> </a:t>
            </a:r>
            <a:r>
              <a:rPr lang="de-DE" sz="2000" dirty="0" err="1" smtClean="0"/>
              <a:t>kept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frequency</a:t>
            </a:r>
            <a:r>
              <a:rPr lang="de-DE" sz="2000" dirty="0" smtClean="0"/>
              <a:t> ≥ 10 in </a:t>
            </a:r>
            <a:r>
              <a:rPr lang="de-DE" sz="2000" dirty="0" err="1" smtClean="0"/>
              <a:t>resulting</a:t>
            </a:r>
            <a:r>
              <a:rPr lang="de-DE" sz="2000" dirty="0" smtClean="0"/>
              <a:t> </a:t>
            </a:r>
            <a:r>
              <a:rPr lang="de-DE" sz="2000" dirty="0" err="1" smtClean="0"/>
              <a:t>corpus</a:t>
            </a:r>
            <a:r>
              <a:rPr lang="de-DE" sz="2000" dirty="0" smtClean="0"/>
              <a:t>,</a:t>
            </a:r>
            <a:endParaRPr lang="de-DE" sz="2000" dirty="0" smtClean="0"/>
          </a:p>
          <a:p>
            <a:r>
              <a:rPr lang="de-DE" sz="2000" dirty="0"/>
              <a:t>|V| = </a:t>
            </a:r>
            <a:r>
              <a:rPr lang="de-DE" sz="2000" dirty="0" smtClean="0"/>
              <a:t>5575, |C| = </a:t>
            </a:r>
            <a:r>
              <a:rPr lang="de-DE" sz="2000" dirty="0" smtClean="0"/>
              <a:t>2946,</a:t>
            </a:r>
            <a:endParaRPr lang="de-DE" sz="2000" dirty="0" smtClean="0"/>
          </a:p>
          <a:p>
            <a:r>
              <a:rPr lang="de-DE" sz="2000" dirty="0" smtClean="0"/>
              <a:t>10% </a:t>
            </a:r>
            <a:r>
              <a:rPr lang="de-DE" sz="2000" dirty="0" err="1" smtClean="0"/>
              <a:t>holdout</a:t>
            </a:r>
            <a:r>
              <a:rPr lang="de-DE" sz="2000" dirty="0" smtClean="0"/>
              <a:t>.</a:t>
            </a:r>
            <a:endParaRPr lang="en-AU" sz="2000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81909"/>
              </p:ext>
            </p:extLst>
          </p:nvPr>
        </p:nvGraphicFramePr>
        <p:xfrm>
          <a:off x="471055" y="1612382"/>
          <a:ext cx="7529946" cy="45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</a:t>
            </a: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06490" y="2331316"/>
            <a:ext cx="4939145" cy="395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Same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but</a:t>
            </a:r>
          </a:p>
          <a:p>
            <a:r>
              <a:rPr lang="de-DE" sz="2000" dirty="0" err="1"/>
              <a:t>c</a:t>
            </a:r>
            <a:r>
              <a:rPr lang="de-DE" sz="2000" dirty="0" err="1" smtClean="0"/>
              <a:t>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out.</a:t>
            </a:r>
          </a:p>
          <a:p>
            <a:r>
              <a:rPr lang="de-DE" sz="2000" dirty="0" smtClean="0"/>
              <a:t>This </a:t>
            </a:r>
            <a:r>
              <a:rPr lang="de-DE" sz="2000" dirty="0" err="1" smtClean="0"/>
              <a:t>poses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problems</a:t>
            </a:r>
            <a:r>
              <a:rPr lang="de-DE" sz="2000" dirty="0" smtClean="0"/>
              <a:t> w.r.t. </a:t>
            </a:r>
            <a:r>
              <a:rPr lang="de-DE" sz="2000" dirty="0" err="1" smtClean="0"/>
              <a:t>to</a:t>
            </a:r>
            <a:r>
              <a:rPr lang="de-DE" sz="2000" dirty="0" smtClean="0"/>
              <a:t> LDA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LDA).</a:t>
            </a:r>
            <a:endParaRPr lang="de-DE" sz="2000" dirty="0" smtClean="0"/>
          </a:p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solve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estimated</a:t>
            </a:r>
            <a:r>
              <a:rPr lang="de-DE" sz="2000" dirty="0" smtClean="0"/>
              <a:t> via p(</a:t>
            </a:r>
            <a:r>
              <a:rPr lang="de-DE" sz="2000" dirty="0" err="1" smtClean="0"/>
              <a:t>w|t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d</a:t>
            </a:r>
            <a:r>
              <a:rPr lang="de-DE" sz="2000" dirty="0" smtClean="0"/>
              <a:t>(w) (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I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fair…</a:t>
            </a:r>
            <a:endParaRPr lang="en-AU" sz="180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58541"/>
              </p:ext>
            </p:extLst>
          </p:nvPr>
        </p:nvGraphicFramePr>
        <p:xfrm>
          <a:off x="877613" y="1690688"/>
          <a:ext cx="7267903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823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</a:t>
            </a:r>
            <a:r>
              <a:rPr lang="de-DE" dirty="0" smtClean="0"/>
              <a:t>(1)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dirty="0" err="1" smtClean="0"/>
              <a:t>artitioning</a:t>
            </a:r>
            <a:r>
              <a:rPr lang="de-DE" dirty="0" smtClean="0"/>
              <a:t> T(n) </a:t>
            </a:r>
            <a:r>
              <a:rPr lang="de-DE" dirty="0" err="1" smtClean="0"/>
              <a:t>of</a:t>
            </a:r>
            <a:r>
              <a:rPr lang="de-DE" dirty="0" smtClean="0"/>
              <a:t> V </a:t>
            </a:r>
            <a:r>
              <a:rPr lang="de-DE" dirty="0" err="1" smtClean="0"/>
              <a:t>with</a:t>
            </a:r>
            <a:r>
              <a:rPr lang="de-DE" dirty="0" smtClean="0"/>
              <a:t> |T(n)| = n: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Reorganize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on </a:t>
            </a:r>
            <a:r>
              <a:rPr lang="de-DE" dirty="0" err="1" smtClean="0"/>
              <a:t>topics</a:t>
            </a:r>
            <a:r>
              <a:rPr lang="de-DE" dirty="0" smtClean="0"/>
              <a:t> (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):</a:t>
            </a:r>
            <a:endParaRPr lang="en-AU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9" y="2409007"/>
            <a:ext cx="9245726" cy="12937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8" y="4486791"/>
            <a:ext cx="8733861" cy="1192008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214255" y="2409007"/>
            <a:ext cx="1032163" cy="3375266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accent3">
                <a:lumMod val="40000"/>
                <a:lumOff val="6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Modeling (TM)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smtClean="0"/>
              <a:t>D</a:t>
            </a:r>
            <a:endParaRPr lang="de-DE" dirty="0" smtClean="0"/>
          </a:p>
          <a:p>
            <a:pPr lvl="1"/>
            <a:r>
              <a:rPr lang="de-DE" dirty="0" smtClean="0"/>
              <a:t>Word </a:t>
            </a:r>
            <a:r>
              <a:rPr lang="de-DE" dirty="0" err="1" smtClean="0"/>
              <a:t>order</a:t>
            </a:r>
            <a:r>
              <a:rPr lang="de-DE" dirty="0" smtClean="0"/>
              <a:t> in 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(DC)</a:t>
            </a:r>
          </a:p>
          <a:p>
            <a:pPr lvl="1"/>
            <a:r>
              <a:rPr lang="de-DE" dirty="0" smtClean="0"/>
              <a:t>DC: Group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– e.g. </a:t>
            </a:r>
            <a:r>
              <a:rPr lang="de-DE" dirty="0" err="1" smtClean="0"/>
              <a:t>Salton</a:t>
            </a:r>
            <a:r>
              <a:rPr lang="de-DE" dirty="0" smtClean="0"/>
              <a:t> 1975 / </a:t>
            </a:r>
            <a:r>
              <a:rPr lang="de-DE" dirty="0" err="1" smtClean="0"/>
              <a:t>Vector</a:t>
            </a:r>
            <a:r>
              <a:rPr lang="de-DE" dirty="0" smtClean="0"/>
              <a:t> Space Model</a:t>
            </a:r>
          </a:p>
          <a:p>
            <a:r>
              <a:rPr lang="de-DE" dirty="0" err="1" smtClean="0"/>
              <a:t>However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Topic </a:t>
            </a:r>
            <a:r>
              <a:rPr lang="de-DE" dirty="0" smtClean="0"/>
              <a:t>Modeling:</a:t>
            </a:r>
            <a:endParaRPr lang="de-DE" dirty="0" smtClean="0"/>
          </a:p>
          <a:p>
            <a:pPr lvl="1"/>
            <a:r>
              <a:rPr lang="de-DE" b="1" dirty="0"/>
              <a:t>F</a:t>
            </a:r>
            <a:r>
              <a:rPr lang="de-DE" b="1" dirty="0" smtClean="0"/>
              <a:t>ind </a:t>
            </a:r>
            <a:r>
              <a:rPr lang="de-DE" b="1" dirty="0" smtClean="0"/>
              <a:t>latent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dirty="0" smtClean="0"/>
              <a:t>in </a:t>
            </a:r>
            <a:r>
              <a:rPr lang="de-DE" dirty="0" smtClean="0"/>
              <a:t>D.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smtClean="0"/>
              <a:t>d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t.</a:t>
            </a:r>
            <a:endParaRPr lang="de-DE" dirty="0" smtClean="0"/>
          </a:p>
          <a:p>
            <a:pPr lvl="1"/>
            <a:r>
              <a:rPr lang="de-DE" dirty="0" smtClean="0"/>
              <a:t>Topics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via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/>
              <a:t>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(2)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logarithm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de-DE" dirty="0"/>
          </a:p>
          <a:p>
            <a:pPr marL="514350" indent="-514350">
              <a:buFont typeface="+mj-lt"/>
              <a:buAutoNum type="arabicPeriod" startAt="3"/>
            </a:pPr>
            <a:endParaRPr lang="de-DE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probabilities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D:</a:t>
            </a:r>
          </a:p>
          <a:p>
            <a:pPr marL="514350" indent="-514350">
              <a:buFont typeface="+mj-lt"/>
              <a:buAutoNum type="arabicPeriod" startAt="3"/>
            </a:pPr>
            <a:endParaRPr lang="de-DE" dirty="0"/>
          </a:p>
          <a:p>
            <a:pPr marL="514350" indent="-514350">
              <a:buFont typeface="+mj-lt"/>
              <a:buAutoNum type="arabicPeriod" startAt="3"/>
            </a:pPr>
            <a:endParaRPr lang="de-DE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dirty="0" smtClean="0"/>
              <a:t>Think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stepwise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joint</a:t>
            </a:r>
            <a:r>
              <a:rPr lang="de-DE" dirty="0" smtClean="0"/>
              <a:t> 2 </a:t>
            </a:r>
            <a:r>
              <a:rPr lang="de-DE" dirty="0" err="1" smtClean="0"/>
              <a:t>topics</a:t>
            </a:r>
            <a:r>
              <a:rPr lang="de-DE" dirty="0" smtClean="0"/>
              <a:t> s </a:t>
            </a:r>
            <a:r>
              <a:rPr lang="de-DE" dirty="0" err="1" smtClean="0"/>
              <a:t>and</a:t>
            </a:r>
            <a:r>
              <a:rPr lang="de-DE" dirty="0" smtClean="0"/>
              <a:t> t:</a:t>
            </a:r>
          </a:p>
          <a:p>
            <a:pPr marL="514350" indent="-51435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3" y="2030902"/>
            <a:ext cx="10765972" cy="107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32" y="3591435"/>
            <a:ext cx="8659586" cy="7905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16" y="3535533"/>
            <a:ext cx="1505316" cy="831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932" y="5135309"/>
            <a:ext cx="5302140" cy="11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(3)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 smtClean="0"/>
              <a:t>See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:</a:t>
            </a: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3104099"/>
            <a:ext cx="9015248" cy="31357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2446272"/>
            <a:ext cx="1343493" cy="4478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12" y="2446272"/>
            <a:ext cx="3632967" cy="462927"/>
          </a:xfrm>
          <a:prstGeom prst="rect">
            <a:avLst/>
          </a:prstGeom>
        </p:spPr>
      </p:pic>
      <p:sp>
        <p:nvSpPr>
          <p:cNvPr id="7" name="Geschweifte Klammer rechts 6"/>
          <p:cNvSpPr/>
          <p:nvPr/>
        </p:nvSpPr>
        <p:spPr>
          <a:xfrm>
            <a:off x="9645448" y="4797973"/>
            <a:ext cx="250042" cy="14418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10124498" y="4703297"/>
            <a:ext cx="149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This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 smtClean="0"/>
              <a:t>anymore</a:t>
            </a:r>
            <a:r>
              <a:rPr lang="de-DE" sz="2000" dirty="0" smtClean="0"/>
              <a:t>!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Efficiency</a:t>
            </a:r>
            <a:endParaRPr lang="en-AU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26" y="2449022"/>
            <a:ext cx="3939572" cy="5290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80237" y="2482633"/>
            <a:ext cx="5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0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agglomerative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V</a:t>
            </a:r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b="1" dirty="0" err="1" smtClean="0"/>
              <a:t>joins</a:t>
            </a:r>
            <a:r>
              <a:rPr lang="de-DE" b="1" dirty="0" smtClean="0"/>
              <a:t> </a:t>
            </a:r>
            <a:r>
              <a:rPr lang="de-DE" b="1" dirty="0" err="1" smtClean="0"/>
              <a:t>word</a:t>
            </a:r>
            <a:r>
              <a:rPr lang="de-DE" b="1" dirty="0" smtClean="0"/>
              <a:t> </a:t>
            </a:r>
            <a:r>
              <a:rPr lang="de-DE" b="1" dirty="0" err="1" smtClean="0"/>
              <a:t>sets</a:t>
            </a:r>
            <a:r>
              <a:rPr lang="de-DE" b="1" dirty="0" smtClean="0"/>
              <a:t> s, t </a:t>
            </a: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„</a:t>
            </a:r>
            <a:r>
              <a:rPr lang="de-DE" b="1" dirty="0" err="1" smtClean="0"/>
              <a:t>hurts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least“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nds</a:t>
            </a:r>
            <a:r>
              <a:rPr lang="de-DE" dirty="0" smtClean="0"/>
              <a:t> at 1 </a:t>
            </a:r>
            <a:r>
              <a:rPr lang="de-DE" dirty="0" err="1" smtClean="0"/>
              <a:t>topic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O(|V|</a:t>
            </a:r>
            <a:r>
              <a:rPr lang="de-DE" baseline="30000" dirty="0" smtClean="0"/>
              <a:t>2</a:t>
            </a:r>
            <a:r>
              <a:rPr lang="de-DE" dirty="0" smtClean="0"/>
              <a:t>∙ |C|)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(„News </a:t>
            </a:r>
            <a:r>
              <a:rPr lang="de-DE" dirty="0" err="1" smtClean="0"/>
              <a:t>wire</a:t>
            </a:r>
            <a:r>
              <a:rPr lang="de-DE" dirty="0" smtClean="0"/>
              <a:t>“) </a:t>
            </a:r>
            <a:r>
              <a:rPr lang="de-DE" dirty="0" err="1" smtClean="0"/>
              <a:t>with</a:t>
            </a:r>
            <a:r>
              <a:rPr lang="de-DE" dirty="0" smtClean="0"/>
              <a:t> C = 16.000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V = </a:t>
            </a:r>
            <a:r>
              <a:rPr lang="de-DE" dirty="0" smtClean="0"/>
              <a:t>13383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4,39 </a:t>
            </a:r>
            <a:r>
              <a:rPr lang="de-DE" dirty="0" err="1" smtClean="0"/>
              <a:t>hours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high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850 GB </a:t>
            </a:r>
            <a:r>
              <a:rPr lang="de-DE" dirty="0" err="1" smtClean="0"/>
              <a:t>of</a:t>
            </a:r>
            <a:r>
              <a:rPr lang="de-DE" dirty="0" smtClean="0"/>
              <a:t> RAM</a:t>
            </a:r>
          </a:p>
          <a:p>
            <a:pPr lvl="1"/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3" y="2596055"/>
            <a:ext cx="1516970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Flat View (just like </a:t>
            </a:r>
            <a:r>
              <a:rPr lang="de-DE" dirty="0" err="1" smtClean="0"/>
              <a:t>for</a:t>
            </a:r>
            <a:r>
              <a:rPr lang="de-DE" dirty="0" smtClean="0"/>
              <a:t> LDA)</a:t>
            </a:r>
          </a:p>
          <a:p>
            <a:r>
              <a:rPr lang="de-DE" dirty="0" smtClean="0"/>
              <a:t>Exploration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56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Demo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Mindmap </a:t>
            </a:r>
            <a:r>
              <a:rPr lang="de-DE" dirty="0" err="1" smtClean="0"/>
              <a:t>using</a:t>
            </a:r>
            <a:r>
              <a:rPr lang="de-DE" dirty="0" smtClean="0"/>
              <a:t> „</a:t>
            </a:r>
            <a:r>
              <a:rPr lang="de-DE" dirty="0" err="1" smtClean="0"/>
              <a:t>Freemind</a:t>
            </a:r>
            <a:r>
              <a:rPr lang="de-DE" dirty="0" smtClean="0"/>
              <a:t>“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644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832" y="2685809"/>
            <a:ext cx="2579764" cy="1325563"/>
          </a:xfrm>
        </p:spPr>
        <p:txBody>
          <a:bodyPr>
            <a:normAutofit fontScale="90000"/>
          </a:bodyPr>
          <a:lstStyle/>
          <a:p>
            <a:r>
              <a:rPr lang="de-DE" sz="4000" err="1" smtClean="0"/>
              <a:t>Example</a:t>
            </a:r>
            <a:r>
              <a:rPr lang="de-DE" sz="4000" smtClean="0"/>
              <a:t> (</a:t>
            </a:r>
            <a:r>
              <a:rPr lang="de-DE" sz="4000" err="1" smtClean="0"/>
              <a:t>from</a:t>
            </a:r>
            <a:r>
              <a:rPr lang="de-DE" sz="4000" smtClean="0"/>
              <a:t> Blei / Review Paper)</a:t>
            </a:r>
            <a:endParaRPr lang="de-DE" sz="4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3" y="0"/>
            <a:ext cx="6447207" cy="6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Probabilistic</a:t>
            </a:r>
            <a:r>
              <a:rPr lang="de-DE" smtClean="0"/>
              <a:t> TM (PTM) (1)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err="1" smtClean="0"/>
                  <a:t>Idea</a:t>
                </a:r>
                <a:r>
                  <a:rPr lang="de-DE" sz="2400" dirty="0" smtClean="0"/>
                  <a:t>:</a:t>
                </a:r>
              </a:p>
              <a:p>
                <a:r>
                  <a:rPr lang="de-DE" sz="2400" b="1" dirty="0" err="1" smtClean="0"/>
                  <a:t>Assume</a:t>
                </a:r>
                <a:r>
                  <a:rPr lang="de-DE" sz="2400" b="1" dirty="0" smtClean="0"/>
                  <a:t> </a:t>
                </a:r>
                <a:r>
                  <a:rPr lang="de-DE" sz="2400" b="1" dirty="0" smtClean="0"/>
                  <a:t>D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generated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by</a:t>
                </a:r>
                <a:r>
                  <a:rPr lang="de-DE" sz="2400" b="1" dirty="0" smtClean="0"/>
                  <a:t> a </a:t>
                </a:r>
                <a:r>
                  <a:rPr lang="de-DE" sz="2400" b="1" dirty="0" err="1" smtClean="0"/>
                  <a:t>statistical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model</a:t>
                </a:r>
                <a:r>
                  <a:rPr lang="de-DE" sz="2400" b="1" dirty="0" smtClean="0"/>
                  <a:t>.</a:t>
                </a:r>
                <a:endParaRPr lang="de-DE" sz="2400" b="1" dirty="0" smtClean="0"/>
              </a:p>
              <a:p>
                <a:r>
                  <a:rPr lang="de-DE" sz="2400" dirty="0" smtClean="0"/>
                  <a:t>The </a:t>
                </a:r>
                <a:r>
                  <a:rPr lang="de-DE" sz="2400" dirty="0" err="1" smtClean="0"/>
                  <a:t>model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more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complex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structure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el-GR" sz="2400" dirty="0" smtClean="0"/>
                  <a:t>π</a:t>
                </a:r>
                <a:r>
                  <a:rPr lang="de-DE" sz="2400" dirty="0" smtClean="0"/>
                  <a:t>.</a:t>
                </a:r>
                <a:endParaRPr lang="de-DE" sz="2400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Find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optimal </a:t>
                </a:r>
                <a:r>
                  <a:rPr lang="el-GR" sz="2400" dirty="0" smtClean="0"/>
                  <a:t>π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maximizes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likehood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D.</a:t>
                </a: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In General: Find </a:t>
                </a: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sz="2400" dirty="0" smtClean="0"/>
                  <a:t>.</a:t>
                </a:r>
                <a:endParaRPr lang="de-DE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4099033" y="5770179"/>
            <a:ext cx="1620695" cy="612648"/>
          </a:xfrm>
          <a:prstGeom prst="wedgeRoundRectCallout">
            <a:avLst>
              <a:gd name="adj1" fmla="val -13051"/>
              <a:gd name="adj2" fmla="val -980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Document</a:t>
            </a:r>
            <a:r>
              <a:rPr lang="de-DE" smtClean="0"/>
              <a:t> </a:t>
            </a:r>
            <a:r>
              <a:rPr lang="de-DE" err="1" smtClean="0"/>
              <a:t>collection</a:t>
            </a:r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5417032" y="4040181"/>
            <a:ext cx="1456734" cy="443430"/>
          </a:xfrm>
          <a:prstGeom prst="wedgeRoundRectCallout">
            <a:avLst>
              <a:gd name="adj1" fmla="val -37432"/>
              <a:gd name="adj2" fmla="val 197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Parameters</a:t>
            </a:r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4150535" y="4049635"/>
            <a:ext cx="1081512" cy="443430"/>
          </a:xfrm>
          <a:prstGeom prst="wedgeRoundRectCallout">
            <a:avLst>
              <a:gd name="adj1" fmla="val 37080"/>
              <a:gd name="adj2" fmla="val 1831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Model M</a:t>
            </a:r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7000939" y="5770179"/>
            <a:ext cx="2943949" cy="612648"/>
          </a:xfrm>
          <a:prstGeom prst="wedgeRoundRectCallout">
            <a:avLst>
              <a:gd name="adj1" fmla="val -33954"/>
              <a:gd name="adj2" fmla="val -99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ogarithm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computability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(2)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 </a:t>
                </a:r>
                <a:r>
                  <a:rPr lang="de-DE" dirty="0" err="1" smtClean="0"/>
                  <a:t>document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bag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vocabulary</a:t>
                </a:r>
                <a:r>
                  <a:rPr lang="de-DE" dirty="0" smtClean="0"/>
                  <a:t> </a:t>
                </a:r>
                <a:r>
                  <a:rPr lang="de-DE" dirty="0" smtClean="0"/>
                  <a:t>V.</a:t>
                </a:r>
                <a:endParaRPr lang="de-DE" dirty="0" smtClean="0"/>
              </a:p>
              <a:p>
                <a:r>
                  <a:rPr lang="de-DE" dirty="0" err="1" smtClean="0"/>
                  <a:t>Let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word</a:t>
                </a:r>
                <a:r>
                  <a:rPr lang="de-DE" dirty="0" smtClean="0"/>
                  <a:t> w in d, </a:t>
                </a:r>
                <a:r>
                  <a:rPr lang="de-DE" dirty="0" err="1" smtClean="0"/>
                  <a:t>then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∙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3374870" y="4718091"/>
            <a:ext cx="2420534" cy="1361093"/>
          </a:xfrm>
          <a:prstGeom prst="wedgeRoundRectCallout">
            <a:avLst>
              <a:gd name="adj1" fmla="val 18098"/>
              <a:gd name="adj2" fmla="val -985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A „</a:t>
            </a:r>
            <a:r>
              <a:rPr lang="de-DE" err="1" smtClean="0"/>
              <a:t>constant</a:t>
            </a:r>
            <a:r>
              <a:rPr lang="de-DE" smtClean="0"/>
              <a:t>“ (</a:t>
            </a:r>
            <a:r>
              <a:rPr lang="de-DE" err="1" smtClean="0"/>
              <a:t>multinomial</a:t>
            </a:r>
            <a:r>
              <a:rPr lang="de-DE" smtClean="0"/>
              <a:t>)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factors</a:t>
            </a:r>
            <a:r>
              <a:rPr lang="de-DE" smtClean="0"/>
              <a:t> out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word</a:t>
            </a:r>
            <a:r>
              <a:rPr lang="de-DE" smtClean="0"/>
              <a:t> </a:t>
            </a:r>
            <a:r>
              <a:rPr lang="de-DE" err="1" smtClean="0"/>
              <a:t>order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(3)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400" dirty="0" err="1" smtClean="0"/>
                  <a:t>Let</a:t>
                </a:r>
                <a:r>
                  <a:rPr lang="de-DE" sz="2400" dirty="0" smtClean="0"/>
                  <a:t> t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a (latent)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topics</a:t>
                </a:r>
                <a:r>
                  <a:rPr lang="de-DE" sz="2400" dirty="0" smtClean="0"/>
                  <a:t> T, so t </a:t>
                </a:r>
                <a:r>
                  <a:rPr lang="el-GR" sz="2400" dirty="0" smtClean="0"/>
                  <a:t>ϵ</a:t>
                </a:r>
                <a:r>
                  <a:rPr lang="de-DE" sz="2400" dirty="0" smtClean="0"/>
                  <a:t> T.</a:t>
                </a:r>
                <a:endParaRPr lang="de-DE" sz="2400" dirty="0" smtClean="0"/>
              </a:p>
              <a:p>
                <a:r>
                  <a:rPr lang="de-DE" sz="2400" dirty="0" smtClean="0"/>
                  <a:t>In PTM </a:t>
                </a:r>
                <a:r>
                  <a:rPr lang="de-DE" sz="2400" dirty="0" err="1" smtClean="0"/>
                  <a:t>every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</a:t>
                </a:r>
                <a:r>
                  <a:rPr lang="de-DE" sz="2400" dirty="0" err="1"/>
                  <a:t>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thought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generated</a:t>
                </a:r>
                <a:r>
                  <a:rPr lang="de-DE" sz="2400" dirty="0" smtClean="0"/>
                  <a:t> via a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t.</a:t>
                </a:r>
                <a:endParaRPr lang="de-DE" sz="2400" dirty="0" smtClean="0"/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general</a:t>
                </a:r>
                <a:r>
                  <a:rPr lang="de-DE" sz="2400" dirty="0" smtClean="0"/>
                  <a:t>:</a:t>
                </a:r>
                <a:endParaRPr lang="de-DE" sz="2400" dirty="0" smtClean="0"/>
              </a:p>
              <a:p>
                <a:pPr lvl="1"/>
                <a:r>
                  <a:rPr lang="de-DE" sz="2000" dirty="0"/>
                  <a:t>T</a:t>
                </a:r>
                <a:r>
                  <a:rPr lang="de-DE" sz="2000" dirty="0" smtClean="0"/>
                  <a:t>he </a:t>
                </a:r>
                <a:r>
                  <a:rPr lang="de-DE" sz="2000" dirty="0" err="1" smtClean="0"/>
                  <a:t>prevelance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depends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document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t|d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w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belong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multiple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prevelance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even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should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different in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every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w|t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</a:t>
                </a:r>
                <a:endParaRPr lang="de-DE" sz="2000" dirty="0" smtClean="0"/>
              </a:p>
              <a:p>
                <a:r>
                  <a:rPr lang="de-DE" sz="2400" dirty="0" smtClean="0"/>
                  <a:t>So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6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Latent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llocation</a:t>
            </a:r>
            <a:r>
              <a:rPr lang="de-DE" dirty="0" smtClean="0"/>
              <a:t> </a:t>
            </a:r>
            <a:r>
              <a:rPr lang="de-DE" dirty="0" smtClean="0"/>
              <a:t>(LDA)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LDA </a:t>
            </a:r>
            <a:r>
              <a:rPr lang="de-DE" dirty="0" err="1"/>
              <a:t>t</a:t>
            </a:r>
            <a:r>
              <a:rPr lang="de-DE" dirty="0" err="1" smtClean="0"/>
              <a:t>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 via </a:t>
            </a:r>
            <a:r>
              <a:rPr lang="de-DE" dirty="0" smtClean="0"/>
              <a:t>D.</a:t>
            </a:r>
            <a:endParaRPr lang="de-DE" dirty="0" smtClean="0"/>
          </a:p>
          <a:p>
            <a:r>
              <a:rPr lang="de-DE" dirty="0" smtClean="0"/>
              <a:t>Problem:</a:t>
            </a:r>
            <a:endParaRPr lang="de-DE" dirty="0" smtClean="0"/>
          </a:p>
          <a:p>
            <a:pPr lvl="1"/>
            <a:r>
              <a:rPr lang="de-DE" dirty="0" smtClean="0"/>
              <a:t>Infinite (</a:t>
            </a:r>
            <a:r>
              <a:rPr lang="de-DE" dirty="0" err="1" smtClean="0"/>
              <a:t>uncountable</a:t>
            </a:r>
            <a:r>
              <a:rPr lang="de-DE" dirty="0" smtClean="0"/>
              <a:t>)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out </a:t>
            </a:r>
            <a:r>
              <a:rPr lang="de-DE" dirty="0" err="1" smtClean="0"/>
              <a:t>distributions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smtClean="0"/>
              <a:t>Help: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Dirichlet</a:t>
            </a:r>
            <a:r>
              <a:rPr lang="de-DE" dirty="0" smtClean="0"/>
              <a:t>-Distribution </a:t>
            </a:r>
            <a:r>
              <a:rPr lang="de-DE" dirty="0" err="1" smtClean="0"/>
              <a:t>is</a:t>
            </a:r>
            <a:r>
              <a:rPr lang="de-DE" dirty="0" smtClean="0"/>
              <a:t> a „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reasonably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“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qualities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.</a:t>
            </a:r>
            <a:endParaRPr lang="de-DE" dirty="0" smtClean="0"/>
          </a:p>
          <a:p>
            <a:pPr lvl="1"/>
            <a:r>
              <a:rPr lang="de-DE" dirty="0" smtClean="0"/>
              <a:t>Drawing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distribution</a:t>
            </a:r>
            <a:r>
              <a:rPr lang="de-DE" dirty="0" smtClean="0"/>
              <a:t> in </a:t>
            </a:r>
            <a:r>
              <a:rPr lang="de-DE" dirty="0" err="1" smtClean="0"/>
              <a:t>itself</a:t>
            </a:r>
            <a:r>
              <a:rPr lang="de-DE" dirty="0" smtClean="0"/>
              <a:t> (not a real 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smtClean="0"/>
              <a:t>LDA </a:t>
            </a:r>
            <a:r>
              <a:rPr lang="de-DE" b="1" dirty="0" err="1" smtClean="0"/>
              <a:t>draws</a:t>
            </a:r>
            <a:r>
              <a:rPr lang="de-DE" b="1" dirty="0" smtClean="0"/>
              <a:t> </a:t>
            </a:r>
            <a:r>
              <a:rPr lang="de-DE" b="1" dirty="0" err="1" smtClean="0"/>
              <a:t>infinitely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</a:t>
            </a:r>
            <a:r>
              <a:rPr lang="de-DE" b="1" dirty="0" err="1" smtClean="0"/>
              <a:t>samples</a:t>
            </a:r>
            <a:r>
              <a:rPr lang="de-DE" b="1" dirty="0" smtClean="0"/>
              <a:t> </a:t>
            </a:r>
            <a:r>
              <a:rPr lang="de-DE" b="1" dirty="0" err="1" smtClean="0"/>
              <a:t>from</a:t>
            </a:r>
            <a:r>
              <a:rPr lang="de-DE" b="1" dirty="0" smtClean="0"/>
              <a:t> a </a:t>
            </a:r>
            <a:r>
              <a:rPr lang="de-DE" b="1" dirty="0" err="1" smtClean="0"/>
              <a:t>Dirichlet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compute</a:t>
            </a:r>
            <a:r>
              <a:rPr lang="de-DE" b="1" dirty="0" smtClean="0"/>
              <a:t> p(</a:t>
            </a:r>
            <a:r>
              <a:rPr lang="de-DE" b="1" dirty="0" err="1" smtClean="0"/>
              <a:t>w|t</a:t>
            </a:r>
            <a:r>
              <a:rPr lang="de-DE" b="1" dirty="0" smtClean="0"/>
              <a:t>) </a:t>
            </a:r>
            <a:r>
              <a:rPr lang="de-DE" b="1" dirty="0" err="1" smtClean="0"/>
              <a:t>and</a:t>
            </a:r>
            <a:r>
              <a:rPr lang="de-DE" b="1" dirty="0" smtClean="0"/>
              <a:t> p(</a:t>
            </a:r>
            <a:r>
              <a:rPr lang="de-DE" b="1" dirty="0" err="1" smtClean="0"/>
              <a:t>t|d</a:t>
            </a:r>
            <a:r>
              <a:rPr lang="de-DE" b="1" dirty="0" smtClean="0"/>
              <a:t>)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51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Dirichlet</a:t>
            </a:r>
            <a:r>
              <a:rPr lang="de-DE"/>
              <a:t> </a:t>
            </a:r>
            <a:r>
              <a:rPr lang="de-DE" smtClean="0"/>
              <a:t>Distribution </a:t>
            </a:r>
            <a:r>
              <a:rPr lang="de-DE" err="1" smtClean="0"/>
              <a:t>for</a:t>
            </a:r>
            <a:r>
              <a:rPr lang="de-DE" smtClean="0"/>
              <a:t> n = 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121" cy="4351338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real-</a:t>
            </a:r>
            <a:r>
              <a:rPr lang="de-DE" dirty="0" err="1" smtClean="0"/>
              <a:t>valued</a:t>
            </a:r>
            <a:r>
              <a:rPr lang="de-DE" dirty="0" smtClean="0"/>
              <a:t>, n-</a:t>
            </a:r>
            <a:r>
              <a:rPr lang="de-DE" dirty="0" err="1" smtClean="0"/>
              <a:t>sized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Picture 2" descr="http://i.stack.imgur.com/5k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9" y="1690688"/>
            <a:ext cx="3972910" cy="39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esearch.microsoft.com/en-us/um/people/cmbishop/prml/prmlfigs-png/Figure2.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70" y="1507808"/>
            <a:ext cx="3500210" cy="4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(2)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smtClean="0"/>
                  <a:t>LDA,</a:t>
                </a:r>
                <a:endParaRPr lang="de-DE" dirty="0" smtClean="0"/>
              </a:p>
              <a:p>
                <a:pPr lvl="1"/>
                <a:r>
                  <a:rPr lang="de-DE" dirty="0" err="1"/>
                  <a:t>m</a:t>
                </a:r>
                <a:r>
                  <a:rPr lang="de-DE" dirty="0" err="1" smtClean="0"/>
                  <a:t>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drawing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2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Dirichlets</a:t>
                </a:r>
                <a:r>
                  <a:rPr lang="de-DE" dirty="0" smtClean="0"/>
                  <a:t> </a:t>
                </a:r>
                <a:r>
                  <a:rPr lang="de-DE" dirty="0" smtClean="0"/>
                  <a:t>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smtClean="0"/>
                  <a:t>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smtClean="0"/>
                  <a:t>„</a:t>
                </a:r>
                <a:r>
                  <a:rPr lang="de-DE" dirty="0" err="1"/>
                  <a:t>i</a:t>
                </a:r>
                <a:r>
                  <a:rPr lang="de-DE" dirty="0" err="1" smtClean="0"/>
                  <a:t>ntegrates</a:t>
                </a:r>
                <a:r>
                  <a:rPr lang="de-DE" dirty="0" smtClean="0"/>
                  <a:t> </a:t>
                </a:r>
                <a:r>
                  <a:rPr lang="de-DE" dirty="0" smtClean="0"/>
                  <a:t>out“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via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smtClean="0"/>
                  <a:t>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err="1" smtClean="0"/>
                  <a:t>Makes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still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</a:t>
                </a:r>
                <a:r>
                  <a:rPr lang="de-DE" dirty="0" smtClean="0"/>
                  <a:t>D.</a:t>
                </a:r>
                <a:endParaRPr lang="de-DE" dirty="0" smtClean="0"/>
              </a:p>
              <a:p>
                <a:r>
                  <a:rPr lang="de-DE" dirty="0" err="1" smtClean="0"/>
                  <a:t>However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parameterized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r>
                  <a:rPr lang="el-GR" dirty="0" smtClean="0"/>
                  <a:t>α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el-GR" dirty="0" smtClean="0"/>
                  <a:t>β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solution</a:t>
                </a:r>
                <a:r>
                  <a:rPr lang="de-DE" dirty="0" smtClean="0"/>
                  <a:t> a (strong) </a:t>
                </a:r>
                <a:r>
                  <a:rPr lang="de-DE" dirty="0" err="1" smtClean="0"/>
                  <a:t>bias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regardless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smtClean="0"/>
                  <a:t>D.</a:t>
                </a:r>
                <a:endParaRPr lang="de-DE" dirty="0" smtClean="0"/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LDA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intended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topics|T</a:t>
                </a:r>
                <a:r>
                  <a:rPr lang="de-DE" dirty="0" smtClean="0"/>
                  <a:t>|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known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well</a:t>
                </a:r>
                <a:r>
                  <a:rPr lang="de-DE" dirty="0" smtClean="0"/>
                  <a:t>!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  <a:blipFill rotWithShape="0">
                <a:blip r:embed="rId2"/>
                <a:stretch>
                  <a:fillRect l="-1037" t="-2241" r="-1037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Microsoft Office PowerPoint</Application>
  <PresentationFormat>Breitbild</PresentationFormat>
  <Paragraphs>177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Ultra Quick Introduction to Probabilistic Topic Modeling, LDA and Topic Grouper</vt:lpstr>
      <vt:lpstr>Topic Modeling (TM)</vt:lpstr>
      <vt:lpstr>Example (from Blei / Review Paper)</vt:lpstr>
      <vt:lpstr>Probabilistic TM (PTM) (1)</vt:lpstr>
      <vt:lpstr>PTM (2)</vt:lpstr>
      <vt:lpstr>PTM (3)</vt:lpstr>
      <vt:lpstr>Latent Dirichlet Allocation (LDA) (1)</vt:lpstr>
      <vt:lpstr>Dirichlet Distribution for n = 3</vt:lpstr>
      <vt:lpstr>LDA (2)</vt:lpstr>
      <vt:lpstr>LDA (3)</vt:lpstr>
      <vt:lpstr>LDA (4)</vt:lpstr>
      <vt:lpstr>LDA – Example of a parameter search</vt:lpstr>
      <vt:lpstr>Curiously…</vt:lpstr>
      <vt:lpstr>PTM –  A Great Approach for Recommender Systems!</vt:lpstr>
      <vt:lpstr>Topic Grouper (TG)</vt:lpstr>
      <vt:lpstr>Qualities of Topic Grouper</vt:lpstr>
      <vt:lpstr>Perplexity: LDA vs. Topic Grouper (Intra-Document Holdout)</vt:lpstr>
      <vt:lpstr>Perplexity: LDA vs. Topic Grouper (Full Document Holdout)</vt:lpstr>
      <vt:lpstr>The „Math“ (1)</vt:lpstr>
      <vt:lpstr>The „Math“ (2)</vt:lpstr>
      <vt:lpstr>The „Math“ (3)</vt:lpstr>
      <vt:lpstr>Algorithm and Complexity</vt:lpstr>
      <vt:lpstr>So what do the topics look like?</vt:lpstr>
      <vt:lpstr>Short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Modeling  and Topic Grouper</dc:title>
  <dc:creator>pfeiferd</dc:creator>
  <cp:lastModifiedBy>pfeiferd</cp:lastModifiedBy>
  <cp:revision>50</cp:revision>
  <dcterms:created xsi:type="dcterms:W3CDTF">2016-06-09T06:28:24Z</dcterms:created>
  <dcterms:modified xsi:type="dcterms:W3CDTF">2016-06-16T14:05:49Z</dcterms:modified>
</cp:coreProperties>
</file>