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73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0716000"/>
        <c:axId val="-810718176"/>
      </c:scatterChart>
      <c:valAx>
        <c:axId val="-81071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0718176"/>
        <c:crosses val="autoZero"/>
        <c:crossBetween val="midCat"/>
      </c:valAx>
      <c:valAx>
        <c:axId val="-81071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0716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0714912"/>
        <c:axId val="-810711104"/>
      </c:lineChart>
      <c:catAx>
        <c:axId val="-810714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0711104"/>
        <c:crosses val="autoZero"/>
        <c:auto val="1"/>
        <c:lblAlgn val="ctr"/>
        <c:lblOffset val="100"/>
        <c:noMultiLvlLbl val="0"/>
      </c:catAx>
      <c:valAx>
        <c:axId val="-8107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071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1858800"/>
        <c:axId val="-615956880"/>
      </c:scatterChart>
      <c:valAx>
        <c:axId val="-98185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5956880"/>
        <c:crosses val="autoZero"/>
        <c:crossBetween val="midCat"/>
      </c:valAx>
      <c:valAx>
        <c:axId val="-6159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185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5948720"/>
        <c:axId val="-615948176"/>
      </c:scatterChart>
      <c:valAx>
        <c:axId val="-61594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5948176"/>
        <c:crosses val="autoZero"/>
        <c:crossBetween val="midCat"/>
      </c:valAx>
      <c:valAx>
        <c:axId val="-6159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594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Ultra Quick </a:t>
            </a:r>
            <a:r>
              <a:rPr lang="en-GB" smtClean="0"/>
              <a:t>Introduction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/>
            </a:r>
            <a:br>
              <a:rPr lang="de-DE" smtClean="0"/>
            </a:br>
            <a:r>
              <a:rPr lang="de-DE" err="1" smtClean="0"/>
              <a:t>Probabilistic</a:t>
            </a:r>
            <a:r>
              <a:rPr lang="de-DE" smtClean="0"/>
              <a:t> Topic Modeling, LDA </a:t>
            </a:r>
            <a:r>
              <a:rPr lang="de-DE" err="1" smtClean="0"/>
              <a:t>and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Daniel Pfeifer, June 6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integral </a:t>
            </a:r>
            <a:r>
              <a:rPr lang="de-DE" dirty="0" err="1" smtClean="0"/>
              <a:t>for</a:t>
            </a:r>
            <a:r>
              <a:rPr lang="de-DE" dirty="0" smtClean="0"/>
              <a:t> LDA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analytically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out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w|d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„Gibbs </a:t>
            </a:r>
            <a:r>
              <a:rPr lang="de-DE" dirty="0" err="1" smtClean="0"/>
              <a:t>sampler</a:t>
            </a:r>
            <a:r>
              <a:rPr lang="de-DE" dirty="0" smtClean="0"/>
              <a:t>“ (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).</a:t>
            </a:r>
          </a:p>
          <a:p>
            <a:pPr lvl="1"/>
            <a:r>
              <a:rPr lang="de-DE" dirty="0" smtClean="0"/>
              <a:t>Gibbs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multi-dimensional </a:t>
            </a:r>
            <a:r>
              <a:rPr lang="de-DE" dirty="0" err="1" smtClean="0"/>
              <a:t>distribution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at a time,</a:t>
            </a:r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Jumping</a:t>
            </a:r>
            <a:r>
              <a:rPr lang="de-DE" dirty="0"/>
              <a:t> </a:t>
            </a:r>
            <a:r>
              <a:rPr lang="de-DE" dirty="0" err="1" smtClean="0"/>
              <a:t>dots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Over time (</a:t>
            </a:r>
            <a:r>
              <a:rPr lang="de-DE" dirty="0" err="1" smtClean="0"/>
              <a:t>iterations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reflect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	https://www.youtube.com/watch?v=ZaKwpVgmKTY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PTM.</a:t>
            </a:r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intensive. </a:t>
            </a:r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),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</a:t>
            </a:r>
            <a:r>
              <a:rPr lang="de-DE" err="1" smtClean="0"/>
              <a:t>Grouper</a:t>
            </a:r>
            <a:r>
              <a:rPr lang="de-DE" smtClean="0"/>
              <a:t> (TG)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smtClean="0"/>
                  <a:t>TG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/>
                  <a:t>b</a:t>
                </a:r>
                <a:r>
                  <a:rPr lang="de-DE" sz="2400" dirty="0" err="1" smtClean="0"/>
                  <a:t>ased</a:t>
                </a:r>
                <a:r>
                  <a:rPr lang="de-DE" sz="2400" dirty="0" smtClean="0"/>
                  <a:t> on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simplification</a:t>
                </a:r>
                <a:r>
                  <a:rPr lang="de-DE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becomes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))∙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1" dirty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t(w) </a:t>
                </a:r>
                <a:r>
                  <a:rPr lang="de-DE" sz="2400" dirty="0" err="1" smtClean="0"/>
                  <a:t>being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unique</a:t>
                </a:r>
                <a:r>
                  <a:rPr lang="de-DE" sz="2400" dirty="0" smtClean="0"/>
                  <a:t>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400" dirty="0" smtClean="0"/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other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words</a:t>
                </a:r>
                <a:r>
                  <a:rPr lang="de-DE" sz="2400" dirty="0" smtClean="0"/>
                  <a:t>: </a:t>
                </a:r>
                <a:r>
                  <a:rPr lang="de-DE" sz="2400" b="1" dirty="0" smtClean="0"/>
                  <a:t>Topics </a:t>
                </a:r>
                <a:r>
                  <a:rPr lang="de-DE" sz="2400" b="1" dirty="0" err="1" smtClean="0"/>
                  <a:t>are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disjunct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sets</a:t>
                </a:r>
                <a:r>
                  <a:rPr lang="de-DE" sz="2400" b="1" dirty="0" smtClean="0"/>
                  <a:t> not </a:t>
                </a:r>
                <a:r>
                  <a:rPr lang="de-DE" sz="2400" b="1" dirty="0" err="1" smtClean="0"/>
                  <a:t>distributions</a:t>
                </a:r>
                <a:r>
                  <a:rPr lang="de-DE" sz="2400" b="1" dirty="0" smtClean="0"/>
                  <a:t>.</a:t>
                </a:r>
              </a:p>
              <a:p>
                <a:r>
                  <a:rPr lang="de-DE" sz="2400" dirty="0" smtClean="0"/>
                  <a:t>Topic </a:t>
                </a:r>
                <a:r>
                  <a:rPr lang="de-DE" sz="2400" dirty="0" err="1" smtClean="0"/>
                  <a:t>grouper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these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sets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regard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before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simply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partitioning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of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vocabulary</a:t>
                </a:r>
                <a:r>
                  <a:rPr lang="de-DE" sz="2400" b="1" dirty="0" smtClean="0"/>
                  <a:t> V.</a:t>
                </a:r>
              </a:p>
              <a:p>
                <a:r>
                  <a:rPr lang="de-DE" sz="2400" dirty="0" err="1" smtClean="0"/>
                  <a:t>It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turns</a:t>
                </a:r>
                <a:r>
                  <a:rPr lang="de-DE" sz="2400" dirty="0" smtClean="0"/>
                  <a:t> out </a:t>
                </a:r>
                <a:r>
                  <a:rPr lang="de-DE" sz="2400" dirty="0" err="1" smtClean="0"/>
                  <a:t>that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can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well</a:t>
                </a:r>
                <a:r>
                  <a:rPr lang="de-DE" sz="2400" dirty="0" smtClean="0"/>
                  <a:t> via </a:t>
                </a:r>
                <a:r>
                  <a:rPr lang="de-DE" sz="2400" b="1" dirty="0" err="1" smtClean="0"/>
                  <a:t>agglomerative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clustering</a:t>
                </a:r>
                <a:r>
                  <a:rPr lang="de-DE" sz="2400" dirty="0" smtClean="0"/>
                  <a:t> in a </a:t>
                </a:r>
                <a:r>
                  <a:rPr lang="de-DE" sz="2400" dirty="0" err="1" smtClean="0"/>
                  <a:t>reasonably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efficient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way</a:t>
                </a:r>
                <a:r>
                  <a:rPr lang="de-DE" sz="24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like:</a:t>
                </a:r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4959" y="2594075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</a:p>
          <a:p>
            <a:r>
              <a:rPr lang="de-DE" sz="2000" dirty="0"/>
              <a:t>|V| = </a:t>
            </a:r>
            <a:r>
              <a:rPr lang="de-DE" sz="2000" dirty="0" smtClean="0"/>
              <a:t>5575, |C| = 2946,</a:t>
            </a:r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6490" y="2331316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8541"/>
              </p:ext>
            </p:extLst>
          </p:nvPr>
        </p:nvGraphicFramePr>
        <p:xfrm>
          <a:off x="877613" y="1690688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D</a:t>
            </a:r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Modeling:</a:t>
            </a:r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D.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logarithm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Think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2 </a:t>
            </a:r>
            <a:r>
              <a:rPr lang="de-DE" dirty="0" err="1" smtClean="0"/>
              <a:t>topics</a:t>
            </a:r>
            <a:r>
              <a:rPr lang="de-DE" dirty="0" smtClean="0"/>
              <a:t> s </a:t>
            </a:r>
            <a:r>
              <a:rPr lang="de-DE" dirty="0" err="1" smtClean="0"/>
              <a:t>and</a:t>
            </a:r>
            <a:r>
              <a:rPr lang="de-DE" dirty="0" smtClean="0"/>
              <a:t> t: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3" y="2030902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32" y="3591435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6" y="3535533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32" y="5135309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</a:t>
            </a:r>
            <a:r>
              <a:rPr lang="de-DE" dirty="0" smtClean="0"/>
              <a:t>|D|)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|</a:t>
            </a:r>
            <a:r>
              <a:rPr lang="de-DE" dirty="0" smtClean="0"/>
              <a:t>D| </a:t>
            </a:r>
            <a:r>
              <a:rPr lang="de-DE" dirty="0" smtClean="0"/>
              <a:t>= </a:t>
            </a:r>
            <a:r>
              <a:rPr lang="de-DE" dirty="0" smtClean="0"/>
              <a:t>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|V| </a:t>
            </a:r>
            <a:r>
              <a:rPr lang="de-DE" dirty="0"/>
              <a:t>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850 GB </a:t>
            </a:r>
            <a:r>
              <a:rPr lang="de-DE" dirty="0" err="1" smtClean="0"/>
              <a:t>of</a:t>
            </a:r>
            <a:r>
              <a:rPr lang="de-DE" dirty="0" smtClean="0"/>
              <a:t> RAM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Demo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Mindmap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Freemind</a:t>
            </a:r>
            <a:r>
              <a:rPr lang="de-DE" dirty="0" smtClean="0"/>
              <a:t>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4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.</a:t>
                </a:r>
              </a:p>
              <a:p>
                <a:r>
                  <a:rPr lang="de-DE" sz="2400" dirty="0" smtClean="0"/>
                  <a:t>The </a:t>
                </a:r>
                <a:r>
                  <a:rPr lang="de-DE" sz="2400" dirty="0" err="1" smtClean="0"/>
                  <a:t>model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D.</a:t>
                </a: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V.</a:t>
                </a:r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∙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3374870" y="4718091"/>
            <a:ext cx="2420534" cy="1361093"/>
          </a:xfrm>
          <a:prstGeom prst="wedgeRoundRectCallout">
            <a:avLst>
              <a:gd name="adj1" fmla="val 18098"/>
              <a:gd name="adj2" fmla="val -9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400" dirty="0" err="1" smtClean="0"/>
                  <a:t>Let</a:t>
                </a:r>
                <a:r>
                  <a:rPr lang="de-DE" sz="2400" dirty="0" smtClean="0"/>
                  <a:t>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D.</a:t>
            </a:r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</a:p>
          <a:p>
            <a:r>
              <a:rPr lang="de-DE" dirty="0" smtClean="0"/>
              <a:t>Help: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-Distribution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LDA,</a:t>
                </a:r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topics|T</a:t>
                </a:r>
                <a:r>
                  <a:rPr lang="de-DE" dirty="0" smtClean="0"/>
                  <a:t>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1037" t="-2241" r="-1037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Breitbild</PresentationFormat>
  <Paragraphs>177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Ultra Quick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</vt:lpstr>
      <vt:lpstr>Qualities of Topic Grouper</vt:lpstr>
      <vt:lpstr>Perplexity: LDA vs. Topic Grouper (Intra-Document Holdout)</vt:lpstr>
      <vt:lpstr>Perplexity: LDA vs. Topic Grouper (Full Document Holdout)</vt:lpstr>
      <vt:lpstr>The „Math“ (1)</vt:lpstr>
      <vt:lpstr>The „Math“ (2)</vt:lpstr>
      <vt:lpstr>The „Math“ (3)</vt:lpstr>
      <vt:lpstr>Algorithm and Complexity</vt:lpstr>
      <vt:lpstr>So what do the topics look like?</vt:lpstr>
      <vt:lpstr>Short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52</cp:revision>
  <dcterms:created xsi:type="dcterms:W3CDTF">2016-06-09T06:28:24Z</dcterms:created>
  <dcterms:modified xsi:type="dcterms:W3CDTF">2016-06-16T17:03:33Z</dcterms:modified>
</cp:coreProperties>
</file>