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53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2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03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431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17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383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9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11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65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6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05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20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88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2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35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4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ECDB-50D8-49CE-B0A2-73255325C642}" type="datetimeFigureOut">
              <a:rPr lang="pt-BR" smtClean="0"/>
              <a:t>07/12/2023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DD3BD-D7B8-4D39-BCAF-70729C0562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236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26E6-9015-4E26-AE27-57B9812BC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Planejamento Financeiro para Viagem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F6F429-52FE-4005-BFAF-2AB5627E8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Excel básico aula 4</a:t>
            </a:r>
          </a:p>
          <a:p>
            <a:r>
              <a:rPr lang="pt-BR" dirty="0"/>
              <a:t>Prof. </a:t>
            </a:r>
            <a:r>
              <a:rPr lang="pt-BR" dirty="0" err="1"/>
              <a:t>Jocilé</a:t>
            </a:r>
            <a:r>
              <a:rPr lang="pt-BR" dirty="0"/>
              <a:t> Serra</a:t>
            </a:r>
          </a:p>
        </p:txBody>
      </p:sp>
    </p:spTree>
    <p:extLst>
      <p:ext uri="{BB962C8B-B14F-4D97-AF65-F5344CB8AC3E}">
        <p14:creationId xmlns:p14="http://schemas.microsoft.com/office/powerpoint/2010/main" val="468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11C87-E00E-47DB-8F2B-5B46A2C1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2FB2D-5217-426D-9574-C876A45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Apresentar os conceitos básicos de planejamento financeiro para viagem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Utilizar fórmulas e funções específicas do Excel para estimar custos de viagem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Criar um planejamento financeiro detalhado para uma viagem, considerando gastos com transporte, hospedagem, alimentação e atividades de lazer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57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E5951-DA4E-4650-A61C-A55E8F30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E0DEF6-48E3-417A-97F9-BC9B6D15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Planilhas de exemplo com cenários de viagem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Dados fictícios de destinos, custos de transporte, hospedagem e alimentação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Exercícios práticos com situações reais de viagem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Modelos de planilhas para cálculos de orçamento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95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09F43-53FD-41EB-8276-D5910D9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09ACB-8D4C-444E-A5DC-9EFCC50D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Crie um planejamento financeiro completo para uma viagem fictícia.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 dos custos básicos de transporte, hospedagem, alimentação e atividades, inclua gastos extras e imprevistos.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Utilize as fórmulas e funções aprendidas para calcular os custos da viagem.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Formate a planilha de maneira estética e apresente um resumo visual dos gastos.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71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1DCE8-B626-420C-A8A6-0F0CACB6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de </a:t>
            </a:r>
            <a:r>
              <a:rPr lang="pt-BR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planilha de planejamento financeiro para viagem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603C2-B7D6-43EE-A8D3-4851A4E8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Cabeçalho: Informações gerais sobre a viagem, como destino, datas, duração e participantes.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Transporte: Custos de transporte, como passagens aéreas, aluguel de carro e transporte público.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Hospedagem: Custos de hospedagem, como hotéis, pousadas ou aluguel de apartamento.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Alimentação: Custos de alimentação, como restaurantes, mercados e refeições preparadas em casa.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Atividades: Custos de atividades turísticas, como ingressos para atrações, passeios e excursões.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Total: Resumo de todos os custos da viagem.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74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99A92-ADD6-4EBD-BADD-0A2F9DBB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6F1B296-0F1A-4CFE-8A70-B150897C1F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541621"/>
              </p:ext>
            </p:extLst>
          </p:nvPr>
        </p:nvGraphicFramePr>
        <p:xfrm>
          <a:off x="2587336" y="1825625"/>
          <a:ext cx="760614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073">
                  <a:extLst>
                    <a:ext uri="{9D8B030D-6E8A-4147-A177-3AD203B41FA5}">
                      <a16:colId xmlns:a16="http://schemas.microsoft.com/office/drawing/2014/main" val="649070088"/>
                    </a:ext>
                  </a:extLst>
                </a:gridCol>
                <a:gridCol w="3803073">
                  <a:extLst>
                    <a:ext uri="{9D8B030D-6E8A-4147-A177-3AD203B41FA5}">
                      <a16:colId xmlns:a16="http://schemas.microsoft.com/office/drawing/2014/main" val="2174863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400" b="0" dirty="0">
                          <a:effectLst/>
                          <a:latin typeface="Google Sans"/>
                        </a:rPr>
                        <a:t>Coluna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0">
                          <a:effectLst/>
                          <a:latin typeface="Google Sans"/>
                        </a:rPr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5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0">
                          <a:effectLst/>
                          <a:latin typeface="Google Sans"/>
                        </a:rPr>
                        <a:t>Categoria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effectLst/>
                          <a:latin typeface="Google Sans"/>
                        </a:rPr>
                        <a:t>Categoria de custo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302574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0">
                          <a:effectLst/>
                          <a:latin typeface="Google Sans"/>
                        </a:rPr>
                        <a:t>Descrição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effectLst/>
                          <a:latin typeface="Google Sans"/>
                        </a:rPr>
                        <a:t>Descrição do custo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180510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0">
                          <a:effectLst/>
                          <a:latin typeface="Google Sans"/>
                        </a:rPr>
                        <a:t>Valor unitário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effectLst/>
                          <a:latin typeface="Google Sans"/>
                        </a:rPr>
                        <a:t>Valor unitário do custo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428739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0">
                          <a:effectLst/>
                          <a:latin typeface="Google Sans"/>
                        </a:rPr>
                        <a:t>Quantidade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2400" b="0">
                          <a:effectLst/>
                          <a:latin typeface="Google Sans"/>
                        </a:rPr>
                        <a:t>Quantidade de vezes que o custo será realizado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2652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0">
                          <a:effectLst/>
                          <a:latin typeface="Google Sans"/>
                        </a:rPr>
                        <a:t>Valor total</a:t>
                      </a:r>
                    </a:p>
                  </a:txBody>
                  <a:tcPr marL="121920" marR="121920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sz="2400" b="0" dirty="0">
                          <a:effectLst/>
                          <a:latin typeface="Google Sans"/>
                        </a:rPr>
                        <a:t>Valor total do custo</a:t>
                      </a:r>
                    </a:p>
                  </a:txBody>
                  <a:tcPr marL="121920" marR="121920" marT="121920" marB="121920" anchor="ctr"/>
                </a:tc>
                <a:extLst>
                  <a:ext uri="{0D108BD9-81ED-4DB2-BD59-A6C34878D82A}">
                    <a16:rowId xmlns:a16="http://schemas.microsoft.com/office/drawing/2014/main" val="366818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42E74-E4DE-4A37-A815-AD5A3FEE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planilha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47D4CF6-74C1-4AA8-B996-2697C4DFD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069496"/>
              </p:ext>
            </p:extLst>
          </p:nvPr>
        </p:nvGraphicFramePr>
        <p:xfrm>
          <a:off x="685800" y="2193925"/>
          <a:ext cx="1082040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1">
                  <a:extLst>
                    <a:ext uri="{9D8B030D-6E8A-4147-A177-3AD203B41FA5}">
                      <a16:colId xmlns:a16="http://schemas.microsoft.com/office/drawing/2014/main" val="1888144826"/>
                    </a:ext>
                  </a:extLst>
                </a:gridCol>
                <a:gridCol w="2164081">
                  <a:extLst>
                    <a:ext uri="{9D8B030D-6E8A-4147-A177-3AD203B41FA5}">
                      <a16:colId xmlns:a16="http://schemas.microsoft.com/office/drawing/2014/main" val="221611061"/>
                    </a:ext>
                  </a:extLst>
                </a:gridCol>
                <a:gridCol w="2164081">
                  <a:extLst>
                    <a:ext uri="{9D8B030D-6E8A-4147-A177-3AD203B41FA5}">
                      <a16:colId xmlns:a16="http://schemas.microsoft.com/office/drawing/2014/main" val="3519632394"/>
                    </a:ext>
                  </a:extLst>
                </a:gridCol>
                <a:gridCol w="2164081">
                  <a:extLst>
                    <a:ext uri="{9D8B030D-6E8A-4147-A177-3AD203B41FA5}">
                      <a16:colId xmlns:a16="http://schemas.microsoft.com/office/drawing/2014/main" val="3512539243"/>
                    </a:ext>
                  </a:extLst>
                </a:gridCol>
                <a:gridCol w="2164081">
                  <a:extLst>
                    <a:ext uri="{9D8B030D-6E8A-4147-A177-3AD203B41FA5}">
                      <a16:colId xmlns:a16="http://schemas.microsoft.com/office/drawing/2014/main" val="1449765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0" dirty="0">
                          <a:effectLst/>
                          <a:latin typeface="Google Sans"/>
                        </a:rPr>
                        <a:t>Categoria</a:t>
                      </a:r>
                    </a:p>
                  </a:txBody>
                  <a:tcPr marL="94091" marR="940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Descrição</a:t>
                      </a:r>
                    </a:p>
                  </a:txBody>
                  <a:tcPr marL="94091" marR="940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Valor unitário</a:t>
                      </a:r>
                    </a:p>
                  </a:txBody>
                  <a:tcPr marL="94091" marR="940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Quantidade</a:t>
                      </a:r>
                    </a:p>
                  </a:txBody>
                  <a:tcPr marL="94091" marR="940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b="0">
                          <a:effectLst/>
                          <a:latin typeface="Google Sans"/>
                        </a:rPr>
                        <a:t>Valor total</a:t>
                      </a:r>
                    </a:p>
                  </a:txBody>
                  <a:tcPr marL="94091" marR="94091" anchor="ctr"/>
                </a:tc>
                <a:extLst>
                  <a:ext uri="{0D108BD9-81ED-4DB2-BD59-A6C34878D82A}">
                    <a16:rowId xmlns:a16="http://schemas.microsoft.com/office/drawing/2014/main" val="123513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Transporte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Passagem aérea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R$ 1.000,00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R$ 1.000,00</a:t>
                      </a:r>
                    </a:p>
                  </a:txBody>
                  <a:tcPr marL="125453" marR="125453" marT="121920" marB="121920" anchor="ctr"/>
                </a:tc>
                <a:extLst>
                  <a:ext uri="{0D108BD9-81ED-4DB2-BD59-A6C34878D82A}">
                    <a16:rowId xmlns:a16="http://schemas.microsoft.com/office/drawing/2014/main" val="80182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Hospedagem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Hotel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R$ 100,00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5 noites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R$ 500,00</a:t>
                      </a:r>
                    </a:p>
                  </a:txBody>
                  <a:tcPr marL="125453" marR="125453" marT="121920" marB="121920" anchor="ctr"/>
                </a:tc>
                <a:extLst>
                  <a:ext uri="{0D108BD9-81ED-4DB2-BD59-A6C34878D82A}">
                    <a16:rowId xmlns:a16="http://schemas.microsoft.com/office/drawing/2014/main" val="281117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Alimentação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Restaurante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R$ 50,00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10 refeições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R$ 500,00</a:t>
                      </a:r>
                    </a:p>
                  </a:txBody>
                  <a:tcPr marL="125453" marR="125453" marT="121920" marB="121920" anchor="ctr"/>
                </a:tc>
                <a:extLst>
                  <a:ext uri="{0D108BD9-81ED-4DB2-BD59-A6C34878D82A}">
                    <a16:rowId xmlns:a16="http://schemas.microsoft.com/office/drawing/2014/main" val="350835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Atividades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Ingresso para atração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R$ 100,00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2 atrações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R$ 200,00</a:t>
                      </a:r>
                    </a:p>
                  </a:txBody>
                  <a:tcPr marL="125453" marR="125453" marT="121920" marB="121920" anchor="ctr"/>
                </a:tc>
                <a:extLst>
                  <a:ext uri="{0D108BD9-81ED-4DB2-BD59-A6C34878D82A}">
                    <a16:rowId xmlns:a16="http://schemas.microsoft.com/office/drawing/2014/main" val="122757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>
                          <a:effectLst/>
                          <a:latin typeface="Google Sans"/>
                        </a:rPr>
                        <a:t>Total</a:t>
                      </a: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endParaRPr lang="pt-BR" b="0">
                        <a:effectLst/>
                        <a:latin typeface="Google Sans"/>
                      </a:endParaRPr>
                    </a:p>
                  </a:txBody>
                  <a:tcPr marL="125453" marR="125453" marT="121920" marB="121920" anchor="ctr"/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effectLst/>
                          <a:latin typeface="Google Sans"/>
                        </a:rPr>
                        <a:t>R$ 2.200,00</a:t>
                      </a:r>
                    </a:p>
                  </a:txBody>
                  <a:tcPr marL="125453" marR="125453" marT="121920" marB="121920" anchor="ctr"/>
                </a:tc>
                <a:extLst>
                  <a:ext uri="{0D108BD9-81ED-4DB2-BD59-A6C34878D82A}">
                    <a16:rowId xmlns:a16="http://schemas.microsoft.com/office/drawing/2014/main" val="55382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9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E5C7F-5A7E-4AE2-A416-D91D1B31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D22E6-1652-4B57-84C7-3FE9E110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Cálculo do valor total: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valor total de cada custo é calculado multiplicando o valor unitário pela quantidade. No exemplo acima, o valor total da passagem aérea é de R$ 1.000,00 (R$ 1.000,00/unidade * 1 unidade).</a:t>
            </a:r>
          </a:p>
          <a:p>
            <a:pPr marL="0" indent="0">
              <a:buNone/>
            </a:pPr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Cálculo do valor total da viagem:</a:t>
            </a:r>
          </a:p>
          <a:p>
            <a:r>
              <a:rPr lang="pt-BR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valor total da viagem é calculado somando os valores totais de cada categoria de custo. No exemplo acima, o valor total da viagem é de R$ 2.200,00 (R$ 1.000,00 + R$ 500,00 + R$ 500,00 + R$ 200,00).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259376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36</TotalTime>
  <Words>435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Google Sans</vt:lpstr>
      <vt:lpstr>Trilha de Vapor</vt:lpstr>
      <vt:lpstr>Planejamento Financeiro para Viagem</vt:lpstr>
      <vt:lpstr>Objetivos</vt:lpstr>
      <vt:lpstr>Recursos</vt:lpstr>
      <vt:lpstr>Desafio prático</vt:lpstr>
      <vt:lpstr>Exemplo de planilha de planejamento financeiro para viagem</vt:lpstr>
      <vt:lpstr>Descrição</vt:lpstr>
      <vt:lpstr>Exemplo de planilha</vt:lpstr>
      <vt:lpstr>Cálculos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Financeiro para Viagem</dc:title>
  <dc:creator>Jocile Serra</dc:creator>
  <cp:lastModifiedBy>Jocile Serra</cp:lastModifiedBy>
  <cp:revision>4</cp:revision>
  <dcterms:created xsi:type="dcterms:W3CDTF">2023-12-07T13:31:26Z</dcterms:created>
  <dcterms:modified xsi:type="dcterms:W3CDTF">2023-12-07T14:08:02Z</dcterms:modified>
</cp:coreProperties>
</file>