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6" r:id="rId4"/>
    <p:sldId id="267" r:id="rId5"/>
    <p:sldId id="258" r:id="rId6"/>
    <p:sldId id="259" r:id="rId7"/>
    <p:sldId id="260" r:id="rId8"/>
    <p:sldId id="268" r:id="rId9"/>
    <p:sldId id="291" r:id="rId10"/>
    <p:sldId id="292" r:id="rId11"/>
    <p:sldId id="293" r:id="rId12"/>
    <p:sldId id="294" r:id="rId13"/>
    <p:sldId id="272" r:id="rId14"/>
    <p:sldId id="269" r:id="rId15"/>
    <p:sldId id="270" r:id="rId16"/>
    <p:sldId id="271" r:id="rId17"/>
    <p:sldId id="274" r:id="rId18"/>
    <p:sldId id="262" r:id="rId19"/>
    <p:sldId id="284" r:id="rId20"/>
    <p:sldId id="276" r:id="rId21"/>
    <p:sldId id="277" r:id="rId22"/>
    <p:sldId id="285" r:id="rId23"/>
    <p:sldId id="278" r:id="rId24"/>
    <p:sldId id="279" r:id="rId25"/>
    <p:sldId id="280" r:id="rId26"/>
    <p:sldId id="281" r:id="rId27"/>
    <p:sldId id="282" r:id="rId28"/>
    <p:sldId id="295" r:id="rId29"/>
    <p:sldId id="283" r:id="rId30"/>
    <p:sldId id="286" r:id="rId31"/>
    <p:sldId id="287" r:id="rId32"/>
    <p:sldId id="288" r:id="rId33"/>
    <p:sldId id="289" r:id="rId34"/>
    <p:sldId id="290" r:id="rId35"/>
    <p:sldId id="265" r:id="rId36"/>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3" d="100"/>
          <a:sy n="83" d="100"/>
        </p:scale>
        <p:origin x="108"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1BA0774D-D296-4B28-9B43-8CE4DCDFFBDF}" type="datetimeFigureOut">
              <a:rPr lang="es-CL" smtClean="0"/>
              <a:t>27-12-2016</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fld id="{788FEF7B-8D94-4B63-8777-D5155194BBE2}" type="slidenum">
              <a:rPr lang="es-CL" smtClean="0"/>
              <a:t>‹Nº›</a:t>
            </a:fld>
            <a:endParaRPr lang="es-CL"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287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BA0774D-D296-4B28-9B43-8CE4DCDFFBDF}" type="datetimeFigureOut">
              <a:rPr lang="es-CL" smtClean="0"/>
              <a:t>27-12-2016</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fld id="{788FEF7B-8D94-4B63-8777-D5155194BBE2}" type="slidenum">
              <a:rPr lang="es-CL" smtClean="0"/>
              <a:t>‹Nº›</a:t>
            </a:fld>
            <a:endParaRPr lang="es-CL" dirty="0"/>
          </a:p>
        </p:txBody>
      </p:sp>
    </p:spTree>
    <p:extLst>
      <p:ext uri="{BB962C8B-B14F-4D97-AF65-F5344CB8AC3E}">
        <p14:creationId xmlns:p14="http://schemas.microsoft.com/office/powerpoint/2010/main" val="3519749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BA0774D-D296-4B28-9B43-8CE4DCDFFBDF}" type="datetimeFigureOut">
              <a:rPr lang="es-CL" smtClean="0"/>
              <a:t>27-12-2016</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fld id="{788FEF7B-8D94-4B63-8777-D5155194BBE2}" type="slidenum">
              <a:rPr lang="es-CL" smtClean="0"/>
              <a:t>‹Nº›</a:t>
            </a:fld>
            <a:endParaRPr lang="es-CL" dirty="0"/>
          </a:p>
        </p:txBody>
      </p:sp>
    </p:spTree>
    <p:extLst>
      <p:ext uri="{BB962C8B-B14F-4D97-AF65-F5344CB8AC3E}">
        <p14:creationId xmlns:p14="http://schemas.microsoft.com/office/powerpoint/2010/main" val="2585415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BA0774D-D296-4B28-9B43-8CE4DCDFFBDF}" type="datetimeFigureOut">
              <a:rPr lang="es-CL" smtClean="0"/>
              <a:t>27-12-2016</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fld id="{788FEF7B-8D94-4B63-8777-D5155194BBE2}" type="slidenum">
              <a:rPr lang="es-CL" smtClean="0"/>
              <a:t>‹Nº›</a:t>
            </a:fld>
            <a:endParaRPr lang="es-CL" dirty="0"/>
          </a:p>
        </p:txBody>
      </p:sp>
    </p:spTree>
    <p:extLst>
      <p:ext uri="{BB962C8B-B14F-4D97-AF65-F5344CB8AC3E}">
        <p14:creationId xmlns:p14="http://schemas.microsoft.com/office/powerpoint/2010/main" val="52419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BA0774D-D296-4B28-9B43-8CE4DCDFFBDF}" type="datetimeFigureOut">
              <a:rPr lang="es-CL" smtClean="0"/>
              <a:t>27-12-2016</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fld id="{788FEF7B-8D94-4B63-8777-D5155194BBE2}" type="slidenum">
              <a:rPr lang="es-CL" smtClean="0"/>
              <a:t>‹Nº›</a:t>
            </a:fld>
            <a:endParaRPr lang="es-CL"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151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BA0774D-D296-4B28-9B43-8CE4DCDFFBDF}" type="datetimeFigureOut">
              <a:rPr lang="es-CL" smtClean="0"/>
              <a:t>27-12-2016</a:t>
            </a:fld>
            <a:endParaRPr lang="es-CL" dirty="0"/>
          </a:p>
        </p:txBody>
      </p:sp>
      <p:sp>
        <p:nvSpPr>
          <p:cNvPr id="6" name="Footer Placeholder 5"/>
          <p:cNvSpPr>
            <a:spLocks noGrp="1"/>
          </p:cNvSpPr>
          <p:nvPr>
            <p:ph type="ftr" sz="quarter" idx="11"/>
          </p:nvPr>
        </p:nvSpPr>
        <p:spPr/>
        <p:txBody>
          <a:bodyPr/>
          <a:lstStyle/>
          <a:p>
            <a:endParaRPr lang="es-CL" dirty="0"/>
          </a:p>
        </p:txBody>
      </p:sp>
      <p:sp>
        <p:nvSpPr>
          <p:cNvPr id="7" name="Slide Number Placeholder 6"/>
          <p:cNvSpPr>
            <a:spLocks noGrp="1"/>
          </p:cNvSpPr>
          <p:nvPr>
            <p:ph type="sldNum" sz="quarter" idx="12"/>
          </p:nvPr>
        </p:nvSpPr>
        <p:spPr/>
        <p:txBody>
          <a:bodyPr/>
          <a:lstStyle/>
          <a:p>
            <a:fld id="{788FEF7B-8D94-4B63-8777-D5155194BBE2}" type="slidenum">
              <a:rPr lang="es-CL" smtClean="0"/>
              <a:t>‹Nº›</a:t>
            </a:fld>
            <a:endParaRPr lang="es-CL" dirty="0"/>
          </a:p>
        </p:txBody>
      </p:sp>
    </p:spTree>
    <p:extLst>
      <p:ext uri="{BB962C8B-B14F-4D97-AF65-F5344CB8AC3E}">
        <p14:creationId xmlns:p14="http://schemas.microsoft.com/office/powerpoint/2010/main" val="3041254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BA0774D-D296-4B28-9B43-8CE4DCDFFBDF}" type="datetimeFigureOut">
              <a:rPr lang="es-CL" smtClean="0"/>
              <a:t>27-12-2016</a:t>
            </a:fld>
            <a:endParaRPr lang="es-CL" dirty="0"/>
          </a:p>
        </p:txBody>
      </p:sp>
      <p:sp>
        <p:nvSpPr>
          <p:cNvPr id="8" name="Footer Placeholder 7"/>
          <p:cNvSpPr>
            <a:spLocks noGrp="1"/>
          </p:cNvSpPr>
          <p:nvPr>
            <p:ph type="ftr" sz="quarter" idx="11"/>
          </p:nvPr>
        </p:nvSpPr>
        <p:spPr/>
        <p:txBody>
          <a:bodyPr/>
          <a:lstStyle/>
          <a:p>
            <a:endParaRPr lang="es-CL" dirty="0"/>
          </a:p>
        </p:txBody>
      </p:sp>
      <p:sp>
        <p:nvSpPr>
          <p:cNvPr id="9" name="Slide Number Placeholder 8"/>
          <p:cNvSpPr>
            <a:spLocks noGrp="1"/>
          </p:cNvSpPr>
          <p:nvPr>
            <p:ph type="sldNum" sz="quarter" idx="12"/>
          </p:nvPr>
        </p:nvSpPr>
        <p:spPr/>
        <p:txBody>
          <a:bodyPr/>
          <a:lstStyle/>
          <a:p>
            <a:fld id="{788FEF7B-8D94-4B63-8777-D5155194BBE2}" type="slidenum">
              <a:rPr lang="es-CL" smtClean="0"/>
              <a:t>‹Nº›</a:t>
            </a:fld>
            <a:endParaRPr lang="es-CL" dirty="0"/>
          </a:p>
        </p:txBody>
      </p:sp>
    </p:spTree>
    <p:extLst>
      <p:ext uri="{BB962C8B-B14F-4D97-AF65-F5344CB8AC3E}">
        <p14:creationId xmlns:p14="http://schemas.microsoft.com/office/powerpoint/2010/main" val="2283751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BA0774D-D296-4B28-9B43-8CE4DCDFFBDF}" type="datetimeFigureOut">
              <a:rPr lang="es-CL" smtClean="0"/>
              <a:t>27-12-2016</a:t>
            </a:fld>
            <a:endParaRPr lang="es-CL" dirty="0"/>
          </a:p>
        </p:txBody>
      </p:sp>
      <p:sp>
        <p:nvSpPr>
          <p:cNvPr id="4" name="Footer Placeholder 3"/>
          <p:cNvSpPr>
            <a:spLocks noGrp="1"/>
          </p:cNvSpPr>
          <p:nvPr>
            <p:ph type="ftr" sz="quarter" idx="11"/>
          </p:nvPr>
        </p:nvSpPr>
        <p:spPr/>
        <p:txBody>
          <a:bodyPr/>
          <a:lstStyle/>
          <a:p>
            <a:endParaRPr lang="es-CL" dirty="0"/>
          </a:p>
        </p:txBody>
      </p:sp>
      <p:sp>
        <p:nvSpPr>
          <p:cNvPr id="5" name="Slide Number Placeholder 4"/>
          <p:cNvSpPr>
            <a:spLocks noGrp="1"/>
          </p:cNvSpPr>
          <p:nvPr>
            <p:ph type="sldNum" sz="quarter" idx="12"/>
          </p:nvPr>
        </p:nvSpPr>
        <p:spPr/>
        <p:txBody>
          <a:bodyPr/>
          <a:lstStyle/>
          <a:p>
            <a:fld id="{788FEF7B-8D94-4B63-8777-D5155194BBE2}" type="slidenum">
              <a:rPr lang="es-CL" smtClean="0"/>
              <a:t>‹Nº›</a:t>
            </a:fld>
            <a:endParaRPr lang="es-CL" dirty="0"/>
          </a:p>
        </p:txBody>
      </p:sp>
    </p:spTree>
    <p:extLst>
      <p:ext uri="{BB962C8B-B14F-4D97-AF65-F5344CB8AC3E}">
        <p14:creationId xmlns:p14="http://schemas.microsoft.com/office/powerpoint/2010/main" val="2460235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BA0774D-D296-4B28-9B43-8CE4DCDFFBDF}" type="datetimeFigureOut">
              <a:rPr lang="es-CL" smtClean="0"/>
              <a:t>27-12-2016</a:t>
            </a:fld>
            <a:endParaRPr lang="es-CL"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L" dirty="0"/>
          </a:p>
        </p:txBody>
      </p:sp>
      <p:sp>
        <p:nvSpPr>
          <p:cNvPr id="9" name="Slide Number Placeholder 8"/>
          <p:cNvSpPr>
            <a:spLocks noGrp="1"/>
          </p:cNvSpPr>
          <p:nvPr>
            <p:ph type="sldNum" sz="quarter" idx="12"/>
          </p:nvPr>
        </p:nvSpPr>
        <p:spPr/>
        <p:txBody>
          <a:bodyPr/>
          <a:lstStyle/>
          <a:p>
            <a:fld id="{788FEF7B-8D94-4B63-8777-D5155194BBE2}" type="slidenum">
              <a:rPr lang="es-CL" smtClean="0"/>
              <a:t>‹Nº›</a:t>
            </a:fld>
            <a:endParaRPr lang="es-CL" dirty="0"/>
          </a:p>
        </p:txBody>
      </p:sp>
    </p:spTree>
    <p:extLst>
      <p:ext uri="{BB962C8B-B14F-4D97-AF65-F5344CB8AC3E}">
        <p14:creationId xmlns:p14="http://schemas.microsoft.com/office/powerpoint/2010/main" val="894357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BA0774D-D296-4B28-9B43-8CE4DCDFFBDF}" type="datetimeFigureOut">
              <a:rPr lang="es-CL" smtClean="0"/>
              <a:t>27-12-2016</a:t>
            </a:fld>
            <a:endParaRPr lang="es-CL"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L"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88FEF7B-8D94-4B63-8777-D5155194BBE2}" type="slidenum">
              <a:rPr lang="es-CL" smtClean="0"/>
              <a:t>‹Nº›</a:t>
            </a:fld>
            <a:endParaRPr lang="es-CL" dirty="0"/>
          </a:p>
        </p:txBody>
      </p:sp>
    </p:spTree>
    <p:extLst>
      <p:ext uri="{BB962C8B-B14F-4D97-AF65-F5344CB8AC3E}">
        <p14:creationId xmlns:p14="http://schemas.microsoft.com/office/powerpoint/2010/main" val="118172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BA0774D-D296-4B28-9B43-8CE4DCDFFBDF}" type="datetimeFigureOut">
              <a:rPr lang="es-CL" smtClean="0"/>
              <a:t>27-12-2016</a:t>
            </a:fld>
            <a:endParaRPr lang="es-CL" dirty="0"/>
          </a:p>
        </p:txBody>
      </p:sp>
      <p:sp>
        <p:nvSpPr>
          <p:cNvPr id="6" name="Footer Placeholder 5"/>
          <p:cNvSpPr>
            <a:spLocks noGrp="1"/>
          </p:cNvSpPr>
          <p:nvPr>
            <p:ph type="ftr" sz="quarter" idx="11"/>
          </p:nvPr>
        </p:nvSpPr>
        <p:spPr/>
        <p:txBody>
          <a:bodyPr/>
          <a:lstStyle/>
          <a:p>
            <a:endParaRPr lang="es-CL" dirty="0"/>
          </a:p>
        </p:txBody>
      </p:sp>
      <p:sp>
        <p:nvSpPr>
          <p:cNvPr id="7" name="Slide Number Placeholder 6"/>
          <p:cNvSpPr>
            <a:spLocks noGrp="1"/>
          </p:cNvSpPr>
          <p:nvPr>
            <p:ph type="sldNum" sz="quarter" idx="12"/>
          </p:nvPr>
        </p:nvSpPr>
        <p:spPr/>
        <p:txBody>
          <a:bodyPr/>
          <a:lstStyle/>
          <a:p>
            <a:fld id="{788FEF7B-8D94-4B63-8777-D5155194BBE2}" type="slidenum">
              <a:rPr lang="es-CL" smtClean="0"/>
              <a:t>‹Nº›</a:t>
            </a:fld>
            <a:endParaRPr lang="es-CL" dirty="0"/>
          </a:p>
        </p:txBody>
      </p:sp>
    </p:spTree>
    <p:extLst>
      <p:ext uri="{BB962C8B-B14F-4D97-AF65-F5344CB8AC3E}">
        <p14:creationId xmlns:p14="http://schemas.microsoft.com/office/powerpoint/2010/main" val="2772488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BA0774D-D296-4B28-9B43-8CE4DCDFFBDF}" type="datetimeFigureOut">
              <a:rPr lang="es-CL" smtClean="0"/>
              <a:t>27-12-2016</a:t>
            </a:fld>
            <a:endParaRPr lang="es-CL"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L"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88FEF7B-8D94-4B63-8777-D5155194BBE2}" type="slidenum">
              <a:rPr lang="es-CL" smtClean="0"/>
              <a:t>‹Nº›</a:t>
            </a:fld>
            <a:endParaRPr lang="es-CL"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2579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package" Target="../embeddings/Documento_de_Microsoft_Word1.docx"/><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2148289"/>
            <a:ext cx="10058400" cy="2018597"/>
          </a:xfrm>
        </p:spPr>
        <p:txBody>
          <a:bodyPr>
            <a:normAutofit/>
          </a:bodyPr>
          <a:lstStyle/>
          <a:p>
            <a:pPr algn="ctr"/>
            <a:r>
              <a:rPr lang="es-ES" sz="3600" b="1" dirty="0" smtClean="0"/>
              <a:t>Sistema de Control de Inventario y Gestión de la Información para la Sala Cuna y Jardín Infantil </a:t>
            </a:r>
            <a:br>
              <a:rPr lang="es-ES" sz="3600" b="1" dirty="0" smtClean="0"/>
            </a:br>
            <a:r>
              <a:rPr lang="es-CL" sz="3600" b="1" dirty="0" smtClean="0"/>
              <a:t>“</a:t>
            </a:r>
            <a:r>
              <a:rPr lang="es-ES" sz="3600" b="1" dirty="0" smtClean="0"/>
              <a:t>Hogar de Cristo”</a:t>
            </a:r>
            <a:endParaRPr lang="es-CL" dirty="0"/>
          </a:p>
        </p:txBody>
      </p:sp>
      <p:sp>
        <p:nvSpPr>
          <p:cNvPr id="3" name="Subtítulo 2"/>
          <p:cNvSpPr>
            <a:spLocks noGrp="1"/>
          </p:cNvSpPr>
          <p:nvPr>
            <p:ph type="subTitle" idx="1"/>
          </p:nvPr>
        </p:nvSpPr>
        <p:spPr>
          <a:xfrm>
            <a:off x="4143455" y="4852228"/>
            <a:ext cx="3846522" cy="1143000"/>
          </a:xfrm>
        </p:spPr>
        <p:txBody>
          <a:bodyPr>
            <a:noAutofit/>
          </a:bodyPr>
          <a:lstStyle/>
          <a:p>
            <a:pPr algn="ctr"/>
            <a:r>
              <a:rPr lang="es-CL" sz="1800" cap="none" dirty="0"/>
              <a:t>J</a:t>
            </a:r>
            <a:r>
              <a:rPr lang="es-CL" sz="1800" cap="none" dirty="0" smtClean="0"/>
              <a:t>oseline Cisternas </a:t>
            </a:r>
            <a:r>
              <a:rPr lang="es-CL" sz="1800" cap="none" dirty="0"/>
              <a:t>V</a:t>
            </a:r>
            <a:r>
              <a:rPr lang="es-CL" sz="1800" cap="none" dirty="0" smtClean="0"/>
              <a:t>iveros</a:t>
            </a:r>
          </a:p>
          <a:p>
            <a:pPr algn="ctr"/>
            <a:r>
              <a:rPr lang="es-CL" sz="1800" cap="none" dirty="0"/>
              <a:t>D</a:t>
            </a:r>
            <a:r>
              <a:rPr lang="es-CL" sz="1800" cap="none" dirty="0" smtClean="0"/>
              <a:t>aniel </a:t>
            </a:r>
            <a:r>
              <a:rPr lang="es-CL" sz="1800" cap="none" dirty="0"/>
              <a:t>V</a:t>
            </a:r>
            <a:r>
              <a:rPr lang="es-CL" sz="1800" cap="none" dirty="0" smtClean="0"/>
              <a:t>ásquez Tapia</a:t>
            </a:r>
          </a:p>
          <a:p>
            <a:pPr algn="ctr"/>
            <a:r>
              <a:rPr lang="es-CL" sz="1800" cap="none" dirty="0" smtClean="0"/>
              <a:t>28 de Diciembre de 2016  </a:t>
            </a:r>
            <a:endParaRPr lang="es-CL" sz="1800" cap="none" dirty="0"/>
          </a:p>
        </p:txBody>
      </p:sp>
      <p:pic>
        <p:nvPicPr>
          <p:cNvPr id="4" name="Imagen 3" descr="https://atomolinux.files.wordpress.com/2011/02/face.jpg"/>
          <p:cNvPicPr/>
          <p:nvPr/>
        </p:nvPicPr>
        <p:blipFill>
          <a:blip r:embed="rId2">
            <a:extLst>
              <a:ext uri="{28A0092B-C50C-407E-A947-70E740481C1C}">
                <a14:useLocalDpi xmlns:a14="http://schemas.microsoft.com/office/drawing/2010/main" val="0"/>
              </a:ext>
            </a:extLst>
          </a:blip>
          <a:srcRect/>
          <a:stretch>
            <a:fillRect/>
          </a:stretch>
        </p:blipFill>
        <p:spPr bwMode="auto">
          <a:xfrm>
            <a:off x="4197721" y="339291"/>
            <a:ext cx="3863059" cy="2005767"/>
          </a:xfrm>
          <a:prstGeom prst="rect">
            <a:avLst/>
          </a:prstGeom>
          <a:noFill/>
          <a:ln>
            <a:noFill/>
          </a:ln>
        </p:spPr>
      </p:pic>
    </p:spTree>
    <p:extLst>
      <p:ext uri="{BB962C8B-B14F-4D97-AF65-F5344CB8AC3E}">
        <p14:creationId xmlns:p14="http://schemas.microsoft.com/office/powerpoint/2010/main" val="2656465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287338"/>
            <a:ext cx="12192000" cy="1111250"/>
          </a:xfrm>
        </p:spPr>
        <p:txBody>
          <a:bodyPr/>
          <a:lstStyle/>
          <a:p>
            <a:pPr algn="ctr"/>
            <a:r>
              <a:rPr lang="es-CL" dirty="0" smtClean="0"/>
              <a:t>Metodología de desarrollo</a:t>
            </a:r>
            <a:endParaRPr lang="es-CL" dirty="0"/>
          </a:p>
        </p:txBody>
      </p:sp>
      <p:pic>
        <p:nvPicPr>
          <p:cNvPr id="4" name="Picture 2" descr="Resultado de imagen para logo ub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14826389_1063937533703797_181268790_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697" y="1874961"/>
            <a:ext cx="5824205" cy="4294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9037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058400" cy="1112084"/>
          </a:xfrm>
        </p:spPr>
        <p:txBody>
          <a:bodyPr/>
          <a:lstStyle/>
          <a:p>
            <a:pPr algn="ctr"/>
            <a:r>
              <a:rPr lang="es-CL" dirty="0" smtClean="0"/>
              <a:t>Tecnologías  </a:t>
            </a:r>
            <a:endParaRPr lang="es-CL" dirty="0"/>
          </a:p>
        </p:txBody>
      </p:sp>
      <p:sp>
        <p:nvSpPr>
          <p:cNvPr id="3" name="Marcador de contenido 2"/>
          <p:cNvSpPr>
            <a:spLocks noGrp="1"/>
          </p:cNvSpPr>
          <p:nvPr>
            <p:ph idx="1"/>
          </p:nvPr>
        </p:nvSpPr>
        <p:spPr/>
        <p:txBody>
          <a:bodyPr>
            <a:normAutofit/>
          </a:bodyPr>
          <a:lstStyle/>
          <a:p>
            <a:pPr marL="0" indent="0">
              <a:lnSpc>
                <a:spcPct val="150000"/>
              </a:lnSpc>
              <a:buNone/>
            </a:pPr>
            <a:endParaRPr lang="es-CL" sz="3200" dirty="0" smtClean="0"/>
          </a:p>
        </p:txBody>
      </p:sp>
      <p:pic>
        <p:nvPicPr>
          <p:cNvPr id="4" name="Picture 2" descr="Resultado de imagen para logo ub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559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058400" cy="1112084"/>
          </a:xfrm>
        </p:spPr>
        <p:txBody>
          <a:bodyPr/>
          <a:lstStyle/>
          <a:p>
            <a:pPr algn="ctr"/>
            <a:r>
              <a:rPr lang="es-CL" dirty="0" smtClean="0"/>
              <a:t>Herramientas </a:t>
            </a:r>
            <a:endParaRPr lang="es-CL" dirty="0"/>
          </a:p>
        </p:txBody>
      </p:sp>
      <p:sp>
        <p:nvSpPr>
          <p:cNvPr id="3" name="Marcador de contenido 2"/>
          <p:cNvSpPr>
            <a:spLocks noGrp="1"/>
          </p:cNvSpPr>
          <p:nvPr>
            <p:ph idx="1"/>
          </p:nvPr>
        </p:nvSpPr>
        <p:spPr/>
        <p:txBody>
          <a:bodyPr>
            <a:normAutofit/>
          </a:bodyPr>
          <a:lstStyle/>
          <a:p>
            <a:pPr marL="0" indent="0">
              <a:lnSpc>
                <a:spcPct val="150000"/>
              </a:lnSpc>
              <a:buNone/>
            </a:pPr>
            <a:endParaRPr lang="es-CL" sz="3200" dirty="0" smtClean="0"/>
          </a:p>
        </p:txBody>
      </p:sp>
      <p:pic>
        <p:nvPicPr>
          <p:cNvPr id="4" name="Picture 2" descr="Resultado de imagen para logo ub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891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058400" cy="1112083"/>
          </a:xfrm>
        </p:spPr>
        <p:txBody>
          <a:bodyPr/>
          <a:lstStyle/>
          <a:p>
            <a:pPr algn="ctr"/>
            <a:r>
              <a:rPr lang="es-CL" dirty="0" smtClean="0"/>
              <a:t>Alcances??</a:t>
            </a:r>
            <a:endParaRPr lang="es-CL" dirty="0"/>
          </a:p>
        </p:txBody>
      </p:sp>
      <p:sp>
        <p:nvSpPr>
          <p:cNvPr id="3" name="Marcador de contenido 2"/>
          <p:cNvSpPr>
            <a:spLocks noGrp="1"/>
          </p:cNvSpPr>
          <p:nvPr>
            <p:ph idx="1"/>
          </p:nvPr>
        </p:nvSpPr>
        <p:spPr>
          <a:xfrm>
            <a:off x="1097280" y="2019355"/>
            <a:ext cx="10176463" cy="4381446"/>
          </a:xfrm>
        </p:spPr>
        <p:txBody>
          <a:bodyPr>
            <a:normAutofit fontScale="92500" lnSpcReduction="20000"/>
          </a:bodyPr>
          <a:lstStyle/>
          <a:p>
            <a:pPr lvl="0" algn="just">
              <a:buFont typeface="Wingdings" panose="05000000000000000000" pitchFamily="2" charset="2"/>
              <a:buChar char="q"/>
            </a:pPr>
            <a:r>
              <a:rPr lang="es-ES" sz="2200" dirty="0"/>
              <a:t>El sistema permitirá controlar los ingresos y egresos de materiales y útiles de aseo.</a:t>
            </a:r>
            <a:endParaRPr lang="es-CL" sz="2200" dirty="0"/>
          </a:p>
          <a:p>
            <a:pPr lvl="0" algn="just">
              <a:buFont typeface="Wingdings" panose="05000000000000000000" pitchFamily="2" charset="2"/>
              <a:buChar char="q"/>
            </a:pPr>
            <a:r>
              <a:rPr lang="es-ES" sz="2200" dirty="0"/>
              <a:t>El sistema permitirá generar reportes.</a:t>
            </a:r>
            <a:endParaRPr lang="es-CL" sz="2200" dirty="0"/>
          </a:p>
          <a:p>
            <a:pPr lvl="0" algn="just">
              <a:buFont typeface="Wingdings" panose="05000000000000000000" pitchFamily="2" charset="2"/>
              <a:buChar char="q"/>
            </a:pPr>
            <a:r>
              <a:rPr lang="es-ES" sz="2200" dirty="0"/>
              <a:t>El sistema permitirá gestionar la información descrita al ingresar documentos en formato digital.</a:t>
            </a:r>
            <a:endParaRPr lang="es-CL" sz="2200" dirty="0"/>
          </a:p>
          <a:p>
            <a:pPr lvl="0" algn="just">
              <a:buFont typeface="Wingdings" panose="05000000000000000000" pitchFamily="2" charset="2"/>
              <a:buChar char="q"/>
            </a:pPr>
            <a:r>
              <a:rPr lang="es-ES" sz="2200" dirty="0"/>
              <a:t>El sistema permitirá organizar los documentos por categorías.</a:t>
            </a:r>
            <a:endParaRPr lang="es-CL" sz="2200" dirty="0"/>
          </a:p>
          <a:p>
            <a:pPr lvl="0" algn="just">
              <a:buFont typeface="Wingdings" panose="05000000000000000000" pitchFamily="2" charset="2"/>
              <a:buChar char="q"/>
            </a:pPr>
            <a:r>
              <a:rPr lang="es-ES" sz="2200" dirty="0"/>
              <a:t>El sistema permitirá gestionar los usuarios del sistema.</a:t>
            </a:r>
            <a:endParaRPr lang="es-CL" sz="2200" dirty="0"/>
          </a:p>
          <a:p>
            <a:pPr algn="just"/>
            <a:r>
              <a:rPr lang="es-ES" sz="2400" b="1" dirty="0"/>
              <a:t>Además existen algunas limitaciones, las cuales se detallan a continuación:</a:t>
            </a:r>
            <a:endParaRPr lang="es-CL" sz="2400" b="1" dirty="0"/>
          </a:p>
          <a:p>
            <a:pPr lvl="0" algn="just">
              <a:buFont typeface="Wingdings" panose="05000000000000000000" pitchFamily="2" charset="2"/>
              <a:buChar char="q"/>
            </a:pPr>
            <a:r>
              <a:rPr lang="es-ES" sz="2200" dirty="0"/>
              <a:t>El sistema no considera el control de proveedores.</a:t>
            </a:r>
            <a:endParaRPr lang="es-CL" sz="2200" dirty="0"/>
          </a:p>
          <a:p>
            <a:pPr lvl="0" algn="just">
              <a:buFont typeface="Wingdings" panose="05000000000000000000" pitchFamily="2" charset="2"/>
              <a:buChar char="q"/>
            </a:pPr>
            <a:r>
              <a:rPr lang="es-ES" sz="2200" dirty="0"/>
              <a:t>El sistema no será responsivo, ya que no fue un requerimiento solicitado por el usuario.</a:t>
            </a:r>
            <a:endParaRPr lang="es-CL" sz="2200" dirty="0"/>
          </a:p>
          <a:p>
            <a:pPr lvl="0" algn="just">
              <a:buFont typeface="Wingdings" panose="05000000000000000000" pitchFamily="2" charset="2"/>
              <a:buChar char="q"/>
            </a:pPr>
            <a:r>
              <a:rPr lang="es-ES" sz="2200" dirty="0"/>
              <a:t>El sistema no utilizará lector de código de barra, ya que identificará los productos de forma manual mediante un código propio.</a:t>
            </a:r>
            <a:endParaRPr lang="es-CL" sz="2200" dirty="0"/>
          </a:p>
          <a:p>
            <a:pPr lvl="0" algn="just">
              <a:buFont typeface="Wingdings" panose="05000000000000000000" pitchFamily="2" charset="2"/>
              <a:buChar char="q"/>
            </a:pPr>
            <a:r>
              <a:rPr lang="es-ES" sz="2200" dirty="0"/>
              <a:t>El sistema no permitirá editar el contenido de los documentos en formato digital.</a:t>
            </a:r>
            <a:endParaRPr lang="es-CL" sz="2200" dirty="0"/>
          </a:p>
          <a:p>
            <a:endParaRPr lang="es-CL" dirty="0"/>
          </a:p>
        </p:txBody>
      </p:sp>
      <p:pic>
        <p:nvPicPr>
          <p:cNvPr id="4" name="Picture 2" descr="Resultado de imagen para logo ub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597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058400" cy="1112084"/>
          </a:xfrm>
        </p:spPr>
        <p:txBody>
          <a:bodyPr/>
          <a:lstStyle/>
          <a:p>
            <a:pPr algn="ctr"/>
            <a:r>
              <a:rPr lang="es-CL" dirty="0" smtClean="0"/>
              <a:t>Objetivo del </a:t>
            </a:r>
            <a:r>
              <a:rPr lang="es-CL" dirty="0" smtClean="0"/>
              <a:t>Software </a:t>
            </a:r>
            <a:r>
              <a:rPr lang="es-CL" sz="2000" dirty="0" smtClean="0"/>
              <a:t>(solución)</a:t>
            </a:r>
            <a:endParaRPr lang="es-CL" sz="2000" dirty="0"/>
          </a:p>
        </p:txBody>
      </p:sp>
      <p:sp>
        <p:nvSpPr>
          <p:cNvPr id="3" name="Marcador de contenido 2"/>
          <p:cNvSpPr>
            <a:spLocks noGrp="1"/>
          </p:cNvSpPr>
          <p:nvPr>
            <p:ph idx="1"/>
          </p:nvPr>
        </p:nvSpPr>
        <p:spPr>
          <a:xfrm>
            <a:off x="1097280" y="2204550"/>
            <a:ext cx="10058400" cy="4023360"/>
          </a:xfrm>
        </p:spPr>
        <p:txBody>
          <a:bodyPr>
            <a:normAutofit fontScale="92500" lnSpcReduction="20000"/>
          </a:bodyPr>
          <a:lstStyle/>
          <a:p>
            <a:pPr algn="just"/>
            <a:r>
              <a:rPr lang="es-ES" sz="3200" dirty="0"/>
              <a:t>El software permitirá mantener un control de inventario, en el cual gestionará en tiempo real todas las entradas y salidas de productos, ya sean útiles de aseo o materiales de estudio, lo cual permitirá al usuario consultar rápidamente por productos y generar reportes.</a:t>
            </a:r>
            <a:endParaRPr lang="es-CL" sz="3200" dirty="0"/>
          </a:p>
          <a:p>
            <a:pPr algn="just"/>
            <a:r>
              <a:rPr lang="es-ES" sz="3200" dirty="0"/>
              <a:t>Además, permitirá gestionar todos los documentos en formato digital de la institución, lo cual ayudará a prestar un servicio mucho más rápido y confiable, ya que al almacenar la información en el sistema, se evitará cualquier riesgo de pérdida de datos ya sea por incendio, robo o cualquier otra eventualidad.</a:t>
            </a:r>
            <a:r>
              <a:rPr lang="es-ES" sz="3200" i="1" dirty="0"/>
              <a:t> </a:t>
            </a:r>
            <a:endParaRPr lang="es-CL" sz="3200" dirty="0"/>
          </a:p>
          <a:p>
            <a:endParaRPr lang="es-CL" dirty="0"/>
          </a:p>
        </p:txBody>
      </p:sp>
      <p:pic>
        <p:nvPicPr>
          <p:cNvPr id="4" name="Picture 2" descr="Resultado de imagen para logo ub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789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058400" cy="1112084"/>
          </a:xfrm>
        </p:spPr>
        <p:txBody>
          <a:bodyPr/>
          <a:lstStyle/>
          <a:p>
            <a:pPr algn="ctr"/>
            <a:r>
              <a:rPr lang="es-CL" dirty="0" smtClean="0"/>
              <a:t>Objetivos específicos del Software</a:t>
            </a:r>
            <a:endParaRPr lang="es-CL" dirty="0"/>
          </a:p>
        </p:txBody>
      </p:sp>
      <p:sp>
        <p:nvSpPr>
          <p:cNvPr id="3" name="Marcador de contenido 2"/>
          <p:cNvSpPr>
            <a:spLocks noGrp="1"/>
          </p:cNvSpPr>
          <p:nvPr>
            <p:ph idx="1"/>
          </p:nvPr>
        </p:nvSpPr>
        <p:spPr>
          <a:xfrm>
            <a:off x="1097280" y="2088802"/>
            <a:ext cx="10058400" cy="4023360"/>
          </a:xfrm>
        </p:spPr>
        <p:txBody>
          <a:bodyPr/>
          <a:lstStyle/>
          <a:p>
            <a:pPr lvl="0" algn="just">
              <a:lnSpc>
                <a:spcPct val="100000"/>
              </a:lnSpc>
              <a:buFont typeface="Wingdings" panose="05000000000000000000" pitchFamily="2" charset="2"/>
              <a:buChar char="q"/>
            </a:pPr>
            <a:r>
              <a:rPr lang="es-CL" sz="2600" dirty="0"/>
              <a:t>El software permitirá gestionar los ingresos y egresos de productos.</a:t>
            </a:r>
          </a:p>
          <a:p>
            <a:pPr lvl="0" algn="just">
              <a:lnSpc>
                <a:spcPct val="100000"/>
              </a:lnSpc>
              <a:buFont typeface="Wingdings" panose="05000000000000000000" pitchFamily="2" charset="2"/>
              <a:buChar char="q"/>
            </a:pPr>
            <a:r>
              <a:rPr lang="es-CL" sz="2600" dirty="0"/>
              <a:t>El software permitirá consultar por productos mediante filtros.</a:t>
            </a:r>
          </a:p>
          <a:p>
            <a:pPr lvl="0" algn="just">
              <a:lnSpc>
                <a:spcPct val="100000"/>
              </a:lnSpc>
              <a:buFont typeface="Wingdings" panose="05000000000000000000" pitchFamily="2" charset="2"/>
              <a:buChar char="q"/>
            </a:pPr>
            <a:r>
              <a:rPr lang="es-CL" sz="2600" dirty="0"/>
              <a:t>El software tendrá la opción de generar reportes.</a:t>
            </a:r>
          </a:p>
          <a:p>
            <a:pPr lvl="0" algn="just">
              <a:lnSpc>
                <a:spcPct val="100000"/>
              </a:lnSpc>
              <a:buFont typeface="Wingdings" panose="05000000000000000000" pitchFamily="2" charset="2"/>
              <a:buChar char="q"/>
            </a:pPr>
            <a:r>
              <a:rPr lang="es-CL" sz="2600" dirty="0"/>
              <a:t>El software permitirá agregar, editar y eliminar usuarios del sistema.</a:t>
            </a:r>
          </a:p>
          <a:p>
            <a:pPr lvl="0" algn="just">
              <a:lnSpc>
                <a:spcPct val="100000"/>
              </a:lnSpc>
              <a:buFont typeface="Wingdings" panose="05000000000000000000" pitchFamily="2" charset="2"/>
              <a:buChar char="q"/>
            </a:pPr>
            <a:r>
              <a:rPr lang="es-CL" sz="2600" dirty="0"/>
              <a:t>El sistema permitirá almacenar documentos en formato digital en el sistema, permitiendo al usuario agregar y eliminar documentos además tendrá la opción de editar la información con la cual se registró.</a:t>
            </a:r>
          </a:p>
          <a:p>
            <a:endParaRPr lang="es-CL" dirty="0"/>
          </a:p>
        </p:txBody>
      </p:sp>
      <p:pic>
        <p:nvPicPr>
          <p:cNvPr id="4" name="Picture 2" descr="Resultado de imagen para logo ub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011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1112084"/>
          </a:xfrm>
        </p:spPr>
        <p:txBody>
          <a:bodyPr/>
          <a:lstStyle/>
          <a:p>
            <a:pPr algn="ctr"/>
            <a:r>
              <a:rPr lang="es-CL" dirty="0" smtClean="0"/>
              <a:t>Descripción global del </a:t>
            </a:r>
            <a:r>
              <a:rPr lang="es-CL" dirty="0" smtClean="0"/>
              <a:t>producto??</a:t>
            </a:r>
            <a:endParaRPr lang="es-CL" dirty="0"/>
          </a:p>
        </p:txBody>
      </p:sp>
      <p:sp>
        <p:nvSpPr>
          <p:cNvPr id="3" name="Marcador de contenido 2"/>
          <p:cNvSpPr>
            <a:spLocks noGrp="1"/>
          </p:cNvSpPr>
          <p:nvPr>
            <p:ph idx="1"/>
          </p:nvPr>
        </p:nvSpPr>
        <p:spPr/>
        <p:txBody>
          <a:bodyPr/>
          <a:lstStyle/>
          <a:p>
            <a:pPr marL="0" indent="0">
              <a:buNone/>
            </a:pPr>
            <a:r>
              <a:rPr lang="es-CL" sz="3000" dirty="0" smtClean="0"/>
              <a:t>Se explican las interfaces</a:t>
            </a:r>
            <a:r>
              <a:rPr lang="es-CL" sz="3000" dirty="0" smtClean="0"/>
              <a:t>….</a:t>
            </a:r>
          </a:p>
          <a:p>
            <a:pPr>
              <a:buFont typeface="Wingdings" panose="05000000000000000000" pitchFamily="2" charset="2"/>
              <a:buChar char="q"/>
            </a:pPr>
            <a:r>
              <a:rPr lang="es-CL" sz="3000" dirty="0" smtClean="0"/>
              <a:t>Interfaz de usuario</a:t>
            </a:r>
          </a:p>
          <a:p>
            <a:pPr>
              <a:buFont typeface="Wingdings" panose="05000000000000000000" pitchFamily="2" charset="2"/>
              <a:buChar char="q"/>
            </a:pPr>
            <a:r>
              <a:rPr lang="es-CL" sz="3000" dirty="0" smtClean="0"/>
              <a:t>Interfaz de Hardware</a:t>
            </a:r>
          </a:p>
          <a:p>
            <a:pPr>
              <a:buFont typeface="Wingdings" panose="05000000000000000000" pitchFamily="2" charset="2"/>
              <a:buChar char="q"/>
            </a:pPr>
            <a:r>
              <a:rPr lang="es-CL" sz="3000" dirty="0" smtClean="0"/>
              <a:t>Interfaz de Software</a:t>
            </a:r>
          </a:p>
          <a:p>
            <a:pPr>
              <a:buFont typeface="Wingdings" panose="05000000000000000000" pitchFamily="2" charset="2"/>
              <a:buChar char="q"/>
            </a:pPr>
            <a:r>
              <a:rPr lang="es-CL" sz="3000" dirty="0" smtClean="0"/>
              <a:t>Interfaz de comunicación </a:t>
            </a:r>
          </a:p>
          <a:p>
            <a:endParaRPr lang="es-CL" dirty="0"/>
          </a:p>
        </p:txBody>
      </p:sp>
      <p:pic>
        <p:nvPicPr>
          <p:cNvPr id="4" name="Picture 2" descr="Resultado de imagen para logo ub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680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1112084"/>
          </a:xfrm>
        </p:spPr>
        <p:txBody>
          <a:bodyPr/>
          <a:lstStyle/>
          <a:p>
            <a:pPr algn="ctr"/>
            <a:r>
              <a:rPr lang="es-CL" dirty="0" smtClean="0"/>
              <a:t>Factibilidad </a:t>
            </a:r>
            <a:endParaRPr lang="es-CL" dirty="0"/>
          </a:p>
        </p:txBody>
      </p:sp>
      <p:sp>
        <p:nvSpPr>
          <p:cNvPr id="3" name="Marcador de contenido 2"/>
          <p:cNvSpPr>
            <a:spLocks noGrp="1"/>
          </p:cNvSpPr>
          <p:nvPr>
            <p:ph idx="1"/>
          </p:nvPr>
        </p:nvSpPr>
        <p:spPr/>
        <p:txBody>
          <a:bodyPr/>
          <a:lstStyle/>
          <a:p>
            <a:endParaRPr lang="es-CL"/>
          </a:p>
        </p:txBody>
      </p:sp>
      <p:pic>
        <p:nvPicPr>
          <p:cNvPr id="4" name="Picture 2" descr="Resultado de imagen para logo ub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657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947286"/>
          </a:xfrm>
        </p:spPr>
        <p:txBody>
          <a:bodyPr/>
          <a:lstStyle/>
          <a:p>
            <a:pPr algn="ctr"/>
            <a:r>
              <a:rPr lang="es-CL" dirty="0" smtClean="0"/>
              <a:t>Resumen de los costos </a:t>
            </a:r>
            <a:r>
              <a:rPr lang="es-CL" dirty="0" smtClean="0"/>
              <a:t>del proyecto</a:t>
            </a:r>
            <a:endParaRPr lang="es-CL"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061155257"/>
              </p:ext>
            </p:extLst>
          </p:nvPr>
        </p:nvGraphicFramePr>
        <p:xfrm>
          <a:off x="2937097" y="2324559"/>
          <a:ext cx="6378766" cy="2875401"/>
        </p:xfrm>
        <a:graphic>
          <a:graphicData uri="http://schemas.openxmlformats.org/drawingml/2006/table">
            <a:tbl>
              <a:tblPr firstRow="1" bandRow="1">
                <a:tableStyleId>{5C22544A-7EE6-4342-B048-85BDC9FD1C3A}</a:tableStyleId>
              </a:tblPr>
              <a:tblGrid>
                <a:gridCol w="4255008"/>
                <a:gridCol w="2123758"/>
              </a:tblGrid>
              <a:tr h="607246">
                <a:tc>
                  <a:txBody>
                    <a:bodyPr/>
                    <a:lstStyle/>
                    <a:p>
                      <a:pPr algn="ctr">
                        <a:lnSpc>
                          <a:spcPct val="150000"/>
                        </a:lnSpc>
                        <a:spcAft>
                          <a:spcPts val="0"/>
                        </a:spcAft>
                      </a:pPr>
                      <a:r>
                        <a:rPr lang="es-ES" sz="1600" spc="-25" dirty="0">
                          <a:effectLst/>
                        </a:rPr>
                        <a:t>DETALLE</a:t>
                      </a:r>
                      <a:endParaRPr lang="es-CL" sz="1600" spc="-25"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s-ES" sz="1600" spc="-25">
                          <a:effectLst/>
                        </a:rPr>
                        <a:t>TOTAL</a:t>
                      </a:r>
                      <a:endParaRPr lang="es-CL" sz="1600" spc="-25">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r h="453631">
                <a:tc>
                  <a:txBody>
                    <a:bodyPr/>
                    <a:lstStyle/>
                    <a:p>
                      <a:pPr algn="l">
                        <a:spcAft>
                          <a:spcPts val="0"/>
                        </a:spcAft>
                      </a:pPr>
                      <a:r>
                        <a:rPr lang="es-CL" sz="1600" spc="-25" dirty="0">
                          <a:effectLst/>
                        </a:rPr>
                        <a:t>Costos de implementación del sistema</a:t>
                      </a:r>
                      <a:endParaRPr lang="es-CL" sz="1600" spc="-25"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CL" sz="1600" spc="-25">
                          <a:effectLst/>
                        </a:rPr>
                        <a:t>$ 456.880</a:t>
                      </a:r>
                      <a:endParaRPr lang="es-CL" sz="1600" spc="-25">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r h="453631">
                <a:tc>
                  <a:txBody>
                    <a:bodyPr/>
                    <a:lstStyle/>
                    <a:p>
                      <a:pPr algn="l">
                        <a:spcAft>
                          <a:spcPts val="0"/>
                        </a:spcAft>
                      </a:pPr>
                      <a:r>
                        <a:rPr lang="es-CL" sz="1600" spc="-25" dirty="0">
                          <a:effectLst/>
                        </a:rPr>
                        <a:t>Costos de desarrollo del sistema</a:t>
                      </a:r>
                      <a:endParaRPr lang="es-CL" sz="1600" spc="-25"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ES" sz="1600" spc="-25">
                          <a:effectLst/>
                        </a:rPr>
                        <a:t>$ 5.280.000</a:t>
                      </a:r>
                      <a:endParaRPr lang="es-CL" sz="1600" spc="-25">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r h="453631">
                <a:tc>
                  <a:txBody>
                    <a:bodyPr/>
                    <a:lstStyle/>
                    <a:p>
                      <a:pPr algn="l">
                        <a:spcAft>
                          <a:spcPts val="0"/>
                        </a:spcAft>
                      </a:pPr>
                      <a:r>
                        <a:rPr lang="es-CL" sz="1600" spc="-25">
                          <a:effectLst/>
                        </a:rPr>
                        <a:t>Costos operacionales</a:t>
                      </a:r>
                      <a:endParaRPr lang="es-CL" sz="1600" spc="-25">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ES" sz="1600" spc="-25">
                          <a:effectLst/>
                        </a:rPr>
                        <a:t>$ 20.000</a:t>
                      </a:r>
                      <a:endParaRPr lang="es-CL" sz="1600" spc="-25">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r h="453631">
                <a:tc>
                  <a:txBody>
                    <a:bodyPr/>
                    <a:lstStyle/>
                    <a:p>
                      <a:pPr algn="l">
                        <a:spcAft>
                          <a:spcPts val="0"/>
                        </a:spcAft>
                      </a:pPr>
                      <a:r>
                        <a:rPr lang="es-CL" sz="1600" spc="-25">
                          <a:effectLst/>
                        </a:rPr>
                        <a:t>Costos de mantención</a:t>
                      </a:r>
                      <a:endParaRPr lang="es-CL" sz="1600" spc="-25">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ES" sz="1600" spc="-25">
                          <a:effectLst/>
                        </a:rPr>
                        <a:t>$ 0</a:t>
                      </a:r>
                      <a:endParaRPr lang="es-CL" sz="1600" spc="-25">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r h="453631">
                <a:tc>
                  <a:txBody>
                    <a:bodyPr/>
                    <a:lstStyle/>
                    <a:p>
                      <a:pPr algn="l">
                        <a:spcAft>
                          <a:spcPts val="0"/>
                        </a:spcAft>
                      </a:pPr>
                      <a:r>
                        <a:rPr lang="es-ES" sz="1600" spc="-25" dirty="0">
                          <a:effectLst/>
                        </a:rPr>
                        <a:t>TOTAL</a:t>
                      </a:r>
                      <a:endParaRPr lang="es-CL" sz="1600" spc="-25"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s-ES" sz="1600" spc="-25" dirty="0">
                          <a:effectLst/>
                        </a:rPr>
                        <a:t>$ 5.756.880</a:t>
                      </a:r>
                      <a:endParaRPr lang="es-CL" sz="1600" spc="-25"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pic>
        <p:nvPicPr>
          <p:cNvPr id="5" name="Picture 2" descr="Resultado de imagen para logo ub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011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287338"/>
            <a:ext cx="12192000" cy="893762"/>
          </a:xfrm>
        </p:spPr>
        <p:txBody>
          <a:bodyPr/>
          <a:lstStyle/>
          <a:p>
            <a:pPr algn="ctr"/>
            <a:r>
              <a:rPr lang="es-CL" dirty="0" smtClean="0"/>
              <a:t>Procesos de negocios </a:t>
            </a:r>
            <a:endParaRPr lang="es-CL" dirty="0"/>
          </a:p>
        </p:txBody>
      </p:sp>
      <p:pic>
        <p:nvPicPr>
          <p:cNvPr id="7" name="Marcador de contenido 6"/>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598822" y="1379681"/>
            <a:ext cx="4994355" cy="4940713"/>
          </a:xfrm>
        </p:spPr>
      </p:pic>
      <p:pic>
        <p:nvPicPr>
          <p:cNvPr id="4" name="Picture 2" descr="Resultado de imagen para logo ub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157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058400" cy="1112083"/>
          </a:xfrm>
        </p:spPr>
        <p:txBody>
          <a:bodyPr>
            <a:normAutofit/>
          </a:bodyPr>
          <a:lstStyle/>
          <a:p>
            <a:pPr algn="ctr"/>
            <a:r>
              <a:rPr lang="es-CL" sz="5600" dirty="0" smtClean="0"/>
              <a:t>Introducción </a:t>
            </a:r>
            <a:endParaRPr lang="es-CL" sz="5600" dirty="0"/>
          </a:p>
        </p:txBody>
      </p:sp>
      <p:pic>
        <p:nvPicPr>
          <p:cNvPr id="1030" name="Picture 6" descr="Resultado de imagen para problematic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2783" y="1752254"/>
            <a:ext cx="6207393" cy="455872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4338" name="Picture 2" descr="Resultado de imagen para logo ub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160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287339"/>
            <a:ext cx="12192000" cy="759264"/>
          </a:xfrm>
        </p:spPr>
        <p:txBody>
          <a:bodyPr/>
          <a:lstStyle/>
          <a:p>
            <a:pPr algn="ctr"/>
            <a:r>
              <a:rPr lang="es-CL" dirty="0" smtClean="0"/>
              <a:t>Proceso control de inventario</a:t>
            </a:r>
            <a:endParaRPr lang="es-CL" dirty="0"/>
          </a:p>
        </p:txBody>
      </p:sp>
      <p:pic>
        <p:nvPicPr>
          <p:cNvPr id="2052" name="Imagen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195" y="1255923"/>
            <a:ext cx="8063610" cy="4852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Resultado de imagen para logo ub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2285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287339"/>
            <a:ext cx="12192000" cy="770280"/>
          </a:xfrm>
        </p:spPr>
        <p:txBody>
          <a:bodyPr>
            <a:normAutofit/>
          </a:bodyPr>
          <a:lstStyle/>
          <a:p>
            <a:pPr algn="ctr"/>
            <a:r>
              <a:rPr lang="es-CL" dirty="0" smtClean="0"/>
              <a:t>Proceso gestión de documentos</a:t>
            </a:r>
            <a:endParaRPr lang="es-CL" dirty="0"/>
          </a:p>
        </p:txBody>
      </p:sp>
      <p:pic>
        <p:nvPicPr>
          <p:cNvPr id="3075" name="Imagen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950" y="1509311"/>
            <a:ext cx="9474099" cy="435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Resultado de imagen para logo ub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197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287338"/>
            <a:ext cx="12192000" cy="893762"/>
          </a:xfrm>
        </p:spPr>
        <p:txBody>
          <a:bodyPr/>
          <a:lstStyle/>
          <a:p>
            <a:pPr algn="ctr"/>
            <a:r>
              <a:rPr lang="es-CL" dirty="0" smtClean="0"/>
              <a:t>Casos de usos</a:t>
            </a:r>
            <a:endParaRPr lang="es-CL" dirty="0"/>
          </a:p>
        </p:txBody>
      </p:sp>
      <p:pic>
        <p:nvPicPr>
          <p:cNvPr id="3" name="Picture 2" descr="Resultado de imagen para logo ub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8793" y="1537583"/>
            <a:ext cx="7194414" cy="4536977"/>
          </a:xfrm>
          <a:prstGeom prst="rect">
            <a:avLst/>
          </a:prstGeom>
          <a:ln>
            <a:noFill/>
          </a:ln>
          <a:effectLst>
            <a:softEdge rad="112500"/>
          </a:effectLst>
        </p:spPr>
      </p:pic>
    </p:spTree>
    <p:extLst>
      <p:ext uri="{BB962C8B-B14F-4D97-AF65-F5344CB8AC3E}">
        <p14:creationId xmlns:p14="http://schemas.microsoft.com/office/powerpoint/2010/main" val="3848470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287338"/>
            <a:ext cx="12192000" cy="604837"/>
          </a:xfrm>
        </p:spPr>
        <p:txBody>
          <a:bodyPr>
            <a:normAutofit fontScale="90000"/>
          </a:bodyPr>
          <a:lstStyle/>
          <a:p>
            <a:pPr algn="ctr"/>
            <a:r>
              <a:rPr lang="es-CL" dirty="0" smtClean="0"/>
              <a:t>Gestión de usuarios </a:t>
            </a:r>
            <a:endParaRPr lang="es-CL"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138" y="1392887"/>
            <a:ext cx="8785723" cy="402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Resultado de imagen para logo ub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71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287338"/>
            <a:ext cx="12192000" cy="604837"/>
          </a:xfrm>
        </p:spPr>
        <p:txBody>
          <a:bodyPr>
            <a:normAutofit fontScale="90000"/>
          </a:bodyPr>
          <a:lstStyle/>
          <a:p>
            <a:pPr algn="ctr"/>
            <a:r>
              <a:rPr lang="es-CL" dirty="0" smtClean="0"/>
              <a:t>Control de inventario</a:t>
            </a:r>
            <a:endParaRPr lang="es-CL"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616" y="1235478"/>
            <a:ext cx="7135712" cy="483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Resultado de imagen para logo ub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214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419540"/>
            <a:ext cx="12192000" cy="604837"/>
          </a:xfrm>
        </p:spPr>
        <p:txBody>
          <a:bodyPr>
            <a:normAutofit fontScale="90000"/>
          </a:bodyPr>
          <a:lstStyle/>
          <a:p>
            <a:pPr algn="ctr"/>
            <a:r>
              <a:rPr lang="es-CL" dirty="0" smtClean="0"/>
              <a:t>Gestión de documentos</a:t>
            </a:r>
            <a:endParaRPr lang="es-CL"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826" y="1702948"/>
            <a:ext cx="9482348" cy="3434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Resultado de imagen para logo ub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6933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331" y="871607"/>
            <a:ext cx="7801337" cy="542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idx="4294967295"/>
          </p:nvPr>
        </p:nvSpPr>
        <p:spPr>
          <a:xfrm>
            <a:off x="0" y="0"/>
            <a:ext cx="12192000" cy="763929"/>
          </a:xfrm>
        </p:spPr>
        <p:txBody>
          <a:bodyPr>
            <a:normAutofit/>
          </a:bodyPr>
          <a:lstStyle/>
          <a:p>
            <a:pPr algn="ctr"/>
            <a:r>
              <a:rPr lang="es-CL" dirty="0" smtClean="0"/>
              <a:t>Modelo de datos </a:t>
            </a:r>
            <a:endParaRPr lang="es-CL" dirty="0"/>
          </a:p>
        </p:txBody>
      </p:sp>
      <p:pic>
        <p:nvPicPr>
          <p:cNvPr id="5" name="Picture 2" descr="Resultado de imagen para logo ub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8064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Pruebas</a:t>
            </a:r>
            <a:endParaRPr lang="es-CL" dirty="0"/>
          </a:p>
        </p:txBody>
      </p:sp>
      <p:sp>
        <p:nvSpPr>
          <p:cNvPr id="3" name="Marcador de contenido 2"/>
          <p:cNvSpPr>
            <a:spLocks noGrp="1"/>
          </p:cNvSpPr>
          <p:nvPr>
            <p:ph idx="1"/>
          </p:nvPr>
        </p:nvSpPr>
        <p:spPr/>
        <p:txBody>
          <a:bodyPr>
            <a:normAutofit fontScale="55000" lnSpcReduction="20000"/>
          </a:bodyPr>
          <a:lstStyle/>
          <a:p>
            <a:pPr lvl="1"/>
            <a:r>
              <a:rPr lang="x-none" b="1" dirty="0"/>
              <a:t>Aspectos generales </a:t>
            </a:r>
            <a:endParaRPr lang="es-CL" b="1" dirty="0"/>
          </a:p>
          <a:p>
            <a:r>
              <a:rPr lang="es-ES" dirty="0"/>
              <a:t>Se realizaron pruebas de caja negra por cada caso de uso de nuestro sistema, para esto se utilizaron clases de equivalencia con datos de entrada, de esta manera se observarán los resultados obtenidos. A su vez se realizaron pruebas de interfaz y para los requisitos no funcionales del sistema, las cuales se detallarán más adelante. </a:t>
            </a:r>
            <a:endParaRPr lang="es-CL" dirty="0"/>
          </a:p>
          <a:p>
            <a:pPr lvl="1"/>
            <a:r>
              <a:rPr lang="x-none" b="1" dirty="0"/>
              <a:t>Elementos de prueba</a:t>
            </a:r>
            <a:endParaRPr lang="es-CL" b="1" dirty="0"/>
          </a:p>
          <a:p>
            <a:r>
              <a:rPr lang="es-CL" dirty="0"/>
              <a:t>En el desarrollo de procesos de pruebas, se evaluarán los siguientes módulos: </a:t>
            </a:r>
          </a:p>
          <a:p>
            <a:pPr lvl="2"/>
            <a:r>
              <a:rPr lang="es-CL" b="1" dirty="0"/>
              <a:t>Módulo de Gestión de Usuarios:</a:t>
            </a:r>
          </a:p>
          <a:p>
            <a:r>
              <a:rPr lang="es-CL" dirty="0"/>
              <a:t>Este módulo proporciona a la directora la opción de gestionar los usuarios del sistema. Permite agregar y editar la información personal de las funcionarias de la institución, permitiendo a la directora asignar cargos y revisar el histórico de funcionarias.</a:t>
            </a:r>
          </a:p>
          <a:p>
            <a:pPr lvl="2"/>
            <a:r>
              <a:rPr lang="es-CL" b="1" dirty="0"/>
              <a:t>Módulo de Gestión de Inventario:</a:t>
            </a:r>
          </a:p>
          <a:p>
            <a:r>
              <a:rPr lang="es-CL" dirty="0"/>
              <a:t>Este módulo permite gestionar la entrada y salida de productos y bienes, permite mantener un control y gestionar la información. Además, permite visualizar los útiles de aseo y mantener un control de los productos por vencer y los productos con bajo stock.</a:t>
            </a:r>
          </a:p>
          <a:p>
            <a:pPr lvl="2"/>
            <a:r>
              <a:rPr lang="es-CL" b="1" dirty="0"/>
              <a:t>Módulo de Gestión de Documentos:</a:t>
            </a:r>
          </a:p>
          <a:p>
            <a:r>
              <a:rPr lang="es-CL" dirty="0"/>
              <a:t>Este módulo permite gestionar todos los documentos presentes en la institución, ya sean contratos, formularios, reglamentos, etc. Permitiendo agruparlos por tipo de documento, eliminar, consultar, editar o descargar un documento. Además permite contar con un respaldo de estos en el sistema.</a:t>
            </a:r>
          </a:p>
          <a:p>
            <a:pPr lvl="1"/>
            <a:r>
              <a:rPr lang="x-none" b="1" dirty="0"/>
              <a:t>Responsables de las pruebas</a:t>
            </a:r>
            <a:endParaRPr lang="es-CL" b="1" dirty="0"/>
          </a:p>
          <a:p>
            <a:r>
              <a:rPr lang="es-CL" dirty="0"/>
              <a:t>Los responsables de la creación y ejecución del plan de pruebas propuesto, son los desarrolladores del sistema, el Sr. Daniel Vásquez Tapia y la Srta. </a:t>
            </a:r>
            <a:r>
              <a:rPr lang="es-CL" dirty="0" err="1"/>
              <a:t>Joseline</a:t>
            </a:r>
            <a:r>
              <a:rPr lang="es-CL" dirty="0"/>
              <a:t> Cisternas Viveros.</a:t>
            </a:r>
          </a:p>
          <a:p>
            <a:endParaRPr lang="es-CL" dirty="0"/>
          </a:p>
        </p:txBody>
      </p:sp>
      <p:pic>
        <p:nvPicPr>
          <p:cNvPr id="5" name="Picture 2" descr="Resultado de imagen para logo ub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8512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n para logo ub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pic>
        <p:nvPicPr>
          <p:cNvPr id="37892" name="Picture 4" descr="Resultado de imagen para pruebas de softw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6374" y="236555"/>
            <a:ext cx="8382416" cy="6027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0200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90568"/>
            <a:ext cx="12192000" cy="847725"/>
          </a:xfrm>
        </p:spPr>
        <p:txBody>
          <a:bodyPr/>
          <a:lstStyle/>
          <a:p>
            <a:pPr algn="ctr"/>
            <a:r>
              <a:rPr lang="es-CL" dirty="0" smtClean="0"/>
              <a:t>Pruebas unitarias </a:t>
            </a:r>
            <a:endParaRPr lang="es-CL" dirty="0"/>
          </a:p>
        </p:txBody>
      </p:sp>
      <p:graphicFrame>
        <p:nvGraphicFramePr>
          <p:cNvPr id="6" name="Objeto 5"/>
          <p:cNvGraphicFramePr>
            <a:graphicFrameLocks noChangeAspect="1"/>
          </p:cNvGraphicFramePr>
          <p:nvPr>
            <p:extLst>
              <p:ext uri="{D42A27DB-BD31-4B8C-83A1-F6EECF244321}">
                <p14:modId xmlns:p14="http://schemas.microsoft.com/office/powerpoint/2010/main" val="2218923883"/>
              </p:ext>
            </p:extLst>
          </p:nvPr>
        </p:nvGraphicFramePr>
        <p:xfrm>
          <a:off x="3285331" y="938293"/>
          <a:ext cx="5621337" cy="5341937"/>
        </p:xfrm>
        <a:graphic>
          <a:graphicData uri="http://schemas.openxmlformats.org/presentationml/2006/ole">
            <mc:AlternateContent xmlns:mc="http://schemas.openxmlformats.org/markup-compatibility/2006">
              <mc:Choice xmlns:v="urn:schemas-microsoft-com:vml" Requires="v">
                <p:oleObj spid="_x0000_s9228" name="Documento" r:id="rId3" imgW="5631524" imgH="5341362" progId="Word.Document.12">
                  <p:embed/>
                </p:oleObj>
              </mc:Choice>
              <mc:Fallback>
                <p:oleObj name="Documento" r:id="rId3" imgW="5631524" imgH="5341362" progId="Word.Document.12">
                  <p:embed/>
                  <p:pic>
                    <p:nvPicPr>
                      <p:cNvPr id="0" name=""/>
                      <p:cNvPicPr/>
                      <p:nvPr/>
                    </p:nvPicPr>
                    <p:blipFill>
                      <a:blip r:embed="rId4"/>
                      <a:stretch>
                        <a:fillRect/>
                      </a:stretch>
                    </p:blipFill>
                    <p:spPr>
                      <a:xfrm>
                        <a:off x="3285331" y="938293"/>
                        <a:ext cx="5621337" cy="5341937"/>
                      </a:xfrm>
                      <a:prstGeom prst="rect">
                        <a:avLst/>
                      </a:prstGeom>
                    </p:spPr>
                  </p:pic>
                </p:oleObj>
              </mc:Fallback>
            </mc:AlternateContent>
          </a:graphicData>
        </a:graphic>
      </p:graphicFrame>
      <p:pic>
        <p:nvPicPr>
          <p:cNvPr id="35" name="Picture 2" descr="Resultado de imagen para logo ub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00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058400" cy="1112083"/>
          </a:xfrm>
        </p:spPr>
        <p:txBody>
          <a:bodyPr/>
          <a:lstStyle/>
          <a:p>
            <a:pPr algn="ctr"/>
            <a:r>
              <a:rPr lang="es-CL" dirty="0" smtClean="0"/>
              <a:t>Descripción de la institución </a:t>
            </a:r>
            <a:endParaRPr lang="es-CL" dirty="0"/>
          </a:p>
        </p:txBody>
      </p:sp>
      <p:sp>
        <p:nvSpPr>
          <p:cNvPr id="3" name="Marcador de contenido 2"/>
          <p:cNvSpPr>
            <a:spLocks noGrp="1"/>
          </p:cNvSpPr>
          <p:nvPr>
            <p:ph idx="1"/>
          </p:nvPr>
        </p:nvSpPr>
        <p:spPr>
          <a:xfrm>
            <a:off x="1097280" y="2181400"/>
            <a:ext cx="9701900" cy="4023360"/>
          </a:xfrm>
        </p:spPr>
        <p:txBody>
          <a:bodyPr>
            <a:normAutofit/>
          </a:bodyPr>
          <a:lstStyle/>
          <a:p>
            <a:pPr algn="just">
              <a:lnSpc>
                <a:spcPct val="150000"/>
              </a:lnSpc>
              <a:buFont typeface="Wingdings" panose="05000000000000000000" pitchFamily="2" charset="2"/>
              <a:buChar char="q"/>
            </a:pPr>
            <a:r>
              <a:rPr lang="es-CL" sz="3000" b="1" dirty="0" smtClean="0"/>
              <a:t>Nombre: </a:t>
            </a:r>
            <a:r>
              <a:rPr lang="es-ES" sz="3000" dirty="0"/>
              <a:t>Jardín infantil y sala cuna Hogar de </a:t>
            </a:r>
            <a:r>
              <a:rPr lang="es-ES" sz="3000" dirty="0" smtClean="0"/>
              <a:t>Cristo</a:t>
            </a:r>
          </a:p>
          <a:p>
            <a:pPr algn="just">
              <a:lnSpc>
                <a:spcPct val="150000"/>
              </a:lnSpc>
              <a:buFont typeface="Wingdings" panose="05000000000000000000" pitchFamily="2" charset="2"/>
              <a:buChar char="q"/>
            </a:pPr>
            <a:r>
              <a:rPr lang="es-ES" sz="3000" b="1" dirty="0" smtClean="0"/>
              <a:t>Dirección: </a:t>
            </a:r>
            <a:r>
              <a:rPr lang="es-ES" sz="3000" dirty="0"/>
              <a:t>Parque Habitacional Rio Viejo, Los Avellanos #</a:t>
            </a:r>
            <a:r>
              <a:rPr lang="es-ES" sz="3000" dirty="0" smtClean="0"/>
              <a:t>970</a:t>
            </a:r>
          </a:p>
          <a:p>
            <a:pPr algn="just">
              <a:lnSpc>
                <a:spcPct val="150000"/>
              </a:lnSpc>
              <a:buFont typeface="Wingdings" panose="05000000000000000000" pitchFamily="2" charset="2"/>
              <a:buChar char="q"/>
            </a:pPr>
            <a:r>
              <a:rPr lang="es-ES" sz="3000" b="1" dirty="0" smtClean="0"/>
              <a:t>Rubro: </a:t>
            </a:r>
            <a:r>
              <a:rPr lang="es-ES" sz="3000" dirty="0"/>
              <a:t>Jardín infantil y sala cuna </a:t>
            </a:r>
            <a:endParaRPr lang="es-ES" sz="3000" dirty="0" smtClean="0"/>
          </a:p>
          <a:p>
            <a:pPr algn="just">
              <a:lnSpc>
                <a:spcPct val="100000"/>
              </a:lnSpc>
              <a:buFont typeface="Wingdings" panose="05000000000000000000" pitchFamily="2" charset="2"/>
              <a:buChar char="q"/>
            </a:pPr>
            <a:r>
              <a:rPr lang="es-ES" sz="3000" b="1" dirty="0"/>
              <a:t>Servicio que </a:t>
            </a:r>
            <a:r>
              <a:rPr lang="es-ES" sz="3000" b="1" dirty="0" smtClean="0"/>
              <a:t>ofrece: </a:t>
            </a:r>
            <a:r>
              <a:rPr lang="es-ES" sz="3000" dirty="0"/>
              <a:t>Educación, en un </a:t>
            </a:r>
            <a:r>
              <a:rPr lang="es-ES" sz="3000" dirty="0" err="1"/>
              <a:t>Curriculum</a:t>
            </a:r>
            <a:r>
              <a:rPr lang="es-ES" sz="3000" dirty="0"/>
              <a:t> Auto determinado, para niños en </a:t>
            </a:r>
            <a:r>
              <a:rPr lang="es-ES" sz="3000" dirty="0" smtClean="0"/>
              <a:t>edad </a:t>
            </a:r>
            <a:r>
              <a:rPr lang="es-ES" sz="3000" dirty="0"/>
              <a:t>preescolar</a:t>
            </a:r>
            <a:r>
              <a:rPr lang="es-ES" sz="3000" dirty="0" smtClean="0"/>
              <a:t>.</a:t>
            </a:r>
          </a:p>
        </p:txBody>
      </p:sp>
      <p:pic>
        <p:nvPicPr>
          <p:cNvPr id="4" name="Picture 2" descr="Resultado de imagen para logo ub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8033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058400" cy="1009762"/>
          </a:xfrm>
        </p:spPr>
        <p:txBody>
          <a:bodyPr/>
          <a:lstStyle/>
          <a:p>
            <a:pPr algn="ctr"/>
            <a:r>
              <a:rPr lang="es-CL" dirty="0" smtClean="0"/>
              <a:t>Pruebas de interfaz</a:t>
            </a:r>
            <a:endParaRPr lang="es-CL" dirty="0"/>
          </a:p>
        </p:txBody>
      </p:sp>
      <p:graphicFrame>
        <p:nvGraphicFramePr>
          <p:cNvPr id="8" name="Tabla 7"/>
          <p:cNvGraphicFramePr>
            <a:graphicFrameLocks noGrp="1"/>
          </p:cNvGraphicFramePr>
          <p:nvPr>
            <p:extLst>
              <p:ext uri="{D42A27DB-BD31-4B8C-83A1-F6EECF244321}">
                <p14:modId xmlns:p14="http://schemas.microsoft.com/office/powerpoint/2010/main" val="4005686230"/>
              </p:ext>
            </p:extLst>
          </p:nvPr>
        </p:nvGraphicFramePr>
        <p:xfrm>
          <a:off x="2972226" y="2397960"/>
          <a:ext cx="6308508" cy="2773680"/>
        </p:xfrm>
        <a:graphic>
          <a:graphicData uri="http://schemas.openxmlformats.org/drawingml/2006/table">
            <a:tbl>
              <a:tblPr firstRow="1" firstCol="1" bandRow="1"/>
              <a:tblGrid>
                <a:gridCol w="957412"/>
                <a:gridCol w="1104746"/>
                <a:gridCol w="1820071"/>
                <a:gridCol w="2426279"/>
              </a:tblGrid>
              <a:tr h="300355">
                <a:tc>
                  <a:txBody>
                    <a:bodyPr/>
                    <a:lstStyle/>
                    <a:p>
                      <a:pPr algn="ctr">
                        <a:spcAft>
                          <a:spcPts val="0"/>
                        </a:spcAft>
                      </a:pPr>
                      <a:r>
                        <a:rPr lang="es-CL" sz="1300" b="1" spc="-25" dirty="0">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Módulo</a:t>
                      </a:r>
                      <a:endParaRPr lang="es-CL" sz="1300" spc="-25"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ctr">
                        <a:spcAft>
                          <a:spcPts val="0"/>
                        </a:spcAft>
                      </a:pPr>
                      <a:r>
                        <a:rPr lang="es-CL" sz="1300" b="1" spc="-25">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Aspectos evaluados</a:t>
                      </a:r>
                      <a:endParaRPr lang="es-CL" sz="1300" spc="-25">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ctr">
                        <a:spcAft>
                          <a:spcPts val="0"/>
                        </a:spcAft>
                      </a:pPr>
                      <a:r>
                        <a:rPr lang="es-CL" sz="1300" b="1" spc="-25" dirty="0">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Interfaz</a:t>
                      </a:r>
                      <a:endParaRPr lang="es-CL" sz="1300" spc="-25"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ctr">
                        <a:spcAft>
                          <a:spcPts val="0"/>
                        </a:spcAft>
                      </a:pPr>
                      <a:r>
                        <a:rPr lang="es-CL" sz="1300" b="1" spc="-25">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Resultados</a:t>
                      </a:r>
                      <a:endParaRPr lang="es-CL" sz="1300" spc="-25">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r>
              <a:tr h="523875">
                <a:tc rowSpan="3">
                  <a:txBody>
                    <a:bodyPr/>
                    <a:lstStyle/>
                    <a:p>
                      <a:pPr algn="just">
                        <a:spcAft>
                          <a:spcPts val="0"/>
                        </a:spcAft>
                      </a:pPr>
                      <a:r>
                        <a:rPr lang="es-CL" sz="1300" spc="-25">
                          <a:effectLst/>
                          <a:latin typeface="Cambria" panose="02040503050406030204" pitchFamily="18" charset="0"/>
                          <a:ea typeface="Times New Roman" panose="02020603050405020304" pitchFamily="18" charset="0"/>
                          <a:cs typeface="Times New Roman" panose="02020603050405020304" pitchFamily="18" charset="0"/>
                        </a:rPr>
                        <a:t>Inventario </a:t>
                      </a:r>
                    </a:p>
                    <a:p>
                      <a:pPr algn="just">
                        <a:spcAft>
                          <a:spcPts val="0"/>
                        </a:spcAft>
                      </a:pPr>
                      <a:r>
                        <a:rPr lang="es-CL" sz="1300" spc="-25">
                          <a:effectLst/>
                          <a:latin typeface="Cambria" panose="02040503050406030204" pitchFamily="18" charset="0"/>
                          <a:ea typeface="Times New Roman" panose="02020603050405020304" pitchFamily="18" charset="0"/>
                          <a:cs typeface="Times New Roman" panose="02020603050405020304" pitchFamily="18" charset="0"/>
                        </a:rPr>
                        <a:t> </a:t>
                      </a:r>
                    </a:p>
                    <a:p>
                      <a:pPr algn="just">
                        <a:spcAft>
                          <a:spcPts val="0"/>
                        </a:spcAft>
                      </a:pPr>
                      <a:r>
                        <a:rPr lang="es-CL" sz="1300" b="1" spc="-25">
                          <a:effectLst/>
                          <a:latin typeface="Cambria" panose="02040503050406030204" pitchFamily="18" charset="0"/>
                          <a:ea typeface="Times New Roman" panose="02020603050405020304" pitchFamily="18" charset="0"/>
                          <a:cs typeface="Times New Roman" panose="02020603050405020304" pitchFamily="18" charset="0"/>
                        </a:rPr>
                        <a:t>“Productos bajo stock”</a:t>
                      </a:r>
                      <a:endParaRPr lang="es-CL" sz="1300" spc="-25">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rowSpan="3">
                  <a:txBody>
                    <a:bodyPr/>
                    <a:lstStyle/>
                    <a:p>
                      <a:pPr algn="just">
                        <a:spcAft>
                          <a:spcPts val="0"/>
                        </a:spcAft>
                      </a:pPr>
                      <a:r>
                        <a:rPr lang="es-CL" sz="1300" spc="-25">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Estructura de cada interfaz, posicionamiento de los elementos, sintaxis, validación.</a:t>
                      </a:r>
                      <a:endParaRPr lang="es-CL" sz="1300" spc="-25">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CL" sz="1300" spc="-25" dirty="0">
                          <a:effectLst/>
                          <a:latin typeface="Cambria" panose="02040503050406030204" pitchFamily="18" charset="0"/>
                          <a:ea typeface="Times New Roman" panose="02020603050405020304" pitchFamily="18" charset="0"/>
                          <a:cs typeface="Times New Roman" panose="02020603050405020304" pitchFamily="18" charset="0"/>
                        </a:rPr>
                        <a:t>Administración.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just">
                        <a:spcAft>
                          <a:spcPts val="0"/>
                        </a:spcAft>
                      </a:pPr>
                      <a:r>
                        <a:rPr lang="es-ES" sz="1300" spc="-25" dirty="0">
                          <a:effectLst/>
                          <a:latin typeface="Cambria" panose="02040503050406030204" pitchFamily="18" charset="0"/>
                          <a:ea typeface="Times New Roman" panose="02020603050405020304" pitchFamily="18" charset="0"/>
                          <a:cs typeface="Times New Roman" panose="02020603050405020304" pitchFamily="18" charset="0"/>
                        </a:rPr>
                        <a:t>La interfaz cumple el estándar de diseño del sistema, la tabla de datos se despliega correctamente.</a:t>
                      </a:r>
                      <a:endParaRPr lang="es-CL" sz="1300" spc="-25"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3875">
                <a:tc vMerge="1">
                  <a:txBody>
                    <a:bodyPr/>
                    <a:lstStyle/>
                    <a:p>
                      <a:endParaRPr lang="es-CL"/>
                    </a:p>
                  </a:txBody>
                  <a:tcPr/>
                </a:tc>
                <a:tc vMerge="1">
                  <a:txBody>
                    <a:bodyPr/>
                    <a:lstStyle/>
                    <a:p>
                      <a:endParaRPr lang="es-CL"/>
                    </a:p>
                  </a:txBody>
                  <a:tcPr/>
                </a:tc>
                <a:tc>
                  <a:txBody>
                    <a:bodyPr/>
                    <a:lstStyle/>
                    <a:p>
                      <a:pPr algn="just">
                        <a:spcAft>
                          <a:spcPts val="0"/>
                        </a:spcAft>
                      </a:pPr>
                      <a:r>
                        <a:rPr lang="es-CL" sz="1300" spc="-25" dirty="0">
                          <a:effectLst/>
                          <a:latin typeface="Cambria" panose="02040503050406030204" pitchFamily="18" charset="0"/>
                          <a:ea typeface="Times New Roman" panose="02020603050405020304" pitchFamily="18" charset="0"/>
                          <a:cs typeface="Times New Roman" panose="02020603050405020304" pitchFamily="18" charset="0"/>
                        </a:rPr>
                        <a:t>Formulación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just">
                        <a:spcAft>
                          <a:spcPts val="0"/>
                        </a:spcAft>
                      </a:pPr>
                      <a:r>
                        <a:rPr lang="es-ES" sz="1300" spc="-25" dirty="0">
                          <a:effectLst/>
                          <a:latin typeface="Cambria" panose="02040503050406030204" pitchFamily="18" charset="0"/>
                          <a:ea typeface="Times New Roman" panose="02020603050405020304" pitchFamily="18" charset="0"/>
                          <a:cs typeface="Times New Roman" panose="02020603050405020304" pitchFamily="18" charset="0"/>
                        </a:rPr>
                        <a:t>Los campos son desplegados correctamente y de manera vertical cumpliendo el estándar para este tipo de interfaz.</a:t>
                      </a:r>
                      <a:endParaRPr lang="es-CL" sz="1300" spc="-25"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355">
                <a:tc vMerge="1">
                  <a:txBody>
                    <a:bodyPr/>
                    <a:lstStyle/>
                    <a:p>
                      <a:endParaRPr lang="es-CL"/>
                    </a:p>
                  </a:txBody>
                  <a:tcPr/>
                </a:tc>
                <a:tc vMerge="1">
                  <a:txBody>
                    <a:bodyPr/>
                    <a:lstStyle/>
                    <a:p>
                      <a:endParaRPr lang="es-CL"/>
                    </a:p>
                  </a:txBody>
                  <a:tcPr/>
                </a:tc>
                <a:tc>
                  <a:txBody>
                    <a:bodyPr/>
                    <a:lstStyle/>
                    <a:p>
                      <a:pPr algn="just">
                        <a:spcAft>
                          <a:spcPts val="0"/>
                        </a:spcAft>
                      </a:pPr>
                      <a:r>
                        <a:rPr lang="es-CL" sz="1300" spc="-25">
                          <a:effectLst/>
                          <a:latin typeface="Cambria" panose="02040503050406030204" pitchFamily="18" charset="0"/>
                          <a:ea typeface="Times New Roman" panose="02020603050405020304" pitchFamily="18" charset="0"/>
                          <a:cs typeface="Times New Roman" panose="02020603050405020304" pitchFamily="18" charset="0"/>
                        </a:rPr>
                        <a:t>Detalle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just">
                        <a:spcAft>
                          <a:spcPts val="0"/>
                        </a:spcAft>
                      </a:pPr>
                      <a:r>
                        <a:rPr lang="es-ES" sz="1300" spc="-25" dirty="0">
                          <a:effectLst/>
                          <a:latin typeface="Cambria" panose="02040503050406030204" pitchFamily="18" charset="0"/>
                          <a:ea typeface="Times New Roman" panose="02020603050405020304" pitchFamily="18" charset="0"/>
                          <a:cs typeface="Times New Roman" panose="02020603050405020304" pitchFamily="18" charset="0"/>
                        </a:rPr>
                        <a:t>La interfaz responde correctamente según el caso de existir o no productos en stock crítico de acuerdo a lo estipulado (Menor a 11 Unidades).</a:t>
                      </a:r>
                      <a:endParaRPr lang="es-CL" sz="1300" spc="-25"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0" name="Picture 2" descr="Resultado de imagen para logo ub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5096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79" y="518096"/>
            <a:ext cx="10058400" cy="940313"/>
          </a:xfrm>
        </p:spPr>
        <p:txBody>
          <a:bodyPr/>
          <a:lstStyle/>
          <a:p>
            <a:pPr algn="ctr"/>
            <a:r>
              <a:rPr lang="es-CL" dirty="0" smtClean="0"/>
              <a:t>Pruebas de requisitos no funcionales</a:t>
            </a:r>
            <a:endParaRPr lang="es-CL" dirty="0"/>
          </a:p>
        </p:txBody>
      </p:sp>
      <p:pic>
        <p:nvPicPr>
          <p:cNvPr id="4" name="Marcador de contenido 3"/>
          <p:cNvPicPr>
            <a:picLocks noGrp="1" noChangeAspect="1"/>
          </p:cNvPicPr>
          <p:nvPr>
            <p:ph idx="1"/>
          </p:nvPr>
        </p:nvPicPr>
        <p:blipFill>
          <a:blip r:embed="rId2"/>
          <a:stretch>
            <a:fillRect/>
          </a:stretch>
        </p:blipFill>
        <p:spPr>
          <a:xfrm>
            <a:off x="1044488" y="2587335"/>
            <a:ext cx="10187131" cy="2517100"/>
          </a:xfrm>
          <a:prstGeom prst="rect">
            <a:avLst/>
          </a:prstGeom>
        </p:spPr>
      </p:pic>
      <p:pic>
        <p:nvPicPr>
          <p:cNvPr id="7" name="Picture 2" descr="Resultado de imagen para logo ub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6038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287338"/>
            <a:ext cx="12192000" cy="1009650"/>
          </a:xfrm>
        </p:spPr>
        <p:txBody>
          <a:bodyPr/>
          <a:lstStyle/>
          <a:p>
            <a:pPr algn="ctr"/>
            <a:r>
              <a:rPr lang="es-CL" dirty="0" smtClean="0"/>
              <a:t>Conclusión de las pruebas </a:t>
            </a:r>
            <a:endParaRPr lang="es-CL" dirty="0"/>
          </a:p>
        </p:txBody>
      </p:sp>
      <p:pic>
        <p:nvPicPr>
          <p:cNvPr id="22530" name="Picture 2" descr="Resultado de imagen para pruebas de software"/>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2608262" y="1856592"/>
            <a:ext cx="6975475" cy="410368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sultado de imagen para logo ub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826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Plan de capacitación y entrenamiento???</a:t>
            </a:r>
            <a:endParaRPr lang="es-CL" dirty="0"/>
          </a:p>
        </p:txBody>
      </p:sp>
      <p:sp>
        <p:nvSpPr>
          <p:cNvPr id="3" name="Marcador de contenido 2"/>
          <p:cNvSpPr>
            <a:spLocks noGrp="1"/>
          </p:cNvSpPr>
          <p:nvPr>
            <p:ph idx="1"/>
          </p:nvPr>
        </p:nvSpPr>
        <p:spPr/>
        <p:txBody>
          <a:bodyPr/>
          <a:lstStyle/>
          <a:p>
            <a:endParaRPr lang="es-CL"/>
          </a:p>
        </p:txBody>
      </p:sp>
      <p:pic>
        <p:nvPicPr>
          <p:cNvPr id="4" name="Picture 2" descr="Resultado de imagen para logo ub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00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L" sz="4500" dirty="0" smtClean="0"/>
              <a:t>Plan de implantación y puesta en marcha??</a:t>
            </a:r>
            <a:endParaRPr lang="es-CL" sz="4500" dirty="0"/>
          </a:p>
        </p:txBody>
      </p:sp>
      <p:sp>
        <p:nvSpPr>
          <p:cNvPr id="3" name="Marcador de contenido 2"/>
          <p:cNvSpPr>
            <a:spLocks noGrp="1"/>
          </p:cNvSpPr>
          <p:nvPr>
            <p:ph idx="1"/>
          </p:nvPr>
        </p:nvSpPr>
        <p:spPr/>
        <p:txBody>
          <a:bodyPr/>
          <a:lstStyle/>
          <a:p>
            <a:endParaRPr lang="es-CL" dirty="0"/>
          </a:p>
        </p:txBody>
      </p:sp>
      <p:pic>
        <p:nvPicPr>
          <p:cNvPr id="4" name="Picture 2" descr="Resultado de imagen para logo ub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437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ultado de imagen para conclu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365" y="528484"/>
            <a:ext cx="11236631" cy="546469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Resultado de imagen para logo ub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78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058400" cy="1112083"/>
          </a:xfrm>
        </p:spPr>
        <p:txBody>
          <a:bodyPr/>
          <a:lstStyle/>
          <a:p>
            <a:pPr algn="ctr"/>
            <a:r>
              <a:rPr lang="es-CL" dirty="0" smtClean="0"/>
              <a:t>Descripción del área de </a:t>
            </a:r>
            <a:r>
              <a:rPr lang="es-CL" dirty="0" smtClean="0"/>
              <a:t>estudio??</a:t>
            </a:r>
            <a:endParaRPr lang="es-CL" dirty="0"/>
          </a:p>
        </p:txBody>
      </p:sp>
      <p:sp>
        <p:nvSpPr>
          <p:cNvPr id="3" name="Marcador de contenido 2"/>
          <p:cNvSpPr>
            <a:spLocks noGrp="1"/>
          </p:cNvSpPr>
          <p:nvPr>
            <p:ph idx="1"/>
          </p:nvPr>
        </p:nvSpPr>
        <p:spPr>
          <a:xfrm>
            <a:off x="1226916" y="2326510"/>
            <a:ext cx="9928763" cy="3542583"/>
          </a:xfrm>
        </p:spPr>
        <p:txBody>
          <a:bodyPr/>
          <a:lstStyle/>
          <a:p>
            <a:pPr>
              <a:lnSpc>
                <a:spcPct val="100000"/>
              </a:lnSpc>
              <a:buFont typeface="Wingdings" panose="05000000000000000000" pitchFamily="2" charset="2"/>
              <a:buChar char="q"/>
            </a:pPr>
            <a:r>
              <a:rPr lang="es-ES" sz="3200" dirty="0"/>
              <a:t>Jefe Social Provincial (Hogar de Cristo</a:t>
            </a:r>
            <a:r>
              <a:rPr lang="es-ES" sz="3200" dirty="0" smtClean="0"/>
              <a:t>):</a:t>
            </a:r>
            <a:endParaRPr lang="es-ES" sz="3200" dirty="0"/>
          </a:p>
          <a:p>
            <a:pPr>
              <a:lnSpc>
                <a:spcPct val="100000"/>
              </a:lnSpc>
              <a:buFont typeface="Wingdings" panose="05000000000000000000" pitchFamily="2" charset="2"/>
              <a:buChar char="q"/>
            </a:pPr>
            <a:r>
              <a:rPr lang="es-ES" sz="3200" dirty="0" smtClean="0"/>
              <a:t>Directora</a:t>
            </a:r>
            <a:endParaRPr lang="es-ES" sz="3200" dirty="0"/>
          </a:p>
          <a:p>
            <a:pPr>
              <a:lnSpc>
                <a:spcPct val="100000"/>
              </a:lnSpc>
              <a:buFont typeface="Wingdings" panose="05000000000000000000" pitchFamily="2" charset="2"/>
              <a:buChar char="q"/>
            </a:pPr>
            <a:r>
              <a:rPr lang="es-ES" sz="3200" dirty="0"/>
              <a:t>Sub </a:t>
            </a:r>
            <a:r>
              <a:rPr lang="es-ES" sz="3200" dirty="0" smtClean="0"/>
              <a:t>Directora</a:t>
            </a:r>
          </a:p>
          <a:p>
            <a:pPr>
              <a:lnSpc>
                <a:spcPct val="100000"/>
              </a:lnSpc>
              <a:buFont typeface="Wingdings" panose="05000000000000000000" pitchFamily="2" charset="2"/>
              <a:buChar char="q"/>
            </a:pPr>
            <a:r>
              <a:rPr lang="es-ES" sz="3200" dirty="0" smtClean="0"/>
              <a:t>Educadoras</a:t>
            </a:r>
          </a:p>
          <a:p>
            <a:pPr>
              <a:lnSpc>
                <a:spcPct val="100000"/>
              </a:lnSpc>
              <a:buFont typeface="Wingdings" panose="05000000000000000000" pitchFamily="2" charset="2"/>
              <a:buChar char="q"/>
            </a:pPr>
            <a:r>
              <a:rPr lang="es-ES" sz="3200" dirty="0"/>
              <a:t>Auxiliar</a:t>
            </a:r>
            <a:endParaRPr lang="es-ES" sz="3200" dirty="0" smtClean="0"/>
          </a:p>
          <a:p>
            <a:endParaRPr lang="es-CL" dirty="0"/>
          </a:p>
        </p:txBody>
      </p:sp>
      <p:pic>
        <p:nvPicPr>
          <p:cNvPr id="4" name="Picture 2" descr="Resultado de imagen para logo ub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120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058400" cy="1112083"/>
          </a:xfrm>
        </p:spPr>
        <p:txBody>
          <a:bodyPr/>
          <a:lstStyle/>
          <a:p>
            <a:pPr algn="ctr"/>
            <a:r>
              <a:rPr lang="es-CL" dirty="0" smtClean="0"/>
              <a:t>Problemática   </a:t>
            </a:r>
            <a:endParaRPr lang="es-CL" dirty="0"/>
          </a:p>
        </p:txBody>
      </p:sp>
      <p:sp>
        <p:nvSpPr>
          <p:cNvPr id="3" name="Marcador de contenido 2"/>
          <p:cNvSpPr>
            <a:spLocks noGrp="1"/>
          </p:cNvSpPr>
          <p:nvPr>
            <p:ph idx="1"/>
          </p:nvPr>
        </p:nvSpPr>
        <p:spPr>
          <a:xfrm>
            <a:off x="1097280" y="2099120"/>
            <a:ext cx="10058400" cy="3966013"/>
          </a:xfrm>
        </p:spPr>
        <p:txBody>
          <a:bodyPr>
            <a:normAutofit fontScale="92500" lnSpcReduction="20000"/>
          </a:bodyPr>
          <a:lstStyle/>
          <a:p>
            <a:pPr algn="just">
              <a:lnSpc>
                <a:spcPct val="110000"/>
              </a:lnSpc>
              <a:buFont typeface="Wingdings" panose="05000000000000000000" pitchFamily="2" charset="2"/>
              <a:buChar char="q"/>
            </a:pPr>
            <a:r>
              <a:rPr lang="es-CL" sz="3000" dirty="0" smtClean="0"/>
              <a:t>Los insumos que llegan a la institución son registrados en un libro </a:t>
            </a:r>
          </a:p>
          <a:p>
            <a:pPr algn="just">
              <a:lnSpc>
                <a:spcPct val="110000"/>
              </a:lnSpc>
              <a:buFont typeface="Wingdings" panose="05000000000000000000" pitchFamily="2" charset="2"/>
              <a:buChar char="q"/>
            </a:pPr>
            <a:r>
              <a:rPr lang="es-ES" sz="3000" dirty="0"/>
              <a:t>Las encargadas de bodega son quienes deben ir anotando los ingresos y egresos, lo cual conlleva a errores y pérdidas. </a:t>
            </a:r>
            <a:endParaRPr lang="es-ES" sz="3000" dirty="0" smtClean="0"/>
          </a:p>
          <a:p>
            <a:pPr algn="just">
              <a:lnSpc>
                <a:spcPct val="110000"/>
              </a:lnSpc>
              <a:buFont typeface="Wingdings" panose="05000000000000000000" pitchFamily="2" charset="2"/>
              <a:buChar char="q"/>
            </a:pPr>
            <a:r>
              <a:rPr lang="es-ES" sz="3000" dirty="0"/>
              <a:t>cada mes las encargadas de materiales y de útiles de aseo, deben crear un reporte manual en el cual se detallan los egresos de los </a:t>
            </a:r>
            <a:r>
              <a:rPr lang="es-ES" sz="3000" dirty="0" smtClean="0"/>
              <a:t>productos</a:t>
            </a:r>
            <a:r>
              <a:rPr lang="es-CL" sz="3000" dirty="0" smtClean="0"/>
              <a:t>.</a:t>
            </a:r>
          </a:p>
          <a:p>
            <a:pPr algn="just">
              <a:lnSpc>
                <a:spcPct val="110000"/>
              </a:lnSpc>
              <a:buFont typeface="Wingdings" panose="05000000000000000000" pitchFamily="2" charset="2"/>
              <a:buChar char="q"/>
            </a:pPr>
            <a:r>
              <a:rPr lang="es-ES" sz="3000" dirty="0"/>
              <a:t>Otro problema importante a considerar es el almacenamiento de </a:t>
            </a:r>
            <a:r>
              <a:rPr lang="es-ES" sz="3000" dirty="0" smtClean="0"/>
              <a:t>  documentos </a:t>
            </a:r>
            <a:r>
              <a:rPr lang="es-ES" sz="3000" dirty="0"/>
              <a:t>en formato digital de la organización</a:t>
            </a:r>
            <a:endParaRPr lang="es-CL" sz="3000" dirty="0" smtClean="0"/>
          </a:p>
          <a:p>
            <a:endParaRPr lang="es-ES" dirty="0" smtClean="0"/>
          </a:p>
        </p:txBody>
      </p:sp>
      <p:pic>
        <p:nvPicPr>
          <p:cNvPr id="4" name="Picture 2" descr="Resultado de imagen para logo ub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12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058400" cy="1112083"/>
          </a:xfrm>
        </p:spPr>
        <p:txBody>
          <a:bodyPr/>
          <a:lstStyle/>
          <a:p>
            <a:pPr algn="ctr"/>
            <a:r>
              <a:rPr lang="es-CL" dirty="0" smtClean="0"/>
              <a:t>Objetivo General del Proyecto</a:t>
            </a:r>
            <a:endParaRPr lang="es-CL" dirty="0"/>
          </a:p>
        </p:txBody>
      </p:sp>
      <p:sp>
        <p:nvSpPr>
          <p:cNvPr id="3" name="Marcador de contenido 2"/>
          <p:cNvSpPr>
            <a:spLocks noGrp="1"/>
          </p:cNvSpPr>
          <p:nvPr>
            <p:ph idx="1"/>
          </p:nvPr>
        </p:nvSpPr>
        <p:spPr>
          <a:xfrm>
            <a:off x="1097280" y="2099680"/>
            <a:ext cx="10058400" cy="3420329"/>
          </a:xfrm>
        </p:spPr>
        <p:txBody>
          <a:bodyPr/>
          <a:lstStyle/>
          <a:p>
            <a:pPr algn="just"/>
            <a:r>
              <a:rPr lang="es-ES" sz="3200" dirty="0"/>
              <a:t>Diseñar e implementar una solución informática de arquitectura web para la gestión de la información y control de inventario para la institución sala cuna y jardín infantil perteneciente a la organización social Hogar de Cristo, con la cual se pretende agilizar y automatizar los procesos internos de la organización, facilitando así el acceso a la información para la toma de decisiones. </a:t>
            </a:r>
            <a:endParaRPr lang="es-CL" sz="3200" dirty="0"/>
          </a:p>
          <a:p>
            <a:endParaRPr lang="es-CL" dirty="0"/>
          </a:p>
        </p:txBody>
      </p:sp>
      <p:pic>
        <p:nvPicPr>
          <p:cNvPr id="4" name="Picture 2" descr="Resultado de imagen para logo ub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407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058400" cy="1112084"/>
          </a:xfrm>
        </p:spPr>
        <p:txBody>
          <a:bodyPr/>
          <a:lstStyle/>
          <a:p>
            <a:pPr algn="ctr"/>
            <a:r>
              <a:rPr lang="es-CL" dirty="0" smtClean="0"/>
              <a:t>Objetivos específicos del proyecto </a:t>
            </a:r>
            <a:endParaRPr lang="es-CL" dirty="0"/>
          </a:p>
        </p:txBody>
      </p:sp>
      <p:sp>
        <p:nvSpPr>
          <p:cNvPr id="3" name="Marcador de contenido 2"/>
          <p:cNvSpPr>
            <a:spLocks noGrp="1"/>
          </p:cNvSpPr>
          <p:nvPr>
            <p:ph idx="1"/>
          </p:nvPr>
        </p:nvSpPr>
        <p:spPr>
          <a:xfrm>
            <a:off x="1097280" y="2022004"/>
            <a:ext cx="10058400" cy="4023360"/>
          </a:xfrm>
        </p:spPr>
        <p:txBody>
          <a:bodyPr>
            <a:noAutofit/>
          </a:bodyPr>
          <a:lstStyle/>
          <a:p>
            <a:pPr lvl="0" algn="just">
              <a:buFont typeface="Wingdings" panose="05000000000000000000" pitchFamily="2" charset="2"/>
              <a:buChar char="q"/>
            </a:pPr>
            <a:r>
              <a:rPr lang="es-MX" sz="2400" dirty="0"/>
              <a:t>Desarrollar un módulo que permita Automatizar el control de inventario de los útiles de aseo y </a:t>
            </a:r>
            <a:r>
              <a:rPr lang="es-MX" sz="2400" dirty="0" smtClean="0"/>
              <a:t>  materiales </a:t>
            </a:r>
            <a:r>
              <a:rPr lang="es-MX" sz="2400" dirty="0"/>
              <a:t>de la institución.</a:t>
            </a:r>
            <a:endParaRPr lang="es-CL" sz="2400" dirty="0"/>
          </a:p>
          <a:p>
            <a:pPr lvl="0" algn="just">
              <a:buFont typeface="Wingdings" panose="05000000000000000000" pitchFamily="2" charset="2"/>
              <a:buChar char="q"/>
            </a:pPr>
            <a:r>
              <a:rPr lang="es-MX" sz="2400" dirty="0"/>
              <a:t>Permitir a los usuarios generar reportes para facilitar la toma de decisiones.</a:t>
            </a:r>
            <a:endParaRPr lang="es-CL" sz="2400" dirty="0"/>
          </a:p>
          <a:p>
            <a:pPr lvl="0" algn="just">
              <a:buFont typeface="Wingdings" panose="05000000000000000000" pitchFamily="2" charset="2"/>
              <a:buChar char="q"/>
            </a:pPr>
            <a:r>
              <a:rPr lang="es-MX" sz="2400" dirty="0"/>
              <a:t>Desarrollar un módulo que permita gestionar los documentos en formato digital, para así facilitar el acceso a la información.</a:t>
            </a:r>
            <a:endParaRPr lang="es-CL" sz="2400" dirty="0"/>
          </a:p>
          <a:p>
            <a:pPr lvl="0" algn="just">
              <a:buFont typeface="Wingdings" panose="05000000000000000000" pitchFamily="2" charset="2"/>
              <a:buChar char="q"/>
            </a:pPr>
            <a:r>
              <a:rPr lang="es-MX" sz="2400" dirty="0"/>
              <a:t>Diseñar una interfaz sencilla de usar e intuitiva, utilizando los colores corporativos del Hogar de Cristo.</a:t>
            </a:r>
            <a:endParaRPr lang="es-CL" sz="2400" dirty="0"/>
          </a:p>
          <a:p>
            <a:pPr lvl="0" algn="just">
              <a:buFont typeface="Wingdings" panose="05000000000000000000" pitchFamily="2" charset="2"/>
              <a:buChar char="q"/>
            </a:pPr>
            <a:r>
              <a:rPr lang="es-MX" sz="2400" dirty="0"/>
              <a:t>El sistema solo permitirá el acceso a usuarios debidamente autentificados.</a:t>
            </a:r>
            <a:endParaRPr lang="es-CL" sz="2400" dirty="0"/>
          </a:p>
          <a:p>
            <a:pPr algn="just">
              <a:buFont typeface="Wingdings" panose="05000000000000000000" pitchFamily="2" charset="2"/>
              <a:buChar char="q"/>
            </a:pPr>
            <a:r>
              <a:rPr lang="es-MX" sz="2400" dirty="0"/>
              <a:t>El sistema permitirá gestionar usuarios.</a:t>
            </a:r>
            <a:endParaRPr lang="es-CL" sz="2400" dirty="0"/>
          </a:p>
        </p:txBody>
      </p:sp>
      <p:pic>
        <p:nvPicPr>
          <p:cNvPr id="4" name="Picture 2" descr="Resultado de imagen para logo ub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756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058400" cy="1112084"/>
          </a:xfrm>
        </p:spPr>
        <p:txBody>
          <a:bodyPr/>
          <a:lstStyle/>
          <a:p>
            <a:pPr algn="ctr"/>
            <a:r>
              <a:rPr lang="es-CL" dirty="0" smtClean="0"/>
              <a:t>Ambiente de ingeniería de Software</a:t>
            </a:r>
            <a:endParaRPr lang="es-CL" dirty="0"/>
          </a:p>
        </p:txBody>
      </p:sp>
      <p:sp>
        <p:nvSpPr>
          <p:cNvPr id="3" name="Marcador de contenido 2"/>
          <p:cNvSpPr>
            <a:spLocks noGrp="1"/>
          </p:cNvSpPr>
          <p:nvPr>
            <p:ph idx="1"/>
          </p:nvPr>
        </p:nvSpPr>
        <p:spPr/>
        <p:txBody>
          <a:bodyPr>
            <a:normAutofit/>
          </a:bodyPr>
          <a:lstStyle/>
          <a:p>
            <a:pPr>
              <a:lnSpc>
                <a:spcPct val="150000"/>
              </a:lnSpc>
              <a:buFont typeface="Wingdings" panose="05000000000000000000" pitchFamily="2" charset="2"/>
              <a:buChar char="q"/>
            </a:pPr>
            <a:r>
              <a:rPr lang="es-CL" sz="3200" dirty="0" smtClean="0"/>
              <a:t>Arquitectura del software</a:t>
            </a:r>
          </a:p>
          <a:p>
            <a:pPr>
              <a:lnSpc>
                <a:spcPct val="150000"/>
              </a:lnSpc>
              <a:buFont typeface="Wingdings" panose="05000000000000000000" pitchFamily="2" charset="2"/>
              <a:buChar char="q"/>
            </a:pPr>
            <a:r>
              <a:rPr lang="es-CL" sz="3200" dirty="0" smtClean="0"/>
              <a:t>Metodología de desarrollo </a:t>
            </a:r>
          </a:p>
          <a:p>
            <a:pPr>
              <a:lnSpc>
                <a:spcPct val="150000"/>
              </a:lnSpc>
              <a:buFont typeface="Wingdings" panose="05000000000000000000" pitchFamily="2" charset="2"/>
              <a:buChar char="q"/>
            </a:pPr>
            <a:r>
              <a:rPr lang="es-CL" sz="3200" dirty="0" smtClean="0"/>
              <a:t>Tecnologías </a:t>
            </a:r>
          </a:p>
          <a:p>
            <a:pPr>
              <a:lnSpc>
                <a:spcPct val="150000"/>
              </a:lnSpc>
              <a:buFont typeface="Wingdings" panose="05000000000000000000" pitchFamily="2" charset="2"/>
              <a:buChar char="q"/>
            </a:pPr>
            <a:r>
              <a:rPr lang="es-CL" sz="3200" dirty="0" smtClean="0"/>
              <a:t>Herramientas </a:t>
            </a:r>
            <a:endParaRPr lang="es-CL" sz="3200" dirty="0"/>
          </a:p>
        </p:txBody>
      </p:sp>
      <p:pic>
        <p:nvPicPr>
          <p:cNvPr id="4" name="Picture 2" descr="Resultado de imagen para logo ub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66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287338"/>
            <a:ext cx="12192000" cy="1111250"/>
          </a:xfrm>
        </p:spPr>
        <p:txBody>
          <a:bodyPr/>
          <a:lstStyle/>
          <a:p>
            <a:pPr algn="ctr"/>
            <a:r>
              <a:rPr lang="es-CL" dirty="0"/>
              <a:t>Arquitectura del software</a:t>
            </a:r>
          </a:p>
        </p:txBody>
      </p:sp>
      <p:pic>
        <p:nvPicPr>
          <p:cNvPr id="4" name="Picture 2" descr="Resultado de imagen para logo ub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709" y="88757"/>
            <a:ext cx="874571" cy="1309930"/>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Resultado de imagen para arquitectura de software modelo vista controlad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0173" y="1788027"/>
            <a:ext cx="5751653" cy="416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285807"/>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724</TotalTime>
  <Words>1148</Words>
  <Application>Microsoft Office PowerPoint</Application>
  <PresentationFormat>Panorámica</PresentationFormat>
  <Paragraphs>120</Paragraphs>
  <Slides>35</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35</vt:i4>
      </vt:variant>
    </vt:vector>
  </HeadingPairs>
  <TitlesOfParts>
    <vt:vector size="43" baseType="lpstr">
      <vt:lpstr>Arial</vt:lpstr>
      <vt:lpstr>Calibri</vt:lpstr>
      <vt:lpstr>Calibri Light</vt:lpstr>
      <vt:lpstr>Cambria</vt:lpstr>
      <vt:lpstr>Times New Roman</vt:lpstr>
      <vt:lpstr>Wingdings</vt:lpstr>
      <vt:lpstr>Retrospección</vt:lpstr>
      <vt:lpstr>Documento de Microsoft Word</vt:lpstr>
      <vt:lpstr>Sistema de Control de Inventario y Gestión de la Información para la Sala Cuna y Jardín Infantil  “Hogar de Cristo”</vt:lpstr>
      <vt:lpstr>Introducción </vt:lpstr>
      <vt:lpstr>Descripción de la institución </vt:lpstr>
      <vt:lpstr>Descripción del área de estudio??</vt:lpstr>
      <vt:lpstr>Problemática   </vt:lpstr>
      <vt:lpstr>Objetivo General del Proyecto</vt:lpstr>
      <vt:lpstr>Objetivos específicos del proyecto </vt:lpstr>
      <vt:lpstr>Ambiente de ingeniería de Software</vt:lpstr>
      <vt:lpstr>Arquitectura del software</vt:lpstr>
      <vt:lpstr>Metodología de desarrollo</vt:lpstr>
      <vt:lpstr>Tecnologías  </vt:lpstr>
      <vt:lpstr>Herramientas </vt:lpstr>
      <vt:lpstr>Alcances??</vt:lpstr>
      <vt:lpstr>Objetivo del Software (solución)</vt:lpstr>
      <vt:lpstr>Objetivos específicos del Software</vt:lpstr>
      <vt:lpstr>Descripción global del producto??</vt:lpstr>
      <vt:lpstr>Factibilidad </vt:lpstr>
      <vt:lpstr>Resumen de los costos del proyecto</vt:lpstr>
      <vt:lpstr>Procesos de negocios </vt:lpstr>
      <vt:lpstr>Proceso control de inventario</vt:lpstr>
      <vt:lpstr>Proceso gestión de documentos</vt:lpstr>
      <vt:lpstr>Casos de usos</vt:lpstr>
      <vt:lpstr>Gestión de usuarios </vt:lpstr>
      <vt:lpstr>Control de inventario</vt:lpstr>
      <vt:lpstr>Gestión de documentos</vt:lpstr>
      <vt:lpstr>Modelo de datos </vt:lpstr>
      <vt:lpstr>Pruebas</vt:lpstr>
      <vt:lpstr>Presentación de PowerPoint</vt:lpstr>
      <vt:lpstr>Pruebas unitarias </vt:lpstr>
      <vt:lpstr>Pruebas de interfaz</vt:lpstr>
      <vt:lpstr>Pruebas de requisitos no funcionales</vt:lpstr>
      <vt:lpstr>Conclusión de las pruebas </vt:lpstr>
      <vt:lpstr>Plan de capacitación y entrenamiento???</vt:lpstr>
      <vt:lpstr>Plan de implantación y puesta en marcha??</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Control de Inventario y Gestión de la Información para la Sala Cuna y Jardín Infantil “Hogar de Cristo”</dc:title>
  <dc:creator>Daniel</dc:creator>
  <cp:lastModifiedBy>Daniel</cp:lastModifiedBy>
  <cp:revision>31</cp:revision>
  <dcterms:created xsi:type="dcterms:W3CDTF">2016-12-20T15:45:36Z</dcterms:created>
  <dcterms:modified xsi:type="dcterms:W3CDTF">2016-12-28T01:27:48Z</dcterms:modified>
</cp:coreProperties>
</file>