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71" r:id="rId5"/>
    <p:sldId id="288" r:id="rId6"/>
    <p:sldId id="265" r:id="rId7"/>
    <p:sldId id="281" r:id="rId8"/>
    <p:sldId id="266" r:id="rId9"/>
    <p:sldId id="270" r:id="rId10"/>
    <p:sldId id="283" r:id="rId11"/>
    <p:sldId id="257" r:id="rId12"/>
    <p:sldId id="258" r:id="rId13"/>
    <p:sldId id="274" r:id="rId14"/>
    <p:sldId id="275" r:id="rId15"/>
    <p:sldId id="267" r:id="rId16"/>
    <p:sldId id="280" r:id="rId17"/>
    <p:sldId id="286" r:id="rId18"/>
    <p:sldId id="260" r:id="rId19"/>
    <p:sldId id="287" r:id="rId20"/>
    <p:sldId id="282" r:id="rId21"/>
    <p:sldId id="273" r:id="rId22"/>
    <p:sldId id="261"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56"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传感器</a:t>
            </a:r>
            <a:endParaRPr lang="zh-CN" altLang="en-US" dirty="0"/>
          </a:p>
        </p:txBody>
      </p:sp>
      <p:sp>
        <p:nvSpPr>
          <p:cNvPr id="3" name="副标题 2"/>
          <p:cNvSpPr>
            <a:spLocks noGrp="1"/>
          </p:cNvSpPr>
          <p:nvPr>
            <p:ph type="subTitle" idx="1"/>
          </p:nvPr>
        </p:nvSpPr>
        <p:spPr/>
        <p:txBody>
          <a:bodyPr/>
          <a:lstStyle/>
          <a:p>
            <a:r>
              <a:rPr lang="zh-CN" altLang="en-US" dirty="0" smtClean="0"/>
              <a:t>梁杉</a:t>
            </a:r>
            <a:endParaRPr lang="en-US" altLang="zh-CN" dirty="0" smtClean="0"/>
          </a:p>
          <a:p>
            <a:r>
              <a:rPr lang="en-US" altLang="zh-CN" dirty="0" smtClean="0"/>
              <a:t>2014/9/18</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SensorManager</a:t>
            </a:r>
            <a:r>
              <a:rPr lang="zh-CN" altLang="en-US" dirty="0" smtClean="0"/>
              <a:t>的实现</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1285860"/>
            <a:ext cx="7786742" cy="4929222"/>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打电话程序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接电话注意力不在屏幕上</a:t>
            </a:r>
            <a:endParaRPr lang="en-US" altLang="zh-CN" dirty="0" smtClean="0"/>
          </a:p>
          <a:p>
            <a:r>
              <a:rPr lang="zh-CN" altLang="en-US" dirty="0" smtClean="0"/>
              <a:t>耳朵可能触碰到屏幕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使用距离传感器来控制屏幕的关闭和点亮</a:t>
            </a:r>
            <a:r>
              <a:rPr lang="en-US" dirty="0" smtClean="0"/>
              <a:t/>
            </a:r>
            <a:br>
              <a:rPr lang="en-US" dirty="0" smtClean="0"/>
            </a:b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857916"/>
          </a:xfrm>
        </p:spPr>
        <p:txBody>
          <a:bodyPr>
            <a:noAutofit/>
          </a:bodyPr>
          <a:lstStyle/>
          <a:p>
            <a:r>
              <a:rPr lang="en-US" sz="1800" dirty="0" smtClean="0"/>
              <a:t> public </a:t>
            </a:r>
            <a:r>
              <a:rPr lang="en-US" sz="1800" dirty="0" smtClean="0"/>
              <a:t> void  </a:t>
            </a:r>
            <a:r>
              <a:rPr lang="en-US" sz="1800" dirty="0" err="1" smtClean="0"/>
              <a:t>onSensorChanged</a:t>
            </a:r>
            <a:r>
              <a:rPr lang="en-US" sz="1800" dirty="0" smtClean="0"/>
              <a:t>(</a:t>
            </a:r>
            <a:r>
              <a:rPr lang="en-US" sz="1800" dirty="0" err="1" smtClean="0"/>
              <a:t>SensorEvent</a:t>
            </a:r>
            <a:r>
              <a:rPr lang="en-US" sz="1800" dirty="0" smtClean="0"/>
              <a:t> </a:t>
            </a:r>
            <a:r>
              <a:rPr lang="en-US" sz="1800" dirty="0" smtClean="0"/>
              <a:t>event) {</a:t>
            </a:r>
            <a:br>
              <a:rPr lang="en-US" sz="1800" dirty="0" smtClean="0"/>
            </a:br>
            <a:r>
              <a:rPr lang="en-US" sz="1800" dirty="0" smtClean="0"/>
              <a:t>            long milliseconds = </a:t>
            </a:r>
            <a:r>
              <a:rPr lang="en-US" sz="1800" dirty="0" err="1" smtClean="0"/>
              <a:t>SystemClock.elapsedRealtime</a:t>
            </a:r>
            <a:r>
              <a:rPr lang="en-US" sz="1800" dirty="0" smtClean="0"/>
              <a:t>();</a:t>
            </a:r>
            <a:br>
              <a:rPr lang="en-US" sz="1800" dirty="0" smtClean="0"/>
            </a:br>
            <a:r>
              <a:rPr lang="en-US" sz="1800" dirty="0" smtClean="0"/>
              <a:t>            synchronized (</a:t>
            </a:r>
            <a:r>
              <a:rPr lang="en-US" sz="1800" dirty="0" err="1" smtClean="0"/>
              <a:t>mLocks</a:t>
            </a:r>
            <a:r>
              <a:rPr lang="en-US" sz="1800" dirty="0" smtClean="0"/>
              <a:t>) {</a:t>
            </a:r>
            <a:br>
              <a:rPr lang="en-US" sz="1800" dirty="0" smtClean="0"/>
            </a:br>
            <a:r>
              <a:rPr lang="en-US" sz="1800" dirty="0" smtClean="0"/>
              <a:t>                </a:t>
            </a:r>
            <a:r>
              <a:rPr lang="en-US" sz="1800" dirty="0" smtClean="0">
                <a:solidFill>
                  <a:srgbClr val="FF0000"/>
                </a:solidFill>
              </a:rPr>
              <a:t>float distance = </a:t>
            </a:r>
            <a:r>
              <a:rPr lang="en-US" sz="1800" dirty="0" err="1" smtClean="0">
                <a:solidFill>
                  <a:srgbClr val="FF0000"/>
                </a:solidFill>
              </a:rPr>
              <a:t>event.values</a:t>
            </a:r>
            <a:r>
              <a:rPr lang="en-US" sz="1800" dirty="0" smtClean="0">
                <a:solidFill>
                  <a:srgbClr val="FF0000"/>
                </a:solidFill>
              </a:rPr>
              <a:t>[0];  //</a:t>
            </a:r>
            <a:r>
              <a:rPr lang="zh-CN" altLang="en-US" sz="1800" dirty="0" smtClean="0">
                <a:solidFill>
                  <a:srgbClr val="FF0000"/>
                </a:solidFill>
              </a:rPr>
              <a:t>检测到手机和人体的距离</a:t>
            </a:r>
            <a:r>
              <a:rPr lang="zh-CN" altLang="en-US" sz="1800" dirty="0" smtClean="0"/>
              <a:t/>
            </a:r>
            <a:br>
              <a:rPr lang="zh-CN" altLang="en-US" sz="1800" dirty="0" smtClean="0"/>
            </a:br>
            <a:r>
              <a:rPr lang="zh-CN" altLang="en-US" sz="1800" dirty="0" smtClean="0"/>
              <a:t>                </a:t>
            </a:r>
            <a:r>
              <a:rPr lang="en-US" sz="1800" dirty="0" smtClean="0"/>
              <a:t>long </a:t>
            </a:r>
            <a:r>
              <a:rPr lang="en-US" sz="1800" dirty="0" err="1" smtClean="0"/>
              <a:t>timeSinceLastEvent</a:t>
            </a:r>
            <a:r>
              <a:rPr lang="en-US" sz="1800" dirty="0" smtClean="0"/>
              <a:t> = milliseconds - </a:t>
            </a:r>
            <a:r>
              <a:rPr lang="en-US" sz="1800" dirty="0" err="1" smtClean="0"/>
              <a:t>mLastProximityEventTime</a:t>
            </a:r>
            <a:r>
              <a:rPr lang="en-US" sz="1800" dirty="0" smtClean="0"/>
              <a:t>;  //</a:t>
            </a:r>
            <a:r>
              <a:rPr lang="zh-CN" altLang="en-US" sz="1800" dirty="0" smtClean="0"/>
              <a:t>这次检测和上次检测的时间差</a:t>
            </a:r>
            <a:br>
              <a:rPr lang="zh-CN" altLang="en-US" sz="1800" dirty="0" smtClean="0"/>
            </a:br>
            <a:r>
              <a:rPr lang="zh-CN" altLang="en-US" sz="1800" dirty="0" smtClean="0"/>
              <a:t>                </a:t>
            </a:r>
            <a:r>
              <a:rPr lang="en-US" sz="1800" dirty="0" err="1" smtClean="0"/>
              <a:t>mLastProximityEventTime</a:t>
            </a:r>
            <a:r>
              <a:rPr lang="en-US" sz="1800" dirty="0" smtClean="0"/>
              <a:t> = milliseconds;  //</a:t>
            </a:r>
            <a:r>
              <a:rPr lang="zh-CN" altLang="en-US" sz="1800" dirty="0" smtClean="0"/>
              <a:t>更新上一次检测的时间</a:t>
            </a:r>
            <a:br>
              <a:rPr lang="zh-CN" altLang="en-US" sz="1800" dirty="0" smtClean="0"/>
            </a:br>
            <a:r>
              <a:rPr lang="zh-CN" altLang="en-US" sz="1800" dirty="0" smtClean="0"/>
              <a:t>                </a:t>
            </a:r>
            <a:r>
              <a:rPr lang="en-US" sz="1800" dirty="0" err="1" smtClean="0"/>
              <a:t>mHandler.removeCallbacks</a:t>
            </a:r>
            <a:r>
              <a:rPr lang="en-US" sz="1800" dirty="0" smtClean="0"/>
              <a:t>(</a:t>
            </a:r>
            <a:r>
              <a:rPr lang="en-US" sz="1800" dirty="0" err="1" smtClean="0"/>
              <a:t>mProximityTask</a:t>
            </a:r>
            <a:r>
              <a:rPr lang="en-US" sz="1800" dirty="0" smtClean="0"/>
              <a:t>); </a:t>
            </a:r>
            <a:br>
              <a:rPr lang="en-US" sz="1800" dirty="0" smtClean="0"/>
            </a:br>
            <a:r>
              <a:rPr lang="en-US" sz="1800" dirty="0" smtClean="0"/>
              <a:t>                </a:t>
            </a:r>
            <a:r>
              <a:rPr lang="en-US" sz="1800" dirty="0" err="1" smtClean="0"/>
              <a:t>boolean</a:t>
            </a:r>
            <a:r>
              <a:rPr lang="en-US" sz="1800" dirty="0" smtClean="0"/>
              <a:t> </a:t>
            </a:r>
            <a:r>
              <a:rPr lang="en-US" sz="1800" dirty="0" err="1" smtClean="0"/>
              <a:t>proximityTaskQueued</a:t>
            </a:r>
            <a:r>
              <a:rPr lang="en-US" sz="1800" dirty="0" smtClean="0"/>
              <a:t> = false;</a:t>
            </a:r>
            <a:br>
              <a:rPr lang="en-US" sz="1800" dirty="0" smtClean="0"/>
            </a:br>
            <a:r>
              <a:rPr lang="en-US" sz="1800" dirty="0" smtClean="0"/>
              <a:t>                // compare against </a:t>
            </a:r>
            <a:r>
              <a:rPr lang="en-US" sz="1800" dirty="0" err="1" smtClean="0"/>
              <a:t>getMaximumRange</a:t>
            </a:r>
            <a:r>
              <a:rPr lang="en-US" sz="1800" dirty="0" smtClean="0"/>
              <a:t> to support sensors that only return 0 or 1</a:t>
            </a:r>
            <a:br>
              <a:rPr lang="en-US" sz="1800" dirty="0" smtClean="0"/>
            </a:br>
            <a:r>
              <a:rPr lang="en-US" sz="1800" dirty="0" smtClean="0"/>
              <a:t>              </a:t>
            </a:r>
            <a:r>
              <a:rPr lang="en-US" sz="1800" dirty="0" smtClean="0">
                <a:solidFill>
                  <a:srgbClr val="FF0000"/>
                </a:solidFill>
              </a:rPr>
              <a:t>  </a:t>
            </a:r>
            <a:r>
              <a:rPr lang="en-US" sz="1800" dirty="0" err="1" smtClean="0">
                <a:solidFill>
                  <a:srgbClr val="FF0000"/>
                </a:solidFill>
              </a:rPr>
              <a:t>boolean</a:t>
            </a:r>
            <a:r>
              <a:rPr lang="en-US" sz="1800" dirty="0" smtClean="0">
                <a:solidFill>
                  <a:srgbClr val="FF0000"/>
                </a:solidFill>
              </a:rPr>
              <a:t> active = (distance &gt;= 0.0 &amp;&amp; distance &lt; PROXIMITY_THRESHOLD &amp;&amp;  distance &lt; </a:t>
            </a:r>
            <a:r>
              <a:rPr lang="en-US" sz="1800" dirty="0" err="1" smtClean="0">
                <a:solidFill>
                  <a:srgbClr val="FF0000"/>
                </a:solidFill>
              </a:rPr>
              <a:t>mProximitySensor.getMaximumRange</a:t>
            </a:r>
            <a:r>
              <a:rPr lang="en-US" sz="1800" dirty="0" smtClean="0">
                <a:solidFill>
                  <a:srgbClr val="FF0000"/>
                </a:solidFill>
              </a:rPr>
              <a:t>());  //</a:t>
            </a:r>
            <a:r>
              <a:rPr lang="zh-CN" altLang="en-US" sz="1800" dirty="0" smtClean="0">
                <a:solidFill>
                  <a:srgbClr val="FF0000"/>
                </a:solidFill>
              </a:rPr>
              <a:t>如果距离小于某一个距离阈值，默认是</a:t>
            </a:r>
            <a:r>
              <a:rPr lang="en-US" altLang="zh-CN" sz="1800" dirty="0" smtClean="0">
                <a:solidFill>
                  <a:srgbClr val="FF0000"/>
                </a:solidFill>
              </a:rPr>
              <a:t>5.0</a:t>
            </a:r>
            <a:r>
              <a:rPr lang="en-US" sz="1800" dirty="0" smtClean="0">
                <a:solidFill>
                  <a:srgbClr val="FF0000"/>
                </a:solidFill>
              </a:rPr>
              <a:t>f，</a:t>
            </a:r>
            <a:r>
              <a:rPr lang="zh-CN" altLang="en-US" sz="1800" dirty="0" smtClean="0">
                <a:solidFill>
                  <a:srgbClr val="FF0000"/>
                </a:solidFill>
              </a:rPr>
              <a:t>说明手机和脸部距离贴近，应该要熄灭屏幕。</a:t>
            </a:r>
            <a:r>
              <a:rPr lang="zh-CN" altLang="en-US" sz="1800" dirty="0" smtClean="0"/>
              <a:t/>
            </a:r>
            <a:br>
              <a:rPr lang="zh-CN" altLang="en-US" sz="1800" dirty="0" smtClean="0"/>
            </a:br>
            <a:r>
              <a:rPr lang="en-US" sz="1800" dirty="0" smtClean="0"/>
              <a:t>                if (</a:t>
            </a:r>
            <a:r>
              <a:rPr lang="en-US" sz="1800" dirty="0" err="1" smtClean="0"/>
              <a:t>timeSinceLastEvent</a:t>
            </a:r>
            <a:r>
              <a:rPr lang="en-US" sz="1800" dirty="0" smtClean="0"/>
              <a:t> &lt; PROXIMITY_SENSOR_DELAY) {                  </a:t>
            </a:r>
            <a:br>
              <a:rPr lang="en-US" sz="1800" dirty="0" smtClean="0"/>
            </a:br>
            <a:r>
              <a:rPr lang="en-US" sz="1800" dirty="0" smtClean="0"/>
              <a:t>                    </a:t>
            </a:r>
            <a:r>
              <a:rPr lang="en-US" sz="1800" dirty="0" err="1" smtClean="0"/>
              <a:t>mProximityPendingValue</a:t>
            </a:r>
            <a:r>
              <a:rPr lang="en-US" sz="1800" dirty="0" smtClean="0"/>
              <a:t> = (active ? 1 : 0);</a:t>
            </a:r>
            <a:br>
              <a:rPr lang="en-US" sz="1800" dirty="0" smtClean="0"/>
            </a:br>
            <a:r>
              <a:rPr lang="en-US" sz="1800" dirty="0" smtClean="0"/>
              <a:t>                    </a:t>
            </a:r>
            <a:r>
              <a:rPr lang="en-US" sz="1800" dirty="0" err="1" smtClean="0"/>
              <a:t>mHandler.postDelayed</a:t>
            </a:r>
            <a:r>
              <a:rPr lang="en-US" sz="1800" dirty="0" smtClean="0"/>
              <a:t>(</a:t>
            </a:r>
            <a:r>
              <a:rPr lang="en-US" sz="1800" dirty="0" err="1" smtClean="0"/>
              <a:t>mProximityTask</a:t>
            </a:r>
            <a:r>
              <a:rPr lang="en-US" sz="1800" dirty="0" smtClean="0"/>
              <a:t>, PROXIMITY_SENSOR_DELAY - </a:t>
            </a:r>
            <a:r>
              <a:rPr lang="en-US" sz="1800" dirty="0" err="1" smtClean="0"/>
              <a:t>timeSinceLastEvent</a:t>
            </a:r>
            <a:r>
              <a:rPr lang="en-US" sz="1800" dirty="0" smtClean="0"/>
              <a:t>);</a:t>
            </a:r>
            <a:br>
              <a:rPr lang="en-US" sz="1800" dirty="0" smtClean="0"/>
            </a:br>
            <a:r>
              <a:rPr lang="en-US" sz="1800" dirty="0" smtClean="0"/>
              <a:t>                    </a:t>
            </a:r>
            <a:r>
              <a:rPr lang="en-US" sz="1800" dirty="0" err="1" smtClean="0"/>
              <a:t>proximityTaskQueued</a:t>
            </a:r>
            <a:r>
              <a:rPr lang="en-US" sz="1800" dirty="0" smtClean="0"/>
              <a:t> = true;</a:t>
            </a:r>
            <a:br>
              <a:rPr lang="en-US" sz="1800" dirty="0" smtClean="0"/>
            </a:br>
            <a:r>
              <a:rPr lang="en-US" sz="1800" dirty="0" smtClean="0"/>
              <a:t>                } else {</a:t>
            </a:r>
            <a:br>
              <a:rPr lang="en-US" sz="1800" dirty="0" smtClean="0"/>
            </a:br>
            <a:r>
              <a:rPr lang="en-US" sz="1800" dirty="0" smtClean="0"/>
              <a:t>                    </a:t>
            </a:r>
            <a:r>
              <a:rPr lang="en-US" sz="1800" dirty="0" err="1" smtClean="0"/>
              <a:t>mProximityPendingValue</a:t>
            </a:r>
            <a:r>
              <a:rPr lang="en-US" sz="1800" dirty="0" smtClean="0"/>
              <a:t> = -1;</a:t>
            </a:r>
            <a:br>
              <a:rPr lang="en-US" sz="1800" dirty="0" smtClean="0"/>
            </a:br>
            <a:r>
              <a:rPr lang="en-US" sz="1800" dirty="0" smtClean="0"/>
              <a:t>                    </a:t>
            </a:r>
            <a:r>
              <a:rPr lang="en-US" sz="1800" dirty="0" err="1" smtClean="0"/>
              <a:t>proximityChangedLocked</a:t>
            </a:r>
            <a:r>
              <a:rPr lang="en-US" sz="1800" dirty="0" smtClean="0"/>
              <a:t>(active);   //</a:t>
            </a:r>
            <a:r>
              <a:rPr lang="zh-CN" altLang="en-US" sz="1800" dirty="0" smtClean="0"/>
              <a:t>熄灭屏幕操作</a:t>
            </a:r>
            <a:br>
              <a:rPr lang="zh-CN" altLang="en-US" sz="1800" dirty="0" smtClean="0"/>
            </a:br>
            <a:r>
              <a:rPr lang="zh-CN" altLang="en-US" sz="1800" dirty="0" smtClean="0"/>
              <a:t>                </a:t>
            </a:r>
            <a:r>
              <a:rPr lang="en-US" altLang="zh-CN" sz="1800" dirty="0" smtClean="0"/>
              <a:t>}</a:t>
            </a:r>
            <a:br>
              <a:rPr lang="en-US" altLang="zh-CN" sz="1800" dirty="0" smtClean="0"/>
            </a:br>
            <a:r>
              <a:rPr lang="en-US" altLang="zh-CN" sz="1800" dirty="0" smtClean="0"/>
              <a:t>                …</a:t>
            </a:r>
            <a:r>
              <a:rPr lang="en-US" sz="1800" dirty="0" smtClean="0"/>
              <a:t>         </a:t>
            </a:r>
            <a:endParaRPr lang="zh-CN" altLang="en-US" sz="1800" dirty="0"/>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摇一摇</a:t>
            </a:r>
            <a:endParaRPr lang="zh-CN" altLang="en-US" dirty="0"/>
          </a:p>
        </p:txBody>
      </p:sp>
      <p:sp>
        <p:nvSpPr>
          <p:cNvPr id="3" name="内容占位符 2"/>
          <p:cNvSpPr>
            <a:spLocks noGrp="1"/>
          </p:cNvSpPr>
          <p:nvPr>
            <p:ph idx="1"/>
          </p:nvPr>
        </p:nvSpPr>
        <p:spPr/>
        <p:txBody>
          <a:bodyPr/>
          <a:lstStyle/>
          <a:p>
            <a:r>
              <a:rPr lang="zh-CN" altLang="en-US" dirty="0" smtClean="0"/>
              <a:t>使用手势来触发特定的操作</a:t>
            </a:r>
            <a:endParaRPr lang="en-US" altLang="zh-CN" dirty="0" smtClean="0"/>
          </a:p>
          <a:p>
            <a:r>
              <a:rPr lang="zh-CN" altLang="en-US" dirty="0" smtClean="0"/>
              <a:t>手机发生了物理移动</a:t>
            </a:r>
            <a:endParaRPr lang="en-US" altLang="zh-CN" dirty="0" smtClean="0"/>
          </a:p>
          <a:p>
            <a:endParaRPr lang="en-US" altLang="zh-CN" dirty="0" smtClean="0"/>
          </a:p>
          <a:p>
            <a:endParaRPr lang="en-US" altLang="zh-CN" dirty="0" smtClean="0"/>
          </a:p>
          <a:p>
            <a:r>
              <a:rPr lang="zh-CN" altLang="en-US" dirty="0" smtClean="0"/>
              <a:t>通过监听加速度是否超过阈值来触发</a:t>
            </a:r>
            <a:endParaRPr lang="zh-CN"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411807"/>
          </a:xfrm>
        </p:spPr>
        <p:txBody>
          <a:bodyPr>
            <a:normAutofit fontScale="70000" lnSpcReduction="20000"/>
          </a:bodyPr>
          <a:lstStyle/>
          <a:p>
            <a:r>
              <a:rPr lang="en-US" dirty="0" smtClean="0"/>
              <a:t>        </a:t>
            </a:r>
            <a:r>
              <a:rPr lang="en-US" b="1" dirty="0" smtClean="0"/>
              <a:t>public</a:t>
            </a:r>
            <a:r>
              <a:rPr lang="en-US" dirty="0" smtClean="0"/>
              <a:t> </a:t>
            </a:r>
            <a:r>
              <a:rPr lang="en-US" b="1" dirty="0" smtClean="0"/>
              <a:t>void</a:t>
            </a:r>
            <a:r>
              <a:rPr lang="en-US" dirty="0" smtClean="0"/>
              <a:t> </a:t>
            </a:r>
            <a:r>
              <a:rPr lang="en-US" dirty="0" err="1" smtClean="0"/>
              <a:t>onSensorChanged</a:t>
            </a:r>
            <a:r>
              <a:rPr lang="en-US" dirty="0" smtClean="0"/>
              <a:t>(</a:t>
            </a:r>
            <a:r>
              <a:rPr lang="en-US" dirty="0" err="1" smtClean="0"/>
              <a:t>SensorEvent</a:t>
            </a:r>
            <a:r>
              <a:rPr lang="en-US" dirty="0" smtClean="0"/>
              <a:t> event) {  </a:t>
            </a:r>
          </a:p>
          <a:p>
            <a:r>
              <a:rPr lang="en-US" dirty="0" smtClean="0"/>
              <a:t>  </a:t>
            </a:r>
            <a:endParaRPr lang="zh-CN" altLang="en-US" dirty="0" smtClean="0"/>
          </a:p>
          <a:p>
            <a:r>
              <a:rPr lang="zh-CN" altLang="en-US" dirty="0" smtClean="0"/>
              <a:t>            </a:t>
            </a:r>
            <a:r>
              <a:rPr lang="en-US" b="1" dirty="0" smtClean="0"/>
              <a:t>float</a:t>
            </a:r>
            <a:r>
              <a:rPr lang="en-US" dirty="0" smtClean="0"/>
              <a:t>[] values = </a:t>
            </a:r>
            <a:r>
              <a:rPr lang="en-US" dirty="0" err="1" smtClean="0"/>
              <a:t>event.values</a:t>
            </a:r>
            <a:r>
              <a:rPr lang="en-US" dirty="0" smtClean="0"/>
              <a:t>;  </a:t>
            </a:r>
          </a:p>
          <a:p>
            <a:r>
              <a:rPr lang="en-US" dirty="0" smtClean="0"/>
              <a:t>            </a:t>
            </a:r>
            <a:r>
              <a:rPr lang="en-US" b="1" dirty="0" smtClean="0"/>
              <a:t>float</a:t>
            </a:r>
            <a:r>
              <a:rPr lang="en-US" dirty="0" smtClean="0"/>
              <a:t> x = values[0]; // x</a:t>
            </a:r>
            <a:r>
              <a:rPr lang="zh-CN" altLang="en-US" dirty="0" smtClean="0"/>
              <a:t>轴方向的重力加速度，向右为正  </a:t>
            </a:r>
          </a:p>
          <a:p>
            <a:r>
              <a:rPr lang="zh-CN" altLang="en-US" dirty="0" smtClean="0"/>
              <a:t>            </a:t>
            </a:r>
            <a:r>
              <a:rPr lang="en-US" b="1" dirty="0" smtClean="0"/>
              <a:t>float</a:t>
            </a:r>
            <a:r>
              <a:rPr lang="en-US" dirty="0" smtClean="0"/>
              <a:t> y = values[1]; // y</a:t>
            </a:r>
            <a:r>
              <a:rPr lang="zh-CN" altLang="en-US" dirty="0" smtClean="0"/>
              <a:t>轴方向的重力加速度，向前为正  </a:t>
            </a:r>
          </a:p>
          <a:p>
            <a:r>
              <a:rPr lang="zh-CN" altLang="en-US" dirty="0" smtClean="0"/>
              <a:t>            </a:t>
            </a:r>
            <a:r>
              <a:rPr lang="en-US" b="1" dirty="0" smtClean="0"/>
              <a:t>float</a:t>
            </a:r>
            <a:r>
              <a:rPr lang="en-US" dirty="0" smtClean="0"/>
              <a:t> z = values[2]; // z</a:t>
            </a:r>
            <a:r>
              <a:rPr lang="zh-CN" altLang="en-US" dirty="0" smtClean="0"/>
              <a:t>轴方向的重力加速度，向上为正  </a:t>
            </a:r>
          </a:p>
          <a:p>
            <a:r>
              <a:rPr lang="zh-CN" altLang="en-US" dirty="0" smtClean="0"/>
              <a:t>           </a:t>
            </a:r>
            <a:endParaRPr lang="en-US" dirty="0" smtClean="0"/>
          </a:p>
          <a:p>
            <a:r>
              <a:rPr lang="en-US" dirty="0" smtClean="0"/>
              <a:t>            // </a:t>
            </a:r>
            <a:r>
              <a:rPr lang="zh-CN" altLang="en-US" dirty="0" smtClean="0"/>
              <a:t>一般在这三个方向的重力加速度达到</a:t>
            </a:r>
            <a:r>
              <a:rPr lang="en-US" altLang="zh-CN" dirty="0" smtClean="0"/>
              <a:t>40</a:t>
            </a:r>
            <a:r>
              <a:rPr lang="zh-CN" altLang="en-US" dirty="0" smtClean="0"/>
              <a:t>就达到了摇晃手机的状态。  </a:t>
            </a:r>
          </a:p>
          <a:p>
            <a:r>
              <a:rPr lang="zh-CN" altLang="en-US" dirty="0" smtClean="0"/>
              <a:t>            </a:t>
            </a:r>
            <a:r>
              <a:rPr lang="en-US" b="1" dirty="0" err="1" smtClean="0"/>
              <a:t>int</a:t>
            </a:r>
            <a:r>
              <a:rPr lang="en-US" dirty="0" smtClean="0"/>
              <a:t> </a:t>
            </a:r>
            <a:r>
              <a:rPr lang="en-US" dirty="0" err="1" smtClean="0"/>
              <a:t>medumValue</a:t>
            </a:r>
            <a:r>
              <a:rPr lang="en-US" dirty="0" smtClean="0"/>
              <a:t> = 19;</a:t>
            </a:r>
            <a:endParaRPr lang="zh-CN" altLang="en-US" dirty="0" smtClean="0"/>
          </a:p>
          <a:p>
            <a:r>
              <a:rPr lang="zh-CN" altLang="en-US" dirty="0" smtClean="0"/>
              <a:t>            </a:t>
            </a:r>
            <a:r>
              <a:rPr lang="en-US" b="1" dirty="0" smtClean="0"/>
              <a:t>if</a:t>
            </a:r>
            <a:r>
              <a:rPr lang="en-US" dirty="0" smtClean="0"/>
              <a:t> (Math.abs(x) &gt; </a:t>
            </a:r>
            <a:r>
              <a:rPr lang="en-US" dirty="0" err="1" smtClean="0"/>
              <a:t>medumValue</a:t>
            </a:r>
            <a:r>
              <a:rPr lang="en-US" dirty="0" smtClean="0"/>
              <a:t> || Math.abs(y) &gt; </a:t>
            </a:r>
            <a:r>
              <a:rPr lang="en-US" dirty="0" err="1" smtClean="0"/>
              <a:t>medumValue</a:t>
            </a:r>
            <a:r>
              <a:rPr lang="en-US" dirty="0" smtClean="0"/>
              <a:t> || Math.abs(z) &gt; </a:t>
            </a:r>
            <a:r>
              <a:rPr lang="en-US" dirty="0" err="1" smtClean="0"/>
              <a:t>medumValue</a:t>
            </a:r>
            <a:r>
              <a:rPr lang="en-US" dirty="0" smtClean="0"/>
              <a:t>) {  </a:t>
            </a:r>
          </a:p>
          <a:p>
            <a:r>
              <a:rPr lang="en-US" dirty="0" smtClean="0"/>
              <a:t>                // </a:t>
            </a:r>
            <a:r>
              <a:rPr lang="zh-CN" altLang="en-US" dirty="0" smtClean="0"/>
              <a:t>做你想做的</a:t>
            </a:r>
            <a:r>
              <a:rPr lang="en-US" dirty="0" smtClean="0"/>
              <a:t>  </a:t>
            </a:r>
          </a:p>
          <a:p>
            <a:r>
              <a:rPr lang="en-US" dirty="0" smtClean="0"/>
              <a:t>            }  </a:t>
            </a:r>
          </a:p>
          <a:p>
            <a:endParaRPr lang="zh-CN" altLang="en-US"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计步器</a:t>
            </a:r>
            <a:endParaRPr lang="zh-CN" altLang="en-US" dirty="0"/>
          </a:p>
        </p:txBody>
      </p:sp>
      <p:sp>
        <p:nvSpPr>
          <p:cNvPr id="3" name="内容占位符 2"/>
          <p:cNvSpPr>
            <a:spLocks noGrp="1"/>
          </p:cNvSpPr>
          <p:nvPr>
            <p:ph idx="1"/>
          </p:nvPr>
        </p:nvSpPr>
        <p:spPr>
          <a:xfrm>
            <a:off x="428596" y="5875373"/>
            <a:ext cx="8258204" cy="625461"/>
          </a:xfrm>
        </p:spPr>
        <p:txBody>
          <a:bodyPr/>
          <a:lstStyle/>
          <a:p>
            <a:r>
              <a:rPr lang="zh-CN" altLang="en-US" dirty="0" smtClean="0"/>
              <a:t>使用数波峰的方式</a:t>
            </a:r>
            <a:endParaRPr lang="en-US" altLang="zh-CN" dirty="0" smtClean="0"/>
          </a:p>
        </p:txBody>
      </p:sp>
      <p:pic>
        <p:nvPicPr>
          <p:cNvPr id="2050" name="Picture 2"/>
          <p:cNvPicPr>
            <a:picLocks noChangeAspect="1" noChangeArrowheads="1"/>
          </p:cNvPicPr>
          <p:nvPr/>
        </p:nvPicPr>
        <p:blipFill>
          <a:blip r:embed="rId2"/>
          <a:srcRect/>
          <a:stretch>
            <a:fillRect/>
          </a:stretch>
        </p:blipFill>
        <p:spPr bwMode="auto">
          <a:xfrm>
            <a:off x="928662" y="1285860"/>
            <a:ext cx="5143536" cy="4322362"/>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285752"/>
            <a:ext cx="9112474" cy="6072206"/>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修正误差的方法</a:t>
            </a:r>
            <a:endParaRPr lang="zh-CN" altLang="en-US" dirty="0"/>
          </a:p>
        </p:txBody>
      </p:sp>
      <p:sp>
        <p:nvSpPr>
          <p:cNvPr id="3" name="内容占位符 2"/>
          <p:cNvSpPr>
            <a:spLocks noGrp="1"/>
          </p:cNvSpPr>
          <p:nvPr>
            <p:ph idx="1"/>
          </p:nvPr>
        </p:nvSpPr>
        <p:spPr/>
        <p:txBody>
          <a:bodyPr/>
          <a:lstStyle/>
          <a:p>
            <a:r>
              <a:rPr lang="zh-CN" altLang="en-US" dirty="0" smtClean="0"/>
              <a:t>低通滤波</a:t>
            </a:r>
            <a:endParaRPr lang="en-US" altLang="zh-CN" dirty="0" smtClean="0"/>
          </a:p>
          <a:p>
            <a:pPr lvl="1"/>
            <a:r>
              <a:rPr lang="zh-CN" altLang="en-US" dirty="0" smtClean="0"/>
              <a:t>加权平滑</a:t>
            </a:r>
            <a:r>
              <a:rPr lang="zh-CN" altLang="en-US" dirty="0" smtClean="0">
                <a:sym typeface="Wingdings" pitchFamily="2" charset="2"/>
              </a:rPr>
              <a:t>： </a:t>
            </a:r>
            <a:r>
              <a:rPr lang="en-US" altLang="zh-CN" dirty="0" smtClean="0">
                <a:sym typeface="Wingdings" pitchFamily="2" charset="2"/>
              </a:rPr>
              <a:t>Y</a:t>
            </a:r>
            <a:r>
              <a:rPr lang="en-US" altLang="zh-CN" sz="1600" dirty="0" smtClean="0">
                <a:sym typeface="Wingdings" pitchFamily="2" charset="2"/>
              </a:rPr>
              <a:t>i</a:t>
            </a:r>
            <a:r>
              <a:rPr lang="en-US" altLang="zh-CN" sz="2400" dirty="0" smtClean="0">
                <a:sym typeface="Wingdings" pitchFamily="2" charset="2"/>
              </a:rPr>
              <a:t> = </a:t>
            </a:r>
            <a:r>
              <a:rPr lang="zh-CN" altLang="en-US" sz="2400" dirty="0" smtClean="0">
                <a:sym typeface="Wingdings" pitchFamily="2" charset="2"/>
              </a:rPr>
              <a:t>（</a:t>
            </a:r>
            <a:r>
              <a:rPr lang="en-US" altLang="zh-CN" sz="2400" dirty="0" smtClean="0">
                <a:sym typeface="Wingdings" pitchFamily="2" charset="2"/>
              </a:rPr>
              <a:t>1-a</a:t>
            </a:r>
            <a:r>
              <a:rPr lang="zh-CN" altLang="en-US" sz="2400" dirty="0" smtClean="0">
                <a:sym typeface="Wingdings" pitchFamily="2" charset="2"/>
              </a:rPr>
              <a:t>）</a:t>
            </a:r>
            <a:r>
              <a:rPr lang="en-US" altLang="zh-CN" sz="2400" dirty="0" smtClean="0">
                <a:sym typeface="Wingdings" pitchFamily="2" charset="2"/>
              </a:rPr>
              <a:t>* Y</a:t>
            </a:r>
            <a:r>
              <a:rPr lang="en-US" altLang="zh-CN" sz="1400" dirty="0" smtClean="0">
                <a:sym typeface="Wingdings" pitchFamily="2" charset="2"/>
              </a:rPr>
              <a:t>i-1</a:t>
            </a:r>
            <a:r>
              <a:rPr lang="en-US" altLang="zh-CN" sz="2000" dirty="0" smtClean="0">
                <a:sym typeface="Wingdings" pitchFamily="2" charset="2"/>
              </a:rPr>
              <a:t> </a:t>
            </a:r>
            <a:r>
              <a:rPr lang="en-US" altLang="zh-CN" sz="2400" dirty="0" smtClean="0">
                <a:sym typeface="Wingdings" pitchFamily="2" charset="2"/>
              </a:rPr>
              <a:t>+ a * x</a:t>
            </a:r>
            <a:r>
              <a:rPr lang="en-US" altLang="zh-CN" sz="1400" dirty="0" smtClean="0">
                <a:sym typeface="Wingdings" pitchFamily="2" charset="2"/>
              </a:rPr>
              <a:t>i</a:t>
            </a:r>
          </a:p>
          <a:p>
            <a:r>
              <a:rPr lang="zh-CN" altLang="en-US" dirty="0" smtClean="0"/>
              <a:t>高通滤波</a:t>
            </a:r>
            <a:endParaRPr lang="en-US" altLang="zh-CN" dirty="0" smtClean="0"/>
          </a:p>
          <a:p>
            <a:r>
              <a:rPr lang="zh-CN" altLang="en-US" dirty="0" smtClean="0"/>
              <a:t>带</a:t>
            </a:r>
            <a:r>
              <a:rPr lang="zh-CN" altLang="en-US" dirty="0" smtClean="0"/>
              <a:t>通滤波</a:t>
            </a:r>
            <a:endParaRPr lang="zh-CN" altLang="en-US" dirty="0"/>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重力球</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通过重力方向来确定手机的偏移</a:t>
            </a:r>
            <a:endParaRPr lang="en-US" altLang="zh-CN" dirty="0" smtClean="0"/>
          </a:p>
        </p:txBody>
      </p:sp>
      <p:sp>
        <p:nvSpPr>
          <p:cNvPr id="7172" name="AutoShape 4" descr="http://img2.imgtn.bdimg.com/it/u=1301110572,3958199862&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176" name="Picture 8" descr="http://i7.hexunimg.cn/2011-11-03/134829570.jpg"/>
          <p:cNvPicPr>
            <a:picLocks noChangeAspect="1" noChangeArrowheads="1"/>
          </p:cNvPicPr>
          <p:nvPr/>
        </p:nvPicPr>
        <p:blipFill>
          <a:blip r:embed="rId2"/>
          <a:srcRect/>
          <a:stretch>
            <a:fillRect/>
          </a:stretch>
        </p:blipFill>
        <p:spPr bwMode="auto">
          <a:xfrm>
            <a:off x="1928794" y="1643050"/>
            <a:ext cx="4762500" cy="28575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blinds(horizontal)">
                                      <p:cBhvr>
                                        <p:cTn id="7" dur="500"/>
                                        <p:tgtEl>
                                          <p:spTgt spid="717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手机方向监测</a:t>
            </a:r>
            <a:endParaRPr lang="zh-CN" altLang="en-US" dirty="0"/>
          </a:p>
        </p:txBody>
      </p:sp>
      <p:sp>
        <p:nvSpPr>
          <p:cNvPr id="3" name="内容占位符 2"/>
          <p:cNvSpPr>
            <a:spLocks noGrp="1"/>
          </p:cNvSpPr>
          <p:nvPr>
            <p:ph idx="1"/>
          </p:nvPr>
        </p:nvSpPr>
        <p:spPr/>
        <p:txBody>
          <a:bodyPr/>
          <a:lstStyle/>
          <a:p>
            <a:r>
              <a:rPr lang="zh-CN" altLang="en-US" dirty="0" smtClean="0"/>
              <a:t>使用重力</a:t>
            </a:r>
            <a:r>
              <a:rPr lang="zh-CN" altLang="en-US" dirty="0" smtClean="0"/>
              <a:t>传感器</a:t>
            </a:r>
            <a:endParaRPr lang="en-US" altLang="zh-CN" dirty="0" smtClean="0"/>
          </a:p>
          <a:p>
            <a:r>
              <a:rPr lang="zh-CN" altLang="en-US" dirty="0" smtClean="0"/>
              <a:t>使用加速度传感器和磁力传感器</a:t>
            </a:r>
            <a:endParaRPr lang="en-US" altLang="zh-CN" dirty="0" smtClean="0"/>
          </a:p>
          <a:p>
            <a:endParaRPr lang="zh-CN"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en-US" dirty="0" smtClean="0"/>
              <a:t>A </a:t>
            </a:r>
            <a:r>
              <a:rPr lang="en-US" b="1" dirty="0" smtClean="0"/>
              <a:t>sensor</a:t>
            </a:r>
            <a:r>
              <a:rPr lang="en-US" dirty="0" smtClean="0"/>
              <a:t> is a device that detects events or changes in quantities and provides a corresponding output, generally as an electrical or optical signal</a:t>
            </a:r>
          </a:p>
          <a:p>
            <a:r>
              <a:rPr lang="zh-CN" altLang="en-US" b="1" dirty="0" smtClean="0"/>
              <a:t>传感器</a:t>
            </a:r>
            <a:r>
              <a:rPr lang="zh-CN" altLang="en-US" dirty="0" smtClean="0"/>
              <a:t>是能感受规定的被测量并按照一定规律转换成可用输出信号的器件或装置，通常有敏感元件和转换元件组成</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传感器</a:t>
            </a:r>
            <a:r>
              <a:rPr lang="zh-CN" altLang="en-US" dirty="0" smtClean="0"/>
              <a:t>编程</a:t>
            </a:r>
            <a:endParaRPr lang="zh-CN" altLang="en-US" dirty="0"/>
          </a:p>
        </p:txBody>
      </p:sp>
      <p:sp>
        <p:nvSpPr>
          <p:cNvPr id="3" name="内容占位符 2"/>
          <p:cNvSpPr>
            <a:spLocks noGrp="1"/>
          </p:cNvSpPr>
          <p:nvPr>
            <p:ph idx="1"/>
          </p:nvPr>
        </p:nvSpPr>
        <p:spPr/>
        <p:txBody>
          <a:bodyPr/>
          <a:lstStyle/>
          <a:p>
            <a:r>
              <a:rPr lang="zh-CN" altLang="en-US" dirty="0" smtClean="0"/>
              <a:t>分析使用的场景的需求</a:t>
            </a:r>
            <a:endParaRPr lang="en-US" altLang="zh-CN" dirty="0" smtClean="0"/>
          </a:p>
          <a:p>
            <a:r>
              <a:rPr lang="zh-CN" altLang="en-US" dirty="0" smtClean="0"/>
              <a:t>归纳场景中的特征</a:t>
            </a:r>
            <a:endParaRPr lang="en-US" altLang="zh-CN" dirty="0" smtClean="0"/>
          </a:p>
          <a:p>
            <a:r>
              <a:rPr lang="zh-CN" altLang="en-US" dirty="0" smtClean="0"/>
              <a:t>选择合适的传感器进行监听</a:t>
            </a:r>
            <a:endParaRPr lang="en-US" altLang="zh-CN" dirty="0" smtClean="0"/>
          </a:p>
          <a:p>
            <a:r>
              <a:rPr lang="zh-CN" altLang="en-US" dirty="0" smtClean="0"/>
              <a:t>根据特征对数据进行建模编程</a:t>
            </a:r>
            <a:endParaRPr lang="en-US" altLang="zh-CN" dirty="0" smtClean="0"/>
          </a:p>
          <a:p>
            <a:endParaRPr lang="en-US" altLang="zh-CN" dirty="0" smtClean="0"/>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需要注意</a:t>
            </a:r>
            <a:endParaRPr lang="zh-CN" altLang="en-US" dirty="0"/>
          </a:p>
        </p:txBody>
      </p:sp>
      <p:sp>
        <p:nvSpPr>
          <p:cNvPr id="3" name="内容占位符 2"/>
          <p:cNvSpPr>
            <a:spLocks noGrp="1"/>
          </p:cNvSpPr>
          <p:nvPr>
            <p:ph idx="1"/>
          </p:nvPr>
        </p:nvSpPr>
        <p:spPr/>
        <p:txBody>
          <a:bodyPr/>
          <a:lstStyle/>
          <a:p>
            <a:r>
              <a:rPr lang="zh-CN" altLang="en-US" dirty="0" smtClean="0"/>
              <a:t>在适当的时候监听和取消监听传感器</a:t>
            </a:r>
            <a:endParaRPr lang="en-US" altLang="zh-CN" dirty="0" smtClean="0"/>
          </a:p>
          <a:p>
            <a:r>
              <a:rPr lang="zh-CN" altLang="en-US" dirty="0" smtClean="0"/>
              <a:t>传感器的数据是被动获取的，所以很可能在需要的时候没有数据</a:t>
            </a:r>
            <a:endParaRPr lang="en-US" altLang="zh-CN" dirty="0" smtClean="0"/>
          </a:p>
          <a:p>
            <a:r>
              <a:rPr lang="zh-CN" altLang="en-US" dirty="0" smtClean="0"/>
              <a:t>传感器发送数据的频率可能不符合你的预期</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更多的传感器</a:t>
            </a:r>
            <a:endParaRPr lang="zh-CN" altLang="en-US" dirty="0"/>
          </a:p>
        </p:txBody>
      </p:sp>
      <p:sp>
        <p:nvSpPr>
          <p:cNvPr id="3" name="内容占位符 2"/>
          <p:cNvSpPr>
            <a:spLocks noGrp="1"/>
          </p:cNvSpPr>
          <p:nvPr>
            <p:ph idx="1"/>
          </p:nvPr>
        </p:nvSpPr>
        <p:spPr/>
        <p:txBody>
          <a:bodyPr/>
          <a:lstStyle/>
          <a:p>
            <a:r>
              <a:rPr lang="zh-CN" altLang="en-US" dirty="0" smtClean="0"/>
              <a:t>触摸</a:t>
            </a:r>
            <a:r>
              <a:rPr lang="zh-CN" altLang="en-US" dirty="0" smtClean="0"/>
              <a:t>屏</a:t>
            </a:r>
            <a:endParaRPr lang="en-US" altLang="zh-CN" dirty="0" smtClean="0"/>
          </a:p>
          <a:p>
            <a:r>
              <a:rPr lang="en-US" altLang="zh-CN" dirty="0" smtClean="0"/>
              <a:t>NFC</a:t>
            </a:r>
            <a:endParaRPr lang="en-US" altLang="zh-CN" dirty="0" smtClean="0"/>
          </a:p>
          <a:p>
            <a:r>
              <a:rPr lang="en-US" altLang="zh-CN" dirty="0" smtClean="0"/>
              <a:t>GPS</a:t>
            </a:r>
          </a:p>
          <a:p>
            <a:r>
              <a:rPr lang="en-US" altLang="zh-CN" dirty="0" err="1" smtClean="0"/>
              <a:t>Wifi</a:t>
            </a:r>
            <a:endParaRPr lang="en-US" altLang="zh-CN" dirty="0" smtClean="0"/>
          </a:p>
          <a:p>
            <a:r>
              <a:rPr lang="zh-CN" altLang="en-US" dirty="0" smtClean="0"/>
              <a:t>蓝牙</a:t>
            </a:r>
            <a:endParaRPr lang="en-US" altLang="zh-CN" dirty="0" smtClean="0"/>
          </a:p>
          <a:p>
            <a:r>
              <a:rPr lang="zh-CN" altLang="en-US" dirty="0" smtClean="0"/>
              <a:t>更多</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643050"/>
            <a:ext cx="8229600" cy="1143000"/>
          </a:xfrm>
        </p:spPr>
        <p:txBody>
          <a:bodyPr/>
          <a:lstStyle/>
          <a:p>
            <a:r>
              <a:rPr lang="zh-CN" altLang="en-US" dirty="0" smtClean="0"/>
              <a:t>谢谢</a:t>
            </a:r>
            <a:endParaRPr lang="zh-CN" alt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手机</a:t>
            </a:r>
            <a:r>
              <a:rPr lang="zh-CN" altLang="en-US" dirty="0" smtClean="0"/>
              <a:t>传感器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感知</a:t>
            </a:r>
            <a:r>
              <a:rPr lang="zh-CN" altLang="en-US" dirty="0" smtClean="0"/>
              <a:t>环境</a:t>
            </a:r>
            <a:endParaRPr lang="en-US" altLang="zh-CN" dirty="0" smtClean="0"/>
          </a:p>
          <a:p>
            <a:pPr lvl="1"/>
            <a:r>
              <a:rPr lang="zh-CN" altLang="en-US" dirty="0" smtClean="0"/>
              <a:t>距离</a:t>
            </a:r>
            <a:r>
              <a:rPr lang="zh-CN" altLang="en-US" dirty="0" smtClean="0"/>
              <a:t>感应传感器</a:t>
            </a:r>
            <a:endParaRPr lang="en-US" altLang="zh-CN" dirty="0" smtClean="0"/>
          </a:p>
          <a:p>
            <a:pPr lvl="1"/>
            <a:r>
              <a:rPr lang="zh-CN" altLang="en-US" dirty="0" smtClean="0"/>
              <a:t>光线感应传感器</a:t>
            </a:r>
            <a:endParaRPr lang="en-US" altLang="zh-CN" dirty="0" smtClean="0"/>
          </a:p>
          <a:p>
            <a:pPr lvl="1"/>
            <a:r>
              <a:rPr lang="zh-CN" altLang="en-US" dirty="0" smtClean="0"/>
              <a:t>温度传感器</a:t>
            </a:r>
            <a:endParaRPr lang="en-US" altLang="zh-CN" dirty="0" smtClean="0"/>
          </a:p>
          <a:p>
            <a:pPr lvl="1"/>
            <a:r>
              <a:rPr lang="zh-CN" altLang="en-US" dirty="0" smtClean="0"/>
              <a:t>压力传感器</a:t>
            </a:r>
            <a:endParaRPr lang="en-US" altLang="zh-CN" dirty="0" smtClean="0"/>
          </a:p>
          <a:p>
            <a:pPr lvl="1"/>
            <a:r>
              <a:rPr lang="zh-CN" altLang="en-US" dirty="0" smtClean="0"/>
              <a:t>相对湿度传感器</a:t>
            </a:r>
            <a:endParaRPr lang="en-US" altLang="zh-CN" dirty="0" smtClean="0"/>
          </a:p>
          <a:p>
            <a:endParaRPr lang="en-US" altLang="zh-CN" dirty="0" smtClean="0"/>
          </a:p>
          <a:p>
            <a:r>
              <a:rPr lang="zh-CN" altLang="en-US" dirty="0" smtClean="0"/>
              <a:t>感知设备方向和移动</a:t>
            </a:r>
            <a:endParaRPr lang="en-US" altLang="zh-CN" dirty="0" smtClean="0"/>
          </a:p>
          <a:p>
            <a:pPr lvl="1"/>
            <a:r>
              <a:rPr lang="zh-CN" altLang="en-US" dirty="0" smtClean="0"/>
              <a:t>加速度传感器</a:t>
            </a:r>
            <a:endParaRPr lang="en-US" altLang="zh-CN" dirty="0" smtClean="0"/>
          </a:p>
          <a:p>
            <a:pPr lvl="1"/>
            <a:r>
              <a:rPr lang="zh-CN" altLang="en-US" dirty="0" smtClean="0"/>
              <a:t>陀螺仪传感器</a:t>
            </a:r>
            <a:endParaRPr lang="en-US" altLang="zh-CN" dirty="0" smtClean="0"/>
          </a:p>
          <a:p>
            <a:pPr lvl="1"/>
            <a:r>
              <a:rPr lang="zh-CN" altLang="en-US" dirty="0" smtClean="0"/>
              <a:t>磁力</a:t>
            </a:r>
            <a:r>
              <a:rPr lang="zh-CN" altLang="en-US" dirty="0" smtClean="0"/>
              <a:t>传感器</a:t>
            </a:r>
            <a:endParaRPr lang="en-US" altLang="zh-CN" dirty="0" smtClean="0"/>
          </a:p>
          <a:p>
            <a:pPr lvl="1"/>
            <a:r>
              <a:rPr lang="zh-CN" altLang="en-US" dirty="0" smtClean="0"/>
              <a:t>其他复合传感器：方向传感器、重力传感器、直线加速度传感器、旋转矢量传感器等</a:t>
            </a:r>
            <a:endParaRPr lang="zh-CN" alt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92500" lnSpcReduction="10000"/>
          </a:bodyPr>
          <a:lstStyle/>
          <a:p>
            <a:pPr fontAlgn="base"/>
            <a:r>
              <a:rPr lang="en-US" sz="2800" dirty="0" smtClean="0"/>
              <a:t>#define SENSOR_TYPE_ACCELEROMETER      1 //</a:t>
            </a:r>
            <a:r>
              <a:rPr lang="zh-CN" altLang="en-US" sz="2800" dirty="0" smtClean="0"/>
              <a:t>加速度</a:t>
            </a:r>
          </a:p>
          <a:p>
            <a:pPr fontAlgn="base"/>
            <a:r>
              <a:rPr lang="en-US" altLang="zh-CN" sz="2800" dirty="0" smtClean="0"/>
              <a:t>#</a:t>
            </a:r>
            <a:r>
              <a:rPr lang="en-US" sz="2800" dirty="0" smtClean="0"/>
              <a:t>define SENSOR_TYPE_MAGNETIC_FIELD      2 //</a:t>
            </a:r>
            <a:r>
              <a:rPr lang="zh-CN" altLang="en-US" sz="2800" dirty="0" smtClean="0"/>
              <a:t>磁力</a:t>
            </a:r>
          </a:p>
          <a:p>
            <a:pPr fontAlgn="base"/>
            <a:r>
              <a:rPr lang="en-US" altLang="zh-CN" sz="2800" dirty="0" smtClean="0"/>
              <a:t>#</a:t>
            </a:r>
            <a:r>
              <a:rPr lang="en-US" sz="2800" dirty="0" smtClean="0"/>
              <a:t>define SENSOR_TYPE_ORIENTATION         3 //</a:t>
            </a:r>
            <a:r>
              <a:rPr lang="zh-CN" altLang="en-US" sz="2800" dirty="0" smtClean="0"/>
              <a:t>方向</a:t>
            </a:r>
          </a:p>
          <a:p>
            <a:pPr fontAlgn="base"/>
            <a:r>
              <a:rPr lang="en-US" altLang="zh-CN" sz="2800" dirty="0" smtClean="0"/>
              <a:t>#</a:t>
            </a:r>
            <a:r>
              <a:rPr lang="en-US" sz="2800" dirty="0" smtClean="0"/>
              <a:t>define SENSOR_TYPE_GYROSCOPE           4 //</a:t>
            </a:r>
            <a:r>
              <a:rPr lang="zh-CN" altLang="en-US" sz="2800" dirty="0" smtClean="0"/>
              <a:t>陀螺仪</a:t>
            </a:r>
          </a:p>
          <a:p>
            <a:pPr fontAlgn="base"/>
            <a:r>
              <a:rPr lang="en-US" altLang="zh-CN" sz="2800" dirty="0" smtClean="0"/>
              <a:t>#</a:t>
            </a:r>
            <a:r>
              <a:rPr lang="en-US" sz="2800" dirty="0" smtClean="0"/>
              <a:t>define SENSOR_TYPE_LIGHT               5 //</a:t>
            </a:r>
            <a:r>
              <a:rPr lang="zh-CN" altLang="en-US" sz="2800" dirty="0" smtClean="0"/>
              <a:t>光线感应</a:t>
            </a:r>
          </a:p>
          <a:p>
            <a:pPr fontAlgn="base"/>
            <a:r>
              <a:rPr lang="en-US" altLang="zh-CN" sz="2800" dirty="0" smtClean="0"/>
              <a:t>#</a:t>
            </a:r>
            <a:r>
              <a:rPr lang="en-US" sz="2800" dirty="0" smtClean="0"/>
              <a:t>define SENSOR_TYPE_PRESSURE            6 //</a:t>
            </a:r>
            <a:r>
              <a:rPr lang="zh-CN" altLang="en-US" sz="2800" dirty="0" smtClean="0"/>
              <a:t>压力</a:t>
            </a:r>
          </a:p>
          <a:p>
            <a:pPr fontAlgn="base"/>
            <a:r>
              <a:rPr lang="en-US" altLang="zh-CN" sz="2800" dirty="0" smtClean="0"/>
              <a:t>#</a:t>
            </a:r>
            <a:r>
              <a:rPr lang="en-US" sz="2800" dirty="0" smtClean="0"/>
              <a:t>define SENSOR_TYPE_TEMPERATURE         7 //</a:t>
            </a:r>
            <a:r>
              <a:rPr lang="zh-CN" altLang="en-US" sz="2800" dirty="0" smtClean="0"/>
              <a:t>温度 </a:t>
            </a:r>
          </a:p>
          <a:p>
            <a:pPr fontAlgn="base"/>
            <a:r>
              <a:rPr lang="en-US" altLang="zh-CN" sz="2800" dirty="0" smtClean="0"/>
              <a:t>#</a:t>
            </a:r>
            <a:r>
              <a:rPr lang="en-US" sz="2800" dirty="0" smtClean="0"/>
              <a:t>define SENSOR_TYPE_PROXIMITY           8 //</a:t>
            </a:r>
            <a:r>
              <a:rPr lang="zh-CN" altLang="en-US" sz="2800" dirty="0" smtClean="0"/>
              <a:t>接近</a:t>
            </a:r>
          </a:p>
          <a:p>
            <a:pPr fontAlgn="base"/>
            <a:r>
              <a:rPr lang="en-US" altLang="zh-CN" sz="2800" dirty="0" smtClean="0"/>
              <a:t>#</a:t>
            </a:r>
            <a:r>
              <a:rPr lang="en-US" sz="2800" dirty="0" smtClean="0"/>
              <a:t>define SENSOR_TYPE_GRAVITY             9 //</a:t>
            </a:r>
            <a:r>
              <a:rPr lang="zh-CN" altLang="en-US" sz="2800" dirty="0" smtClean="0"/>
              <a:t>重力</a:t>
            </a:r>
          </a:p>
          <a:p>
            <a:pPr fontAlgn="base"/>
            <a:r>
              <a:rPr lang="en-US" altLang="zh-CN" sz="2800" dirty="0" smtClean="0"/>
              <a:t>#</a:t>
            </a:r>
            <a:r>
              <a:rPr lang="en-US" sz="2800" dirty="0" smtClean="0"/>
              <a:t>define SENSOR_TYPE_LINEAR_ACCELERATION 10//</a:t>
            </a:r>
            <a:r>
              <a:rPr lang="zh-CN" altLang="en-US" sz="2800" dirty="0" smtClean="0"/>
              <a:t>线性加速度</a:t>
            </a:r>
          </a:p>
          <a:p>
            <a:pPr fontAlgn="base"/>
            <a:r>
              <a:rPr lang="en-US" altLang="zh-CN" sz="2800" dirty="0" smtClean="0"/>
              <a:t>#</a:t>
            </a:r>
            <a:r>
              <a:rPr lang="en-US" sz="2800" dirty="0" smtClean="0"/>
              <a:t>define SENSOR_TYPE_ROTATION_VECTOR     11//</a:t>
            </a:r>
            <a:r>
              <a:rPr lang="zh-CN" altLang="en-US" sz="2800" dirty="0" smtClean="0"/>
              <a:t>旋转矢量</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坐标系统</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285852" y="1214422"/>
            <a:ext cx="6659640" cy="5286412"/>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传感器使用</a:t>
            </a:r>
            <a:endParaRPr lang="zh-CN" altLang="en-US" dirty="0"/>
          </a:p>
        </p:txBody>
      </p:sp>
      <p:sp>
        <p:nvSpPr>
          <p:cNvPr id="3" name="内容占位符 2"/>
          <p:cNvSpPr>
            <a:spLocks noGrp="1"/>
          </p:cNvSpPr>
          <p:nvPr>
            <p:ph idx="1"/>
          </p:nvPr>
        </p:nvSpPr>
        <p:spPr/>
        <p:txBody>
          <a:bodyPr>
            <a:normAutofit/>
          </a:bodyPr>
          <a:lstStyle/>
          <a:p>
            <a:r>
              <a:rPr lang="zh-CN" altLang="en-US" dirty="0" smtClean="0"/>
              <a:t>从系统服务中获得传感器管理器   </a:t>
            </a:r>
            <a:endParaRPr lang="en-US" altLang="zh-CN" dirty="0" smtClean="0"/>
          </a:p>
          <a:p>
            <a:pPr lvl="1"/>
            <a:r>
              <a:rPr lang="en-US" sz="2400" dirty="0" err="1" smtClean="0"/>
              <a:t>SensorManager</a:t>
            </a:r>
            <a:r>
              <a:rPr lang="en-US" sz="2400" dirty="0" smtClean="0"/>
              <a:t> </a:t>
            </a:r>
            <a:r>
              <a:rPr lang="en-US" sz="2400" dirty="0" err="1" smtClean="0"/>
              <a:t>sm</a:t>
            </a:r>
            <a:r>
              <a:rPr lang="en-US" sz="2400" dirty="0" smtClean="0"/>
              <a:t> = (</a:t>
            </a:r>
            <a:r>
              <a:rPr lang="en-US" sz="2400" dirty="0" err="1" smtClean="0"/>
              <a:t>SensorManager</a:t>
            </a:r>
            <a:r>
              <a:rPr lang="en-US" sz="2400" dirty="0" smtClean="0"/>
              <a:t>) </a:t>
            </a:r>
            <a:r>
              <a:rPr lang="en-US" sz="2400" dirty="0" err="1" smtClean="0"/>
              <a:t>getSystemService</a:t>
            </a:r>
            <a:r>
              <a:rPr lang="en-US" sz="2400" dirty="0" smtClean="0"/>
              <a:t>(</a:t>
            </a:r>
            <a:r>
              <a:rPr lang="en-US" sz="2400" dirty="0" err="1" smtClean="0"/>
              <a:t>Context.SENSOR_SERVICE</a:t>
            </a:r>
            <a:r>
              <a:rPr lang="en-US" sz="2400" dirty="0" smtClean="0"/>
              <a:t>); </a:t>
            </a:r>
            <a:r>
              <a:rPr lang="en-US" dirty="0" smtClean="0"/>
              <a:t> </a:t>
            </a:r>
          </a:p>
          <a:p>
            <a:r>
              <a:rPr lang="en-US" dirty="0" smtClean="0"/>
              <a:t>Sensor</a:t>
            </a:r>
            <a:r>
              <a:rPr lang="zh-CN" altLang="en-US" dirty="0" smtClean="0"/>
              <a:t>的获取</a:t>
            </a:r>
            <a:endParaRPr lang="en-US" altLang="zh-CN" dirty="0" smtClean="0"/>
          </a:p>
          <a:p>
            <a:pPr lvl="1"/>
            <a:r>
              <a:rPr lang="en-US" sz="2400" dirty="0" err="1" smtClean="0"/>
              <a:t>SensorManager.getDefaultSensor</a:t>
            </a:r>
            <a:r>
              <a:rPr lang="en-US" sz="2400" dirty="0" smtClean="0"/>
              <a:t>(</a:t>
            </a:r>
            <a:r>
              <a:rPr lang="en-US" sz="2400" dirty="0" err="1" smtClean="0"/>
              <a:t>int</a:t>
            </a:r>
            <a:r>
              <a:rPr lang="en-US" sz="2400" dirty="0" smtClean="0"/>
              <a:t>  type)</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a:bodyPr>
          <a:lstStyle/>
          <a:p>
            <a:r>
              <a:rPr lang="zh-CN" altLang="en-US" dirty="0" smtClean="0"/>
              <a:t>传感器监听事件的注册和反注册</a:t>
            </a:r>
            <a:endParaRPr lang="en-US" altLang="zh-CN" dirty="0" smtClean="0"/>
          </a:p>
          <a:p>
            <a:pPr lvl="1"/>
            <a:r>
              <a:rPr lang="en-US" altLang="zh-CN" dirty="0" smtClean="0"/>
              <a:t>Boolean </a:t>
            </a:r>
            <a:r>
              <a:rPr lang="en-US" altLang="zh-CN" dirty="0" err="1" smtClean="0"/>
              <a:t>SensorManager.registerListener</a:t>
            </a:r>
            <a:r>
              <a:rPr lang="en-US" altLang="zh-CN" dirty="0" smtClean="0"/>
              <a:t> (</a:t>
            </a:r>
            <a:r>
              <a:rPr lang="en-US" altLang="zh-CN" dirty="0" err="1" smtClean="0"/>
              <a:t>SensorListener</a:t>
            </a:r>
            <a:r>
              <a:rPr lang="en-US" altLang="zh-CN" dirty="0" smtClean="0"/>
              <a:t> listener, </a:t>
            </a:r>
            <a:r>
              <a:rPr lang="en-US" altLang="zh-CN" dirty="0" err="1" smtClean="0"/>
              <a:t>int</a:t>
            </a:r>
            <a:r>
              <a:rPr lang="en-US" altLang="zh-CN" dirty="0" smtClean="0"/>
              <a:t> sensors, </a:t>
            </a:r>
            <a:r>
              <a:rPr lang="en-US" altLang="zh-CN" dirty="0" err="1" smtClean="0"/>
              <a:t>int</a:t>
            </a:r>
            <a:r>
              <a:rPr lang="en-US" altLang="zh-CN" dirty="0" smtClean="0"/>
              <a:t> rate)</a:t>
            </a:r>
          </a:p>
          <a:p>
            <a:pPr lvl="1"/>
            <a:r>
              <a:rPr lang="en-US" altLang="zh-CN" dirty="0" err="1" smtClean="0"/>
              <a:t>SensorManager.unregisterListener</a:t>
            </a:r>
            <a:r>
              <a:rPr lang="en-US" altLang="zh-CN" dirty="0" smtClean="0"/>
              <a:t> </a:t>
            </a:r>
          </a:p>
          <a:p>
            <a:pPr lvl="1">
              <a:buNone/>
            </a:pPr>
            <a:r>
              <a:rPr lang="en-US" altLang="zh-CN" dirty="0" smtClean="0"/>
              <a:t>	(</a:t>
            </a:r>
            <a:r>
              <a:rPr lang="en-US" altLang="zh-CN" dirty="0" err="1" smtClean="0"/>
              <a:t>SensorListener</a:t>
            </a:r>
            <a:r>
              <a:rPr lang="en-US" altLang="zh-CN" dirty="0" smtClean="0"/>
              <a:t> listener)</a:t>
            </a:r>
            <a:endParaRPr lang="zh-CN" altLang="en-US" dirty="0" smtClean="0"/>
          </a:p>
          <a:p>
            <a:r>
              <a:rPr lang="en-US" altLang="zh-CN" dirty="0" err="1" smtClean="0"/>
              <a:t>SensorEvent</a:t>
            </a:r>
            <a:endParaRPr lang="en-US" altLang="zh-CN" dirty="0" smtClean="0"/>
          </a:p>
          <a:p>
            <a:pPr>
              <a:buNone/>
            </a:pPr>
            <a:r>
              <a:rPr lang="en-US" altLang="zh-CN" dirty="0" smtClean="0"/>
              <a:t>	</a:t>
            </a:r>
            <a:r>
              <a:rPr lang="en-US" sz="2400" dirty="0" smtClean="0"/>
              <a:t>public </a:t>
            </a:r>
            <a:r>
              <a:rPr lang="en-US" sz="2400" dirty="0" err="1" smtClean="0"/>
              <a:t>int</a:t>
            </a:r>
            <a:r>
              <a:rPr lang="en-US" sz="2400" dirty="0" smtClean="0"/>
              <a:t>  accuracy</a:t>
            </a:r>
            <a:r>
              <a:rPr lang="zh-CN" altLang="en-US" sz="2400" dirty="0" smtClean="0"/>
              <a:t>：事件的精确度</a:t>
            </a:r>
            <a:endParaRPr lang="en-US" altLang="zh-CN" sz="2400" dirty="0" smtClean="0"/>
          </a:p>
          <a:p>
            <a:pPr>
              <a:buNone/>
            </a:pPr>
            <a:r>
              <a:rPr lang="en-US" sz="2400" dirty="0" smtClean="0"/>
              <a:t>	public Sensor </a:t>
            </a:r>
            <a:r>
              <a:rPr lang="en-US" sz="2400" dirty="0" err="1" smtClean="0"/>
              <a:t>sensor</a:t>
            </a:r>
            <a:r>
              <a:rPr lang="zh-CN" altLang="en-US" sz="2400" dirty="0" smtClean="0"/>
              <a:t>：生成这个事件的传感器</a:t>
            </a:r>
            <a:endParaRPr lang="en-US" altLang="zh-CN" sz="2400" dirty="0" smtClean="0"/>
          </a:p>
          <a:p>
            <a:pPr>
              <a:buNone/>
            </a:pPr>
            <a:r>
              <a:rPr lang="en-US" sz="2400" dirty="0" smtClean="0"/>
              <a:t>	public long  timestamp</a:t>
            </a:r>
            <a:r>
              <a:rPr lang="zh-CN" altLang="en-US" sz="2400" dirty="0" smtClean="0"/>
              <a:t>：时间发生时的时间，纳秒</a:t>
            </a:r>
            <a:endParaRPr lang="en-US" altLang="zh-CN" sz="2400" dirty="0" smtClean="0"/>
          </a:p>
          <a:p>
            <a:pPr>
              <a:buNone/>
            </a:pPr>
            <a:r>
              <a:rPr lang="en-US" sz="2400" dirty="0" smtClean="0"/>
              <a:t>	public final float[] values</a:t>
            </a:r>
            <a:r>
              <a:rPr lang="zh-CN" altLang="en-US" sz="2400" dirty="0" smtClean="0"/>
              <a:t>：</a:t>
            </a:r>
            <a:r>
              <a:rPr lang="en-US" sz="2400" dirty="0" smtClean="0"/>
              <a:t>values</a:t>
            </a:r>
            <a:r>
              <a:rPr lang="zh-CN" altLang="en-US" sz="2400" dirty="0" smtClean="0"/>
              <a:t>的内容和长度取决与监听的传感器的类型</a:t>
            </a:r>
            <a:endParaRPr lang="en-US" altLang="zh-CN" sz="2400" dirty="0" smtClean="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normAutofit/>
          </a:bodyPr>
          <a:lstStyle/>
          <a:p>
            <a:r>
              <a:rPr lang="zh-CN" altLang="en-US" dirty="0" smtClean="0"/>
              <a:t>监听接口：</a:t>
            </a:r>
            <a:endParaRPr lang="en-US" altLang="zh-CN" dirty="0" smtClean="0"/>
          </a:p>
          <a:p>
            <a:pPr>
              <a:buNone/>
            </a:pPr>
            <a:r>
              <a:rPr lang="en-US" altLang="zh-CN" dirty="0" smtClean="0"/>
              <a:t>	public interface </a:t>
            </a:r>
            <a:r>
              <a:rPr lang="en-US" altLang="zh-CN" dirty="0" err="1" smtClean="0"/>
              <a:t>SensorEventListener</a:t>
            </a:r>
            <a:r>
              <a:rPr lang="en-US" altLang="zh-CN" dirty="0" smtClean="0"/>
              <a:t> {</a:t>
            </a:r>
          </a:p>
          <a:p>
            <a:pPr lvl="1"/>
            <a:r>
              <a:rPr lang="en-US" altLang="zh-CN" dirty="0" smtClean="0"/>
              <a:t>public void </a:t>
            </a:r>
            <a:r>
              <a:rPr lang="en-US" altLang="zh-CN" dirty="0" err="1" smtClean="0"/>
              <a:t>onSensorChanged</a:t>
            </a:r>
            <a:r>
              <a:rPr lang="en-US" altLang="zh-CN" dirty="0" smtClean="0"/>
              <a:t>(</a:t>
            </a:r>
            <a:r>
              <a:rPr lang="en-US" altLang="zh-CN" dirty="0" err="1" smtClean="0"/>
              <a:t>SensorEvent</a:t>
            </a:r>
            <a:r>
              <a:rPr lang="en-US" altLang="zh-CN" dirty="0" smtClean="0"/>
              <a:t> event);</a:t>
            </a:r>
          </a:p>
          <a:p>
            <a:pPr lvl="1"/>
            <a:r>
              <a:rPr lang="en-US" altLang="zh-CN" dirty="0" smtClean="0"/>
              <a:t>public void </a:t>
            </a:r>
            <a:r>
              <a:rPr lang="en-US" altLang="zh-CN" dirty="0" err="1" smtClean="0"/>
              <a:t>onAccuracyChanged</a:t>
            </a:r>
            <a:r>
              <a:rPr lang="en-US" altLang="zh-CN" dirty="0" smtClean="0"/>
              <a:t>(Sensor </a:t>
            </a:r>
            <a:r>
              <a:rPr lang="en-US" altLang="zh-CN" dirty="0" err="1" smtClean="0"/>
              <a:t>sensor</a:t>
            </a:r>
            <a:r>
              <a:rPr lang="en-US" altLang="zh-CN" dirty="0" smtClean="0"/>
              <a:t>, </a:t>
            </a:r>
            <a:r>
              <a:rPr lang="en-US" altLang="zh-CN" dirty="0" err="1" smtClean="0"/>
              <a:t>int</a:t>
            </a:r>
            <a:r>
              <a:rPr lang="en-US" altLang="zh-CN" dirty="0" smtClean="0"/>
              <a:t> accuracy);    </a:t>
            </a:r>
          </a:p>
          <a:p>
            <a:pPr lvl="1">
              <a:buNone/>
            </a:pPr>
            <a:r>
              <a:rPr lang="en-US" altLang="zh-CN" dirty="0" smtClean="0"/>
              <a:t>}</a:t>
            </a:r>
            <a:endParaRPr lang="zh-CN" altLang="en-US"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500034" y="428604"/>
            <a:ext cx="8090692" cy="5643602"/>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2877</TotalTime>
  <Words>264</Words>
  <PresentationFormat>全屏显示(4:3)</PresentationFormat>
  <Paragraphs>113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传感器</vt:lpstr>
      <vt:lpstr>定义</vt:lpstr>
      <vt:lpstr>手机传感器</vt:lpstr>
      <vt:lpstr>幻灯片 4</vt:lpstr>
      <vt:lpstr>坐标系统</vt:lpstr>
      <vt:lpstr>android传感器使用</vt:lpstr>
      <vt:lpstr>幻灯片 7</vt:lpstr>
      <vt:lpstr>幻灯片 8</vt:lpstr>
      <vt:lpstr>幻灯片 9</vt:lpstr>
      <vt:lpstr>SensorManager的实现</vt:lpstr>
      <vt:lpstr>打电话程序</vt:lpstr>
      <vt:lpstr>幻灯片 12</vt:lpstr>
      <vt:lpstr>摇一摇</vt:lpstr>
      <vt:lpstr>幻灯片 14</vt:lpstr>
      <vt:lpstr>计步器</vt:lpstr>
      <vt:lpstr>幻灯片 16</vt:lpstr>
      <vt:lpstr>修正误差的方法</vt:lpstr>
      <vt:lpstr>重力球</vt:lpstr>
      <vt:lpstr>手机方向监测</vt:lpstr>
      <vt:lpstr>传感器编程</vt:lpstr>
      <vt:lpstr>需要注意</vt:lpstr>
      <vt:lpstr>更多的传感器</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传感器</dc:title>
  <dc:creator>ls</dc:creator>
  <cp:lastModifiedBy>ls</cp:lastModifiedBy>
  <cp:revision>195</cp:revision>
  <dcterms:created xsi:type="dcterms:W3CDTF">2014-09-09T03:20:39Z</dcterms:created>
  <dcterms:modified xsi:type="dcterms:W3CDTF">2014-09-18T11:16:59Z</dcterms:modified>
</cp:coreProperties>
</file>