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89" r:id="rId5"/>
    <p:sldId id="259" r:id="rId6"/>
    <p:sldId id="260" r:id="rId7"/>
    <p:sldId id="261" r:id="rId8"/>
    <p:sldId id="282" r:id="rId9"/>
    <p:sldId id="262" r:id="rId10"/>
    <p:sldId id="283" r:id="rId11"/>
    <p:sldId id="263" r:id="rId12"/>
    <p:sldId id="264" r:id="rId13"/>
    <p:sldId id="284" r:id="rId14"/>
    <p:sldId id="265" r:id="rId15"/>
    <p:sldId id="285" r:id="rId16"/>
    <p:sldId id="266" r:id="rId17"/>
    <p:sldId id="286" r:id="rId18"/>
    <p:sldId id="267" r:id="rId19"/>
    <p:sldId id="268" r:id="rId20"/>
    <p:sldId id="287" r:id="rId21"/>
    <p:sldId id="270" r:id="rId22"/>
    <p:sldId id="271" r:id="rId23"/>
    <p:sldId id="288" r:id="rId24"/>
    <p:sldId id="272" r:id="rId25"/>
    <p:sldId id="273" r:id="rId26"/>
    <p:sldId id="274" r:id="rId27"/>
    <p:sldId id="278" r:id="rId28"/>
    <p:sldId id="279" r:id="rId29"/>
    <p:sldId id="280" r:id="rId30"/>
    <p:sldId id="281" r:id="rId3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85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52850-1A9C-1647-A629-3F0AF5293D20}" type="datetimeFigureOut">
              <a:t>15/5/11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4894F1-41A0-D24F-AC07-6C661C5FAABB}" type="slidenum">
              <a:t>‹#›</a:t>
            </a:fld>
            <a:endParaRPr kumimoji="1" lang="zh-CN" altLang="en-US"/>
          </a:p>
        </p:txBody>
      </p:sp>
    </p:spTree>
    <p:extLst>
      <p:ext uri="{BB962C8B-B14F-4D97-AF65-F5344CB8AC3E}">
        <p14:creationId xmlns:p14="http://schemas.microsoft.com/office/powerpoint/2010/main" val="1159118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5</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14</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15</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16</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17</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18</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19</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20</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21</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22</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23</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smtClean="0">
                <a:solidFill>
                  <a:schemeClr val="tx1"/>
                </a:solidFill>
                <a:latin typeface="+mn-lt"/>
                <a:ea typeface="+mn-ea"/>
                <a:cs typeface="+mn-cs"/>
              </a:rPr>
              <a:t> 创建型模式与对象的创建有关；结构型模式处理类或对象的组合；行为型</a:t>
            </a:r>
          </a:p>
          <a:p>
            <a:r>
              <a:rPr lang="zh-CN" altLang="en-US" sz="1200" b="0" i="0" u="none" strike="noStrike" kern="1200" baseline="0" smtClean="0">
                <a:solidFill>
                  <a:schemeClr val="tx1"/>
                </a:solidFill>
                <a:latin typeface="+mn-lt"/>
                <a:ea typeface="+mn-ea"/>
                <a:cs typeface="+mn-cs"/>
              </a:rPr>
              <a:t>模式对类或对象怎样交互和怎样分配职责进行描述。</a:t>
            </a:r>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6</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24</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25</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26</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http://ce.sysu.edu.cn/hope2008/Education/ShowArticle.asp?ArticleID=8858</a:t>
            </a:r>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rPr lang="en-US" altLang="zh-CN"/>
              <a:t>28</a:t>
            </a:fld>
            <a:endParaRPr kumimoji="1" lang="zh-CN" altLang="en-US"/>
          </a:p>
        </p:txBody>
      </p:sp>
    </p:spTree>
    <p:extLst>
      <p:ext uri="{BB962C8B-B14F-4D97-AF65-F5344CB8AC3E}">
        <p14:creationId xmlns:p14="http://schemas.microsoft.com/office/powerpoint/2010/main" val="31236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4894F1-41A0-D24F-AC07-6C661C5FAABB}" type="slidenum">
              <a:t>7</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4894F1-41A0-D24F-AC07-6C661C5FAABB}" type="slidenum">
              <a:t>8</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AlertDialog.Builder</a:t>
            </a:r>
          </a:p>
          <a:p>
            <a:endParaRPr kumimoji="1" lang="en-US" altLang="zh-CN" sz="1200" kern="1200" dirty="0" smtClean="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214894F1-41A0-D24F-AC07-6C661C5FAABB}" type="slidenum">
              <a:t>9</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AlertDialog.Builder</a:t>
            </a:r>
          </a:p>
          <a:p>
            <a:endParaRPr kumimoji="1" lang="en-US" altLang="zh-CN" sz="1200" kern="1200" dirty="0" smtClean="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214894F1-41A0-D24F-AC07-6C661C5FAABB}" type="slidenum">
              <a:t>10</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11</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12</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14894F1-41A0-D24F-AC07-6C661C5FAABB}" type="slidenum">
              <a:t>13</a:t>
            </a:fld>
            <a:endParaRPr kumimoji="1" lang="zh-CN" altLang="en-US"/>
          </a:p>
        </p:txBody>
      </p:sp>
    </p:spTree>
    <p:extLst>
      <p:ext uri="{BB962C8B-B14F-4D97-AF65-F5344CB8AC3E}">
        <p14:creationId xmlns:p14="http://schemas.microsoft.com/office/powerpoint/2010/main" val="1626447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D5125FC-51E7-3F4B-98CA-F7942593FB72}" type="datetimeFigureOut">
              <a:t>15/5/11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262796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D5125FC-51E7-3F4B-98CA-F7942593FB72}" type="datetimeFigureOut">
              <a:t>15/5/11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46357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D5125FC-51E7-3F4B-98CA-F7942593FB72}" type="datetimeFigureOut">
              <a:t>15/5/11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2630561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D5125FC-51E7-3F4B-98CA-F7942593FB72}" type="datetimeFigureOut">
              <a:t>15/5/11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62808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D5125FC-51E7-3F4B-98CA-F7942593FB72}" type="datetimeFigureOut">
              <a:t>15/5/11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3694981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D5125FC-51E7-3F4B-98CA-F7942593FB72}" type="datetimeFigureOut">
              <a:t>15/5/11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115882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D5125FC-51E7-3F4B-98CA-F7942593FB72}" type="datetimeFigureOut">
              <a:t>15/5/11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52998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D5125FC-51E7-3F4B-98CA-F7942593FB72}" type="datetimeFigureOut">
              <a:t>15/5/11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349139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5125FC-51E7-3F4B-98CA-F7942593FB72}" type="datetimeFigureOut">
              <a:t>15/5/11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321983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D5125FC-51E7-3F4B-98CA-F7942593FB72}" type="datetimeFigureOut">
              <a:t>15/5/11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65927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D5125FC-51E7-3F4B-98CA-F7942593FB72}" type="datetimeFigureOut">
              <a:t>15/5/11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B2D975D-DE71-7A47-80A5-F7A3DD88F147}" type="slidenum">
              <a:t>‹#›</a:t>
            </a:fld>
            <a:endParaRPr kumimoji="1" lang="zh-CN" altLang="en-US"/>
          </a:p>
        </p:txBody>
      </p:sp>
    </p:spTree>
    <p:extLst>
      <p:ext uri="{BB962C8B-B14F-4D97-AF65-F5344CB8AC3E}">
        <p14:creationId xmlns:p14="http://schemas.microsoft.com/office/powerpoint/2010/main" val="28091592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125FC-51E7-3F4B-98CA-F7942593FB72}" type="datetimeFigureOut">
              <a:t>15/5/11</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D975D-DE71-7A47-80A5-F7A3DD88F147}" type="slidenum">
              <a:t>‹#›</a:t>
            </a:fld>
            <a:endParaRPr kumimoji="1" lang="zh-CN" altLang="en-US"/>
          </a:p>
        </p:txBody>
      </p:sp>
    </p:spTree>
    <p:extLst>
      <p:ext uri="{BB962C8B-B14F-4D97-AF65-F5344CB8AC3E}">
        <p14:creationId xmlns:p14="http://schemas.microsoft.com/office/powerpoint/2010/main" val="373997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file://localhost/Users/czh0766/%E8%AE%BE%E8%AE%A1%E6%A8%A1%E5%BC%8F/CodeSamples.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软件设计模式分享</a:t>
            </a:r>
          </a:p>
        </p:txBody>
      </p:sp>
      <p:sp>
        <p:nvSpPr>
          <p:cNvPr id="3" name="副标题 2"/>
          <p:cNvSpPr>
            <a:spLocks noGrp="1"/>
          </p:cNvSpPr>
          <p:nvPr>
            <p:ph type="subTitle" idx="1"/>
          </p:nvPr>
        </p:nvSpPr>
        <p:spPr/>
        <p:txBody>
          <a:bodyPr/>
          <a:lstStyle/>
          <a:p>
            <a:r>
              <a:rPr kumimoji="1" lang="en-US" altLang="zh-CN" dirty="0"/>
              <a:t>2015.05.12</a:t>
            </a:r>
            <a:endParaRPr kumimoji="1" lang="zh-CN" altLang="en-US" dirty="0"/>
          </a:p>
        </p:txBody>
      </p:sp>
    </p:spTree>
    <p:extLst>
      <p:ext uri="{BB962C8B-B14F-4D97-AF65-F5344CB8AC3E}">
        <p14:creationId xmlns:p14="http://schemas.microsoft.com/office/powerpoint/2010/main" val="26291127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9166" y="2822231"/>
            <a:ext cx="7772400" cy="3857410"/>
          </a:xfrm>
        </p:spPr>
        <p:txBody>
          <a:bodyPr>
            <a:normAutofit/>
          </a:bodyPr>
          <a:lstStyle/>
          <a:p>
            <a:pPr algn="l"/>
            <a:r>
              <a:rPr lang="en-US" altLang="zh-CN" sz="2800" dirty="0" smtClean="0"/>
              <a:t>@</a:t>
            </a:r>
            <a:r>
              <a:rPr lang="en-US" altLang="zh-CN" sz="2800" dirty="0"/>
              <a:t>protocol NSCopying</a:t>
            </a:r>
            <a:br>
              <a:rPr lang="en-US" altLang="zh-CN" sz="2800" dirty="0"/>
            </a:br>
            <a:r>
              <a:rPr lang="en-US" altLang="zh-CN" sz="2800" dirty="0"/>
              <a:t/>
            </a:r>
            <a:br>
              <a:rPr lang="en-US" altLang="zh-CN" sz="2800" dirty="0"/>
            </a:br>
            <a:r>
              <a:rPr lang="en-US" altLang="zh-CN" sz="2800" dirty="0"/>
              <a:t>- (id)copyWithZone:(NSZone *)zone;</a:t>
            </a:r>
            <a:br>
              <a:rPr lang="en-US" altLang="zh-CN" sz="2800" dirty="0"/>
            </a:br>
            <a:r>
              <a:rPr lang="en-US" altLang="zh-CN" sz="2800" dirty="0"/>
              <a:t/>
            </a:r>
            <a:br>
              <a:rPr lang="en-US" altLang="zh-CN" sz="2800" dirty="0"/>
            </a:br>
            <a:r>
              <a:rPr lang="en-US" altLang="zh-CN" sz="2800" dirty="0"/>
              <a:t>@end</a:t>
            </a:r>
            <a:br>
              <a:rPr lang="en-US" altLang="zh-CN" sz="2800" dirty="0"/>
            </a:br>
            <a:r>
              <a:rPr lang="en-US" altLang="zh-CN" sz="2800" dirty="0"/>
              <a:t/>
            </a:r>
            <a:br>
              <a:rPr lang="en-US" altLang="zh-CN" sz="2800" dirty="0"/>
            </a:br>
            <a:r>
              <a:rPr lang="en-US" altLang="zh-CN" sz="2800" dirty="0"/>
              <a:t>NSString* s0 = @”abc”;</a:t>
            </a:r>
            <a:br>
              <a:rPr lang="en-US" altLang="zh-CN" sz="2800" dirty="0"/>
            </a:br>
            <a:r>
              <a:rPr lang="en-US" altLang="zh-CN" sz="2800" dirty="0"/>
              <a:t>NSString* s  =  [s0 copy];</a:t>
            </a:r>
            <a:endParaRPr kumimoji="1" lang="zh-CN" altLang="en-US" sz="2800" dirty="0"/>
          </a:p>
        </p:txBody>
      </p:sp>
      <p:sp>
        <p:nvSpPr>
          <p:cNvPr id="4" name="标题 1"/>
          <p:cNvSpPr txBox="1">
            <a:spLocks/>
          </p:cNvSpPr>
          <p:nvPr/>
        </p:nvSpPr>
        <p:spPr>
          <a:xfrm>
            <a:off x="609166" y="452650"/>
            <a:ext cx="7772400" cy="21501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4. Prototype </a:t>
            </a:r>
            <a:r>
              <a:rPr lang="zh-CN" altLang="en-US" sz="2800" dirty="0">
                <a:solidFill>
                  <a:srgbClr val="FF0000"/>
                </a:solidFill>
              </a:rPr>
              <a:t>（原型）</a:t>
            </a:r>
            <a:r>
              <a:rPr lang="en-US" altLang="zh-CN" sz="2800" dirty="0">
                <a:solidFill>
                  <a:srgbClr val="FF0000"/>
                </a:solidFill>
              </a:rPr>
              <a:t/>
            </a:r>
            <a:br>
              <a:rPr lang="en-US" altLang="zh-CN" sz="2800" dirty="0">
                <a:solidFill>
                  <a:srgbClr val="FF0000"/>
                </a:solidFill>
              </a:rPr>
            </a:br>
            <a:r>
              <a:rPr lang="en-US" altLang="zh-CN" sz="2800" dirty="0">
                <a:solidFill>
                  <a:srgbClr val="FF0000"/>
                </a:solidFill>
              </a:rPr>
              <a:t>  </a:t>
            </a:r>
            <a:r>
              <a:rPr lang="en-US" altLang="zh-CN" sz="2800" dirty="0"/>
              <a:t/>
            </a:r>
            <a:br>
              <a:rPr lang="en-US" altLang="zh-CN" sz="2800" dirty="0"/>
            </a:br>
            <a:r>
              <a:rPr lang="zh-CN" altLang="en-US" sz="2800" dirty="0"/>
              <a:t> 用原型实例指定创建对象的种类，并且通过拷贝这个原型来创建新的对象。</a:t>
            </a:r>
            <a:endParaRPr kumimoji="1" lang="zh-CN" altLang="en-US" sz="2800" dirty="0"/>
          </a:p>
        </p:txBody>
      </p:sp>
    </p:spTree>
    <p:extLst>
      <p:ext uri="{BB962C8B-B14F-4D97-AF65-F5344CB8AC3E}">
        <p14:creationId xmlns:p14="http://schemas.microsoft.com/office/powerpoint/2010/main" val="3337398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503773"/>
            <a:ext cx="7772400" cy="2150193"/>
          </a:xfrm>
        </p:spPr>
        <p:txBody>
          <a:bodyPr>
            <a:normAutofit/>
          </a:bodyPr>
          <a:lstStyle/>
          <a:p>
            <a:pPr algn="l"/>
            <a:r>
              <a:rPr lang="en-US" altLang="zh-CN" sz="2800" smtClean="0">
                <a:solidFill>
                  <a:srgbClr val="FF0000"/>
                </a:solidFill>
              </a:rPr>
              <a:t> 5. Singleton </a:t>
            </a:r>
            <a:r>
              <a:rPr lang="zh-CN" altLang="en-US" sz="2800" smtClean="0">
                <a:solidFill>
                  <a:srgbClr val="FF0000"/>
                </a:solidFill>
              </a:rPr>
              <a:t>（单例）</a:t>
            </a:r>
            <a:r>
              <a:rPr lang="en-US" altLang="zh-CN" sz="2800" smtClean="0">
                <a:solidFill>
                  <a:srgbClr val="FF0000"/>
                </a:solidFill>
              </a:rPr>
              <a:t/>
            </a:r>
            <a:br>
              <a:rPr lang="en-US" altLang="zh-CN" sz="2800" smtClean="0">
                <a:solidFill>
                  <a:srgbClr val="FF0000"/>
                </a:solidFill>
              </a:rPr>
            </a:br>
            <a:r>
              <a:rPr lang="en-US" altLang="zh-CN" sz="2800" smtClean="0">
                <a:solidFill>
                  <a:srgbClr val="FF0000"/>
                </a:solidFill>
              </a:rPr>
              <a:t> </a:t>
            </a:r>
            <a:r>
              <a:rPr lang="en-US" altLang="zh-CN" sz="2800" smtClean="0"/>
              <a:t/>
            </a:r>
            <a:br>
              <a:rPr lang="en-US" altLang="zh-CN" sz="2800" smtClean="0"/>
            </a:br>
            <a:r>
              <a:rPr lang="zh-CN" altLang="en-US" sz="2800" smtClean="0"/>
              <a:t> 保证一个类仅有一个实例，并提供一个访问它的全局访问点。</a:t>
            </a:r>
            <a:endParaRPr kumimoji="1" lang="zh-CN" altLang="en-US" sz="2800"/>
          </a:p>
        </p:txBody>
      </p:sp>
      <p:sp>
        <p:nvSpPr>
          <p:cNvPr id="3" name="标题 1"/>
          <p:cNvSpPr txBox="1">
            <a:spLocks/>
          </p:cNvSpPr>
          <p:nvPr/>
        </p:nvSpPr>
        <p:spPr>
          <a:xfrm>
            <a:off x="685800" y="3041752"/>
            <a:ext cx="7772400" cy="2150193"/>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a:t>@interface </a:t>
            </a:r>
            <a:r>
              <a:rPr lang="en-US" altLang="zh-CN" sz="2800" smtClean="0"/>
              <a:t>UIApplication</a:t>
            </a:r>
          </a:p>
          <a:p>
            <a:pPr algn="l"/>
            <a:endParaRPr lang="en-US" altLang="zh-CN" sz="2800" smtClean="0"/>
          </a:p>
          <a:p>
            <a:pPr algn="l"/>
            <a:r>
              <a:rPr lang="en-US" altLang="zh-CN" sz="2800"/>
              <a:t>+ </a:t>
            </a:r>
            <a:r>
              <a:rPr lang="en-US" altLang="zh-CN" sz="2800" smtClean="0"/>
              <a:t>(id) sharedApplication;</a:t>
            </a:r>
          </a:p>
          <a:p>
            <a:pPr algn="l"/>
            <a:endParaRPr lang="en-US" altLang="zh-CN" sz="2800" smtClean="0"/>
          </a:p>
          <a:p>
            <a:pPr algn="l"/>
            <a:r>
              <a:rPr kumimoji="1" lang="en-US" altLang="zh-CN" sz="2800" smtClean="0"/>
              <a:t>@end</a:t>
            </a:r>
            <a:endParaRPr kumimoji="1" lang="zh-CN" altLang="en-US" sz="2800" dirty="0"/>
          </a:p>
        </p:txBody>
      </p:sp>
    </p:spTree>
    <p:extLst>
      <p:ext uri="{BB962C8B-B14F-4D97-AF65-F5344CB8AC3E}">
        <p14:creationId xmlns:p14="http://schemas.microsoft.com/office/powerpoint/2010/main" val="40012797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fontScale="90000"/>
          </a:bodyPr>
          <a:lstStyle/>
          <a:p>
            <a:pPr algn="l"/>
            <a:r>
              <a:rPr lang="en-US" altLang="zh-CN" sz="2800" dirty="0">
                <a:solidFill>
                  <a:srgbClr val="FF0000"/>
                </a:solidFill>
              </a:rPr>
              <a:t> 6. Adapter </a:t>
            </a:r>
            <a:r>
              <a:rPr lang="zh-CN" altLang="en-US" sz="2800" dirty="0">
                <a:solidFill>
                  <a:srgbClr val="FF0000"/>
                </a:solidFill>
              </a:rPr>
              <a:t>（适配器）</a:t>
            </a:r>
            <a:r>
              <a:rPr lang="en-US" altLang="zh-CN" sz="2800" dirty="0">
                <a:solidFill>
                  <a:srgbClr val="FF0000"/>
                </a:solidFill>
              </a:rPr>
              <a:t>  </a:t>
            </a:r>
            <a:br>
              <a:rPr lang="en-US" altLang="zh-CN" sz="2800" dirty="0">
                <a:solidFill>
                  <a:srgbClr val="FF0000"/>
                </a:solidFill>
              </a:rPr>
            </a:br>
            <a:r>
              <a:rPr lang="en-US" altLang="zh-CN" sz="2800" dirty="0">
                <a:solidFill>
                  <a:srgbClr val="FF0000"/>
                </a:solidFill>
              </a:rPr>
              <a:t> </a:t>
            </a:r>
            <a:r>
              <a:rPr lang="en-US" altLang="zh-CN" sz="2800" dirty="0"/>
              <a:t/>
            </a:r>
            <a:br>
              <a:rPr lang="en-US" altLang="zh-CN" sz="2800" dirty="0"/>
            </a:br>
            <a:r>
              <a:rPr lang="zh-CN" altLang="en-US" sz="2800"/>
              <a:t> 将一个类的接口转换成客户希望的另外一个接口。使得原本由于接口不兼容而不能一起工作的那些类可以一起工作。</a:t>
            </a:r>
            <a:endParaRPr kumimoji="1" lang="zh-CN" altLang="en-US" sz="2800"/>
          </a:p>
        </p:txBody>
      </p:sp>
      <p:sp>
        <p:nvSpPr>
          <p:cNvPr id="4" name="标题 1"/>
          <p:cNvSpPr txBox="1">
            <a:spLocks/>
          </p:cNvSpPr>
          <p:nvPr/>
        </p:nvSpPr>
        <p:spPr>
          <a:xfrm>
            <a:off x="838200" y="3474495"/>
            <a:ext cx="7772400" cy="2150193"/>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2800" smtClean="0"/>
              <a:t>public interface ListAdapter { … }</a:t>
            </a:r>
          </a:p>
          <a:p>
            <a:pPr algn="l"/>
            <a:endParaRPr kumimoji="1" lang="en-US" altLang="zh-CN" sz="2800"/>
          </a:p>
          <a:p>
            <a:pPr algn="l"/>
            <a:r>
              <a:rPr kumimoji="1" lang="en-US" altLang="zh-CN" sz="2800" smtClean="0"/>
              <a:t>public class ListView {</a:t>
            </a:r>
          </a:p>
          <a:p>
            <a:pPr algn="l"/>
            <a:r>
              <a:rPr kumimoji="1" lang="en-US" altLang="zh-CN" sz="2800" smtClean="0"/>
              <a:t>       public void setAdapter(ListAdapter adapter);</a:t>
            </a:r>
            <a:endParaRPr kumimoji="1" lang="en-US" altLang="zh-CN" sz="2800"/>
          </a:p>
          <a:p>
            <a:pPr algn="l"/>
            <a:r>
              <a:rPr kumimoji="1" lang="en-US" altLang="zh-CN" sz="2800" smtClean="0"/>
              <a:t> } </a:t>
            </a:r>
          </a:p>
          <a:p>
            <a:pPr algn="l"/>
            <a:endParaRPr kumimoji="1" lang="en-US" altLang="zh-CN" sz="2800"/>
          </a:p>
          <a:p>
            <a:pPr algn="l"/>
            <a:r>
              <a:rPr kumimoji="1" lang="en-US" altLang="zh-CN" sz="2800" smtClean="0"/>
              <a:t>public MyActivity extends Activity implements </a:t>
            </a:r>
            <a:r>
              <a:rPr kumimoji="1" lang="en-US" altLang="zh-CN" sz="2800"/>
              <a:t>ListAdapter </a:t>
            </a:r>
            <a:r>
              <a:rPr kumimoji="1" lang="en-US" altLang="zh-CN" sz="2800" smtClean="0"/>
              <a:t>{…}</a:t>
            </a:r>
            <a:endParaRPr kumimoji="1" lang="zh-CN" altLang="en-US" sz="2800"/>
          </a:p>
        </p:txBody>
      </p:sp>
    </p:spTree>
    <p:extLst>
      <p:ext uri="{BB962C8B-B14F-4D97-AF65-F5344CB8AC3E}">
        <p14:creationId xmlns:p14="http://schemas.microsoft.com/office/powerpoint/2010/main" val="34307990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536568"/>
            <a:ext cx="7772400" cy="2150193"/>
          </a:xfrm>
        </p:spPr>
        <p:txBody>
          <a:bodyPr>
            <a:normAutofit/>
          </a:bodyPr>
          <a:lstStyle/>
          <a:p>
            <a:pPr algn="l"/>
            <a:r>
              <a:rPr lang="en-US" altLang="zh-CN" sz="2800" smtClean="0">
                <a:solidFill>
                  <a:srgbClr val="000000"/>
                </a:solidFill>
              </a:rPr>
              <a:t>UIControl </a:t>
            </a:r>
            <a:br>
              <a:rPr lang="en-US" altLang="zh-CN" sz="2800" smtClean="0">
                <a:solidFill>
                  <a:srgbClr val="000000"/>
                </a:solidFill>
              </a:rPr>
            </a:br>
            <a:r>
              <a:rPr lang="en-US" altLang="zh-CN" sz="2800">
                <a:solidFill>
                  <a:srgbClr val="000000"/>
                </a:solidFill>
              </a:rPr>
              <a:t/>
            </a:r>
            <a:br>
              <a:rPr lang="en-US" altLang="zh-CN" sz="2800">
                <a:solidFill>
                  <a:srgbClr val="000000"/>
                </a:solidFill>
              </a:rPr>
            </a:br>
            <a:r>
              <a:rPr lang="en-US" altLang="zh-CN" sz="2800" smtClean="0">
                <a:solidFill>
                  <a:srgbClr val="000000"/>
                </a:solidFill>
              </a:rPr>
              <a:t>UIButton    UISwitch    UISlider</a:t>
            </a:r>
            <a:endParaRPr kumimoji="1" lang="zh-CN" altLang="en-US" sz="2800">
              <a:solidFill>
                <a:srgbClr val="000000"/>
              </a:solidFill>
            </a:endParaRPr>
          </a:p>
        </p:txBody>
      </p:sp>
      <p:sp>
        <p:nvSpPr>
          <p:cNvPr id="4" name="标题 1"/>
          <p:cNvSpPr txBox="1">
            <a:spLocks/>
          </p:cNvSpPr>
          <p:nvPr/>
        </p:nvSpPr>
        <p:spPr>
          <a:xfrm>
            <a:off x="685800" y="1131469"/>
            <a:ext cx="7772400" cy="21501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7. Bridge </a:t>
            </a:r>
            <a:r>
              <a:rPr lang="zh-CN" altLang="en-US" sz="2800" dirty="0">
                <a:solidFill>
                  <a:srgbClr val="FF0000"/>
                </a:solidFill>
              </a:rPr>
              <a:t>（桥接）</a:t>
            </a:r>
            <a:r>
              <a:rPr lang="en-US" altLang="zh-CN" sz="2800" dirty="0">
                <a:solidFill>
                  <a:srgbClr val="FF0000"/>
                </a:solidFill>
              </a:rPr>
              <a:t/>
            </a:r>
            <a:br>
              <a:rPr lang="en-US" altLang="zh-CN" sz="2800" dirty="0">
                <a:solidFill>
                  <a:srgbClr val="FF0000"/>
                </a:solidFill>
              </a:rPr>
            </a:br>
            <a:r>
              <a:rPr lang="en-US" altLang="zh-CN" sz="2800" dirty="0"/>
              <a:t/>
            </a:r>
            <a:br>
              <a:rPr lang="en-US" altLang="zh-CN" sz="2800" dirty="0"/>
            </a:br>
            <a:r>
              <a:rPr lang="zh-CN" altLang="en-US" sz="2800"/>
              <a:t>将抽象部分与它的实现部分分离，使它们都可以独立地变化。</a:t>
            </a:r>
            <a:endParaRPr kumimoji="1" lang="zh-CN" altLang="en-US" sz="2800"/>
          </a:p>
        </p:txBody>
      </p:sp>
    </p:spTree>
    <p:extLst>
      <p:ext uri="{BB962C8B-B14F-4D97-AF65-F5344CB8AC3E}">
        <p14:creationId xmlns:p14="http://schemas.microsoft.com/office/powerpoint/2010/main" val="25799676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t> </a:t>
            </a:r>
            <a:r>
              <a:rPr lang="en-US" altLang="zh-CN" sz="2800" dirty="0">
                <a:solidFill>
                  <a:srgbClr val="FF0000"/>
                </a:solidFill>
              </a:rPr>
              <a:t>8. Composite </a:t>
            </a:r>
            <a:r>
              <a:rPr lang="zh-CN" altLang="en-US" sz="2800" dirty="0">
                <a:solidFill>
                  <a:srgbClr val="FF0000"/>
                </a:solidFill>
              </a:rPr>
              <a:t>（组合）</a:t>
            </a:r>
            <a:r>
              <a:rPr lang="en-US" altLang="zh-CN" sz="2800" dirty="0">
                <a:solidFill>
                  <a:srgbClr val="FF0000"/>
                </a:solidFill>
              </a:rPr>
              <a:t/>
            </a:r>
            <a:br>
              <a:rPr lang="en-US" altLang="zh-CN" sz="2800" dirty="0">
                <a:solidFill>
                  <a:srgbClr val="FF0000"/>
                </a:solidFill>
              </a:rPr>
            </a:br>
            <a:r>
              <a:rPr lang="en-US" altLang="zh-CN" sz="2800" dirty="0"/>
              <a:t/>
            </a:r>
            <a:br>
              <a:rPr lang="en-US" altLang="zh-CN" sz="2800" dirty="0"/>
            </a:br>
            <a:r>
              <a:rPr lang="zh-CN" altLang="en-US" sz="2800"/>
              <a:t> </a:t>
            </a:r>
            <a:r>
              <a:rPr lang="zh-CN" altLang="en-US" sz="2400"/>
              <a:t> 将对象组合成树形结构以表示“部分</a:t>
            </a:r>
            <a:r>
              <a:rPr lang="en-US" altLang="zh-CN" sz="2400" dirty="0"/>
              <a:t>-</a:t>
            </a:r>
            <a:r>
              <a:rPr lang="zh-CN" altLang="en-US" sz="2400"/>
              <a:t> 整体”的层次结构。使得客户对单个对象和复合对象的使用具有一致性。</a:t>
            </a:r>
            <a:endParaRPr kumimoji="1" lang="zh-CN" altLang="en-US" sz="2800"/>
          </a:p>
        </p:txBody>
      </p:sp>
      <p:sp>
        <p:nvSpPr>
          <p:cNvPr id="4" name="标题 1"/>
          <p:cNvSpPr txBox="1">
            <a:spLocks/>
          </p:cNvSpPr>
          <p:nvPr/>
        </p:nvSpPr>
        <p:spPr>
          <a:xfrm>
            <a:off x="838200" y="3558332"/>
            <a:ext cx="7772400" cy="2066356"/>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2800"/>
              <a:t>@interface UIView</a:t>
            </a:r>
          </a:p>
          <a:p>
            <a:pPr algn="l"/>
            <a:endParaRPr kumimoji="1" lang="en-US" altLang="zh-CN" sz="2800"/>
          </a:p>
          <a:p>
            <a:pPr algn="l"/>
            <a:r>
              <a:rPr kumimoji="1" lang="en-US" altLang="zh-CN" sz="2800"/>
              <a:t>-(void) addSubview</a:t>
            </a:r>
            <a:r>
              <a:rPr kumimoji="1" lang="en-US" altLang="zh-CN" sz="2800">
                <a:sym typeface="Wingdings"/>
              </a:rPr>
              <a:t>:(UIView*)subview;</a:t>
            </a:r>
            <a:endParaRPr kumimoji="1" lang="en-US" altLang="zh-CN" sz="2800"/>
          </a:p>
          <a:p>
            <a:pPr algn="l"/>
            <a:endParaRPr kumimoji="1" lang="en-US" altLang="zh-CN" sz="2800"/>
          </a:p>
          <a:p>
            <a:pPr algn="l"/>
            <a:r>
              <a:rPr kumimoji="1" lang="en-US" altLang="zh-CN" sz="2800"/>
              <a:t>@end</a:t>
            </a:r>
            <a:endParaRPr kumimoji="1" lang="zh-CN" altLang="en-US" sz="2800"/>
          </a:p>
        </p:txBody>
      </p:sp>
    </p:spTree>
    <p:extLst>
      <p:ext uri="{BB962C8B-B14F-4D97-AF65-F5344CB8AC3E}">
        <p14:creationId xmlns:p14="http://schemas.microsoft.com/office/powerpoint/2010/main" val="16109336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10870"/>
            <a:ext cx="7772400" cy="1438659"/>
          </a:xfrm>
        </p:spPr>
        <p:txBody>
          <a:bodyPr>
            <a:normAutofit fontScale="90000"/>
          </a:bodyPr>
          <a:lstStyle/>
          <a:p>
            <a:pPr algn="l"/>
            <a:r>
              <a:rPr lang="en-US" altLang="zh-CN" sz="2800" dirty="0"/>
              <a:t>class FilterInputStream extends InputStream {	</a:t>
            </a:r>
            <a:br>
              <a:rPr lang="en-US" altLang="zh-CN" sz="2800" dirty="0"/>
            </a:br>
            <a:r>
              <a:rPr lang="en-US" altLang="zh-CN" sz="2800" dirty="0"/>
              <a:t>	FilterInputStream (InputStream in);</a:t>
            </a:r>
            <a:br>
              <a:rPr lang="en-US" altLang="zh-CN" sz="2800" dirty="0"/>
            </a:br>
            <a:r>
              <a:rPr lang="en-US" altLang="zh-CN" sz="2800" dirty="0"/>
              <a:t>} </a:t>
            </a:r>
            <a:br>
              <a:rPr lang="en-US" altLang="zh-CN" sz="2800" dirty="0"/>
            </a:br>
            <a:r>
              <a:rPr lang="en-US" altLang="zh-CN" sz="2800" dirty="0"/>
              <a:t/>
            </a:r>
            <a:br>
              <a:rPr lang="en-US" altLang="zh-CN" sz="2800" dirty="0"/>
            </a:br>
            <a:r>
              <a:rPr lang="en-US" altLang="zh-CN" sz="2800" dirty="0"/>
              <a:t>class ContextWrapper extends Context {</a:t>
            </a:r>
            <a:br>
              <a:rPr lang="en-US" altLang="zh-CN" sz="2800" dirty="0"/>
            </a:br>
            <a:r>
              <a:rPr lang="en-US" altLang="zh-CN" sz="2800" dirty="0"/>
              <a:t>	ContextWrapper(Context base);</a:t>
            </a:r>
            <a:br>
              <a:rPr lang="en-US" altLang="zh-CN" sz="2800" dirty="0"/>
            </a:br>
            <a:r>
              <a:rPr lang="en-US" altLang="zh-CN" sz="2800" dirty="0"/>
              <a:t>}</a:t>
            </a:r>
            <a:br>
              <a:rPr lang="en-US" altLang="zh-CN" sz="2800" dirty="0"/>
            </a:br>
            <a:endParaRPr kumimoji="1" lang="zh-CN" altLang="en-US" sz="2800"/>
          </a:p>
        </p:txBody>
      </p:sp>
      <p:sp>
        <p:nvSpPr>
          <p:cNvPr id="4" name="标题 1"/>
          <p:cNvSpPr txBox="1">
            <a:spLocks/>
          </p:cNvSpPr>
          <p:nvPr/>
        </p:nvSpPr>
        <p:spPr>
          <a:xfrm>
            <a:off x="685800" y="627337"/>
            <a:ext cx="7772400" cy="21501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9. Decorator </a:t>
            </a:r>
            <a:r>
              <a:rPr lang="zh-CN" altLang="en-US" sz="2800" dirty="0">
                <a:solidFill>
                  <a:srgbClr val="FF0000"/>
                </a:solidFill>
              </a:rPr>
              <a:t>（装饰）</a:t>
            </a:r>
            <a:r>
              <a:rPr lang="en-US" altLang="zh-CN" sz="2800" dirty="0">
                <a:solidFill>
                  <a:srgbClr val="FF0000"/>
                </a:solidFill>
              </a:rPr>
              <a:t/>
            </a:r>
            <a:br>
              <a:rPr lang="en-US" altLang="zh-CN" sz="2800" dirty="0">
                <a:solidFill>
                  <a:srgbClr val="FF0000"/>
                </a:solidFill>
              </a:rPr>
            </a:br>
            <a:r>
              <a:rPr lang="en-US" altLang="zh-CN" sz="2800" dirty="0"/>
              <a:t/>
            </a:r>
            <a:br>
              <a:rPr lang="en-US" altLang="zh-CN" sz="2800" dirty="0"/>
            </a:br>
            <a:r>
              <a:rPr lang="zh-CN" altLang="en-US" sz="2800"/>
              <a:t> 动态地给一个对象添加一些额外的职责。就扩展功能而言，比生成子类方式更为灵活。</a:t>
            </a:r>
            <a:endParaRPr kumimoji="1" lang="zh-CN" altLang="en-US" sz="2800"/>
          </a:p>
        </p:txBody>
      </p:sp>
    </p:spTree>
    <p:extLst>
      <p:ext uri="{BB962C8B-B14F-4D97-AF65-F5344CB8AC3E}">
        <p14:creationId xmlns:p14="http://schemas.microsoft.com/office/powerpoint/2010/main" val="19608854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solidFill>
                  <a:srgbClr val="FF0000"/>
                </a:solidFill>
              </a:rPr>
              <a:t> 10. Facade </a:t>
            </a:r>
            <a:r>
              <a:rPr lang="zh-CN" altLang="en-US" sz="2800" dirty="0">
                <a:solidFill>
                  <a:srgbClr val="FF0000"/>
                </a:solidFill>
              </a:rPr>
              <a:t>（外观）</a:t>
            </a:r>
            <a:r>
              <a:rPr lang="en-US" altLang="zh-CN" sz="2800" dirty="0"/>
              <a:t/>
            </a:r>
            <a:br>
              <a:rPr lang="en-US" altLang="zh-CN" sz="2800" dirty="0"/>
            </a:br>
            <a:r>
              <a:rPr lang="en-US" altLang="zh-CN" sz="2800" dirty="0"/>
              <a:t/>
            </a:r>
            <a:br>
              <a:rPr lang="en-US" altLang="zh-CN" sz="2800" dirty="0"/>
            </a:br>
            <a:r>
              <a:rPr lang="zh-CN" altLang="en-US" sz="2800"/>
              <a:t> </a:t>
            </a:r>
            <a:r>
              <a:rPr lang="zh-CN" altLang="en-US" sz="2400"/>
              <a:t>为子系统中的一组接口提供一个一致的界面，定义了一个高层接口，这个接口使得这一子系统更加容易使用。</a:t>
            </a:r>
            <a:endParaRPr kumimoji="1" lang="zh-CN" altLang="en-US" sz="2800"/>
          </a:p>
        </p:txBody>
      </p:sp>
      <p:pic>
        <p:nvPicPr>
          <p:cNvPr id="3" name="图片 2" descr="facad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3427412"/>
            <a:ext cx="7096125" cy="2562225"/>
          </a:xfrm>
          <a:prstGeom prst="rect">
            <a:avLst/>
          </a:prstGeom>
        </p:spPr>
      </p:pic>
    </p:spTree>
    <p:extLst>
      <p:ext uri="{BB962C8B-B14F-4D97-AF65-F5344CB8AC3E}">
        <p14:creationId xmlns:p14="http://schemas.microsoft.com/office/powerpoint/2010/main" val="200746890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3513944"/>
            <a:ext cx="7772400" cy="2150193"/>
          </a:xfrm>
        </p:spPr>
        <p:txBody>
          <a:bodyPr>
            <a:normAutofit/>
          </a:bodyPr>
          <a:lstStyle/>
          <a:p>
            <a:pPr algn="l"/>
            <a:r>
              <a:rPr lang="zh-CN" altLang="en-US" sz="2400"/>
              <a:t>游戏引擎里的粒子系统</a:t>
            </a:r>
            <a:endParaRPr kumimoji="1" lang="zh-CN" altLang="en-US" sz="2800"/>
          </a:p>
        </p:txBody>
      </p:sp>
      <p:sp>
        <p:nvSpPr>
          <p:cNvPr id="4" name="标题 1"/>
          <p:cNvSpPr txBox="1">
            <a:spLocks/>
          </p:cNvSpPr>
          <p:nvPr/>
        </p:nvSpPr>
        <p:spPr>
          <a:xfrm>
            <a:off x="838200" y="876029"/>
            <a:ext cx="7772400" cy="21501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11. Flyweight </a:t>
            </a:r>
            <a:r>
              <a:rPr lang="zh-CN" altLang="en-US" sz="2800" dirty="0">
                <a:solidFill>
                  <a:srgbClr val="FF0000"/>
                </a:solidFill>
              </a:rPr>
              <a:t>（享元）</a:t>
            </a:r>
            <a:r>
              <a:rPr lang="en-US" altLang="zh-CN" sz="2800" dirty="0">
                <a:solidFill>
                  <a:srgbClr val="FF0000"/>
                </a:solidFill>
              </a:rPr>
              <a:t/>
            </a:r>
            <a:br>
              <a:rPr lang="en-US" altLang="zh-CN" sz="2800" dirty="0">
                <a:solidFill>
                  <a:srgbClr val="FF0000"/>
                </a:solidFill>
              </a:rPr>
            </a:br>
            <a:r>
              <a:rPr lang="en-US" altLang="zh-CN" sz="2800" dirty="0">
                <a:solidFill>
                  <a:srgbClr val="FF0000"/>
                </a:solidFill>
              </a:rPr>
              <a:t> </a:t>
            </a:r>
            <a:r>
              <a:rPr lang="en-US" altLang="zh-CN" sz="2800" dirty="0"/>
              <a:t/>
            </a:r>
            <a:br>
              <a:rPr lang="en-US" altLang="zh-CN" sz="2800" dirty="0"/>
            </a:br>
            <a:r>
              <a:rPr lang="zh-CN" altLang="en-US" sz="2800"/>
              <a:t>运用共享技术有效地支持大量细粒度的对象。</a:t>
            </a:r>
            <a:endParaRPr kumimoji="1" lang="zh-CN" altLang="en-US" sz="2800"/>
          </a:p>
        </p:txBody>
      </p:sp>
    </p:spTree>
    <p:extLst>
      <p:ext uri="{BB962C8B-B14F-4D97-AF65-F5344CB8AC3E}">
        <p14:creationId xmlns:p14="http://schemas.microsoft.com/office/powerpoint/2010/main" val="14852029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t> </a:t>
            </a:r>
            <a:r>
              <a:rPr lang="en-US" altLang="zh-CN" sz="2800" dirty="0">
                <a:solidFill>
                  <a:srgbClr val="FF0000"/>
                </a:solidFill>
              </a:rPr>
              <a:t>12. Proxy </a:t>
            </a:r>
            <a:r>
              <a:rPr lang="zh-CN" altLang="en-US" sz="2800" dirty="0">
                <a:solidFill>
                  <a:srgbClr val="FF0000"/>
                </a:solidFill>
              </a:rPr>
              <a:t>（代理）</a:t>
            </a:r>
            <a:r>
              <a:rPr lang="en-US" altLang="zh-CN" sz="2800" dirty="0"/>
              <a:t/>
            </a:r>
            <a:br>
              <a:rPr lang="en-US" altLang="zh-CN" sz="2800" dirty="0"/>
            </a:br>
            <a:r>
              <a:rPr lang="en-US" altLang="zh-CN" sz="2800" dirty="0"/>
              <a:t/>
            </a:r>
            <a:br>
              <a:rPr lang="en-US" altLang="zh-CN" sz="2800" dirty="0"/>
            </a:br>
            <a:r>
              <a:rPr lang="zh-CN" altLang="en-US" sz="2800"/>
              <a:t> </a:t>
            </a:r>
            <a:r>
              <a:rPr lang="zh-CN" altLang="en-US" sz="2400"/>
              <a:t> 为其他对象提供一个代理以控制对这个对象的访问。</a:t>
            </a:r>
            <a:endParaRPr kumimoji="1" lang="zh-CN" altLang="en-US" sz="2800"/>
          </a:p>
        </p:txBody>
      </p:sp>
      <p:sp>
        <p:nvSpPr>
          <p:cNvPr id="4" name="标题 1"/>
          <p:cNvSpPr txBox="1">
            <a:spLocks/>
          </p:cNvSpPr>
          <p:nvPr/>
        </p:nvSpPr>
        <p:spPr>
          <a:xfrm>
            <a:off x="838200" y="3513944"/>
            <a:ext cx="7772400" cy="2836056"/>
          </a:xfrm>
          <a:prstGeom prst="rect">
            <a:avLst/>
          </a:prstGeom>
        </p:spPr>
        <p:txBody>
          <a:bodyPr vert="horz" lIns="91440" tIns="45720" rIns="91440" bIns="45720" rtlCol="0" anchor="ctr">
            <a:normAutofit fontScale="7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3800"/>
              <a:t>NSProxy</a:t>
            </a:r>
          </a:p>
          <a:p>
            <a:pPr algn="l"/>
            <a:endParaRPr kumimoji="1" lang="en-US" altLang="zh-CN" sz="2800"/>
          </a:p>
          <a:p>
            <a:pPr algn="l"/>
            <a:r>
              <a:rPr lang="en-US" altLang="zh-CN" sz="2800"/>
              <a:t>NSProxy is an abstract superclass defining an API for objects that act as stand-ins for other objects or for objects that don’t exist yet. Typically, a message to a proxy is forwarded to the real object or causes the proxy to load (or transform itself into) the real object. Subclasses of NSProxy can be used to implement transparent distributed messaging (for example, NSDistantObject) or for lazy instantiation of objects that are expensive to create.	</a:t>
            </a:r>
          </a:p>
          <a:p>
            <a:pPr algn="l"/>
            <a:endParaRPr kumimoji="1" lang="zh-CN" altLang="en-US" sz="2800"/>
          </a:p>
        </p:txBody>
      </p:sp>
    </p:spTree>
    <p:extLst>
      <p:ext uri="{BB962C8B-B14F-4D97-AF65-F5344CB8AC3E}">
        <p14:creationId xmlns:p14="http://schemas.microsoft.com/office/powerpoint/2010/main" val="42447028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solidFill>
                  <a:srgbClr val="FF0000"/>
                </a:solidFill>
              </a:rPr>
              <a:t> 13. Interpreter </a:t>
            </a:r>
            <a:r>
              <a:rPr lang="zh-CN" altLang="en-US" sz="2800" dirty="0">
                <a:solidFill>
                  <a:srgbClr val="FF0000"/>
                </a:solidFill>
              </a:rPr>
              <a:t>（解释器）</a:t>
            </a:r>
            <a:r>
              <a:rPr lang="en-US" altLang="zh-CN" sz="2800" dirty="0"/>
              <a:t/>
            </a:r>
            <a:br>
              <a:rPr lang="en-US" altLang="zh-CN" sz="2800" dirty="0"/>
            </a:br>
            <a:r>
              <a:rPr lang="en-US" altLang="zh-CN" sz="2800" dirty="0"/>
              <a:t/>
            </a:r>
            <a:br>
              <a:rPr lang="en-US" altLang="zh-CN" sz="2800" dirty="0"/>
            </a:br>
            <a:r>
              <a:rPr lang="zh-CN" altLang="en-US" sz="2800"/>
              <a:t> </a:t>
            </a:r>
            <a:r>
              <a:rPr lang="zh-CN" altLang="en-US" sz="2400"/>
              <a:t>给定一个语言</a:t>
            </a:r>
            <a:r>
              <a:rPr lang="en-US" altLang="zh-CN" sz="2400" dirty="0"/>
              <a:t>, </a:t>
            </a:r>
            <a:r>
              <a:rPr lang="zh-CN" altLang="en-US" sz="2400"/>
              <a:t> 定义它的文法的一种表示，并定义一个解释器</a:t>
            </a:r>
            <a:r>
              <a:rPr lang="zh-CN" altLang="zh-CN" sz="2400"/>
              <a:t>，</a:t>
            </a:r>
            <a:r>
              <a:rPr lang="zh-CN" altLang="en-US" sz="2400"/>
              <a:t>用来解释语言中的句子。</a:t>
            </a:r>
            <a:endParaRPr kumimoji="1" lang="zh-CN" altLang="en-US" sz="2800"/>
          </a:p>
        </p:txBody>
      </p:sp>
      <p:sp>
        <p:nvSpPr>
          <p:cNvPr id="4" name="标题 1"/>
          <p:cNvSpPr txBox="1">
            <a:spLocks/>
          </p:cNvSpPr>
          <p:nvPr/>
        </p:nvSpPr>
        <p:spPr>
          <a:xfrm>
            <a:off x="838200" y="3474495"/>
            <a:ext cx="7772400" cy="21501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14. Template Method </a:t>
            </a:r>
            <a:r>
              <a:rPr lang="zh-CN" altLang="en-US" sz="2800" dirty="0">
                <a:solidFill>
                  <a:srgbClr val="FF0000"/>
                </a:solidFill>
              </a:rPr>
              <a:t>（模板方法）</a:t>
            </a:r>
            <a:r>
              <a:rPr lang="en-US" altLang="zh-CN" sz="2800" dirty="0">
                <a:solidFill>
                  <a:srgbClr val="FF0000"/>
                </a:solidFill>
              </a:rPr>
              <a:t/>
            </a:r>
            <a:br>
              <a:rPr lang="en-US" altLang="zh-CN" sz="2800" dirty="0">
                <a:solidFill>
                  <a:srgbClr val="FF0000"/>
                </a:solidFill>
              </a:rPr>
            </a:br>
            <a:r>
              <a:rPr lang="en-US" altLang="zh-CN" sz="2800" dirty="0">
                <a:solidFill>
                  <a:srgbClr val="FF0000"/>
                </a:solidFill>
              </a:rPr>
              <a:t> </a:t>
            </a:r>
            <a:r>
              <a:rPr lang="en-US" altLang="zh-CN" sz="2800" dirty="0"/>
              <a:t/>
            </a:r>
            <a:br>
              <a:rPr lang="en-US" altLang="zh-CN" sz="2800" dirty="0"/>
            </a:br>
            <a:r>
              <a:rPr lang="zh-CN" altLang="en-US" sz="2800"/>
              <a:t> 定义一个操作中的算法的骨架，而将一些步骤延迟到子类中。</a:t>
            </a:r>
            <a:endParaRPr kumimoji="1" lang="zh-CN" altLang="en-US" sz="2800"/>
          </a:p>
        </p:txBody>
      </p:sp>
    </p:spTree>
    <p:extLst>
      <p:ext uri="{BB962C8B-B14F-4D97-AF65-F5344CB8AC3E}">
        <p14:creationId xmlns:p14="http://schemas.microsoft.com/office/powerpoint/2010/main" val="39401494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什么是设计模式？</a:t>
            </a:r>
          </a:p>
        </p:txBody>
      </p:sp>
    </p:spTree>
    <p:extLst>
      <p:ext uri="{BB962C8B-B14F-4D97-AF65-F5344CB8AC3E}">
        <p14:creationId xmlns:p14="http://schemas.microsoft.com/office/powerpoint/2010/main" val="11642029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solidFill>
                  <a:srgbClr val="FF0000"/>
                </a:solidFill>
              </a:rPr>
              <a:t>15. Chain of Responsibility </a:t>
            </a:r>
            <a:r>
              <a:rPr lang="zh-CN" altLang="en-US" sz="2800" dirty="0">
                <a:solidFill>
                  <a:srgbClr val="FF0000"/>
                </a:solidFill>
              </a:rPr>
              <a:t>（职责链）</a:t>
            </a:r>
            <a:r>
              <a:rPr lang="en-US" altLang="zh-CN" sz="2800" dirty="0"/>
              <a:t/>
            </a:r>
            <a:br>
              <a:rPr lang="en-US" altLang="zh-CN" sz="2800" dirty="0"/>
            </a:br>
            <a:r>
              <a:rPr lang="en-US" altLang="zh-CN" sz="2800" dirty="0"/>
              <a:t/>
            </a:r>
            <a:br>
              <a:rPr lang="en-US" altLang="zh-CN" sz="2800" dirty="0"/>
            </a:br>
            <a:r>
              <a:rPr lang="zh-CN" altLang="en-US" sz="2800"/>
              <a:t> </a:t>
            </a:r>
            <a:r>
              <a:rPr lang="zh-CN" altLang="en-US" sz="2400"/>
              <a:t> 为解除请求的发送者和接收者之间耦合，而使多个对象都有机会处理这个请求。将这些对象连成一条链，并沿着这条链传递该请求，直到有一个对象处理它。</a:t>
            </a:r>
            <a:endParaRPr kumimoji="1" lang="zh-CN" altLang="en-US" sz="2800"/>
          </a:p>
        </p:txBody>
      </p:sp>
      <p:sp>
        <p:nvSpPr>
          <p:cNvPr id="4" name="标题 1"/>
          <p:cNvSpPr txBox="1">
            <a:spLocks/>
          </p:cNvSpPr>
          <p:nvPr/>
        </p:nvSpPr>
        <p:spPr>
          <a:xfrm>
            <a:off x="838200" y="3649120"/>
            <a:ext cx="7772400" cy="2150193"/>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16. Command </a:t>
            </a:r>
            <a:r>
              <a:rPr lang="zh-CN" altLang="en-US" sz="2800" dirty="0">
                <a:solidFill>
                  <a:srgbClr val="FF0000"/>
                </a:solidFill>
              </a:rPr>
              <a:t>（命令）</a:t>
            </a:r>
            <a:endParaRPr lang="en-US" altLang="zh-CN" sz="2800" dirty="0">
              <a:solidFill>
                <a:srgbClr val="FF0000"/>
              </a:solidFill>
            </a:endParaRPr>
          </a:p>
          <a:p>
            <a:pPr algn="l"/>
            <a:r>
              <a:rPr lang="en-US" altLang="zh-CN" sz="2800" dirty="0">
                <a:solidFill>
                  <a:srgbClr val="FF0000"/>
                </a:solidFill>
              </a:rPr>
              <a:t> </a:t>
            </a:r>
            <a:r>
              <a:rPr lang="en-US" altLang="zh-CN" sz="2800" dirty="0"/>
              <a:t/>
            </a:r>
            <a:br>
              <a:rPr lang="en-US" altLang="zh-CN" sz="2800" dirty="0"/>
            </a:br>
            <a:r>
              <a:rPr lang="zh-CN" altLang="en-US" sz="2800"/>
              <a:t>将一个请求封装为一个对象，从而使你可用不同的请求对客户进行参数化；对请求排队或记录请求日志，以及支持可取消的操作。</a:t>
            </a:r>
            <a:endParaRPr kumimoji="1" lang="zh-CN" altLang="en-US" sz="2800"/>
          </a:p>
        </p:txBody>
      </p:sp>
    </p:spTree>
    <p:extLst>
      <p:ext uri="{BB962C8B-B14F-4D97-AF65-F5344CB8AC3E}">
        <p14:creationId xmlns:p14="http://schemas.microsoft.com/office/powerpoint/2010/main" val="11726782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solidFill>
                  <a:srgbClr val="FF0000"/>
                </a:solidFill>
              </a:rPr>
              <a:t>17. Iterator </a:t>
            </a:r>
            <a:r>
              <a:rPr lang="zh-CN" altLang="en-US" sz="2800" dirty="0">
                <a:solidFill>
                  <a:srgbClr val="FF0000"/>
                </a:solidFill>
              </a:rPr>
              <a:t>（迭代器）</a:t>
            </a:r>
            <a:r>
              <a:rPr lang="en-US" altLang="zh-CN" sz="2800" dirty="0"/>
              <a:t/>
            </a:r>
            <a:br>
              <a:rPr lang="en-US" altLang="zh-CN" sz="2800" dirty="0"/>
            </a:br>
            <a:r>
              <a:rPr lang="en-US" altLang="zh-CN" sz="2800" dirty="0"/>
              <a:t> </a:t>
            </a:r>
            <a:br>
              <a:rPr lang="en-US" altLang="zh-CN" sz="2800" dirty="0"/>
            </a:br>
            <a:r>
              <a:rPr lang="zh-CN" altLang="en-US" sz="2400"/>
              <a:t>提供一种方法顺序访问一个聚合对象中各个元素</a:t>
            </a:r>
            <a:r>
              <a:rPr lang="en-US" altLang="zh-CN" sz="2400" dirty="0"/>
              <a:t>, </a:t>
            </a:r>
            <a:r>
              <a:rPr lang="zh-CN" altLang="en-US" sz="2400"/>
              <a:t> 而又不需暴露该对象的内部表示。</a:t>
            </a:r>
            <a:endParaRPr kumimoji="1" lang="zh-CN" altLang="en-US" sz="2800"/>
          </a:p>
        </p:txBody>
      </p:sp>
      <p:sp>
        <p:nvSpPr>
          <p:cNvPr id="4" name="标题 1"/>
          <p:cNvSpPr txBox="1">
            <a:spLocks/>
          </p:cNvSpPr>
          <p:nvPr/>
        </p:nvSpPr>
        <p:spPr>
          <a:xfrm>
            <a:off x="838200" y="3474495"/>
            <a:ext cx="7772400" cy="2150193"/>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18. Mediator </a:t>
            </a:r>
            <a:r>
              <a:rPr lang="zh-CN" altLang="en-US" sz="2800" dirty="0">
                <a:solidFill>
                  <a:srgbClr val="FF0000"/>
                </a:solidFill>
              </a:rPr>
              <a:t>（中介者）</a:t>
            </a:r>
            <a:r>
              <a:rPr lang="en-US" altLang="zh-CN" sz="2800" dirty="0">
                <a:solidFill>
                  <a:srgbClr val="FF0000"/>
                </a:solidFill>
              </a:rPr>
              <a:t/>
            </a:r>
            <a:br>
              <a:rPr lang="en-US" altLang="zh-CN" sz="2800" dirty="0">
                <a:solidFill>
                  <a:srgbClr val="FF0000"/>
                </a:solidFill>
              </a:rPr>
            </a:br>
            <a:r>
              <a:rPr lang="en-US" altLang="zh-CN" sz="2800" dirty="0">
                <a:solidFill>
                  <a:srgbClr val="FF0000"/>
                </a:solidFill>
              </a:rPr>
              <a:t> </a:t>
            </a:r>
            <a:r>
              <a:rPr lang="en-US" altLang="zh-CN" sz="2800" dirty="0"/>
              <a:t/>
            </a:r>
            <a:br>
              <a:rPr lang="en-US" altLang="zh-CN" sz="2800" dirty="0"/>
            </a:br>
            <a:r>
              <a:rPr lang="zh-CN" altLang="en-US" sz="2800"/>
              <a:t> 用一个中介对象来封装一系列的对象交互。中介者使各对象不需要显式地相互引用，从而使其耦合松散，而且可以独立地改变它们之间的交互。</a:t>
            </a:r>
            <a:endParaRPr kumimoji="1" lang="zh-CN" altLang="en-US" sz="2800"/>
          </a:p>
        </p:txBody>
      </p:sp>
    </p:spTree>
    <p:extLst>
      <p:ext uri="{BB962C8B-B14F-4D97-AF65-F5344CB8AC3E}">
        <p14:creationId xmlns:p14="http://schemas.microsoft.com/office/powerpoint/2010/main" val="19424207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solidFill>
                  <a:srgbClr val="FF0000"/>
                </a:solidFill>
              </a:rPr>
              <a:t>19. Memento </a:t>
            </a:r>
            <a:r>
              <a:rPr lang="zh-CN" altLang="en-US" sz="2800" dirty="0">
                <a:solidFill>
                  <a:srgbClr val="FF0000"/>
                </a:solidFill>
              </a:rPr>
              <a:t>（备忘）</a:t>
            </a:r>
            <a:r>
              <a:rPr lang="en-US" altLang="zh-CN" sz="2800" dirty="0"/>
              <a:t/>
            </a:r>
            <a:br>
              <a:rPr lang="en-US" altLang="zh-CN" sz="2800" dirty="0"/>
            </a:br>
            <a:r>
              <a:rPr lang="en-US" altLang="zh-CN" sz="2800" dirty="0"/>
              <a:t/>
            </a:r>
            <a:br>
              <a:rPr lang="en-US" altLang="zh-CN" sz="2800" dirty="0"/>
            </a:br>
            <a:r>
              <a:rPr lang="zh-CN" altLang="en-US" sz="2400"/>
              <a:t> 在不破坏封装性的前提下，捕获一个对象的内部状态，并在该对象之外保存这个状态。这样以后就可将该对象恢复到保存的状态。</a:t>
            </a:r>
            <a:endParaRPr kumimoji="1" lang="zh-CN" altLang="en-US" sz="2800"/>
          </a:p>
        </p:txBody>
      </p:sp>
      <p:sp>
        <p:nvSpPr>
          <p:cNvPr id="4" name="标题 1"/>
          <p:cNvSpPr txBox="1">
            <a:spLocks/>
          </p:cNvSpPr>
          <p:nvPr/>
        </p:nvSpPr>
        <p:spPr>
          <a:xfrm>
            <a:off x="838199" y="3474495"/>
            <a:ext cx="8162925" cy="2150193"/>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a:t>public class Activity {</a:t>
            </a:r>
          </a:p>
          <a:p>
            <a:pPr algn="l"/>
            <a:endParaRPr lang="en-US" altLang="zh-CN" sz="2800"/>
          </a:p>
          <a:p>
            <a:pPr algn="l"/>
            <a:r>
              <a:rPr lang="en-US" altLang="zh-CN" sz="2800"/>
              <a:t>	protected void onCreate(Bundle savedInstanceState);</a:t>
            </a:r>
          </a:p>
          <a:p>
            <a:pPr algn="l"/>
            <a:endParaRPr lang="en-US" altLang="zh-CN" sz="2800"/>
          </a:p>
          <a:p>
            <a:pPr algn="l"/>
            <a:r>
              <a:rPr lang="en-US" altLang="zh-CN" sz="2800"/>
              <a:t>	protected void onSaveInstanceState(Bundle outState);</a:t>
            </a:r>
          </a:p>
          <a:p>
            <a:pPr algn="l"/>
            <a:endParaRPr lang="en-US" altLang="zh-CN" sz="2800"/>
          </a:p>
          <a:p>
            <a:pPr algn="l"/>
            <a:r>
              <a:rPr lang="en-US" altLang="zh-CN" sz="2800"/>
              <a:t>}</a:t>
            </a:r>
            <a:endParaRPr kumimoji="1" lang="zh-CN" altLang="en-US" sz="2800"/>
          </a:p>
        </p:txBody>
      </p:sp>
    </p:spTree>
    <p:extLst>
      <p:ext uri="{BB962C8B-B14F-4D97-AF65-F5344CB8AC3E}">
        <p14:creationId xmlns:p14="http://schemas.microsoft.com/office/powerpoint/2010/main" val="163034016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752069"/>
            <a:ext cx="7772400" cy="2150193"/>
          </a:xfrm>
        </p:spPr>
        <p:txBody>
          <a:bodyPr>
            <a:normAutofit fontScale="90000"/>
          </a:bodyPr>
          <a:lstStyle/>
          <a:p>
            <a:pPr algn="l"/>
            <a:r>
              <a:rPr kumimoji="1" lang="en-US" altLang="zh-CN" sz="2800"/>
              <a:t>@interface NSNotificationCenter</a:t>
            </a:r>
            <a:br>
              <a:rPr kumimoji="1" lang="en-US" altLang="zh-CN" sz="2800"/>
            </a:br>
            <a:r>
              <a:rPr kumimoji="1" lang="en-US" altLang="zh-CN" sz="2800"/>
              <a:t/>
            </a:r>
            <a:br>
              <a:rPr kumimoji="1" lang="en-US" altLang="zh-CN" sz="2800"/>
            </a:br>
            <a:r>
              <a:rPr lang="en-US" altLang="zh-CN" sz="2700"/>
              <a:t>- (void)addObserver:(id)observer selector:(SEL)aSelector name:(NSString *)aName object:(id)anObject</a:t>
            </a:r>
            <a:br>
              <a:rPr lang="en-US" altLang="zh-CN" sz="2700"/>
            </a:br>
            <a:r>
              <a:rPr kumimoji="1" lang="en-US" altLang="zh-CN" sz="2800"/>
              <a:t/>
            </a:r>
            <a:br>
              <a:rPr kumimoji="1" lang="en-US" altLang="zh-CN" sz="2800"/>
            </a:br>
            <a:r>
              <a:rPr kumimoji="1" lang="en-US" altLang="zh-CN" sz="2800"/>
              <a:t>@end</a:t>
            </a:r>
            <a:endParaRPr kumimoji="1" lang="zh-CN" altLang="en-US" sz="2800"/>
          </a:p>
        </p:txBody>
      </p:sp>
      <p:sp>
        <p:nvSpPr>
          <p:cNvPr id="4" name="标题 1"/>
          <p:cNvSpPr txBox="1">
            <a:spLocks/>
          </p:cNvSpPr>
          <p:nvPr/>
        </p:nvSpPr>
        <p:spPr>
          <a:xfrm>
            <a:off x="685800" y="876029"/>
            <a:ext cx="7772400" cy="2150193"/>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20. Observer </a:t>
            </a:r>
            <a:r>
              <a:rPr lang="zh-CN" altLang="en-US" sz="2800" dirty="0">
                <a:solidFill>
                  <a:srgbClr val="FF0000"/>
                </a:solidFill>
              </a:rPr>
              <a:t>（观察者）</a:t>
            </a:r>
            <a:r>
              <a:rPr lang="en-US" altLang="zh-CN" sz="2800" dirty="0">
                <a:solidFill>
                  <a:srgbClr val="FF0000"/>
                </a:solidFill>
              </a:rPr>
              <a:t/>
            </a:r>
            <a:br>
              <a:rPr lang="en-US" altLang="zh-CN" sz="2800" dirty="0">
                <a:solidFill>
                  <a:srgbClr val="FF0000"/>
                </a:solidFill>
              </a:rPr>
            </a:br>
            <a:r>
              <a:rPr lang="en-US" altLang="zh-CN" sz="2800" dirty="0">
                <a:solidFill>
                  <a:srgbClr val="FF0000"/>
                </a:solidFill>
              </a:rPr>
              <a:t> </a:t>
            </a:r>
            <a:r>
              <a:rPr lang="en-US" altLang="zh-CN" sz="2800" dirty="0"/>
              <a:t/>
            </a:r>
            <a:br>
              <a:rPr lang="en-US" altLang="zh-CN" sz="2800" dirty="0"/>
            </a:br>
            <a:r>
              <a:rPr lang="zh-CN" altLang="en-US" sz="2800"/>
              <a:t> 定义对象间的一种一对多的依赖关系</a:t>
            </a:r>
            <a:r>
              <a:rPr lang="en-US" altLang="zh-CN" sz="2800" dirty="0"/>
              <a:t>,</a:t>
            </a:r>
            <a:r>
              <a:rPr lang="zh-CN" altLang="en-US" sz="2800"/>
              <a:t> 以便当一个对象的状态发生改变时</a:t>
            </a:r>
            <a:r>
              <a:rPr lang="en-US" altLang="zh-CN" sz="2800" dirty="0"/>
              <a:t>, </a:t>
            </a:r>
            <a:r>
              <a:rPr lang="zh-CN" altLang="en-US" sz="2800"/>
              <a:t>所有依赖于它的对象都得到通知并自动刷新。</a:t>
            </a:r>
            <a:endParaRPr kumimoji="1" lang="zh-CN" altLang="en-US" sz="2800"/>
          </a:p>
        </p:txBody>
      </p:sp>
    </p:spTree>
    <p:extLst>
      <p:ext uri="{BB962C8B-B14F-4D97-AF65-F5344CB8AC3E}">
        <p14:creationId xmlns:p14="http://schemas.microsoft.com/office/powerpoint/2010/main" val="37255143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solidFill>
                  <a:srgbClr val="FF0000"/>
                </a:solidFill>
              </a:rPr>
              <a:t>21. State </a:t>
            </a:r>
            <a:r>
              <a:rPr lang="zh-CN" altLang="en-US" sz="2800" dirty="0">
                <a:solidFill>
                  <a:srgbClr val="FF0000"/>
                </a:solidFill>
              </a:rPr>
              <a:t>（状态）</a:t>
            </a:r>
            <a:r>
              <a:rPr lang="en-US" altLang="zh-CN" sz="2800" dirty="0"/>
              <a:t/>
            </a:r>
            <a:br>
              <a:rPr lang="en-US" altLang="zh-CN" sz="2800" dirty="0"/>
            </a:br>
            <a:r>
              <a:rPr lang="en-US" altLang="zh-CN" sz="2800" dirty="0"/>
              <a:t/>
            </a:r>
            <a:br>
              <a:rPr lang="en-US" altLang="zh-CN" sz="2800" dirty="0"/>
            </a:br>
            <a:r>
              <a:rPr lang="zh-CN" altLang="en-US" sz="2400"/>
              <a:t>允许一个对象在其内部状态改变时改变它的行为。</a:t>
            </a:r>
            <a:endParaRPr kumimoji="1" lang="zh-CN" altLang="en-US" sz="2800"/>
          </a:p>
        </p:txBody>
      </p:sp>
      <p:sp>
        <p:nvSpPr>
          <p:cNvPr id="4" name="标题 1"/>
          <p:cNvSpPr txBox="1">
            <a:spLocks/>
          </p:cNvSpPr>
          <p:nvPr/>
        </p:nvSpPr>
        <p:spPr>
          <a:xfrm>
            <a:off x="838200" y="3474495"/>
            <a:ext cx="7772400" cy="21501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2800"/>
              <a:t>UIButton</a:t>
            </a:r>
          </a:p>
          <a:p>
            <a:pPr algn="l"/>
            <a:endParaRPr kumimoji="1" lang="en-US" altLang="zh-CN" sz="2800"/>
          </a:p>
          <a:p>
            <a:pPr algn="l"/>
            <a:r>
              <a:rPr kumimoji="1" lang="en-US" altLang="zh-CN" sz="2800"/>
              <a:t>normal,  hightlight,  selected</a:t>
            </a:r>
            <a:endParaRPr kumimoji="1" lang="zh-CN" altLang="en-US" sz="2800"/>
          </a:p>
        </p:txBody>
      </p:sp>
    </p:spTree>
    <p:extLst>
      <p:ext uri="{BB962C8B-B14F-4D97-AF65-F5344CB8AC3E}">
        <p14:creationId xmlns:p14="http://schemas.microsoft.com/office/powerpoint/2010/main" val="29249367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2450" y="3511280"/>
            <a:ext cx="7772400" cy="2150193"/>
          </a:xfrm>
        </p:spPr>
        <p:txBody>
          <a:bodyPr>
            <a:normAutofit/>
          </a:bodyPr>
          <a:lstStyle/>
          <a:p>
            <a:pPr algn="l"/>
            <a:r>
              <a:rPr lang="en-US" altLang="zh-CN" sz="2800"/>
              <a:t>org.apache.http</a:t>
            </a:r>
            <a:r>
              <a:rPr lang="zh-CN" altLang="en-US" sz="2400"/>
              <a:t>库使用了不少</a:t>
            </a:r>
            <a:r>
              <a:rPr lang="en-US" altLang="zh-CN" sz="2400"/>
              <a:t>Strategy</a:t>
            </a:r>
            <a:r>
              <a:rPr lang="zh-CN" altLang="en-US" sz="2400"/>
              <a:t>模式</a:t>
            </a:r>
            <a:endParaRPr kumimoji="1" lang="zh-CN" altLang="en-US" sz="2800"/>
          </a:p>
        </p:txBody>
      </p:sp>
      <p:sp>
        <p:nvSpPr>
          <p:cNvPr id="4" name="标题 1"/>
          <p:cNvSpPr txBox="1">
            <a:spLocks/>
          </p:cNvSpPr>
          <p:nvPr/>
        </p:nvSpPr>
        <p:spPr>
          <a:xfrm>
            <a:off x="552450" y="1081773"/>
            <a:ext cx="7772400" cy="2150193"/>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22. Strategy </a:t>
            </a:r>
            <a:r>
              <a:rPr lang="zh-CN" altLang="en-US" sz="2800" dirty="0">
                <a:solidFill>
                  <a:srgbClr val="FF0000"/>
                </a:solidFill>
              </a:rPr>
              <a:t>（策略）</a:t>
            </a:r>
            <a:r>
              <a:rPr lang="en-US" altLang="zh-CN" sz="2800" dirty="0">
                <a:solidFill>
                  <a:srgbClr val="FF0000"/>
                </a:solidFill>
              </a:rPr>
              <a:t> </a:t>
            </a:r>
            <a:r>
              <a:rPr lang="en-US" altLang="zh-CN" sz="2800" dirty="0"/>
              <a:t/>
            </a:r>
            <a:br>
              <a:rPr lang="en-US" altLang="zh-CN" sz="2800" dirty="0"/>
            </a:br>
            <a:r>
              <a:rPr lang="en-US" altLang="zh-CN" sz="2800" dirty="0"/>
              <a:t> </a:t>
            </a:r>
          </a:p>
          <a:p>
            <a:pPr algn="l"/>
            <a:r>
              <a:rPr lang="zh-CN" altLang="en-US" sz="2800"/>
              <a:t>定义一系列的算法</a:t>
            </a:r>
            <a:r>
              <a:rPr lang="en-US" altLang="zh-CN" sz="2800" dirty="0"/>
              <a:t>,</a:t>
            </a:r>
            <a:r>
              <a:rPr lang="zh-CN" altLang="en-US" sz="2800"/>
              <a:t> 把它们一个个封装起来</a:t>
            </a:r>
            <a:r>
              <a:rPr lang="en-US" altLang="zh-CN" sz="2800" dirty="0"/>
              <a:t>, </a:t>
            </a:r>
            <a:r>
              <a:rPr lang="zh-CN" altLang="en-US" sz="2800"/>
              <a:t> 并且使它们可相互替换。本模式使得算法的变化可独立于使用它的客户。</a:t>
            </a:r>
            <a:endParaRPr kumimoji="1" lang="zh-CN" altLang="en-US" sz="2800"/>
          </a:p>
        </p:txBody>
      </p:sp>
    </p:spTree>
    <p:extLst>
      <p:ext uri="{BB962C8B-B14F-4D97-AF65-F5344CB8AC3E}">
        <p14:creationId xmlns:p14="http://schemas.microsoft.com/office/powerpoint/2010/main" val="125531400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solidFill>
                  <a:srgbClr val="FF0000"/>
                </a:solidFill>
              </a:rPr>
              <a:t>23. Visitor </a:t>
            </a:r>
            <a:r>
              <a:rPr lang="zh-CN" altLang="en-US" sz="2800" dirty="0">
                <a:solidFill>
                  <a:srgbClr val="FF0000"/>
                </a:solidFill>
              </a:rPr>
              <a:t>（访问者）</a:t>
            </a:r>
            <a:r>
              <a:rPr lang="en-US" altLang="zh-CN" sz="2800" dirty="0"/>
              <a:t/>
            </a:r>
            <a:br>
              <a:rPr lang="en-US" altLang="zh-CN" sz="2800" dirty="0"/>
            </a:br>
            <a:r>
              <a:rPr lang="en-US" altLang="zh-CN" sz="2800" dirty="0"/>
              <a:t> </a:t>
            </a:r>
            <a:br>
              <a:rPr lang="en-US" altLang="zh-CN" sz="2800" dirty="0"/>
            </a:br>
            <a:r>
              <a:rPr lang="zh-CN" altLang="en-US" sz="2400"/>
              <a:t> 表示一个作用于某对象结构中的各元素的操作。它使你可以在不改变各元素的类的前提下定义作用于这些元素的新操作。</a:t>
            </a:r>
            <a:endParaRPr kumimoji="1" lang="zh-CN" altLang="en-US" sz="2800"/>
          </a:p>
        </p:txBody>
      </p:sp>
      <p:sp>
        <p:nvSpPr>
          <p:cNvPr id="3" name="标题 1"/>
          <p:cNvSpPr txBox="1">
            <a:spLocks/>
          </p:cNvSpPr>
          <p:nvPr/>
        </p:nvSpPr>
        <p:spPr>
          <a:xfrm>
            <a:off x="838200" y="3870055"/>
            <a:ext cx="7772400" cy="21501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600"/>
              <a:t>java.util.Collection</a:t>
            </a:r>
          </a:p>
          <a:p>
            <a:pPr algn="l"/>
            <a:endParaRPr lang="en-US" altLang="zh-CN" sz="2600"/>
          </a:p>
          <a:p>
            <a:pPr algn="l"/>
            <a:r>
              <a:rPr lang="en-US" altLang="zh-CN" sz="2600"/>
              <a:t>public interface Visitable {</a:t>
            </a:r>
          </a:p>
          <a:p>
            <a:pPr algn="l"/>
            <a:r>
              <a:rPr lang="zh-CN" altLang="en-US" sz="2600"/>
              <a:t>　</a:t>
            </a:r>
            <a:r>
              <a:rPr lang="en-US" altLang="zh-CN" sz="2600"/>
              <a:t>public void accept(Visitor visitor);</a:t>
            </a:r>
          </a:p>
          <a:p>
            <a:pPr algn="l"/>
            <a:r>
              <a:rPr lang="en-US" altLang="zh-CN" sz="2600"/>
              <a:t>}	</a:t>
            </a:r>
          </a:p>
          <a:p>
            <a:pPr algn="l"/>
            <a:endParaRPr kumimoji="1" lang="zh-CN" altLang="en-US" sz="2800"/>
          </a:p>
        </p:txBody>
      </p:sp>
    </p:spTree>
    <p:extLst>
      <p:ext uri="{BB962C8B-B14F-4D97-AF65-F5344CB8AC3E}">
        <p14:creationId xmlns:p14="http://schemas.microsoft.com/office/powerpoint/2010/main" val="117474215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a:t>设计原则</a:t>
            </a:r>
          </a:p>
        </p:txBody>
      </p:sp>
    </p:spTree>
    <p:extLst>
      <p:ext uri="{BB962C8B-B14F-4D97-AF65-F5344CB8AC3E}">
        <p14:creationId xmlns:p14="http://schemas.microsoft.com/office/powerpoint/2010/main" val="41351927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5746" y="1642300"/>
            <a:ext cx="7772400" cy="989877"/>
          </a:xfrm>
        </p:spPr>
        <p:txBody>
          <a:bodyPr>
            <a:normAutofit/>
          </a:bodyPr>
          <a:lstStyle/>
          <a:p>
            <a:pPr algn="l"/>
            <a:r>
              <a:rPr kumimoji="1" lang="zh-CN" altLang="zh-CN" sz="3600"/>
              <a:t>2</a:t>
            </a:r>
            <a:r>
              <a:rPr kumimoji="1" lang="en-US" altLang="zh-CN" sz="3600" dirty="0"/>
              <a:t>. </a:t>
            </a:r>
            <a:r>
              <a:rPr lang="zh-CN" altLang="en-US" sz="3600" b="1"/>
              <a:t>开放封闭</a:t>
            </a:r>
            <a:endParaRPr kumimoji="1" lang="zh-CN" altLang="en-US" sz="3600"/>
          </a:p>
        </p:txBody>
      </p:sp>
      <p:sp>
        <p:nvSpPr>
          <p:cNvPr id="3" name="标题 1"/>
          <p:cNvSpPr txBox="1">
            <a:spLocks/>
          </p:cNvSpPr>
          <p:nvPr/>
        </p:nvSpPr>
        <p:spPr>
          <a:xfrm>
            <a:off x="665746" y="526672"/>
            <a:ext cx="7772400" cy="9898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3600" dirty="0"/>
              <a:t>1. </a:t>
            </a:r>
            <a:r>
              <a:rPr lang="zh-CN" altLang="en-US" sz="3600" b="1"/>
              <a:t>单一职责</a:t>
            </a:r>
            <a:endParaRPr kumimoji="1" lang="zh-CN" altLang="en-US" sz="3600"/>
          </a:p>
        </p:txBody>
      </p:sp>
      <p:sp>
        <p:nvSpPr>
          <p:cNvPr id="4" name="标题 1"/>
          <p:cNvSpPr txBox="1">
            <a:spLocks/>
          </p:cNvSpPr>
          <p:nvPr/>
        </p:nvSpPr>
        <p:spPr>
          <a:xfrm>
            <a:off x="665746" y="2876614"/>
            <a:ext cx="7772400" cy="9898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zh-CN" altLang="zh-CN" sz="3600"/>
              <a:t>3</a:t>
            </a:r>
            <a:r>
              <a:rPr kumimoji="1" lang="en-US" altLang="zh-CN" sz="3600" dirty="0"/>
              <a:t>. </a:t>
            </a:r>
            <a:r>
              <a:rPr lang="zh-CN" altLang="en-US" sz="3600" b="1"/>
              <a:t>依赖倒转</a:t>
            </a:r>
            <a:endParaRPr kumimoji="1" lang="zh-CN" altLang="en-US" sz="3600"/>
          </a:p>
        </p:txBody>
      </p:sp>
      <p:sp>
        <p:nvSpPr>
          <p:cNvPr id="5" name="标题 1"/>
          <p:cNvSpPr txBox="1">
            <a:spLocks/>
          </p:cNvSpPr>
          <p:nvPr/>
        </p:nvSpPr>
        <p:spPr>
          <a:xfrm>
            <a:off x="665746" y="4189327"/>
            <a:ext cx="7772400" cy="9898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zh-CN" altLang="zh-CN" sz="3600"/>
              <a:t>4</a:t>
            </a:r>
            <a:r>
              <a:rPr kumimoji="1" lang="en-US" altLang="zh-CN" sz="3600" dirty="0"/>
              <a:t>. </a:t>
            </a:r>
            <a:r>
              <a:rPr lang="zh-CN" altLang="en-US" sz="3600" b="1"/>
              <a:t>接口隔离</a:t>
            </a:r>
            <a:endParaRPr kumimoji="1" lang="zh-CN" altLang="en-US" sz="3600"/>
          </a:p>
        </p:txBody>
      </p:sp>
      <p:sp>
        <p:nvSpPr>
          <p:cNvPr id="6" name="标题 1"/>
          <p:cNvSpPr txBox="1">
            <a:spLocks/>
          </p:cNvSpPr>
          <p:nvPr/>
        </p:nvSpPr>
        <p:spPr>
          <a:xfrm>
            <a:off x="692722" y="5486360"/>
            <a:ext cx="7772400" cy="98987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zh-CN" altLang="zh-CN" sz="3600" dirty="0"/>
              <a:t>5</a:t>
            </a:r>
            <a:r>
              <a:rPr kumimoji="1" lang="en-US" altLang="zh-CN" sz="3600" dirty="0"/>
              <a:t>. </a:t>
            </a:r>
            <a:r>
              <a:rPr lang="en-US" altLang="zh-TW" sz="3600" b="1" dirty="0"/>
              <a:t>Liskov</a:t>
            </a:r>
            <a:r>
              <a:rPr lang="zh-TW" altLang="en-US" sz="3600" b="1" dirty="0"/>
              <a:t>替换</a:t>
            </a:r>
            <a:endParaRPr kumimoji="1" lang="zh-CN" altLang="en-US" sz="3600" dirty="0"/>
          </a:p>
        </p:txBody>
      </p:sp>
    </p:spTree>
    <p:extLst>
      <p:ext uri="{BB962C8B-B14F-4D97-AF65-F5344CB8AC3E}">
        <p14:creationId xmlns:p14="http://schemas.microsoft.com/office/powerpoint/2010/main" val="91539041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946351"/>
          </a:xfrm>
        </p:spPr>
        <p:txBody>
          <a:bodyPr>
            <a:normAutofit/>
          </a:bodyPr>
          <a:lstStyle/>
          <a:p>
            <a:pPr algn="l"/>
            <a:r>
              <a:rPr lang="zh-CN" altLang="en-US" sz="2400"/>
              <a:t>你并不必严格遵守这些原则，违背它们也不会被处以宗教刑罚。但你应当把这些原则看做警钟，若违背了其中的一条，那么警钟就会响起。</a:t>
            </a:r>
            <a:r>
              <a:rPr lang="en-US" altLang="zh-CN" sz="2400" dirty="0"/>
              <a:t/>
            </a:r>
            <a:br>
              <a:rPr lang="en-US" altLang="zh-CN" sz="2400" dirty="0"/>
            </a:br>
            <a:r>
              <a:rPr lang="en-US" altLang="zh-CN" sz="2400" dirty="0"/>
              <a:t/>
            </a:r>
            <a:br>
              <a:rPr lang="en-US" altLang="zh-CN" sz="2400" dirty="0"/>
            </a:br>
            <a:r>
              <a:rPr lang="en-US" altLang="zh-CN" sz="2400" dirty="0"/>
              <a:t>										</a:t>
            </a:r>
            <a:r>
              <a:rPr lang="zh-CN" altLang="zh-CN" sz="2400">
                <a:latin typeface="+mj-ea"/>
              </a:rPr>
              <a:t>－</a:t>
            </a:r>
            <a:r>
              <a:rPr lang="zh-CN" altLang="en-US" sz="2400">
                <a:latin typeface="+mj-ea"/>
              </a:rPr>
              <a:t>－</a:t>
            </a:r>
            <a:r>
              <a:rPr lang="en-US" altLang="zh-CN" sz="2400" dirty="0">
                <a:latin typeface="+mj-ea"/>
              </a:rPr>
              <a:t> 《</a:t>
            </a:r>
            <a:r>
              <a:rPr lang="en-US" altLang="zh-TW" sz="2400" dirty="0">
                <a:latin typeface="+mj-ea"/>
              </a:rPr>
              <a:t>OOD</a:t>
            </a:r>
            <a:r>
              <a:rPr lang="zh-TW" altLang="en-US" sz="2400">
                <a:latin typeface="+mj-ea"/>
              </a:rPr>
              <a:t>启示录</a:t>
            </a:r>
            <a:r>
              <a:rPr lang="en-US" altLang="zh-CN" sz="2400" dirty="0">
                <a:latin typeface="+mj-ea"/>
              </a:rPr>
              <a:t>》</a:t>
            </a:r>
            <a:endParaRPr kumimoji="1" lang="zh-CN" altLang="en-US" sz="2400">
              <a:latin typeface="+mj-ea"/>
            </a:endParaRPr>
          </a:p>
        </p:txBody>
      </p:sp>
    </p:spTree>
    <p:extLst>
      <p:ext uri="{BB962C8B-B14F-4D97-AF65-F5344CB8AC3E}">
        <p14:creationId xmlns:p14="http://schemas.microsoft.com/office/powerpoint/2010/main" val="9496090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665"/>
            <a:ext cx="7772400" cy="3388903"/>
          </a:xfrm>
        </p:spPr>
        <p:txBody>
          <a:bodyPr>
            <a:normAutofit/>
          </a:bodyPr>
          <a:lstStyle/>
          <a:p>
            <a:pPr algn="l"/>
            <a:r>
              <a:rPr lang="zh-CN" altLang="en-US" sz="2800"/>
              <a:t>设计模式（</a:t>
            </a:r>
            <a:r>
              <a:rPr lang="en-US" altLang="zh-CN" sz="2800" dirty="0"/>
              <a:t>Design pattern</a:t>
            </a:r>
            <a:r>
              <a:rPr lang="zh-CN" altLang="en-US" sz="2800"/>
              <a:t>）是一套被反复使用、多数人知晓的、经过分类编目的、代码设计经验的总结。</a:t>
            </a:r>
            <a:r>
              <a:rPr lang="en-US" altLang="zh-CN" sz="2800" dirty="0"/>
              <a:t/>
            </a:r>
            <a:br>
              <a:rPr lang="en-US" altLang="zh-CN" sz="2800" dirty="0"/>
            </a:br>
            <a:r>
              <a:rPr lang="en-US" altLang="zh-CN" sz="2800" dirty="0"/>
              <a:t/>
            </a:r>
            <a:br>
              <a:rPr lang="en-US" altLang="zh-CN" sz="2800" dirty="0"/>
            </a:br>
            <a:r>
              <a:rPr lang="en-US" altLang="zh-CN" sz="2800" dirty="0"/>
              <a:t>											</a:t>
            </a:r>
            <a:r>
              <a:rPr lang="zh-CN" altLang="zh-CN" sz="2800"/>
              <a:t>——</a:t>
            </a:r>
            <a:r>
              <a:rPr lang="en-US" altLang="zh-CN" sz="2800" dirty="0"/>
              <a:t> </a:t>
            </a:r>
            <a:r>
              <a:rPr lang="zh-CN" altLang="en-US" sz="2800"/>
              <a:t>百度百科</a:t>
            </a:r>
            <a:endParaRPr kumimoji="1" lang="zh-CN" altLang="en-US" sz="2800"/>
          </a:p>
        </p:txBody>
      </p:sp>
    </p:spTree>
    <p:extLst>
      <p:ext uri="{BB962C8B-B14F-4D97-AF65-F5344CB8AC3E}">
        <p14:creationId xmlns:p14="http://schemas.microsoft.com/office/powerpoint/2010/main" val="20658981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Thank You</a:t>
            </a:r>
            <a:endParaRPr kumimoji="1" lang="zh-CN" altLang="en-US"/>
          </a:p>
        </p:txBody>
      </p:sp>
    </p:spTree>
    <p:extLst>
      <p:ext uri="{BB962C8B-B14F-4D97-AF65-F5344CB8AC3E}">
        <p14:creationId xmlns:p14="http://schemas.microsoft.com/office/powerpoint/2010/main" val="24723346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665"/>
            <a:ext cx="7772400" cy="3800585"/>
          </a:xfrm>
        </p:spPr>
        <p:txBody>
          <a:bodyPr>
            <a:normAutofit/>
          </a:bodyPr>
          <a:lstStyle/>
          <a:p>
            <a:pPr algn="l"/>
            <a:r>
              <a:rPr lang="en-US" altLang="zh-CN" sz="2800"/>
              <a:t>《Design Patterns: Elements of Reusable Object-Oriented Software》</a:t>
            </a:r>
            <a:r>
              <a:rPr lang="zh-CN" altLang="en-US" sz="2800"/>
              <a:t>（设计模式：可复用面向对象软件基础）</a:t>
            </a:r>
            <a:r>
              <a:rPr lang="en-US" altLang="zh-CN" sz="2800"/>
              <a:t/>
            </a:r>
            <a:br>
              <a:rPr lang="en-US" altLang="zh-CN" sz="2800"/>
            </a:br>
            <a:r>
              <a:rPr lang="en-US" altLang="zh-CN" sz="2800"/>
              <a:t>                                                   </a:t>
            </a:r>
            <a:r>
              <a:rPr lang="zh-CN" altLang="en-US" sz="2800"/>
              <a:t>－－</a:t>
            </a:r>
            <a:r>
              <a:rPr lang="en-US" altLang="zh-CN" sz="2800"/>
              <a:t> 1995 by GOF   </a:t>
            </a:r>
            <a:br>
              <a:rPr lang="en-US" altLang="zh-CN" sz="2800"/>
            </a:br>
            <a:r>
              <a:rPr lang="en-US" altLang="zh-CN" sz="2800"/>
              <a:t/>
            </a:r>
            <a:br>
              <a:rPr lang="en-US" altLang="zh-CN" sz="2800"/>
            </a:br>
            <a:r>
              <a:rPr lang="en-US" altLang="zh-CN" sz="2800"/>
              <a:t/>
            </a:r>
            <a:br>
              <a:rPr lang="en-US" altLang="zh-CN" sz="2800"/>
            </a:br>
            <a:r>
              <a:rPr lang="en-US" altLang="zh-CN" sz="2800"/>
              <a:t>《</a:t>
            </a:r>
            <a:r>
              <a:rPr lang="zh-CN" altLang="en-US" sz="2800"/>
              <a:t>大话设计模式</a:t>
            </a:r>
            <a:r>
              <a:rPr lang="en-US" altLang="zh-CN" sz="2800"/>
              <a:t>》</a:t>
            </a:r>
            <a:br>
              <a:rPr lang="en-US" altLang="zh-CN" sz="2800"/>
            </a:br>
            <a:r>
              <a:rPr lang="en-US" altLang="zh-CN" sz="2800"/>
              <a:t>									</a:t>
            </a:r>
            <a:endParaRPr kumimoji="1" lang="zh-CN" altLang="en-US" sz="2800"/>
          </a:p>
        </p:txBody>
      </p:sp>
    </p:spTree>
    <p:extLst>
      <p:ext uri="{BB962C8B-B14F-4D97-AF65-F5344CB8AC3E}">
        <p14:creationId xmlns:p14="http://schemas.microsoft.com/office/powerpoint/2010/main" val="40171781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665"/>
            <a:ext cx="7772400" cy="3388903"/>
          </a:xfrm>
        </p:spPr>
        <p:txBody>
          <a:bodyPr>
            <a:normAutofit/>
          </a:bodyPr>
          <a:lstStyle/>
          <a:p>
            <a:pPr algn="l"/>
            <a:r>
              <a:rPr lang="en-US" altLang="zh-CN" sz="3600"/>
              <a:t>			</a:t>
            </a:r>
            <a:r>
              <a:rPr lang="zh-CN" altLang="en-US" sz="3600"/>
              <a:t>书本</a:t>
            </a:r>
            <a:r>
              <a:rPr lang="zh-CN" altLang="en-US" sz="3600"/>
              <a:t>收录了</a:t>
            </a:r>
            <a:r>
              <a:rPr lang="en-US" altLang="zh-CN" sz="3600" b="1" dirty="0">
                <a:solidFill>
                  <a:srgbClr val="FF0000"/>
                </a:solidFill>
              </a:rPr>
              <a:t>23</a:t>
            </a:r>
            <a:r>
              <a:rPr lang="zh-CN" altLang="en-US" sz="3600"/>
              <a:t>个设计模式</a:t>
            </a:r>
            <a:endParaRPr kumimoji="1" lang="zh-CN" altLang="en-US" sz="3600"/>
          </a:p>
        </p:txBody>
      </p:sp>
    </p:spTree>
    <p:extLst>
      <p:ext uri="{BB962C8B-B14F-4D97-AF65-F5344CB8AC3E}">
        <p14:creationId xmlns:p14="http://schemas.microsoft.com/office/powerpoint/2010/main" val="6626763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665"/>
            <a:ext cx="7772400" cy="3388903"/>
          </a:xfrm>
        </p:spPr>
        <p:txBody>
          <a:bodyPr>
            <a:normAutofit/>
          </a:bodyPr>
          <a:lstStyle/>
          <a:p>
            <a:pPr algn="l"/>
            <a:endParaRPr kumimoji="1" lang="zh-CN" altLang="en-US" sz="3600"/>
          </a:p>
        </p:txBody>
      </p:sp>
      <p:pic>
        <p:nvPicPr>
          <p:cNvPr id="3" name="图片 2" descr="屏幕快照 2015-02-09 下午6.12.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1300"/>
            <a:ext cx="9144000" cy="3826286"/>
          </a:xfrm>
          <a:prstGeom prst="rect">
            <a:avLst/>
          </a:prstGeom>
        </p:spPr>
      </p:pic>
    </p:spTree>
    <p:extLst>
      <p:ext uri="{BB962C8B-B14F-4D97-AF65-F5344CB8AC3E}">
        <p14:creationId xmlns:p14="http://schemas.microsoft.com/office/powerpoint/2010/main" val="37922291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846296"/>
            <a:ext cx="7772400" cy="2150193"/>
          </a:xfrm>
        </p:spPr>
        <p:txBody>
          <a:bodyPr>
            <a:normAutofit/>
          </a:bodyPr>
          <a:lstStyle/>
          <a:p>
            <a:pPr algn="l"/>
            <a:r>
              <a:rPr lang="en-US" altLang="zh-CN" sz="2800" dirty="0">
                <a:solidFill>
                  <a:srgbClr val="FF0000"/>
                </a:solidFill>
              </a:rPr>
              <a:t>2. Factory Method  </a:t>
            </a:r>
            <a:r>
              <a:rPr lang="zh-CN" altLang="en-US" sz="2800" dirty="0">
                <a:solidFill>
                  <a:srgbClr val="FF0000"/>
                </a:solidFill>
              </a:rPr>
              <a:t>（工厂方法）</a:t>
            </a:r>
            <a:r>
              <a:rPr lang="en-US" altLang="zh-CN" sz="2800" dirty="0">
                <a:solidFill>
                  <a:srgbClr val="FF0000"/>
                </a:solidFill>
              </a:rPr>
              <a:t/>
            </a:r>
            <a:br>
              <a:rPr lang="en-US" altLang="zh-CN" sz="2800" dirty="0">
                <a:solidFill>
                  <a:srgbClr val="FF0000"/>
                </a:solidFill>
              </a:rPr>
            </a:br>
            <a:r>
              <a:rPr lang="en-US" altLang="zh-CN" sz="2800" dirty="0"/>
              <a:t/>
            </a:r>
            <a:br>
              <a:rPr lang="en-US" altLang="zh-CN" sz="2800" dirty="0"/>
            </a:br>
            <a:r>
              <a:rPr lang="zh-CN" altLang="en-US" sz="2800" dirty="0"/>
              <a:t>定义一个用于创建对象的接口，让子类决定将哪一个类实例化。使一个类的实例化延迟到其子类。</a:t>
            </a:r>
            <a:endParaRPr kumimoji="1" lang="zh-CN" altLang="en-US" sz="2800" dirty="0"/>
          </a:p>
        </p:txBody>
      </p:sp>
      <p:sp>
        <p:nvSpPr>
          <p:cNvPr id="4" name="标题 1"/>
          <p:cNvSpPr txBox="1">
            <a:spLocks/>
          </p:cNvSpPr>
          <p:nvPr/>
        </p:nvSpPr>
        <p:spPr>
          <a:xfrm>
            <a:off x="685800" y="1029745"/>
            <a:ext cx="7772400" cy="21501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a:solidFill>
                  <a:srgbClr val="FF0000"/>
                </a:solidFill>
              </a:rPr>
              <a:t>1. Abstract Factory </a:t>
            </a:r>
            <a:r>
              <a:rPr lang="zh-CN" altLang="en-US" sz="2800" dirty="0">
                <a:solidFill>
                  <a:srgbClr val="FF0000"/>
                </a:solidFill>
              </a:rPr>
              <a:t>（抽象工厂）</a:t>
            </a:r>
            <a:r>
              <a:rPr lang="en-US" altLang="zh-CN" sz="2800" dirty="0">
                <a:solidFill>
                  <a:srgbClr val="FF0000"/>
                </a:solidFill>
              </a:rPr>
              <a:t/>
            </a:r>
            <a:br>
              <a:rPr lang="en-US" altLang="zh-CN" sz="2800" dirty="0">
                <a:solidFill>
                  <a:srgbClr val="FF0000"/>
                </a:solidFill>
              </a:rPr>
            </a:br>
            <a:r>
              <a:rPr lang="en-US" altLang="zh-CN" sz="2800" dirty="0">
                <a:solidFill>
                  <a:srgbClr val="FF0000"/>
                </a:solidFill>
              </a:rPr>
              <a:t> </a:t>
            </a:r>
            <a:r>
              <a:rPr lang="en-US" altLang="zh-CN" sz="2800" dirty="0"/>
              <a:t/>
            </a:r>
            <a:br>
              <a:rPr lang="en-US" altLang="zh-CN" sz="2800" dirty="0"/>
            </a:br>
            <a:r>
              <a:rPr lang="zh-CN" altLang="en-US" sz="2800" dirty="0"/>
              <a:t> 提供一个创建一系列相关或相互依赖对象的接口，而无需指定它们具体的类。</a:t>
            </a:r>
            <a:endParaRPr kumimoji="1" lang="zh-CN" altLang="en-US" sz="2800" dirty="0"/>
          </a:p>
        </p:txBody>
      </p:sp>
    </p:spTree>
    <p:extLst>
      <p:ext uri="{BB962C8B-B14F-4D97-AF65-F5344CB8AC3E}">
        <p14:creationId xmlns:p14="http://schemas.microsoft.com/office/powerpoint/2010/main" val="17178008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799" y="174626"/>
            <a:ext cx="8124825" cy="6016624"/>
          </a:xfrm>
        </p:spPr>
        <p:txBody>
          <a:bodyPr>
            <a:noAutofit/>
          </a:bodyPr>
          <a:lstStyle/>
          <a:p>
            <a:pPr algn="l"/>
            <a:r>
              <a:rPr lang="en-US" altLang="zh-CN" sz="2000" dirty="0">
                <a:solidFill>
                  <a:srgbClr val="000000"/>
                </a:solidFill>
              </a:rPr>
              <a:t>p</a:t>
            </a:r>
            <a:r>
              <a:rPr lang="en-US" altLang="zh-CN" sz="2000" dirty="0" smtClean="0">
                <a:solidFill>
                  <a:srgbClr val="000000"/>
                </a:solidFill>
              </a:rPr>
              <a:t>ublic interface SocketImplFactory {</a:t>
            </a:r>
            <a:br>
              <a:rPr lang="en-US" altLang="zh-CN" sz="2000" dirty="0" smtClean="0">
                <a:solidFill>
                  <a:srgbClr val="000000"/>
                </a:solidFill>
              </a:rPr>
            </a:br>
            <a:r>
              <a:rPr lang="en-US" altLang="zh-CN" sz="2000" dirty="0" smtClean="0">
                <a:solidFill>
                  <a:srgbClr val="000000"/>
                </a:solidFill>
              </a:rPr>
              <a:t/>
            </a:r>
            <a:br>
              <a:rPr lang="en-US" altLang="zh-CN" sz="2000" dirty="0" smtClean="0">
                <a:solidFill>
                  <a:srgbClr val="000000"/>
                </a:solidFill>
              </a:rPr>
            </a:br>
            <a:r>
              <a:rPr lang="en-US" altLang="zh-CN" sz="2000" dirty="0" smtClean="0">
                <a:solidFill>
                  <a:srgbClr val="000000"/>
                </a:solidFill>
              </a:rPr>
              <a:t>	SocketImpl  createSocketImpl();</a:t>
            </a:r>
            <a:br>
              <a:rPr lang="en-US" altLang="zh-CN" sz="2000" dirty="0" smtClean="0">
                <a:solidFill>
                  <a:srgbClr val="000000"/>
                </a:solidFill>
              </a:rPr>
            </a:br>
            <a:r>
              <a:rPr lang="en-US" altLang="zh-CN" sz="2000" dirty="0" smtClean="0">
                <a:solidFill>
                  <a:srgbClr val="000000"/>
                </a:solidFill>
              </a:rPr>
              <a:t/>
            </a:r>
            <a:br>
              <a:rPr lang="en-US" altLang="zh-CN" sz="2000" dirty="0" smtClean="0">
                <a:solidFill>
                  <a:srgbClr val="000000"/>
                </a:solidFill>
              </a:rPr>
            </a:br>
            <a:r>
              <a:rPr lang="en-US" altLang="zh-CN" sz="2000" dirty="0" smtClean="0">
                <a:solidFill>
                  <a:srgbClr val="000000"/>
                </a:solidFill>
              </a:rPr>
              <a:t>}</a:t>
            </a:r>
            <a:br>
              <a:rPr lang="en-US" altLang="zh-CN" sz="2000" dirty="0" smtClean="0">
                <a:solidFill>
                  <a:srgbClr val="000000"/>
                </a:solidFill>
              </a:rPr>
            </a:br>
            <a:r>
              <a:rPr lang="en-US" altLang="zh-CN" sz="2000" dirty="0">
                <a:solidFill>
                  <a:srgbClr val="000000"/>
                </a:solidFill>
              </a:rPr>
              <a:t/>
            </a:r>
            <a:br>
              <a:rPr lang="en-US" altLang="zh-CN" sz="2000" dirty="0">
                <a:solidFill>
                  <a:srgbClr val="000000"/>
                </a:solidFill>
              </a:rPr>
            </a:br>
            <a:r>
              <a:rPr lang="en-US" altLang="zh-CN" sz="2000" dirty="0">
                <a:solidFill>
                  <a:srgbClr val="000000"/>
                </a:solidFill>
              </a:rPr>
              <a:t>public class Socket {</a:t>
            </a:r>
            <a:br>
              <a:rPr lang="en-US" altLang="zh-CN" sz="2000" dirty="0">
                <a:solidFill>
                  <a:srgbClr val="000000"/>
                </a:solidFill>
              </a:rPr>
            </a:br>
            <a:r>
              <a:rPr lang="en-US" altLang="zh-CN" sz="2000" dirty="0">
                <a:solidFill>
                  <a:srgbClr val="000000"/>
                </a:solidFill>
              </a:rPr>
              <a:t/>
            </a:r>
            <a:br>
              <a:rPr lang="en-US" altLang="zh-CN" sz="2000" dirty="0">
                <a:solidFill>
                  <a:srgbClr val="000000"/>
                </a:solidFill>
              </a:rPr>
            </a:br>
            <a:r>
              <a:rPr lang="en-US" altLang="zh-CN" sz="2000" dirty="0">
                <a:solidFill>
                  <a:srgbClr val="000000"/>
                </a:solidFill>
              </a:rPr>
              <a:t>	public static void 	setSocketImplFactory(SocketImplFactory factory);</a:t>
            </a:r>
            <a:br>
              <a:rPr lang="en-US" altLang="zh-CN" sz="2000" dirty="0">
                <a:solidFill>
                  <a:srgbClr val="000000"/>
                </a:solidFill>
              </a:rPr>
            </a:br>
            <a:r>
              <a:rPr lang="en-US" altLang="zh-CN" sz="2000" dirty="0">
                <a:solidFill>
                  <a:srgbClr val="000000"/>
                </a:solidFill>
              </a:rPr>
              <a:t/>
            </a:r>
            <a:br>
              <a:rPr lang="en-US" altLang="zh-CN" sz="2000" dirty="0">
                <a:solidFill>
                  <a:srgbClr val="000000"/>
                </a:solidFill>
              </a:rPr>
            </a:br>
            <a:r>
              <a:rPr lang="en-US" altLang="zh-CN" sz="2000" dirty="0">
                <a:solidFill>
                  <a:srgbClr val="000000"/>
                </a:solidFill>
              </a:rPr>
              <a:t>}</a:t>
            </a:r>
            <a:br>
              <a:rPr lang="en-US" altLang="zh-CN" sz="2000" dirty="0">
                <a:solidFill>
                  <a:srgbClr val="000000"/>
                </a:solidFill>
              </a:rPr>
            </a:br>
            <a:r>
              <a:rPr lang="en-US" altLang="zh-CN" sz="2000" dirty="0">
                <a:solidFill>
                  <a:srgbClr val="000000"/>
                </a:solidFill>
              </a:rPr>
              <a:t/>
            </a:r>
            <a:br>
              <a:rPr lang="en-US" altLang="zh-CN" sz="2000" dirty="0">
                <a:solidFill>
                  <a:srgbClr val="000000"/>
                </a:solidFill>
              </a:rPr>
            </a:br>
            <a:r>
              <a:rPr lang="en-US" altLang="zh-CN" sz="2000" dirty="0">
                <a:solidFill>
                  <a:srgbClr val="000000"/>
                </a:solidFill>
              </a:rPr>
              <a:t>public class ServerSocket {</a:t>
            </a:r>
            <a:br>
              <a:rPr lang="en-US" altLang="zh-CN" sz="2000" dirty="0">
                <a:solidFill>
                  <a:srgbClr val="000000"/>
                </a:solidFill>
              </a:rPr>
            </a:br>
            <a:r>
              <a:rPr lang="en-US" altLang="zh-CN" sz="2000" dirty="0">
                <a:solidFill>
                  <a:srgbClr val="000000"/>
                </a:solidFill>
              </a:rPr>
              <a:t/>
            </a:r>
            <a:br>
              <a:rPr lang="en-US" altLang="zh-CN" sz="2000" dirty="0">
                <a:solidFill>
                  <a:srgbClr val="000000"/>
                </a:solidFill>
              </a:rPr>
            </a:br>
            <a:r>
              <a:rPr lang="en-US" altLang="zh-CN" sz="2000" dirty="0">
                <a:solidFill>
                  <a:srgbClr val="000000"/>
                </a:solidFill>
              </a:rPr>
              <a:t>	public static void setSocketImplFactory(SocketImplFactory factory);</a:t>
            </a:r>
            <a:br>
              <a:rPr lang="en-US" altLang="zh-CN" sz="2000" dirty="0">
                <a:solidFill>
                  <a:srgbClr val="000000"/>
                </a:solidFill>
              </a:rPr>
            </a:br>
            <a:r>
              <a:rPr lang="en-US" altLang="zh-CN" sz="2000" dirty="0">
                <a:solidFill>
                  <a:srgbClr val="000000"/>
                </a:solidFill>
              </a:rPr>
              <a:t/>
            </a:r>
            <a:br>
              <a:rPr lang="en-US" altLang="zh-CN" sz="2000" dirty="0">
                <a:solidFill>
                  <a:srgbClr val="000000"/>
                </a:solidFill>
              </a:rPr>
            </a:br>
            <a:r>
              <a:rPr lang="en-US" altLang="zh-CN" sz="2000" dirty="0">
                <a:solidFill>
                  <a:srgbClr val="000000"/>
                </a:solidFill>
              </a:rPr>
              <a:t>}</a:t>
            </a:r>
            <a:endParaRPr kumimoji="1" lang="zh-CN" altLang="en-US" sz="2000" dirty="0">
              <a:solidFill>
                <a:srgbClr val="000000"/>
              </a:solidFill>
            </a:endParaRPr>
          </a:p>
        </p:txBody>
      </p:sp>
    </p:spTree>
    <p:extLst>
      <p:ext uri="{BB962C8B-B14F-4D97-AF65-F5344CB8AC3E}">
        <p14:creationId xmlns:p14="http://schemas.microsoft.com/office/powerpoint/2010/main" val="17149465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6030"/>
            <a:ext cx="7772400" cy="2150193"/>
          </a:xfrm>
        </p:spPr>
        <p:txBody>
          <a:bodyPr>
            <a:normAutofit/>
          </a:bodyPr>
          <a:lstStyle/>
          <a:p>
            <a:pPr algn="l"/>
            <a:r>
              <a:rPr lang="en-US" altLang="zh-CN" sz="2800" dirty="0"/>
              <a:t> </a:t>
            </a:r>
            <a:r>
              <a:rPr lang="en-US" altLang="zh-CN" sz="2800" dirty="0">
                <a:solidFill>
                  <a:srgbClr val="FF0000"/>
                </a:solidFill>
              </a:rPr>
              <a:t>3. Builder </a:t>
            </a:r>
            <a:r>
              <a:rPr lang="zh-CN" altLang="en-US" sz="2800" dirty="0">
                <a:solidFill>
                  <a:srgbClr val="FF0000"/>
                </a:solidFill>
              </a:rPr>
              <a:t>（生成器）</a:t>
            </a:r>
            <a:r>
              <a:rPr lang="en-US" altLang="zh-CN" sz="2800" dirty="0">
                <a:solidFill>
                  <a:srgbClr val="FF0000"/>
                </a:solidFill>
              </a:rPr>
              <a:t/>
            </a:r>
            <a:br>
              <a:rPr lang="en-US" altLang="zh-CN" sz="2800" dirty="0">
                <a:solidFill>
                  <a:srgbClr val="FF0000"/>
                </a:solidFill>
              </a:rPr>
            </a:br>
            <a:r>
              <a:rPr lang="en-US" altLang="zh-CN" sz="2800" dirty="0"/>
              <a:t/>
            </a:r>
            <a:br>
              <a:rPr lang="en-US" altLang="zh-CN" sz="2800" dirty="0"/>
            </a:br>
            <a:r>
              <a:rPr lang="zh-CN" altLang="en-US" sz="2800" dirty="0"/>
              <a:t>将一个复杂对象的构建与它的表示分离，使得同样的构建过程可以创建不同的表示。</a:t>
            </a:r>
            <a:endParaRPr kumimoji="1" lang="zh-CN" altLang="en-US" sz="2800" dirty="0"/>
          </a:p>
        </p:txBody>
      </p:sp>
      <p:sp>
        <p:nvSpPr>
          <p:cNvPr id="4" name="标题 1"/>
          <p:cNvSpPr txBox="1">
            <a:spLocks/>
          </p:cNvSpPr>
          <p:nvPr/>
        </p:nvSpPr>
        <p:spPr>
          <a:xfrm>
            <a:off x="685800" y="4292071"/>
            <a:ext cx="7772400" cy="89404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sz="2800" dirty="0" smtClean="0">
                <a:hlinkClick r:id="rId3" action="ppaction://hlinkfile"/>
              </a:rPr>
              <a:t>AlertDialog.Builder</a:t>
            </a:r>
            <a:endParaRPr kumimoji="1" lang="en-US" altLang="zh-CN" sz="2800" dirty="0" smtClean="0"/>
          </a:p>
          <a:p>
            <a:pPr algn="l"/>
            <a:endParaRPr kumimoji="1" lang="en-US" altLang="zh-CN" sz="2800" dirty="0"/>
          </a:p>
          <a:p>
            <a:pPr algn="l"/>
            <a:endParaRPr kumimoji="1" lang="zh-CN" altLang="en-US" sz="2800" dirty="0"/>
          </a:p>
        </p:txBody>
      </p:sp>
    </p:spTree>
    <p:extLst>
      <p:ext uri="{BB962C8B-B14F-4D97-AF65-F5344CB8AC3E}">
        <p14:creationId xmlns:p14="http://schemas.microsoft.com/office/powerpoint/2010/main" val="9514034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625</TotalTime>
  <Words>465</Words>
  <Application>Microsoft Macintosh PowerPoint</Application>
  <PresentationFormat>全屏显示(4:3)</PresentationFormat>
  <Paragraphs>110</Paragraphs>
  <Slides>30</Slides>
  <Notes>23</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软件设计模式分享</vt:lpstr>
      <vt:lpstr>什么是设计模式？</vt:lpstr>
      <vt:lpstr>设计模式（Design pattern）是一套被反复使用、多数人知晓的、经过分类编目的、代码设计经验的总结。             —— 百度百科</vt:lpstr>
      <vt:lpstr>《Design Patterns: Elements of Reusable Object-Oriented Software》（设计模式：可复用面向对象软件基础）                                                    －－ 1995 by GOF      《大话设计模式》          </vt:lpstr>
      <vt:lpstr>   书本收录了23个设计模式</vt:lpstr>
      <vt:lpstr>PowerPoint 演示文稿</vt:lpstr>
      <vt:lpstr>2. Factory Method  （工厂方法）  定义一个用于创建对象的接口，让子类决定将哪一个类实例化。使一个类的实例化延迟到其子类。</vt:lpstr>
      <vt:lpstr>public interface SocketImplFactory {   SocketImpl  createSocketImpl();  }  public class Socket {   public static void  setSocketImplFactory(SocketImplFactory factory);  }  public class ServerSocket {   public static void setSocketImplFactory(SocketImplFactory factory);  }</vt:lpstr>
      <vt:lpstr> 3. Builder （生成器）  将一个复杂对象的构建与它的表示分离，使得同样的构建过程可以创建不同的表示。</vt:lpstr>
      <vt:lpstr>@protocol NSCopying  - (id)copyWithZone:(NSZone *)zone;  @end  NSString* s0 = @”abc”; NSString* s  =  [s0 copy];</vt:lpstr>
      <vt:lpstr> 5. Singleton （单例）    保证一个类仅有一个实例，并提供一个访问它的全局访问点。</vt:lpstr>
      <vt:lpstr> 6. Adapter （适配器）      将一个类的接口转换成客户希望的另外一个接口。使得原本由于接口不兼容而不能一起工作的那些类可以一起工作。</vt:lpstr>
      <vt:lpstr>UIControl   UIButton    UISwitch    UISlider</vt:lpstr>
      <vt:lpstr> 8. Composite （组合）    将对象组合成树形结构以表示“部分- 整体”的层次结构。使得客户对单个对象和复合对象的使用具有一致性。</vt:lpstr>
      <vt:lpstr>class FilterInputStream extends InputStream {   FilterInputStream (InputStream in); }   class ContextWrapper extends Context {  ContextWrapper(Context base); } </vt:lpstr>
      <vt:lpstr> 10. Facade （外观）   为子系统中的一组接口提供一个一致的界面，定义了一个高层接口，这个接口使得这一子系统更加容易使用。</vt:lpstr>
      <vt:lpstr>游戏引擎里的粒子系统</vt:lpstr>
      <vt:lpstr> 12. Proxy （代理）    为其他对象提供一个代理以控制对这个对象的访问。</vt:lpstr>
      <vt:lpstr> 13. Interpreter （解释器）   给定一个语言,  定义它的文法的一种表示，并定义一个解释器，用来解释语言中的句子。</vt:lpstr>
      <vt:lpstr>15. Chain of Responsibility （职责链）    为解除请求的发送者和接收者之间耦合，而使多个对象都有机会处理这个请求。将这些对象连成一条链，并沿着这条链传递该请求，直到有一个对象处理它。</vt:lpstr>
      <vt:lpstr>17. Iterator （迭代器）   提供一种方法顺序访问一个聚合对象中各个元素,  而又不需暴露该对象的内部表示。</vt:lpstr>
      <vt:lpstr>19. Memento （备忘）   在不破坏封装性的前提下，捕获一个对象的内部状态，并在该对象之外保存这个状态。这样以后就可将该对象恢复到保存的状态。</vt:lpstr>
      <vt:lpstr>@interface NSNotificationCenter  - (void)addObserver:(id)observer selector:(SEL)aSelector name:(NSString *)aName object:(id)anObject  @end</vt:lpstr>
      <vt:lpstr>21. State （状态）  允许一个对象在其内部状态改变时改变它的行为。</vt:lpstr>
      <vt:lpstr>org.apache.http库使用了不少Strategy模式</vt:lpstr>
      <vt:lpstr>23. Visitor （访问者）    表示一个作用于某对象结构中的各元素的操作。它使你可以在不改变各元素的类的前提下定义作用于这些元素的新操作。</vt:lpstr>
      <vt:lpstr>设计原则</vt:lpstr>
      <vt:lpstr>2. 开放封闭</vt:lpstr>
      <vt:lpstr>你并不必严格遵守这些原则，违背它们也不会被处以宗教刑罚。但你应当把这些原则看做警钟，若违背了其中的一条，那么警钟就会响起。            －－ 《OOD启示录》</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软件设计模式分享</dc:title>
  <dc:creator>chenzhanhui</dc:creator>
  <cp:lastModifiedBy>Zhanhui Chen</cp:lastModifiedBy>
  <cp:revision>41</cp:revision>
  <dcterms:created xsi:type="dcterms:W3CDTF">2015-02-09T09:45:25Z</dcterms:created>
  <dcterms:modified xsi:type="dcterms:W3CDTF">2015-05-11T10:15:32Z</dcterms:modified>
</cp:coreProperties>
</file>