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4" r:id="rId9"/>
    <p:sldId id="272" r:id="rId10"/>
    <p:sldId id="273" r:id="rId11"/>
    <p:sldId id="275" r:id="rId12"/>
    <p:sldId id="276" r:id="rId13"/>
    <p:sldId id="279" r:id="rId14"/>
    <p:sldId id="280" r:id="rId15"/>
    <p:sldId id="281" r:id="rId16"/>
    <p:sldId id="264" r:id="rId17"/>
    <p:sldId id="265" r:id="rId18"/>
    <p:sldId id="266" r:id="rId19"/>
    <p:sldId id="267" r:id="rId20"/>
    <p:sldId id="269" r:id="rId21"/>
    <p:sldId id="28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08" autoAdjust="0"/>
  </p:normalViewPr>
  <p:slideViewPr>
    <p:cSldViewPr>
      <p:cViewPr varScale="1">
        <p:scale>
          <a:sx n="88" d="100"/>
          <a:sy n="88" d="100"/>
        </p:scale>
        <p:origin x="22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3E0FC-3548-4E9F-8710-7D9C10D8B15A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FDFB2-8423-41A0-A532-8425D46AE3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76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36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32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95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95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本地第一页缓存，过一段时间之后拉第二页，此时云端数据第一页数据跑到第二页之后，就会出现冲突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提问：两种方法，如何取舍？</a:t>
            </a:r>
            <a:endParaRPr lang="en-US" altLang="zh-CN" dirty="0" smtClean="0"/>
          </a:p>
          <a:p>
            <a:r>
              <a:rPr lang="zh-CN" altLang="en-US" dirty="0" smtClean="0"/>
              <a:t>按时间戳划分，针对倒叙显示，即第一页的数据有可能会下落到第二页，如首页</a:t>
            </a:r>
            <a:r>
              <a:rPr lang="en-US" altLang="zh-CN" dirty="0" smtClean="0"/>
              <a:t>timeline</a:t>
            </a:r>
          </a:p>
          <a:p>
            <a:r>
              <a:rPr lang="zh-CN" altLang="en-US" dirty="0" smtClean="0"/>
              <a:t>按分页划分，针对顺序显示，即第一页永远是第一页，如评论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主要遇到的问题：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、本地缓存与服务器数据的冲突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、时间戳的冲突，如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秒、</a:t>
            </a:r>
            <a:r>
              <a:rPr lang="en-US" altLang="zh-CN" dirty="0" smtClean="0"/>
              <a:t>1ms</a:t>
            </a:r>
            <a:r>
              <a:rPr lang="zh-CN" altLang="en-US" dirty="0" smtClean="0"/>
              <a:t>时，连续发了两个贴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37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29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2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07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178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18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2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325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427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67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000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22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3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23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300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79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0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通信协议设计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卓梦创想 </a:t>
            </a:r>
            <a:r>
              <a:rPr lang="en-US" altLang="zh-CN" dirty="0" smtClean="0"/>
              <a:t>2014.7.17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业务特性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参数格式（类型、取值）</a:t>
            </a:r>
            <a:endParaRPr lang="en-US" altLang="zh-CN" dirty="0" smtClean="0"/>
          </a:p>
          <a:p>
            <a:r>
              <a:rPr lang="en-US" altLang="zh-CN" dirty="0" err="1" smtClean="0"/>
              <a:t>Gzip</a:t>
            </a:r>
            <a:r>
              <a:rPr lang="zh-CN" altLang="en-US" dirty="0" smtClean="0"/>
              <a:t>压缩</a:t>
            </a:r>
            <a:endParaRPr lang="en-US" altLang="zh-CN" dirty="0" smtClean="0"/>
          </a:p>
          <a:p>
            <a:r>
              <a:rPr lang="zh-CN" altLang="en-US" dirty="0" smtClean="0"/>
              <a:t>数据加密</a:t>
            </a:r>
            <a:endParaRPr lang="en-US" altLang="zh-CN" dirty="0" smtClean="0"/>
          </a:p>
          <a:p>
            <a:r>
              <a:rPr lang="zh-CN" altLang="en-US" dirty="0" smtClean="0"/>
              <a:t>超时控制</a:t>
            </a:r>
            <a:endParaRPr lang="en-US" altLang="zh-CN" dirty="0" smtClean="0"/>
          </a:p>
          <a:p>
            <a:r>
              <a:rPr lang="zh-CN" altLang="en-US" dirty="0" smtClean="0"/>
              <a:t>长连接控制</a:t>
            </a:r>
            <a:endParaRPr lang="en-US" altLang="zh-CN" dirty="0" smtClean="0"/>
          </a:p>
          <a:p>
            <a:r>
              <a:rPr lang="en-US" altLang="zh-CN" dirty="0"/>
              <a:t>Cache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en-US" altLang="zh-CN" dirty="0" smtClean="0"/>
              <a:t>Http </a:t>
            </a:r>
            <a:r>
              <a:rPr lang="en-US" altLang="zh-CN" dirty="0"/>
              <a:t>Header</a:t>
            </a:r>
            <a:r>
              <a:rPr lang="zh-CN" altLang="en-US" dirty="0"/>
              <a:t>定制参数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业务实现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依据业务需求，定制各种接口，如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getTopicInfo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，查询文章信息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listTopic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，拉取文章列表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praiseTopic</a:t>
            </a:r>
            <a:r>
              <a:rPr lang="en-US" altLang="zh-CN" sz="2400" dirty="0" smtClean="0"/>
              <a:t>	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，点赞文章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postTopic</a:t>
            </a:r>
            <a:r>
              <a:rPr lang="en-US" altLang="zh-CN" sz="2400" dirty="0"/>
              <a:t>		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POST</a:t>
            </a:r>
            <a:r>
              <a:rPr lang="zh-CN" altLang="en-US" sz="2400" dirty="0"/>
              <a:t>，发表</a:t>
            </a:r>
            <a:r>
              <a:rPr lang="zh-CN" altLang="en-US" sz="2400" dirty="0" smtClean="0"/>
              <a:t>文章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提示：各端的命名统一，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包括</a:t>
            </a:r>
            <a:r>
              <a:rPr lang="zh-CN" altLang="en-US" sz="2800" dirty="0" smtClean="0">
                <a:solidFill>
                  <a:srgbClr val="FF0000"/>
                </a:solidFill>
              </a:rPr>
              <a:t>客户端、服务器、接口、域名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常见问题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分页拉取列表</a:t>
            </a:r>
            <a:endParaRPr lang="en-US" altLang="zh-CN" dirty="0" smtClean="0"/>
          </a:p>
          <a:p>
            <a:r>
              <a:rPr lang="en-US" altLang="zh-CN" dirty="0" smtClean="0"/>
              <a:t>4.2 </a:t>
            </a:r>
            <a:r>
              <a:rPr lang="zh-CN" altLang="en-US" dirty="0" smtClean="0"/>
              <a:t>跨表组合列表数据</a:t>
            </a:r>
            <a:endParaRPr lang="en-US" altLang="zh-CN" dirty="0" smtClean="0"/>
          </a:p>
          <a:p>
            <a:r>
              <a:rPr lang="en-US" altLang="zh-CN" dirty="0" smtClean="0"/>
              <a:t>4.3 </a:t>
            </a:r>
            <a:r>
              <a:rPr lang="zh-CN" altLang="en-US" dirty="0" smtClean="0"/>
              <a:t>扩展数据结构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分页拉取列表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举例：文章评论列表（贴图）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sz="2400" dirty="0"/>
              <a:t>按页数划分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pageIdx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pageSize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按时间戳</a:t>
            </a:r>
            <a:r>
              <a:rPr lang="zh-CN" altLang="en-US" sz="2400" dirty="0" smtClean="0"/>
              <a:t>划分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lastID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requestCnt</a:t>
            </a:r>
            <a:endParaRPr lang="en-US" altLang="zh-CN" sz="2400" dirty="0" smtClean="0"/>
          </a:p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本地、服务器数据冲突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时间戳冲突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6444208" y="1844824"/>
            <a:ext cx="2088232" cy="1008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page 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44208" y="2842936"/>
            <a:ext cx="2088232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page 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44208" y="3841048"/>
            <a:ext cx="2088232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page 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44208" y="4829160"/>
            <a:ext cx="2088232" cy="1008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page 4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940152" y="2842936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跨表组合列表数据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举例：首页文章列表（贴图）</a:t>
            </a:r>
            <a:endParaRPr lang="en-US" altLang="zh-CN" dirty="0" smtClean="0"/>
          </a:p>
          <a:p>
            <a:r>
              <a:rPr lang="zh-CN" altLang="en-US" dirty="0" smtClean="0"/>
              <a:t>方法：每个表都单独的查询参数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流程图: 磁盘 3"/>
          <p:cNvSpPr/>
          <p:nvPr/>
        </p:nvSpPr>
        <p:spPr>
          <a:xfrm>
            <a:off x="899592" y="3078217"/>
            <a:ext cx="720080" cy="79208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朋友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899592" y="4374361"/>
            <a:ext cx="720080" cy="79208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最热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899592" y="5661248"/>
            <a:ext cx="720080" cy="79208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推荐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48" y="2924944"/>
            <a:ext cx="2125588" cy="3697005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4" idx="4"/>
          </p:cNvCxnSpPr>
          <p:nvPr/>
        </p:nvCxnSpPr>
        <p:spPr>
          <a:xfrm>
            <a:off x="1619672" y="3474261"/>
            <a:ext cx="1728192" cy="943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</p:cNvCxnSpPr>
          <p:nvPr/>
        </p:nvCxnSpPr>
        <p:spPr>
          <a:xfrm>
            <a:off x="1619672" y="4770405"/>
            <a:ext cx="1728192" cy="3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4"/>
          </p:cNvCxnSpPr>
          <p:nvPr/>
        </p:nvCxnSpPr>
        <p:spPr>
          <a:xfrm flipV="1">
            <a:off x="1619672" y="5348322"/>
            <a:ext cx="1728192" cy="708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835696" y="43558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lastHotID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958074" y="3364285"/>
            <a:ext cx="138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lastFriendID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763688" y="595333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lastOperateID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扩展数据解构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举例：文章信息扩展专题、投票</a:t>
            </a:r>
            <a:endParaRPr lang="en-US" altLang="zh-CN" dirty="0" smtClean="0"/>
          </a:p>
          <a:p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新增关联表存扩展信息 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扩展</a:t>
            </a:r>
            <a:r>
              <a:rPr lang="en-US" altLang="zh-CN" sz="2400" dirty="0" smtClean="0"/>
              <a:t>type</a:t>
            </a:r>
            <a:r>
              <a:rPr lang="zh-CN" altLang="en-US" sz="2400" dirty="0" smtClean="0"/>
              <a:t>和参数</a:t>
            </a:r>
            <a:r>
              <a:rPr lang="zh-CN" altLang="en-US" sz="2400" dirty="0"/>
              <a:t>结构</a:t>
            </a:r>
            <a:endParaRPr lang="en-US" altLang="zh-CN" sz="2400" dirty="0" smtClean="0"/>
          </a:p>
          <a:p>
            <a:r>
              <a:rPr lang="zh-CN" altLang="en-US" dirty="0" smtClean="0"/>
              <a:t>基本原则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尽量少改动原有数据模型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033" y="4077072"/>
            <a:ext cx="1792199" cy="2304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560" y="2505618"/>
            <a:ext cx="2217936" cy="38757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52059" y="5157191"/>
            <a:ext cx="1152128" cy="11515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Topic</a:t>
            </a:r>
            <a:r>
              <a:rPr lang="zh-CN" altLang="en-US" sz="1400" dirty="0" smtClean="0"/>
              <a:t>表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347864" y="5157771"/>
            <a:ext cx="1008112" cy="503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Subject</a:t>
            </a:r>
            <a:r>
              <a:rPr lang="zh-CN" altLang="en-US" sz="1400" dirty="0" smtClean="0"/>
              <a:t>表</a:t>
            </a:r>
            <a:endParaRPr lang="zh-CN" altLang="en-US" sz="14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004187" y="5449385"/>
            <a:ext cx="343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查询性能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请求压力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避免多次请求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避免服务器跨表查询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避免服务器跨机房查询（相关业务尽量相邻）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避免请求数据过</a:t>
            </a:r>
            <a:r>
              <a:rPr lang="zh-CN" altLang="en-US" dirty="0"/>
              <a:t>大</a:t>
            </a:r>
            <a:r>
              <a:rPr lang="zh-CN" altLang="en-US" dirty="0" smtClean="0"/>
              <a:t>（累积数据需要分</a:t>
            </a:r>
            <a:r>
              <a:rPr lang="zh-CN" altLang="en-US" dirty="0"/>
              <a:t>页）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 1.1 </a:t>
            </a:r>
            <a:r>
              <a:rPr lang="zh-CN" altLang="en-US" dirty="0" smtClean="0"/>
              <a:t>长连接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使用唯一</a:t>
            </a:r>
            <a:r>
              <a:rPr lang="en-US" altLang="zh-CN" dirty="0"/>
              <a:t>ID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pPr lvl="1"/>
            <a:r>
              <a:rPr lang="zh-CN" altLang="en-US" dirty="0"/>
              <a:t>无状态查询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流量压力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数据压缩（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数据缓存（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客户端分担服务器压力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本地数据缓存（数据、图片）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跨页面复用数据（如文章列表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文章详情页）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使用客户端已知结果（发表评论，判断是否为文章的作者）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078840"/>
            <a:ext cx="3034680" cy="2029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兼容性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针对老版本的可兼容</a:t>
            </a:r>
            <a:endParaRPr lang="en-US" altLang="zh-CN" dirty="0" smtClean="0"/>
          </a:p>
          <a:p>
            <a:r>
              <a:rPr lang="zh-CN" altLang="en-US" dirty="0" smtClean="0"/>
              <a:t>新版本的数据不会引起老版本出现问题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不会崩溃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不会展示异常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新功能在老客户端不会展示</a:t>
            </a:r>
            <a:endParaRPr lang="en-US" altLang="zh-CN" sz="2400" dirty="0" smtClean="0"/>
          </a:p>
          <a:p>
            <a:r>
              <a:rPr lang="zh-CN" altLang="en-US" dirty="0" smtClean="0"/>
              <a:t>实现方法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使用</a:t>
            </a:r>
            <a:r>
              <a:rPr lang="en-US" altLang="zh-CN" sz="2400" dirty="0" smtClean="0"/>
              <a:t>type</a:t>
            </a:r>
            <a:r>
              <a:rPr lang="zh-CN" altLang="en-US" sz="2400" dirty="0" smtClean="0"/>
              <a:t>区分对待，过滤掉当前版本不支持的数据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扩展性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针对新版本</a:t>
            </a:r>
            <a:r>
              <a:rPr lang="zh-CN" altLang="en-US" dirty="0"/>
              <a:t>的</a:t>
            </a:r>
            <a:r>
              <a:rPr lang="zh-CN" altLang="en-US" dirty="0" smtClean="0"/>
              <a:t>可扩展</a:t>
            </a:r>
            <a:endParaRPr lang="en-US" altLang="zh-CN" dirty="0" smtClean="0"/>
          </a:p>
          <a:p>
            <a:r>
              <a:rPr lang="zh-CN" altLang="en-US" dirty="0" smtClean="0"/>
              <a:t>实现方法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预留数据类型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做好数据封装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597771"/>
            <a:ext cx="4623720" cy="35283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149080"/>
            <a:ext cx="1792199" cy="2304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 </a:t>
            </a:r>
            <a:r>
              <a:rPr lang="zh-CN" altLang="en-US" dirty="0" smtClean="0"/>
              <a:t>安全性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请求签名</a:t>
            </a:r>
            <a:endParaRPr lang="en-US" altLang="zh-CN" dirty="0" smtClean="0"/>
          </a:p>
          <a:p>
            <a:r>
              <a:rPr lang="zh-CN" altLang="en-US" dirty="0" smtClean="0"/>
              <a:t>登录态访问控制</a:t>
            </a:r>
            <a:endParaRPr lang="en-US" altLang="zh-CN" dirty="0" smtClean="0"/>
          </a:p>
          <a:p>
            <a:r>
              <a:rPr lang="zh-CN" altLang="en-US" dirty="0"/>
              <a:t>随机参数</a:t>
            </a:r>
            <a:endParaRPr lang="en-US" altLang="zh-CN" dirty="0" smtClean="0"/>
          </a:p>
          <a:p>
            <a:r>
              <a:rPr lang="zh-CN" altLang="en-US" dirty="0" smtClean="0"/>
              <a:t>数据加密（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敏感数据加密存储</a:t>
            </a:r>
            <a:endParaRPr lang="en-US" altLang="zh-CN" dirty="0" smtClean="0"/>
          </a:p>
        </p:txBody>
      </p:sp>
      <p:pic>
        <p:nvPicPr>
          <p:cNvPr id="1026" name="Picture 2" descr="http://www.taopic.com/uploads/allimg/120415/3310-1204150u0057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64804"/>
            <a:ext cx="3312368" cy="41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功能需求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基本原则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业务实现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常见问题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查询性能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兼容性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扩展性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安全性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14810" y="2162359"/>
            <a:ext cx="4471990" cy="310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最重要的是：</a:t>
            </a:r>
            <a:r>
              <a:rPr lang="zh-CN" altLang="en-US" sz="7200" dirty="0" smtClean="0">
                <a:solidFill>
                  <a:srgbClr val="FF0000"/>
                </a:solidFill>
              </a:rPr>
              <a:t>沟通！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产品</a:t>
            </a:r>
            <a:endParaRPr lang="en-US" altLang="zh-CN" dirty="0" smtClean="0"/>
          </a:p>
          <a:p>
            <a:pPr lvl="1"/>
            <a:r>
              <a:rPr lang="zh-CN" altLang="en-US" sz="2400" dirty="0"/>
              <a:t>真实</a:t>
            </a:r>
            <a:r>
              <a:rPr lang="zh-CN" altLang="en-US" sz="2400" dirty="0" smtClean="0"/>
              <a:t>需求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后期规划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数据模型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历史问题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功能交互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数据模型、缓存机制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988840"/>
            <a:ext cx="4689297" cy="30963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57790" y="510594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一切问题源于沟通！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谢 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688" y="1556792"/>
            <a:ext cx="312862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功能需求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一切皆为需求服务</a:t>
            </a:r>
            <a:endParaRPr lang="en-US" altLang="zh-CN" dirty="0" smtClean="0"/>
          </a:p>
          <a:p>
            <a:r>
              <a:rPr lang="zh-CN" altLang="en-US" dirty="0" smtClean="0"/>
              <a:t>理解产品的真实需求</a:t>
            </a:r>
            <a:endParaRPr lang="en-US" altLang="zh-CN" dirty="0" smtClean="0"/>
          </a:p>
          <a:p>
            <a:r>
              <a:rPr lang="zh-CN" altLang="en-US" dirty="0" smtClean="0"/>
              <a:t>对于未来的需求有预期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3143248"/>
            <a:ext cx="3481392" cy="330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功能需求（续）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举例</a:t>
            </a:r>
            <a:r>
              <a:rPr lang="en-US" altLang="zh-CN" dirty="0" smtClean="0"/>
              <a:t>MQTT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4" y="2428868"/>
            <a:ext cx="885828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基本原则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2.1 </a:t>
            </a:r>
            <a:r>
              <a:rPr lang="zh-CN" altLang="en-US" dirty="0" smtClean="0"/>
              <a:t>封装格式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2.2 </a:t>
            </a:r>
            <a:r>
              <a:rPr lang="zh-CN" altLang="en-US" dirty="0" smtClean="0"/>
              <a:t>数据格式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2.3 </a:t>
            </a:r>
            <a:r>
              <a:rPr lang="zh-CN" altLang="en-US" dirty="0" smtClean="0"/>
              <a:t>请求方式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2.4 </a:t>
            </a:r>
            <a:r>
              <a:rPr lang="zh-CN" altLang="en-US" dirty="0" smtClean="0"/>
              <a:t>命名方式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2.5 </a:t>
            </a:r>
            <a:r>
              <a:rPr lang="zh-CN" altLang="en-US" dirty="0" smtClean="0"/>
              <a:t>业务特性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封装格式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xml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json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1357298"/>
            <a:ext cx="619933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2500306"/>
            <a:ext cx="6057900" cy="1657350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3857628"/>
            <a:ext cx="2357454" cy="286200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数据格式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  <a:prstDash val="lgDash"/>
          </a:ln>
        </p:spPr>
        <p:txBody>
          <a:bodyPr>
            <a:normAutofit/>
          </a:bodyPr>
          <a:lstStyle/>
          <a:p>
            <a:r>
              <a:rPr lang="zh-CN" altLang="en-US" dirty="0" smtClean="0"/>
              <a:t>查询参数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公共参数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校验方法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签名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登录态</a:t>
            </a:r>
            <a:endParaRPr lang="en-US" altLang="zh-CN" dirty="0" smtClean="0"/>
          </a:p>
          <a:p>
            <a:pPr>
              <a:buNone/>
            </a:pPr>
            <a:r>
              <a:rPr lang="en-US" sz="2000" dirty="0" smtClean="0"/>
              <a:t>http://domain?aa=A&amp;bb=BB</a:t>
            </a:r>
            <a:endParaRPr lang="zh-CN" altLang="en-US" sz="2000" dirty="0" smtClean="0"/>
          </a:p>
          <a:p>
            <a:pPr>
              <a:buNone/>
            </a:pPr>
            <a:r>
              <a:rPr lang="en-US" sz="2000" dirty="0" smtClean="0"/>
              <a:t>http://domain?aa=A&amp;bb=BB</a:t>
            </a:r>
          </a:p>
          <a:p>
            <a:pPr>
              <a:buNone/>
            </a:pPr>
            <a:r>
              <a:rPr lang="en-US" sz="2000" dirty="0" smtClean="0"/>
              <a:t>	&amp;key=KEY</a:t>
            </a:r>
          </a:p>
          <a:p>
            <a:pPr>
              <a:buNone/>
            </a:pPr>
            <a:r>
              <a:rPr lang="en-US" sz="2000" dirty="0" smtClean="0"/>
              <a:t>KEY </a:t>
            </a:r>
            <a:r>
              <a:rPr lang="en-US" altLang="zh-CN" sz="2000" dirty="0" smtClean="0"/>
              <a:t>= </a:t>
            </a:r>
            <a:r>
              <a:rPr lang="en-US" sz="2000" dirty="0" smtClean="0"/>
              <a:t>MD5(MD5(</a:t>
            </a:r>
            <a:r>
              <a:rPr lang="en-US" sz="2000" dirty="0" err="1" smtClean="0"/>
              <a:t>aa</a:t>
            </a:r>
            <a:r>
              <a:rPr lang="en-US" sz="2000" dirty="0" smtClean="0"/>
              <a:t>=</a:t>
            </a:r>
            <a:r>
              <a:rPr lang="en-US" sz="2000" dirty="0" err="1" smtClean="0"/>
              <a:t>A&amp;bb</a:t>
            </a:r>
            <a:r>
              <a:rPr lang="en-US" sz="2000" dirty="0" smtClean="0"/>
              <a:t>=BB) </a:t>
            </a:r>
          </a:p>
          <a:p>
            <a:pPr>
              <a:buNone/>
            </a:pPr>
            <a:r>
              <a:rPr lang="en-US" sz="2000" dirty="0" smtClean="0"/>
              <a:t>	+ MD5(“123456”))</a:t>
            </a:r>
            <a:endParaRPr lang="en-US" altLang="zh-CN" sz="2000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返回结果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结果码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7" y="3357562"/>
            <a:ext cx="2433501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请求方式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  <a:prstDash val="lgDash"/>
          </a:ln>
        </p:spPr>
        <p:txBody>
          <a:bodyPr>
            <a:normAutofit/>
          </a:bodyPr>
          <a:lstStyle/>
          <a:p>
            <a:r>
              <a:rPr lang="en-US" altLang="zh-CN" dirty="0" smtClean="0"/>
              <a:t>GET</a:t>
            </a:r>
          </a:p>
          <a:p>
            <a:pPr lvl="1"/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执行命令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简单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参数受限（</a:t>
            </a:r>
            <a:r>
              <a:rPr lang="en-US" altLang="zh-CN" dirty="0" err="1" smtClean="0"/>
              <a:t>UrlEncode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安全性较差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POST</a:t>
            </a:r>
          </a:p>
          <a:p>
            <a:pPr lvl="1"/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上报内容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参数格式、长度不受限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有助于压缩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有助于加密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有助于复用常连接（</a:t>
            </a:r>
            <a:r>
              <a:rPr lang="en-US" altLang="zh-CN" dirty="0" smtClean="0"/>
              <a:t>http 1.1</a:t>
            </a:r>
            <a:r>
              <a:rPr lang="zh-CN" altLang="en-US" dirty="0" smtClean="0"/>
              <a:t>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命名方式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基本结构：</a:t>
            </a:r>
            <a:r>
              <a:rPr lang="en-US" altLang="zh-CN" dirty="0" err="1" smtClean="0"/>
              <a:t>UserConfig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TopicInfo</a:t>
            </a:r>
            <a:endParaRPr lang="en-US" altLang="zh-CN" dirty="0" smtClean="0"/>
          </a:p>
          <a:p>
            <a:r>
              <a:rPr lang="zh-CN" altLang="en-US" dirty="0" smtClean="0"/>
              <a:t>业务接口：</a:t>
            </a:r>
            <a:r>
              <a:rPr lang="en-US" altLang="zh-CN" dirty="0" err="1" smtClean="0"/>
              <a:t>listTopic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postTopic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有具体含义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同类字段进行归类或则封装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652</Words>
  <Application>Microsoft Office PowerPoint</Application>
  <PresentationFormat>全屏显示(4:3)</PresentationFormat>
  <Paragraphs>205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黑体</vt:lpstr>
      <vt:lpstr>宋体</vt:lpstr>
      <vt:lpstr>微软雅黑</vt:lpstr>
      <vt:lpstr>Arial</vt:lpstr>
      <vt:lpstr>Calibri</vt:lpstr>
      <vt:lpstr>Franklin Gothic Book</vt:lpstr>
      <vt:lpstr>Franklin Gothic Medium</vt:lpstr>
      <vt:lpstr>Wingdings</vt:lpstr>
      <vt:lpstr>Office 主题</vt:lpstr>
      <vt:lpstr>通信协议设计</vt:lpstr>
      <vt:lpstr>通信协议</vt:lpstr>
      <vt:lpstr>1. 功能需求</vt:lpstr>
      <vt:lpstr>1. 功能需求（续）</vt:lpstr>
      <vt:lpstr>2. 基本原则</vt:lpstr>
      <vt:lpstr>2.1 封装格式</vt:lpstr>
      <vt:lpstr>2.2 数据格式</vt:lpstr>
      <vt:lpstr>2.3 请求方式</vt:lpstr>
      <vt:lpstr>2.4 命名方式</vt:lpstr>
      <vt:lpstr>2.5 业务特性</vt:lpstr>
      <vt:lpstr>3. 业务实现</vt:lpstr>
      <vt:lpstr>4. 常见问题</vt:lpstr>
      <vt:lpstr>4.1 分页拉取列表</vt:lpstr>
      <vt:lpstr>4.2 跨表组合列表数据</vt:lpstr>
      <vt:lpstr>4.3 扩展数据解构</vt:lpstr>
      <vt:lpstr>5. 查询性能</vt:lpstr>
      <vt:lpstr>6. 兼容性</vt:lpstr>
      <vt:lpstr>7. 扩展性</vt:lpstr>
      <vt:lpstr>8. 安全性</vt:lpstr>
      <vt:lpstr>最重要的是：沟通！</vt:lpstr>
      <vt:lpstr>谢 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ahuabb</dc:creator>
  <cp:lastModifiedBy>wuwenhua</cp:lastModifiedBy>
  <cp:revision>261</cp:revision>
  <dcterms:created xsi:type="dcterms:W3CDTF">2014-07-15T15:38:17Z</dcterms:created>
  <dcterms:modified xsi:type="dcterms:W3CDTF">2014-07-18T03:11:21Z</dcterms:modified>
</cp:coreProperties>
</file>