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产品运营数据分析的分享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8331873" cy="155368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——</a:t>
            </a:r>
            <a:r>
              <a:rPr lang="zh-CN" altLang="en-US" sz="3200" dirty="0" smtClean="0"/>
              <a:t>基于</a:t>
            </a:r>
            <a:r>
              <a:rPr lang="en-US" altLang="zh-CN" sz="3200" dirty="0" smtClean="0"/>
              <a:t>AARRR</a:t>
            </a:r>
            <a:r>
              <a:rPr lang="zh-CN" altLang="en-US" sz="3200" dirty="0" smtClean="0"/>
              <a:t>模型的分享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dirty="0" smtClean="0"/>
              <a:t>By </a:t>
            </a:r>
            <a:r>
              <a:rPr lang="zh-CN" altLang="en-US" dirty="0" smtClean="0"/>
              <a:t>林伟岩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98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提高留存率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含义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用户</a:t>
            </a:r>
            <a:r>
              <a:rPr lang="zh-CN" altLang="zh-CN" dirty="0"/>
              <a:t>自某段时期开始使用应用，在一段时间之后，仍然还在使用应用的被认做是留存；这部分用户占当时新增用户的比例，即是留存率</a:t>
            </a:r>
            <a:r>
              <a:rPr lang="zh-CN" altLang="zh-CN" dirty="0" smtClean="0"/>
              <a:t>。</a:t>
            </a:r>
            <a:r>
              <a:rPr lang="zh-CN" altLang="zh-CN" dirty="0"/>
              <a:t>留存一直都是用来评定用户粘度的最好</a:t>
            </a:r>
            <a:r>
              <a:rPr lang="zh-CN" altLang="zh-CN" dirty="0" smtClean="0"/>
              <a:t>指标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目标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关注</a:t>
            </a:r>
            <a:r>
              <a:rPr lang="zh-CN" altLang="zh-CN" dirty="0"/>
              <a:t>某日</a:t>
            </a:r>
            <a:r>
              <a:rPr lang="en-US" altLang="zh-CN" dirty="0"/>
              <a:t>/</a:t>
            </a:r>
            <a:r>
              <a:rPr lang="zh-CN" altLang="zh-CN" dirty="0"/>
              <a:t>某周的新增用户在之后的不同时期还有多少人仍在使用，从而了解</a:t>
            </a:r>
            <a:r>
              <a:rPr lang="zh-CN" altLang="zh-CN" dirty="0" smtClean="0"/>
              <a:t>到应用</a:t>
            </a:r>
            <a:r>
              <a:rPr lang="zh-CN" altLang="zh-CN" dirty="0"/>
              <a:t>在使用多久后容易流失用户。找出最易流失用户的时间段，通过调整应用的策略、活动激励等措施来降低用户的流失。</a:t>
            </a: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8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提高留存率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2" y="2141838"/>
            <a:ext cx="6239464" cy="434134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关键数据指标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留存</a:t>
            </a:r>
            <a:r>
              <a:rPr lang="zh-CN" altLang="en-US" dirty="0" smtClean="0"/>
              <a:t>率三阶段</a:t>
            </a:r>
            <a:endParaRPr lang="en-US" altLang="zh-CN" dirty="0" smtClean="0"/>
          </a:p>
          <a:p>
            <a:pPr lvl="0"/>
            <a:r>
              <a:rPr lang="zh-CN" altLang="zh-CN" sz="1700" b="1" dirty="0"/>
              <a:t>流失期</a:t>
            </a:r>
            <a:r>
              <a:rPr lang="zh-CN" altLang="zh-CN" sz="1700" dirty="0"/>
              <a:t>——用户新进入后的前几天是流失量最大的时期，留存率显著下降，是流失期。其中第一天的留存率被称为</a:t>
            </a:r>
            <a:r>
              <a:rPr lang="zh-CN" altLang="zh-CN" sz="1700" dirty="0" smtClean="0"/>
              <a:t>“</a:t>
            </a:r>
            <a:r>
              <a:rPr lang="zh-CN" altLang="en-US" sz="1700" dirty="0"/>
              <a:t>次</a:t>
            </a:r>
            <a:r>
              <a:rPr lang="zh-CN" altLang="zh-CN" sz="1700" dirty="0" smtClean="0"/>
              <a:t>日留存率”</a:t>
            </a:r>
            <a:r>
              <a:rPr lang="zh-CN" altLang="zh-CN" sz="1700" dirty="0"/>
              <a:t>。</a:t>
            </a:r>
          </a:p>
          <a:p>
            <a:pPr lvl="0"/>
            <a:r>
              <a:rPr lang="zh-CN" altLang="zh-CN" sz="1700" b="1" dirty="0"/>
              <a:t>蒸馏期</a:t>
            </a:r>
            <a:r>
              <a:rPr lang="zh-CN" altLang="zh-CN" sz="1700" dirty="0"/>
              <a:t>——在经过几天大幅度流失后，用户留存会进入小幅度下降时期，这就如同是蒸馏过程，是蒸馏期。</a:t>
            </a:r>
          </a:p>
          <a:p>
            <a:pPr lvl="0"/>
            <a:r>
              <a:rPr lang="zh-CN" altLang="zh-CN" sz="1700" b="1" dirty="0"/>
              <a:t>稳定期</a:t>
            </a:r>
            <a:r>
              <a:rPr lang="zh-CN" altLang="zh-CN" sz="1700" dirty="0"/>
              <a:t>——经过一段时间蒸馏后，用户留存会呈现出一种很稳定的态势，不会有明显的增减，可称为稳定期，这段时间会保持较长时间。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89836"/>
              </p:ext>
            </p:extLst>
          </p:nvPr>
        </p:nvGraphicFramePr>
        <p:xfrm>
          <a:off x="1046207" y="2685536"/>
          <a:ext cx="9374658" cy="9308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8201"/>
                <a:gridCol w="1072739"/>
                <a:gridCol w="7433718"/>
              </a:tblGrid>
              <a:tr h="200671">
                <a:tc>
                  <a:txBody>
                    <a:bodyPr/>
                    <a:lstStyle/>
                    <a:p>
                      <a:pPr algn="l" fontAlgn="ctr"/>
                      <a:r>
                        <a:rPr lang="zh-CN" sz="1100" b="1" u="none" strike="noStrike" dirty="0">
                          <a:effectLst/>
                        </a:rPr>
                        <a:t>数据维度</a:t>
                      </a:r>
                      <a:endParaRPr 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100" b="1" u="none" strike="noStrike">
                          <a:effectLst/>
                        </a:rPr>
                        <a:t>数据指标</a:t>
                      </a:r>
                      <a:endParaRPr lang="zh-CN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100" b="1" u="none" strike="noStrike" dirty="0">
                          <a:effectLst/>
                        </a:rPr>
                        <a:t>健康表现</a:t>
                      </a:r>
                      <a:endParaRPr 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067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sz="1100" u="none" strike="noStrike" dirty="0">
                          <a:effectLst/>
                        </a:rPr>
                        <a:t>用户留存率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100" u="none" strike="noStrike">
                          <a:effectLst/>
                        </a:rPr>
                        <a:t>次日留存率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100" u="none" strike="noStrike" dirty="0">
                          <a:effectLst/>
                        </a:rPr>
                        <a:t>社交产品的次日留存率不应低于40</a:t>
                      </a:r>
                      <a:r>
                        <a:rPr lang="zh-CN" sz="1100" u="none" strike="noStrike" dirty="0" smtClean="0">
                          <a:effectLst/>
                        </a:rPr>
                        <a:t>%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，</a:t>
                      </a:r>
                      <a:r>
                        <a:rPr lang="zh-CN" sz="1100" u="none" strike="noStrike" dirty="0" smtClean="0">
                          <a:effectLst/>
                        </a:rPr>
                        <a:t>如果</a:t>
                      </a:r>
                      <a:r>
                        <a:rPr lang="zh-CN" sz="1100" u="none" strike="noStrike" dirty="0">
                          <a:effectLst/>
                        </a:rPr>
                        <a:t>低于，可能是用户对产品的第一印象不是很好，或者内容不符需要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006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100" u="none" strike="noStrike">
                          <a:effectLst/>
                        </a:rPr>
                        <a:t>周留存率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100" u="none" strike="noStrike" dirty="0">
                          <a:effectLst/>
                        </a:rPr>
                        <a:t>社交产品的周留存率不应低于20%，如果低于，则可能是产品或内容不能产生持续吸引力，应该适时采取激励措施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288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100" u="none" strike="noStrike">
                          <a:effectLst/>
                        </a:rPr>
                        <a:t>月留存率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100" u="none" strike="noStrike" dirty="0">
                          <a:effectLst/>
                        </a:rPr>
                        <a:t>社交产品的月留存率不应低于10%，如果低于，可能是产品功能单一，内容乏味等原因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85" y="3830595"/>
            <a:ext cx="3501080" cy="24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6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、获取收入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/>
              <a:t>类型</a:t>
            </a:r>
            <a:r>
              <a:rPr lang="zh-CN" altLang="en-US" dirty="0" smtClean="0"/>
              <a:t>、计算与</a:t>
            </a:r>
            <a:r>
              <a:rPr lang="zh-CN" altLang="en-US" dirty="0"/>
              <a:t>关键数据指标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1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获取收入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0321" y="2117124"/>
            <a:ext cx="9613861" cy="3819065"/>
          </a:xfrm>
        </p:spPr>
        <p:txBody>
          <a:bodyPr/>
          <a:lstStyle/>
          <a:p>
            <a:r>
              <a:rPr lang="zh-CN" altLang="en-US" dirty="0" smtClean="0"/>
              <a:t>社交产品盈利模式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471415"/>
              </p:ext>
            </p:extLst>
          </p:nvPr>
        </p:nvGraphicFramePr>
        <p:xfrm>
          <a:off x="1062680" y="2568792"/>
          <a:ext cx="8559114" cy="12401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0515"/>
                <a:gridCol w="2497533"/>
                <a:gridCol w="2713536"/>
                <a:gridCol w="222753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</a:rPr>
                        <a:t>盈利模式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</a:rPr>
                        <a:t>典型形式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</a:rPr>
                        <a:t>代表应用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u="none" strike="noStrike" dirty="0">
                          <a:effectLst/>
                        </a:rPr>
                        <a:t>计算方式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付费应用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App Store</a:t>
                      </a:r>
                      <a:r>
                        <a:rPr lang="zh-CN" altLang="en-US" sz="1100" u="none" strike="noStrike">
                          <a:effectLst/>
                        </a:rPr>
                        <a:t>一次性付费下载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Angry Birds/ Fruit Ninja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收入</a:t>
                      </a:r>
                      <a:r>
                        <a:rPr lang="en-US" altLang="zh-CN" sz="1100" u="none" strike="noStrike">
                          <a:effectLst/>
                        </a:rPr>
                        <a:t>=</a:t>
                      </a:r>
                      <a:r>
                        <a:rPr lang="zh-CN" altLang="en-US" sz="1100" u="none" strike="noStrike">
                          <a:effectLst/>
                        </a:rPr>
                        <a:t>下载单价*下载次数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应用年费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月租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WhatsApp/ QQ</a:t>
                      </a:r>
                      <a:r>
                        <a:rPr lang="zh-CN" altLang="en-US" sz="1100" u="none" strike="noStrike">
                          <a:effectLst/>
                        </a:rPr>
                        <a:t>会员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收入</a:t>
                      </a:r>
                      <a:r>
                        <a:rPr lang="en-US" altLang="zh-CN" sz="1100" u="none" strike="noStrike">
                          <a:effectLst/>
                        </a:rPr>
                        <a:t>=</a:t>
                      </a:r>
                      <a:r>
                        <a:rPr lang="zh-CN" altLang="en-US" sz="1100" u="none" strike="noStrike">
                          <a:effectLst/>
                        </a:rPr>
                        <a:t>年费*使用年数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应用内付费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免费下载</a:t>
                      </a:r>
                      <a:r>
                        <a:rPr lang="en-US" altLang="zh-CN" sz="1100" u="none" strike="noStrike">
                          <a:effectLst/>
                        </a:rPr>
                        <a:t>+</a:t>
                      </a:r>
                      <a:r>
                        <a:rPr lang="zh-CN" altLang="en-US" sz="1100" u="none" strike="noStrike">
                          <a:effectLst/>
                        </a:rPr>
                        <a:t>增值服务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QQ/</a:t>
                      </a:r>
                      <a:r>
                        <a:rPr lang="en-US" altLang="zh-CN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LINE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收入</a:t>
                      </a:r>
                      <a:r>
                        <a:rPr lang="en-US" altLang="zh-CN" sz="1100" u="none" strike="noStrike">
                          <a:effectLst/>
                        </a:rPr>
                        <a:t>=</a:t>
                      </a:r>
                      <a:r>
                        <a:rPr lang="zh-CN" altLang="en-US" sz="1100" u="none" strike="noStrike">
                          <a:effectLst/>
                        </a:rPr>
                        <a:t>单个用户付费*付费用户数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应用内广告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接入第三方广告平台，参与广告分成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第三方广告平台（有米、多盟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r>
                        <a:rPr lang="zh-CN" altLang="en-US" sz="1100" u="none" strike="noStrike">
                          <a:effectLst/>
                        </a:rPr>
                        <a:t>，积分墙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收入</a:t>
                      </a:r>
                      <a:r>
                        <a:rPr lang="en-US" altLang="zh-CN" sz="1100" u="none" strike="noStrike">
                          <a:effectLst/>
                        </a:rPr>
                        <a:t>=</a:t>
                      </a:r>
                      <a:r>
                        <a:rPr lang="zh-CN" altLang="en-US" sz="1100" u="none" strike="noStrike">
                          <a:effectLst/>
                        </a:rPr>
                        <a:t>点击（效果）*次数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应用平台联营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游戏联营，收入分成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陌陌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收入</a:t>
                      </a:r>
                      <a:r>
                        <a:rPr lang="en-US" altLang="zh-CN" sz="1100" u="none" strike="noStrike">
                          <a:effectLst/>
                        </a:rPr>
                        <a:t>=</a:t>
                      </a:r>
                      <a:r>
                        <a:rPr lang="zh-CN" altLang="en-US" sz="1100" u="none" strike="noStrike">
                          <a:effectLst/>
                        </a:rPr>
                        <a:t>联营收入*分成比例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应用导流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被窝秘密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收入</a:t>
                      </a:r>
                      <a:r>
                        <a:rPr lang="en-US" altLang="zh-CN" sz="1100" u="none" strike="noStrike" dirty="0">
                          <a:effectLst/>
                        </a:rPr>
                        <a:t>=</a:t>
                      </a:r>
                      <a:r>
                        <a:rPr lang="zh-CN" altLang="en-US" sz="1100" u="none" strike="noStrike" dirty="0">
                          <a:effectLst/>
                        </a:rPr>
                        <a:t>导流用户量*分成价格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965" y="3904724"/>
            <a:ext cx="1592264" cy="27308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124" y="3904725"/>
            <a:ext cx="1529878" cy="273084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91" y="3904729"/>
            <a:ext cx="1620189" cy="273084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643" y="3904723"/>
            <a:ext cx="1643506" cy="273084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12" y="3904723"/>
            <a:ext cx="1710384" cy="273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获取收入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0" y="2155640"/>
            <a:ext cx="9613861" cy="4344014"/>
          </a:xfrm>
        </p:spPr>
        <p:txBody>
          <a:bodyPr/>
          <a:lstStyle/>
          <a:p>
            <a:r>
              <a:rPr lang="zh-CN" altLang="en-US" dirty="0" smtClean="0"/>
              <a:t>收入宏观指标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sz="1800" dirty="0"/>
              <a:t>1. </a:t>
            </a:r>
            <a:r>
              <a:rPr lang="en-US" altLang="zh-CN" sz="1800" dirty="0" smtClean="0"/>
              <a:t>ARPPU, </a:t>
            </a:r>
            <a:r>
              <a:rPr lang="en-US" altLang="zh-CN" sz="1800" dirty="0"/>
              <a:t>Average Revenue per Paying User, </a:t>
            </a:r>
            <a:r>
              <a:rPr lang="zh-CN" altLang="zh-CN" sz="1800" dirty="0"/>
              <a:t>即平均每付费用户收入。一般以月为单位计算，计算方法如下： </a:t>
            </a:r>
            <a:r>
              <a:rPr lang="zh-CN" altLang="zh-CN" sz="1800" dirty="0" smtClean="0"/>
              <a:t>月总收入</a:t>
            </a:r>
            <a:r>
              <a:rPr lang="en-US" altLang="zh-CN" sz="1800" dirty="0"/>
              <a:t>/</a:t>
            </a:r>
            <a:r>
              <a:rPr lang="zh-CN" altLang="zh-CN" sz="1800" dirty="0"/>
              <a:t>月付费用户</a:t>
            </a:r>
            <a:r>
              <a:rPr lang="zh-CN" altLang="zh-CN" sz="1800" dirty="0" smtClean="0"/>
              <a:t>数</a:t>
            </a:r>
            <a:r>
              <a:rPr lang="zh-CN" altLang="en-US" sz="1800" dirty="0" smtClean="0"/>
              <a:t>（二八法则，鲸鱼用户）；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2. </a:t>
            </a:r>
            <a:r>
              <a:rPr lang="en-US" altLang="zh-CN" sz="1800" dirty="0" smtClean="0"/>
              <a:t>ARPU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Average Revenue per User, </a:t>
            </a:r>
            <a:r>
              <a:rPr lang="zh-CN" altLang="zh-CN" sz="1800" dirty="0"/>
              <a:t>即平均每用户</a:t>
            </a:r>
            <a:r>
              <a:rPr lang="en-US" altLang="zh-CN" sz="1800" dirty="0"/>
              <a:t>(</a:t>
            </a:r>
            <a:r>
              <a:rPr lang="zh-CN" altLang="zh-CN" sz="1800" dirty="0"/>
              <a:t>活跃用户</a:t>
            </a:r>
            <a:r>
              <a:rPr lang="en-US" altLang="zh-CN" sz="1800" dirty="0"/>
              <a:t>)</a:t>
            </a:r>
            <a:r>
              <a:rPr lang="zh-CN" altLang="zh-CN" sz="1800" dirty="0"/>
              <a:t>收入。一般以月为单位计算，计算方法如下： </a:t>
            </a:r>
            <a:r>
              <a:rPr lang="zh-CN" altLang="zh-CN" sz="1800" dirty="0" smtClean="0"/>
              <a:t>月总收入</a:t>
            </a:r>
            <a:r>
              <a:rPr lang="en-US" altLang="zh-CN" sz="1800" dirty="0"/>
              <a:t>/</a:t>
            </a:r>
            <a:r>
              <a:rPr lang="zh-CN" altLang="zh-CN" sz="1800" dirty="0"/>
              <a:t>月活跃用户</a:t>
            </a:r>
            <a:r>
              <a:rPr lang="zh-CN" altLang="zh-CN" sz="1800" dirty="0" smtClean="0"/>
              <a:t>数</a:t>
            </a:r>
            <a:r>
              <a:rPr lang="zh-CN" altLang="en-US" sz="1800" dirty="0" smtClean="0"/>
              <a:t>；</a:t>
            </a:r>
            <a:endParaRPr lang="zh-CN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3. </a:t>
            </a:r>
            <a:r>
              <a:rPr lang="zh-CN" altLang="zh-CN" sz="1800" dirty="0"/>
              <a:t>付费转化率</a:t>
            </a:r>
            <a:r>
              <a:rPr lang="en-US" altLang="zh-CN" sz="1800" dirty="0"/>
              <a:t>(Conversion Rate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，指</a:t>
            </a:r>
            <a:r>
              <a:rPr lang="zh-CN" altLang="zh-CN" sz="1800" dirty="0"/>
              <a:t>付费用户占整体活跃用户的比例</a:t>
            </a:r>
            <a:r>
              <a:rPr lang="zh-CN" altLang="zh-CN" sz="1800" dirty="0" smtClean="0"/>
              <a:t>。</a:t>
            </a:r>
            <a:r>
              <a:rPr lang="zh-CN" altLang="zh-CN" sz="1800" dirty="0"/>
              <a:t>一般以月为单位计算。</a:t>
            </a:r>
          </a:p>
          <a:p>
            <a:pPr marL="0" indent="0">
              <a:buNone/>
            </a:pPr>
            <a:r>
              <a:rPr lang="zh-CN" altLang="zh-CN" sz="1800" dirty="0"/>
              <a:t>计算方法如下：月付费用户数</a:t>
            </a:r>
            <a:r>
              <a:rPr lang="en-US" altLang="zh-CN" sz="1800" dirty="0"/>
              <a:t>/</a:t>
            </a:r>
            <a:r>
              <a:rPr lang="zh-CN" altLang="zh-CN" sz="1800" dirty="0"/>
              <a:t>月活跃用户</a:t>
            </a:r>
            <a:r>
              <a:rPr lang="zh-CN" altLang="zh-CN" sz="1800" dirty="0" smtClean="0"/>
              <a:t>数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</a:t>
            </a:r>
            <a:r>
              <a:rPr lang="zh-CN" altLang="en-US" sz="1800" dirty="0" smtClean="0"/>
              <a:t>* </a:t>
            </a:r>
            <a:r>
              <a:rPr lang="zh-CN" altLang="zh-CN" sz="1800" dirty="0" smtClean="0"/>
              <a:t>收入</a:t>
            </a:r>
            <a:r>
              <a:rPr lang="zh-CN" altLang="zh-CN" sz="1800" dirty="0"/>
              <a:t>、</a:t>
            </a:r>
            <a:r>
              <a:rPr lang="en-US" altLang="zh-CN" sz="1800" dirty="0"/>
              <a:t>ARPPU</a:t>
            </a:r>
            <a:r>
              <a:rPr lang="zh-CN" altLang="zh-CN" sz="1800" dirty="0"/>
              <a:t>、付费转化率之间存在如下的关系：</a:t>
            </a:r>
            <a:r>
              <a:rPr lang="en-US" altLang="zh-CN" sz="1800" dirty="0"/>
              <a:t>Revenue = ARPPU * MAU * </a:t>
            </a:r>
            <a:r>
              <a:rPr lang="zh-CN" altLang="zh-CN" sz="1800" dirty="0"/>
              <a:t>付费转化率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zh-CN" sz="1800" dirty="0"/>
          </a:p>
          <a:p>
            <a:pPr marL="0" indent="0">
              <a:buNone/>
            </a:pPr>
            <a:endParaRPr lang="zh-CN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0513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获取收入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/>
              <a:t>4. </a:t>
            </a:r>
            <a:r>
              <a:rPr lang="zh-CN" altLang="zh-CN" sz="1800" dirty="0"/>
              <a:t>用户生命周期价值</a:t>
            </a:r>
            <a:r>
              <a:rPr lang="en-US" altLang="zh-CN" sz="1800" dirty="0"/>
              <a:t>(LTV)</a:t>
            </a:r>
            <a:endParaRPr lang="zh-CN" altLang="zh-CN" sz="1800" dirty="0"/>
          </a:p>
          <a:p>
            <a:pPr marL="0" indent="0">
              <a:buNone/>
            </a:pPr>
            <a:r>
              <a:rPr lang="zh-CN" altLang="zh-CN" sz="1800" dirty="0"/>
              <a:t>用户的生命周期是指一个用户从第一次</a:t>
            </a:r>
            <a:r>
              <a:rPr lang="zh-CN" altLang="zh-CN" sz="1800" dirty="0" smtClean="0"/>
              <a:t>启动应用</a:t>
            </a:r>
            <a:r>
              <a:rPr lang="zh-CN" altLang="zh-CN" sz="1800" dirty="0"/>
              <a:t>，到最后一次</a:t>
            </a:r>
            <a:r>
              <a:rPr lang="zh-CN" altLang="zh-CN" sz="1800" dirty="0" smtClean="0"/>
              <a:t>启动应用</a:t>
            </a:r>
            <a:r>
              <a:rPr lang="zh-CN" altLang="zh-CN" sz="1800" dirty="0"/>
              <a:t>之间的时间。</a:t>
            </a:r>
            <a:r>
              <a:rPr lang="en-US" altLang="zh-CN" sz="1800" dirty="0"/>
              <a:t>LTV</a:t>
            </a:r>
            <a:r>
              <a:rPr lang="zh-CN" altLang="zh-CN" sz="1800" dirty="0"/>
              <a:t>就是某个用户在生命周期内为</a:t>
            </a:r>
            <a:r>
              <a:rPr lang="zh-CN" altLang="zh-CN" sz="1800" dirty="0" smtClean="0"/>
              <a:t>该应用</a:t>
            </a:r>
            <a:r>
              <a:rPr lang="zh-CN" altLang="zh-CN" sz="1800" dirty="0"/>
              <a:t>创造的收入总计，可以看成是一个长期累计的</a:t>
            </a:r>
            <a:r>
              <a:rPr lang="en-US" altLang="zh-CN" sz="1800" dirty="0"/>
              <a:t>ARPU</a:t>
            </a:r>
            <a:r>
              <a:rPr lang="zh-CN" altLang="zh-CN" sz="1800" dirty="0"/>
              <a:t>值。</a:t>
            </a:r>
          </a:p>
          <a:p>
            <a:pPr marL="0" indent="0">
              <a:buNone/>
            </a:pPr>
            <a:r>
              <a:rPr lang="zh-CN" altLang="zh-CN" sz="1800" dirty="0"/>
              <a:t>每个用户平均的</a:t>
            </a:r>
            <a:r>
              <a:rPr lang="en-US" altLang="zh-CN" sz="1800" dirty="0"/>
              <a:t>LTV = </a:t>
            </a:r>
            <a:r>
              <a:rPr lang="zh-CN" altLang="zh-CN" sz="1800" dirty="0"/>
              <a:t>每月</a:t>
            </a:r>
            <a:r>
              <a:rPr lang="en-US" altLang="zh-CN" sz="1800" dirty="0"/>
              <a:t>ARPU * </a:t>
            </a:r>
            <a:r>
              <a:rPr lang="zh-CN" altLang="zh-CN" sz="1800" dirty="0"/>
              <a:t>用户按月计的平均生命周期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利润</a:t>
            </a:r>
            <a:r>
              <a:rPr lang="en-US" altLang="zh-CN" sz="1800" dirty="0" smtClean="0"/>
              <a:t>=LTV – CAC,</a:t>
            </a:r>
            <a:r>
              <a:rPr lang="zh-CN" altLang="en-US" sz="1800" dirty="0" smtClean="0"/>
              <a:t>最大化</a:t>
            </a:r>
            <a:r>
              <a:rPr lang="en-US" altLang="zh-CN" sz="1800" dirty="0" smtClean="0"/>
              <a:t>LTV</a:t>
            </a:r>
            <a:r>
              <a:rPr lang="zh-CN" altLang="en-US" sz="1800" dirty="0" smtClean="0"/>
              <a:t>，最小化</a:t>
            </a:r>
            <a:r>
              <a:rPr lang="en-US" altLang="zh-CN" sz="1800" dirty="0" smtClean="0"/>
              <a:t>CAC</a:t>
            </a:r>
            <a:r>
              <a:rPr lang="zh-CN" altLang="en-US" sz="1800" dirty="0" smtClean="0"/>
              <a:t>，则利润最大化；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zh-CN" sz="1800" dirty="0" smtClean="0"/>
              <a:t>结合</a:t>
            </a:r>
            <a:r>
              <a:rPr lang="zh-CN" altLang="zh-CN" sz="1800" dirty="0"/>
              <a:t>分群</a:t>
            </a:r>
            <a:r>
              <a:rPr lang="en-US" altLang="zh-CN" sz="1800" dirty="0"/>
              <a:t>(segmentation)</a:t>
            </a:r>
            <a:r>
              <a:rPr lang="zh-CN" altLang="zh-CN" sz="1800" dirty="0"/>
              <a:t>，断代</a:t>
            </a:r>
            <a:r>
              <a:rPr lang="en-US" altLang="zh-CN" sz="1800" dirty="0"/>
              <a:t>(cohort)</a:t>
            </a:r>
            <a:r>
              <a:rPr lang="zh-CN" altLang="zh-CN" sz="1800" dirty="0"/>
              <a:t>等分析方法，可以针对特定的群体或渠道计算</a:t>
            </a:r>
            <a:r>
              <a:rPr lang="en-US" altLang="zh-CN" sz="1800" dirty="0"/>
              <a:t>LTV</a:t>
            </a:r>
            <a:r>
              <a:rPr lang="zh-CN" altLang="zh-CN" sz="1800" dirty="0"/>
              <a:t>和</a:t>
            </a:r>
            <a:r>
              <a:rPr lang="en-US" altLang="zh-CN" sz="1800" dirty="0"/>
              <a:t>CAC</a:t>
            </a:r>
            <a:r>
              <a:rPr lang="zh-CN" altLang="zh-CN" sz="1800" dirty="0"/>
              <a:t>，从而评估特定特定群体和渠道的利润。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21216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</a:t>
            </a:r>
            <a:r>
              <a:rPr lang="zh-CN" altLang="en-US" b="1" dirty="0"/>
              <a:t>、</a:t>
            </a:r>
            <a:r>
              <a:rPr lang="zh-CN" altLang="zh-CN" b="1" dirty="0" smtClean="0"/>
              <a:t>自</a:t>
            </a:r>
            <a:r>
              <a:rPr lang="zh-CN" altLang="zh-CN" b="1" dirty="0"/>
              <a:t>传播</a:t>
            </a:r>
            <a:r>
              <a:rPr lang="en-US" altLang="zh-CN" b="1" dirty="0"/>
              <a:t>(Refer)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含义、计算与建议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54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自传播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8269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含义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zh-CN" dirty="0" smtClean="0"/>
              <a:t>自</a:t>
            </a:r>
            <a:r>
              <a:rPr lang="zh-CN" altLang="zh-CN" dirty="0"/>
              <a:t>传播，或者说病毒式营销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指产品带给用户良好体验以后，用户自发推荐给周边的人，从而形成口碑效应，带来更大的自然增长；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计算指标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K</a:t>
            </a:r>
            <a:r>
              <a:rPr lang="zh-CN" altLang="en-US" dirty="0" smtClean="0"/>
              <a:t>因子，</a:t>
            </a:r>
            <a:r>
              <a:rPr lang="en-US" altLang="zh-CN" dirty="0"/>
              <a:t>K = (</a:t>
            </a:r>
            <a:r>
              <a:rPr lang="zh-CN" altLang="zh-CN" dirty="0"/>
              <a:t>每个用户向他的朋友们发出的邀请的数量</a:t>
            </a:r>
            <a:r>
              <a:rPr lang="en-US" altLang="zh-CN" dirty="0"/>
              <a:t>) * (</a:t>
            </a:r>
            <a:r>
              <a:rPr lang="zh-CN" altLang="zh-CN" dirty="0"/>
              <a:t>接收到邀请的人转化为新用户的转化率</a:t>
            </a:r>
            <a:r>
              <a:rPr lang="en-US" altLang="zh-CN" dirty="0"/>
              <a:t>)</a:t>
            </a:r>
            <a:r>
              <a:rPr lang="zh-CN" altLang="zh-CN" dirty="0"/>
              <a:t>。假设平均每个用户会向</a:t>
            </a:r>
            <a:r>
              <a:rPr lang="en-US" altLang="zh-CN" dirty="0"/>
              <a:t>20</a:t>
            </a:r>
            <a:r>
              <a:rPr lang="zh-CN" altLang="zh-CN" dirty="0"/>
              <a:t>个朋友发出邀请，而平均的转化率为</a:t>
            </a:r>
            <a:r>
              <a:rPr lang="en-US" altLang="zh-CN" dirty="0"/>
              <a:t>10%</a:t>
            </a:r>
            <a:r>
              <a:rPr lang="zh-CN" altLang="zh-CN" dirty="0"/>
              <a:t>的话，</a:t>
            </a:r>
            <a:r>
              <a:rPr lang="en-US" altLang="zh-CN" dirty="0"/>
              <a:t>K =20*10%=2</a:t>
            </a:r>
            <a:r>
              <a:rPr lang="zh-CN" altLang="zh-CN" dirty="0"/>
              <a:t>。这个结果还算是不错的效果——当</a:t>
            </a:r>
            <a:r>
              <a:rPr lang="en-US" altLang="zh-CN" dirty="0"/>
              <a:t>K&gt;1</a:t>
            </a:r>
            <a:r>
              <a:rPr lang="zh-CN" altLang="zh-CN" dirty="0"/>
              <a:t>时，用户群就会象滚雪球一样增大。如果</a:t>
            </a:r>
            <a:r>
              <a:rPr lang="en-US" altLang="zh-CN" dirty="0"/>
              <a:t>K&lt;1</a:t>
            </a:r>
            <a:r>
              <a:rPr lang="zh-CN" altLang="zh-CN" dirty="0"/>
              <a:t>的话，那么用户群到某个规模时就会停止通过自传播增长。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54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自传播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自传播建议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应用</a:t>
            </a:r>
            <a:r>
              <a:rPr lang="zh-CN" altLang="zh-CN" dirty="0"/>
              <a:t>还不能完全依赖于自传播，还必须和其它营销方式</a:t>
            </a:r>
            <a:r>
              <a:rPr lang="zh-CN" altLang="zh-CN" dirty="0" smtClean="0"/>
              <a:t>结合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/>
              <a:t>从产品设计阶段就加入有利于自传播的功能，还是有必要的，毕竟这种免费的推广方式可以部分地减少</a:t>
            </a:r>
            <a:r>
              <a:rPr lang="en-US" altLang="zh-CN" dirty="0" smtClean="0"/>
              <a:t>CAC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、利用各大社交媒体，聚拢粉丝，扩大产品影响；</a:t>
            </a: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24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谢谢大家，欢迎讨论</a:t>
            </a:r>
            <a:r>
              <a:rPr lang="en-US" altLang="zh-CN" dirty="0"/>
              <a:t>~</a:t>
            </a:r>
            <a:r>
              <a:rPr lang="en-US" altLang="zh-CN" dirty="0" smtClean="0"/>
              <a:t>                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5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AARRR</a:t>
            </a:r>
            <a:r>
              <a:rPr lang="zh-CN" altLang="en-US" dirty="0" smtClean="0"/>
              <a:t>产品运营模型介绍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206" y="2188590"/>
            <a:ext cx="6440286" cy="439344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AARRR</a:t>
            </a:r>
            <a:r>
              <a:rPr lang="zh-CN" altLang="zh-CN" dirty="0" smtClean="0"/>
              <a:t>是</a:t>
            </a:r>
            <a:r>
              <a:rPr lang="en-US" altLang="zh-CN" dirty="0" smtClean="0"/>
              <a:t>Acquisition</a:t>
            </a:r>
            <a:r>
              <a:rPr lang="zh-CN" altLang="en-US" dirty="0" smtClean="0"/>
              <a:t>（获取用户）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Activation</a:t>
            </a:r>
            <a:r>
              <a:rPr lang="zh-CN" altLang="en-US" dirty="0" smtClean="0"/>
              <a:t>（提升活跃度）</a:t>
            </a:r>
            <a:r>
              <a:rPr lang="en-US" altLang="zh-CN" dirty="0" smtClean="0"/>
              <a:t>    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Retention</a:t>
            </a:r>
            <a:r>
              <a:rPr lang="zh-CN" altLang="en-US" dirty="0" smtClean="0"/>
              <a:t>（提高留存率）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  Revenue</a:t>
            </a:r>
            <a:r>
              <a:rPr lang="zh-CN" altLang="en-US" dirty="0" smtClean="0"/>
              <a:t>（获取收入）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  Refer</a:t>
            </a:r>
            <a:r>
              <a:rPr lang="zh-CN" altLang="en-US" dirty="0" smtClean="0"/>
              <a:t>（病毒式传播）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zh-CN" altLang="zh-CN" dirty="0" smtClean="0"/>
              <a:t>这个</a:t>
            </a:r>
            <a:r>
              <a:rPr lang="zh-CN" altLang="zh-CN" dirty="0"/>
              <a:t>五个单词</a:t>
            </a:r>
            <a:r>
              <a:rPr lang="zh-CN" altLang="zh-CN" dirty="0" smtClean="0"/>
              <a:t>的</a:t>
            </a:r>
            <a:r>
              <a:rPr lang="zh-CN" altLang="en-US" dirty="0" smtClean="0"/>
              <a:t>缩</a:t>
            </a:r>
            <a:r>
              <a:rPr lang="zh-CN" altLang="zh-CN" dirty="0" smtClean="0"/>
              <a:t>写</a:t>
            </a:r>
            <a:r>
              <a:rPr lang="zh-CN" altLang="zh-CN" dirty="0"/>
              <a:t>，分别</a:t>
            </a:r>
            <a:r>
              <a:rPr lang="zh-CN" altLang="zh-CN" dirty="0" smtClean="0"/>
              <a:t>对应一</a:t>
            </a:r>
            <a:r>
              <a:rPr lang="zh-CN" altLang="zh-CN" dirty="0"/>
              <a:t>款移动应用生命周期中的</a:t>
            </a:r>
            <a:r>
              <a:rPr lang="en-US" altLang="zh-CN" dirty="0"/>
              <a:t>5</a:t>
            </a:r>
            <a:r>
              <a:rPr lang="zh-CN" altLang="zh-CN" dirty="0"/>
              <a:t>个重要环节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产品运营将围绕这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个环节展开，相应的数据分析也应该围绕这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个环节，发现问题，改善运营；</a:t>
            </a:r>
            <a:endParaRPr lang="zh-CN" altLang="en-US" dirty="0"/>
          </a:p>
        </p:txBody>
      </p:sp>
      <p:pic>
        <p:nvPicPr>
          <p:cNvPr id="7" name="图片 6" descr="http://www.199it.com/wp-content/uploads/2014/03/7732E86191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68" y="2916196"/>
            <a:ext cx="4267586" cy="27514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985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、获取用户（</a:t>
            </a:r>
            <a:r>
              <a:rPr lang="en-US" altLang="zh-CN" dirty="0" smtClean="0"/>
              <a:t>Acquisition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——</a:t>
            </a:r>
            <a:r>
              <a:rPr lang="zh-CN" altLang="en-US" sz="2400" dirty="0" smtClean="0"/>
              <a:t>含义、目标与关键数据指标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807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获取用户</a:t>
            </a:r>
            <a:r>
              <a:rPr lang="zh-CN" altLang="en-US" dirty="0"/>
              <a:t>（</a:t>
            </a:r>
            <a:r>
              <a:rPr lang="en-US" altLang="zh-CN" dirty="0"/>
              <a:t>Acquisition</a:t>
            </a:r>
            <a:r>
              <a:rPr lang="zh-CN" altLang="en-US" dirty="0"/>
              <a:t>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含义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产品运营人员</a:t>
            </a:r>
            <a:r>
              <a:rPr lang="zh-CN" altLang="zh-CN" dirty="0" smtClean="0"/>
              <a:t>通过</a:t>
            </a:r>
            <a:r>
              <a:rPr lang="zh-CN" altLang="zh-CN" dirty="0"/>
              <a:t>各种推广渠道</a:t>
            </a:r>
            <a:r>
              <a:rPr lang="en-US" altLang="zh-CN" dirty="0"/>
              <a:t>(Channel)</a:t>
            </a:r>
            <a:r>
              <a:rPr lang="zh-CN" altLang="zh-CN" dirty="0"/>
              <a:t>，以各种</a:t>
            </a:r>
            <a:r>
              <a:rPr lang="zh-CN" altLang="zh-CN" dirty="0" smtClean="0"/>
              <a:t>方式</a:t>
            </a:r>
            <a:r>
              <a:rPr lang="zh-CN" altLang="en-US" dirty="0" smtClean="0"/>
              <a:t>（活动、合作、公关等）</a:t>
            </a:r>
            <a:r>
              <a:rPr lang="zh-CN" altLang="zh-CN" dirty="0" smtClean="0"/>
              <a:t>获取</a:t>
            </a:r>
            <a:r>
              <a:rPr lang="zh-CN" altLang="zh-CN" dirty="0"/>
              <a:t>目标用户</a:t>
            </a:r>
            <a:r>
              <a:rPr lang="zh-CN" altLang="zh-CN" dirty="0" smtClean="0"/>
              <a:t>。</a:t>
            </a:r>
            <a:r>
              <a:rPr lang="zh-CN" altLang="en-US" dirty="0" smtClean="0"/>
              <a:t>该阶段是业务的投入期。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目标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zh-CN" altLang="zh-CN" dirty="0" smtClean="0"/>
              <a:t>通过</a:t>
            </a:r>
            <a:r>
              <a:rPr lang="zh-CN" altLang="zh-CN" dirty="0"/>
              <a:t>组合各种维度</a:t>
            </a:r>
            <a:r>
              <a:rPr lang="en-US" altLang="zh-CN" dirty="0"/>
              <a:t>(</a:t>
            </a:r>
            <a:r>
              <a:rPr lang="zh-CN" altLang="zh-CN" dirty="0"/>
              <a:t>如时间、地域、渠道</a:t>
            </a:r>
            <a:r>
              <a:rPr lang="en-US" altLang="zh-CN" dirty="0"/>
              <a:t>)</a:t>
            </a:r>
            <a:r>
              <a:rPr lang="zh-CN" altLang="zh-CN" dirty="0"/>
              <a:t>对各种营销渠道的效果进行评估，从而更加优化合理的确定投入策略，最小化用户获取成本</a:t>
            </a:r>
            <a:r>
              <a:rPr lang="en-US" altLang="zh-CN" dirty="0"/>
              <a:t>(CAC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，获取目标用户量；</a:t>
            </a:r>
            <a:endParaRPr lang="en-US" altLang="zh-CN" dirty="0" smtClean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2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获取用户（</a:t>
            </a:r>
            <a:r>
              <a:rPr lang="en-US" altLang="zh-CN" dirty="0"/>
              <a:t>Acquisition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059459"/>
            <a:ext cx="9613861" cy="454728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关键数据指标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700" dirty="0" smtClean="0"/>
          </a:p>
          <a:p>
            <a:pPr marL="0" indent="0">
              <a:buNone/>
            </a:pPr>
            <a:r>
              <a:rPr lang="en-US" altLang="zh-CN" sz="1700" dirty="0" smtClean="0"/>
              <a:t>CAC(Consumer </a:t>
            </a:r>
            <a:r>
              <a:rPr lang="en-US" altLang="zh-CN" sz="1700" dirty="0"/>
              <a:t>Acquisition </a:t>
            </a:r>
            <a:r>
              <a:rPr lang="en-US" altLang="zh-CN" sz="1700" dirty="0" smtClean="0"/>
              <a:t>Cost) </a:t>
            </a:r>
            <a:r>
              <a:rPr lang="zh-CN" altLang="en-US" sz="1700" dirty="0" smtClean="0"/>
              <a:t>用户获取成本</a:t>
            </a:r>
            <a:endParaRPr lang="en-US" altLang="zh-CN" sz="1700" dirty="0" smtClean="0"/>
          </a:p>
          <a:p>
            <a:r>
              <a:rPr lang="en-US" altLang="zh-CN" sz="1400" dirty="0"/>
              <a:t>CAC = </a:t>
            </a:r>
            <a:r>
              <a:rPr lang="zh-CN" altLang="zh-CN" sz="1400" dirty="0"/>
              <a:t>投入成本</a:t>
            </a:r>
            <a:r>
              <a:rPr lang="en-US" altLang="zh-CN" sz="1400" dirty="0"/>
              <a:t>/</a:t>
            </a:r>
            <a:r>
              <a:rPr lang="zh-CN" altLang="zh-CN" sz="1400" dirty="0"/>
              <a:t>有效用户数，以</a:t>
            </a:r>
            <a:r>
              <a:rPr lang="en-US" altLang="zh-CN" sz="1400" dirty="0"/>
              <a:t>CPX(Cost per X</a:t>
            </a:r>
            <a:r>
              <a:rPr lang="zh-CN" altLang="zh-CN" sz="1400" dirty="0"/>
              <a:t>，如获取每个登录用户的成本</a:t>
            </a:r>
            <a:r>
              <a:rPr lang="en-US" altLang="zh-CN" sz="1400" dirty="0"/>
              <a:t>)</a:t>
            </a:r>
            <a:r>
              <a:rPr lang="zh-CN" altLang="zh-CN" sz="1400" dirty="0"/>
              <a:t>的方式</a:t>
            </a:r>
            <a:r>
              <a:rPr lang="zh-CN" altLang="zh-CN" sz="1400" dirty="0" smtClean="0"/>
              <a:t>呈现</a:t>
            </a:r>
            <a:r>
              <a:rPr lang="zh-CN" altLang="en-US" sz="1400" dirty="0" smtClean="0"/>
              <a:t>。</a:t>
            </a:r>
            <a:endParaRPr lang="zh-CN" altLang="zh-CN" sz="1400" dirty="0"/>
          </a:p>
          <a:p>
            <a:r>
              <a:rPr lang="zh-CN" altLang="zh-CN" sz="1400" dirty="0"/>
              <a:t>将</a:t>
            </a:r>
            <a:r>
              <a:rPr lang="en-US" altLang="zh-CN" sz="1400" dirty="0"/>
              <a:t>CAC</a:t>
            </a:r>
            <a:r>
              <a:rPr lang="zh-CN" altLang="zh-CN" sz="1400" dirty="0"/>
              <a:t>按渠道进行拆解，就可以得出渠道推广的成本</a:t>
            </a:r>
            <a:r>
              <a:rPr lang="zh-CN" altLang="zh-CN" sz="1400" dirty="0" smtClean="0"/>
              <a:t>。</a:t>
            </a:r>
            <a:endParaRPr lang="zh-CN" altLang="zh-CN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326787"/>
              </p:ext>
            </p:extLst>
          </p:nvPr>
        </p:nvGraphicFramePr>
        <p:xfrm>
          <a:off x="856734" y="2388973"/>
          <a:ext cx="10181969" cy="32868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8012"/>
                <a:gridCol w="1968843"/>
                <a:gridCol w="7035114"/>
              </a:tblGrid>
              <a:tr h="18409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 dirty="0">
                          <a:effectLst/>
                        </a:rPr>
                        <a:t>数据维度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effectLst/>
                        </a:rPr>
                        <a:t>数据指标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 dirty="0">
                          <a:effectLst/>
                        </a:rPr>
                        <a:t>健康表现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</a:tr>
              <a:tr h="18409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用户数量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点击下载数（</a:t>
                      </a:r>
                      <a:r>
                        <a:rPr lang="en-US" altLang="zh-CN" sz="1000" u="none" strike="noStrike">
                          <a:effectLst/>
                        </a:rPr>
                        <a:t>Click)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保持同比和环比的正常增长；不低于行业增长的平均值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；（漏斗分析法）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</a:tr>
              <a:tr h="1924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安装用户数</a:t>
                      </a:r>
                      <a:r>
                        <a:rPr lang="en-US" altLang="zh-CN" sz="1000" u="none" strike="noStrike" dirty="0">
                          <a:effectLst/>
                        </a:rPr>
                        <a:t>(</a:t>
                      </a:r>
                      <a:r>
                        <a:rPr lang="en-US" sz="1000" u="none" strike="noStrike" dirty="0">
                          <a:effectLst/>
                        </a:rPr>
                        <a:t>Install)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24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注册用户数</a:t>
                      </a:r>
                      <a:r>
                        <a:rPr lang="en-US" altLang="zh-CN" sz="1000" u="none" strike="noStrike" dirty="0">
                          <a:effectLst/>
                        </a:rPr>
                        <a:t>(</a:t>
                      </a:r>
                      <a:r>
                        <a:rPr lang="en-US" sz="1000" u="none" strike="noStrike" dirty="0">
                          <a:effectLst/>
                        </a:rPr>
                        <a:t>Sign-Up)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4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登录用户数（</a:t>
                      </a:r>
                      <a:r>
                        <a:rPr lang="en-US" sz="1000" u="none" strike="noStrike" dirty="0">
                          <a:effectLst/>
                        </a:rPr>
                        <a:t>Log-in)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409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用户增长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自然用户增长（</a:t>
                      </a:r>
                      <a:r>
                        <a:rPr lang="en-US" sz="1000" u="none" strike="noStrike" dirty="0">
                          <a:effectLst/>
                        </a:rPr>
                        <a:t>Organic Users）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保持同比和环比的正常增长，同时注意是否推出新功能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</a:tr>
              <a:tr h="1924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推广用户增长（</a:t>
                      </a:r>
                      <a:r>
                        <a:rPr lang="en-US" sz="1000" u="none" strike="noStrike">
                          <a:effectLst/>
                        </a:rPr>
                        <a:t>Marketing Users）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是否达到推广活动的预期效果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</a:tr>
              <a:tr h="28952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渠道转化（分渠道）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安装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下载比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比值越趋近于</a:t>
                      </a:r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r>
                        <a:rPr lang="zh-CN" altLang="en-US" sz="1000" u="none" strike="noStrike" dirty="0">
                          <a:effectLst/>
                        </a:rPr>
                        <a:t>表明用户转化越好，在比值低于</a:t>
                      </a:r>
                      <a:r>
                        <a:rPr lang="en-US" altLang="zh-CN" sz="1000" u="none" strike="noStrike" dirty="0">
                          <a:effectLst/>
                        </a:rPr>
                        <a:t>0.8</a:t>
                      </a:r>
                      <a:r>
                        <a:rPr lang="zh-CN" altLang="en-US" sz="1000" u="none" strike="noStrike" dirty="0">
                          <a:effectLst/>
                        </a:rPr>
                        <a:t>时，则转化不好，需分析原因，如安装包是否过大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</a:tr>
              <a:tr h="2895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注册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安装比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比值越趋近于</a:t>
                      </a:r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r>
                        <a:rPr lang="zh-CN" altLang="en-US" sz="1000" u="none" strike="noStrike" dirty="0">
                          <a:effectLst/>
                        </a:rPr>
                        <a:t>表明用户转化越好，在比值低于</a:t>
                      </a:r>
                      <a:r>
                        <a:rPr lang="en-US" altLang="zh-CN" sz="1000" u="none" strike="noStrike" dirty="0">
                          <a:effectLst/>
                        </a:rPr>
                        <a:t>0.6</a:t>
                      </a:r>
                      <a:r>
                        <a:rPr lang="zh-CN" altLang="en-US" sz="1000" u="none" strike="noStrike" dirty="0">
                          <a:effectLst/>
                        </a:rPr>
                        <a:t>时，则转化不好，需分析原因，如注册门槛是否过高；验证短信是否正常等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</a:tr>
              <a:tr h="2895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登录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注册比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比值越趋近于</a:t>
                      </a:r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r>
                        <a:rPr lang="zh-CN" altLang="en-US" sz="1000" u="none" strike="noStrike" dirty="0">
                          <a:effectLst/>
                        </a:rPr>
                        <a:t>表明用户转化越好，在比值低于</a:t>
                      </a:r>
                      <a:r>
                        <a:rPr lang="en-US" altLang="zh-CN" sz="1000" u="none" strike="noStrike" dirty="0">
                          <a:effectLst/>
                        </a:rPr>
                        <a:t>0.9</a:t>
                      </a:r>
                      <a:r>
                        <a:rPr lang="zh-CN" altLang="en-US" sz="1000" u="none" strike="noStrike" dirty="0">
                          <a:effectLst/>
                        </a:rPr>
                        <a:t>时，则转化不好，需分析原因，如登陆引导是否合理等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</a:tr>
              <a:tr h="18409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渠道增长（分渠道）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同比增长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保持内生性正常增长，同时注意是否有推广活动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</a:tr>
              <a:tr h="184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环比增长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保持周期性正常增长，同时注意是否有推广活动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</a:tr>
              <a:tr h="18409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渠道份额（分渠道）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用户来源渠道构成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没有推广活动时，渠道构成基本保持不变，如有变化，应该分析渠道原因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</a:tr>
              <a:tr h="184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Top5</a:t>
                      </a:r>
                      <a:r>
                        <a:rPr lang="zh-CN" altLang="en-US" sz="1000" u="none" strike="noStrike">
                          <a:effectLst/>
                        </a:rPr>
                        <a:t>渠道占比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没有推广活动时，</a:t>
                      </a:r>
                      <a:r>
                        <a:rPr lang="en-US" altLang="zh-CN" sz="1000" u="none" strike="noStrike" dirty="0">
                          <a:effectLst/>
                        </a:rPr>
                        <a:t>Top5</a:t>
                      </a:r>
                      <a:r>
                        <a:rPr lang="zh-CN" altLang="en-US" sz="1000" u="none" strike="noStrike" dirty="0">
                          <a:effectLst/>
                        </a:rPr>
                        <a:t>渠道占比基本保持不变，同时注意不过于依赖单一渠道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</a:tr>
              <a:tr h="18409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反渠道作弊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虚假用户数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即一次性用户，越少越好</a:t>
                      </a:r>
                      <a:r>
                        <a:rPr lang="en-US" altLang="zh-CN" sz="1000" u="none" strike="noStrike" dirty="0">
                          <a:effectLst/>
                        </a:rPr>
                        <a:t>,</a:t>
                      </a:r>
                      <a:r>
                        <a:rPr lang="zh-CN" altLang="en-US" sz="1000" u="none" strike="noStrike" dirty="0">
                          <a:effectLst/>
                        </a:rPr>
                        <a:t>健康的一次性用户比例应当不大于</a:t>
                      </a:r>
                      <a:r>
                        <a:rPr lang="en-US" altLang="zh-CN" sz="1000" u="none" strike="noStrike" dirty="0">
                          <a:effectLst/>
                        </a:rPr>
                        <a:t>15%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</a:tr>
              <a:tr h="184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广告用户数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即水军，越少越好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62" marR="9162" marT="916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92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提高</a:t>
            </a:r>
            <a:r>
              <a:rPr lang="zh-CN" altLang="zh-CN" b="1" dirty="0"/>
              <a:t>活跃度</a:t>
            </a:r>
            <a:r>
              <a:rPr lang="en-US" altLang="zh-CN" b="1" dirty="0"/>
              <a:t>(Activation)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含义、目标与关键数据指标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26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提高活跃度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含义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zh-CN" dirty="0" smtClean="0"/>
              <a:t>活跃用户</a:t>
            </a:r>
            <a:r>
              <a:rPr lang="zh-CN" altLang="en-US" dirty="0" smtClean="0"/>
              <a:t>，指</a:t>
            </a:r>
            <a:r>
              <a:rPr lang="zh-CN" altLang="zh-CN" dirty="0" smtClean="0"/>
              <a:t>一段</a:t>
            </a:r>
            <a:r>
              <a:rPr lang="zh-CN" altLang="zh-CN" dirty="0"/>
              <a:t>时间内启动</a:t>
            </a:r>
            <a:r>
              <a:rPr lang="en-US" altLang="zh-CN" dirty="0"/>
              <a:t>/</a:t>
            </a:r>
            <a:r>
              <a:rPr lang="zh-CN" altLang="zh-CN" dirty="0"/>
              <a:t>登录</a:t>
            </a:r>
            <a:r>
              <a:rPr lang="zh-CN" altLang="zh-CN" dirty="0" smtClean="0"/>
              <a:t>过</a:t>
            </a:r>
            <a:r>
              <a:rPr lang="en-US" altLang="zh-CN" dirty="0" smtClean="0"/>
              <a:t>App</a:t>
            </a:r>
            <a:r>
              <a:rPr lang="zh-CN" altLang="zh-CN" dirty="0" smtClean="0"/>
              <a:t>的用户</a:t>
            </a:r>
            <a:r>
              <a:rPr lang="en-US" altLang="zh-CN" dirty="0" smtClean="0"/>
              <a:t>,</a:t>
            </a:r>
            <a:r>
              <a:rPr lang="zh-CN" altLang="en-US" dirty="0" smtClean="0"/>
              <a:t>反映的是产品用户粘性和渠道用户质量。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目标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通过内容运营和用户活动，提升内容吸引力和用户互动性，从而增加用户活跃度。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2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提高活跃度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44254" y="1993556"/>
            <a:ext cx="9613861" cy="4341341"/>
          </a:xfrm>
        </p:spPr>
        <p:txBody>
          <a:bodyPr/>
          <a:lstStyle/>
          <a:p>
            <a:r>
              <a:rPr lang="zh-CN" altLang="en-US" dirty="0"/>
              <a:t>关键数据指标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49399"/>
              </p:ext>
            </p:extLst>
          </p:nvPr>
        </p:nvGraphicFramePr>
        <p:xfrm>
          <a:off x="880033" y="2511812"/>
          <a:ext cx="10010389" cy="39824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4456"/>
                <a:gridCol w="1325803"/>
                <a:gridCol w="8040130"/>
              </a:tblGrid>
              <a:tr h="1779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 dirty="0">
                          <a:effectLst/>
                        </a:rPr>
                        <a:t>数据维度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>
                          <a:effectLst/>
                        </a:rPr>
                        <a:t>数据指标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 dirty="0">
                          <a:effectLst/>
                        </a:rPr>
                        <a:t>健康表现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</a:tr>
              <a:tr h="177934">
                <a:tc rowSpan="11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活跃用户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日活跃用户数（</a:t>
                      </a:r>
                      <a:r>
                        <a:rPr lang="en-US" altLang="zh-CN" sz="1000" u="none" strike="noStrike" dirty="0">
                          <a:effectLst/>
                        </a:rPr>
                        <a:t>DAU</a:t>
                      </a:r>
                      <a:r>
                        <a:rPr lang="zh-CN" altLang="en-US" sz="1000" u="none" strike="noStrike" dirty="0">
                          <a:effectLst/>
                        </a:rPr>
                        <a:t>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从长期的发展趋势来看，应当呈现出稳定的趋势曲线</a:t>
                      </a:r>
                      <a:r>
                        <a:rPr lang="en-US" altLang="zh-CN" sz="1000" u="none" strike="noStrike" dirty="0">
                          <a:effectLst/>
                        </a:rPr>
                        <a:t>,</a:t>
                      </a:r>
                      <a:r>
                        <a:rPr lang="zh-CN" altLang="en-US" sz="1000" u="none" strike="noStrike" dirty="0">
                          <a:effectLst/>
                        </a:rPr>
                        <a:t>如果有推广活动，活跃用户数量应该明显上升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</a:tr>
              <a:tr h="1779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周活跃用户数（</a:t>
                      </a:r>
                      <a:r>
                        <a:rPr lang="en-US" altLang="zh-CN" sz="1000" u="none" strike="noStrike" dirty="0" smtClean="0">
                          <a:effectLst/>
                        </a:rPr>
                        <a:t>WAU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）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79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月活跃用户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数（</a:t>
                      </a:r>
                      <a:r>
                        <a:rPr lang="en-US" altLang="zh-CN" sz="1000" u="none" strike="noStrike" dirty="0" smtClean="0">
                          <a:effectLst/>
                        </a:rPr>
                        <a:t>MAU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）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27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非当日新增活跃用户数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剔除当日新增影响，日活跃数应该保持基本稳定，同时如果前一天有较大的用户新增，则当日活跃用户应该保持相应的增长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</a:tr>
              <a:tr h="2927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非当周新增活跃用户数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剔除当周新增影响，周活跃数应该保持基本稳定，同时如果前一天有较大的用户新增，则当周活跃用户应该保持相应的增长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</a:tr>
              <a:tr h="2927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非当月新增活跃用户数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剔除当月新增影响，月活跃数应该保持基本稳定，同时如果前一天有较大的用户新增，则当月活跃用户应该保持相应的增长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</a:tr>
              <a:tr h="1779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日活跃率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社交产品的日活跃率不应低于</a:t>
                      </a:r>
                      <a:r>
                        <a:rPr lang="en-US" altLang="zh-CN" sz="1000" u="none" strike="noStrike">
                          <a:effectLst/>
                        </a:rPr>
                        <a:t>20%</a:t>
                      </a:r>
                      <a:r>
                        <a:rPr lang="zh-CN" altLang="en-US" sz="1000" u="none" strike="noStrike">
                          <a:effectLst/>
                        </a:rPr>
                        <a:t>，低于</a:t>
                      </a:r>
                      <a:r>
                        <a:rPr lang="en-US" altLang="zh-CN" sz="1000" u="none" strike="noStrike">
                          <a:effectLst/>
                        </a:rPr>
                        <a:t>10%</a:t>
                      </a:r>
                      <a:r>
                        <a:rPr lang="zh-CN" altLang="en-US" sz="1000" u="none" strike="noStrike">
                          <a:effectLst/>
                        </a:rPr>
                        <a:t>则产品进入衰退期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</a:tr>
              <a:tr h="1779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周活跃率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社交产品的周活跃率不应低于</a:t>
                      </a:r>
                      <a:r>
                        <a:rPr lang="en-US" altLang="zh-CN" sz="1000" u="none" strike="noStrike">
                          <a:effectLst/>
                        </a:rPr>
                        <a:t>45%</a:t>
                      </a:r>
                      <a:r>
                        <a:rPr lang="zh-CN" altLang="en-US" sz="1000" u="none" strike="noStrike">
                          <a:effectLst/>
                        </a:rPr>
                        <a:t>，低于</a:t>
                      </a:r>
                      <a:r>
                        <a:rPr lang="en-US" altLang="zh-CN" sz="1000" u="none" strike="noStrike">
                          <a:effectLst/>
                        </a:rPr>
                        <a:t>24%</a:t>
                      </a:r>
                      <a:r>
                        <a:rPr lang="zh-CN" altLang="en-US" sz="1000" u="none" strike="noStrike">
                          <a:effectLst/>
                        </a:rPr>
                        <a:t>则产品进入衰退期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</a:tr>
              <a:tr h="1779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月活跃率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社交产品的月活跃率不应低于</a:t>
                      </a:r>
                      <a:r>
                        <a:rPr lang="en-US" altLang="zh-CN" sz="1000" u="none" strike="noStrike">
                          <a:effectLst/>
                        </a:rPr>
                        <a:t>68%</a:t>
                      </a:r>
                      <a:r>
                        <a:rPr lang="zh-CN" altLang="en-US" sz="1000" u="none" strike="noStrike">
                          <a:effectLst/>
                        </a:rPr>
                        <a:t>，低于</a:t>
                      </a:r>
                      <a:r>
                        <a:rPr lang="en-US" altLang="zh-CN" sz="1000" u="none" strike="noStrike">
                          <a:effectLst/>
                        </a:rPr>
                        <a:t>32%</a:t>
                      </a:r>
                      <a:r>
                        <a:rPr lang="zh-CN" altLang="en-US" sz="1000" u="none" strike="noStrike">
                          <a:effectLst/>
                        </a:rPr>
                        <a:t>则产品进入衰退期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</a:tr>
              <a:tr h="1779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DAU/WAU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比值越趋近于</a:t>
                      </a:r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r>
                        <a:rPr lang="zh-CN" altLang="en-US" sz="1000" u="none" strike="noStrike">
                          <a:effectLst/>
                        </a:rPr>
                        <a:t>表明用户活跃度越高，在比值低于</a:t>
                      </a:r>
                      <a:r>
                        <a:rPr lang="en-US" altLang="zh-CN" sz="1000" u="none" strike="noStrike">
                          <a:effectLst/>
                        </a:rPr>
                        <a:t>0.2</a:t>
                      </a:r>
                      <a:r>
                        <a:rPr lang="zh-CN" altLang="en-US" sz="1000" u="none" strike="noStrike">
                          <a:effectLst/>
                        </a:rPr>
                        <a:t>时，应用的传播性和互动性将会很弱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</a:tr>
              <a:tr h="1779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DAU/MAU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7934">
                <a:tc rowSpan="6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启动次数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日启动次数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启动次数应该保持基本稳定，如果有较大用户新增，则启动次数也应该保持相应增长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</a:tr>
              <a:tr h="1779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周启动次数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79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月启动次数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79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日平均启动次数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平均启动次数应该保持基本稳定，作为用户流失的预警指标，如果平均启动次数下降超过</a:t>
                      </a:r>
                      <a:r>
                        <a:rPr lang="en-US" altLang="zh-CN" sz="1000" u="none" strike="noStrike">
                          <a:effectLst/>
                        </a:rPr>
                        <a:t>10%</a:t>
                      </a:r>
                      <a:r>
                        <a:rPr lang="zh-CN" altLang="en-US" sz="1000" u="none" strike="noStrike">
                          <a:effectLst/>
                        </a:rPr>
                        <a:t>，则应分析原因，分析维度包括：用户新增，产品功能，是否有竞品推出等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</a:tr>
              <a:tr h="1779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周平均启动次数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79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月平均启动次数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793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使用时长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平均单次使用时长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平均使用时长应该保持基本稳定，作为用户流失的预警指标，如果平均使用时长下降超过</a:t>
                      </a:r>
                      <a:r>
                        <a:rPr lang="en-US" altLang="zh-CN" sz="1000" u="none" strike="noStrike" dirty="0">
                          <a:effectLst/>
                        </a:rPr>
                        <a:t>10%</a:t>
                      </a:r>
                      <a:r>
                        <a:rPr lang="zh-CN" altLang="en-US" sz="1000" u="none" strike="noStrike" dirty="0">
                          <a:effectLst/>
                        </a:rPr>
                        <a:t>，则应分析原因，分析维度包括：用户新增，产品功能，是否有竞品推出、内容变化等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</a:tr>
              <a:tr h="2571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平均日使用时长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09" marR="7309" marT="7309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89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提高</a:t>
            </a:r>
            <a:r>
              <a:rPr lang="zh-CN" altLang="zh-CN" b="1" dirty="0"/>
              <a:t>留存率</a:t>
            </a:r>
            <a:r>
              <a:rPr lang="en-US" altLang="zh-CN" b="1" dirty="0"/>
              <a:t>(Retention)</a:t>
            </a: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含义、目标与关键数据指标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3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TC104033917[[fn=柏林]]</Template>
  <TotalTime>1657</TotalTime>
  <Words>2107</Words>
  <Application>Microsoft Office PowerPoint</Application>
  <PresentationFormat>宽屏</PresentationFormat>
  <Paragraphs>215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微软雅黑</vt:lpstr>
      <vt:lpstr>Arial</vt:lpstr>
      <vt:lpstr>Trebuchet MS</vt:lpstr>
      <vt:lpstr>柏林</vt:lpstr>
      <vt:lpstr>产品运营数据分析的分享</vt:lpstr>
      <vt:lpstr>AARRR产品运营模型介绍</vt:lpstr>
      <vt:lpstr>1、获取用户（Acquisition）</vt:lpstr>
      <vt:lpstr>获取用户（Acquisition）</vt:lpstr>
      <vt:lpstr>获取用户（Acquisition）</vt:lpstr>
      <vt:lpstr>2、提高活跃度(Activation) </vt:lpstr>
      <vt:lpstr>提高活跃度</vt:lpstr>
      <vt:lpstr>提高活跃度</vt:lpstr>
      <vt:lpstr>3、提高留存率(Retention)</vt:lpstr>
      <vt:lpstr>提高留存率</vt:lpstr>
      <vt:lpstr>提高留存率</vt:lpstr>
      <vt:lpstr>4、获取收入</vt:lpstr>
      <vt:lpstr>获取收入</vt:lpstr>
      <vt:lpstr>获取收入</vt:lpstr>
      <vt:lpstr>获取收入</vt:lpstr>
      <vt:lpstr>5、自传播(Refer) </vt:lpstr>
      <vt:lpstr>自传播</vt:lpstr>
      <vt:lpstr>自传播</vt:lpstr>
      <vt:lpstr>谢谢大家，欢迎讨论~        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产品运营数据分析的分享</dc:title>
  <dc:creator>linweiyan</dc:creator>
  <cp:lastModifiedBy>linweiyan</cp:lastModifiedBy>
  <cp:revision>43</cp:revision>
  <dcterms:created xsi:type="dcterms:W3CDTF">2014-08-11T07:41:41Z</dcterms:created>
  <dcterms:modified xsi:type="dcterms:W3CDTF">2014-08-15T08:09:45Z</dcterms:modified>
</cp:coreProperties>
</file>