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6"/>
  </p:notesMasterIdLst>
  <p:handoutMasterIdLst>
    <p:handoutMasterId r:id="rId17"/>
  </p:handoutMasterIdLst>
  <p:sldIdLst>
    <p:sldId id="265" r:id="rId2"/>
    <p:sldId id="394" r:id="rId3"/>
    <p:sldId id="286" r:id="rId4"/>
    <p:sldId id="287" r:id="rId5"/>
    <p:sldId id="288" r:id="rId6"/>
    <p:sldId id="289" r:id="rId7"/>
    <p:sldId id="369" r:id="rId8"/>
    <p:sldId id="374" r:id="rId9"/>
    <p:sldId id="375" r:id="rId10"/>
    <p:sldId id="370" r:id="rId11"/>
    <p:sldId id="291" r:id="rId12"/>
    <p:sldId id="292" r:id="rId13"/>
    <p:sldId id="293" r:id="rId14"/>
    <p:sldId id="363" r:id="rId15"/>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FB1F9"/>
    <a:srgbClr val="BE1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6" autoAdjust="0"/>
    <p:restoredTop sz="86022" autoAdjust="0"/>
  </p:normalViewPr>
  <p:slideViewPr>
    <p:cSldViewPr>
      <p:cViewPr varScale="1">
        <p:scale>
          <a:sx n="57" d="100"/>
          <a:sy n="57" d="100"/>
        </p:scale>
        <p:origin x="1324" y="4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76" d="100"/>
          <a:sy n="76" d="100"/>
        </p:scale>
        <p:origin x="-2214"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37E82B1-15B0-4D13-BBAE-2E37526FE764}" type="datetimeFigureOut">
              <a:rPr lang="fr-FR" smtClean="0"/>
              <a:pPr/>
              <a:t>23/03/2020</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3F4541EB-ED69-4157-B49E-B5F3AB165716}" type="slidenum">
              <a:rPr lang="fr-FR" smtClean="0"/>
              <a:pPr/>
              <a:t>‹N°›</a:t>
            </a:fld>
            <a:endParaRPr lang="fr-FR"/>
          </a:p>
        </p:txBody>
      </p:sp>
    </p:spTree>
    <p:extLst>
      <p:ext uri="{BB962C8B-B14F-4D97-AF65-F5344CB8AC3E}">
        <p14:creationId xmlns:p14="http://schemas.microsoft.com/office/powerpoint/2010/main" val="2439148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8F5AA2E-61F5-4555-A9CD-975195B4A351}" type="datetimeFigureOut">
              <a:rPr lang="fr-FR" smtClean="0"/>
              <a:pPr/>
              <a:t>23/03/2020</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18325A9-9E88-4367-8088-6607093161C7}" type="slidenum">
              <a:rPr lang="fr-FR" smtClean="0"/>
              <a:pPr/>
              <a:t>‹N°›</a:t>
            </a:fld>
            <a:endParaRPr lang="fr-FR"/>
          </a:p>
        </p:txBody>
      </p:sp>
    </p:spTree>
    <p:extLst>
      <p:ext uri="{BB962C8B-B14F-4D97-AF65-F5344CB8AC3E}">
        <p14:creationId xmlns:p14="http://schemas.microsoft.com/office/powerpoint/2010/main" val="344921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18325A9-9E88-4367-8088-6607093161C7}" type="slidenum">
              <a:rPr lang="fr-FR" smtClean="0"/>
              <a:pPr/>
              <a:t>1</a:t>
            </a:fld>
            <a:endParaRPr lang="fr-FR"/>
          </a:p>
        </p:txBody>
      </p:sp>
    </p:spTree>
    <p:extLst>
      <p:ext uri="{BB962C8B-B14F-4D97-AF65-F5344CB8AC3E}">
        <p14:creationId xmlns:p14="http://schemas.microsoft.com/office/powerpoint/2010/main" val="172374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18325A9-9E88-4367-8088-6607093161C7}"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18325A9-9E88-4367-8088-6607093161C7}" type="slidenum">
              <a:rPr lang="fr-FR" smtClean="0"/>
              <a:pPr/>
              <a:t>6</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18325A9-9E88-4367-8088-6607093161C7}"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ED43BDC-6B43-4463-8A3A-65B38C80CAE5}" type="datetime1">
              <a:rPr lang="fr-FR" smtClean="0"/>
              <a:pPr/>
              <a:t>23/03/2020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B0D023-04DB-4A2C-9043-C92852AD8DB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CA1CE756-52B0-49CF-895B-6410DCC84C0E}" type="datetime1">
              <a:rPr lang="fr-FR" smtClean="0"/>
              <a:pPr/>
              <a:t>23/03/2020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B0D023-04DB-4A2C-9043-C92852AD8DB9}" type="slidenum">
              <a:rPr lang="fr-FR" smtClean="0"/>
              <a:pPr/>
              <a:t>‹N°›</a:t>
            </a:fld>
            <a:endParaRPr lang="fr-FR"/>
          </a:p>
        </p:txBody>
      </p:sp>
      <p:pic>
        <p:nvPicPr>
          <p:cNvPr id="7" name="Picture 1"/>
          <p:cNvPicPr>
            <a:picLocks noChangeAspect="1" noChangeArrowheads="1"/>
          </p:cNvPicPr>
          <p:nvPr userDrawn="1"/>
        </p:nvPicPr>
        <p:blipFill>
          <a:blip r:embed="rId2" cstate="print"/>
          <a:srcRect/>
          <a:stretch>
            <a:fillRect/>
          </a:stretch>
        </p:blipFill>
        <p:spPr bwMode="auto">
          <a:xfrm>
            <a:off x="8438601" y="6237312"/>
            <a:ext cx="705399" cy="620688"/>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C602137-2858-4844-9492-42FF90153D52}" type="datetime1">
              <a:rPr lang="fr-FR" smtClean="0"/>
              <a:pPr/>
              <a:t>23/03/2020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B0D023-04DB-4A2C-9043-C92852AD8DB9}" type="slidenum">
              <a:rPr lang="fr-FR" smtClean="0"/>
              <a:pPr/>
              <a:t>‹N°›</a:t>
            </a:fld>
            <a:endParaRPr lang="fr-FR"/>
          </a:p>
        </p:txBody>
      </p:sp>
      <p:pic>
        <p:nvPicPr>
          <p:cNvPr id="7" name="Picture 1"/>
          <p:cNvPicPr>
            <a:picLocks noChangeAspect="1" noChangeArrowheads="1"/>
          </p:cNvPicPr>
          <p:nvPr userDrawn="1"/>
        </p:nvPicPr>
        <p:blipFill>
          <a:blip r:embed="rId2" cstate="print"/>
          <a:srcRect/>
          <a:stretch>
            <a:fillRect/>
          </a:stretch>
        </p:blipFill>
        <p:spPr bwMode="auto">
          <a:xfrm>
            <a:off x="8438601" y="6237312"/>
            <a:ext cx="705399" cy="620688"/>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2"/>
          <p:cNvSpPr>
            <a:spLocks noGrp="1"/>
          </p:cNvSpPr>
          <p:nvPr>
            <p:ph type="body"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1D8A8F8-CCC9-4A6F-9A1F-0C84DF1B31D7}" type="datetime1">
              <a:rPr lang="fr-FR" smtClean="0"/>
              <a:pPr/>
              <a:t>23/03/2020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Tree>
    <p:extLst>
      <p:ext uri="{BB962C8B-B14F-4D97-AF65-F5344CB8AC3E}">
        <p14:creationId xmlns:p14="http://schemas.microsoft.com/office/powerpoint/2010/main" val="345801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C92F254-A434-45E3-BEBE-4ED8887AA598}" type="datetime1">
              <a:rPr lang="fr-FR" smtClean="0"/>
              <a:pPr/>
              <a:t>23/03/2020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B0D023-04DB-4A2C-9043-C92852AD8DB9}" type="slidenum">
              <a:rPr lang="fr-FR" smtClean="0"/>
              <a:pPr/>
              <a:t>‹N°›</a:t>
            </a:fld>
            <a:endParaRPr lang="fr-FR"/>
          </a:p>
        </p:txBody>
      </p:sp>
      <p:pic>
        <p:nvPicPr>
          <p:cNvPr id="7" name="Picture 1"/>
          <p:cNvPicPr>
            <a:picLocks noChangeAspect="1" noChangeArrowheads="1"/>
          </p:cNvPicPr>
          <p:nvPr userDrawn="1"/>
        </p:nvPicPr>
        <p:blipFill>
          <a:blip r:embed="rId2" cstate="print"/>
          <a:srcRect/>
          <a:stretch>
            <a:fillRect/>
          </a:stretch>
        </p:blipFill>
        <p:spPr bwMode="auto">
          <a:xfrm>
            <a:off x="8438601" y="6237312"/>
            <a:ext cx="705399" cy="62068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74B5EFEE-4AB9-4C8E-9F3F-5EF69D012DE2}" type="datetime1">
              <a:rPr lang="fr-FR" smtClean="0"/>
              <a:pPr/>
              <a:t>23/03/2020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B0D023-04DB-4A2C-9043-C92852AD8DB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4ACB5C3-7478-454D-B713-44855148E5C9}" type="datetime1">
              <a:rPr lang="fr-FR" smtClean="0"/>
              <a:pPr/>
              <a:t>23/03/2020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BB0D023-04DB-4A2C-9043-C92852AD8DB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6A2FEDFF-5396-49DE-9F74-2229661B6157}" type="datetime1">
              <a:rPr lang="fr-FR" smtClean="0"/>
              <a:pPr/>
              <a:t>23/03/2020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BB0D023-04DB-4A2C-9043-C92852AD8DB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3409FBB3-F4EC-4590-B967-A1D5CE39ACC4}" type="datetime1">
              <a:rPr lang="fr-FR" smtClean="0"/>
              <a:pPr/>
              <a:t>23/03/2020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BB0D023-04DB-4A2C-9043-C92852AD8DB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E3298-DBF0-4FF6-9E5E-98AACEEA2D44}" type="datetime1">
              <a:rPr lang="fr-FR" smtClean="0"/>
              <a:pPr/>
              <a:t>23/03/2020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BB0D023-04DB-4A2C-9043-C92852AD8DB9}" type="slidenum">
              <a:rPr lang="fr-FR" smtClean="0"/>
              <a:pPr/>
              <a:t>‹N°›</a:t>
            </a:fld>
            <a:endParaRPr lang="fr-FR"/>
          </a:p>
        </p:txBody>
      </p:sp>
      <p:pic>
        <p:nvPicPr>
          <p:cNvPr id="5" name="Picture 1"/>
          <p:cNvPicPr>
            <a:picLocks noChangeAspect="1" noChangeArrowheads="1"/>
          </p:cNvPicPr>
          <p:nvPr userDrawn="1"/>
        </p:nvPicPr>
        <p:blipFill>
          <a:blip r:embed="rId2" cstate="print"/>
          <a:srcRect/>
          <a:stretch>
            <a:fillRect/>
          </a:stretch>
        </p:blipFill>
        <p:spPr bwMode="auto">
          <a:xfrm>
            <a:off x="8438601" y="6237312"/>
            <a:ext cx="705399" cy="620688"/>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DDA5B4A2-7FEE-48CF-B950-E4256C573379}" type="datetime1">
              <a:rPr lang="fr-FR" smtClean="0"/>
              <a:pPr/>
              <a:t>23/03/2020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BB0D023-04DB-4A2C-9043-C92852AD8DB9}" type="slidenum">
              <a:rPr lang="fr-FR" smtClean="0"/>
              <a:pPr/>
              <a:t>‹N°›</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pic>
        <p:nvPicPr>
          <p:cNvPr id="8" name="Picture 1"/>
          <p:cNvPicPr>
            <a:picLocks noChangeAspect="1" noChangeArrowheads="1"/>
          </p:cNvPicPr>
          <p:nvPr userDrawn="1"/>
        </p:nvPicPr>
        <p:blipFill>
          <a:blip r:embed="rId2" cstate="print"/>
          <a:srcRect/>
          <a:stretch>
            <a:fillRect/>
          </a:stretch>
        </p:blipFill>
        <p:spPr bwMode="auto">
          <a:xfrm>
            <a:off x="8438601" y="6237312"/>
            <a:ext cx="705399" cy="620688"/>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Date Placeholder 7"/>
          <p:cNvSpPr>
            <a:spLocks noGrp="1"/>
          </p:cNvSpPr>
          <p:nvPr>
            <p:ph type="dt" sz="half" idx="10"/>
          </p:nvPr>
        </p:nvSpPr>
        <p:spPr/>
        <p:txBody>
          <a:bodyPr/>
          <a:lstStyle/>
          <a:p>
            <a:fld id="{D1D558A6-5168-4A1A-8F10-71C5AD258874}" type="datetime1">
              <a:rPr lang="fr-FR" smtClean="0"/>
              <a:pPr/>
              <a:t>23/03/2020</a:t>
            </a:fld>
            <a:endParaRPr lang="fr-FR"/>
          </a:p>
        </p:txBody>
      </p:sp>
      <p:sp>
        <p:nvSpPr>
          <p:cNvPr id="9" name="Slide Number Placeholder 8"/>
          <p:cNvSpPr>
            <a:spLocks noGrp="1"/>
          </p:cNvSpPr>
          <p:nvPr>
            <p:ph type="sldNum" sz="quarter" idx="11"/>
          </p:nvPr>
        </p:nvSpPr>
        <p:spPr/>
        <p:txBody>
          <a:bodyPr/>
          <a:lstStyle/>
          <a:p>
            <a:fld id="{8BB0D023-04DB-4A2C-9043-C92852AD8DB9}" type="slidenum">
              <a:rPr lang="fr-FR" smtClean="0"/>
              <a:pPr/>
              <a:t>‹N°›</a:t>
            </a:fld>
            <a:endParaRPr lang="fr-FR"/>
          </a:p>
        </p:txBody>
      </p:sp>
      <p:sp>
        <p:nvSpPr>
          <p:cNvPr id="10" name="Footer Placeholder 9"/>
          <p:cNvSpPr>
            <a:spLocks noGrp="1"/>
          </p:cNvSpPr>
          <p:nvPr>
            <p:ph type="ftr" sz="quarter" idx="12"/>
          </p:nvPr>
        </p:nvSpPr>
        <p:spPr/>
        <p:txBody>
          <a:bodyPr/>
          <a:lstStyle/>
          <a:p>
            <a:endParaRPr lang="fr-FR"/>
          </a:p>
        </p:txBody>
      </p:sp>
      <p:pic>
        <p:nvPicPr>
          <p:cNvPr id="11" name="Picture 1"/>
          <p:cNvPicPr>
            <a:picLocks noChangeAspect="1" noChangeArrowheads="1"/>
          </p:cNvPicPr>
          <p:nvPr userDrawn="1"/>
        </p:nvPicPr>
        <p:blipFill>
          <a:blip r:embed="rId2" cstate="print"/>
          <a:srcRect/>
          <a:stretch>
            <a:fillRect/>
          </a:stretch>
        </p:blipFill>
        <p:spPr bwMode="auto">
          <a:xfrm>
            <a:off x="8438601" y="6237312"/>
            <a:ext cx="705399" cy="62068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BB0D023-04DB-4A2C-9043-C92852AD8DB9}" type="slidenum">
              <a:rPr lang="fr-FR" smtClean="0"/>
              <a:pPr/>
              <a:t>‹N°›</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B20ED2B-B436-4426-B2EB-EB1C28395FD7}" type="datetime1">
              <a:rPr lang="fr-FR" smtClean="0"/>
              <a:pPr/>
              <a:t>23/03/2020</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sp>
        <p:nvSpPr>
          <p:cNvPr id="6" name="Rectangle 5"/>
          <p:cNvSpPr/>
          <p:nvPr/>
        </p:nvSpPr>
        <p:spPr>
          <a:xfrm>
            <a:off x="1740078" y="1844824"/>
            <a:ext cx="5697330" cy="1033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i="1" dirty="0">
                <a:solidFill>
                  <a:schemeClr val="accent6">
                    <a:lumMod val="75000"/>
                  </a:schemeClr>
                </a:solidFill>
              </a:rPr>
              <a:t>Machine Learning for </a:t>
            </a:r>
            <a:r>
              <a:rPr lang="fr-FR" sz="2400" b="1" i="1" dirty="0" err="1">
                <a:solidFill>
                  <a:schemeClr val="accent6">
                    <a:lumMod val="75000"/>
                  </a:schemeClr>
                </a:solidFill>
              </a:rPr>
              <a:t>Medicine</a:t>
            </a:r>
            <a:endParaRPr lang="fr-FR" sz="2400" b="1" i="1" dirty="0">
              <a:solidFill>
                <a:schemeClr val="accent6">
                  <a:lumMod val="75000"/>
                </a:schemeClr>
              </a:solidFill>
            </a:endParaRPr>
          </a:p>
          <a:p>
            <a:pPr algn="ctr"/>
            <a:r>
              <a:rPr lang="fr-FR" sz="2400" b="1" i="1" dirty="0">
                <a:solidFill>
                  <a:schemeClr val="accent6">
                    <a:lumMod val="75000"/>
                  </a:schemeClr>
                </a:solidFill>
              </a:rPr>
              <a:t>Project</a:t>
            </a:r>
          </a:p>
        </p:txBody>
      </p:sp>
      <p:sp>
        <p:nvSpPr>
          <p:cNvPr id="7" name="Rectangle 6"/>
          <p:cNvSpPr/>
          <p:nvPr/>
        </p:nvSpPr>
        <p:spPr>
          <a:xfrm>
            <a:off x="1115616" y="5589240"/>
            <a:ext cx="5472608" cy="875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dirty="0">
                <a:solidFill>
                  <a:schemeClr val="tx1"/>
                </a:solidFill>
              </a:rPr>
              <a:t>Fait par :  - Abderrahmane GHANEM</a:t>
            </a:r>
          </a:p>
          <a:p>
            <a:r>
              <a:rPr lang="fr-FR" sz="2400" dirty="0">
                <a:solidFill>
                  <a:schemeClr val="tx1"/>
                </a:solidFill>
              </a:rPr>
              <a:t>                  - Hicham HIRRI</a:t>
            </a:r>
          </a:p>
        </p:txBody>
      </p:sp>
      <p:sp>
        <p:nvSpPr>
          <p:cNvPr id="8" name="Espace réservé du numéro de diapositive 7"/>
          <p:cNvSpPr>
            <a:spLocks noGrp="1"/>
          </p:cNvSpPr>
          <p:nvPr>
            <p:ph type="sldNum" sz="quarter" idx="12"/>
          </p:nvPr>
        </p:nvSpPr>
        <p:spPr>
          <a:xfrm>
            <a:off x="8531788" y="5661248"/>
            <a:ext cx="548640" cy="396240"/>
          </a:xfrm>
        </p:spPr>
        <p:txBody>
          <a:bodyPr/>
          <a:lstStyle/>
          <a:p>
            <a:fld id="{8BB0D023-04DB-4A2C-9043-C92852AD8DB9}" type="slidenum">
              <a:rPr lang="fr-FR" smtClean="0"/>
              <a:pPr/>
              <a:t>1</a:t>
            </a:fld>
            <a:endParaRPr lang="fr-FR" dirty="0"/>
          </a:p>
        </p:txBody>
      </p:sp>
      <p:pic>
        <p:nvPicPr>
          <p:cNvPr id="3" name="Image 2">
            <a:extLst>
              <a:ext uri="{FF2B5EF4-FFF2-40B4-BE49-F238E27FC236}">
                <a16:creationId xmlns:a16="http://schemas.microsoft.com/office/drawing/2014/main" id="{128332A3-4839-494E-A33C-A8B6513A11C3}"/>
              </a:ext>
            </a:extLst>
          </p:cNvPr>
          <p:cNvPicPr>
            <a:picLocks noChangeAspect="1"/>
          </p:cNvPicPr>
          <p:nvPr/>
        </p:nvPicPr>
        <p:blipFill>
          <a:blip r:embed="rId3"/>
          <a:stretch>
            <a:fillRect/>
          </a:stretch>
        </p:blipFill>
        <p:spPr>
          <a:xfrm>
            <a:off x="417136" y="177266"/>
            <a:ext cx="2642696" cy="875470"/>
          </a:xfrm>
          <a:prstGeom prst="rect">
            <a:avLst/>
          </a:prstGeom>
        </p:spPr>
      </p:pic>
      <p:sp>
        <p:nvSpPr>
          <p:cNvPr id="12" name="ZoneTexte 11">
            <a:extLst>
              <a:ext uri="{FF2B5EF4-FFF2-40B4-BE49-F238E27FC236}">
                <a16:creationId xmlns:a16="http://schemas.microsoft.com/office/drawing/2014/main" id="{EEC9303A-E4A9-422D-A147-694BEE3674FD}"/>
              </a:ext>
            </a:extLst>
          </p:cNvPr>
          <p:cNvSpPr txBox="1"/>
          <p:nvPr/>
        </p:nvSpPr>
        <p:spPr>
          <a:xfrm>
            <a:off x="5148064" y="245669"/>
            <a:ext cx="3254289" cy="369332"/>
          </a:xfrm>
          <a:prstGeom prst="rect">
            <a:avLst/>
          </a:prstGeom>
          <a:noFill/>
        </p:spPr>
        <p:txBody>
          <a:bodyPr wrap="none" rtlCol="0">
            <a:spAutoFit/>
          </a:bodyPr>
          <a:lstStyle/>
          <a:p>
            <a:r>
              <a:rPr lang="fr-FR" b="1" dirty="0">
                <a:solidFill>
                  <a:srgbClr val="0000FF"/>
                </a:solidFill>
              </a:rPr>
              <a:t>Année universitaire : 2019/2020</a:t>
            </a:r>
          </a:p>
        </p:txBody>
      </p:sp>
      <p:pic>
        <p:nvPicPr>
          <p:cNvPr id="14" name="Image 13">
            <a:extLst>
              <a:ext uri="{FF2B5EF4-FFF2-40B4-BE49-F238E27FC236}">
                <a16:creationId xmlns:a16="http://schemas.microsoft.com/office/drawing/2014/main" id="{502E4263-0D96-4A4F-A288-598508A97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3221321"/>
            <a:ext cx="4946650" cy="1517650"/>
          </a:xfrm>
          <a:prstGeom prst="rect">
            <a:avLst/>
          </a:prstGeom>
        </p:spPr>
      </p:pic>
    </p:spTree>
    <p:extLst>
      <p:ext uri="{BB962C8B-B14F-4D97-AF65-F5344CB8AC3E}">
        <p14:creationId xmlns:p14="http://schemas.microsoft.com/office/powerpoint/2010/main" val="4135974682"/>
      </p:ext>
    </p:extLst>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2008" y="980728"/>
            <a:ext cx="8244408" cy="5420072"/>
          </a:xfrm>
        </p:spPr>
        <p:txBody>
          <a:bodyPr>
            <a:normAutofit/>
          </a:bodyPr>
          <a:lstStyle/>
          <a:p>
            <a:pPr>
              <a:buNone/>
            </a:pPr>
            <a:r>
              <a:rPr lang="fr-FR" sz="2400" b="1" u="sng" dirty="0">
                <a:solidFill>
                  <a:srgbClr val="C00000"/>
                </a:solidFill>
              </a:rPr>
              <a:t>Arbre de décision :</a:t>
            </a:r>
          </a:p>
          <a:p>
            <a:pPr>
              <a:buNone/>
            </a:pPr>
            <a:endParaRPr lang="fr-FR" dirty="0"/>
          </a:p>
        </p:txBody>
      </p:sp>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Titre 1"/>
          <p:cNvSpPr txBox="1">
            <a:spLocks/>
          </p:cNvSpPr>
          <p:nvPr/>
        </p:nvSpPr>
        <p:spPr>
          <a:xfrm>
            <a:off x="457200" y="274638"/>
            <a:ext cx="7620000" cy="418058"/>
          </a:xfrm>
          <a:prstGeom prst="rect">
            <a:avLst/>
          </a:prstGeom>
        </p:spPr>
        <p:txBody>
          <a:bodyPr vert="horz" lIns="91440" tIns="45720" rIns="91440" bIns="45720" rtlCol="0" anchor="ctr">
            <a:noAutofit/>
          </a:bodyPr>
          <a:lstStyle/>
          <a:p>
            <a:pPr lvl="0" algn="ctr">
              <a:spcBef>
                <a:spcPct val="0"/>
              </a:spcBef>
              <a:defRPr/>
            </a:pPr>
            <a:r>
              <a:rPr lang="fr-FR" sz="2400" b="1" u="sng" spc="-100" dirty="0">
                <a:solidFill>
                  <a:schemeClr val="tx2"/>
                </a:solidFill>
              </a:rPr>
              <a:t>Analyse :</a:t>
            </a:r>
          </a:p>
        </p:txBody>
      </p:sp>
      <p:pic>
        <p:nvPicPr>
          <p:cNvPr id="2" name="Image 1">
            <a:extLst>
              <a:ext uri="{FF2B5EF4-FFF2-40B4-BE49-F238E27FC236}">
                <a16:creationId xmlns:a16="http://schemas.microsoft.com/office/drawing/2014/main" id="{B103AF42-7E51-4191-BD31-9A62078DE4C7}"/>
              </a:ext>
            </a:extLst>
          </p:cNvPr>
          <p:cNvPicPr>
            <a:picLocks noChangeAspect="1"/>
          </p:cNvPicPr>
          <p:nvPr/>
        </p:nvPicPr>
        <p:blipFill>
          <a:blip r:embed="rId3"/>
          <a:stretch>
            <a:fillRect/>
          </a:stretch>
        </p:blipFill>
        <p:spPr>
          <a:xfrm>
            <a:off x="0" y="1857592"/>
            <a:ext cx="8388424" cy="3515624"/>
          </a:xfrm>
          <a:prstGeom prst="rect">
            <a:avLst/>
          </a:prstGeom>
        </p:spPr>
      </p:pic>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556792"/>
            <a:ext cx="8553128" cy="5301208"/>
          </a:xfrm>
        </p:spPr>
        <p:txBody>
          <a:bodyPr>
            <a:normAutofit/>
          </a:bodyPr>
          <a:lstStyle/>
          <a:p>
            <a:pPr>
              <a:buFont typeface="Wingdings" panose="05000000000000000000" pitchFamily="2" charset="2"/>
              <a:buChar char="q"/>
            </a:pPr>
            <a:r>
              <a:rPr lang="fr-FR" sz="1600" dirty="0"/>
              <a:t>Prédiction avec </a:t>
            </a:r>
            <a:r>
              <a:rPr lang="fr-FR" sz="1600" dirty="0" err="1"/>
              <a:t>Random</a:t>
            </a:r>
            <a:r>
              <a:rPr lang="fr-FR" sz="1600" dirty="0"/>
              <a:t> Forest :</a:t>
            </a:r>
          </a:p>
        </p:txBody>
      </p:sp>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Titre 1"/>
          <p:cNvSpPr txBox="1">
            <a:spLocks/>
          </p:cNvSpPr>
          <p:nvPr/>
        </p:nvSpPr>
        <p:spPr>
          <a:xfrm>
            <a:off x="179512" y="116632"/>
            <a:ext cx="8229600" cy="346050"/>
          </a:xfrm>
          <a:prstGeom prst="rect">
            <a:avLst/>
          </a:prstGeom>
        </p:spPr>
        <p:txBody>
          <a:bodyPr vert="horz" lIns="91440" tIns="45720" rIns="91440" bIns="45720" rtlCol="0" anchor="ctr">
            <a:noAutofit/>
          </a:bodyPr>
          <a:lstStyle/>
          <a:p>
            <a:pPr lvl="0" algn="ctr">
              <a:spcBef>
                <a:spcPct val="0"/>
              </a:spcBef>
              <a:defRPr/>
            </a:pPr>
            <a:r>
              <a:rPr lang="fr-FR" sz="2400" b="1" u="sng" spc="-100" dirty="0">
                <a:solidFill>
                  <a:schemeClr val="tx2"/>
                </a:solidFill>
              </a:rPr>
              <a:t>Analyse :</a:t>
            </a:r>
          </a:p>
        </p:txBody>
      </p:sp>
      <p:pic>
        <p:nvPicPr>
          <p:cNvPr id="2" name="Image 1">
            <a:extLst>
              <a:ext uri="{FF2B5EF4-FFF2-40B4-BE49-F238E27FC236}">
                <a16:creationId xmlns:a16="http://schemas.microsoft.com/office/drawing/2014/main" id="{38E7CA4B-0951-42CC-B5FB-3F963049CE64}"/>
              </a:ext>
            </a:extLst>
          </p:cNvPr>
          <p:cNvPicPr>
            <a:picLocks noChangeAspect="1"/>
          </p:cNvPicPr>
          <p:nvPr/>
        </p:nvPicPr>
        <p:blipFill>
          <a:blip r:embed="rId2"/>
          <a:stretch>
            <a:fillRect/>
          </a:stretch>
        </p:blipFill>
        <p:spPr>
          <a:xfrm>
            <a:off x="1763688" y="2654300"/>
            <a:ext cx="5334000" cy="3390900"/>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Titre 1"/>
          <p:cNvSpPr txBox="1">
            <a:spLocks/>
          </p:cNvSpPr>
          <p:nvPr/>
        </p:nvSpPr>
        <p:spPr>
          <a:xfrm>
            <a:off x="230832" y="296868"/>
            <a:ext cx="8229600" cy="346050"/>
          </a:xfrm>
          <a:prstGeom prst="rect">
            <a:avLst/>
          </a:prstGeom>
        </p:spPr>
        <p:txBody>
          <a:bodyPr vert="horz" lIns="91440" tIns="45720" rIns="91440" bIns="45720" rtlCol="0" anchor="ctr">
            <a:noAutofit/>
          </a:bodyPr>
          <a:lstStyle/>
          <a:p>
            <a:pPr lvl="0" algn="ctr">
              <a:spcBef>
                <a:spcPct val="0"/>
              </a:spcBef>
              <a:defRPr/>
            </a:pPr>
            <a:r>
              <a:rPr lang="fr-FR" sz="2400" b="1" u="sng" spc="-100" dirty="0">
                <a:solidFill>
                  <a:schemeClr val="tx2"/>
                </a:solidFill>
              </a:rPr>
              <a:t>Analyse :</a:t>
            </a:r>
          </a:p>
        </p:txBody>
      </p:sp>
      <p:pic>
        <p:nvPicPr>
          <p:cNvPr id="8" name="Image 7">
            <a:extLst>
              <a:ext uri="{FF2B5EF4-FFF2-40B4-BE49-F238E27FC236}">
                <a16:creationId xmlns:a16="http://schemas.microsoft.com/office/drawing/2014/main" id="{41E665F6-C04F-4FE5-8300-D5605886B964}"/>
              </a:ext>
            </a:extLst>
          </p:cNvPr>
          <p:cNvPicPr>
            <a:picLocks noChangeAspect="1"/>
          </p:cNvPicPr>
          <p:nvPr/>
        </p:nvPicPr>
        <p:blipFill>
          <a:blip r:embed="rId2"/>
          <a:stretch>
            <a:fillRect/>
          </a:stretch>
        </p:blipFill>
        <p:spPr>
          <a:xfrm>
            <a:off x="171450" y="764704"/>
            <a:ext cx="8000950" cy="5293394"/>
          </a:xfrm>
          <a:prstGeom prst="rect">
            <a:avLst/>
          </a:prstGeom>
        </p:spPr>
      </p:pic>
      <p:sp>
        <p:nvSpPr>
          <p:cNvPr id="9" name="ZoneTexte 8">
            <a:extLst>
              <a:ext uri="{FF2B5EF4-FFF2-40B4-BE49-F238E27FC236}">
                <a16:creationId xmlns:a16="http://schemas.microsoft.com/office/drawing/2014/main" id="{47CBF9B7-F47C-4A4A-8C73-D1DCC4214758}"/>
              </a:ext>
            </a:extLst>
          </p:cNvPr>
          <p:cNvSpPr txBox="1"/>
          <p:nvPr/>
        </p:nvSpPr>
        <p:spPr>
          <a:xfrm>
            <a:off x="309157" y="6084975"/>
            <a:ext cx="8151783" cy="646331"/>
          </a:xfrm>
          <a:prstGeom prst="rect">
            <a:avLst/>
          </a:prstGeom>
          <a:noFill/>
        </p:spPr>
        <p:txBody>
          <a:bodyPr wrap="none" rtlCol="0">
            <a:spAutoFit/>
          </a:bodyPr>
          <a:lstStyle/>
          <a:p>
            <a:pPr marL="285750" indent="-285750">
              <a:buFont typeface="Wingdings" panose="05000000000000000000" pitchFamily="2" charset="2"/>
              <a:buChar char="§"/>
            </a:pPr>
            <a:r>
              <a:rPr lang="fr-FR" dirty="0"/>
              <a:t>Une séparation claire dans de nombreuses variables</a:t>
            </a:r>
          </a:p>
          <a:p>
            <a:pPr marL="285750" indent="-285750">
              <a:buFont typeface="Wingdings" panose="05000000000000000000" pitchFamily="2" charset="2"/>
              <a:buChar char="§"/>
            </a:pPr>
            <a:r>
              <a:rPr lang="fr-FR" dirty="0"/>
              <a:t>Les hommes (rouges) aient un risque réduit de maladie cardiaque dans ce modèle</a:t>
            </a:r>
          </a:p>
        </p:txBody>
      </p:sp>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908720"/>
            <a:ext cx="7620000" cy="5492080"/>
          </a:xfrm>
        </p:spPr>
        <p:txBody>
          <a:bodyPr>
            <a:normAutofit/>
          </a:bodyPr>
          <a:lstStyle/>
          <a:p>
            <a:r>
              <a:rPr lang="fr-FR" dirty="0"/>
              <a:t>Cet ensemble de données est ancien et petit par rapport aux normes actuelles.</a:t>
            </a:r>
          </a:p>
          <a:p>
            <a:r>
              <a:rPr lang="fr-FR" dirty="0"/>
              <a:t>Avec un modèle simple et efficace, nous avons pu analyser ces jeux de données.</a:t>
            </a:r>
          </a:p>
          <a:p>
            <a:r>
              <a:rPr lang="fr-FR" dirty="0"/>
              <a:t>Nous avons émis l'hypothèse, en utilisant la connaissance du domaine (googlé), que des facteurs tels que le cholestérol et l'âge seraient des facteurs majeurs dans le modèle. Cet ensemble de données ne l'a pas montré. Au lieu de cela, le nombre de facteurs et d'aspects majeurs des résultats de l'ECG a dominé. </a:t>
            </a:r>
          </a:p>
          <a:p>
            <a:r>
              <a:rPr lang="fr-FR" dirty="0"/>
              <a:t>Ces résultats restent à vérifier avec une grandes bases de données avec des milliers des cas.</a:t>
            </a:r>
          </a:p>
          <a:p>
            <a:r>
              <a:rPr lang="fr-FR" dirty="0"/>
              <a:t>Ce type d'approche deviendra de plus en plus important car l'apprentissage automatique a un rôle de plus en plus important dans domaine médicale.</a:t>
            </a:r>
          </a:p>
        </p:txBody>
      </p:sp>
      <p:sp>
        <p:nvSpPr>
          <p:cNvPr id="5"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8" name="Titre 1"/>
          <p:cNvSpPr txBox="1">
            <a:spLocks/>
          </p:cNvSpPr>
          <p:nvPr/>
        </p:nvSpPr>
        <p:spPr>
          <a:xfrm>
            <a:off x="230832" y="296868"/>
            <a:ext cx="8229600" cy="346050"/>
          </a:xfrm>
          <a:prstGeom prst="rect">
            <a:avLst/>
          </a:prstGeom>
        </p:spPr>
        <p:txBody>
          <a:bodyPr vert="horz" lIns="91440" tIns="45720" rIns="91440" bIns="45720" rtlCol="0" anchor="ctr">
            <a:noAutofit/>
          </a:bodyPr>
          <a:lstStyle/>
          <a:p>
            <a:pPr marL="638175" lvl="3" indent="-180975" algn="ctr" fontAlgn="base"/>
            <a:r>
              <a:rPr lang="fr-FR" sz="2400" b="1" u="sng" dirty="0">
                <a:solidFill>
                  <a:schemeClr val="tx2"/>
                </a:solidFill>
              </a:rPr>
              <a:t>Conclusion</a:t>
            </a:r>
          </a:p>
        </p:txBody>
      </p:sp>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Rectangle 6"/>
          <p:cNvSpPr/>
          <p:nvPr/>
        </p:nvSpPr>
        <p:spPr>
          <a:xfrm>
            <a:off x="233279" y="1066800"/>
            <a:ext cx="7867113" cy="1754326"/>
          </a:xfrm>
          <a:prstGeom prst="rect">
            <a:avLst/>
          </a:prstGeom>
          <a:noFill/>
        </p:spPr>
        <p:txBody>
          <a:bodyPr wrap="square" lIns="91440" tIns="45720" rIns="91440" bIns="45720">
            <a:spAutoFit/>
          </a:bodyPr>
          <a:lstStyle/>
          <a:p>
            <a:pPr algn="ctr"/>
            <a:r>
              <a:rPr lang="fr-FR"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Merci pour votre ATTENTION</a:t>
            </a:r>
          </a:p>
        </p:txBody>
      </p:sp>
      <p:pic>
        <p:nvPicPr>
          <p:cNvPr id="8" name="Picture 2"/>
          <p:cNvPicPr>
            <a:picLocks noChangeAspect="1" noChangeArrowheads="1"/>
          </p:cNvPicPr>
          <p:nvPr/>
        </p:nvPicPr>
        <p:blipFill>
          <a:blip r:embed="rId2" cstate="print"/>
          <a:srcRect/>
          <a:stretch>
            <a:fillRect/>
          </a:stretch>
        </p:blipFill>
        <p:spPr bwMode="auto">
          <a:xfrm>
            <a:off x="1981200" y="3124200"/>
            <a:ext cx="5472608" cy="2563738"/>
          </a:xfrm>
          <a:prstGeom prst="rect">
            <a:avLst/>
          </a:prstGeom>
          <a:noFill/>
          <a:ln w="9525">
            <a:noFill/>
            <a:miter lim="800000"/>
            <a:headEnd/>
            <a:tailEnd/>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4294967295"/>
          </p:nvPr>
        </p:nvSpPr>
        <p:spPr>
          <a:xfrm>
            <a:off x="0" y="1095375"/>
            <a:ext cx="8531788" cy="821457"/>
          </a:xfrm>
        </p:spPr>
        <p:txBody>
          <a:bodyPr>
            <a:normAutofit/>
          </a:bodyPr>
          <a:lstStyle/>
          <a:p>
            <a:pPr algn="ctr">
              <a:buNone/>
            </a:pPr>
            <a:r>
              <a:rPr lang="fr-FR" sz="4000" b="1" dirty="0" err="1">
                <a:solidFill>
                  <a:schemeClr val="accent6">
                    <a:lumMod val="75000"/>
                  </a:schemeClr>
                </a:solidFill>
              </a:rPr>
              <a:t>Heart</a:t>
            </a:r>
            <a:r>
              <a:rPr lang="fr-FR" sz="4000" b="1" dirty="0">
                <a:solidFill>
                  <a:schemeClr val="accent6">
                    <a:lumMod val="75000"/>
                  </a:schemeClr>
                </a:solidFill>
              </a:rPr>
              <a:t> </a:t>
            </a:r>
            <a:r>
              <a:rPr lang="fr-FR" sz="4000" b="1" dirty="0" err="1">
                <a:solidFill>
                  <a:schemeClr val="accent6">
                    <a:lumMod val="75000"/>
                  </a:schemeClr>
                </a:solidFill>
              </a:rPr>
              <a:t>Disease</a:t>
            </a:r>
            <a:r>
              <a:rPr lang="fr-FR" sz="4000" b="1" dirty="0">
                <a:solidFill>
                  <a:schemeClr val="accent6">
                    <a:lumMod val="75000"/>
                  </a:schemeClr>
                </a:solidFill>
              </a:rPr>
              <a:t> Data set</a:t>
            </a:r>
          </a:p>
        </p:txBody>
      </p:sp>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ZoneTexte 6"/>
          <p:cNvSpPr txBox="1"/>
          <p:nvPr/>
        </p:nvSpPr>
        <p:spPr>
          <a:xfrm>
            <a:off x="1361594" y="2780928"/>
            <a:ext cx="4173065" cy="2308324"/>
          </a:xfrm>
          <a:prstGeom prst="rect">
            <a:avLst/>
          </a:prstGeom>
          <a:noFill/>
        </p:spPr>
        <p:txBody>
          <a:bodyPr wrap="none" rtlCol="0">
            <a:spAutoFit/>
          </a:bodyPr>
          <a:lstStyle/>
          <a:p>
            <a:pPr marL="638175" lvl="3" indent="-180975" fontAlgn="base">
              <a:buFont typeface="Wingdings" pitchFamily="2" charset="2"/>
              <a:buChar char="ü"/>
            </a:pPr>
            <a:r>
              <a:rPr lang="fr-FR" sz="2400" dirty="0">
                <a:solidFill>
                  <a:srgbClr val="0070C0"/>
                </a:solidFill>
              </a:rPr>
              <a:t>Introduction</a:t>
            </a:r>
          </a:p>
          <a:p>
            <a:pPr marL="638175" lvl="3" indent="-180975" fontAlgn="base">
              <a:buFont typeface="Wingdings" pitchFamily="2" charset="2"/>
              <a:buChar char="ü"/>
            </a:pPr>
            <a:r>
              <a:rPr lang="fr-FR" sz="2400" dirty="0">
                <a:solidFill>
                  <a:srgbClr val="0070C0"/>
                </a:solidFill>
              </a:rPr>
              <a:t>Analyse des données</a:t>
            </a:r>
          </a:p>
          <a:p>
            <a:pPr marL="638175" lvl="3" indent="-180975" fontAlgn="base">
              <a:buFont typeface="Wingdings" pitchFamily="2" charset="2"/>
              <a:buChar char="ü"/>
            </a:pPr>
            <a:r>
              <a:rPr lang="fr-FR" sz="2400" dirty="0">
                <a:solidFill>
                  <a:srgbClr val="0070C0"/>
                </a:solidFill>
              </a:rPr>
              <a:t>Comparaison des modèles</a:t>
            </a:r>
          </a:p>
          <a:p>
            <a:pPr marL="638175" lvl="3" indent="-180975" fontAlgn="base">
              <a:buFont typeface="Wingdings" pitchFamily="2" charset="2"/>
              <a:buChar char="ü"/>
            </a:pPr>
            <a:r>
              <a:rPr lang="fr-FR" sz="2400" dirty="0">
                <a:solidFill>
                  <a:srgbClr val="0070C0"/>
                </a:solidFill>
              </a:rPr>
              <a:t>Choix du modèle</a:t>
            </a:r>
          </a:p>
          <a:p>
            <a:pPr marL="638175" lvl="3" indent="-180975" fontAlgn="base">
              <a:buFont typeface="Wingdings" pitchFamily="2" charset="2"/>
              <a:buChar char="ü"/>
            </a:pPr>
            <a:r>
              <a:rPr lang="fr-FR" sz="2400" dirty="0">
                <a:solidFill>
                  <a:srgbClr val="0070C0"/>
                </a:solidFill>
              </a:rPr>
              <a:t>Analyse</a:t>
            </a:r>
          </a:p>
          <a:p>
            <a:pPr marL="638175" lvl="3" indent="-180975" fontAlgn="base">
              <a:buFont typeface="Wingdings" pitchFamily="2" charset="2"/>
              <a:buChar char="ü"/>
            </a:pPr>
            <a:r>
              <a:rPr lang="fr-FR" sz="2400" dirty="0">
                <a:solidFill>
                  <a:srgbClr val="0070C0"/>
                </a:solidFill>
              </a:rPr>
              <a:t>Conclusion</a:t>
            </a: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706090"/>
          </a:xfrm>
        </p:spPr>
        <p:txBody>
          <a:bodyPr>
            <a:noAutofit/>
          </a:bodyPr>
          <a:lstStyle/>
          <a:p>
            <a:pPr algn="ctr"/>
            <a:r>
              <a:rPr lang="fr-FR" sz="2800" b="1" u="sng" dirty="0"/>
              <a:t>Introduction :</a:t>
            </a:r>
            <a:br>
              <a:rPr lang="fr-FR" sz="2800" b="1" u="sng" dirty="0"/>
            </a:br>
            <a:endParaRPr lang="fr-FR" sz="2800" b="1" u="sng" dirty="0"/>
          </a:p>
        </p:txBody>
      </p:sp>
      <p:sp>
        <p:nvSpPr>
          <p:cNvPr id="3" name="Espace réservé du texte 2"/>
          <p:cNvSpPr>
            <a:spLocks noGrp="1"/>
          </p:cNvSpPr>
          <p:nvPr>
            <p:ph type="body" idx="1"/>
          </p:nvPr>
        </p:nvSpPr>
        <p:spPr>
          <a:xfrm>
            <a:off x="395536" y="980728"/>
            <a:ext cx="7620000" cy="4800600"/>
          </a:xfrm>
        </p:spPr>
        <p:txBody>
          <a:bodyPr>
            <a:noAutofit/>
          </a:bodyPr>
          <a:lstStyle/>
          <a:p>
            <a:r>
              <a:rPr lang="fr-FR" dirty="0"/>
              <a:t>L'apprentissage automatique est largement utilisé, aujourd'hui, dans le domaine médical (diagnostic de maladie grave, tester l’efficacité d'un traitement donné...etc.).</a:t>
            </a:r>
          </a:p>
          <a:p>
            <a:r>
              <a:rPr lang="fr-FR" dirty="0"/>
              <a:t>Nous avons travaillé sur un ensemble de données médicales avec un certain nombre de variables explicatives ainsi qu'une variable cible d'avoir ou non une maladie cardiaque.</a:t>
            </a:r>
          </a:p>
          <a:p>
            <a:r>
              <a:rPr lang="fr-FR" dirty="0"/>
              <a:t>Cette base de données contient 76 attributs, mais toutes les expériences publiées se réfèrent à l'utilisation d'un sous-ensemble de 14 d'entre eux. En particulier, la base de données de Cleveland est la seule qui a été utilisée par les chercheurs du ML pour cette date. </a:t>
            </a:r>
          </a:p>
          <a:p>
            <a:r>
              <a:rPr lang="fr-FR" dirty="0"/>
              <a:t>Le champ "objectif" fait référence à la présence ou non d'une maladie cardiaque chez le patient</a:t>
            </a:r>
          </a:p>
          <a:p>
            <a:endParaRPr lang="fr-FR" sz="1600" dirty="0"/>
          </a:p>
          <a:p>
            <a:pPr>
              <a:buNone/>
            </a:pPr>
            <a:endParaRPr lang="fr-FR" sz="1600" dirty="0"/>
          </a:p>
        </p:txBody>
      </p:sp>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8" name="Rectangle 2"/>
          <p:cNvSpPr>
            <a:spLocks noGrp="1" noChangeArrowheads="1"/>
          </p:cNvSpPr>
          <p:nvPr>
            <p:ph type="title"/>
          </p:nvPr>
        </p:nvSpPr>
        <p:spPr>
          <a:xfrm>
            <a:off x="457200" y="116632"/>
            <a:ext cx="7620000" cy="634082"/>
          </a:xfrm>
        </p:spPr>
        <p:txBody>
          <a:bodyPr/>
          <a:lstStyle/>
          <a:p>
            <a:pPr algn="ctr"/>
            <a:r>
              <a:rPr lang="fr-FR" sz="2800" b="1" dirty="0">
                <a:solidFill>
                  <a:srgbClr val="0070C0"/>
                </a:solidFill>
              </a:rPr>
              <a:t>Analyse des données</a:t>
            </a:r>
            <a:endParaRPr lang="fr-FR" sz="2800" b="1" u="sng" dirty="0">
              <a:solidFill>
                <a:srgbClr val="0070C0"/>
              </a:solidFill>
            </a:endParaRPr>
          </a:p>
        </p:txBody>
      </p:sp>
      <p:pic>
        <p:nvPicPr>
          <p:cNvPr id="2" name="Image 1">
            <a:extLst>
              <a:ext uri="{FF2B5EF4-FFF2-40B4-BE49-F238E27FC236}">
                <a16:creationId xmlns:a16="http://schemas.microsoft.com/office/drawing/2014/main" id="{F9D58D56-6442-4DAE-B9D1-C50CCB4C945F}"/>
              </a:ext>
            </a:extLst>
          </p:cNvPr>
          <p:cNvPicPr>
            <a:picLocks noChangeAspect="1"/>
          </p:cNvPicPr>
          <p:nvPr/>
        </p:nvPicPr>
        <p:blipFill>
          <a:blip r:embed="rId2"/>
          <a:stretch>
            <a:fillRect/>
          </a:stretch>
        </p:blipFill>
        <p:spPr>
          <a:xfrm>
            <a:off x="1763688" y="1738312"/>
            <a:ext cx="5172075" cy="3381375"/>
          </a:xfrm>
          <a:prstGeom prst="rect">
            <a:avLst/>
          </a:prstGeom>
        </p:spPr>
      </p:pic>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53932A2-DF99-494C-9DE6-A90B888B39A9}"/>
              </a:ext>
            </a:extLst>
          </p:cNvPr>
          <p:cNvPicPr>
            <a:picLocks noChangeAspect="1"/>
          </p:cNvPicPr>
          <p:nvPr/>
        </p:nvPicPr>
        <p:blipFill>
          <a:blip r:embed="rId2"/>
          <a:stretch>
            <a:fillRect/>
          </a:stretch>
        </p:blipFill>
        <p:spPr>
          <a:xfrm>
            <a:off x="48868" y="2708920"/>
            <a:ext cx="8229600" cy="3038729"/>
          </a:xfrm>
          <a:prstGeom prst="rect">
            <a:avLst/>
          </a:prstGeom>
        </p:spPr>
      </p:pic>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fr-FR" sz="1800" b="0" i="0" u="none" strike="noStrike" kern="1200" cap="none" spc="0" normalizeH="0" baseline="0" noProof="0" dirty="0">
              <a:ln>
                <a:noFill/>
              </a:ln>
              <a:solidFill>
                <a:srgbClr val="FFFFFF"/>
              </a:solidFill>
              <a:effectLst/>
              <a:uLnTx/>
              <a:uFillTx/>
              <a:latin typeface="+mn-lt"/>
              <a:ea typeface="+mn-ea"/>
              <a:cs typeface="+mn-cs"/>
            </a:endParaRPr>
          </a:p>
        </p:txBody>
      </p:sp>
      <p:sp>
        <p:nvSpPr>
          <p:cNvPr id="6" name="Titre 1"/>
          <p:cNvSpPr>
            <a:spLocks noGrp="1"/>
          </p:cNvSpPr>
          <p:nvPr>
            <p:ph type="title"/>
          </p:nvPr>
        </p:nvSpPr>
        <p:spPr>
          <a:xfrm>
            <a:off x="457200" y="274638"/>
            <a:ext cx="7620000" cy="418058"/>
          </a:xfrm>
        </p:spPr>
        <p:txBody>
          <a:bodyPr/>
          <a:lstStyle/>
          <a:p>
            <a:pPr algn="ctr"/>
            <a:r>
              <a:rPr lang="fr-FR" sz="2800" b="1" dirty="0">
                <a:solidFill>
                  <a:srgbClr val="0070C0"/>
                </a:solidFill>
              </a:rPr>
              <a:t>Analyse des données</a:t>
            </a:r>
            <a:endParaRPr lang="fr-FR" sz="2800" b="1" u="sng" dirty="0">
              <a:solidFill>
                <a:srgbClr val="0070C0"/>
              </a:solidFill>
            </a:endParaRPr>
          </a:p>
        </p:txBody>
      </p:sp>
      <p:sp>
        <p:nvSpPr>
          <p:cNvPr id="7" name="ZoneTexte 6">
            <a:extLst>
              <a:ext uri="{FF2B5EF4-FFF2-40B4-BE49-F238E27FC236}">
                <a16:creationId xmlns:a16="http://schemas.microsoft.com/office/drawing/2014/main" id="{A5193A30-405E-41A6-9B8C-EF4D7F83C9EF}"/>
              </a:ext>
            </a:extLst>
          </p:cNvPr>
          <p:cNvSpPr txBox="1"/>
          <p:nvPr/>
        </p:nvSpPr>
        <p:spPr>
          <a:xfrm>
            <a:off x="323528" y="1772816"/>
            <a:ext cx="5143011" cy="646331"/>
          </a:xfrm>
          <a:prstGeom prst="rect">
            <a:avLst/>
          </a:prstGeom>
          <a:noFill/>
        </p:spPr>
        <p:txBody>
          <a:bodyPr wrap="none" rtlCol="0">
            <a:spAutoFit/>
          </a:bodyPr>
          <a:lstStyle/>
          <a:p>
            <a:pPr>
              <a:buFont typeface="Wingdings" pitchFamily="2" charset="2"/>
              <a:buChar char="q"/>
            </a:pPr>
            <a:r>
              <a:rPr lang="fr-FR" dirty="0"/>
              <a:t> Répartition de la maladie selon l'âge des patients</a:t>
            </a:r>
          </a:p>
          <a:p>
            <a:endParaRPr lang="fr-FR" dirty="0"/>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Titre 1"/>
          <p:cNvSpPr>
            <a:spLocks noGrp="1"/>
          </p:cNvSpPr>
          <p:nvPr>
            <p:ph type="title"/>
          </p:nvPr>
        </p:nvSpPr>
        <p:spPr>
          <a:xfrm>
            <a:off x="457200" y="274638"/>
            <a:ext cx="7620000" cy="418058"/>
          </a:xfrm>
        </p:spPr>
        <p:txBody>
          <a:bodyPr/>
          <a:lstStyle/>
          <a:p>
            <a:pPr algn="ctr"/>
            <a:r>
              <a:rPr lang="fr-FR" sz="2400" b="1" dirty="0">
                <a:solidFill>
                  <a:srgbClr val="0070C0"/>
                </a:solidFill>
              </a:rPr>
              <a:t>Analyse des données</a:t>
            </a:r>
            <a:endParaRPr lang="fr-FR" sz="2400" b="1" u="sng" dirty="0"/>
          </a:p>
        </p:txBody>
      </p:sp>
      <p:sp>
        <p:nvSpPr>
          <p:cNvPr id="8" name="ZoneTexte 7">
            <a:extLst>
              <a:ext uri="{FF2B5EF4-FFF2-40B4-BE49-F238E27FC236}">
                <a16:creationId xmlns:a16="http://schemas.microsoft.com/office/drawing/2014/main" id="{6ABC41F5-0F44-4DBB-8A08-8D511CD1792C}"/>
              </a:ext>
            </a:extLst>
          </p:cNvPr>
          <p:cNvSpPr txBox="1"/>
          <p:nvPr/>
        </p:nvSpPr>
        <p:spPr>
          <a:xfrm>
            <a:off x="457200" y="1628800"/>
            <a:ext cx="3343223" cy="646331"/>
          </a:xfrm>
          <a:prstGeom prst="rect">
            <a:avLst/>
          </a:prstGeom>
          <a:noFill/>
        </p:spPr>
        <p:txBody>
          <a:bodyPr wrap="none" rtlCol="0">
            <a:spAutoFit/>
          </a:bodyPr>
          <a:lstStyle/>
          <a:p>
            <a:pPr>
              <a:buFont typeface="Wingdings" pitchFamily="2" charset="2"/>
              <a:buChar char="q"/>
            </a:pPr>
            <a:r>
              <a:rPr lang="fr-FR" dirty="0"/>
              <a:t> Maladie par sexe des patients :</a:t>
            </a:r>
          </a:p>
          <a:p>
            <a:endParaRPr lang="fr-FR" dirty="0"/>
          </a:p>
        </p:txBody>
      </p:sp>
      <p:pic>
        <p:nvPicPr>
          <p:cNvPr id="9" name="Image 8">
            <a:extLst>
              <a:ext uri="{FF2B5EF4-FFF2-40B4-BE49-F238E27FC236}">
                <a16:creationId xmlns:a16="http://schemas.microsoft.com/office/drawing/2014/main" id="{88A65FAA-6F41-4B06-A6DB-FD558F34180C}"/>
              </a:ext>
            </a:extLst>
          </p:cNvPr>
          <p:cNvPicPr>
            <a:picLocks noChangeAspect="1"/>
          </p:cNvPicPr>
          <p:nvPr/>
        </p:nvPicPr>
        <p:blipFill>
          <a:blip r:embed="rId3"/>
          <a:stretch>
            <a:fillRect/>
          </a:stretch>
        </p:blipFill>
        <p:spPr>
          <a:xfrm>
            <a:off x="0" y="2275131"/>
            <a:ext cx="8424936" cy="3842197"/>
          </a:xfrm>
          <a:prstGeom prst="rect">
            <a:avLst/>
          </a:prstGeom>
        </p:spPr>
      </p:pic>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418058"/>
          </a:xfrm>
        </p:spPr>
        <p:txBody>
          <a:bodyPr/>
          <a:lstStyle/>
          <a:p>
            <a:pPr algn="ctr"/>
            <a:r>
              <a:rPr lang="fr-FR" sz="2400" b="1" dirty="0">
                <a:solidFill>
                  <a:srgbClr val="0070C0"/>
                </a:solidFill>
              </a:rPr>
              <a:t>Analyse des données</a:t>
            </a:r>
            <a:endParaRPr lang="fr-FR" sz="2400" b="1" u="sng" dirty="0"/>
          </a:p>
        </p:txBody>
      </p:sp>
      <p:sp>
        <p:nvSpPr>
          <p:cNvPr id="3" name="Espace réservé du texte 2"/>
          <p:cNvSpPr>
            <a:spLocks noGrp="1"/>
          </p:cNvSpPr>
          <p:nvPr>
            <p:ph type="body" idx="1"/>
          </p:nvPr>
        </p:nvSpPr>
        <p:spPr>
          <a:xfrm>
            <a:off x="467544" y="1196752"/>
            <a:ext cx="8003232" cy="5060032"/>
          </a:xfrm>
        </p:spPr>
        <p:txBody>
          <a:bodyPr>
            <a:normAutofit/>
          </a:bodyPr>
          <a:lstStyle/>
          <a:p>
            <a:pPr>
              <a:buFont typeface="Wingdings" pitchFamily="2" charset="2"/>
              <a:buChar char="q"/>
            </a:pPr>
            <a:r>
              <a:rPr lang="fr-FR" dirty="0"/>
              <a:t>Importance des variables :</a:t>
            </a:r>
          </a:p>
        </p:txBody>
      </p:sp>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pic>
        <p:nvPicPr>
          <p:cNvPr id="6" name="Image 5">
            <a:extLst>
              <a:ext uri="{FF2B5EF4-FFF2-40B4-BE49-F238E27FC236}">
                <a16:creationId xmlns:a16="http://schemas.microsoft.com/office/drawing/2014/main" id="{3A501D36-3755-4BBF-A1FD-B985F5786D03}"/>
              </a:ext>
            </a:extLst>
          </p:cNvPr>
          <p:cNvPicPr>
            <a:picLocks noChangeAspect="1"/>
          </p:cNvPicPr>
          <p:nvPr/>
        </p:nvPicPr>
        <p:blipFill>
          <a:blip r:embed="rId2"/>
          <a:stretch>
            <a:fillRect/>
          </a:stretch>
        </p:blipFill>
        <p:spPr>
          <a:xfrm>
            <a:off x="676074" y="1844824"/>
            <a:ext cx="6858000" cy="4555976"/>
          </a:xfrm>
          <a:prstGeom prst="rect">
            <a:avLst/>
          </a:prstGeom>
        </p:spPr>
      </p:pic>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40888" y="5243440"/>
            <a:ext cx="7744958" cy="1396633"/>
          </a:xfrm>
        </p:spPr>
        <p:txBody>
          <a:bodyPr>
            <a:normAutofit fontScale="62500" lnSpcReduction="20000"/>
          </a:bodyPr>
          <a:lstStyle/>
          <a:p>
            <a:pPr>
              <a:buNone/>
            </a:pPr>
            <a:r>
              <a:rPr lang="fr-FR" altLang="fr-FR" sz="2400" dirty="0">
                <a:solidFill>
                  <a:srgbClr val="000000"/>
                </a:solidFill>
                <a:latin typeface="Courier New" panose="02070309020205020404" pitchFamily="49" charset="0"/>
                <a:cs typeface="Courier New" panose="02070309020205020404" pitchFamily="49" charset="0"/>
              </a:rPr>
              <a:t>SVC: 78.888889 (+/- 23.013684) </a:t>
            </a:r>
            <a:r>
              <a:rPr lang="fr-FR" altLang="fr-FR" sz="2400" dirty="0" err="1">
                <a:solidFill>
                  <a:srgbClr val="000000"/>
                </a:solidFill>
                <a:latin typeface="Courier New" panose="02070309020205020404" pitchFamily="49" charset="0"/>
                <a:cs typeface="Courier New" panose="02070309020205020404" pitchFamily="49" charset="0"/>
              </a:rPr>
              <a:t>performed</a:t>
            </a:r>
            <a:r>
              <a:rPr lang="fr-FR" altLang="fr-FR" sz="2400" dirty="0">
                <a:solidFill>
                  <a:srgbClr val="000000"/>
                </a:solidFill>
                <a:latin typeface="Courier New" panose="02070309020205020404" pitchFamily="49" charset="0"/>
                <a:cs typeface="Courier New" panose="02070309020205020404" pitchFamily="49" charset="0"/>
              </a:rPr>
              <a:t> in 6.122091 seconds</a:t>
            </a:r>
          </a:p>
          <a:p>
            <a:pPr marL="0" lvl="0" indent="0" eaLnBrk="0" fontAlgn="base" hangingPunct="0">
              <a:spcBef>
                <a:spcPct val="0"/>
              </a:spcBef>
              <a:spcAft>
                <a:spcPct val="0"/>
              </a:spcAft>
              <a:buClrTx/>
              <a:buNone/>
            </a:pPr>
            <a:r>
              <a:rPr lang="fr-FR" altLang="fr-FR" sz="2400" dirty="0">
                <a:solidFill>
                  <a:srgbClr val="000000"/>
                </a:solidFill>
                <a:latin typeface="Courier New" panose="02070309020205020404" pitchFamily="49" charset="0"/>
                <a:cs typeface="Courier New" panose="02070309020205020404" pitchFamily="49" charset="0"/>
              </a:rPr>
              <a:t>KNN: 81.111111 (+/- 19.116278) </a:t>
            </a:r>
            <a:r>
              <a:rPr lang="fr-FR" altLang="fr-FR" sz="2400" dirty="0" err="1">
                <a:solidFill>
                  <a:srgbClr val="000000"/>
                </a:solidFill>
                <a:latin typeface="Courier New" panose="02070309020205020404" pitchFamily="49" charset="0"/>
                <a:cs typeface="Courier New" panose="02070309020205020404" pitchFamily="49" charset="0"/>
              </a:rPr>
              <a:t>performed</a:t>
            </a:r>
            <a:r>
              <a:rPr lang="fr-FR" altLang="fr-FR" sz="2400" dirty="0">
                <a:solidFill>
                  <a:srgbClr val="000000"/>
                </a:solidFill>
                <a:latin typeface="Courier New" panose="02070309020205020404" pitchFamily="49" charset="0"/>
                <a:cs typeface="Courier New" panose="02070309020205020404" pitchFamily="49" charset="0"/>
              </a:rPr>
              <a:t> in 0.111104 seconds </a:t>
            </a:r>
          </a:p>
          <a:p>
            <a:pPr marL="0" lvl="0" indent="0" eaLnBrk="0" fontAlgn="base" hangingPunct="0">
              <a:spcBef>
                <a:spcPct val="0"/>
              </a:spcBef>
              <a:spcAft>
                <a:spcPct val="0"/>
              </a:spcAft>
              <a:buClrTx/>
              <a:buNone/>
            </a:pPr>
            <a:r>
              <a:rPr lang="fr-FR" altLang="fr-FR" sz="2400" dirty="0">
                <a:solidFill>
                  <a:srgbClr val="000000"/>
                </a:solidFill>
                <a:latin typeface="Courier New" panose="02070309020205020404" pitchFamily="49" charset="0"/>
                <a:cs typeface="Courier New" panose="02070309020205020404" pitchFamily="49" charset="0"/>
              </a:rPr>
              <a:t>RF: 78.888889 (+/- 25.067809) </a:t>
            </a:r>
            <a:r>
              <a:rPr lang="fr-FR" altLang="fr-FR" sz="2400" dirty="0" err="1">
                <a:solidFill>
                  <a:srgbClr val="000000"/>
                </a:solidFill>
                <a:latin typeface="Courier New" panose="02070309020205020404" pitchFamily="49" charset="0"/>
                <a:cs typeface="Courier New" panose="02070309020205020404" pitchFamily="49" charset="0"/>
              </a:rPr>
              <a:t>performed</a:t>
            </a:r>
            <a:r>
              <a:rPr lang="fr-FR" altLang="fr-FR" sz="2400" dirty="0">
                <a:solidFill>
                  <a:srgbClr val="000000"/>
                </a:solidFill>
                <a:latin typeface="Courier New" panose="02070309020205020404" pitchFamily="49" charset="0"/>
                <a:cs typeface="Courier New" panose="02070309020205020404" pitchFamily="49" charset="0"/>
              </a:rPr>
              <a:t> in 0.745486 seconds </a:t>
            </a:r>
          </a:p>
          <a:p>
            <a:pPr marL="0" lvl="0" indent="0" eaLnBrk="0" fontAlgn="base" hangingPunct="0">
              <a:spcBef>
                <a:spcPct val="0"/>
              </a:spcBef>
              <a:spcAft>
                <a:spcPct val="0"/>
              </a:spcAft>
              <a:buClrTx/>
              <a:buNone/>
            </a:pPr>
            <a:r>
              <a:rPr lang="fr-FR" altLang="fr-FR" sz="2400" dirty="0">
                <a:solidFill>
                  <a:srgbClr val="000000"/>
                </a:solidFill>
                <a:latin typeface="Courier New" panose="02070309020205020404" pitchFamily="49" charset="0"/>
                <a:cs typeface="Courier New" panose="02070309020205020404" pitchFamily="49" charset="0"/>
              </a:rPr>
              <a:t>Ada: 75.555556 (+/- 20.367003) </a:t>
            </a:r>
            <a:r>
              <a:rPr lang="fr-FR" altLang="fr-FR" sz="2400" dirty="0" err="1">
                <a:solidFill>
                  <a:srgbClr val="000000"/>
                </a:solidFill>
                <a:latin typeface="Courier New" panose="02070309020205020404" pitchFamily="49" charset="0"/>
                <a:cs typeface="Courier New" panose="02070309020205020404" pitchFamily="49" charset="0"/>
              </a:rPr>
              <a:t>performed</a:t>
            </a:r>
            <a:r>
              <a:rPr lang="fr-FR" altLang="fr-FR" sz="2400" dirty="0">
                <a:solidFill>
                  <a:srgbClr val="000000"/>
                </a:solidFill>
                <a:latin typeface="Courier New" panose="02070309020205020404" pitchFamily="49" charset="0"/>
                <a:cs typeface="Courier New" panose="02070309020205020404" pitchFamily="49" charset="0"/>
              </a:rPr>
              <a:t> in 0.886473 seconds</a:t>
            </a:r>
          </a:p>
          <a:p>
            <a:pPr marL="0" lvl="0" indent="0" eaLnBrk="0" fontAlgn="base" hangingPunct="0">
              <a:spcBef>
                <a:spcPct val="0"/>
              </a:spcBef>
              <a:spcAft>
                <a:spcPct val="0"/>
              </a:spcAft>
              <a:buClrTx/>
              <a:buNone/>
            </a:pPr>
            <a:r>
              <a:rPr lang="fr-FR" altLang="fr-FR" sz="2400" dirty="0">
                <a:solidFill>
                  <a:srgbClr val="000000"/>
                </a:solidFill>
                <a:latin typeface="Courier New" panose="02070309020205020404" pitchFamily="49" charset="0"/>
                <a:cs typeface="Courier New" panose="02070309020205020404" pitchFamily="49" charset="0"/>
              </a:rPr>
              <a:t>ET: 80.000000 (+/- 24.241582) </a:t>
            </a:r>
            <a:r>
              <a:rPr lang="fr-FR" altLang="fr-FR" sz="2400" dirty="0" err="1">
                <a:solidFill>
                  <a:srgbClr val="000000"/>
                </a:solidFill>
                <a:latin typeface="Courier New" panose="02070309020205020404" pitchFamily="49" charset="0"/>
                <a:cs typeface="Courier New" panose="02070309020205020404" pitchFamily="49" charset="0"/>
              </a:rPr>
              <a:t>performed</a:t>
            </a:r>
            <a:r>
              <a:rPr lang="fr-FR" altLang="fr-FR" sz="2400" dirty="0">
                <a:solidFill>
                  <a:srgbClr val="000000"/>
                </a:solidFill>
                <a:latin typeface="Courier New" panose="02070309020205020404" pitchFamily="49" charset="0"/>
                <a:cs typeface="Courier New" panose="02070309020205020404" pitchFamily="49" charset="0"/>
              </a:rPr>
              <a:t> in 0.639838 seconds </a:t>
            </a:r>
          </a:p>
          <a:p>
            <a:pPr marL="0" lvl="0" indent="0" eaLnBrk="0" fontAlgn="base" hangingPunct="0">
              <a:spcBef>
                <a:spcPct val="0"/>
              </a:spcBef>
              <a:spcAft>
                <a:spcPct val="0"/>
              </a:spcAft>
              <a:buClrTx/>
              <a:buNone/>
            </a:pPr>
            <a:r>
              <a:rPr lang="fr-FR" altLang="fr-FR" sz="2400" dirty="0">
                <a:solidFill>
                  <a:srgbClr val="000000"/>
                </a:solidFill>
                <a:latin typeface="Courier New" panose="02070309020205020404" pitchFamily="49" charset="0"/>
                <a:cs typeface="Courier New" panose="02070309020205020404" pitchFamily="49" charset="0"/>
              </a:rPr>
              <a:t>GB: 81.111111 (+/- 19.907192) </a:t>
            </a:r>
            <a:r>
              <a:rPr lang="fr-FR" altLang="fr-FR" sz="2400" dirty="0" err="1">
                <a:solidFill>
                  <a:srgbClr val="000000"/>
                </a:solidFill>
                <a:latin typeface="Courier New" panose="02070309020205020404" pitchFamily="49" charset="0"/>
                <a:cs typeface="Courier New" panose="02070309020205020404" pitchFamily="49" charset="0"/>
              </a:rPr>
              <a:t>performed</a:t>
            </a:r>
            <a:r>
              <a:rPr lang="fr-FR" altLang="fr-FR" sz="2400" dirty="0">
                <a:solidFill>
                  <a:srgbClr val="000000"/>
                </a:solidFill>
                <a:latin typeface="Courier New" panose="02070309020205020404" pitchFamily="49" charset="0"/>
                <a:cs typeface="Courier New" panose="02070309020205020404" pitchFamily="49" charset="0"/>
              </a:rPr>
              <a:t> in 0.194603 seconds </a:t>
            </a:r>
          </a:p>
          <a:p>
            <a:pPr marL="0" lvl="0" indent="0" eaLnBrk="0" fontAlgn="base" hangingPunct="0">
              <a:spcBef>
                <a:spcPct val="0"/>
              </a:spcBef>
              <a:spcAft>
                <a:spcPct val="0"/>
              </a:spcAft>
              <a:buClrTx/>
              <a:buNone/>
            </a:pPr>
            <a:r>
              <a:rPr lang="fr-FR" altLang="fr-FR" sz="2400" dirty="0">
                <a:solidFill>
                  <a:srgbClr val="000000"/>
                </a:solidFill>
                <a:latin typeface="Courier New" panose="02070309020205020404" pitchFamily="49" charset="0"/>
                <a:cs typeface="Courier New" panose="02070309020205020404" pitchFamily="49" charset="0"/>
              </a:rPr>
              <a:t>LR: 78.333333 (+/- 24.400213) </a:t>
            </a:r>
            <a:r>
              <a:rPr lang="fr-FR" altLang="fr-FR" sz="2400" dirty="0" err="1">
                <a:solidFill>
                  <a:srgbClr val="000000"/>
                </a:solidFill>
                <a:latin typeface="Courier New" panose="02070309020205020404" pitchFamily="49" charset="0"/>
                <a:cs typeface="Courier New" panose="02070309020205020404" pitchFamily="49" charset="0"/>
              </a:rPr>
              <a:t>performed</a:t>
            </a:r>
            <a:r>
              <a:rPr lang="fr-FR" altLang="fr-FR" sz="2400" dirty="0">
                <a:solidFill>
                  <a:srgbClr val="000000"/>
                </a:solidFill>
                <a:latin typeface="Courier New" panose="02070309020205020404" pitchFamily="49" charset="0"/>
                <a:cs typeface="Courier New" panose="02070309020205020404" pitchFamily="49" charset="0"/>
              </a:rPr>
              <a:t> in 0.079860 seconds</a:t>
            </a:r>
            <a:endParaRPr lang="fr-FR" altLang="fr-FR" sz="4800" dirty="0">
              <a:latin typeface="Arial" panose="020B0604020202020204" pitchFamily="34" charset="0"/>
            </a:endParaRPr>
          </a:p>
          <a:p>
            <a:pPr>
              <a:buFont typeface="Wingdings" pitchFamily="2" charset="2"/>
              <a:buChar char="q"/>
            </a:pPr>
            <a:endParaRPr lang="fr-FR" dirty="0"/>
          </a:p>
        </p:txBody>
      </p:sp>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19" name="Titre 1"/>
          <p:cNvSpPr>
            <a:spLocks noGrp="1"/>
          </p:cNvSpPr>
          <p:nvPr>
            <p:ph type="title"/>
          </p:nvPr>
        </p:nvSpPr>
        <p:spPr>
          <a:xfrm>
            <a:off x="440888" y="272349"/>
            <a:ext cx="7620000" cy="643894"/>
          </a:xfrm>
        </p:spPr>
        <p:txBody>
          <a:bodyPr/>
          <a:lstStyle/>
          <a:p>
            <a:pPr algn="ctr"/>
            <a:r>
              <a:rPr lang="fr-FR" sz="2400" b="1" dirty="0">
                <a:solidFill>
                  <a:srgbClr val="0070C0"/>
                </a:solidFill>
              </a:rPr>
              <a:t>Comparaison des modèles</a:t>
            </a:r>
            <a:br>
              <a:rPr lang="fr-FR" sz="2400" dirty="0">
                <a:solidFill>
                  <a:srgbClr val="0070C0"/>
                </a:solidFill>
              </a:rPr>
            </a:br>
            <a:endParaRPr lang="fr-FR" sz="2400" b="1" u="sng" dirty="0"/>
          </a:p>
        </p:txBody>
      </p:sp>
      <p:pic>
        <p:nvPicPr>
          <p:cNvPr id="9" name="Image 8">
            <a:extLst>
              <a:ext uri="{FF2B5EF4-FFF2-40B4-BE49-F238E27FC236}">
                <a16:creationId xmlns:a16="http://schemas.microsoft.com/office/drawing/2014/main" id="{439E5329-2EA5-4E09-9E2E-5F4F321C4618}"/>
              </a:ext>
            </a:extLst>
          </p:cNvPr>
          <p:cNvPicPr>
            <a:picLocks noChangeAspect="1"/>
          </p:cNvPicPr>
          <p:nvPr/>
        </p:nvPicPr>
        <p:blipFill>
          <a:blip r:embed="rId2"/>
          <a:stretch>
            <a:fillRect/>
          </a:stretch>
        </p:blipFill>
        <p:spPr>
          <a:xfrm>
            <a:off x="251562" y="916243"/>
            <a:ext cx="8064854" cy="4011314"/>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50868" y="1238128"/>
            <a:ext cx="8280920" cy="5348064"/>
          </a:xfrm>
        </p:spPr>
        <p:txBody>
          <a:bodyPr>
            <a:normAutofit/>
          </a:bodyPr>
          <a:lstStyle/>
          <a:p>
            <a:pPr>
              <a:buFont typeface="Wingdings" pitchFamily="2" charset="2"/>
              <a:buChar char="q"/>
            </a:pPr>
            <a:r>
              <a:rPr lang="fr-FR" sz="2100" dirty="0"/>
              <a:t> </a:t>
            </a:r>
            <a:r>
              <a:rPr lang="fr-FR" dirty="0"/>
              <a:t>Parmi les modèles testés, </a:t>
            </a:r>
            <a:r>
              <a:rPr lang="fr-FR" dirty="0" err="1"/>
              <a:t>RandomForestClassifier</a:t>
            </a:r>
            <a:r>
              <a:rPr lang="fr-FR" dirty="0"/>
              <a:t> donne des résultats très intéressantes avec un temps d'exécution relativement correct.</a:t>
            </a:r>
          </a:p>
          <a:p>
            <a:pPr>
              <a:buFont typeface="Wingdings" pitchFamily="2" charset="2"/>
              <a:buChar char="q"/>
            </a:pPr>
            <a:endParaRPr lang="fr-FR" dirty="0"/>
          </a:p>
          <a:p>
            <a:pPr>
              <a:buFont typeface="Wingdings" pitchFamily="2" charset="2"/>
              <a:buChar char="q"/>
            </a:pPr>
            <a:r>
              <a:rPr lang="fr-FR" dirty="0"/>
              <a:t>Cet algorithme puissant d'apprentissage automatique permet de faire des prédictions en se basant sur l'agrégation de plusieurs arbres de décision. </a:t>
            </a:r>
          </a:p>
          <a:p>
            <a:pPr>
              <a:buFont typeface="Wingdings" pitchFamily="2" charset="2"/>
              <a:buChar char="q"/>
            </a:pPr>
            <a:endParaRPr lang="fr-FR" dirty="0"/>
          </a:p>
          <a:p>
            <a:pPr>
              <a:buFont typeface="Wingdings" pitchFamily="2" charset="2"/>
              <a:buChar char="q"/>
            </a:pPr>
            <a:r>
              <a:rPr lang="fr-FR" dirty="0"/>
              <a:t>Vu ces éléments nous focaliserons dorénavant sur ce modèle.</a:t>
            </a:r>
          </a:p>
        </p:txBody>
      </p:sp>
      <p:sp>
        <p:nvSpPr>
          <p:cNvPr id="4" name="Espace réservé du numéro de diapositive 3"/>
          <p:cNvSpPr txBox="1">
            <a:spLocks/>
          </p:cNvSpPr>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2513A448-40F0-4217-9966-63A695E9F51C}" type="slidenum">
              <a:rPr kumimoji="0" lang="fr-FR" sz="1800" b="0"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fr-FR"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Titre 1"/>
          <p:cNvSpPr txBox="1">
            <a:spLocks/>
          </p:cNvSpPr>
          <p:nvPr/>
        </p:nvSpPr>
        <p:spPr>
          <a:xfrm>
            <a:off x="457200" y="274638"/>
            <a:ext cx="7620000" cy="418058"/>
          </a:xfrm>
          <a:prstGeom prst="rect">
            <a:avLst/>
          </a:prstGeom>
        </p:spPr>
        <p:txBody>
          <a:bodyPr vert="horz" lIns="91440" tIns="45720" rIns="91440" bIns="45720" rtlCol="0" anchor="ctr">
            <a:noAutofit/>
          </a:bodyPr>
          <a:lstStyle/>
          <a:p>
            <a:pPr marL="457200" lvl="3" algn="ctr" fontAlgn="base"/>
            <a:r>
              <a:rPr lang="fr-FR" sz="2400" b="1" dirty="0">
                <a:solidFill>
                  <a:srgbClr val="0070C0"/>
                </a:solidFill>
              </a:rPr>
              <a:t>Choix du modèle</a:t>
            </a:r>
          </a:p>
        </p:txBody>
      </p:sp>
    </p:spTree>
  </p:cSld>
  <p:clrMapOvr>
    <a:masterClrMapping/>
  </p:clrMapOvr>
  <p:transition>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16587</TotalTime>
  <Words>507</Words>
  <Application>Microsoft Office PowerPoint</Application>
  <PresentationFormat>Affichage à l'écran (4:3)</PresentationFormat>
  <Paragraphs>70</Paragraphs>
  <Slides>14</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Cambria</vt:lpstr>
      <vt:lpstr>Courier New</vt:lpstr>
      <vt:lpstr>Wingdings</vt:lpstr>
      <vt:lpstr>Contiguïté</vt:lpstr>
      <vt:lpstr>Présentation PowerPoint</vt:lpstr>
      <vt:lpstr>Présentation PowerPoint</vt:lpstr>
      <vt:lpstr>Introduction : </vt:lpstr>
      <vt:lpstr>Analyse des données</vt:lpstr>
      <vt:lpstr>Analyse des données</vt:lpstr>
      <vt:lpstr>Analyse des données</vt:lpstr>
      <vt:lpstr>Analyse des données</vt:lpstr>
      <vt:lpstr>Comparaison des modèles </vt:lpstr>
      <vt:lpstr>Présentation PowerPoint</vt:lpstr>
      <vt:lpstr>Présentation PowerPoint</vt:lpstr>
      <vt:lpstr>Présentation PowerPoint</vt:lpstr>
      <vt:lpstr>Présentation PowerPoint</vt:lpstr>
      <vt:lpstr>Présentation PowerPoint</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Avant</dc:title>
  <dc:creator>Anissa Guenchi</dc:creator>
  <cp:lastModifiedBy>Hicham Hirri</cp:lastModifiedBy>
  <cp:revision>640</cp:revision>
  <cp:lastPrinted>2012-04-18T15:13:00Z</cp:lastPrinted>
  <dcterms:created xsi:type="dcterms:W3CDTF">2012-02-02T08:31:11Z</dcterms:created>
  <dcterms:modified xsi:type="dcterms:W3CDTF">2020-03-23T01:33:32Z</dcterms:modified>
</cp:coreProperties>
</file>