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0" r:id="rId1"/>
  </p:sldMasterIdLst>
  <p:sldIdLst>
    <p:sldId id="256" r:id="rId2"/>
    <p:sldId id="304" r:id="rId3"/>
    <p:sldId id="283" r:id="rId4"/>
    <p:sldId id="286" r:id="rId5"/>
    <p:sldId id="287" r:id="rId6"/>
    <p:sldId id="288" r:id="rId7"/>
    <p:sldId id="289" r:id="rId8"/>
    <p:sldId id="291" r:id="rId9"/>
    <p:sldId id="284" r:id="rId10"/>
    <p:sldId id="294" r:id="rId11"/>
    <p:sldId id="295" r:id="rId12"/>
    <p:sldId id="296" r:id="rId13"/>
    <p:sldId id="300" r:id="rId14"/>
    <p:sldId id="301" r:id="rId15"/>
    <p:sldId id="302" r:id="rId16"/>
    <p:sldId id="258" r:id="rId17"/>
    <p:sldId id="259" r:id="rId18"/>
    <p:sldId id="260" r:id="rId19"/>
    <p:sldId id="275" r:id="rId20"/>
    <p:sldId id="276" r:id="rId21"/>
    <p:sldId id="261" r:id="rId22"/>
    <p:sldId id="262" r:id="rId23"/>
    <p:sldId id="263" r:id="rId24"/>
    <p:sldId id="264" r:id="rId25"/>
    <p:sldId id="265" r:id="rId26"/>
    <p:sldId id="267" r:id="rId27"/>
    <p:sldId id="268" r:id="rId28"/>
    <p:sldId id="303" r:id="rId29"/>
    <p:sldId id="270" r:id="rId30"/>
    <p:sldId id="279" r:id="rId31"/>
    <p:sldId id="281" r:id="rId32"/>
    <p:sldId id="280" r:id="rId33"/>
    <p:sldId id="277" r:id="rId34"/>
    <p:sldId id="266" r:id="rId35"/>
    <p:sldId id="282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60C06C-E5E8-4788-8EA2-9413B37D8F6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6D3289-F30D-435D-A362-E94FB404A1B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8107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72F511-3912-4934-A6F9-74AA909B71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497611-591E-4781-8DBB-7CFC64E63C9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电视基本概念介绍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TV Basic Introduction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400800" cy="17526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algn="r"/>
            <a:r>
              <a:rPr lang="en-US" altLang="zh-CN" dirty="0" smtClean="0"/>
              <a:t>Tonny.Wang</a:t>
            </a:r>
          </a:p>
          <a:p>
            <a:pPr algn="r"/>
            <a:r>
              <a:rPr lang="en-US" altLang="zh-CN" dirty="0" smtClean="0"/>
              <a:t>2014.8.15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YUV</a:t>
            </a:r>
            <a:r>
              <a:rPr lang="zh-CN" altLang="en-US" dirty="0" smtClean="0"/>
              <a:t>基本格式</a:t>
            </a:r>
            <a:endParaRPr lang="en-US" altLang="zh-TW" sz="2400" dirty="0">
              <a:latin typeface="新細明體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 dirty="0"/>
              <a:t>4:4:4  </a:t>
            </a:r>
            <a:r>
              <a:rPr lang="en-US" altLang="zh-TW" sz="2800" dirty="0" err="1"/>
              <a:t>YCbCr</a:t>
            </a:r>
            <a:r>
              <a:rPr lang="en-US" altLang="zh-TW" sz="2800" dirty="0"/>
              <a:t> </a:t>
            </a:r>
            <a:r>
              <a:rPr lang="zh-TW" altLang="en-US" sz="2800" dirty="0"/>
              <a:t>取樣 </a:t>
            </a:r>
            <a:r>
              <a:rPr lang="en-US" altLang="zh-TW" sz="2800" dirty="0"/>
              <a:t>(</a:t>
            </a:r>
            <a:r>
              <a:rPr lang="zh-TW" altLang="en-US" sz="2800" dirty="0"/>
              <a:t>無數位失真</a:t>
            </a:r>
            <a:r>
              <a:rPr lang="en-US" altLang="zh-TW" sz="2800" dirty="0"/>
              <a:t>)</a:t>
            </a:r>
          </a:p>
        </p:txBody>
      </p:sp>
      <p:pic>
        <p:nvPicPr>
          <p:cNvPr id="30740" name="Picture 20" descr="4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3141663"/>
            <a:ext cx="2062163" cy="3348037"/>
          </a:xfrm>
          <a:noFill/>
          <a:ln/>
        </p:spPr>
      </p:pic>
      <p:pic>
        <p:nvPicPr>
          <p:cNvPr id="30741" name="Picture 21" descr="4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19700" y="3141663"/>
            <a:ext cx="1828800" cy="3243262"/>
          </a:xfrm>
          <a:noFill/>
          <a:ln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427538" y="198913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/>
              <a:t>4:2:2  YCbCr </a:t>
            </a:r>
            <a:r>
              <a:rPr lang="zh-TW" altLang="en-US" sz="2800"/>
              <a:t>取樣 </a:t>
            </a:r>
            <a:r>
              <a:rPr lang="en-US" altLang="zh-TW" sz="2800"/>
              <a:t>(Digibeta, </a:t>
            </a:r>
            <a:r>
              <a:rPr lang="zh-TW" altLang="en-US" sz="2800"/>
              <a:t>數位廣播</a:t>
            </a:r>
            <a:r>
              <a:rPr lang="en-US" altLang="zh-TW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影像基本觀念</a:t>
            </a:r>
            <a:r>
              <a:rPr lang="en-US" altLang="zh-TW">
                <a:latin typeface="新細明體" pitchFamily="18" charset="-120"/>
              </a:rPr>
              <a:t>—</a:t>
            </a:r>
            <a:r>
              <a:rPr lang="zh-TW" altLang="en-US">
                <a:latin typeface="新細明體" pitchFamily="18" charset="-120"/>
              </a:rPr>
              <a:t>取樣</a:t>
            </a:r>
            <a:endParaRPr lang="en-US" altLang="zh-TW" sz="2400">
              <a:latin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/>
              <a:t>4:1:1  YCbCr </a:t>
            </a:r>
            <a:r>
              <a:rPr lang="zh-TW" altLang="en-US" sz="2800"/>
              <a:t>取樣 </a:t>
            </a:r>
            <a:r>
              <a:rPr lang="en-US" altLang="zh-TW" sz="2800"/>
              <a:t>(DV)</a:t>
            </a:r>
          </a:p>
        </p:txBody>
      </p:sp>
      <p:pic>
        <p:nvPicPr>
          <p:cNvPr id="41993" name="Picture 9" descr="4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3068638"/>
            <a:ext cx="2946400" cy="3349625"/>
          </a:xfrm>
          <a:noFill/>
          <a:ln/>
        </p:spPr>
      </p:pic>
      <p:pic>
        <p:nvPicPr>
          <p:cNvPr id="41995" name="Picture 11" descr="420_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19700" y="3213100"/>
            <a:ext cx="1930400" cy="3422650"/>
          </a:xfrm>
          <a:noFill/>
          <a:ln/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427538" y="1989138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/>
              <a:t>4:2:0  YCbCr </a:t>
            </a:r>
            <a:r>
              <a:rPr lang="zh-TW" altLang="en-US" sz="2800"/>
              <a:t>取樣 </a:t>
            </a:r>
            <a:r>
              <a:rPr lang="en-US" altLang="zh-TW" sz="2800"/>
              <a:t>(VCD, DVD</a:t>
            </a:r>
            <a:r>
              <a:rPr lang="en-US" altLang="zh-TW" sz="2800">
                <a:latin typeface="Arial"/>
              </a:rPr>
              <a:t>…</a:t>
            </a:r>
            <a:r>
              <a:rPr lang="en-US" altLang="zh-TW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影像基本觀念</a:t>
            </a:r>
            <a:r>
              <a:rPr lang="en-US" altLang="zh-TW">
                <a:latin typeface="新細明體" pitchFamily="18" charset="-120"/>
              </a:rPr>
              <a:t>—</a:t>
            </a:r>
            <a:r>
              <a:rPr lang="zh-TW" altLang="en-US">
                <a:latin typeface="新細明體" pitchFamily="18" charset="-120"/>
              </a:rPr>
              <a:t>取樣</a:t>
            </a:r>
            <a:endParaRPr lang="zh-TW" altLang="en-US" sz="2400">
              <a:latin typeface="新細明體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/>
              <a:t>4:2:0  YCbCr </a:t>
            </a:r>
            <a:r>
              <a:rPr lang="zh-TW" altLang="en-US" sz="2800"/>
              <a:t>取樣</a:t>
            </a:r>
            <a:endParaRPr lang="en-US" altLang="zh-TW" sz="2800"/>
          </a:p>
        </p:txBody>
      </p:sp>
      <p:pic>
        <p:nvPicPr>
          <p:cNvPr id="32772" name="Picture 4" descr="420_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708275"/>
            <a:ext cx="1962150" cy="3476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209800" y="2743200"/>
            <a:ext cx="4267200" cy="3276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Horizontal Scan Line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4925"/>
            <a:ext cx="8305800" cy="1081088"/>
          </a:xfrm>
          <a:prstGeom prst="rect">
            <a:avLst/>
          </a:prstGeom>
          <a:noFill/>
        </p:spPr>
      </p:pic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209800" y="1371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6477000" y="1371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81000" y="3581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524000" y="2743200"/>
            <a:ext cx="56388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381000" y="3886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381000" y="3490913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381000" y="2743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1524000" y="3581400"/>
            <a:ext cx="5486400" cy="30480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81000" y="2833688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1552575" y="1371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1524000" y="3886200"/>
            <a:ext cx="56388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7148513" y="1371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1524000" y="4724400"/>
            <a:ext cx="5486400" cy="30480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1447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36538" y="3581400"/>
            <a:ext cx="844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blanking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80" grpId="0" animBg="1"/>
      <p:bldP spid="194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Vertical Sync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276600" y="2133600"/>
            <a:ext cx="4267200" cy="3276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590800" y="2133600"/>
            <a:ext cx="5638800" cy="228600"/>
            <a:chOff x="960" y="1776"/>
            <a:chExt cx="3552" cy="144"/>
          </a:xfrm>
        </p:grpSpPr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0800" y="2362200"/>
            <a:ext cx="5638800" cy="228600"/>
            <a:chOff x="960" y="1776"/>
            <a:chExt cx="3552" cy="144"/>
          </a:xfrm>
        </p:grpSpPr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590800" y="5257800"/>
            <a:ext cx="5638800" cy="228600"/>
            <a:chOff x="960" y="1776"/>
            <a:chExt cx="3552" cy="144"/>
          </a:xfrm>
        </p:grpSpPr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04" name="Freeform 52"/>
          <p:cNvSpPr>
            <a:spLocks/>
          </p:cNvSpPr>
          <p:nvPr/>
        </p:nvSpPr>
        <p:spPr bwMode="auto">
          <a:xfrm>
            <a:off x="685800" y="533400"/>
            <a:ext cx="228600" cy="6324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44" y="192"/>
              </a:cxn>
              <a:cxn ang="0">
                <a:pos x="144" y="528"/>
              </a:cxn>
              <a:cxn ang="0">
                <a:pos x="0" y="528"/>
              </a:cxn>
              <a:cxn ang="0">
                <a:pos x="0" y="3552"/>
              </a:cxn>
              <a:cxn ang="0">
                <a:pos x="144" y="3552"/>
              </a:cxn>
              <a:cxn ang="0">
                <a:pos x="144" y="3840"/>
              </a:cxn>
              <a:cxn ang="0">
                <a:pos x="0" y="3840"/>
              </a:cxn>
              <a:cxn ang="0">
                <a:pos x="0" y="3984"/>
              </a:cxn>
            </a:cxnLst>
            <a:rect l="0" t="0" r="r" b="b"/>
            <a:pathLst>
              <a:path w="144" h="3984">
                <a:moveTo>
                  <a:pt x="0" y="0"/>
                </a:moveTo>
                <a:lnTo>
                  <a:pt x="0" y="192"/>
                </a:lnTo>
                <a:lnTo>
                  <a:pt x="144" y="192"/>
                </a:lnTo>
                <a:lnTo>
                  <a:pt x="144" y="528"/>
                </a:lnTo>
                <a:lnTo>
                  <a:pt x="0" y="528"/>
                </a:lnTo>
                <a:lnTo>
                  <a:pt x="0" y="3552"/>
                </a:lnTo>
                <a:lnTo>
                  <a:pt x="144" y="3552"/>
                </a:lnTo>
                <a:lnTo>
                  <a:pt x="144" y="3840"/>
                </a:lnTo>
                <a:lnTo>
                  <a:pt x="0" y="3840"/>
                </a:lnTo>
                <a:lnTo>
                  <a:pt x="0" y="39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590800" y="5486400"/>
            <a:ext cx="5638800" cy="228600"/>
            <a:chOff x="960" y="1776"/>
            <a:chExt cx="3552" cy="144"/>
          </a:xfrm>
        </p:grpSpPr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58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590800" y="5715000"/>
            <a:ext cx="5638800" cy="228600"/>
            <a:chOff x="960" y="1776"/>
            <a:chExt cx="3552" cy="144"/>
          </a:xfrm>
        </p:grpSpPr>
        <p:sp>
          <p:nvSpPr>
            <p:cNvPr id="23612" name="Line 60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61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14" name="Line 62"/>
          <p:cNvSpPr>
            <a:spLocks noChangeShapeType="1"/>
          </p:cNvSpPr>
          <p:nvPr/>
        </p:nvSpPr>
        <p:spPr bwMode="auto">
          <a:xfrm flipV="1">
            <a:off x="2590800" y="4953000"/>
            <a:ext cx="556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2667000" y="4343400"/>
            <a:ext cx="548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667000" y="1371600"/>
            <a:ext cx="5638800" cy="2971800"/>
            <a:chOff x="1680" y="864"/>
            <a:chExt cx="3552" cy="1872"/>
          </a:xfrm>
        </p:grpSpPr>
        <p:sp>
          <p:nvSpPr>
            <p:cNvPr id="23620" name="Line 68"/>
            <p:cNvSpPr>
              <a:spLocks noChangeShapeType="1"/>
            </p:cNvSpPr>
            <p:nvPr/>
          </p:nvSpPr>
          <p:spPr bwMode="auto">
            <a:xfrm flipV="1">
              <a:off x="1680" y="2112"/>
              <a:ext cx="350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1" name="Line 69"/>
            <p:cNvSpPr>
              <a:spLocks noChangeShapeType="1"/>
            </p:cNvSpPr>
            <p:nvPr/>
          </p:nvSpPr>
          <p:spPr bwMode="auto">
            <a:xfrm flipH="1" flipV="1">
              <a:off x="1728" y="1728"/>
              <a:ext cx="34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2" name="Line 70"/>
            <p:cNvSpPr>
              <a:spLocks noChangeShapeType="1"/>
            </p:cNvSpPr>
            <p:nvPr/>
          </p:nvSpPr>
          <p:spPr bwMode="auto">
            <a:xfrm flipV="1">
              <a:off x="1728" y="1104"/>
              <a:ext cx="350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Line 71"/>
            <p:cNvSpPr>
              <a:spLocks noChangeShapeType="1"/>
            </p:cNvSpPr>
            <p:nvPr/>
          </p:nvSpPr>
          <p:spPr bwMode="auto">
            <a:xfrm flipH="1" flipV="1">
              <a:off x="1728" y="864"/>
              <a:ext cx="35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590800" y="1371600"/>
            <a:ext cx="5638800" cy="228600"/>
            <a:chOff x="960" y="1776"/>
            <a:chExt cx="3552" cy="144"/>
          </a:xfrm>
        </p:grpSpPr>
        <p:sp>
          <p:nvSpPr>
            <p:cNvPr id="23626" name="Line 74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Line 75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590800" y="1600200"/>
            <a:ext cx="5638800" cy="228600"/>
            <a:chOff x="960" y="1776"/>
            <a:chExt cx="3552" cy="144"/>
          </a:xfrm>
        </p:grpSpPr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960" y="1776"/>
              <a:ext cx="3552" cy="96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78"/>
            <p:cNvSpPr>
              <a:spLocks noChangeShapeType="1"/>
            </p:cNvSpPr>
            <p:nvPr/>
          </p:nvSpPr>
          <p:spPr bwMode="auto">
            <a:xfrm flipH="1">
              <a:off x="960" y="1872"/>
              <a:ext cx="3456" cy="48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4" grpId="0" animBg="1"/>
      <p:bldP spid="236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影像訊號概要</a:t>
            </a:r>
            <a:endParaRPr lang="en-US" altLang="zh-TW" sz="2400">
              <a:latin typeface="新細明體" pitchFamily="18" charset="-120"/>
            </a:endParaRPr>
          </a:p>
        </p:txBody>
      </p:sp>
      <p:pic>
        <p:nvPicPr>
          <p:cNvPr id="43026" name="Picture 18" descr="圖片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5436"/>
            <a:ext cx="4038600" cy="4384766"/>
          </a:xfrm>
          <a:noFill/>
          <a:ln/>
        </p:spPr>
      </p:pic>
      <p:pic>
        <p:nvPicPr>
          <p:cNvPr id="43024" name="Picture 16" descr="圖片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5362" y="1999456"/>
            <a:ext cx="3724275" cy="4276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Video-Flow Overview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84213" y="1341438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DTV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84213" y="2133600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ATV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84213" y="2925763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AV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684213" y="3717925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RGB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684213" y="4510088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Component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84213" y="5302250"/>
            <a:ext cx="2087562" cy="720725"/>
          </a:xfrm>
          <a:prstGeom prst="rightArrow">
            <a:avLst>
              <a:gd name="adj1" fmla="val 50000"/>
              <a:gd name="adj2" fmla="val 72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DVI / HDMI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805113" y="1341438"/>
            <a:ext cx="4392612" cy="4608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/>
              <a:t>Scaler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7286625" y="3214688"/>
            <a:ext cx="576263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LVDS</a:t>
            </a:r>
            <a:endParaRPr lang="zh-CN" altLang="en-US" dirty="0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7958138" y="1341438"/>
            <a:ext cx="681037" cy="4537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200"/>
              <a:t>Panel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2854325" y="4511675"/>
            <a:ext cx="719138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IP1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573463" y="4511675"/>
            <a:ext cx="719137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IP2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294188" y="4511675"/>
            <a:ext cx="719137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DNR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014913" y="4511675"/>
            <a:ext cx="719137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OPM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5734050" y="4511675"/>
            <a:ext cx="719138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OP1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453188" y="4511675"/>
            <a:ext cx="719137" cy="863600"/>
          </a:xfrm>
          <a:prstGeom prst="rect">
            <a:avLst/>
          </a:prstGeom>
          <a:gradFill rotWithShape="1">
            <a:gsLst>
              <a:gs pos="0">
                <a:srgbClr val="6CF165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VOP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11188" y="6229350"/>
            <a:ext cx="2160587" cy="549275"/>
          </a:xfrm>
          <a:prstGeom prst="rect">
            <a:avLst/>
          </a:prstGeom>
          <a:gradFill rotWithShape="1">
            <a:gsLst>
              <a:gs pos="0">
                <a:srgbClr val="F28AAA"/>
              </a:gs>
              <a:gs pos="50000">
                <a:schemeClr val="bg1"/>
              </a:gs>
              <a:gs pos="100000">
                <a:srgbClr val="F28AAA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200"/>
              <a:t>Input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2947988" y="6237288"/>
            <a:ext cx="4129087" cy="549275"/>
          </a:xfrm>
          <a:prstGeom prst="rect">
            <a:avLst/>
          </a:prstGeom>
          <a:gradFill rotWithShape="1">
            <a:gsLst>
              <a:gs pos="0">
                <a:srgbClr val="F28AAA"/>
              </a:gs>
              <a:gs pos="50000">
                <a:schemeClr val="bg1"/>
              </a:gs>
              <a:gs pos="100000">
                <a:srgbClr val="F28AAA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200"/>
              <a:t>Scaling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7246938" y="6248400"/>
            <a:ext cx="1430337" cy="549275"/>
          </a:xfrm>
          <a:prstGeom prst="rect">
            <a:avLst/>
          </a:prstGeom>
          <a:gradFill rotWithShape="1">
            <a:gsLst>
              <a:gs pos="0">
                <a:srgbClr val="F28AAA"/>
              </a:gs>
              <a:gs pos="50000">
                <a:schemeClr val="bg1"/>
              </a:gs>
              <a:gs pos="100000">
                <a:srgbClr val="F28AAA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20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470025"/>
          </a:xfrm>
        </p:spPr>
        <p:txBody>
          <a:bodyPr/>
          <a:lstStyle/>
          <a:p>
            <a:r>
              <a:rPr lang="en-US" altLang="zh-TW"/>
              <a:t>Input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339975" y="2708275"/>
            <a:ext cx="4610100" cy="2863850"/>
            <a:chOff x="385" y="845"/>
            <a:chExt cx="5081" cy="3437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431" y="845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DTV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431" y="1344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ATV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431" y="1843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AV</a:t>
              </a: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31" y="2342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RGB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31" y="2841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Component</a:t>
              </a: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31" y="3340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DVI / HDMI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767" y="845"/>
              <a:ext cx="2767" cy="29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Scaler</a:t>
              </a:r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4590" y="2025"/>
              <a:ext cx="363" cy="45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5027" y="845"/>
              <a:ext cx="415" cy="28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200"/>
                <a:t>Panel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798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IP1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251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IP2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70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DNR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159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OPM</a:t>
              </a: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3612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OP1</a:t>
              </a: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406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VOP</a:t>
              </a: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385" y="3924"/>
              <a:ext cx="136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Input</a:t>
              </a: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1857" y="3929"/>
              <a:ext cx="26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Scaling</a:t>
              </a:r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4565" y="3936"/>
              <a:ext cx="9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Output</a:t>
              </a:r>
            </a:p>
          </p:txBody>
        </p:sp>
      </p:grp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2124075" y="5013325"/>
            <a:ext cx="1657350" cy="765175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Input Source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DTV</a:t>
            </a:r>
          </a:p>
          <a:p>
            <a:r>
              <a:rPr lang="en-US" altLang="zh-TW"/>
              <a:t>CVBS – AV / SV / ATV / SCART</a:t>
            </a:r>
          </a:p>
          <a:p>
            <a:r>
              <a:rPr lang="en-US" altLang="zh-TW"/>
              <a:t>PC ( RGB mode ) / Component</a:t>
            </a:r>
          </a:p>
          <a:p>
            <a:r>
              <a:rPr lang="en-US" altLang="zh-TW"/>
              <a:t>DVI / HDMI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400" dirty="0" smtClean="0"/>
              <a:t>TV</a:t>
            </a:r>
            <a:r>
              <a:rPr lang="zh-CN" altLang="en-US" sz="2400" dirty="0" smtClean="0"/>
              <a:t>输入接口简介</a:t>
            </a:r>
            <a:endParaRPr lang="en-US" altLang="zh-TW" sz="2400" dirty="0"/>
          </a:p>
        </p:txBody>
      </p:sp>
      <p:pic>
        <p:nvPicPr>
          <p:cNvPr id="114698" name="Picture 10" descr="PinkerH32T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51710"/>
            <a:ext cx="3810000" cy="1440180"/>
          </a:xfrm>
          <a:noFill/>
          <a:ln/>
        </p:spPr>
      </p:pic>
      <p:pic>
        <p:nvPicPr>
          <p:cNvPr id="114699" name="Picture 11" descr="PinkerH32T-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07870"/>
            <a:ext cx="3810000" cy="1927860"/>
          </a:xfrm>
          <a:noFill/>
          <a:ln/>
        </p:spPr>
      </p:pic>
      <p:pic>
        <p:nvPicPr>
          <p:cNvPr id="114701" name="Picture 13" descr="PinkerH32T-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tretch>
            <a:fillRect/>
          </a:stretch>
        </p:blipFill>
        <p:spPr>
          <a:xfrm>
            <a:off x="685800" y="4347210"/>
            <a:ext cx="3810000" cy="1516380"/>
          </a:xfrm>
          <a:noFill/>
          <a:ln/>
        </p:spPr>
      </p:pic>
      <p:pic>
        <p:nvPicPr>
          <p:cNvPr id="114703" name="Picture 1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435600" y="4724400"/>
            <a:ext cx="1054100" cy="1054100"/>
          </a:xfrm>
          <a:noFill/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TV Basic Introduction</a:t>
            </a:r>
            <a:endParaRPr lang="en-US" altLang="zh-TW" dirty="0"/>
          </a:p>
          <a:p>
            <a:pPr lvl="1"/>
            <a:r>
              <a:rPr lang="en-US" altLang="zh-TW" dirty="0" smtClean="0"/>
              <a:t>TV standard</a:t>
            </a:r>
            <a:endParaRPr lang="en-US" altLang="zh-TW" dirty="0"/>
          </a:p>
          <a:p>
            <a:pPr lvl="1"/>
            <a:r>
              <a:rPr lang="en-US" altLang="zh-TW" dirty="0" smtClean="0"/>
              <a:t>YUV Color Space</a:t>
            </a:r>
            <a:endParaRPr lang="en-US" altLang="zh-TW" dirty="0"/>
          </a:p>
          <a:p>
            <a:pPr lvl="1"/>
            <a:r>
              <a:rPr lang="en-US" altLang="zh-TW" dirty="0" smtClean="0"/>
              <a:t>Timing</a:t>
            </a:r>
            <a:endParaRPr lang="en-US" altLang="zh-TW" dirty="0"/>
          </a:p>
          <a:p>
            <a:r>
              <a:rPr lang="en-US" altLang="zh-TW" dirty="0" err="1" smtClean="0"/>
              <a:t>Mstar</a:t>
            </a:r>
            <a:r>
              <a:rPr lang="en-US" altLang="zh-TW" dirty="0" smtClean="0"/>
              <a:t> TV System Introduction</a:t>
            </a:r>
          </a:p>
          <a:p>
            <a:pPr lvl="1"/>
            <a:r>
              <a:rPr lang="en-US" altLang="zh-TW" dirty="0" smtClean="0"/>
              <a:t>TV input</a:t>
            </a:r>
          </a:p>
          <a:p>
            <a:pPr lvl="1"/>
            <a:r>
              <a:rPr lang="en-US" altLang="zh-TW" dirty="0" smtClean="0"/>
              <a:t>Scaling</a:t>
            </a:r>
          </a:p>
          <a:p>
            <a:pPr lvl="1"/>
            <a:r>
              <a:rPr lang="en-US" altLang="zh-TW" dirty="0" smtClean="0"/>
              <a:t>TV output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zh-CN" sz="2400" dirty="0" smtClean="0"/>
              <a:t>TV</a:t>
            </a:r>
            <a:r>
              <a:rPr lang="zh-CN" altLang="en-US" sz="2400" dirty="0" smtClean="0"/>
              <a:t>输入接口简介</a:t>
            </a:r>
            <a:endParaRPr lang="en-US" altLang="zh-TW" sz="2400" dirty="0"/>
          </a:p>
        </p:txBody>
      </p:sp>
      <p:pic>
        <p:nvPicPr>
          <p:cNvPr id="124932" name="Picture 4" descr="untitled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6013" y="5181600"/>
            <a:ext cx="2899012" cy="1482724"/>
          </a:xfrm>
          <a:noFill/>
          <a:ln/>
        </p:spPr>
      </p:pic>
      <p:pic>
        <p:nvPicPr>
          <p:cNvPr id="124935" name="Picture 7" descr="Single_Cable_72dp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 l="18916" t="13243" r="14917" b="15286"/>
          <a:stretch>
            <a:fillRect/>
          </a:stretch>
        </p:blipFill>
        <p:spPr>
          <a:xfrm>
            <a:off x="4356101" y="5105401"/>
            <a:ext cx="2425700" cy="1528762"/>
          </a:xfrm>
          <a:noFill/>
          <a:ln/>
        </p:spPr>
      </p:pic>
      <p:sp>
        <p:nvSpPr>
          <p:cNvPr id="20" name="Content Placeholder 3"/>
          <p:cNvSpPr>
            <a:spLocks noGrp="1"/>
          </p:cNvSpPr>
          <p:nvPr>
            <p:ph sz="quarter" idx="3"/>
          </p:nvPr>
        </p:nvSpPr>
        <p:spPr>
          <a:xfrm>
            <a:off x="457200" y="2819400"/>
            <a:ext cx="7239000" cy="152400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SCART</a:t>
            </a:r>
            <a:r>
              <a:rPr lang="zh-CN" altLang="en-US" sz="2000" dirty="0" smtClean="0"/>
              <a:t>接口是一种专用的音视频接口，是欧洲强制要求用于卫星电视接收机、电视机、录像机及其它音视频设备上的互连互通接口</a:t>
            </a:r>
            <a:r>
              <a:rPr lang="zh-CN" altLang="en-US" sz="2000" dirty="0" smtClean="0"/>
              <a:t>。可用</a:t>
            </a:r>
            <a:r>
              <a:rPr lang="zh-CN" altLang="en-US" sz="2000" dirty="0" smtClean="0"/>
              <a:t>来传输</a:t>
            </a:r>
            <a:r>
              <a:rPr lang="en-US" altLang="zh-CN" sz="2000" dirty="0" smtClean="0"/>
              <a:t>CVBS</a:t>
            </a:r>
            <a:r>
              <a:rPr lang="zh-CN" altLang="en-US" sz="2000" dirty="0" smtClean="0"/>
              <a:t>和隔行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信号等视频信号，也可以传送立体声音频信号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0" y="1219200"/>
            <a:ext cx="1654175" cy="1509712"/>
            <a:chOff x="3552" y="2544"/>
            <a:chExt cx="1042" cy="951"/>
          </a:xfrm>
        </p:grpSpPr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2" y="2544"/>
              <a:ext cx="1042" cy="6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3552" y="326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Component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52600" y="1219200"/>
            <a:ext cx="1196975" cy="1511300"/>
            <a:chOff x="2640" y="2544"/>
            <a:chExt cx="754" cy="952"/>
          </a:xfrm>
        </p:grpSpPr>
        <p:pic>
          <p:nvPicPr>
            <p:cNvPr id="124944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40" y="2544"/>
              <a:ext cx="754" cy="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  <p:sp>
          <p:nvSpPr>
            <p:cNvPr id="124945" name="Text Box 17"/>
            <p:cNvSpPr txBox="1">
              <a:spLocks noChangeArrowheads="1"/>
            </p:cNvSpPr>
            <p:nvPr/>
          </p:nvSpPr>
          <p:spPr bwMode="auto">
            <a:xfrm>
              <a:off x="2640" y="3264"/>
              <a:ext cx="72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S-Video</a:t>
              </a:r>
            </a:p>
          </p:txBody>
        </p:sp>
      </p:grp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85800" y="914400"/>
            <a:ext cx="7772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/>
              <a:t>模拟输入</a:t>
            </a:r>
            <a:endParaRPr lang="zh-TW" altLang="en-US" sz="2000" dirty="0"/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684213" y="4295775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/>
              <a:t>数字输入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(DVI: Digital Visual Interface,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/>
              <a:t>		         HDMI: High Definition Multimedia Interface)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04800" y="1219200"/>
            <a:ext cx="1368425" cy="1444625"/>
            <a:chOff x="657" y="1389"/>
            <a:chExt cx="862" cy="910"/>
          </a:xfrm>
        </p:grpSpPr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657" y="2069"/>
              <a:ext cx="82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800">
                  <a:latin typeface="Tahoma" pitchFamily="34" charset="0"/>
                </a:rPr>
                <a:t>Composite</a:t>
              </a:r>
            </a:p>
          </p:txBody>
        </p:sp>
        <p:pic>
          <p:nvPicPr>
            <p:cNvPr id="124952" name="Picture 24" descr="SANY367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7" y="1389"/>
              <a:ext cx="862" cy="67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724400" y="1219200"/>
            <a:ext cx="1728787" cy="1447800"/>
            <a:chOff x="3787" y="1434"/>
            <a:chExt cx="1089" cy="912"/>
          </a:xfrm>
        </p:grpSpPr>
        <p:sp>
          <p:nvSpPr>
            <p:cNvPr id="124954" name="Text Box 26"/>
            <p:cNvSpPr txBox="1">
              <a:spLocks noChangeArrowheads="1"/>
            </p:cNvSpPr>
            <p:nvPr/>
          </p:nvSpPr>
          <p:spPr bwMode="auto">
            <a:xfrm>
              <a:off x="3787" y="2115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800" dirty="0">
                  <a:latin typeface="Tahoma" pitchFamily="34" charset="0"/>
                </a:rPr>
                <a:t>15-pin D-SUB</a:t>
              </a:r>
            </a:p>
          </p:txBody>
        </p:sp>
        <p:pic>
          <p:nvPicPr>
            <p:cNvPr id="124957" name="Picture 29" descr="SANY367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23" y="1434"/>
              <a:ext cx="901" cy="676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12192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629400" y="2362200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800" dirty="0" smtClean="0">
                <a:latin typeface="Tahoma" pitchFamily="34" charset="0"/>
              </a:rPr>
              <a:t>21-pin </a:t>
            </a:r>
            <a:r>
              <a:rPr kumimoji="0" lang="en-US" altLang="zh-TW" sz="1800" dirty="0" err="1" smtClean="0">
                <a:latin typeface="Tahoma" pitchFamily="34" charset="0"/>
              </a:rPr>
              <a:t>Scart</a:t>
            </a:r>
            <a:endParaRPr kumimoji="0" lang="en-US" altLang="zh-TW" sz="1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DTV</a:t>
            </a:r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250825" y="3451225"/>
            <a:ext cx="10080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Tuner</a:t>
            </a:r>
          </a:p>
        </p:txBody>
      </p:sp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1547813" y="3451225"/>
            <a:ext cx="10080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Demod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2987675" y="3451225"/>
            <a:ext cx="10080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Demux</a:t>
            </a:r>
          </a:p>
        </p:txBody>
      </p:sp>
      <p:cxnSp>
        <p:nvCxnSpPr>
          <p:cNvPr id="13383" name="AutoShape 71"/>
          <p:cNvCxnSpPr>
            <a:cxnSpLocks noChangeShapeType="1"/>
            <a:stCxn id="13381" idx="3"/>
            <a:endCxn id="13382" idx="1"/>
          </p:cNvCxnSpPr>
          <p:nvPr/>
        </p:nvCxnSpPr>
        <p:spPr bwMode="auto">
          <a:xfrm>
            <a:off x="2555875" y="3811588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2608263" y="3514725"/>
            <a:ext cx="379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/>
              <a:t>TS</a:t>
            </a:r>
          </a:p>
        </p:txBody>
      </p:sp>
      <p:cxnSp>
        <p:nvCxnSpPr>
          <p:cNvPr id="13385" name="AutoShape 73"/>
          <p:cNvCxnSpPr>
            <a:cxnSpLocks noChangeShapeType="1"/>
            <a:stCxn id="13380" idx="3"/>
            <a:endCxn id="13381" idx="1"/>
          </p:cNvCxnSpPr>
          <p:nvPr/>
        </p:nvCxnSpPr>
        <p:spPr bwMode="auto">
          <a:xfrm>
            <a:off x="1258888" y="3811588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787900" y="2990850"/>
            <a:ext cx="2808288" cy="1655763"/>
            <a:chOff x="3198" y="1933"/>
            <a:chExt cx="1769" cy="1043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3198" y="1933"/>
              <a:ext cx="1769" cy="10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altLang="zh-TW" sz="2200"/>
                <a:t>MVD</a:t>
              </a:r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4377" y="2024"/>
              <a:ext cx="499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DMA</a:t>
              </a:r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560" y="2523"/>
              <a:ext cx="81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MPEG2</a:t>
              </a:r>
              <a:br>
                <a:rPr lang="en-US" altLang="zh-TW"/>
              </a:br>
              <a:r>
                <a:rPr lang="en-US" altLang="zh-TW"/>
                <a:t>Decoder</a:t>
              </a:r>
            </a:p>
          </p:txBody>
        </p:sp>
      </p:grpSp>
      <p:cxnSp>
        <p:nvCxnSpPr>
          <p:cNvPr id="13389" name="AutoShape 77"/>
          <p:cNvCxnSpPr>
            <a:cxnSpLocks noChangeShapeType="1"/>
            <a:stCxn id="13382" idx="3"/>
            <a:endCxn id="13386" idx="1"/>
          </p:cNvCxnSpPr>
          <p:nvPr/>
        </p:nvCxnSpPr>
        <p:spPr bwMode="auto">
          <a:xfrm>
            <a:off x="3995738" y="3811588"/>
            <a:ext cx="792162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91" name="AutoShape 79"/>
          <p:cNvCxnSpPr>
            <a:cxnSpLocks noChangeShapeType="1"/>
            <a:stCxn id="13388" idx="3"/>
            <a:endCxn id="13387" idx="2"/>
          </p:cNvCxnSpPr>
          <p:nvPr/>
        </p:nvCxnSpPr>
        <p:spPr bwMode="auto">
          <a:xfrm flipV="1">
            <a:off x="6659563" y="3783013"/>
            <a:ext cx="396875" cy="468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6804025" y="5006975"/>
            <a:ext cx="20161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MVD</a:t>
            </a:r>
            <a:br>
              <a:rPr lang="en-US" altLang="zh-TW"/>
            </a:br>
            <a:r>
              <a:rPr lang="en-US" altLang="zh-TW"/>
              <a:t>FrameBuffer</a:t>
            </a:r>
          </a:p>
        </p:txBody>
      </p:sp>
      <p:cxnSp>
        <p:nvCxnSpPr>
          <p:cNvPr id="13393" name="AutoShape 81"/>
          <p:cNvCxnSpPr>
            <a:cxnSpLocks noChangeShapeType="1"/>
            <a:stCxn id="13387" idx="3"/>
            <a:endCxn id="13392" idx="0"/>
          </p:cNvCxnSpPr>
          <p:nvPr/>
        </p:nvCxnSpPr>
        <p:spPr bwMode="auto">
          <a:xfrm>
            <a:off x="7451725" y="3459163"/>
            <a:ext cx="360363" cy="1547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4283075" y="4978400"/>
            <a:ext cx="1368425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VOP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6985000" y="5864225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Image in DDR</a:t>
            </a:r>
          </a:p>
        </p:txBody>
      </p:sp>
      <p:cxnSp>
        <p:nvCxnSpPr>
          <p:cNvPr id="13396" name="AutoShape 84"/>
          <p:cNvCxnSpPr>
            <a:cxnSpLocks noChangeShapeType="1"/>
            <a:stCxn id="13392" idx="1"/>
            <a:endCxn id="13394" idx="3"/>
          </p:cNvCxnSpPr>
          <p:nvPr/>
        </p:nvCxnSpPr>
        <p:spPr bwMode="auto">
          <a:xfrm rot="10800000" flipV="1">
            <a:off x="5651500" y="5403850"/>
            <a:ext cx="1152525" cy="7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4265613" y="5870575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Video signal</a:t>
            </a:r>
          </a:p>
        </p:txBody>
      </p:sp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1331913" y="4762500"/>
            <a:ext cx="1873250" cy="1295400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Scaler</a:t>
            </a:r>
          </a:p>
        </p:txBody>
      </p:sp>
      <p:cxnSp>
        <p:nvCxnSpPr>
          <p:cNvPr id="13399" name="AutoShape 87"/>
          <p:cNvCxnSpPr>
            <a:cxnSpLocks noChangeShapeType="1"/>
            <a:stCxn id="13394" idx="1"/>
            <a:endCxn id="13398" idx="3"/>
          </p:cNvCxnSpPr>
          <p:nvPr/>
        </p:nvCxnSpPr>
        <p:spPr bwMode="auto">
          <a:xfrm rot="10800000">
            <a:off x="3205163" y="5410200"/>
            <a:ext cx="1077912" cy="1588"/>
          </a:xfrm>
          <a:prstGeom prst="bent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4298950" y="3875088"/>
            <a:ext cx="488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/>
              <a:t>PES</a:t>
            </a:r>
          </a:p>
        </p:txBody>
      </p:sp>
      <p:cxnSp>
        <p:nvCxnSpPr>
          <p:cNvPr id="13404" name="AutoShape 92"/>
          <p:cNvCxnSpPr>
            <a:cxnSpLocks noChangeShapeType="1"/>
            <a:stCxn id="13382" idx="3"/>
            <a:endCxn id="13405" idx="1"/>
          </p:cNvCxnSpPr>
          <p:nvPr/>
        </p:nvCxnSpPr>
        <p:spPr bwMode="auto">
          <a:xfrm flipV="1">
            <a:off x="3995738" y="2241550"/>
            <a:ext cx="2736850" cy="1570038"/>
          </a:xfrm>
          <a:prstGeom prst="bentConnector3">
            <a:avLst>
              <a:gd name="adj1" fmla="val 128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405" name="Rectangle 93"/>
          <p:cNvSpPr>
            <a:spLocks noChangeArrowheads="1"/>
          </p:cNvSpPr>
          <p:nvPr/>
        </p:nvSpPr>
        <p:spPr bwMode="auto">
          <a:xfrm>
            <a:off x="6732588" y="1844675"/>
            <a:ext cx="20875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Section Buffer</a:t>
            </a:r>
          </a:p>
        </p:txBody>
      </p:sp>
      <p:sp>
        <p:nvSpPr>
          <p:cNvPr id="13407" name="Text Box 95"/>
          <p:cNvSpPr txBox="1">
            <a:spLocks noChangeArrowheads="1"/>
          </p:cNvSpPr>
          <p:nvPr/>
        </p:nvSpPr>
        <p:spPr bwMode="auto">
          <a:xfrm>
            <a:off x="5219700" y="1868488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EPG, PID,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187450" y="2060575"/>
            <a:ext cx="3744913" cy="3097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TW"/>
              <a:t>Video Decoder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/>
              <a:t>Composite Video Broadcast Signal</a:t>
            </a:r>
            <a:br>
              <a:rPr lang="en-US" altLang="zh-TW" sz="4000"/>
            </a:br>
            <a:r>
              <a:rPr lang="en-US" altLang="zh-TW" sz="4000"/>
              <a:t>( CVBS 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47813" y="3284538"/>
            <a:ext cx="9366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ADC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11188" y="31416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11188" y="43656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07950" y="276066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CVBS / Y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3738" y="39338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203575" y="3860800"/>
            <a:ext cx="14398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COMB</a:t>
            </a:r>
          </a:p>
        </p:txBody>
      </p:sp>
      <p:cxnSp>
        <p:nvCxnSpPr>
          <p:cNvPr id="12304" name="AutoShape 16"/>
          <p:cNvCxnSpPr>
            <a:cxnSpLocks noChangeShapeType="1"/>
            <a:stCxn id="12292" idx="3"/>
            <a:endCxn id="12302" idx="1"/>
          </p:cNvCxnSpPr>
          <p:nvPr/>
        </p:nvCxnSpPr>
        <p:spPr bwMode="auto">
          <a:xfrm>
            <a:off x="2484438" y="3752850"/>
            <a:ext cx="719137" cy="5762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203575" y="2492375"/>
            <a:ext cx="14398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AFEC</a:t>
            </a:r>
          </a:p>
        </p:txBody>
      </p:sp>
      <p:cxnSp>
        <p:nvCxnSpPr>
          <p:cNvPr id="12306" name="AutoShape 18"/>
          <p:cNvCxnSpPr>
            <a:cxnSpLocks noChangeShapeType="1"/>
            <a:stCxn id="12292" idx="3"/>
            <a:endCxn id="12305" idx="1"/>
          </p:cNvCxnSpPr>
          <p:nvPr/>
        </p:nvCxnSpPr>
        <p:spPr bwMode="auto">
          <a:xfrm flipV="1">
            <a:off x="2484438" y="2960688"/>
            <a:ext cx="719137" cy="792162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4643438" y="42926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643438" y="2924175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932363" y="2557463"/>
            <a:ext cx="259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Timing ( Hsync, Vsync )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932363" y="3925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Data 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7596188" y="2565400"/>
            <a:ext cx="1368425" cy="2016125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Scaler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PC / Component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800"/>
              <a:t>Analog signal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555875" y="2625725"/>
          <a:ext cx="5903913" cy="3611563"/>
        </p:xfrm>
        <a:graphic>
          <a:graphicData uri="http://schemas.openxmlformats.org/presentationml/2006/ole">
            <p:oleObj spid="_x0000_s1026" name="Visio" r:id="rId3" imgW="3973373" imgH="2430780" progId="Visio.Drawing.11">
              <p:embed/>
            </p:oleObj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906588" y="407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900238" y="49022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912938" y="57261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682750" y="25892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Hsync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679575" y="33893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Vsync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15900" y="2565400"/>
            <a:ext cx="1331913" cy="3600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 ( D-Sub)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532813" y="2493963"/>
            <a:ext cx="504825" cy="3671887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zh-TW" sz="2200"/>
              <a:t>Scaler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DVI / HDMI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idx="1"/>
          </p:nvPr>
        </p:nvGraphicFramePr>
        <p:xfrm>
          <a:off x="1331913" y="2603500"/>
          <a:ext cx="5991225" cy="2409825"/>
        </p:xfrm>
        <a:graphic>
          <a:graphicData uri="http://schemas.openxmlformats.org/presentationml/2006/ole">
            <p:oleObj spid="_x0000_s2050" name="Visio" r:id="rId3" imgW="4495495" imgH="1807769" progId="Visio.Drawing.11">
              <p:embed/>
            </p:oleObj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443663" y="1052513"/>
            <a:ext cx="1368425" cy="2016125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Scaler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Block Diagram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ph idx="1"/>
          </p:nvPr>
        </p:nvGraphicFramePr>
        <p:xfrm>
          <a:off x="152400" y="709613"/>
          <a:ext cx="8763000" cy="6149975"/>
        </p:xfrm>
        <a:graphic>
          <a:graphicData uri="http://schemas.openxmlformats.org/presentationml/2006/ole">
            <p:oleObj spid="_x0000_s3074" name="Visio" r:id="rId3" imgW="9956292" imgH="698875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470025"/>
          </a:xfrm>
        </p:spPr>
        <p:txBody>
          <a:bodyPr/>
          <a:lstStyle/>
          <a:p>
            <a:r>
              <a:rPr lang="en-US" altLang="zh-TW"/>
              <a:t>Scaling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2708275"/>
            <a:ext cx="4610100" cy="2863850"/>
            <a:chOff x="385" y="845"/>
            <a:chExt cx="5081" cy="3437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431" y="845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DTV</a:t>
              </a:r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431" y="1344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ATV</a:t>
              </a:r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431" y="1843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AV</a:t>
              </a:r>
            </a:p>
          </p:txBody>
        </p:sp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431" y="2342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RGB</a:t>
              </a:r>
            </a:p>
          </p:txBody>
        </p:sp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431" y="2841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Component</a:t>
              </a: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431" y="3340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DVI / HDMI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767" y="845"/>
              <a:ext cx="2767" cy="29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Scaler</a:t>
              </a:r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4590" y="2025"/>
              <a:ext cx="363" cy="45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027" y="845"/>
              <a:ext cx="415" cy="28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200"/>
                <a:t>Panel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798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IP1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251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IP2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70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DNR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3159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OPM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612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406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VOP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385" y="3924"/>
              <a:ext cx="136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Input</a:t>
              </a:r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1857" y="3929"/>
              <a:ext cx="26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Scaling</a:t>
              </a:r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4565" y="3936"/>
              <a:ext cx="9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Output</a:t>
              </a:r>
            </a:p>
          </p:txBody>
        </p:sp>
      </p:grp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563938" y="5013325"/>
            <a:ext cx="2593975" cy="765175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Scaler Functionality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373688"/>
            <a:ext cx="6624637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/>
              <a:t>Scaler needs signal timing and signal data as its input</a:t>
            </a:r>
          </a:p>
          <a:p>
            <a:pPr>
              <a:lnSpc>
                <a:spcPct val="90000"/>
              </a:lnSpc>
            </a:pPr>
            <a:r>
              <a:rPr lang="en-US" altLang="zh-TW" sz="2000"/>
              <a:t>Scaler De-interlace an interlace signal</a:t>
            </a:r>
          </a:p>
          <a:p>
            <a:pPr>
              <a:lnSpc>
                <a:spcPct val="90000"/>
              </a:lnSpc>
            </a:pPr>
            <a:r>
              <a:rPr lang="en-US" altLang="zh-TW" sz="2000"/>
              <a:t>Scaler Scales video down / up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27150" y="1050925"/>
          <a:ext cx="6775450" cy="4106863"/>
        </p:xfrm>
        <a:graphic>
          <a:graphicData uri="http://schemas.openxmlformats.org/presentationml/2006/ole">
            <p:oleObj spid="_x0000_s4098" name="Visio" r:id="rId3" imgW="8812682" imgH="53416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Relationship between Source and Display</a:t>
            </a:r>
          </a:p>
        </p:txBody>
      </p:sp>
      <p:graphicFrame>
        <p:nvGraphicFramePr>
          <p:cNvPr id="63523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474663" y="1384300"/>
          <a:ext cx="8193087" cy="4625975"/>
        </p:xfrm>
        <a:graphic>
          <a:graphicData uri="http://schemas.openxmlformats.org/presentationml/2006/ole">
            <p:oleObj spid="_x0000_s11266" name="Visio" r:id="rId3" imgW="8350606" imgH="4714342" progId="Visio.Drawing.11">
              <p:embed/>
            </p:oleObj>
          </a:graphicData>
        </a:graphic>
      </p:graphicFrame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683500" y="236537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Panel</a:t>
            </a:r>
          </a:p>
        </p:txBody>
      </p:sp>
      <p:sp>
        <p:nvSpPr>
          <p:cNvPr id="63509" name="AutoShape 21"/>
          <p:cNvSpPr>
            <a:spLocks noChangeArrowheads="1"/>
          </p:cNvSpPr>
          <p:nvPr/>
        </p:nvSpPr>
        <p:spPr bwMode="auto">
          <a:xfrm>
            <a:off x="3851275" y="3141663"/>
            <a:ext cx="3673475" cy="144462"/>
          </a:xfrm>
          <a:prstGeom prst="leftRightArrow">
            <a:avLst>
              <a:gd name="adj1" fmla="val 50000"/>
              <a:gd name="adj2" fmla="val 5085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914650" y="1857375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H</a:t>
            </a:r>
            <a:r>
              <a:rPr lang="en-US" altLang="zh-TW" sz="1200"/>
              <a:t>2</a:t>
            </a:r>
          </a:p>
        </p:txBody>
      </p:sp>
      <p:sp>
        <p:nvSpPr>
          <p:cNvPr id="63511" name="AutoShape 23"/>
          <p:cNvSpPr>
            <a:spLocks noChangeArrowheads="1"/>
          </p:cNvSpPr>
          <p:nvPr/>
        </p:nvSpPr>
        <p:spPr bwMode="auto">
          <a:xfrm>
            <a:off x="468313" y="1196975"/>
            <a:ext cx="1871662" cy="144463"/>
          </a:xfrm>
          <a:prstGeom prst="leftRightArrow">
            <a:avLst>
              <a:gd name="adj1" fmla="val 50000"/>
              <a:gd name="adj2" fmla="val 259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1216025" y="90805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H</a:t>
            </a:r>
            <a:r>
              <a:rPr lang="en-US" altLang="zh-TW" sz="1200"/>
              <a:t>1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434013" y="285273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H</a:t>
            </a:r>
            <a:r>
              <a:rPr lang="en-US" altLang="zh-TW" sz="1200"/>
              <a:t>3</a:t>
            </a:r>
          </a:p>
        </p:txBody>
      </p:sp>
      <p:sp>
        <p:nvSpPr>
          <p:cNvPr id="63522" name="AutoShape 34"/>
          <p:cNvSpPr>
            <a:spLocks noChangeArrowheads="1"/>
          </p:cNvSpPr>
          <p:nvPr/>
        </p:nvSpPr>
        <p:spPr bwMode="auto">
          <a:xfrm>
            <a:off x="2108200" y="2133600"/>
            <a:ext cx="1887538" cy="142875"/>
          </a:xfrm>
          <a:prstGeom prst="leftRightArrow">
            <a:avLst>
              <a:gd name="adj1" fmla="val 50000"/>
              <a:gd name="adj2" fmla="val 264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3492500" y="2781300"/>
            <a:ext cx="4679950" cy="2808288"/>
          </a:xfrm>
          <a:prstGeom prst="rect">
            <a:avLst/>
          </a:prstGeom>
          <a:solidFill>
            <a:srgbClr val="C0C0C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TW"/>
              <a:t>DE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470025"/>
          </a:xfrm>
        </p:spPr>
        <p:txBody>
          <a:bodyPr/>
          <a:lstStyle/>
          <a:p>
            <a:r>
              <a:rPr lang="en-US" altLang="zh-TW"/>
              <a:t>Output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2708275"/>
            <a:ext cx="4610100" cy="2863850"/>
            <a:chOff x="385" y="845"/>
            <a:chExt cx="5081" cy="3437"/>
          </a:xfrm>
        </p:grpSpPr>
        <p:sp>
          <p:nvSpPr>
            <p:cNvPr id="47108" name="AutoShape 4"/>
            <p:cNvSpPr>
              <a:spLocks noChangeArrowheads="1"/>
            </p:cNvSpPr>
            <p:nvPr/>
          </p:nvSpPr>
          <p:spPr bwMode="auto">
            <a:xfrm>
              <a:off x="431" y="845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DTV</a:t>
              </a:r>
            </a:p>
          </p:txBody>
        </p:sp>
        <p:sp>
          <p:nvSpPr>
            <p:cNvPr id="47109" name="AutoShape 5"/>
            <p:cNvSpPr>
              <a:spLocks noChangeArrowheads="1"/>
            </p:cNvSpPr>
            <p:nvPr/>
          </p:nvSpPr>
          <p:spPr bwMode="auto">
            <a:xfrm>
              <a:off x="431" y="1344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ATV</a:t>
              </a:r>
            </a:p>
          </p:txBody>
        </p:sp>
        <p:sp>
          <p:nvSpPr>
            <p:cNvPr id="47110" name="AutoShape 6"/>
            <p:cNvSpPr>
              <a:spLocks noChangeArrowheads="1"/>
            </p:cNvSpPr>
            <p:nvPr/>
          </p:nvSpPr>
          <p:spPr bwMode="auto">
            <a:xfrm>
              <a:off x="431" y="1843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AV</a:t>
              </a:r>
            </a:p>
          </p:txBody>
        </p:sp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431" y="2342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RGB</a:t>
              </a:r>
            </a:p>
          </p:txBody>
        </p:sp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431" y="2841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Component</a:t>
              </a:r>
            </a:p>
          </p:txBody>
        </p:sp>
        <p:sp>
          <p:nvSpPr>
            <p:cNvPr id="47113" name="AutoShape 9"/>
            <p:cNvSpPr>
              <a:spLocks noChangeArrowheads="1"/>
            </p:cNvSpPr>
            <p:nvPr/>
          </p:nvSpPr>
          <p:spPr bwMode="auto">
            <a:xfrm>
              <a:off x="431" y="3340"/>
              <a:ext cx="1315" cy="454"/>
            </a:xfrm>
            <a:prstGeom prst="rightArrow">
              <a:avLst>
                <a:gd name="adj1" fmla="val 50000"/>
                <a:gd name="adj2" fmla="val 724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DVI / HDMI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67" y="845"/>
              <a:ext cx="2767" cy="29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Scaler</a:t>
              </a:r>
            </a:p>
          </p:txBody>
        </p:sp>
        <p:sp>
          <p:nvSpPr>
            <p:cNvPr id="47115" name="AutoShape 11"/>
            <p:cNvSpPr>
              <a:spLocks noChangeArrowheads="1"/>
            </p:cNvSpPr>
            <p:nvPr/>
          </p:nvSpPr>
          <p:spPr bwMode="auto">
            <a:xfrm>
              <a:off x="4590" y="2025"/>
              <a:ext cx="363" cy="45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r>
                <a:rPr lang="en-US" altLang="zh-CN" dirty="0" smtClean="0"/>
                <a:t>LVDS</a:t>
              </a:r>
              <a:endParaRPr lang="zh-CN" altLang="en-US" dirty="0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5027" y="845"/>
              <a:ext cx="415" cy="28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200"/>
                <a:t>Panel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98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IP1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251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IP2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270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DNR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159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OPM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612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OP1</a:t>
              </a: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4065" y="2842"/>
              <a:ext cx="453" cy="544"/>
            </a:xfrm>
            <a:prstGeom prst="rect">
              <a:avLst/>
            </a:prstGeom>
            <a:gradFill rotWithShape="1">
              <a:gsLst>
                <a:gs pos="0">
                  <a:srgbClr val="6CF165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VOP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385" y="3924"/>
              <a:ext cx="136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Input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1857" y="3929"/>
              <a:ext cx="26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Scaling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4565" y="3936"/>
              <a:ext cx="901" cy="346"/>
            </a:xfrm>
            <a:prstGeom prst="rect">
              <a:avLst/>
            </a:prstGeom>
            <a:gradFill rotWithShape="1">
              <a:gsLst>
                <a:gs pos="0">
                  <a:srgbClr val="F28AAA"/>
                </a:gs>
                <a:gs pos="50000">
                  <a:schemeClr val="bg1"/>
                </a:gs>
                <a:gs pos="100000">
                  <a:srgbClr val="F28AAA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/>
                <a:t>Output</a:t>
              </a:r>
            </a:p>
          </p:txBody>
        </p:sp>
      </p:grp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5580063" y="5113338"/>
            <a:ext cx="1730375" cy="620712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电视制式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主要制式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世界</a:t>
            </a:r>
            <a:r>
              <a:rPr lang="zh-CN" altLang="en-US" dirty="0" smtClean="0"/>
              <a:t>上主要使用的电视广播制式有</a:t>
            </a:r>
            <a:r>
              <a:rPr lang="en-US" altLang="zh-CN" dirty="0" smtClean="0"/>
              <a:t>PAL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NTSC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SECAM</a:t>
            </a:r>
            <a:r>
              <a:rPr lang="zh-CN" altLang="en-US" dirty="0" smtClean="0"/>
              <a:t>三种，中国大部分地区使用</a:t>
            </a:r>
            <a:r>
              <a:rPr lang="en-US" altLang="zh-CN" dirty="0" smtClean="0"/>
              <a:t>PAL</a:t>
            </a:r>
            <a:r>
              <a:rPr lang="zh-CN" altLang="en-US" dirty="0" smtClean="0"/>
              <a:t>制式，日本、韩国及东南亚地区与美国等欧美国家使用</a:t>
            </a:r>
            <a:r>
              <a:rPr lang="en-US" altLang="zh-CN" dirty="0" smtClean="0"/>
              <a:t>NTSC</a:t>
            </a:r>
            <a:r>
              <a:rPr lang="zh-CN" altLang="en-US" dirty="0" smtClean="0"/>
              <a:t>制式，俄罗斯则使用</a:t>
            </a:r>
            <a:r>
              <a:rPr lang="en-US" altLang="zh-CN" dirty="0" smtClean="0"/>
              <a:t>SECAM</a:t>
            </a:r>
            <a:r>
              <a:rPr lang="zh-CN" altLang="en-US" dirty="0" smtClean="0"/>
              <a:t>制式。中国国内市场上买到的正式进口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DV</a:t>
            </a:r>
            <a:r>
              <a:rPr lang="zh-CN" altLang="en-US" dirty="0" smtClean="0"/>
              <a:t>产品都是</a:t>
            </a:r>
            <a:r>
              <a:rPr lang="en-US" altLang="zh-CN" dirty="0" smtClean="0"/>
              <a:t>PAL</a:t>
            </a:r>
            <a:r>
              <a:rPr lang="zh-CN" altLang="en-US" dirty="0" smtClean="0"/>
              <a:t>制式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Interlace</a:t>
            </a:r>
            <a:r>
              <a:rPr lang="zh-CN" altLang="en-US" dirty="0" smtClean="0"/>
              <a:t>输出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电视</a:t>
            </a:r>
            <a:r>
              <a:rPr lang="zh-CN" altLang="en-US" dirty="0" smtClean="0"/>
              <a:t>的扫描方式和电脑屏幕的显示方式是不同的。电视是隔行扫描，而电脑屏幕是逐行扫描。隔行扫描将一帧</a:t>
            </a:r>
            <a:r>
              <a:rPr lang="en-US" altLang="zh-CN" dirty="0" smtClean="0"/>
              <a:t>(Frame)</a:t>
            </a:r>
            <a:r>
              <a:rPr lang="zh-CN" altLang="en-US" dirty="0" smtClean="0"/>
              <a:t>画面分成奇偶两场</a:t>
            </a:r>
            <a:r>
              <a:rPr lang="en-US" altLang="zh-CN" dirty="0" smtClean="0"/>
              <a:t>(Field)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Odd Fields(</a:t>
            </a:r>
            <a:r>
              <a:rPr lang="zh-CN" altLang="en-US" dirty="0" smtClean="0"/>
              <a:t>奇数扫描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Even Fields(</a:t>
            </a:r>
            <a:r>
              <a:rPr lang="zh-CN" altLang="en-US" dirty="0" smtClean="0"/>
              <a:t>偶数扫描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，分两次扫描输出在屏幕上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LVDS Concept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60213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LVDS : Low Voltage Differential Signaling .</a:t>
            </a:r>
          </a:p>
          <a:p>
            <a:pPr eaLnBrk="1" hangingPunct="1"/>
            <a:r>
              <a:rPr lang="en-US" altLang="zh-CN" dirty="0" smtClean="0"/>
              <a:t>The LVDS stands for low voltage differential signaling . It is a way to communicate data using a very low voltage swing ( </a:t>
            </a:r>
            <a:r>
              <a:rPr lang="en-US" altLang="zh-CN" dirty="0" smtClean="0"/>
              <a:t>above </a:t>
            </a:r>
            <a:r>
              <a:rPr lang="en-US" altLang="zh-CN" dirty="0" smtClean="0"/>
              <a:t>or under 350mV ) differentially over two PCB traces or balanced cables.</a:t>
            </a:r>
          </a:p>
          <a:p>
            <a:pPr eaLnBrk="1" hangingPunct="1"/>
            <a:r>
              <a:rPr lang="en-US" altLang="zh-CN" dirty="0" smtClean="0"/>
              <a:t>Standardized by ANSI/TIA/EIA-644 , IEEE 1596.3  standard 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TW" smtClean="0">
                <a:cs typeface="微軟正黑體"/>
              </a:rPr>
              <a:t>How LVDS carries the RGB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 eaLnBrk="1" hangingPunct="1"/>
            <a:r>
              <a:rPr lang="en-US" altLang="zh-TW" smtClean="0"/>
              <a:t>Convert the parallel RGB data into the serial data.</a:t>
            </a:r>
          </a:p>
          <a:p>
            <a:pPr eaLnBrk="1" hangingPunct="1"/>
            <a:r>
              <a:rPr lang="en-US" altLang="zh-TW" smtClean="0"/>
              <a:t>Each clock carries 7 bit data</a:t>
            </a:r>
            <a:r>
              <a:rPr lang="en-US" altLang="zh-CN" smtClean="0"/>
              <a:t>(1-bit time is 1/7 of the input clock).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For 18bit panel, +H,Vsync, DE. Total 21bit</a:t>
            </a:r>
            <a:r>
              <a:rPr lang="en-US" altLang="zh-TW" smtClean="0">
                <a:sym typeface="Wingdings" pitchFamily="2" charset="2"/>
              </a:rPr>
              <a:t></a:t>
            </a:r>
            <a:r>
              <a:rPr lang="en-US" altLang="zh-TW" smtClean="0"/>
              <a:t> 3 pairs DATA+1pair CLK</a:t>
            </a:r>
          </a:p>
          <a:p>
            <a:pPr eaLnBrk="1" hangingPunct="1"/>
            <a:r>
              <a:rPr lang="en-US" altLang="zh-TW" smtClean="0"/>
              <a:t>For 24 bit panel, total 27 bits</a:t>
            </a:r>
            <a:r>
              <a:rPr lang="en-US" altLang="zh-TW" smtClean="0">
                <a:sym typeface="Wingdings" pitchFamily="2" charset="2"/>
              </a:rPr>
              <a:t></a:t>
            </a:r>
            <a:r>
              <a:rPr lang="en-US" altLang="zh-TW" smtClean="0"/>
              <a:t>4 pairs DATA (one bit reserved) +1pair CLK</a:t>
            </a:r>
          </a:p>
          <a:p>
            <a:pPr eaLnBrk="1" hangingPunct="1"/>
            <a:r>
              <a:rPr lang="en-US" altLang="zh-TW" smtClean="0"/>
              <a:t>For 30 bit panel, total 33 bits</a:t>
            </a:r>
            <a:r>
              <a:rPr lang="en-US" altLang="zh-TW" smtClean="0">
                <a:sym typeface="Wingdings" pitchFamily="2" charset="2"/>
              </a:rPr>
              <a:t></a:t>
            </a:r>
            <a:r>
              <a:rPr lang="en-US" altLang="zh-TW" smtClean="0"/>
              <a:t>5 pairsDATA (two bit reserved) +1pair CLK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CN" smtClean="0"/>
              <a:t>Diagram for 24bit Panel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225550"/>
            <a:ext cx="7085012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592263"/>
            <a:ext cx="7812087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CVBS-Out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619250" y="2620963"/>
            <a:ext cx="16573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DTV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995738" y="2392363"/>
            <a:ext cx="2952750" cy="1973262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Scaler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619250" y="3557588"/>
            <a:ext cx="16573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ATV / AV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3305175" y="2924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305175" y="3875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067175" y="3716338"/>
            <a:ext cx="6492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IP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156325" y="3716338"/>
            <a:ext cx="6492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VOP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787900" y="3716338"/>
            <a:ext cx="12969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/>
              <a:t>．．．．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822700" y="4970463"/>
            <a:ext cx="11525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Video</a:t>
            </a:r>
            <a:br>
              <a:rPr lang="en-US" altLang="zh-TW"/>
            </a:br>
            <a:r>
              <a:rPr lang="en-US" altLang="zh-TW"/>
              <a:t>Encoder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5003800" y="540226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6084888" y="497046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CVBS-Out</a:t>
            </a: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7019925" y="3213100"/>
            <a:ext cx="865188" cy="287338"/>
          </a:xfrm>
          <a:prstGeom prst="rightArrow">
            <a:avLst>
              <a:gd name="adj1" fmla="val 50000"/>
              <a:gd name="adj2" fmla="val 752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8027988" y="2349500"/>
            <a:ext cx="504825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zh-TW"/>
              <a:t>Panel</a:t>
            </a:r>
          </a:p>
        </p:txBody>
      </p:sp>
      <p:cxnSp>
        <p:nvCxnSpPr>
          <p:cNvPr id="86033" name="AutoShape 17"/>
          <p:cNvCxnSpPr>
            <a:cxnSpLocks noChangeShapeType="1"/>
            <a:stCxn id="86025" idx="2"/>
            <a:endCxn id="86028" idx="0"/>
          </p:cNvCxnSpPr>
          <p:nvPr/>
        </p:nvCxnSpPr>
        <p:spPr bwMode="auto">
          <a:xfrm>
            <a:off x="4392613" y="4292600"/>
            <a:ext cx="6350" cy="677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8027988" y="4624388"/>
            <a:ext cx="504825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zh-TW"/>
              <a:t>TV set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241141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2411413" y="4581525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5651500" y="45815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Shape 27"/>
          <p:cNvCxnSpPr>
            <a:stCxn id="86026" idx="2"/>
          </p:cNvCxnSpPr>
          <p:nvPr/>
        </p:nvCxnSpPr>
        <p:spPr>
          <a:xfrm rot="5400000">
            <a:off x="5348684" y="3896917"/>
            <a:ext cx="736602" cy="1527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HDMI-Out</a:t>
            </a:r>
            <a:endParaRPr lang="en-US" altLang="zh-TW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619250" y="2971800"/>
            <a:ext cx="16573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XXX Input Source</a:t>
            </a:r>
            <a:endParaRPr lang="en-US" altLang="zh-TW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995738" y="2392363"/>
            <a:ext cx="2952750" cy="1973262"/>
          </a:xfrm>
          <a:prstGeom prst="rect">
            <a:avLst/>
          </a:prstGeom>
          <a:solidFill>
            <a:srgbClr val="6CF1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Scaler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3305174" y="3275012"/>
            <a:ext cx="7334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067175" y="3716338"/>
            <a:ext cx="6492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IP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6156325" y="3716338"/>
            <a:ext cx="6492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VOP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787900" y="3716338"/>
            <a:ext cx="12969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/>
              <a:t>．．．．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5791200" y="4970463"/>
            <a:ext cx="11525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smtClean="0"/>
              <a:t>HDMI TX</a:t>
            </a:r>
            <a:endParaRPr lang="en-US" altLang="zh-TW" dirty="0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V="1">
            <a:off x="6934200" y="5410199"/>
            <a:ext cx="1066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6852929" y="4953000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/>
              <a:t>HDMI-Out</a:t>
            </a:r>
            <a:endParaRPr lang="en-US" altLang="zh-TW" dirty="0"/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7019925" y="3213100"/>
            <a:ext cx="865188" cy="287338"/>
          </a:xfrm>
          <a:prstGeom prst="rightArrow">
            <a:avLst>
              <a:gd name="adj1" fmla="val 50000"/>
              <a:gd name="adj2" fmla="val 752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8027988" y="2349500"/>
            <a:ext cx="504825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zh-TW"/>
              <a:t>Panel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8027988" y="4624388"/>
            <a:ext cx="504825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zh-TW"/>
              <a:t>TV set</a:t>
            </a:r>
          </a:p>
        </p:txBody>
      </p:sp>
      <p:cxnSp>
        <p:nvCxnSpPr>
          <p:cNvPr id="24" name="Straight Arrow Connector 23"/>
          <p:cNvCxnSpPr>
            <a:stCxn id="86026" idx="2"/>
          </p:cNvCxnSpPr>
          <p:nvPr/>
        </p:nvCxnSpPr>
        <p:spPr>
          <a:xfrm flipH="1">
            <a:off x="6477000" y="4292600"/>
            <a:ext cx="3969" cy="73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r>
              <a:rPr lang="en-US" altLang="zh-CN" sz="6600" dirty="0" smtClean="0"/>
              <a:t>Q&amp;A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 sz="2400" dirty="0" smtClean="0"/>
              <a:t>TV</a:t>
            </a:r>
            <a:r>
              <a:rPr lang="zh-CN" altLang="en-US" sz="2400" dirty="0" smtClean="0"/>
              <a:t>制式总表</a:t>
            </a:r>
            <a:endParaRPr lang="en-US" altLang="zh-TW" sz="2400" dirty="0"/>
          </a:p>
        </p:txBody>
      </p:sp>
      <p:graphicFrame>
        <p:nvGraphicFramePr>
          <p:cNvPr id="69693" name="Group 61"/>
          <p:cNvGraphicFramePr>
            <a:graphicFrameLocks noGrp="1"/>
          </p:cNvGraphicFramePr>
          <p:nvPr>
            <p:ph type="tbl" idx="1"/>
          </p:nvPr>
        </p:nvGraphicFramePr>
        <p:xfrm>
          <a:off x="685800" y="1600200"/>
          <a:ext cx="7772400" cy="4754880"/>
        </p:xfrm>
        <a:graphic>
          <a:graphicData uri="http://schemas.openxmlformats.org/drawingml/2006/table">
            <a:tbl>
              <a:tblPr/>
              <a:tblGrid>
                <a:gridCol w="1554163"/>
                <a:gridCol w="1395412"/>
                <a:gridCol w="792163"/>
                <a:gridCol w="2520950"/>
                <a:gridCol w="150971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Scan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地區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NTSC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北美洲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中美洲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菲律賓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臺灣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…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NTSC-J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日本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黑色更黑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PAL (I,D,N,B,G,H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…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歐洲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南非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部份亞洲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PAL-M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巴西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SECAM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法國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俄羅斯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北非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TV PAL/NTSC </a:t>
            </a:r>
            <a:r>
              <a:rPr lang="zh-CN" altLang="en-US" sz="2400" dirty="0" smtClean="0"/>
              <a:t>参数</a:t>
            </a:r>
            <a:endParaRPr lang="zh-TW" altLang="en-US" sz="2400" dirty="0"/>
          </a:p>
        </p:txBody>
      </p:sp>
      <p:graphicFrame>
        <p:nvGraphicFramePr>
          <p:cNvPr id="99481" name="Group 153"/>
          <p:cNvGraphicFramePr>
            <a:graphicFrameLocks noGrp="1"/>
          </p:cNvGraphicFramePr>
          <p:nvPr>
            <p:ph type="tbl" idx="1"/>
          </p:nvPr>
        </p:nvGraphicFramePr>
        <p:xfrm>
          <a:off x="684213" y="1700213"/>
          <a:ext cx="7772400" cy="4983163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NTSC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解析度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720 x 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720 x 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畫面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每秒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畫面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畫面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Fields/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每秒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 fields/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 fields/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總條數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有效條數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總畫素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每條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有效畫素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每條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頻率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(MHz)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(1/27M) x 1716 x 525 x 29.97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(1/27M) x 1728 x 625 x 25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HDTV </a:t>
            </a:r>
            <a:r>
              <a:rPr lang="zh-CN" altLang="en-US" sz="4800" dirty="0" smtClean="0"/>
              <a:t>规格</a:t>
            </a:r>
            <a:endParaRPr lang="zh-TW" altLang="en-US" sz="48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772400" cy="2286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HDTV</a:t>
            </a:r>
            <a:r>
              <a:rPr lang="zh-TW" altLang="en-US" dirty="0"/>
              <a:t>在</a:t>
            </a:r>
            <a:r>
              <a:rPr lang="en-US" altLang="zh-TW" dirty="0"/>
              <a:t>NTSC</a:t>
            </a:r>
            <a:r>
              <a:rPr lang="zh-TW" altLang="en-US" dirty="0"/>
              <a:t>下的規格</a:t>
            </a:r>
          </a:p>
          <a:p>
            <a:pPr>
              <a:buFontTx/>
              <a:buNone/>
            </a:pPr>
            <a:r>
              <a:rPr lang="zh-TW" altLang="en-US" dirty="0"/>
              <a:t>	</a:t>
            </a:r>
            <a:r>
              <a:rPr lang="en-US" altLang="zh-TW" dirty="0"/>
              <a:t>480i </a:t>
            </a:r>
            <a:r>
              <a:rPr lang="en-US" altLang="zh-TW" dirty="0">
                <a:sym typeface="Wingdings" pitchFamily="2" charset="2"/>
              </a:rPr>
              <a:t> 720 x </a:t>
            </a:r>
            <a:r>
              <a:rPr lang="en-US" altLang="zh-TW" dirty="0" smtClean="0">
                <a:sym typeface="Wingdings" pitchFamily="2" charset="2"/>
              </a:rPr>
              <a:t>480@60</a:t>
            </a:r>
            <a:r>
              <a:rPr lang="en-US" altLang="zh-CN" dirty="0" smtClean="0">
                <a:sym typeface="Wingdings" pitchFamily="2" charset="2"/>
              </a:rPr>
              <a:t>hz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interlaced (SDTV)</a:t>
            </a:r>
          </a:p>
          <a:p>
            <a:pPr>
              <a:buFontTx/>
              <a:buNone/>
            </a:pPr>
            <a:r>
              <a:rPr lang="en-US" altLang="zh-TW" dirty="0">
                <a:sym typeface="Wingdings" pitchFamily="2" charset="2"/>
              </a:rPr>
              <a:t>	480p  720 x </a:t>
            </a:r>
            <a:r>
              <a:rPr lang="en-US" altLang="zh-TW" dirty="0" smtClean="0">
                <a:sym typeface="Wingdings" pitchFamily="2" charset="2"/>
              </a:rPr>
              <a:t>480</a:t>
            </a:r>
            <a:r>
              <a:rPr lang="en-US" altLang="zh-TW" dirty="0" smtClean="0">
                <a:sym typeface="Wingdings" pitchFamily="2" charset="2"/>
              </a:rPr>
              <a:t>@60</a:t>
            </a:r>
            <a:r>
              <a:rPr lang="en-US" altLang="zh-CN" dirty="0" smtClean="0">
                <a:sym typeface="Wingdings" pitchFamily="2" charset="2"/>
              </a:rPr>
              <a:t>hz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progressive</a:t>
            </a:r>
          </a:p>
          <a:p>
            <a:pPr>
              <a:buFontTx/>
              <a:buNone/>
            </a:pPr>
            <a:r>
              <a:rPr lang="en-US" altLang="zh-TW" dirty="0">
                <a:sym typeface="Wingdings" pitchFamily="2" charset="2"/>
              </a:rPr>
              <a:t>	1080i  1920 x </a:t>
            </a:r>
            <a:r>
              <a:rPr lang="en-US" altLang="zh-TW" dirty="0" smtClean="0">
                <a:sym typeface="Wingdings" pitchFamily="2" charset="2"/>
              </a:rPr>
              <a:t>1080</a:t>
            </a:r>
            <a:r>
              <a:rPr lang="en-US" altLang="zh-TW" dirty="0" smtClean="0">
                <a:sym typeface="Wingdings" pitchFamily="2" charset="2"/>
              </a:rPr>
              <a:t>@60</a:t>
            </a:r>
            <a:r>
              <a:rPr lang="en-US" altLang="zh-CN" dirty="0" smtClean="0">
                <a:sym typeface="Wingdings" pitchFamily="2" charset="2"/>
              </a:rPr>
              <a:t>hz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interlaced</a:t>
            </a:r>
          </a:p>
          <a:p>
            <a:pPr>
              <a:buFontTx/>
              <a:buNone/>
            </a:pPr>
            <a:r>
              <a:rPr lang="en-US" altLang="zh-TW" dirty="0">
                <a:sym typeface="Wingdings" pitchFamily="2" charset="2"/>
              </a:rPr>
              <a:t>	720p  1280 x </a:t>
            </a:r>
            <a:r>
              <a:rPr lang="en-US" altLang="zh-TW" dirty="0" smtClean="0">
                <a:sym typeface="Wingdings" pitchFamily="2" charset="2"/>
              </a:rPr>
              <a:t>720</a:t>
            </a:r>
            <a:r>
              <a:rPr lang="en-US" altLang="zh-TW" dirty="0" smtClean="0">
                <a:sym typeface="Wingdings" pitchFamily="2" charset="2"/>
              </a:rPr>
              <a:t>@60</a:t>
            </a:r>
            <a:r>
              <a:rPr lang="en-US" altLang="zh-CN" dirty="0" smtClean="0">
                <a:sym typeface="Wingdings" pitchFamily="2" charset="2"/>
              </a:rPr>
              <a:t>hz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progressive</a:t>
            </a:r>
            <a:endParaRPr lang="en-US" altLang="zh-TW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657600"/>
            <a:ext cx="739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HDTV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lang="en-US" altLang="zh-TW" sz="3200" dirty="0" smtClean="0"/>
              <a:t>PAL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下的規格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zh-TW" sz="3200" dirty="0" smtClean="0"/>
              <a:t>576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720 x 576</a:t>
            </a:r>
            <a:r>
              <a:rPr lang="en-US" altLang="zh-TW" sz="3200" dirty="0" smtClean="0">
                <a:sym typeface="Wingdings" pitchFamily="2" charset="2"/>
              </a:rPr>
              <a:t>@50</a:t>
            </a:r>
            <a:r>
              <a:rPr lang="en-US" altLang="zh-CN" sz="3200" dirty="0" smtClean="0">
                <a:sym typeface="Wingdings" pitchFamily="2" charset="2"/>
              </a:rPr>
              <a:t>hz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interlaced (SDTV)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576p  720 x 576</a:t>
            </a:r>
            <a:r>
              <a:rPr lang="en-US" altLang="zh-TW" sz="3200" dirty="0" smtClean="0">
                <a:sym typeface="Wingdings" pitchFamily="2" charset="2"/>
              </a:rPr>
              <a:t>@50</a:t>
            </a:r>
            <a:r>
              <a:rPr lang="en-US" altLang="zh-CN" sz="3200" dirty="0" smtClean="0">
                <a:sym typeface="Wingdings" pitchFamily="2" charset="2"/>
              </a:rPr>
              <a:t>hz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progressive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1080i  1920 x 1080</a:t>
            </a:r>
            <a:r>
              <a:rPr lang="en-US" altLang="zh-TW" sz="3200" dirty="0" smtClean="0">
                <a:sym typeface="Wingdings" pitchFamily="2" charset="2"/>
              </a:rPr>
              <a:t>@50</a:t>
            </a:r>
            <a:r>
              <a:rPr lang="en-US" altLang="zh-CN" sz="3200" dirty="0" smtClean="0">
                <a:sym typeface="Wingdings" pitchFamily="2" charset="2"/>
              </a:rPr>
              <a:t>hz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interlaced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720p  1280 x 720</a:t>
            </a:r>
            <a:r>
              <a:rPr lang="en-US" altLang="zh-TW" sz="3200" dirty="0" smtClean="0">
                <a:sym typeface="Wingdings" pitchFamily="2" charset="2"/>
              </a:rPr>
              <a:t>@50</a:t>
            </a:r>
            <a:r>
              <a:rPr lang="en-US" altLang="zh-CN" sz="3200" dirty="0" smtClean="0">
                <a:sym typeface="Wingdings" pitchFamily="2" charset="2"/>
              </a:rPr>
              <a:t>hz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progressive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新細明體" pitchFamily="18" charset="-120"/>
              </a:rPr>
              <a:t>De-Interlace</a:t>
            </a:r>
            <a:br>
              <a:rPr lang="en-US" altLang="zh-CN" sz="2400" dirty="0" smtClean="0">
                <a:latin typeface="新細明體" pitchFamily="18" charset="-120"/>
              </a:rPr>
            </a:br>
            <a:r>
              <a:rPr lang="zh-CN" altLang="en-US" sz="2400" dirty="0" smtClean="0">
                <a:latin typeface="新細明體" pitchFamily="18" charset="-120"/>
              </a:rPr>
              <a:t>去隔行</a:t>
            </a:r>
            <a:endParaRPr lang="zh-TW" altLang="en-US" sz="2400" dirty="0">
              <a:latin typeface="新細明體" pitchFamily="18" charset="-12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68475" y="2681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flipH="1">
            <a:off x="2606675" y="2681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68475" y="2833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flipH="1">
            <a:off x="2454275" y="2833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530475" y="2833688"/>
            <a:ext cx="152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768475" y="2986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 flipH="1">
            <a:off x="2301875" y="2986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2378075" y="2986088"/>
            <a:ext cx="304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768475" y="3138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 flipH="1">
            <a:off x="2149475" y="3138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2225675" y="3138488"/>
            <a:ext cx="457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768475" y="3290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 flipH="1">
            <a:off x="1997075" y="3290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073275" y="3290888"/>
            <a:ext cx="609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1768475" y="3443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 flipH="1">
            <a:off x="1844675" y="3443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1920875" y="3443288"/>
            <a:ext cx="762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216275" y="2757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 flipH="1">
            <a:off x="4130675" y="2757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206875" y="2757488"/>
            <a:ext cx="76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216275" y="2909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1" name="AutoShape 25"/>
          <p:cNvSpPr>
            <a:spLocks noChangeArrowheads="1"/>
          </p:cNvSpPr>
          <p:nvPr/>
        </p:nvSpPr>
        <p:spPr bwMode="auto">
          <a:xfrm flipH="1">
            <a:off x="3978275" y="2909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4054475" y="2909888"/>
            <a:ext cx="228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3216275" y="3062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 flipH="1">
            <a:off x="3825875" y="3062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902075" y="3062288"/>
            <a:ext cx="381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3216275" y="3214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7" name="AutoShape 31"/>
          <p:cNvSpPr>
            <a:spLocks noChangeArrowheads="1"/>
          </p:cNvSpPr>
          <p:nvPr/>
        </p:nvSpPr>
        <p:spPr bwMode="auto">
          <a:xfrm flipH="1">
            <a:off x="3673475" y="3214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749675" y="3214688"/>
            <a:ext cx="533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3216275" y="3367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AutoShape 34"/>
          <p:cNvSpPr>
            <a:spLocks noChangeArrowheads="1"/>
          </p:cNvSpPr>
          <p:nvPr/>
        </p:nvSpPr>
        <p:spPr bwMode="auto">
          <a:xfrm flipH="1">
            <a:off x="3521075" y="3367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597275" y="3367088"/>
            <a:ext cx="685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3216275" y="3519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 flipH="1">
            <a:off x="3368675" y="3519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3444875" y="3519488"/>
            <a:ext cx="838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2454275" y="4052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6" name="AutoShape 40"/>
          <p:cNvSpPr>
            <a:spLocks noChangeArrowheads="1"/>
          </p:cNvSpPr>
          <p:nvPr/>
        </p:nvSpPr>
        <p:spPr bwMode="auto">
          <a:xfrm flipH="1">
            <a:off x="3292475" y="4052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2454275" y="4205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AutoShape 42"/>
          <p:cNvSpPr>
            <a:spLocks noChangeArrowheads="1"/>
          </p:cNvSpPr>
          <p:nvPr/>
        </p:nvSpPr>
        <p:spPr bwMode="auto">
          <a:xfrm flipH="1">
            <a:off x="3140075" y="4205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3216275" y="4205288"/>
            <a:ext cx="152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2454275" y="4357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1" name="AutoShape 45"/>
          <p:cNvSpPr>
            <a:spLocks noChangeArrowheads="1"/>
          </p:cNvSpPr>
          <p:nvPr/>
        </p:nvSpPr>
        <p:spPr bwMode="auto">
          <a:xfrm flipH="1">
            <a:off x="2987675" y="4357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3063875" y="4357688"/>
            <a:ext cx="304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2454275" y="4510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4" name="AutoShape 48"/>
          <p:cNvSpPr>
            <a:spLocks noChangeArrowheads="1"/>
          </p:cNvSpPr>
          <p:nvPr/>
        </p:nvSpPr>
        <p:spPr bwMode="auto">
          <a:xfrm flipH="1">
            <a:off x="2835275" y="4510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2911475" y="4510088"/>
            <a:ext cx="457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2454275" y="4662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7" name="AutoShape 51"/>
          <p:cNvSpPr>
            <a:spLocks noChangeArrowheads="1"/>
          </p:cNvSpPr>
          <p:nvPr/>
        </p:nvSpPr>
        <p:spPr bwMode="auto">
          <a:xfrm flipH="1">
            <a:off x="2682875" y="4662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2759075" y="4662488"/>
            <a:ext cx="609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2454275" y="4814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AutoShape 54"/>
          <p:cNvSpPr>
            <a:spLocks noChangeArrowheads="1"/>
          </p:cNvSpPr>
          <p:nvPr/>
        </p:nvSpPr>
        <p:spPr bwMode="auto">
          <a:xfrm flipH="1">
            <a:off x="2530475" y="4814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2606675" y="4814888"/>
            <a:ext cx="762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2454275" y="4129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AutoShape 57"/>
          <p:cNvSpPr>
            <a:spLocks noChangeArrowheads="1"/>
          </p:cNvSpPr>
          <p:nvPr/>
        </p:nvSpPr>
        <p:spPr bwMode="auto">
          <a:xfrm flipH="1">
            <a:off x="3368675" y="4129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3444875" y="4129088"/>
            <a:ext cx="76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2454275" y="4281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AutoShape 60"/>
          <p:cNvSpPr>
            <a:spLocks noChangeArrowheads="1"/>
          </p:cNvSpPr>
          <p:nvPr/>
        </p:nvSpPr>
        <p:spPr bwMode="auto">
          <a:xfrm flipH="1">
            <a:off x="3216275" y="4281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3292475" y="4281488"/>
            <a:ext cx="228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454275" y="4433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9" name="AutoShape 63"/>
          <p:cNvSpPr>
            <a:spLocks noChangeArrowheads="1"/>
          </p:cNvSpPr>
          <p:nvPr/>
        </p:nvSpPr>
        <p:spPr bwMode="auto">
          <a:xfrm flipH="1">
            <a:off x="3063875" y="4433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0" name="Rectangle 64"/>
          <p:cNvSpPr>
            <a:spLocks noChangeArrowheads="1"/>
          </p:cNvSpPr>
          <p:nvPr/>
        </p:nvSpPr>
        <p:spPr bwMode="auto">
          <a:xfrm>
            <a:off x="3140075" y="4433888"/>
            <a:ext cx="381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>
            <a:off x="2454275" y="4586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 flipH="1">
            <a:off x="2911475" y="4586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3" name="Rectangle 67"/>
          <p:cNvSpPr>
            <a:spLocks noChangeArrowheads="1"/>
          </p:cNvSpPr>
          <p:nvPr/>
        </p:nvSpPr>
        <p:spPr bwMode="auto">
          <a:xfrm>
            <a:off x="2987675" y="4586288"/>
            <a:ext cx="533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2454275" y="4738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5" name="AutoShape 69"/>
          <p:cNvSpPr>
            <a:spLocks noChangeArrowheads="1"/>
          </p:cNvSpPr>
          <p:nvPr/>
        </p:nvSpPr>
        <p:spPr bwMode="auto">
          <a:xfrm flipH="1">
            <a:off x="2759075" y="4738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6" name="Rectangle 70"/>
          <p:cNvSpPr>
            <a:spLocks noChangeArrowheads="1"/>
          </p:cNvSpPr>
          <p:nvPr/>
        </p:nvSpPr>
        <p:spPr bwMode="auto">
          <a:xfrm>
            <a:off x="2835275" y="4738688"/>
            <a:ext cx="685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7" name="Rectangle 71"/>
          <p:cNvSpPr>
            <a:spLocks noChangeArrowheads="1"/>
          </p:cNvSpPr>
          <p:nvPr/>
        </p:nvSpPr>
        <p:spPr bwMode="auto">
          <a:xfrm>
            <a:off x="2454275" y="4891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8" name="AutoShape 72"/>
          <p:cNvSpPr>
            <a:spLocks noChangeArrowheads="1"/>
          </p:cNvSpPr>
          <p:nvPr/>
        </p:nvSpPr>
        <p:spPr bwMode="auto">
          <a:xfrm flipH="1">
            <a:off x="2606675" y="4891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2682875" y="4891088"/>
            <a:ext cx="838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4816475" y="2681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1" name="AutoShape 75"/>
          <p:cNvSpPr>
            <a:spLocks noChangeArrowheads="1"/>
          </p:cNvSpPr>
          <p:nvPr/>
        </p:nvSpPr>
        <p:spPr bwMode="auto">
          <a:xfrm flipH="1">
            <a:off x="5883275" y="2681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2" name="Rectangle 76"/>
          <p:cNvSpPr>
            <a:spLocks noChangeArrowheads="1"/>
          </p:cNvSpPr>
          <p:nvPr/>
        </p:nvSpPr>
        <p:spPr bwMode="auto">
          <a:xfrm>
            <a:off x="4816475" y="2833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3" name="AutoShape 77"/>
          <p:cNvSpPr>
            <a:spLocks noChangeArrowheads="1"/>
          </p:cNvSpPr>
          <p:nvPr/>
        </p:nvSpPr>
        <p:spPr bwMode="auto">
          <a:xfrm flipH="1">
            <a:off x="5730875" y="2833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5807075" y="2833688"/>
            <a:ext cx="152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5" name="Rectangle 79"/>
          <p:cNvSpPr>
            <a:spLocks noChangeArrowheads="1"/>
          </p:cNvSpPr>
          <p:nvPr/>
        </p:nvSpPr>
        <p:spPr bwMode="auto">
          <a:xfrm>
            <a:off x="4816475" y="2986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6" name="AutoShape 80"/>
          <p:cNvSpPr>
            <a:spLocks noChangeArrowheads="1"/>
          </p:cNvSpPr>
          <p:nvPr/>
        </p:nvSpPr>
        <p:spPr bwMode="auto">
          <a:xfrm flipH="1">
            <a:off x="5578475" y="2986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7" name="Rectangle 81"/>
          <p:cNvSpPr>
            <a:spLocks noChangeArrowheads="1"/>
          </p:cNvSpPr>
          <p:nvPr/>
        </p:nvSpPr>
        <p:spPr bwMode="auto">
          <a:xfrm>
            <a:off x="5654675" y="2986088"/>
            <a:ext cx="304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8" name="Rectangle 82"/>
          <p:cNvSpPr>
            <a:spLocks noChangeArrowheads="1"/>
          </p:cNvSpPr>
          <p:nvPr/>
        </p:nvSpPr>
        <p:spPr bwMode="auto">
          <a:xfrm>
            <a:off x="4816475" y="3138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9" name="AutoShape 83"/>
          <p:cNvSpPr>
            <a:spLocks noChangeArrowheads="1"/>
          </p:cNvSpPr>
          <p:nvPr/>
        </p:nvSpPr>
        <p:spPr bwMode="auto">
          <a:xfrm flipH="1">
            <a:off x="5426075" y="3138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0" name="Rectangle 84"/>
          <p:cNvSpPr>
            <a:spLocks noChangeArrowheads="1"/>
          </p:cNvSpPr>
          <p:nvPr/>
        </p:nvSpPr>
        <p:spPr bwMode="auto">
          <a:xfrm>
            <a:off x="5502275" y="3138488"/>
            <a:ext cx="457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1" name="Rectangle 85"/>
          <p:cNvSpPr>
            <a:spLocks noChangeArrowheads="1"/>
          </p:cNvSpPr>
          <p:nvPr/>
        </p:nvSpPr>
        <p:spPr bwMode="auto">
          <a:xfrm>
            <a:off x="4816475" y="3290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2" name="AutoShape 86"/>
          <p:cNvSpPr>
            <a:spLocks noChangeArrowheads="1"/>
          </p:cNvSpPr>
          <p:nvPr/>
        </p:nvSpPr>
        <p:spPr bwMode="auto">
          <a:xfrm flipH="1">
            <a:off x="5273675" y="3290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3" name="Rectangle 87"/>
          <p:cNvSpPr>
            <a:spLocks noChangeArrowheads="1"/>
          </p:cNvSpPr>
          <p:nvPr/>
        </p:nvSpPr>
        <p:spPr bwMode="auto">
          <a:xfrm>
            <a:off x="5349875" y="3290888"/>
            <a:ext cx="609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4" name="Rectangle 88"/>
          <p:cNvSpPr>
            <a:spLocks noChangeArrowheads="1"/>
          </p:cNvSpPr>
          <p:nvPr/>
        </p:nvSpPr>
        <p:spPr bwMode="auto">
          <a:xfrm>
            <a:off x="4816475" y="3443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5" name="AutoShape 89"/>
          <p:cNvSpPr>
            <a:spLocks noChangeArrowheads="1"/>
          </p:cNvSpPr>
          <p:nvPr/>
        </p:nvSpPr>
        <p:spPr bwMode="auto">
          <a:xfrm flipH="1">
            <a:off x="5121275" y="3443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6" name="Rectangle 90"/>
          <p:cNvSpPr>
            <a:spLocks noChangeArrowheads="1"/>
          </p:cNvSpPr>
          <p:nvPr/>
        </p:nvSpPr>
        <p:spPr bwMode="auto">
          <a:xfrm>
            <a:off x="5197475" y="3443288"/>
            <a:ext cx="762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7" name="Rectangle 91"/>
          <p:cNvSpPr>
            <a:spLocks noChangeArrowheads="1"/>
          </p:cNvSpPr>
          <p:nvPr/>
        </p:nvSpPr>
        <p:spPr bwMode="auto">
          <a:xfrm>
            <a:off x="6264275" y="2757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8" name="AutoShape 92"/>
          <p:cNvSpPr>
            <a:spLocks noChangeArrowheads="1"/>
          </p:cNvSpPr>
          <p:nvPr/>
        </p:nvSpPr>
        <p:spPr bwMode="auto">
          <a:xfrm flipH="1">
            <a:off x="7331075" y="2757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49" name="Rectangle 93"/>
          <p:cNvSpPr>
            <a:spLocks noChangeArrowheads="1"/>
          </p:cNvSpPr>
          <p:nvPr/>
        </p:nvSpPr>
        <p:spPr bwMode="auto">
          <a:xfrm>
            <a:off x="7407275" y="2757488"/>
            <a:ext cx="76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0" name="Rectangle 94"/>
          <p:cNvSpPr>
            <a:spLocks noChangeArrowheads="1"/>
          </p:cNvSpPr>
          <p:nvPr/>
        </p:nvSpPr>
        <p:spPr bwMode="auto">
          <a:xfrm>
            <a:off x="6264275" y="2909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1" name="AutoShape 95"/>
          <p:cNvSpPr>
            <a:spLocks noChangeArrowheads="1"/>
          </p:cNvSpPr>
          <p:nvPr/>
        </p:nvSpPr>
        <p:spPr bwMode="auto">
          <a:xfrm flipH="1">
            <a:off x="7178675" y="2909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2" name="Rectangle 96"/>
          <p:cNvSpPr>
            <a:spLocks noChangeArrowheads="1"/>
          </p:cNvSpPr>
          <p:nvPr/>
        </p:nvSpPr>
        <p:spPr bwMode="auto">
          <a:xfrm>
            <a:off x="7254875" y="2909888"/>
            <a:ext cx="228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3" name="Rectangle 97"/>
          <p:cNvSpPr>
            <a:spLocks noChangeArrowheads="1"/>
          </p:cNvSpPr>
          <p:nvPr/>
        </p:nvSpPr>
        <p:spPr bwMode="auto">
          <a:xfrm>
            <a:off x="6264275" y="3062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4" name="AutoShape 98"/>
          <p:cNvSpPr>
            <a:spLocks noChangeArrowheads="1"/>
          </p:cNvSpPr>
          <p:nvPr/>
        </p:nvSpPr>
        <p:spPr bwMode="auto">
          <a:xfrm flipH="1">
            <a:off x="7026275" y="3062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5" name="Rectangle 99"/>
          <p:cNvSpPr>
            <a:spLocks noChangeArrowheads="1"/>
          </p:cNvSpPr>
          <p:nvPr/>
        </p:nvSpPr>
        <p:spPr bwMode="auto">
          <a:xfrm>
            <a:off x="7102475" y="3062288"/>
            <a:ext cx="381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6" name="Rectangle 100"/>
          <p:cNvSpPr>
            <a:spLocks noChangeArrowheads="1"/>
          </p:cNvSpPr>
          <p:nvPr/>
        </p:nvSpPr>
        <p:spPr bwMode="auto">
          <a:xfrm>
            <a:off x="6264275" y="3214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7" name="AutoShape 101"/>
          <p:cNvSpPr>
            <a:spLocks noChangeArrowheads="1"/>
          </p:cNvSpPr>
          <p:nvPr/>
        </p:nvSpPr>
        <p:spPr bwMode="auto">
          <a:xfrm flipH="1">
            <a:off x="6873875" y="3214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" name="Rectangle 102"/>
          <p:cNvSpPr>
            <a:spLocks noChangeArrowheads="1"/>
          </p:cNvSpPr>
          <p:nvPr/>
        </p:nvSpPr>
        <p:spPr bwMode="auto">
          <a:xfrm>
            <a:off x="6950075" y="3214688"/>
            <a:ext cx="533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" name="Rectangle 103"/>
          <p:cNvSpPr>
            <a:spLocks noChangeArrowheads="1"/>
          </p:cNvSpPr>
          <p:nvPr/>
        </p:nvSpPr>
        <p:spPr bwMode="auto">
          <a:xfrm>
            <a:off x="6264275" y="3367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" name="AutoShape 104"/>
          <p:cNvSpPr>
            <a:spLocks noChangeArrowheads="1"/>
          </p:cNvSpPr>
          <p:nvPr/>
        </p:nvSpPr>
        <p:spPr bwMode="auto">
          <a:xfrm flipH="1">
            <a:off x="6721475" y="3367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1" name="Rectangle 105"/>
          <p:cNvSpPr>
            <a:spLocks noChangeArrowheads="1"/>
          </p:cNvSpPr>
          <p:nvPr/>
        </p:nvSpPr>
        <p:spPr bwMode="auto">
          <a:xfrm>
            <a:off x="6797675" y="3367088"/>
            <a:ext cx="685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2" name="Rectangle 106"/>
          <p:cNvSpPr>
            <a:spLocks noChangeArrowheads="1"/>
          </p:cNvSpPr>
          <p:nvPr/>
        </p:nvSpPr>
        <p:spPr bwMode="auto">
          <a:xfrm>
            <a:off x="6264275" y="3519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3" name="AutoShape 107"/>
          <p:cNvSpPr>
            <a:spLocks noChangeArrowheads="1"/>
          </p:cNvSpPr>
          <p:nvPr/>
        </p:nvSpPr>
        <p:spPr bwMode="auto">
          <a:xfrm flipH="1">
            <a:off x="6569075" y="3519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4" name="Rectangle 108"/>
          <p:cNvSpPr>
            <a:spLocks noChangeArrowheads="1"/>
          </p:cNvSpPr>
          <p:nvPr/>
        </p:nvSpPr>
        <p:spPr bwMode="auto">
          <a:xfrm>
            <a:off x="6645275" y="3519488"/>
            <a:ext cx="838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5" name="Rectangle 109"/>
          <p:cNvSpPr>
            <a:spLocks noChangeArrowheads="1"/>
          </p:cNvSpPr>
          <p:nvPr/>
        </p:nvSpPr>
        <p:spPr bwMode="auto">
          <a:xfrm>
            <a:off x="4206875" y="4129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6" name="AutoShape 110"/>
          <p:cNvSpPr>
            <a:spLocks noChangeArrowheads="1"/>
          </p:cNvSpPr>
          <p:nvPr/>
        </p:nvSpPr>
        <p:spPr bwMode="auto">
          <a:xfrm flipH="1">
            <a:off x="5121275" y="4129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7" name="Rectangle 111"/>
          <p:cNvSpPr>
            <a:spLocks noChangeArrowheads="1"/>
          </p:cNvSpPr>
          <p:nvPr/>
        </p:nvSpPr>
        <p:spPr bwMode="auto">
          <a:xfrm>
            <a:off x="5197475" y="4129088"/>
            <a:ext cx="76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8" name="Rectangle 112"/>
          <p:cNvSpPr>
            <a:spLocks noChangeArrowheads="1"/>
          </p:cNvSpPr>
          <p:nvPr/>
        </p:nvSpPr>
        <p:spPr bwMode="auto">
          <a:xfrm>
            <a:off x="4206875" y="4281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9" name="AutoShape 113"/>
          <p:cNvSpPr>
            <a:spLocks noChangeArrowheads="1"/>
          </p:cNvSpPr>
          <p:nvPr/>
        </p:nvSpPr>
        <p:spPr bwMode="auto">
          <a:xfrm flipH="1">
            <a:off x="4968875" y="4281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0" name="Rectangle 114"/>
          <p:cNvSpPr>
            <a:spLocks noChangeArrowheads="1"/>
          </p:cNvSpPr>
          <p:nvPr/>
        </p:nvSpPr>
        <p:spPr bwMode="auto">
          <a:xfrm>
            <a:off x="5045075" y="4281488"/>
            <a:ext cx="228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1" name="Rectangle 115"/>
          <p:cNvSpPr>
            <a:spLocks noChangeArrowheads="1"/>
          </p:cNvSpPr>
          <p:nvPr/>
        </p:nvSpPr>
        <p:spPr bwMode="auto">
          <a:xfrm>
            <a:off x="4206875" y="4433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2" name="AutoShape 116"/>
          <p:cNvSpPr>
            <a:spLocks noChangeArrowheads="1"/>
          </p:cNvSpPr>
          <p:nvPr/>
        </p:nvSpPr>
        <p:spPr bwMode="auto">
          <a:xfrm flipH="1">
            <a:off x="4816475" y="4433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3" name="Rectangle 117"/>
          <p:cNvSpPr>
            <a:spLocks noChangeArrowheads="1"/>
          </p:cNvSpPr>
          <p:nvPr/>
        </p:nvSpPr>
        <p:spPr bwMode="auto">
          <a:xfrm>
            <a:off x="4892675" y="4433888"/>
            <a:ext cx="381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4" name="Rectangle 118"/>
          <p:cNvSpPr>
            <a:spLocks noChangeArrowheads="1"/>
          </p:cNvSpPr>
          <p:nvPr/>
        </p:nvSpPr>
        <p:spPr bwMode="auto">
          <a:xfrm>
            <a:off x="4206875" y="4586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5" name="AutoShape 119"/>
          <p:cNvSpPr>
            <a:spLocks noChangeArrowheads="1"/>
          </p:cNvSpPr>
          <p:nvPr/>
        </p:nvSpPr>
        <p:spPr bwMode="auto">
          <a:xfrm flipH="1">
            <a:off x="4664075" y="4586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4740275" y="4586288"/>
            <a:ext cx="533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" name="Rectangle 121"/>
          <p:cNvSpPr>
            <a:spLocks noChangeArrowheads="1"/>
          </p:cNvSpPr>
          <p:nvPr/>
        </p:nvSpPr>
        <p:spPr bwMode="auto">
          <a:xfrm>
            <a:off x="4206875" y="4738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8" name="AutoShape 122"/>
          <p:cNvSpPr>
            <a:spLocks noChangeArrowheads="1"/>
          </p:cNvSpPr>
          <p:nvPr/>
        </p:nvSpPr>
        <p:spPr bwMode="auto">
          <a:xfrm flipH="1">
            <a:off x="4511675" y="4738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9" name="Rectangle 123"/>
          <p:cNvSpPr>
            <a:spLocks noChangeArrowheads="1"/>
          </p:cNvSpPr>
          <p:nvPr/>
        </p:nvSpPr>
        <p:spPr bwMode="auto">
          <a:xfrm>
            <a:off x="4587875" y="4738688"/>
            <a:ext cx="685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0" name="Rectangle 124"/>
          <p:cNvSpPr>
            <a:spLocks noChangeArrowheads="1"/>
          </p:cNvSpPr>
          <p:nvPr/>
        </p:nvSpPr>
        <p:spPr bwMode="auto">
          <a:xfrm>
            <a:off x="4206875" y="4891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1" name="AutoShape 125"/>
          <p:cNvSpPr>
            <a:spLocks noChangeArrowheads="1"/>
          </p:cNvSpPr>
          <p:nvPr/>
        </p:nvSpPr>
        <p:spPr bwMode="auto">
          <a:xfrm flipH="1">
            <a:off x="4359275" y="4891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2" name="Rectangle 126"/>
          <p:cNvSpPr>
            <a:spLocks noChangeArrowheads="1"/>
          </p:cNvSpPr>
          <p:nvPr/>
        </p:nvSpPr>
        <p:spPr bwMode="auto">
          <a:xfrm>
            <a:off x="4435475" y="4891088"/>
            <a:ext cx="838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3" name="Rectangle 127"/>
          <p:cNvSpPr>
            <a:spLocks noChangeArrowheads="1"/>
          </p:cNvSpPr>
          <p:nvPr/>
        </p:nvSpPr>
        <p:spPr bwMode="auto">
          <a:xfrm>
            <a:off x="4206875" y="4052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4" name="AutoShape 128"/>
          <p:cNvSpPr>
            <a:spLocks noChangeArrowheads="1"/>
          </p:cNvSpPr>
          <p:nvPr/>
        </p:nvSpPr>
        <p:spPr bwMode="auto">
          <a:xfrm flipH="1">
            <a:off x="5273675" y="4052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5" name="Rectangle 129"/>
          <p:cNvSpPr>
            <a:spLocks noChangeArrowheads="1"/>
          </p:cNvSpPr>
          <p:nvPr/>
        </p:nvSpPr>
        <p:spPr bwMode="auto">
          <a:xfrm>
            <a:off x="4206875" y="4205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6" name="AutoShape 130"/>
          <p:cNvSpPr>
            <a:spLocks noChangeArrowheads="1"/>
          </p:cNvSpPr>
          <p:nvPr/>
        </p:nvSpPr>
        <p:spPr bwMode="auto">
          <a:xfrm flipH="1">
            <a:off x="5121275" y="4205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7" name="Rectangle 131"/>
          <p:cNvSpPr>
            <a:spLocks noChangeArrowheads="1"/>
          </p:cNvSpPr>
          <p:nvPr/>
        </p:nvSpPr>
        <p:spPr bwMode="auto">
          <a:xfrm>
            <a:off x="5197475" y="4205288"/>
            <a:ext cx="152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8" name="Rectangle 132"/>
          <p:cNvSpPr>
            <a:spLocks noChangeArrowheads="1"/>
          </p:cNvSpPr>
          <p:nvPr/>
        </p:nvSpPr>
        <p:spPr bwMode="auto">
          <a:xfrm>
            <a:off x="4206875" y="4357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89" name="AutoShape 133"/>
          <p:cNvSpPr>
            <a:spLocks noChangeArrowheads="1"/>
          </p:cNvSpPr>
          <p:nvPr/>
        </p:nvSpPr>
        <p:spPr bwMode="auto">
          <a:xfrm flipH="1">
            <a:off x="4968875" y="4357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0" name="Rectangle 134"/>
          <p:cNvSpPr>
            <a:spLocks noChangeArrowheads="1"/>
          </p:cNvSpPr>
          <p:nvPr/>
        </p:nvSpPr>
        <p:spPr bwMode="auto">
          <a:xfrm>
            <a:off x="5045075" y="4357688"/>
            <a:ext cx="304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1" name="Rectangle 135"/>
          <p:cNvSpPr>
            <a:spLocks noChangeArrowheads="1"/>
          </p:cNvSpPr>
          <p:nvPr/>
        </p:nvSpPr>
        <p:spPr bwMode="auto">
          <a:xfrm>
            <a:off x="4206875" y="4510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2" name="AutoShape 136"/>
          <p:cNvSpPr>
            <a:spLocks noChangeArrowheads="1"/>
          </p:cNvSpPr>
          <p:nvPr/>
        </p:nvSpPr>
        <p:spPr bwMode="auto">
          <a:xfrm flipH="1">
            <a:off x="4816475" y="4510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3" name="Rectangle 137"/>
          <p:cNvSpPr>
            <a:spLocks noChangeArrowheads="1"/>
          </p:cNvSpPr>
          <p:nvPr/>
        </p:nvSpPr>
        <p:spPr bwMode="auto">
          <a:xfrm>
            <a:off x="4892675" y="4510088"/>
            <a:ext cx="457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4" name="Rectangle 138"/>
          <p:cNvSpPr>
            <a:spLocks noChangeArrowheads="1"/>
          </p:cNvSpPr>
          <p:nvPr/>
        </p:nvSpPr>
        <p:spPr bwMode="auto">
          <a:xfrm>
            <a:off x="4206875" y="4662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5" name="AutoShape 139"/>
          <p:cNvSpPr>
            <a:spLocks noChangeArrowheads="1"/>
          </p:cNvSpPr>
          <p:nvPr/>
        </p:nvSpPr>
        <p:spPr bwMode="auto">
          <a:xfrm flipH="1">
            <a:off x="4664075" y="4662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6" name="Rectangle 140"/>
          <p:cNvSpPr>
            <a:spLocks noChangeArrowheads="1"/>
          </p:cNvSpPr>
          <p:nvPr/>
        </p:nvSpPr>
        <p:spPr bwMode="auto">
          <a:xfrm>
            <a:off x="4740275" y="4662488"/>
            <a:ext cx="609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7" name="Rectangle 141"/>
          <p:cNvSpPr>
            <a:spLocks noChangeArrowheads="1"/>
          </p:cNvSpPr>
          <p:nvPr/>
        </p:nvSpPr>
        <p:spPr bwMode="auto">
          <a:xfrm>
            <a:off x="4206875" y="4814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8" name="AutoShape 142"/>
          <p:cNvSpPr>
            <a:spLocks noChangeArrowheads="1"/>
          </p:cNvSpPr>
          <p:nvPr/>
        </p:nvSpPr>
        <p:spPr bwMode="auto">
          <a:xfrm flipH="1">
            <a:off x="4511675" y="4814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99" name="Rectangle 143"/>
          <p:cNvSpPr>
            <a:spLocks noChangeArrowheads="1"/>
          </p:cNvSpPr>
          <p:nvPr/>
        </p:nvSpPr>
        <p:spPr bwMode="auto">
          <a:xfrm>
            <a:off x="4587875" y="4814888"/>
            <a:ext cx="762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0" name="Rectangle 144"/>
          <p:cNvSpPr>
            <a:spLocks noChangeArrowheads="1"/>
          </p:cNvSpPr>
          <p:nvPr/>
        </p:nvSpPr>
        <p:spPr bwMode="auto">
          <a:xfrm>
            <a:off x="5883275" y="4052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1" name="AutoShape 145"/>
          <p:cNvSpPr>
            <a:spLocks noChangeArrowheads="1"/>
          </p:cNvSpPr>
          <p:nvPr/>
        </p:nvSpPr>
        <p:spPr bwMode="auto">
          <a:xfrm flipH="1">
            <a:off x="6950075" y="4052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2" name="Rectangle 146"/>
          <p:cNvSpPr>
            <a:spLocks noChangeArrowheads="1"/>
          </p:cNvSpPr>
          <p:nvPr/>
        </p:nvSpPr>
        <p:spPr bwMode="auto">
          <a:xfrm>
            <a:off x="5883275" y="4205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3" name="AutoShape 147"/>
          <p:cNvSpPr>
            <a:spLocks noChangeArrowheads="1"/>
          </p:cNvSpPr>
          <p:nvPr/>
        </p:nvSpPr>
        <p:spPr bwMode="auto">
          <a:xfrm flipH="1">
            <a:off x="6797675" y="4205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4" name="Rectangle 148"/>
          <p:cNvSpPr>
            <a:spLocks noChangeArrowheads="1"/>
          </p:cNvSpPr>
          <p:nvPr/>
        </p:nvSpPr>
        <p:spPr bwMode="auto">
          <a:xfrm>
            <a:off x="6873875" y="4205288"/>
            <a:ext cx="152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5" name="Rectangle 149"/>
          <p:cNvSpPr>
            <a:spLocks noChangeArrowheads="1"/>
          </p:cNvSpPr>
          <p:nvPr/>
        </p:nvSpPr>
        <p:spPr bwMode="auto">
          <a:xfrm>
            <a:off x="5883275" y="4357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6" name="AutoShape 150"/>
          <p:cNvSpPr>
            <a:spLocks noChangeArrowheads="1"/>
          </p:cNvSpPr>
          <p:nvPr/>
        </p:nvSpPr>
        <p:spPr bwMode="auto">
          <a:xfrm flipH="1">
            <a:off x="6645275" y="4357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7" name="Rectangle 151"/>
          <p:cNvSpPr>
            <a:spLocks noChangeArrowheads="1"/>
          </p:cNvSpPr>
          <p:nvPr/>
        </p:nvSpPr>
        <p:spPr bwMode="auto">
          <a:xfrm>
            <a:off x="6721475" y="4357688"/>
            <a:ext cx="304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8" name="Rectangle 152"/>
          <p:cNvSpPr>
            <a:spLocks noChangeArrowheads="1"/>
          </p:cNvSpPr>
          <p:nvPr/>
        </p:nvSpPr>
        <p:spPr bwMode="auto">
          <a:xfrm>
            <a:off x="5883275" y="4510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09" name="AutoShape 153"/>
          <p:cNvSpPr>
            <a:spLocks noChangeArrowheads="1"/>
          </p:cNvSpPr>
          <p:nvPr/>
        </p:nvSpPr>
        <p:spPr bwMode="auto">
          <a:xfrm flipH="1">
            <a:off x="6492875" y="4510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0" name="Rectangle 154"/>
          <p:cNvSpPr>
            <a:spLocks noChangeArrowheads="1"/>
          </p:cNvSpPr>
          <p:nvPr/>
        </p:nvSpPr>
        <p:spPr bwMode="auto">
          <a:xfrm>
            <a:off x="6569075" y="4510088"/>
            <a:ext cx="457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1" name="Rectangle 155"/>
          <p:cNvSpPr>
            <a:spLocks noChangeArrowheads="1"/>
          </p:cNvSpPr>
          <p:nvPr/>
        </p:nvSpPr>
        <p:spPr bwMode="auto">
          <a:xfrm>
            <a:off x="5883275" y="4662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2" name="AutoShape 156"/>
          <p:cNvSpPr>
            <a:spLocks noChangeArrowheads="1"/>
          </p:cNvSpPr>
          <p:nvPr/>
        </p:nvSpPr>
        <p:spPr bwMode="auto">
          <a:xfrm flipH="1">
            <a:off x="6340475" y="4662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3" name="Rectangle 157"/>
          <p:cNvSpPr>
            <a:spLocks noChangeArrowheads="1"/>
          </p:cNvSpPr>
          <p:nvPr/>
        </p:nvSpPr>
        <p:spPr bwMode="auto">
          <a:xfrm>
            <a:off x="6416675" y="4662488"/>
            <a:ext cx="609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4" name="Rectangle 158"/>
          <p:cNvSpPr>
            <a:spLocks noChangeArrowheads="1"/>
          </p:cNvSpPr>
          <p:nvPr/>
        </p:nvSpPr>
        <p:spPr bwMode="auto">
          <a:xfrm>
            <a:off x="5883275" y="4814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5" name="AutoShape 159"/>
          <p:cNvSpPr>
            <a:spLocks noChangeArrowheads="1"/>
          </p:cNvSpPr>
          <p:nvPr/>
        </p:nvSpPr>
        <p:spPr bwMode="auto">
          <a:xfrm flipH="1">
            <a:off x="6188075" y="4814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6" name="Rectangle 160"/>
          <p:cNvSpPr>
            <a:spLocks noChangeArrowheads="1"/>
          </p:cNvSpPr>
          <p:nvPr/>
        </p:nvSpPr>
        <p:spPr bwMode="auto">
          <a:xfrm>
            <a:off x="6264275" y="4814888"/>
            <a:ext cx="762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7" name="Rectangle 161"/>
          <p:cNvSpPr>
            <a:spLocks noChangeArrowheads="1"/>
          </p:cNvSpPr>
          <p:nvPr/>
        </p:nvSpPr>
        <p:spPr bwMode="auto">
          <a:xfrm>
            <a:off x="5883275" y="4129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8" name="AutoShape 162"/>
          <p:cNvSpPr>
            <a:spLocks noChangeArrowheads="1"/>
          </p:cNvSpPr>
          <p:nvPr/>
        </p:nvSpPr>
        <p:spPr bwMode="auto">
          <a:xfrm flipH="1">
            <a:off x="6950075" y="4129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19" name="Rectangle 163"/>
          <p:cNvSpPr>
            <a:spLocks noChangeArrowheads="1"/>
          </p:cNvSpPr>
          <p:nvPr/>
        </p:nvSpPr>
        <p:spPr bwMode="auto">
          <a:xfrm>
            <a:off x="7026275" y="4129088"/>
            <a:ext cx="76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0" name="Rectangle 164"/>
          <p:cNvSpPr>
            <a:spLocks noChangeArrowheads="1"/>
          </p:cNvSpPr>
          <p:nvPr/>
        </p:nvSpPr>
        <p:spPr bwMode="auto">
          <a:xfrm>
            <a:off x="5883275" y="42814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1" name="AutoShape 165"/>
          <p:cNvSpPr>
            <a:spLocks noChangeArrowheads="1"/>
          </p:cNvSpPr>
          <p:nvPr/>
        </p:nvSpPr>
        <p:spPr bwMode="auto">
          <a:xfrm flipH="1">
            <a:off x="6797675" y="42814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2" name="Rectangle 166"/>
          <p:cNvSpPr>
            <a:spLocks noChangeArrowheads="1"/>
          </p:cNvSpPr>
          <p:nvPr/>
        </p:nvSpPr>
        <p:spPr bwMode="auto">
          <a:xfrm>
            <a:off x="6873875" y="4281488"/>
            <a:ext cx="2286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3" name="Rectangle 167"/>
          <p:cNvSpPr>
            <a:spLocks noChangeArrowheads="1"/>
          </p:cNvSpPr>
          <p:nvPr/>
        </p:nvSpPr>
        <p:spPr bwMode="auto">
          <a:xfrm>
            <a:off x="5883275" y="44338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4" name="AutoShape 168"/>
          <p:cNvSpPr>
            <a:spLocks noChangeArrowheads="1"/>
          </p:cNvSpPr>
          <p:nvPr/>
        </p:nvSpPr>
        <p:spPr bwMode="auto">
          <a:xfrm flipH="1">
            <a:off x="6645275" y="44338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5" name="Rectangle 169"/>
          <p:cNvSpPr>
            <a:spLocks noChangeArrowheads="1"/>
          </p:cNvSpPr>
          <p:nvPr/>
        </p:nvSpPr>
        <p:spPr bwMode="auto">
          <a:xfrm>
            <a:off x="6721475" y="4433888"/>
            <a:ext cx="3810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6" name="Rectangle 170"/>
          <p:cNvSpPr>
            <a:spLocks noChangeArrowheads="1"/>
          </p:cNvSpPr>
          <p:nvPr/>
        </p:nvSpPr>
        <p:spPr bwMode="auto">
          <a:xfrm>
            <a:off x="5883275" y="45862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7" name="AutoShape 171"/>
          <p:cNvSpPr>
            <a:spLocks noChangeArrowheads="1"/>
          </p:cNvSpPr>
          <p:nvPr/>
        </p:nvSpPr>
        <p:spPr bwMode="auto">
          <a:xfrm flipH="1">
            <a:off x="6492875" y="45862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8" name="Rectangle 172"/>
          <p:cNvSpPr>
            <a:spLocks noChangeArrowheads="1"/>
          </p:cNvSpPr>
          <p:nvPr/>
        </p:nvSpPr>
        <p:spPr bwMode="auto">
          <a:xfrm>
            <a:off x="6569075" y="4586288"/>
            <a:ext cx="5334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29" name="Rectangle 173"/>
          <p:cNvSpPr>
            <a:spLocks noChangeArrowheads="1"/>
          </p:cNvSpPr>
          <p:nvPr/>
        </p:nvSpPr>
        <p:spPr bwMode="auto">
          <a:xfrm>
            <a:off x="5883275" y="47386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0" name="AutoShape 174"/>
          <p:cNvSpPr>
            <a:spLocks noChangeArrowheads="1"/>
          </p:cNvSpPr>
          <p:nvPr/>
        </p:nvSpPr>
        <p:spPr bwMode="auto">
          <a:xfrm flipH="1">
            <a:off x="6340475" y="47386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1" name="Rectangle 175"/>
          <p:cNvSpPr>
            <a:spLocks noChangeArrowheads="1"/>
          </p:cNvSpPr>
          <p:nvPr/>
        </p:nvSpPr>
        <p:spPr bwMode="auto">
          <a:xfrm>
            <a:off x="6416675" y="4738688"/>
            <a:ext cx="6858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2" name="Rectangle 176"/>
          <p:cNvSpPr>
            <a:spLocks noChangeArrowheads="1"/>
          </p:cNvSpPr>
          <p:nvPr/>
        </p:nvSpPr>
        <p:spPr bwMode="auto">
          <a:xfrm>
            <a:off x="5883275" y="4891088"/>
            <a:ext cx="1295400" cy="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3" name="AutoShape 177"/>
          <p:cNvSpPr>
            <a:spLocks noChangeArrowheads="1"/>
          </p:cNvSpPr>
          <p:nvPr/>
        </p:nvSpPr>
        <p:spPr bwMode="auto">
          <a:xfrm flipH="1">
            <a:off x="6188075" y="4891088"/>
            <a:ext cx="76200" cy="76200"/>
          </a:xfrm>
          <a:prstGeom prst="rtTriangl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4" name="Rectangle 178"/>
          <p:cNvSpPr>
            <a:spLocks noChangeArrowheads="1"/>
          </p:cNvSpPr>
          <p:nvPr/>
        </p:nvSpPr>
        <p:spPr bwMode="auto">
          <a:xfrm>
            <a:off x="6264275" y="4891088"/>
            <a:ext cx="838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35" name="Text Box 179"/>
          <p:cNvSpPr txBox="1">
            <a:spLocks noChangeArrowheads="1"/>
          </p:cNvSpPr>
          <p:nvPr/>
        </p:nvSpPr>
        <p:spPr bwMode="auto">
          <a:xfrm>
            <a:off x="1997075" y="2374900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Top1</a:t>
            </a:r>
          </a:p>
        </p:txBody>
      </p:sp>
      <p:sp>
        <p:nvSpPr>
          <p:cNvPr id="45236" name="Text Box 180"/>
          <p:cNvSpPr txBox="1">
            <a:spLocks noChangeArrowheads="1"/>
          </p:cNvSpPr>
          <p:nvPr/>
        </p:nvSpPr>
        <p:spPr bwMode="auto">
          <a:xfrm>
            <a:off x="3352800" y="2360613"/>
            <a:ext cx="941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Bottom1</a:t>
            </a:r>
          </a:p>
        </p:txBody>
      </p:sp>
      <p:sp>
        <p:nvSpPr>
          <p:cNvPr id="45237" name="Text Box 181"/>
          <p:cNvSpPr txBox="1">
            <a:spLocks noChangeArrowheads="1"/>
          </p:cNvSpPr>
          <p:nvPr/>
        </p:nvSpPr>
        <p:spPr bwMode="auto">
          <a:xfrm>
            <a:off x="5105400" y="2360613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Top2</a:t>
            </a:r>
          </a:p>
        </p:txBody>
      </p:sp>
      <p:sp>
        <p:nvSpPr>
          <p:cNvPr id="45238" name="Text Box 182"/>
          <p:cNvSpPr txBox="1">
            <a:spLocks noChangeArrowheads="1"/>
          </p:cNvSpPr>
          <p:nvPr/>
        </p:nvSpPr>
        <p:spPr bwMode="auto">
          <a:xfrm>
            <a:off x="6705600" y="2360613"/>
            <a:ext cx="941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Bottom2</a:t>
            </a:r>
          </a:p>
        </p:txBody>
      </p:sp>
      <p:sp>
        <p:nvSpPr>
          <p:cNvPr id="45239" name="Text Box 183"/>
          <p:cNvSpPr txBox="1">
            <a:spLocks noChangeArrowheads="1"/>
          </p:cNvSpPr>
          <p:nvPr/>
        </p:nvSpPr>
        <p:spPr bwMode="auto">
          <a:xfrm>
            <a:off x="7696200" y="2665413"/>
            <a:ext cx="13938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  <a:latin typeface="Arial" charset="0"/>
                <a:ea typeface="細明體" pitchFamily="49" charset="-120"/>
              </a:rPr>
              <a:t>Original </a:t>
            </a:r>
            <a:endParaRPr lang="en-US" altLang="zh-TW" sz="1600" b="1">
              <a:latin typeface="Arial" charset="0"/>
              <a:ea typeface="細明體" pitchFamily="49" charset="-120"/>
            </a:endParaRPr>
          </a:p>
          <a:p>
            <a:r>
              <a:rPr lang="en-US" altLang="zh-TW" sz="1600" b="1">
                <a:latin typeface="Arial" charset="0"/>
                <a:ea typeface="細明體" pitchFamily="49" charset="-120"/>
              </a:rPr>
              <a:t>interlaced</a:t>
            </a:r>
          </a:p>
          <a:p>
            <a:r>
              <a:rPr lang="en-US" altLang="zh-TW" sz="1600" b="1">
                <a:latin typeface="Arial" charset="0"/>
                <a:ea typeface="細明體" pitchFamily="49" charset="-120"/>
              </a:rPr>
              <a:t>TV image:</a:t>
            </a:r>
          </a:p>
          <a:p>
            <a:r>
              <a:rPr lang="en-US" altLang="zh-TW" sz="1600" b="1">
                <a:latin typeface="Arial" charset="0"/>
                <a:ea typeface="細明體" pitchFamily="49" charset="-120"/>
              </a:rPr>
              <a:t>60 fields/sec</a:t>
            </a:r>
          </a:p>
        </p:txBody>
      </p:sp>
      <p:sp>
        <p:nvSpPr>
          <p:cNvPr id="45240" name="Line 184"/>
          <p:cNvSpPr>
            <a:spLocks noChangeShapeType="1"/>
          </p:cNvSpPr>
          <p:nvPr/>
        </p:nvSpPr>
        <p:spPr bwMode="auto">
          <a:xfrm>
            <a:off x="2301875" y="35194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1" name="Line 185"/>
          <p:cNvSpPr>
            <a:spLocks noChangeShapeType="1"/>
          </p:cNvSpPr>
          <p:nvPr/>
        </p:nvSpPr>
        <p:spPr bwMode="auto">
          <a:xfrm flipH="1">
            <a:off x="3140075" y="3595688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2" name="Line 186"/>
          <p:cNvSpPr>
            <a:spLocks noChangeShapeType="1"/>
          </p:cNvSpPr>
          <p:nvPr/>
        </p:nvSpPr>
        <p:spPr bwMode="auto">
          <a:xfrm>
            <a:off x="3978275" y="3595688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3" name="Line 187"/>
          <p:cNvSpPr>
            <a:spLocks noChangeShapeType="1"/>
          </p:cNvSpPr>
          <p:nvPr/>
        </p:nvSpPr>
        <p:spPr bwMode="auto">
          <a:xfrm flipH="1">
            <a:off x="4892675" y="351948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4" name="Line 188"/>
          <p:cNvSpPr>
            <a:spLocks noChangeShapeType="1"/>
          </p:cNvSpPr>
          <p:nvPr/>
        </p:nvSpPr>
        <p:spPr bwMode="auto">
          <a:xfrm>
            <a:off x="5654675" y="3519488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5" name="Line 189"/>
          <p:cNvSpPr>
            <a:spLocks noChangeShapeType="1"/>
          </p:cNvSpPr>
          <p:nvPr/>
        </p:nvSpPr>
        <p:spPr bwMode="auto">
          <a:xfrm flipH="1">
            <a:off x="6492875" y="3595688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6" name="Text Box 190"/>
          <p:cNvSpPr txBox="1">
            <a:spLocks noChangeArrowheads="1"/>
          </p:cNvSpPr>
          <p:nvPr/>
        </p:nvSpPr>
        <p:spPr bwMode="auto">
          <a:xfrm>
            <a:off x="838200" y="1535668"/>
            <a:ext cx="7494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charset="0"/>
                <a:ea typeface="細明體" pitchFamily="49" charset="-120"/>
              </a:rPr>
              <a:t>De-interlace: </a:t>
            </a:r>
            <a:r>
              <a:rPr lang="zh-TW" altLang="zh-TW" b="1" dirty="0">
                <a:latin typeface="Arial" charset="0"/>
                <a:ea typeface="細明體" pitchFamily="49" charset="-120"/>
              </a:rPr>
              <a:t>把 interlace </a:t>
            </a:r>
            <a:r>
              <a:rPr lang="zh-CN" altLang="en-US" b="1" dirty="0" smtClean="0">
                <a:latin typeface="Arial" charset="0"/>
                <a:ea typeface="細明體" pitchFamily="49" charset="-120"/>
              </a:rPr>
              <a:t>的图像转变成</a:t>
            </a:r>
            <a:r>
              <a:rPr lang="zh-TW" altLang="zh-TW" b="1" dirty="0" smtClean="0">
                <a:latin typeface="Arial" charset="0"/>
                <a:ea typeface="細明體" pitchFamily="49" charset="-120"/>
              </a:rPr>
              <a:t>progressive</a:t>
            </a:r>
            <a:r>
              <a:rPr lang="zh-CN" altLang="en-US" b="1" dirty="0" smtClean="0">
                <a:latin typeface="Arial" charset="0"/>
                <a:ea typeface="細明體" pitchFamily="49" charset="-120"/>
              </a:rPr>
              <a:t>方式输出在屏幕上</a:t>
            </a:r>
            <a:endParaRPr lang="zh-TW" altLang="en-US" b="1" dirty="0">
              <a:latin typeface="Arial" charset="0"/>
              <a:ea typeface="細明體" pitchFamily="49" charset="-120"/>
            </a:endParaRPr>
          </a:p>
        </p:txBody>
      </p:sp>
      <p:sp>
        <p:nvSpPr>
          <p:cNvPr id="45247" name="Text Box 191"/>
          <p:cNvSpPr txBox="1">
            <a:spLocks noChangeArrowheads="1"/>
          </p:cNvSpPr>
          <p:nvPr/>
        </p:nvSpPr>
        <p:spPr bwMode="auto">
          <a:xfrm>
            <a:off x="2286000" y="21320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  <a:ea typeface="細明體" pitchFamily="49" charset="-120"/>
              </a:rPr>
              <a:t>720</a:t>
            </a:r>
          </a:p>
        </p:txBody>
      </p:sp>
      <p:sp>
        <p:nvSpPr>
          <p:cNvPr id="45248" name="Line 192"/>
          <p:cNvSpPr>
            <a:spLocks noChangeShapeType="1"/>
          </p:cNvSpPr>
          <p:nvPr/>
        </p:nvSpPr>
        <p:spPr bwMode="auto">
          <a:xfrm>
            <a:off x="17526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49" name="Line 193"/>
          <p:cNvSpPr>
            <a:spLocks noChangeShapeType="1"/>
          </p:cNvSpPr>
          <p:nvPr/>
        </p:nvSpPr>
        <p:spPr bwMode="auto">
          <a:xfrm>
            <a:off x="27432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50" name="Text Box 194"/>
          <p:cNvSpPr txBox="1">
            <a:spLocks noChangeArrowheads="1"/>
          </p:cNvSpPr>
          <p:nvPr/>
        </p:nvSpPr>
        <p:spPr bwMode="auto">
          <a:xfrm>
            <a:off x="1295400" y="28940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  <a:ea typeface="細明體" pitchFamily="49" charset="-120"/>
              </a:rPr>
              <a:t>240</a:t>
            </a:r>
          </a:p>
        </p:txBody>
      </p:sp>
      <p:sp>
        <p:nvSpPr>
          <p:cNvPr id="45251" name="Line 195"/>
          <p:cNvSpPr>
            <a:spLocks noChangeShapeType="1"/>
          </p:cNvSpPr>
          <p:nvPr/>
        </p:nvSpPr>
        <p:spPr bwMode="auto">
          <a:xfrm flipV="1">
            <a:off x="16002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52" name="Line 196"/>
          <p:cNvSpPr>
            <a:spLocks noChangeShapeType="1"/>
          </p:cNvSpPr>
          <p:nvPr/>
        </p:nvSpPr>
        <p:spPr bwMode="auto">
          <a:xfrm>
            <a:off x="1600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53" name="Text Box 197"/>
          <p:cNvSpPr txBox="1">
            <a:spLocks noChangeArrowheads="1"/>
          </p:cNvSpPr>
          <p:nvPr/>
        </p:nvSpPr>
        <p:spPr bwMode="auto">
          <a:xfrm>
            <a:off x="1981200" y="43418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Arial" charset="0"/>
                <a:ea typeface="細明體" pitchFamily="49" charset="-120"/>
              </a:rPr>
              <a:t>480</a:t>
            </a:r>
          </a:p>
        </p:txBody>
      </p:sp>
      <p:sp>
        <p:nvSpPr>
          <p:cNvPr id="45254" name="Line 198"/>
          <p:cNvSpPr>
            <a:spLocks noChangeShapeType="1"/>
          </p:cNvSpPr>
          <p:nvPr/>
        </p:nvSpPr>
        <p:spPr bwMode="auto">
          <a:xfrm flipV="1">
            <a:off x="22098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55" name="Line 199"/>
          <p:cNvSpPr>
            <a:spLocks noChangeShapeType="1"/>
          </p:cNvSpPr>
          <p:nvPr/>
        </p:nvSpPr>
        <p:spPr bwMode="auto">
          <a:xfrm>
            <a:off x="22098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56" name="Text Box 200"/>
          <p:cNvSpPr txBox="1">
            <a:spLocks noChangeArrowheads="1"/>
          </p:cNvSpPr>
          <p:nvPr/>
        </p:nvSpPr>
        <p:spPr bwMode="auto">
          <a:xfrm>
            <a:off x="288925" y="2727325"/>
            <a:ext cx="963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Interlace</a:t>
            </a:r>
          </a:p>
          <a:p>
            <a:r>
              <a:rPr lang="en-US" altLang="zh-TW" sz="1600">
                <a:latin typeface="Arial" charset="0"/>
                <a:ea typeface="細明體" pitchFamily="49" charset="-120"/>
              </a:rPr>
              <a:t>capture</a:t>
            </a:r>
          </a:p>
        </p:txBody>
      </p:sp>
      <p:sp>
        <p:nvSpPr>
          <p:cNvPr id="45257" name="Text Box 201"/>
          <p:cNvSpPr txBox="1">
            <a:spLocks noChangeArrowheads="1"/>
          </p:cNvSpPr>
          <p:nvPr/>
        </p:nvSpPr>
        <p:spPr bwMode="auto">
          <a:xfrm>
            <a:off x="517525" y="4251325"/>
            <a:ext cx="1255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charset="0"/>
                <a:ea typeface="細明體" pitchFamily="49" charset="-120"/>
              </a:rPr>
              <a:t>Progressive</a:t>
            </a:r>
          </a:p>
          <a:p>
            <a:r>
              <a:rPr lang="en-US" altLang="zh-TW" sz="1600">
                <a:latin typeface="Arial" charset="0"/>
                <a:ea typeface="細明體" pitchFamily="49" charset="-120"/>
              </a:rPr>
              <a:t>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YUV&lt;-&gt;RGB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YUV</a:t>
            </a:r>
            <a:r>
              <a:rPr lang="zh-CN" altLang="en-US" dirty="0" smtClean="0"/>
              <a:t>（亦称</a:t>
            </a:r>
            <a:r>
              <a:rPr lang="en-US" altLang="zh-CN" dirty="0" err="1" smtClean="0"/>
              <a:t>YCrCb</a:t>
            </a:r>
            <a:r>
              <a:rPr lang="zh-CN" altLang="en-US" dirty="0" smtClean="0"/>
              <a:t>）是被欧洲电视系统所采用的一种颜色编码方法（属于</a:t>
            </a:r>
            <a:r>
              <a:rPr lang="en-US" altLang="zh-CN" dirty="0" smtClean="0"/>
              <a:t>PAL</a:t>
            </a:r>
            <a:r>
              <a:rPr lang="zh-CN" altLang="en-US" dirty="0" smtClean="0"/>
              <a:t>），是</a:t>
            </a:r>
            <a:r>
              <a:rPr lang="en-US" altLang="zh-CN" dirty="0" smtClean="0"/>
              <a:t>PAL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SECAM</a:t>
            </a:r>
            <a:r>
              <a:rPr lang="zh-CN" altLang="en-US" dirty="0" smtClean="0"/>
              <a:t>模拟彩色电视制式采用的颜色空间。其中的</a:t>
            </a:r>
            <a:r>
              <a:rPr lang="en-US" altLang="zh-CN" dirty="0" smtClean="0"/>
              <a:t>Y,U,V</a:t>
            </a:r>
            <a:r>
              <a:rPr lang="zh-CN" altLang="en-US" dirty="0" smtClean="0"/>
              <a:t>几个字母不是英文单词的组合词，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代表亮度，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代表色差，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是构成彩色的两个分量。</a:t>
            </a:r>
            <a:r>
              <a:rPr lang="en-US" altLang="zh-CN" dirty="0" smtClean="0"/>
              <a:t>RGB</a:t>
            </a:r>
            <a:r>
              <a:rPr lang="zh-CN" altLang="en-US" dirty="0" smtClean="0"/>
              <a:t>经过矩阵变换电路得到亮度信号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和两个色差信号</a:t>
            </a:r>
            <a:r>
              <a:rPr lang="en-US" altLang="zh-CN" dirty="0" smtClean="0"/>
              <a:t>R</a:t>
            </a:r>
            <a:r>
              <a:rPr lang="zh-CN" altLang="en-US" dirty="0" smtClean="0"/>
              <a:t>－</a:t>
            </a:r>
            <a:r>
              <a:rPr lang="en-US" altLang="zh-CN" dirty="0" smtClean="0"/>
              <a:t>Y</a:t>
            </a:r>
            <a:r>
              <a:rPr lang="zh-CN" altLang="en-US" dirty="0" smtClean="0"/>
              <a:t>（即</a:t>
            </a:r>
            <a:r>
              <a:rPr lang="en-US" altLang="zh-CN" dirty="0" smtClean="0"/>
              <a:t>U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－</a:t>
            </a:r>
            <a:r>
              <a:rPr lang="en-US" altLang="zh-CN" dirty="0" smtClean="0"/>
              <a:t>Y</a:t>
            </a:r>
            <a:r>
              <a:rPr lang="zh-CN" altLang="en-US" dirty="0" smtClean="0"/>
              <a:t>（即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），最后发送端将亮度和色差三个信号分别进行编码，用同一信道发送出去。这种色彩的表示方法就是所谓的</a:t>
            </a:r>
            <a:r>
              <a:rPr lang="en-US" altLang="zh-CN" dirty="0" smtClean="0"/>
              <a:t>YUV</a:t>
            </a:r>
            <a:r>
              <a:rPr lang="zh-CN" altLang="en-US" dirty="0" smtClean="0"/>
              <a:t>色彩空间表示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YUV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YUV</a:t>
            </a:r>
            <a:r>
              <a:rPr lang="zh-CN" altLang="en-US" dirty="0" smtClean="0"/>
              <a:t>色彩空间的重要性是它的亮度信号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和色度信号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是分离的。如果只有 </a:t>
            </a:r>
            <a:r>
              <a:rPr lang="en-US" altLang="zh-CN" dirty="0" smtClean="0"/>
              <a:t>Y</a:t>
            </a:r>
            <a:r>
              <a:rPr lang="zh-CN" altLang="en-US" dirty="0" smtClean="0"/>
              <a:t>信号分量而没有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信号分量，那么这样表示的图像就是黑白灰度图像。彩色电视采用</a:t>
            </a:r>
            <a:r>
              <a:rPr lang="en-US" altLang="zh-CN" dirty="0" smtClean="0"/>
              <a:t>YUV</a:t>
            </a:r>
            <a:r>
              <a:rPr lang="zh-CN" altLang="en-US" dirty="0" smtClean="0"/>
              <a:t>空间正是为了用亮度信号</a:t>
            </a:r>
            <a:r>
              <a:rPr lang="en-US" altLang="zh-CN" dirty="0" smtClean="0"/>
              <a:t>Y</a:t>
            </a:r>
            <a:r>
              <a:rPr lang="zh-CN" altLang="en-US" dirty="0" smtClean="0"/>
              <a:t>解决彩色电视机与黑白电视机的相容问题，使</a:t>
            </a:r>
            <a:r>
              <a:rPr lang="zh-CN" altLang="en-US" dirty="0" smtClean="0"/>
              <a:t>黑白电视机</a:t>
            </a:r>
            <a:r>
              <a:rPr lang="zh-CN" altLang="en-US" dirty="0" smtClean="0"/>
              <a:t>也能接收彩色电视信号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2. YUV</a:t>
            </a:r>
            <a:r>
              <a:rPr lang="zh-CN" altLang="en-US" dirty="0" smtClean="0"/>
              <a:t>主要用于优化</a:t>
            </a:r>
            <a:r>
              <a:rPr lang="zh-CN" altLang="en-US" dirty="0" smtClean="0"/>
              <a:t>彩色频</a:t>
            </a:r>
            <a:r>
              <a:rPr lang="zh-CN" altLang="en-US" dirty="0" smtClean="0"/>
              <a:t>信号的传输，使其向后相容老式黑白电视。与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视频信号传输相比，它最大的优点在于只需占用极少的频宽：人眼对彩色细节的分辨能力远比对亮度细节的分辨能力低，可以把彩色分量的分辨率降低而不明显影响图像的质量，因而就可以把几个相邻像素不同的彩色值当作相同的彩色值来处理，从而减少所需的存储容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3x3 Matrix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输出到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的讯号必须为</a:t>
            </a:r>
            <a:r>
              <a:rPr lang="en-US" altLang="zh-CN" dirty="0" smtClean="0"/>
              <a:t>RGB</a:t>
            </a:r>
            <a:r>
              <a:rPr lang="zh-TW" altLang="zh-CN" dirty="0" smtClean="0"/>
              <a:t>，但</a:t>
            </a:r>
            <a:r>
              <a:rPr lang="en-US" altLang="zh-CN" dirty="0" smtClean="0"/>
              <a:t>input</a:t>
            </a:r>
            <a:r>
              <a:rPr lang="zh-TW" altLang="en-US" dirty="0" smtClean="0"/>
              <a:t>有时为</a:t>
            </a:r>
            <a:r>
              <a:rPr lang="en-US" altLang="zh-CN" dirty="0" smtClean="0"/>
              <a:t>YUV </a:t>
            </a:r>
            <a:r>
              <a:rPr lang="en-US" altLang="zh-CN" dirty="0" smtClean="0"/>
              <a:t>(PAL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，且有时有些运算在</a:t>
            </a:r>
            <a:r>
              <a:rPr lang="en-US" altLang="zh-CN" dirty="0" smtClean="0"/>
              <a:t>YUV space</a:t>
            </a:r>
            <a:r>
              <a:rPr lang="zh-CN" altLang="en-US" dirty="0" smtClean="0"/>
              <a:t>会比较好做，故有下面的矩阵排列。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en-US" altLang="zh-CN" dirty="0" smtClean="0"/>
          </a:p>
          <a:p>
            <a:pPr>
              <a:buNone/>
            </a:pP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1.Saturation(</a:t>
            </a:r>
            <a:r>
              <a:rPr lang="zh-CN" altLang="en-US" dirty="0" smtClean="0"/>
              <a:t>饱和度</a:t>
            </a:r>
            <a:r>
              <a:rPr lang="en-US" altLang="zh-CN" dirty="0" smtClean="0"/>
              <a:t>):</a:t>
            </a:r>
            <a:r>
              <a:rPr lang="zh-TW" altLang="zh-CN" dirty="0" smtClean="0"/>
              <a:t>　</a:t>
            </a:r>
            <a:r>
              <a:rPr lang="zh-CN" altLang="en-US" dirty="0" smtClean="0"/>
              <a:t>通俗说它表示色彩鲜艳程度；饱和度越高，颜色越</a:t>
            </a:r>
            <a:r>
              <a:rPr lang="zh-CN" altLang="en-US" dirty="0" smtClean="0"/>
              <a:t>鲜艳。增加颜色饱和度，亮度不需改变，仅要改变</a:t>
            </a:r>
            <a:r>
              <a:rPr lang="en-US" altLang="zh-CN" dirty="0" smtClean="0"/>
              <a:t>U</a:t>
            </a:r>
            <a:r>
              <a:rPr lang="zh-TW" altLang="zh-CN" dirty="0" smtClean="0"/>
              <a:t>及</a:t>
            </a:r>
            <a:r>
              <a:rPr lang="en-US" altLang="zh-CN" dirty="0" smtClean="0"/>
              <a:t>V</a:t>
            </a:r>
            <a:r>
              <a:rPr lang="zh-TW" altLang="zh-CN" dirty="0" smtClean="0"/>
              <a:t>值。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2.Hue/Tint(</a:t>
            </a:r>
            <a:r>
              <a:rPr lang="zh-CN" altLang="en-US" dirty="0" smtClean="0"/>
              <a:t>色调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对于颜色的认知可能因人不同而不同，有人觉得</a:t>
            </a:r>
            <a:r>
              <a:rPr lang="en-US" altLang="zh-CN" dirty="0" smtClean="0"/>
              <a:t>”</a:t>
            </a:r>
            <a:r>
              <a:rPr lang="zh-TW" altLang="en-US" dirty="0" smtClean="0"/>
              <a:t>红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应该偏蓝一点才叫红，有得可能觉得红应该偏黄一点才叫红，所以</a:t>
            </a:r>
            <a:r>
              <a:rPr lang="en-US" altLang="zh-CN" dirty="0" smtClean="0"/>
              <a:t>tint</a:t>
            </a:r>
            <a:r>
              <a:rPr lang="zh-TW" altLang="zh-CN" dirty="0" smtClean="0"/>
              <a:t>可以利用</a:t>
            </a:r>
            <a:r>
              <a:rPr lang="en-US" altLang="zh-CN" dirty="0" smtClean="0"/>
              <a:t>rotate </a:t>
            </a:r>
            <a:r>
              <a:rPr lang="en-US" altLang="zh-CN" dirty="0" smtClean="0"/>
              <a:t>matrix</a:t>
            </a:r>
            <a:r>
              <a:rPr lang="zh-TW" altLang="en-US" dirty="0" smtClean="0"/>
              <a:t>将</a:t>
            </a:r>
            <a:r>
              <a:rPr lang="en-US" altLang="zh-CN" dirty="0" smtClean="0"/>
              <a:t>UV</a:t>
            </a:r>
            <a:r>
              <a:rPr lang="zh-CN" altLang="en-US" dirty="0" smtClean="0"/>
              <a:t>换个角度而取得。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3.Contrast(</a:t>
            </a:r>
            <a:r>
              <a:rPr lang="zh-CN" altLang="en-US" dirty="0" smtClean="0"/>
              <a:t>对比度</a:t>
            </a:r>
            <a:r>
              <a:rPr lang="en-US" altLang="zh-CN" dirty="0" smtClean="0"/>
              <a:t>):</a:t>
            </a:r>
            <a:r>
              <a:rPr lang="zh-CN" altLang="en-US" dirty="0" smtClean="0"/>
              <a:t>同时增加或减少等量</a:t>
            </a:r>
            <a:r>
              <a:rPr lang="en-US" altLang="zh-CN" dirty="0" smtClean="0"/>
              <a:t>RGB</a:t>
            </a:r>
            <a:r>
              <a:rPr lang="zh-CN" altLang="en-US" dirty="0" smtClean="0"/>
              <a:t>的大小，使红更红，蓝更蓝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4.R/G/B </a:t>
            </a:r>
            <a:r>
              <a:rPr lang="en-US" altLang="zh-CN" dirty="0" smtClean="0"/>
              <a:t>Gain</a:t>
            </a:r>
            <a:r>
              <a:rPr lang="en-US" altLang="zh-CN" dirty="0" smtClean="0"/>
              <a:t>..</a:t>
            </a:r>
            <a:r>
              <a:rPr lang="zh-CN" altLang="en-US" dirty="0" smtClean="0"/>
              <a:t>：单独个别修改</a:t>
            </a:r>
            <a:r>
              <a:rPr lang="en-US" altLang="zh-CN" dirty="0" smtClean="0"/>
              <a:t>RGB</a:t>
            </a:r>
            <a:r>
              <a:rPr lang="zh-TW" altLang="zh-CN" dirty="0" smtClean="0"/>
              <a:t>的量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629400" cy="87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1238</Words>
  <Application>Microsoft Office PowerPoint</Application>
  <PresentationFormat>On-screen Show (4:3)</PresentationFormat>
  <Paragraphs>303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Flow</vt:lpstr>
      <vt:lpstr>Microsoft Visio Drawing</vt:lpstr>
      <vt:lpstr>Microsoft Office Visio 绘图</vt:lpstr>
      <vt:lpstr>电视基本概念介绍 TV Basic Introduction</vt:lpstr>
      <vt:lpstr>Outline</vt:lpstr>
      <vt:lpstr>TV电视制式</vt:lpstr>
      <vt:lpstr>TV制式总表</vt:lpstr>
      <vt:lpstr>TV PAL/NTSC 参数</vt:lpstr>
      <vt:lpstr>HDTV 规格</vt:lpstr>
      <vt:lpstr>De-Interlace 去隔行</vt:lpstr>
      <vt:lpstr>YUV&lt;-&gt;RGB</vt:lpstr>
      <vt:lpstr>3x3 Matrix</vt:lpstr>
      <vt:lpstr>YUV基本格式</vt:lpstr>
      <vt:lpstr>影像基本觀念—取樣</vt:lpstr>
      <vt:lpstr>影像基本觀念—取樣</vt:lpstr>
      <vt:lpstr>Horizontal Scan Line</vt:lpstr>
      <vt:lpstr>Vertical Sync</vt:lpstr>
      <vt:lpstr>影像訊號概要</vt:lpstr>
      <vt:lpstr>Video-Flow Overview</vt:lpstr>
      <vt:lpstr>Input</vt:lpstr>
      <vt:lpstr>Input Source</vt:lpstr>
      <vt:lpstr>TV输入接口简介</vt:lpstr>
      <vt:lpstr>TV输入接口简介</vt:lpstr>
      <vt:lpstr>DTV</vt:lpstr>
      <vt:lpstr>Composite Video Broadcast Signal ( CVBS )</vt:lpstr>
      <vt:lpstr>PC / Component</vt:lpstr>
      <vt:lpstr>DVI / HDMI</vt:lpstr>
      <vt:lpstr>System Block Diagram</vt:lpstr>
      <vt:lpstr>Scaling</vt:lpstr>
      <vt:lpstr>Scaler Functionality</vt:lpstr>
      <vt:lpstr>Relationship between Source and Display</vt:lpstr>
      <vt:lpstr>Output</vt:lpstr>
      <vt:lpstr>LVDS Concept</vt:lpstr>
      <vt:lpstr>How LVDS carries the RGB</vt:lpstr>
      <vt:lpstr>Diagram for 24bit Panel</vt:lpstr>
      <vt:lpstr>Slide 33</vt:lpstr>
      <vt:lpstr>CVBS-Out</vt:lpstr>
      <vt:lpstr>HDMI-Out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电视基本概念介绍 TV Basic Introduction</dc:title>
  <dc:creator/>
  <cp:lastModifiedBy>tonny.wang</cp:lastModifiedBy>
  <cp:revision>26</cp:revision>
  <dcterms:created xsi:type="dcterms:W3CDTF">2006-08-16T00:00:00Z</dcterms:created>
  <dcterms:modified xsi:type="dcterms:W3CDTF">2014-08-14T13:14:39Z</dcterms:modified>
</cp:coreProperties>
</file>