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4"/>
  </p:notesMasterIdLst>
  <p:sldIdLst>
    <p:sldId id="256" r:id="rId2"/>
    <p:sldId id="300" r:id="rId3"/>
    <p:sldId id="289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91" r:id="rId24"/>
    <p:sldId id="280" r:id="rId25"/>
    <p:sldId id="295" r:id="rId26"/>
    <p:sldId id="281" r:id="rId27"/>
    <p:sldId id="282" r:id="rId28"/>
    <p:sldId id="283" r:id="rId29"/>
    <p:sldId id="284" r:id="rId30"/>
    <p:sldId id="297" r:id="rId31"/>
    <p:sldId id="298" r:id="rId32"/>
    <p:sldId id="301" r:id="rId33"/>
    <p:sldId id="286" r:id="rId34"/>
    <p:sldId id="287" r:id="rId35"/>
    <p:sldId id="285" r:id="rId36"/>
    <p:sldId id="288" r:id="rId37"/>
    <p:sldId id="292" r:id="rId38"/>
    <p:sldId id="293" r:id="rId39"/>
    <p:sldId id="294" r:id="rId40"/>
    <p:sldId id="290" r:id="rId41"/>
    <p:sldId id="296" r:id="rId42"/>
    <p:sldId id="30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0" autoAdjust="0"/>
    <p:restoredTop sz="94660"/>
  </p:normalViewPr>
  <p:slideViewPr>
    <p:cSldViewPr>
      <p:cViewPr>
        <p:scale>
          <a:sx n="80" d="100"/>
          <a:sy n="80" d="100"/>
        </p:scale>
        <p:origin x="-21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D5912-34C4-4ACD-80EF-ABA9DC4A4B87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441DB-90DD-4D06-98B6-EAFB1022C7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441DB-90DD-4D06-98B6-EAFB1022C76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441DB-90DD-4D06-98B6-EAFB1022C76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68B99F-08F4-480A-9655-E52B74113371}" type="datetimeFigureOut">
              <a:rPr lang="zh-CN" altLang="en-US" smtClean="0"/>
              <a:pPr/>
              <a:t>2014/3/5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D87336-8EAA-4E31-97D5-A405787469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0100" y="1857364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EDID </a:t>
            </a:r>
            <a:r>
              <a:rPr lang="zh-CN" altLang="en-US" sz="8000" dirty="0" smtClean="0"/>
              <a:t>简介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4143380"/>
            <a:ext cx="7854696" cy="17526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                     </a:t>
            </a:r>
            <a:r>
              <a:rPr lang="en-US" altLang="zh-CN" sz="2400" dirty="0" err="1" smtClean="0"/>
              <a:t>MStar</a:t>
            </a:r>
            <a:r>
              <a:rPr lang="en-US" altLang="zh-CN" sz="2400" dirty="0" smtClean="0"/>
              <a:t>  </a:t>
            </a:r>
            <a:r>
              <a:rPr lang="en-US" altLang="zh-CN" sz="2800" dirty="0" smtClean="0"/>
              <a:t>SZ PV  </a:t>
            </a:r>
            <a:r>
              <a:rPr lang="en-US" altLang="zh-CN" sz="2800" dirty="0" err="1" smtClean="0"/>
              <a:t>Flying.Fang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2.Vendor/product ID(</a:t>
            </a:r>
            <a:r>
              <a:rPr lang="zh-CN" altLang="en-US" dirty="0" smtClean="0"/>
              <a:t>制造商和产品</a:t>
            </a:r>
            <a:r>
              <a:rPr lang="en-US" altLang="zh-CN" dirty="0" smtClean="0"/>
              <a:t>ID)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</a:rPr>
              <a:t>Address</a:t>
            </a:r>
            <a:r>
              <a:rPr lang="zh-CN" altLang="en-US" b="1" dirty="0" smtClean="0">
                <a:latin typeface="Times New Roman" pitchFamily="18" charset="0"/>
              </a:rPr>
              <a:t>：</a:t>
            </a:r>
            <a:r>
              <a:rPr lang="en-US" altLang="zh-CN" b="1" dirty="0" smtClean="0">
                <a:latin typeface="Times New Roman" pitchFamily="18" charset="0"/>
              </a:rPr>
              <a:t>0x08~0x11</a:t>
            </a:r>
          </a:p>
          <a:p>
            <a:r>
              <a:rPr lang="en-US" altLang="zh-CN" sz="1800" dirty="0" smtClean="0">
                <a:latin typeface="Times New Roman" pitchFamily="18" charset="0"/>
              </a:rPr>
              <a:t>1</a:t>
            </a:r>
            <a:r>
              <a:rPr lang="zh-CN" altLang="en-US" sz="1800" dirty="0" smtClean="0">
                <a:latin typeface="Times New Roman" pitchFamily="18" charset="0"/>
              </a:rPr>
              <a:t>）制造厂商名称，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个字节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只可写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个大写英文字母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如</a:t>
            </a:r>
            <a:r>
              <a:rPr lang="en-US" altLang="zh-CN" sz="1800" dirty="0" smtClean="0"/>
              <a:t>MST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KON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SKY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r>
              <a:rPr lang="en-US" altLang="zh-CN" sz="1800" b="1" dirty="0" smtClean="0">
                <a:latin typeface="Times New Roman" pitchFamily="18" charset="0"/>
              </a:rPr>
              <a:t>2</a:t>
            </a:r>
            <a:r>
              <a:rPr lang="zh-CN" altLang="en-US" sz="1800" b="1" dirty="0" smtClean="0">
                <a:latin typeface="Times New Roman" pitchFamily="18" charset="0"/>
              </a:rPr>
              <a:t>）</a:t>
            </a:r>
            <a:r>
              <a:rPr lang="zh-CN" altLang="en-US" sz="1800" dirty="0" smtClean="0">
                <a:latin typeface="Times New Roman" pitchFamily="18" charset="0"/>
              </a:rPr>
              <a:t>产品代码固定为4码，即两个字节，为客户提供，直接填写。</a:t>
            </a:r>
            <a:r>
              <a:rPr lang="en-US" altLang="zh-CN" sz="1800" dirty="0" smtClean="0">
                <a:latin typeface="Times New Roman" pitchFamily="18" charset="0"/>
              </a:rPr>
              <a:t>(</a:t>
            </a:r>
            <a:r>
              <a:rPr lang="zh-CN" altLang="en-US" sz="1800" dirty="0" smtClean="0">
                <a:latin typeface="Times New Roman" pitchFamily="18" charset="0"/>
              </a:rPr>
              <a:t>高位在后，低位在前，例如：</a:t>
            </a:r>
            <a:r>
              <a:rPr lang="en-US" altLang="zh-CN" sz="1800" dirty="0" smtClean="0">
                <a:latin typeface="Times New Roman" pitchFamily="18" charset="0"/>
              </a:rPr>
              <a:t>00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en-US" altLang="zh-CN" sz="1800" dirty="0" smtClean="0">
                <a:latin typeface="Times New Roman" pitchFamily="18" charset="0"/>
              </a:rPr>
              <a:t>30)</a:t>
            </a:r>
            <a:r>
              <a:rPr lang="zh-CN" altLang="en-US" sz="1800" dirty="0" smtClean="0">
                <a:latin typeface="Times New Roman" pitchFamily="18" charset="0"/>
              </a:rPr>
              <a:t> </a:t>
            </a:r>
            <a:endParaRPr lang="en-US" altLang="zh-CN" sz="1800" dirty="0" smtClean="0">
              <a:latin typeface="Times New Roman" pitchFamily="18" charset="0"/>
            </a:endParaRPr>
          </a:p>
          <a:p>
            <a:r>
              <a:rPr lang="en-US" altLang="zh-CN" sz="1800" dirty="0" smtClean="0">
                <a:latin typeface="Times New Roman" pitchFamily="18" charset="0"/>
              </a:rPr>
              <a:t>3</a:t>
            </a:r>
            <a:r>
              <a:rPr lang="zh-CN" altLang="en-US" sz="1800" dirty="0" smtClean="0">
                <a:latin typeface="Times New Roman" pitchFamily="18" charset="0"/>
              </a:rPr>
              <a:t>）产品序列号，即产品的流水号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929066"/>
            <a:ext cx="4972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143224"/>
            <a:ext cx="3000396" cy="342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en-US" b="1" dirty="0" smtClean="0"/>
              <a:t> </a:t>
            </a:r>
            <a:r>
              <a:rPr lang="en-US" altLang="zh-CN" b="1" dirty="0" smtClean="0"/>
              <a:t>Version/Revision</a:t>
            </a:r>
            <a:r>
              <a:rPr lang="zh-CN" altLang="en-US" dirty="0" smtClean="0"/>
              <a:t>版本信息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Address</a:t>
            </a:r>
            <a:r>
              <a:rPr lang="zh-CN" altLang="en-US" dirty="0" smtClean="0">
                <a:latin typeface="+mn-ea"/>
              </a:rPr>
              <a:t>： </a:t>
            </a:r>
            <a:r>
              <a:rPr lang="en-US" altLang="zh-CN" b="1" dirty="0" smtClean="0">
                <a:latin typeface="+mn-ea"/>
              </a:rPr>
              <a:t>Ox12~0x13</a:t>
            </a:r>
          </a:p>
          <a:p>
            <a:r>
              <a:rPr lang="zh-CN" altLang="en-US" dirty="0" smtClean="0"/>
              <a:t>为了通过</a:t>
            </a:r>
            <a:r>
              <a:rPr lang="en-US" altLang="zh-CN" dirty="0" smtClean="0"/>
              <a:t>HDMI</a:t>
            </a:r>
            <a:r>
              <a:rPr lang="zh-CN" altLang="en-US" dirty="0" smtClean="0"/>
              <a:t>认证，这两个字节必须是</a:t>
            </a:r>
            <a:r>
              <a:rPr lang="en-US" altLang="zh-CN" dirty="0" smtClean="0">
                <a:latin typeface="+mn-ea"/>
              </a:rPr>
              <a:t>0x01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0x03</a:t>
            </a:r>
          </a:p>
          <a:p>
            <a:r>
              <a:rPr lang="zh-CN" altLang="en-US" dirty="0" smtClean="0">
                <a:latin typeface="+mn-ea"/>
              </a:rPr>
              <a:t>目前最新的</a:t>
            </a:r>
            <a:r>
              <a:rPr lang="en-US" altLang="zh-CN" dirty="0" smtClean="0">
                <a:latin typeface="+mn-ea"/>
              </a:rPr>
              <a:t>EDID</a:t>
            </a:r>
            <a:r>
              <a:rPr lang="zh-CN" altLang="en-US" dirty="0" smtClean="0">
                <a:latin typeface="+mn-ea"/>
              </a:rPr>
              <a:t>版本号是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，修订次数号是</a:t>
            </a:r>
            <a:r>
              <a:rPr lang="en-US" altLang="zh-CN" dirty="0" smtClean="0">
                <a:latin typeface="+mn-ea"/>
              </a:rPr>
              <a:t>3</a:t>
            </a:r>
          </a:p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000504"/>
            <a:ext cx="293931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4000504"/>
            <a:ext cx="304136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000504"/>
            <a:ext cx="2686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4.Basic Display Parameters and Features</a:t>
            </a:r>
            <a:r>
              <a:rPr lang="zh-CN" altLang="en-US" sz="4000" dirty="0" smtClean="0"/>
              <a:t>显示的基本特征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389120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Address</a:t>
            </a:r>
            <a:r>
              <a:rPr lang="zh-CN" altLang="en-US" dirty="0" smtClean="0">
                <a:latin typeface="+mn-ea"/>
              </a:rPr>
              <a:t>： </a:t>
            </a:r>
            <a:r>
              <a:rPr lang="en-US" altLang="zh-CN" b="1" dirty="0" smtClean="0">
                <a:latin typeface="+mn-ea"/>
              </a:rPr>
              <a:t>0x14~0x18</a:t>
            </a:r>
            <a:endParaRPr lang="zh-CN" altLang="en-US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31748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702149"/>
            <a:ext cx="2286016" cy="21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Video Definition</a:t>
            </a:r>
            <a:r>
              <a:rPr lang="zh-CN" altLang="en-US" dirty="0" smtClean="0"/>
              <a:t>视频信号定义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Address</a:t>
            </a:r>
            <a:r>
              <a:rPr lang="zh-CN" altLang="en-US" dirty="0" smtClean="0">
                <a:latin typeface="+mn-ea"/>
              </a:rPr>
              <a:t>： </a:t>
            </a:r>
            <a:r>
              <a:rPr lang="en-US" altLang="zh-CN" b="1" dirty="0" smtClean="0">
                <a:latin typeface="+mn-ea"/>
              </a:rPr>
              <a:t>0x14</a:t>
            </a:r>
          </a:p>
          <a:p>
            <a:r>
              <a:rPr lang="zh-CN" altLang="en-US" dirty="0" smtClean="0">
                <a:latin typeface="+mn-ea"/>
              </a:rPr>
              <a:t>为了通过认证，这个字节必须写</a:t>
            </a:r>
            <a:r>
              <a:rPr lang="en-US" altLang="zh-CN" b="1" dirty="0" smtClean="0">
                <a:latin typeface="+mn-ea"/>
              </a:rPr>
              <a:t>0x81</a:t>
            </a:r>
            <a:r>
              <a:rPr lang="zh-CN" altLang="en-US" b="1" dirty="0" smtClean="0">
                <a:latin typeface="+mn-ea"/>
              </a:rPr>
              <a:t>或</a:t>
            </a:r>
            <a:r>
              <a:rPr lang="en-US" altLang="zh-CN" b="1" dirty="0" smtClean="0">
                <a:latin typeface="+mn-ea"/>
              </a:rPr>
              <a:t>0x80</a:t>
            </a:r>
          </a:p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521497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643314"/>
            <a:ext cx="3357586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143380"/>
            <a:ext cx="4871272" cy="216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071934" y="6286520"/>
            <a:ext cx="2786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SOG   </a:t>
            </a:r>
            <a:r>
              <a:rPr lang="zh-CN" altLang="en-US" sz="1000" dirty="0" smtClean="0"/>
              <a:t>：绿同步</a:t>
            </a:r>
            <a:r>
              <a:rPr lang="en-US" altLang="zh-CN" sz="1000" dirty="0" smtClean="0"/>
              <a:t>Sync  On Green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Feature Support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Address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0x18</a:t>
            </a:r>
          </a:p>
          <a:p>
            <a:r>
              <a:rPr lang="zh-CN" altLang="en-US" sz="2400" dirty="0" smtClean="0">
                <a:latin typeface="+mn-ea"/>
              </a:rPr>
              <a:t>为了通过</a:t>
            </a:r>
            <a:r>
              <a:rPr lang="en-US" altLang="zh-CN" sz="2400" dirty="0" smtClean="0">
                <a:latin typeface="+mn-ea"/>
              </a:rPr>
              <a:t>HDMI</a:t>
            </a:r>
            <a:r>
              <a:rPr lang="zh-CN" altLang="en-US" sz="2400" dirty="0" smtClean="0">
                <a:latin typeface="+mn-ea"/>
              </a:rPr>
              <a:t>认证，必须做到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Bit1</a:t>
            </a:r>
            <a:r>
              <a:rPr lang="zh-CN" altLang="en-US" sz="2400" dirty="0" smtClean="0">
                <a:latin typeface="+mn-ea"/>
              </a:rPr>
              <a:t>必须是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（即是主画面）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en-US" altLang="zh-CN" sz="2400" dirty="0" smtClean="0">
                <a:latin typeface="+mn-ea"/>
              </a:rPr>
              <a:t>Native mode data</a:t>
            </a:r>
            <a:r>
              <a:rPr lang="zh-CN" altLang="en-US" sz="2400" dirty="0" smtClean="0">
                <a:latin typeface="+mn-ea"/>
              </a:rPr>
              <a:t>必须从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Address 0x36</a:t>
            </a:r>
            <a:r>
              <a:rPr lang="zh-CN" altLang="en-US" sz="2400" dirty="0" smtClean="0">
                <a:latin typeface="+mn-ea"/>
              </a:rPr>
              <a:t>开始写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714356"/>
            <a:ext cx="37814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00438"/>
            <a:ext cx="45720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572140"/>
            <a:ext cx="293002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5572140"/>
            <a:ext cx="292895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颜色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Address:</a:t>
            </a:r>
            <a:r>
              <a:rPr lang="en-US" altLang="zh-CN" b="1" dirty="0" smtClean="0">
                <a:latin typeface="+mn-ea"/>
              </a:rPr>
              <a:t>0x19~0x22</a:t>
            </a:r>
            <a:r>
              <a:rPr lang="en-US" altLang="zh-CN" dirty="0" smtClean="0">
                <a:latin typeface="+mn-ea"/>
              </a:rPr>
              <a:t>(10</a:t>
            </a:r>
            <a:r>
              <a:rPr lang="zh-CN" altLang="en-US" dirty="0" smtClean="0">
                <a:latin typeface="+mn-ea"/>
              </a:rPr>
              <a:t>字节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r>
              <a:rPr lang="zh-CN" altLang="en-US" dirty="0" smtClean="0">
                <a:latin typeface="+mn-ea"/>
              </a:rPr>
              <a:t>色度（</a:t>
            </a:r>
            <a:r>
              <a:rPr lang="en-US" dirty="0" smtClean="0"/>
              <a:t>Purity</a:t>
            </a:r>
            <a:r>
              <a:rPr lang="zh-CN" altLang="en-US" dirty="0" smtClean="0"/>
              <a:t>为以主波长描述颜色时的辅助表示）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色温（</a:t>
            </a:r>
            <a:r>
              <a:rPr lang="en-US" dirty="0" smtClean="0"/>
              <a:t>color temperature</a:t>
            </a:r>
            <a:r>
              <a:rPr lang="zh-CN" altLang="en-US" dirty="0" smtClean="0"/>
              <a:t>是表示光源光色的尺度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根据不同</a:t>
            </a:r>
            <a:r>
              <a:rPr lang="en-US" altLang="zh-CN" dirty="0" smtClean="0">
                <a:latin typeface="+mn-ea"/>
              </a:rPr>
              <a:t>panel</a:t>
            </a:r>
            <a:r>
              <a:rPr lang="zh-CN" altLang="en-US" dirty="0" smtClean="0">
                <a:latin typeface="+mn-ea"/>
              </a:rPr>
              <a:t>的特性去调整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438673"/>
            <a:ext cx="4286248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429132"/>
            <a:ext cx="427672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571876"/>
            <a:ext cx="6819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6.Established Timing</a:t>
            </a:r>
            <a:r>
              <a:rPr lang="zh-CN" altLang="en-US" sz="4000" dirty="0" smtClean="0"/>
              <a:t>基本</a:t>
            </a:r>
            <a:r>
              <a:rPr lang="en-US" altLang="zh-CN" sz="4000" dirty="0" smtClean="0"/>
              <a:t>Timing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Address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0x23~0x25</a:t>
            </a:r>
          </a:p>
          <a:p>
            <a:r>
              <a:rPr lang="zh-CN" altLang="en-US" dirty="0" smtClean="0">
                <a:latin typeface="+mn-ea"/>
              </a:rPr>
              <a:t>可以直接勾选需要的</a:t>
            </a:r>
            <a:r>
              <a:rPr lang="en-US" dirty="0" smtClean="0">
                <a:latin typeface="+mn-ea"/>
              </a:rPr>
              <a:t>timing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  而不需要再自己填写详细信息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500174"/>
            <a:ext cx="3184224" cy="278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429132"/>
            <a:ext cx="6643734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7.Standard Timing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928802"/>
            <a:ext cx="8229600" cy="4389120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Address:</a:t>
            </a:r>
            <a:r>
              <a:rPr lang="en-US" altLang="zh-CN" b="1" dirty="0" smtClean="0">
                <a:latin typeface="+mn-ea"/>
              </a:rPr>
              <a:t>0x26~0x35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16</a:t>
            </a:r>
            <a:r>
              <a:rPr lang="zh-CN" altLang="en-US" dirty="0" smtClean="0">
                <a:latin typeface="+mn-ea"/>
              </a:rPr>
              <a:t>字节）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个标准</a:t>
            </a:r>
            <a:r>
              <a:rPr lang="en-US" altLang="zh-CN" dirty="0" smtClean="0">
                <a:latin typeface="+mn-ea"/>
              </a:rPr>
              <a:t>timing</a:t>
            </a:r>
            <a:r>
              <a:rPr lang="zh-CN" altLang="en-US" dirty="0" smtClean="0">
                <a:latin typeface="+mn-ea"/>
              </a:rPr>
              <a:t>，每个占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字节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）第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字节存放</a:t>
            </a:r>
            <a:r>
              <a:rPr lang="zh-CN" altLang="en-US" sz="2000" b="1" dirty="0" smtClean="0">
                <a:latin typeface="+mn-ea"/>
              </a:rPr>
              <a:t>行解析度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err="1" smtClean="0">
                <a:latin typeface="+mn-ea"/>
              </a:rPr>
              <a:t>Hpixel</a:t>
            </a:r>
            <a:r>
              <a:rPr lang="en-US" altLang="zh-CN" sz="2000" dirty="0" smtClean="0">
                <a:latin typeface="+mn-ea"/>
              </a:rPr>
              <a:t>/8）-31，</a:t>
            </a:r>
            <a:r>
              <a:rPr lang="zh-CN" altLang="en-US" sz="2000" dirty="0" smtClean="0">
                <a:latin typeface="+mn-ea"/>
              </a:rPr>
              <a:t>然后转成16进制。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）第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字节前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位表示</a:t>
            </a:r>
            <a:r>
              <a:rPr lang="zh-CN" altLang="en-US" sz="2000" b="1" dirty="0" smtClean="0">
                <a:latin typeface="+mn-ea"/>
              </a:rPr>
              <a:t>行场解析度比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：1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（00），4：3（01），5：4（10），16：9（11）。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后</a:t>
            </a: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位表示场频：场频-60后转成二进制。与前两位一起转成16进制。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）如果少于8个</a:t>
            </a:r>
            <a:r>
              <a:rPr lang="en-US" altLang="zh-CN" sz="2000" dirty="0" smtClean="0">
                <a:latin typeface="+mn-ea"/>
              </a:rPr>
              <a:t>TIMING，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则多出的须以01，</a:t>
            </a:r>
            <a:r>
              <a:rPr lang="en-US" altLang="zh-CN" sz="2000" dirty="0" smtClean="0">
                <a:latin typeface="+mn-ea"/>
              </a:rPr>
              <a:t>01</a:t>
            </a:r>
            <a:r>
              <a:rPr lang="zh-CN" altLang="en-US" sz="2000" dirty="0" smtClean="0">
                <a:latin typeface="+mn-ea"/>
              </a:rPr>
              <a:t>填充。 </a:t>
            </a: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857232"/>
            <a:ext cx="2857520" cy="31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667250"/>
            <a:ext cx="4191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8.Detail Timing </a:t>
            </a:r>
            <a:r>
              <a:rPr lang="zh-CN" altLang="en-US" sz="3600" dirty="0" smtClean="0"/>
              <a:t>详细</a:t>
            </a:r>
            <a:r>
              <a:rPr lang="en-US" altLang="zh-CN" sz="3600" dirty="0" smtClean="0"/>
              <a:t>timing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Address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0x36~0x7D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72</a:t>
            </a:r>
            <a:r>
              <a:rPr lang="zh-CN" altLang="en-US" dirty="0" smtClean="0">
                <a:latin typeface="+mn-ea"/>
              </a:rPr>
              <a:t>个字节）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个</a:t>
            </a:r>
            <a:r>
              <a:rPr lang="en-US" altLang="zh-CN" dirty="0" smtClean="0">
                <a:latin typeface="+mn-ea"/>
              </a:rPr>
              <a:t>Detail timing</a:t>
            </a:r>
            <a:r>
              <a:rPr lang="zh-CN" altLang="en-US" dirty="0" smtClean="0">
                <a:latin typeface="+mn-ea"/>
              </a:rPr>
              <a:t>，每个</a:t>
            </a:r>
            <a:r>
              <a:rPr lang="en-US" altLang="zh-CN" dirty="0" smtClean="0">
                <a:latin typeface="+mn-ea"/>
              </a:rPr>
              <a:t>18</a:t>
            </a:r>
            <a:r>
              <a:rPr lang="zh-CN" altLang="en-US" dirty="0" smtClean="0">
                <a:latin typeface="+mn-ea"/>
              </a:rPr>
              <a:t>个字节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EDID ver1.2</a:t>
            </a:r>
            <a:r>
              <a:rPr lang="zh-CN" altLang="en-US" sz="2400" dirty="0" smtClean="0">
                <a:latin typeface="+mn-ea"/>
              </a:rPr>
              <a:t>以上版本</a:t>
            </a:r>
            <a:r>
              <a:rPr lang="zh-CN" altLang="en-US" sz="2400" dirty="0" smtClean="0">
                <a:latin typeface="Times New Roman" pitchFamily="18" charset="0"/>
              </a:rPr>
              <a:t>除可以用来描述</a:t>
            </a:r>
            <a:r>
              <a:rPr lang="en-US" altLang="zh-CN" sz="2400" dirty="0" smtClean="0">
                <a:latin typeface="Times New Roman" pitchFamily="18" charset="0"/>
              </a:rPr>
              <a:t>timing</a:t>
            </a:r>
            <a:r>
              <a:rPr lang="zh-CN" altLang="en-US" sz="2400" dirty="0" smtClean="0">
                <a:latin typeface="Times New Roman" pitchFamily="18" charset="0"/>
              </a:rPr>
              <a:t>外，还可以用来描述显示器的其他特性，如机种名、最大频率范围，解析度等。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+mn-ea"/>
              </a:rPr>
              <a:t>第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个</a:t>
            </a:r>
            <a:r>
              <a:rPr lang="en-US" altLang="zh-CN" sz="2400" dirty="0" smtClean="0">
                <a:latin typeface="+mn-ea"/>
              </a:rPr>
              <a:t>Detail timing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en-US" altLang="zh-CN" sz="2400" dirty="0" smtClean="0">
                <a:latin typeface="+mn-ea"/>
              </a:rPr>
              <a:t>Preferred Timing/Native Timing/Native Resolution</a:t>
            </a:r>
          </a:p>
          <a:p>
            <a:r>
              <a:rPr lang="en-US" altLang="zh-CN" sz="2400" dirty="0" smtClean="0">
                <a:latin typeface="+mn-ea"/>
              </a:rPr>
              <a:t>Monitor Name Description</a:t>
            </a:r>
            <a:r>
              <a:rPr lang="zh-CN" altLang="en-US" sz="2400" dirty="0" smtClean="0">
                <a:latin typeface="+mn-ea"/>
              </a:rPr>
              <a:t>必须写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Monitor Range Limits Description</a:t>
            </a:r>
            <a:r>
              <a:rPr lang="zh-CN" altLang="en-US" sz="2400" dirty="0" smtClean="0">
                <a:latin typeface="+mn-ea"/>
              </a:rPr>
              <a:t>必须写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8.Detail Timing </a:t>
            </a:r>
            <a:r>
              <a:rPr lang="zh-CN" altLang="en-US" sz="3600" dirty="0" smtClean="0"/>
              <a:t>详细</a:t>
            </a:r>
            <a:r>
              <a:rPr lang="en-US" altLang="zh-CN" sz="3600" dirty="0" smtClean="0"/>
              <a:t>timing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00100" y="1785929"/>
          <a:ext cx="6357982" cy="3786209"/>
        </p:xfrm>
        <a:graphic>
          <a:graphicData uri="http://schemas.openxmlformats.org/drawingml/2006/table">
            <a:tbl>
              <a:tblPr/>
              <a:tblGrid>
                <a:gridCol w="2820391"/>
                <a:gridCol w="3537591"/>
              </a:tblGrid>
              <a:tr h="35451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latin typeface="宋体"/>
                          <a:ea typeface="宋体"/>
                          <a:cs typeface="宋体"/>
                        </a:rPr>
                        <a:t>EDID</a:t>
                      </a:r>
                      <a:r>
                        <a:rPr lang="zh-CN" sz="1200" b="1" kern="0" dirty="0">
                          <a:latin typeface="Times New Roman"/>
                          <a:ea typeface="宋体"/>
                          <a:cs typeface="宋体"/>
                        </a:rPr>
                        <a:t>填写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>
                          <a:latin typeface="宋体"/>
                          <a:ea typeface="宋体"/>
                          <a:cs typeface="宋体"/>
                        </a:rPr>
                        <a:t>EDID Tool</a:t>
                      </a:r>
                      <a:r>
                        <a:rPr lang="zh-CN" sz="1200" b="1" kern="0">
                          <a:latin typeface="Times New Roman"/>
                          <a:ea typeface="宋体"/>
                          <a:cs typeface="宋体"/>
                        </a:rPr>
                        <a:t>上的项目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latin typeface="Times New Roman"/>
                          <a:ea typeface="宋体"/>
                          <a:cs typeface="宋体"/>
                        </a:rPr>
                        <a:t>对应</a:t>
                      </a:r>
                      <a:r>
                        <a:rPr lang="en-US" sz="1200" b="1" kern="0">
                          <a:latin typeface="Times New Roman"/>
                          <a:ea typeface="宋体"/>
                          <a:cs typeface="宋体"/>
                        </a:rPr>
                        <a:t>EDID Spec</a:t>
                      </a:r>
                      <a:r>
                        <a:rPr lang="zh-CN" sz="1200" b="1" kern="0">
                          <a:latin typeface="Times New Roman"/>
                          <a:ea typeface="宋体"/>
                          <a:cs typeface="宋体"/>
                        </a:rPr>
                        <a:t>上的内容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pixel clock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pixel clock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H Active Pixel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Hor Pixels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V Active Pixel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Ver Pixels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H Banking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Hor Blank Time(Pixels)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V Banking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Ver Blank Time(Lines</a:t>
                      </a:r>
                      <a:r>
                        <a:rPr lang="zh-CN" sz="1200" kern="0">
                          <a:latin typeface="Times New Roman"/>
                          <a:ea typeface="宋体"/>
                          <a:cs typeface="宋体"/>
                        </a:rPr>
                        <a:t>）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H Sync Offset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H </a:t>
                      </a:r>
                      <a:r>
                        <a:rPr lang="en-US" sz="1200" b="1" ker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Front</a:t>
                      </a: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 Porch(Pixels)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V Sync Offset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V </a:t>
                      </a:r>
                      <a:r>
                        <a:rPr lang="en-US" sz="1200" b="1" ker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Front</a:t>
                      </a: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 Porch(Pixels)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H Sync Width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Hor Sync Time(Pixels)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宋体"/>
                          <a:ea typeface="宋体"/>
                          <a:cs typeface="宋体"/>
                        </a:rPr>
                        <a:t>V Sync Width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latin typeface="宋体"/>
                          <a:ea typeface="宋体"/>
                          <a:cs typeface="宋体"/>
                        </a:rPr>
                        <a:t>Ver</a:t>
                      </a:r>
                      <a:r>
                        <a:rPr lang="en-US" sz="1200" kern="0" dirty="0">
                          <a:latin typeface="宋体"/>
                          <a:ea typeface="宋体"/>
                          <a:cs typeface="宋体"/>
                        </a:rPr>
                        <a:t> Sync Time(Lines)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Revision History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Revision No.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Owner</a:t>
                      </a:r>
                      <a:endParaRPr kumimoji="1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V1.0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Initial release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Flying.fang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2012.12.19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+mn-cs"/>
                        </a:rPr>
                        <a:t>V2.o</a:t>
                      </a:r>
                      <a:endParaRPr kumimoji="1" lang="zh-CN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Modify some descriptions</a:t>
                      </a:r>
                      <a:r>
                        <a:rPr lang="zh-CN" altLang="en-US" dirty="0" smtClean="0"/>
                        <a:t>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Add 4k2k</a:t>
                      </a:r>
                      <a:r>
                        <a:rPr lang="zh-CN" altLang="en-US" dirty="0" smtClean="0"/>
                        <a:t>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Flying.fang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2014.3.4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8.Detail Timing </a:t>
            </a:r>
            <a:r>
              <a:rPr lang="zh-CN" altLang="en-US" sz="3600" dirty="0" smtClean="0"/>
              <a:t>详细</a:t>
            </a:r>
            <a:r>
              <a:rPr lang="en-US" altLang="zh-CN" sz="3600" dirty="0" smtClean="0"/>
              <a:t>timing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下面以</a:t>
            </a:r>
            <a:r>
              <a:rPr lang="en-US" dirty="0" smtClean="0"/>
              <a:t>1024x768@60</a:t>
            </a:r>
            <a:r>
              <a:rPr lang="zh-CN" altLang="en-US" dirty="0" smtClean="0"/>
              <a:t>为例：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117924"/>
            <a:ext cx="4574527" cy="56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43116"/>
            <a:ext cx="363897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8.Detail Timing </a:t>
            </a:r>
            <a:r>
              <a:rPr lang="zh-CN" altLang="en-US" sz="3600" dirty="0" smtClean="0"/>
              <a:t>详细</a:t>
            </a:r>
            <a:r>
              <a:rPr lang="en-US" altLang="zh-CN" sz="3600" dirty="0" smtClean="0"/>
              <a:t>timing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389120"/>
          </a:xfrm>
        </p:spPr>
        <p:txBody>
          <a:bodyPr/>
          <a:lstStyle/>
          <a:p>
            <a:r>
              <a:rPr lang="en-US" dirty="0" smtClean="0"/>
              <a:t>Sync Description</a:t>
            </a:r>
          </a:p>
          <a:p>
            <a:r>
              <a:rPr lang="zh-CN" altLang="en-US" dirty="0" smtClean="0"/>
              <a:t>下面以</a:t>
            </a:r>
            <a:r>
              <a:rPr lang="en-US" dirty="0" smtClean="0"/>
              <a:t>1024x768@60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r>
              <a:rPr lang="en-US" altLang="zh-CN" sz="1600" dirty="0" err="1" smtClean="0"/>
              <a:t>Hor</a:t>
            </a:r>
            <a:r>
              <a:rPr lang="en-US" altLang="zh-CN" sz="1600" dirty="0" smtClean="0"/>
              <a:t> Sync Polarity=NEGATIVE</a:t>
            </a:r>
          </a:p>
          <a:p>
            <a:r>
              <a:rPr lang="en-US" altLang="zh-CN" sz="1600" dirty="0" err="1" smtClean="0"/>
              <a:t>Ver</a:t>
            </a:r>
            <a:r>
              <a:rPr lang="en-US" altLang="zh-CN" sz="1600" dirty="0" smtClean="0"/>
              <a:t> Sync Polarity=NEGATIVE</a:t>
            </a:r>
          </a:p>
          <a:p>
            <a:r>
              <a:rPr lang="zh-CN" altLang="en-US" sz="1600" dirty="0" smtClean="0"/>
              <a:t>因此在</a:t>
            </a:r>
            <a:r>
              <a:rPr lang="en-US" altLang="zh-CN" sz="1600" dirty="0" smtClean="0"/>
              <a:t>EDID Tool</a:t>
            </a:r>
            <a:r>
              <a:rPr lang="zh-CN" altLang="en-US" sz="1600" dirty="0" smtClean="0"/>
              <a:t>中不勾选 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H Polarity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Positive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V Polarity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Positive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400" dirty="0" smtClean="0"/>
              <a:t>Ps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Spec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1680x1050@60</a:t>
            </a:r>
            <a:r>
              <a:rPr lang="zh-CN" altLang="en-US" sz="1400" dirty="0" smtClean="0"/>
              <a:t>的文字和例图也矛盾了</a:t>
            </a:r>
            <a:endParaRPr lang="en-US" altLang="zh-CN" sz="1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786190"/>
            <a:ext cx="4000528" cy="127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142984"/>
            <a:ext cx="44767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8.Detail Timing </a:t>
            </a:r>
            <a:r>
              <a:rPr lang="zh-CN" altLang="en-US" sz="3600" dirty="0" smtClean="0"/>
              <a:t>详细</a:t>
            </a:r>
            <a:r>
              <a:rPr lang="en-US" altLang="zh-CN" sz="3600" dirty="0" smtClean="0"/>
              <a:t>timing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389120"/>
          </a:xfrm>
        </p:spPr>
        <p:txBody>
          <a:bodyPr/>
          <a:lstStyle/>
          <a:p>
            <a:r>
              <a:rPr lang="en-US" altLang="zh-CN" sz="2800" dirty="0" smtClean="0">
                <a:latin typeface="+mn-ea"/>
              </a:rPr>
              <a:t>Monitor Name Description</a:t>
            </a:r>
            <a:r>
              <a:rPr lang="zh-CN" altLang="en-US" sz="2800" dirty="0" smtClean="0">
                <a:latin typeface="+mn-ea"/>
              </a:rPr>
              <a:t>必须写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18</a:t>
            </a:r>
            <a:r>
              <a:rPr lang="zh-CN" altLang="en-US" sz="2800" dirty="0" smtClean="0">
                <a:latin typeface="+mn-ea"/>
              </a:rPr>
              <a:t>字节以内</a:t>
            </a:r>
            <a:endParaRPr lang="en-US" altLang="zh-CN" sz="2800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368564"/>
            <a:ext cx="550072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8.Detail Timing </a:t>
            </a:r>
            <a:r>
              <a:rPr lang="zh-CN" altLang="en-US" sz="3600" dirty="0" smtClean="0"/>
              <a:t>详细</a:t>
            </a:r>
            <a:r>
              <a:rPr lang="en-US" altLang="zh-CN" sz="3600" dirty="0" smtClean="0"/>
              <a:t>timing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5860"/>
            <a:ext cx="8229600" cy="4389120"/>
          </a:xfrm>
        </p:spPr>
        <p:txBody>
          <a:bodyPr/>
          <a:lstStyle/>
          <a:p>
            <a:r>
              <a:rPr lang="en-US" altLang="zh-CN" sz="2000" b="1" dirty="0" smtClean="0">
                <a:latin typeface="+mn-ea"/>
              </a:rPr>
              <a:t>Monitor Range Limits Description</a:t>
            </a:r>
            <a:r>
              <a:rPr lang="zh-CN" altLang="en-US" sz="2000" b="1" dirty="0" smtClean="0">
                <a:latin typeface="+mn-ea"/>
              </a:rPr>
              <a:t>必须写</a:t>
            </a:r>
            <a:endParaRPr lang="en-US" altLang="zh-CN" sz="2000" b="1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任何一个超出范围的</a:t>
            </a:r>
            <a:r>
              <a:rPr lang="en-US" altLang="zh-CN" sz="2000" b="1" dirty="0" smtClean="0">
                <a:latin typeface="+mn-ea"/>
              </a:rPr>
              <a:t>timing</a:t>
            </a:r>
            <a:r>
              <a:rPr lang="zh-CN" altLang="en-US" sz="2000" b="1" dirty="0" smtClean="0">
                <a:latin typeface="+mn-ea"/>
              </a:rPr>
              <a:t>都可能导致监视</a:t>
            </a:r>
            <a:endParaRPr lang="en-US" altLang="zh-CN" sz="2000" b="1" dirty="0" smtClean="0">
              <a:latin typeface="+mn-ea"/>
            </a:endParaRPr>
          </a:p>
          <a:p>
            <a:pPr>
              <a:buNone/>
            </a:pPr>
            <a:r>
              <a:rPr lang="zh-CN" altLang="en-US" sz="2000" b="1" dirty="0" smtClean="0">
                <a:latin typeface="+mn-ea"/>
              </a:rPr>
              <a:t>  器进入自我保护模式。所以用户在应用某个</a:t>
            </a:r>
            <a:endParaRPr lang="en-US" altLang="zh-CN" sz="2000" b="1" dirty="0" smtClean="0">
              <a:latin typeface="+mn-ea"/>
            </a:endParaRPr>
          </a:p>
          <a:p>
            <a:pPr>
              <a:buNone/>
            </a:pPr>
            <a:r>
              <a:rPr lang="en-US" altLang="zh-CN" sz="2000" b="1" dirty="0" smtClean="0">
                <a:latin typeface="+mn-ea"/>
              </a:rPr>
              <a:t>  timing</a:t>
            </a:r>
            <a:r>
              <a:rPr lang="zh-CN" altLang="en-US" sz="2000" b="1" dirty="0" smtClean="0">
                <a:latin typeface="+mn-ea"/>
              </a:rPr>
              <a:t>前最好确认它是在指定范围之内。</a:t>
            </a:r>
            <a:endParaRPr lang="en-US" altLang="zh-CN" sz="2000" b="1" dirty="0" smtClean="0">
              <a:latin typeface="+mn-ea"/>
            </a:endParaRPr>
          </a:p>
          <a:p>
            <a:pPr>
              <a:buNone/>
            </a:pPr>
            <a:r>
              <a:rPr lang="en-US" altLang="zh-CN" sz="2000" b="1" dirty="0" smtClean="0">
                <a:latin typeface="+mn-ea"/>
              </a:rPr>
              <a:t>  </a:t>
            </a:r>
            <a:r>
              <a:rPr lang="en-US" altLang="zh-CN" sz="1800" b="1" dirty="0" smtClean="0">
                <a:latin typeface="+mn-ea"/>
              </a:rPr>
              <a:t>=》Vertical rate</a:t>
            </a:r>
            <a:r>
              <a:rPr lang="zh-CN" altLang="en-US" sz="1800" b="1" dirty="0" smtClean="0">
                <a:latin typeface="+mn-ea"/>
              </a:rPr>
              <a:t>、</a:t>
            </a:r>
            <a:r>
              <a:rPr lang="en-US" altLang="zh-CN" sz="1800" b="1" dirty="0" smtClean="0">
                <a:latin typeface="+mn-ea"/>
              </a:rPr>
              <a:t>Horizontal frequency</a:t>
            </a:r>
          </a:p>
          <a:p>
            <a:pPr>
              <a:buNone/>
            </a:pPr>
            <a:r>
              <a:rPr lang="en-US" altLang="zh-CN" sz="1800" b="1" dirty="0" smtClean="0">
                <a:latin typeface="+mn-ea"/>
              </a:rPr>
              <a:t>     </a:t>
            </a:r>
            <a:r>
              <a:rPr lang="zh-CN" altLang="en-US" sz="1800" b="1" dirty="0" smtClean="0">
                <a:latin typeface="+mn-ea"/>
              </a:rPr>
              <a:t>需要参考</a:t>
            </a:r>
            <a:r>
              <a:rPr lang="en-US" altLang="zh-CN" sz="1800" b="1" dirty="0" smtClean="0">
                <a:latin typeface="+mn-ea"/>
              </a:rPr>
              <a:t>SVD(Short Video Descriptor)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1702" y="357166"/>
            <a:ext cx="3760892" cy="342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929066"/>
            <a:ext cx="8358246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3600" dirty="0" smtClean="0"/>
              <a:t>9.Extension Flag/Checksum</a:t>
            </a:r>
            <a:br>
              <a:rPr lang="en-US" altLang="zh-CN" sz="3600" dirty="0" smtClean="0"/>
            </a:br>
            <a:r>
              <a:rPr lang="zh-CN" altLang="en-US" sz="3600" b="1" dirty="0" smtClean="0">
                <a:latin typeface="+mj-ea"/>
              </a:rPr>
              <a:t>外扩标志与</a:t>
            </a:r>
            <a:r>
              <a:rPr lang="en-US" sz="3600" b="1" dirty="0" smtClean="0">
                <a:latin typeface="+mj-ea"/>
              </a:rPr>
              <a:t>Checksum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4389120"/>
          </a:xfrm>
        </p:spPr>
        <p:txBody>
          <a:bodyPr/>
          <a:lstStyle/>
          <a:p>
            <a:r>
              <a:rPr lang="zh-CN" altLang="en-US" b="1" dirty="0" smtClean="0"/>
              <a:t>外扩标志</a:t>
            </a:r>
            <a:r>
              <a:rPr lang="zh-CN" altLang="en-US" dirty="0" smtClean="0"/>
              <a:t>，即定义外扩</a:t>
            </a:r>
            <a:r>
              <a:rPr lang="en-US" altLang="zh-CN" dirty="0" smtClean="0"/>
              <a:t>EDID</a:t>
            </a:r>
            <a:r>
              <a:rPr lang="zh-CN" altLang="en-US" dirty="0" smtClean="0"/>
              <a:t>的个数</a:t>
            </a:r>
            <a:endParaRPr lang="en-US" altLang="zh-CN" dirty="0" smtClean="0"/>
          </a:p>
          <a:p>
            <a:r>
              <a:rPr lang="en-US" dirty="0" smtClean="0">
                <a:latin typeface="+mn-ea"/>
              </a:rPr>
              <a:t>128 byte</a:t>
            </a:r>
            <a:r>
              <a:rPr lang="zh-CN" altLang="en-US" dirty="0" smtClean="0">
                <a:latin typeface="+mn-ea"/>
              </a:rPr>
              <a:t>一个</a:t>
            </a:r>
            <a:r>
              <a:rPr lang="en-US" dirty="0" smtClean="0">
                <a:latin typeface="+mn-ea"/>
              </a:rPr>
              <a:t>block</a:t>
            </a:r>
            <a:r>
              <a:rPr lang="zh-CN" altLang="en-US" dirty="0" smtClean="0">
                <a:latin typeface="+mn-ea"/>
              </a:rPr>
              <a:t>，所以如果</a:t>
            </a:r>
            <a:r>
              <a:rPr lang="en-US" dirty="0" smtClean="0">
                <a:latin typeface="+mn-ea"/>
              </a:rPr>
              <a:t>256 byte</a:t>
            </a:r>
            <a:r>
              <a:rPr lang="zh-CN" altLang="en-US" dirty="0" smtClean="0">
                <a:latin typeface="+mn-ea"/>
              </a:rPr>
              <a:t>，则前</a:t>
            </a:r>
            <a:r>
              <a:rPr lang="en-US" dirty="0" smtClean="0">
                <a:latin typeface="+mn-ea"/>
              </a:rPr>
              <a:t>128 byte</a:t>
            </a:r>
            <a:r>
              <a:rPr lang="zh-CN" altLang="en-US" dirty="0" smtClean="0">
                <a:latin typeface="+mn-ea"/>
              </a:rPr>
              <a:t>的倒数第二个字节一定要为</a:t>
            </a:r>
            <a:r>
              <a:rPr lang="en-US" dirty="0" smtClean="0">
                <a:latin typeface="+mn-ea"/>
              </a:rPr>
              <a:t>0x01</a:t>
            </a:r>
            <a:r>
              <a:rPr lang="zh-CN" altLang="en-US" dirty="0" smtClean="0">
                <a:latin typeface="+mn-ea"/>
              </a:rPr>
              <a:t>， 同理，如果有</a:t>
            </a:r>
            <a:r>
              <a:rPr lang="en-US" dirty="0" smtClean="0">
                <a:latin typeface="+mn-ea"/>
              </a:rPr>
              <a:t>384 byte</a:t>
            </a:r>
            <a:r>
              <a:rPr lang="zh-CN" altLang="en-US" dirty="0" smtClean="0">
                <a:latin typeface="+mn-ea"/>
              </a:rPr>
              <a:t>，则该字节应当为</a:t>
            </a:r>
            <a:r>
              <a:rPr lang="en-US" dirty="0" smtClean="0">
                <a:latin typeface="+mn-ea"/>
              </a:rPr>
              <a:t>0x02…</a:t>
            </a:r>
            <a:r>
              <a:rPr lang="zh-CN" altLang="en-US" dirty="0" smtClean="0">
                <a:latin typeface="+mn-ea"/>
              </a:rPr>
              <a:t>同理类推</a:t>
            </a:r>
            <a:endParaRPr lang="zh-CN" altLang="en-US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500570"/>
            <a:ext cx="8502967" cy="206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2232" y="428604"/>
            <a:ext cx="333892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9.Extension Flag/Checksum</a:t>
            </a:r>
            <a:br>
              <a:rPr lang="en-US" altLang="zh-CN" sz="3600" dirty="0" smtClean="0"/>
            </a:br>
            <a:r>
              <a:rPr lang="zh-CN" altLang="en-US" sz="3600" b="1" dirty="0" smtClean="0">
                <a:latin typeface="+mj-ea"/>
              </a:rPr>
              <a:t>外扩标志与</a:t>
            </a:r>
            <a:r>
              <a:rPr lang="en-US" sz="3600" b="1" dirty="0" smtClean="0">
                <a:latin typeface="+mj-ea"/>
              </a:rPr>
              <a:t>Checksum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校验码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 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 </a:t>
            </a:r>
            <a:r>
              <a:rPr lang="zh-CN" altLang="en-US" dirty="0" smtClean="0"/>
              <a:t>数据在传输过程中如何判断某个数据出错了？正常的话把所有数据叠加起来刚好要等于</a:t>
            </a:r>
            <a:r>
              <a:rPr lang="en-US" dirty="0" smtClean="0"/>
              <a:t>0</a:t>
            </a:r>
            <a:r>
              <a:rPr lang="zh-CN" altLang="en-US" dirty="0" smtClean="0"/>
              <a:t>，如果发现不等于</a:t>
            </a:r>
            <a:r>
              <a:rPr lang="en-US" dirty="0" smtClean="0"/>
              <a:t>0</a:t>
            </a:r>
            <a:r>
              <a:rPr lang="zh-CN" altLang="en-US" dirty="0" smtClean="0"/>
              <a:t>，就可以认为中间有数据出错了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2</a:t>
            </a:r>
            <a:r>
              <a:rPr lang="zh-CN" altLang="en-US" dirty="0" smtClean="0"/>
              <a:t>）</a:t>
            </a:r>
            <a:r>
              <a:rPr lang="en-US" dirty="0" smtClean="0"/>
              <a:t> auto checksum</a:t>
            </a:r>
            <a:r>
              <a:rPr lang="zh-CN" altLang="en-US" dirty="0" smtClean="0"/>
              <a:t>指的是工具自动按照前面字节变动的值重新计算</a:t>
            </a:r>
            <a:r>
              <a:rPr lang="en-US" dirty="0" smtClean="0"/>
              <a:t>check sum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143381"/>
            <a:ext cx="4090985" cy="274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三、常见</a:t>
            </a:r>
            <a:r>
              <a:rPr lang="en-US" altLang="zh-CN" dirty="0" smtClean="0"/>
              <a:t>EDID</a:t>
            </a:r>
            <a:r>
              <a:rPr lang="zh-CN" altLang="en-US" dirty="0" smtClean="0"/>
              <a:t>问题及修改方法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360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修改客户名字</a:t>
            </a:r>
            <a:endParaRPr lang="en-US" altLang="zh-CN" sz="3600" dirty="0" smtClean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=》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注意客户机器不要保留</a:t>
            </a:r>
            <a:r>
              <a:rPr lang="en-US" altLang="zh-CN" sz="320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MStar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名字信息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643314"/>
            <a:ext cx="20764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429000"/>
            <a:ext cx="55435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2.Physical Address</a:t>
            </a:r>
            <a:r>
              <a:rPr lang="zh-CN" altLang="en-US" sz="3600" dirty="0" smtClean="0"/>
              <a:t>物理地址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不同的</a:t>
            </a:r>
            <a:r>
              <a:rPr lang="en-US" altLang="zh-CN" dirty="0" smtClean="0"/>
              <a:t>HDMI</a:t>
            </a:r>
            <a:r>
              <a:rPr lang="zh-CN" altLang="en-US" dirty="0" smtClean="0"/>
              <a:t>口一定要设不同物理地址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HDMI1:1000  HDMI2:2000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HDMI3:3000  HDMI4:4000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Chakra2 </a:t>
            </a:r>
            <a:r>
              <a:rPr lang="zh-CN" altLang="en-US" sz="2000" dirty="0" smtClean="0">
                <a:latin typeface="+mn-ea"/>
              </a:rPr>
              <a:t>固定在</a:t>
            </a:r>
            <a:r>
              <a:rPr lang="en-US" altLang="zh-CN" sz="2000" dirty="0" smtClean="0">
                <a:latin typeface="+mn-ea"/>
              </a:rPr>
              <a:t>03 0C 00</a:t>
            </a:r>
            <a:r>
              <a:rPr lang="zh-CN" altLang="en-US" sz="2000" dirty="0" smtClean="0">
                <a:latin typeface="+mn-ea"/>
              </a:rPr>
              <a:t>后面显示）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786058"/>
            <a:ext cx="3286148" cy="36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64" y="2786058"/>
            <a:ext cx="510365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3600" dirty="0" smtClean="0"/>
              <a:t>3.</a:t>
            </a:r>
            <a:r>
              <a:rPr lang="en-US" sz="3600" b="1" dirty="0" smtClean="0"/>
              <a:t> 3D EDID</a:t>
            </a:r>
            <a:r>
              <a:rPr lang="zh-CN" altLang="en-US" sz="3600" b="1" dirty="0" smtClean="0"/>
              <a:t>转换成</a:t>
            </a:r>
            <a:r>
              <a:rPr lang="en-US" sz="3600" b="1" dirty="0" smtClean="0"/>
              <a:t>2D EDID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229600" cy="4389120"/>
          </a:xfrm>
        </p:spPr>
        <p:txBody>
          <a:bodyPr/>
          <a:lstStyle/>
          <a:p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B1/Video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857652" cy="351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928802"/>
            <a:ext cx="464347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3600" dirty="0" smtClean="0"/>
              <a:t>4.</a:t>
            </a:r>
            <a:r>
              <a:rPr lang="en-US" sz="3600" b="1" dirty="0" smtClean="0"/>
              <a:t> 2D EDID</a:t>
            </a:r>
            <a:r>
              <a:rPr lang="zh-CN" altLang="en-US" sz="3600" b="1" dirty="0" smtClean="0"/>
              <a:t>改成</a:t>
            </a:r>
            <a:r>
              <a:rPr lang="en-US" sz="3600" b="1" dirty="0" smtClean="0"/>
              <a:t>3D EDID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4389120"/>
          </a:xfrm>
        </p:spPr>
        <p:txBody>
          <a:bodyPr/>
          <a:lstStyle/>
          <a:p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B1/Video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414340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714488"/>
            <a:ext cx="457203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一、简介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二、前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128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字节的意义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三、常见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EDID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问题及修改方法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四、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参考资料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五、实际操作题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649230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4429132"/>
            <a:ext cx="90201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237470" cy="30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支持</a:t>
            </a:r>
            <a:r>
              <a:rPr lang="en-US" altLang="zh-CN" sz="3600" dirty="0" smtClean="0"/>
              <a:t>4K2K</a:t>
            </a:r>
            <a:endParaRPr lang="zh-CN" alt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143248"/>
            <a:ext cx="5214974" cy="263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85860"/>
            <a:ext cx="33147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1142983"/>
            <a:ext cx="4953001" cy="164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3600" dirty="0" smtClean="0"/>
              <a:t>6.</a:t>
            </a:r>
            <a:r>
              <a:rPr lang="en-US" sz="3600" b="1" dirty="0" smtClean="0"/>
              <a:t> PCM/AC3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00174"/>
            <a:ext cx="8229600" cy="4389120"/>
          </a:xfrm>
        </p:spPr>
        <p:txBody>
          <a:bodyPr/>
          <a:lstStyle/>
          <a:p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B1/Audio</a:t>
            </a:r>
          </a:p>
          <a:p>
            <a:pPr lvl="0"/>
            <a:r>
              <a:rPr lang="en-US" altLang="zh-CN" dirty="0" smtClean="0"/>
              <a:t>1)</a:t>
            </a:r>
            <a:r>
              <a:rPr lang="zh-CN" altLang="en-US" b="1" dirty="0" smtClean="0"/>
              <a:t>仅支持</a:t>
            </a:r>
            <a:r>
              <a:rPr lang="en-US" b="1" dirty="0" smtClean="0"/>
              <a:t>PCM</a:t>
            </a: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880979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en-US" sz="3600" b="1" dirty="0" smtClean="0"/>
              <a:t> PCM/AC3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4389120"/>
          </a:xfrm>
        </p:spPr>
        <p:txBody>
          <a:bodyPr/>
          <a:lstStyle/>
          <a:p>
            <a:pPr lvl="0"/>
            <a:r>
              <a:rPr lang="en-US" altLang="zh-CN" dirty="0" smtClean="0">
                <a:latin typeface="+mn-ea"/>
              </a:rPr>
              <a:t>2)</a:t>
            </a:r>
            <a:r>
              <a:rPr lang="zh-CN" altLang="en-US" b="1" dirty="0" smtClean="0">
                <a:latin typeface="+mn-ea"/>
              </a:rPr>
              <a:t>既支持</a:t>
            </a:r>
            <a:r>
              <a:rPr lang="en-US" b="1" dirty="0" smtClean="0">
                <a:latin typeface="+mn-ea"/>
              </a:rPr>
              <a:t>PCM</a:t>
            </a:r>
            <a:r>
              <a:rPr lang="zh-CN" altLang="en-US" b="1" dirty="0" smtClean="0">
                <a:latin typeface="+mn-ea"/>
              </a:rPr>
              <a:t>又支持</a:t>
            </a:r>
            <a:r>
              <a:rPr lang="en-US" b="1" dirty="0" smtClean="0">
                <a:latin typeface="+mn-ea"/>
              </a:rPr>
              <a:t>AC3</a:t>
            </a:r>
            <a:endParaRPr lang="zh-CN" altLang="en-US" dirty="0" smtClean="0">
              <a:latin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214554"/>
            <a:ext cx="4363312" cy="420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157795"/>
            <a:ext cx="4572000" cy="448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3600" dirty="0" smtClean="0"/>
              <a:t>7.</a:t>
            </a:r>
            <a:r>
              <a:rPr lang="en-US" sz="3600" b="1" dirty="0" smtClean="0"/>
              <a:t> HDMI</a:t>
            </a:r>
            <a:r>
              <a:rPr lang="zh-CN" altLang="en-US" sz="3600" b="1" dirty="0" smtClean="0"/>
              <a:t>信源同轴支持</a:t>
            </a:r>
            <a:r>
              <a:rPr lang="en-US" sz="3600" b="1" dirty="0" smtClean="0"/>
              <a:t>5.1</a:t>
            </a:r>
            <a:r>
              <a:rPr lang="zh-CN" altLang="en-US" sz="3600" b="1" dirty="0" smtClean="0"/>
              <a:t>通道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4389120"/>
          </a:xfrm>
        </p:spPr>
        <p:txBody>
          <a:bodyPr/>
          <a:lstStyle/>
          <a:p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B1/Audio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613" y="2143116"/>
            <a:ext cx="69437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8.VIC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B1/Video-&gt;Short Video Descriptor</a:t>
            </a:r>
          </a:p>
          <a:p>
            <a:r>
              <a:rPr lang="zh-CN" altLang="en-US" sz="2400" dirty="0" smtClean="0"/>
              <a:t>表格里</a:t>
            </a:r>
            <a:r>
              <a:rPr lang="en-US" sz="2400" dirty="0" smtClean="0"/>
              <a:t>Timing</a:t>
            </a:r>
            <a:r>
              <a:rPr lang="zh-CN" altLang="en-US" sz="2400" dirty="0" smtClean="0"/>
              <a:t>的编号，如</a:t>
            </a:r>
            <a:r>
              <a:rPr lang="en-US" sz="2400" dirty="0" smtClean="0"/>
              <a:t>#1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#15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#20</a:t>
            </a:r>
            <a:endParaRPr lang="zh-CN" altLang="en-US" sz="2400" dirty="0" smtClean="0"/>
          </a:p>
          <a:p>
            <a:r>
              <a:rPr lang="zh-CN" altLang="en-US" sz="2400" dirty="0" smtClean="0"/>
              <a:t>常见错误</a:t>
            </a:r>
            <a:r>
              <a:rPr lang="en-US" sz="2400" dirty="0" smtClean="0"/>
              <a:t>FAIL-&gt; DTD is found the coordinate VIC on SVD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修改方法</a:t>
            </a:r>
            <a:endParaRPr lang="zh-CN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764386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071942"/>
            <a:ext cx="821537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9.EDID-8-18 Sink video theory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5007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）如果设备支持</a:t>
            </a:r>
            <a:r>
              <a:rPr lang="en-US" altLang="zh-CN" dirty="0" smtClean="0"/>
              <a:t>60Hz video format</a:t>
            </a:r>
            <a:r>
              <a:rPr lang="zh-CN" altLang="en-US" dirty="0" smtClean="0"/>
              <a:t>，那么就必须支持</a:t>
            </a:r>
            <a:r>
              <a:rPr lang="en-US" altLang="zh-CN" dirty="0" smtClean="0"/>
              <a:t>640x480p @59.94/60Hz </a:t>
            </a: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  <a:r>
              <a:rPr lang="en-US" altLang="zh-CN" dirty="0" smtClean="0"/>
              <a:t> 720x480p @ 59.94/60Hz   page120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）如果设备支持</a:t>
            </a:r>
            <a:r>
              <a:rPr lang="en-US" altLang="zh-CN" dirty="0" smtClean="0"/>
              <a:t>60Hz video format</a:t>
            </a:r>
            <a:r>
              <a:rPr lang="zh-CN" altLang="en-US" dirty="0" smtClean="0"/>
              <a:t>，并且支持</a:t>
            </a:r>
            <a:r>
              <a:rPr lang="en-US" altLang="zh-CN" dirty="0" smtClean="0"/>
              <a:t>HDTV</a:t>
            </a:r>
            <a:r>
              <a:rPr lang="zh-CN" altLang="en-US" dirty="0" smtClean="0"/>
              <a:t>性能，那么必须支持</a:t>
            </a:r>
            <a:r>
              <a:rPr lang="en-US" altLang="zh-CN" dirty="0" smtClean="0"/>
              <a:t>1280x720p @ 59.94/60Hz 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en-US" altLang="zh-CN" dirty="0" smtClean="0"/>
              <a:t> 1920x1080i @ 59.94/60Hz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）如果设备支持</a:t>
            </a:r>
            <a:r>
              <a:rPr lang="en-US" altLang="zh-CN" dirty="0" smtClean="0"/>
              <a:t>50Hz video format</a:t>
            </a:r>
            <a:r>
              <a:rPr lang="zh-CN" altLang="en-US" dirty="0" smtClean="0"/>
              <a:t>，那么就必须支持</a:t>
            </a:r>
            <a:r>
              <a:rPr lang="en-US" altLang="zh-CN" dirty="0" smtClean="0"/>
              <a:t>640x480p @59.94/60Hz </a:t>
            </a:r>
            <a:r>
              <a:rPr lang="en-US" altLang="zh-CN" dirty="0" smtClean="0">
                <a:solidFill>
                  <a:srgbClr val="FF0000"/>
                </a:solidFill>
              </a:rPr>
              <a:t>and </a:t>
            </a:r>
            <a:r>
              <a:rPr lang="en-US" altLang="zh-CN" dirty="0" smtClean="0"/>
              <a:t>720x576p @50Hz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）如果设备支持</a:t>
            </a:r>
            <a:r>
              <a:rPr lang="en-US" altLang="zh-CN" dirty="0" smtClean="0"/>
              <a:t>50Hz video format</a:t>
            </a:r>
            <a:r>
              <a:rPr lang="zh-CN" altLang="en-US" dirty="0" smtClean="0"/>
              <a:t>，并且支持</a:t>
            </a:r>
            <a:r>
              <a:rPr lang="en-US" altLang="zh-CN" dirty="0" smtClean="0"/>
              <a:t>HDTV</a:t>
            </a:r>
            <a:r>
              <a:rPr lang="zh-CN" altLang="en-US" dirty="0" smtClean="0"/>
              <a:t>性能，那么必须支持</a:t>
            </a:r>
            <a:r>
              <a:rPr lang="en-US" altLang="zh-CN" dirty="0" smtClean="0"/>
              <a:t>1280x720p @ 50Hz 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en-US" altLang="zh-CN" dirty="0" smtClean="0"/>
              <a:t> 1920x1080i @ 50Hz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）如果设备的模拟色差信号或者数字视频输入接口支持下面的</a:t>
            </a:r>
            <a:r>
              <a:rPr lang="en-US" altLang="zh-CN" dirty="0" smtClean="0"/>
              <a:t>timing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HDMI</a:t>
            </a:r>
            <a:r>
              <a:rPr lang="zh-CN" altLang="en-US" dirty="0" smtClean="0"/>
              <a:t>接口也要支持：</a:t>
            </a:r>
            <a:r>
              <a:rPr lang="en-US" altLang="zh-CN" dirty="0" smtClean="0"/>
              <a:t> 1280x720p @ 59.94/60Hz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1920x1080i @ 59.94/60Hz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1280x720p @ 50Hz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1920x1080i @ 50Hz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10.EDID-8-19 Pixel Encoding Requirements theory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）一个设备如果支持如模拟色差信号或者数字视频输入接口的话，就必须能够支持</a:t>
            </a:r>
            <a:r>
              <a:rPr lang="en-US" dirty="0" err="1" smtClean="0"/>
              <a:t>YCbCr</a:t>
            </a:r>
            <a:r>
              <a:rPr lang="en-US" dirty="0" smtClean="0"/>
              <a:t> 4:4:4</a:t>
            </a:r>
            <a:r>
              <a:rPr lang="zh-CN" altLang="en-US" dirty="0" smtClean="0"/>
              <a:t>及</a:t>
            </a:r>
            <a:r>
              <a:rPr lang="en-US" dirty="0" smtClean="0"/>
              <a:t>4:2:2</a:t>
            </a:r>
            <a:r>
              <a:rPr lang="zh-CN" altLang="en-US" dirty="0" smtClean="0"/>
              <a:t>两种</a:t>
            </a:r>
            <a:r>
              <a:rPr lang="en-US" dirty="0" smtClean="0"/>
              <a:t>color space(</a:t>
            </a:r>
            <a:r>
              <a:rPr lang="zh-CN" altLang="en-US" dirty="0" smtClean="0"/>
              <a:t>现实情况就是如果电视设备支持</a:t>
            </a:r>
            <a:r>
              <a:rPr lang="en-US" dirty="0" err="1" smtClean="0"/>
              <a:t>YPbPr</a:t>
            </a:r>
            <a:r>
              <a:rPr lang="zh-CN" altLang="en-US" dirty="0" smtClean="0"/>
              <a:t>高清输入，就要满足这个需求，或者如果电视支持</a:t>
            </a:r>
            <a:r>
              <a:rPr lang="en-US" dirty="0" smtClean="0"/>
              <a:t>display port</a:t>
            </a:r>
            <a:r>
              <a:rPr lang="zh-CN" altLang="en-US" dirty="0" smtClean="0"/>
              <a:t>，也要满足这个要求</a:t>
            </a:r>
            <a:r>
              <a:rPr lang="en-US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）只要设备支持</a:t>
            </a:r>
            <a:r>
              <a:rPr lang="en-US" altLang="zh-CN" dirty="0" smtClean="0"/>
              <a:t>YCBCR4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YCBCR 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，那么它就必须同时都支持。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11.</a:t>
            </a:r>
            <a:r>
              <a:rPr lang="zh-CN" altLang="en-US" sz="3600" dirty="0" smtClean="0"/>
              <a:t>其他问题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）电视如何判断接入的是</a:t>
            </a:r>
            <a:r>
              <a:rPr lang="en-US" altLang="zh-CN" b="1" dirty="0" smtClean="0"/>
              <a:t>DVI</a:t>
            </a:r>
            <a:r>
              <a:rPr lang="zh-CN" altLang="en-US" b="1" dirty="0" smtClean="0"/>
              <a:t>信号</a:t>
            </a:r>
            <a:r>
              <a:rPr lang="en-US" altLang="zh-CN" b="1" dirty="0" err="1" smtClean="0"/>
              <a:t>orHDMI</a:t>
            </a:r>
            <a:r>
              <a:rPr lang="zh-CN" altLang="en-US" b="1" dirty="0" smtClean="0"/>
              <a:t>信号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2500" dirty="0" smtClean="0"/>
              <a:t>=》</a:t>
            </a:r>
            <a:r>
              <a:rPr lang="zh-CN" altLang="en-US" sz="2500" dirty="0" smtClean="0"/>
              <a:t>有数据包声明其信号是</a:t>
            </a:r>
            <a:r>
              <a:rPr lang="en-US" sz="2500" dirty="0" smtClean="0"/>
              <a:t>DVI</a:t>
            </a:r>
            <a:r>
              <a:rPr lang="zh-CN" altLang="en-US" sz="2500" dirty="0" smtClean="0"/>
              <a:t>的还是</a:t>
            </a:r>
            <a:r>
              <a:rPr lang="en-US" sz="2500" dirty="0" smtClean="0"/>
              <a:t>HDMI</a:t>
            </a:r>
            <a:r>
              <a:rPr lang="zh-CN" altLang="en-US" sz="2500" dirty="0" smtClean="0"/>
              <a:t>的，芯片收到会解析出来</a:t>
            </a:r>
            <a:endParaRPr lang="en-US" altLang="zh-CN" sz="2500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VGA</a:t>
            </a:r>
            <a:r>
              <a:rPr lang="zh-CN" altLang="en-US" b="1" dirty="0" smtClean="0"/>
              <a:t>通道画面异常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2500" dirty="0" smtClean="0"/>
              <a:t>=》</a:t>
            </a:r>
            <a:r>
              <a:rPr lang="en-US" sz="2500" dirty="0" smtClean="0"/>
              <a:t>VGA</a:t>
            </a:r>
            <a:r>
              <a:rPr lang="zh-CN" altLang="en-US" sz="2500" dirty="0" smtClean="0"/>
              <a:t>画面偏的问题有可能是参考边沿不正确，一般要用带边框的</a:t>
            </a:r>
            <a:r>
              <a:rPr lang="en-US" sz="2500" dirty="0" smtClean="0"/>
              <a:t>pattern</a:t>
            </a:r>
            <a:r>
              <a:rPr lang="zh-CN" altLang="en-US" sz="2500" dirty="0" smtClean="0"/>
              <a:t>来自动调整位置，如果检测到</a:t>
            </a:r>
            <a:r>
              <a:rPr lang="en-US" sz="2500" dirty="0" smtClean="0"/>
              <a:t>timing</a:t>
            </a:r>
            <a:r>
              <a:rPr lang="zh-CN" altLang="en-US" sz="2500" dirty="0" smtClean="0"/>
              <a:t>非常规，且经过寄存器确认的话，就是前端送过来就是乱的，要看看</a:t>
            </a:r>
            <a:r>
              <a:rPr lang="en-US" sz="2500" dirty="0" smtClean="0"/>
              <a:t>EDID</a:t>
            </a:r>
            <a:r>
              <a:rPr lang="zh-CN" altLang="en-US" sz="2500" dirty="0" smtClean="0"/>
              <a:t>是否有设置正确</a:t>
            </a:r>
            <a:endParaRPr lang="en-US" altLang="zh-CN" sz="2500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）电视如何判断</a:t>
            </a:r>
            <a:r>
              <a:rPr lang="en-US" altLang="zh-CN" b="1" dirty="0" smtClean="0"/>
              <a:t>timing</a:t>
            </a:r>
            <a:r>
              <a:rPr lang="zh-CN" altLang="en-US" b="1" dirty="0" smtClean="0"/>
              <a:t>是否支持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2500" dirty="0" smtClean="0"/>
              <a:t>=》</a:t>
            </a:r>
            <a:r>
              <a:rPr lang="zh-CN" altLang="en-US" sz="2500" dirty="0" smtClean="0"/>
              <a:t>任何一个</a:t>
            </a:r>
            <a:r>
              <a:rPr lang="en-US" sz="2500" dirty="0" smtClean="0"/>
              <a:t>timing</a:t>
            </a:r>
            <a:r>
              <a:rPr lang="zh-CN" altLang="en-US" sz="2500" dirty="0" smtClean="0"/>
              <a:t>在程序里面都有定义其参数值，如</a:t>
            </a:r>
            <a:r>
              <a:rPr lang="en-US" sz="2500" dirty="0" err="1" smtClean="0"/>
              <a:t>Htt</a:t>
            </a:r>
            <a:r>
              <a:rPr lang="en-US" sz="2500" dirty="0" smtClean="0"/>
              <a:t>/</a:t>
            </a:r>
            <a:r>
              <a:rPr lang="en-US" sz="2500" dirty="0" err="1" smtClean="0"/>
              <a:t>Vtt</a:t>
            </a:r>
            <a:r>
              <a:rPr lang="zh-CN" altLang="en-US" sz="2500" dirty="0" smtClean="0"/>
              <a:t>等，找不到对应的值或者对应的范围就可能会显示</a:t>
            </a:r>
            <a:r>
              <a:rPr lang="en-US" sz="2500" dirty="0" smtClean="0"/>
              <a:t>unsupport</a:t>
            </a:r>
            <a:r>
              <a:rPr lang="en-US" altLang="zh-CN" sz="2500" dirty="0" smtClean="0"/>
              <a:t>ed</a:t>
            </a:r>
            <a:r>
              <a:rPr lang="zh-CN" altLang="en-US" sz="2500" dirty="0" smtClean="0"/>
              <a:t>；至于场频的部分，程序里面也有相关设定的，如</a:t>
            </a:r>
            <a:r>
              <a:rPr lang="en-US" altLang="zh-CN" sz="2500" dirty="0" smtClean="0"/>
              <a:t>Chakra2</a:t>
            </a:r>
            <a:r>
              <a:rPr lang="zh-CN" altLang="en-US" sz="2500" dirty="0" smtClean="0"/>
              <a:t>，大于</a:t>
            </a:r>
            <a:r>
              <a:rPr lang="en-US" sz="2500" dirty="0" smtClean="0"/>
              <a:t>75Hz</a:t>
            </a:r>
            <a:r>
              <a:rPr lang="zh-CN" altLang="en-US" sz="2500" dirty="0" smtClean="0"/>
              <a:t>就会显示不支持</a:t>
            </a:r>
            <a:endParaRPr lang="zh-C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一、简介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7901014" cy="45451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en-US" altLang="zh-CN" b="1" dirty="0" smtClean="0"/>
              <a:t>Extended Display Identification Data</a:t>
            </a:r>
            <a:r>
              <a:rPr lang="zh-CN" altLang="en-US" b="1" dirty="0" smtClean="0"/>
              <a:t>（扩展显示标识数据）</a:t>
            </a:r>
            <a:r>
              <a:rPr lang="zh-CN" altLang="en-US" dirty="0" smtClean="0"/>
              <a:t>是一种</a:t>
            </a:r>
            <a:r>
              <a:rPr lang="en-US" altLang="zh-CN" dirty="0" smtClean="0"/>
              <a:t>VESA(Video Electronics Standards Association</a:t>
            </a:r>
            <a:r>
              <a:rPr lang="zh-CN" altLang="en-US" dirty="0" smtClean="0"/>
              <a:t>视频电子协会</a:t>
            </a:r>
            <a:r>
              <a:rPr lang="en-US" altLang="zh-CN" dirty="0" smtClean="0"/>
              <a:t>)</a:t>
            </a:r>
            <a:r>
              <a:rPr lang="zh-CN" altLang="en-US" dirty="0" smtClean="0"/>
              <a:t>标准数据格式，其中包含</a:t>
            </a:r>
            <a:r>
              <a:rPr lang="zh-CN" altLang="en-US" b="1" dirty="0" smtClean="0"/>
              <a:t>有关监视器及其性能的参数</a:t>
            </a:r>
            <a:r>
              <a:rPr lang="zh-CN" altLang="en-US" dirty="0" smtClean="0"/>
              <a:t>，包括</a:t>
            </a:r>
            <a:r>
              <a:rPr lang="zh-CN" altLang="en-US" b="1" dirty="0" smtClean="0"/>
              <a:t>供应商信息、最大图像大小、颜色设置、厂商预设置、频率范围的限制以及显示器名和序列号的字符串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每一个</a:t>
            </a:r>
            <a:r>
              <a:rPr lang="en-US" dirty="0" smtClean="0"/>
              <a:t>HDMI</a:t>
            </a:r>
            <a:r>
              <a:rPr lang="zh-CN" altLang="en-US" dirty="0" smtClean="0"/>
              <a:t>接收端都有一个烧在</a:t>
            </a:r>
            <a:r>
              <a:rPr lang="en-US" dirty="0" smtClean="0"/>
              <a:t>EEPROM/</a:t>
            </a:r>
            <a:r>
              <a:rPr lang="zh-CN" altLang="en-US" dirty="0" smtClean="0"/>
              <a:t>内部</a:t>
            </a:r>
            <a:r>
              <a:rPr lang="en-US" dirty="0" smtClean="0"/>
              <a:t>RAM</a:t>
            </a:r>
            <a:r>
              <a:rPr lang="zh-CN" altLang="en-US" dirty="0" smtClean="0"/>
              <a:t>的</a:t>
            </a:r>
            <a:r>
              <a:rPr lang="en-US" dirty="0" smtClean="0"/>
              <a:t>EDID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通常来说，</a:t>
            </a:r>
            <a:r>
              <a:rPr lang="en-US" dirty="0" smtClean="0"/>
              <a:t>HDMI</a:t>
            </a:r>
            <a:r>
              <a:rPr lang="zh-CN" altLang="en-US" dirty="0" smtClean="0"/>
              <a:t>设备（如</a:t>
            </a:r>
            <a:r>
              <a:rPr lang="en-US" dirty="0" smtClean="0"/>
              <a:t>DVD</a:t>
            </a:r>
            <a:r>
              <a:rPr lang="zh-CN" altLang="en-US" dirty="0" smtClean="0"/>
              <a:t>播放器）会根据</a:t>
            </a:r>
            <a:r>
              <a:rPr lang="en-US" dirty="0" smtClean="0"/>
              <a:t>EDID</a:t>
            </a:r>
            <a:r>
              <a:rPr lang="zh-CN" altLang="en-US" dirty="0" smtClean="0"/>
              <a:t>信息来发送适当的信号。</a:t>
            </a:r>
          </a:p>
          <a:p>
            <a:pPr lvl="0"/>
            <a:r>
              <a:rPr lang="en-US" altLang="zh-CN" dirty="0" smtClean="0"/>
              <a:t>4.</a:t>
            </a:r>
            <a:r>
              <a:rPr lang="zh-CN" altLang="en-US" dirty="0" smtClean="0"/>
              <a:t>为了获得</a:t>
            </a:r>
            <a:r>
              <a:rPr lang="en-US" dirty="0" smtClean="0"/>
              <a:t>HDMI logo</a:t>
            </a:r>
            <a:r>
              <a:rPr lang="zh-CN" altLang="en-US" dirty="0" smtClean="0"/>
              <a:t>，我们必须把电视送到</a:t>
            </a:r>
            <a:r>
              <a:rPr lang="en-US" dirty="0" smtClean="0"/>
              <a:t>ATC</a:t>
            </a:r>
            <a:r>
              <a:rPr lang="zh-CN" altLang="en-US" dirty="0" smtClean="0"/>
              <a:t>去过认证，而</a:t>
            </a:r>
            <a:r>
              <a:rPr lang="en-US" altLang="zh-CN" dirty="0" smtClean="0"/>
              <a:t>EDID</a:t>
            </a:r>
            <a:r>
              <a:rPr lang="zh-CN" altLang="en-US" dirty="0" smtClean="0"/>
              <a:t>测试是必须做的。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《HDMI EDID and Test method》</a:t>
            </a:r>
          </a:p>
          <a:p>
            <a:r>
              <a:rPr lang="en-US" altLang="zh-CN" dirty="0" smtClean="0"/>
              <a:t>《EDID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前</a:t>
            </a:r>
            <a:r>
              <a:rPr lang="en-US" altLang="zh-CN" dirty="0" smtClean="0"/>
              <a:t>128ByteEEDIDrAr1-3》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後</a:t>
            </a:r>
            <a:r>
              <a:rPr lang="en-US" altLang="zh-CN" dirty="0" smtClean="0"/>
              <a:t>128ByteEIA_CEA861B》</a:t>
            </a:r>
          </a:p>
          <a:p>
            <a:r>
              <a:rPr lang="en-US" altLang="zh-CN" dirty="0" smtClean="0"/>
              <a:t>《VESA-timing </a:t>
            </a:r>
            <a:r>
              <a:rPr lang="en-US" altLang="zh-CN" dirty="0" err="1" smtClean="0"/>
              <a:t>dmt</a:t>
            </a:r>
            <a:r>
              <a:rPr lang="en-US" altLang="zh-CN" dirty="0" smtClean="0"/>
              <a:t>(NEW)10》</a:t>
            </a:r>
          </a:p>
          <a:p>
            <a:r>
              <a:rPr lang="en-US" altLang="zh-CN" smtClean="0"/>
              <a:t>《HDMISpecification1.4a》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 Thanks~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89120"/>
          </a:xfrm>
        </p:spPr>
        <p:txBody>
          <a:bodyPr/>
          <a:lstStyle/>
          <a:p>
            <a:pPr algn="ctr"/>
            <a:r>
              <a:rPr lang="zh-CN" altLang="en-US" dirty="0" smtClean="0"/>
              <a:t>感谢</a:t>
            </a:r>
            <a:r>
              <a:rPr lang="en-US" altLang="zh-CN" dirty="0" smtClean="0"/>
              <a:t>Leo.lin</a:t>
            </a:r>
            <a:r>
              <a:rPr lang="zh-CN" altLang="en-US" dirty="0" smtClean="0"/>
              <a:t>的热心指导</a:t>
            </a:r>
            <a:r>
              <a:rPr lang="en-US" altLang="zh-CN" dirty="0" smtClean="0"/>
              <a:t>~</a:t>
            </a:r>
          </a:p>
          <a:p>
            <a:pPr algn="ctr"/>
            <a:r>
              <a:rPr lang="zh-CN" altLang="en-US" dirty="0" smtClean="0"/>
              <a:t>感谢</a:t>
            </a:r>
            <a:r>
              <a:rPr lang="en-US" altLang="zh-CN" dirty="0" err="1" smtClean="0"/>
              <a:t>MStar</a:t>
            </a:r>
            <a:r>
              <a:rPr lang="zh-CN" altLang="en-US" dirty="0" smtClean="0"/>
              <a:t>的精心栽培</a:t>
            </a:r>
            <a:r>
              <a:rPr lang="en-US" altLang="zh-CN" dirty="0" smtClean="0"/>
              <a:t>~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实际操作题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dirty="0" smtClean="0"/>
              <a:t> EDID</a:t>
            </a:r>
            <a:r>
              <a:rPr lang="zh-CN" altLang="en-US" dirty="0" smtClean="0"/>
              <a:t>需要更改厂家名称为</a:t>
            </a:r>
            <a:r>
              <a:rPr lang="en-US" altLang="zh-CN" dirty="0" smtClean="0"/>
              <a:t>INS</a:t>
            </a:r>
            <a:r>
              <a:rPr lang="zh-CN" altLang="en-US" dirty="0" smtClean="0"/>
              <a:t>、将支持</a:t>
            </a:r>
            <a:r>
              <a:rPr lang="en-US" dirty="0" smtClean="0"/>
              <a:t>3D</a:t>
            </a:r>
            <a:r>
              <a:rPr lang="zh-CN" altLang="en-US" dirty="0" smtClean="0"/>
              <a:t>改为不支持、监视器名改为</a:t>
            </a:r>
            <a:r>
              <a:rPr lang="en-US" dirty="0" smtClean="0"/>
              <a:t>INSIGNIA</a:t>
            </a:r>
            <a:r>
              <a:rPr lang="zh-CN" altLang="en-US" dirty="0" smtClean="0"/>
              <a:t>、生产日期</a:t>
            </a:r>
            <a:r>
              <a:rPr lang="en-US" altLang="zh-CN" dirty="0" smtClean="0"/>
              <a:t>2014.3</a:t>
            </a:r>
            <a:r>
              <a:rPr lang="en-US" dirty="0" smtClean="0"/>
              <a:t>  </a:t>
            </a:r>
            <a:r>
              <a:rPr lang="en-US" altLang="zh-CN" dirty="0" smtClean="0"/>
              <a:t>【Nikon </a:t>
            </a:r>
            <a:r>
              <a:rPr lang="zh-CN" altLang="en-US" dirty="0" smtClean="0"/>
              <a:t>客户需求，</a:t>
            </a:r>
            <a:r>
              <a:rPr lang="en-US" altLang="zh-CN" dirty="0" smtClean="0"/>
              <a:t>from fine.fan】</a:t>
            </a:r>
          </a:p>
          <a:p>
            <a:r>
              <a:rPr lang="en-US" dirty="0" smtClean="0"/>
              <a:t>2.manufacturer ID :BBN</a:t>
            </a:r>
            <a:r>
              <a:rPr lang="zh-CN" altLang="en-US" dirty="0" smtClean="0"/>
              <a:t>；</a:t>
            </a:r>
            <a:r>
              <a:rPr lang="en-US" dirty="0" smtClean="0"/>
              <a:t>product code: 2014</a:t>
            </a:r>
          </a:p>
          <a:p>
            <a:pPr>
              <a:buNone/>
            </a:pPr>
            <a:r>
              <a:rPr lang="en-US" altLang="zh-CN" dirty="0" smtClean="0"/>
              <a:t>    default </a:t>
            </a:r>
            <a:r>
              <a:rPr lang="en-US" altLang="zh-CN" smtClean="0"/>
              <a:t>timing</a:t>
            </a:r>
            <a:r>
              <a:rPr lang="en-US" altLang="zh-CN" smtClean="0"/>
              <a:t>:·1080p@60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【</a:t>
            </a:r>
            <a:r>
              <a:rPr lang="zh-CN" altLang="en-US" dirty="0" smtClean="0"/>
              <a:t>万利达客户 </a:t>
            </a:r>
            <a:r>
              <a:rPr lang="en-US" altLang="zh-CN" dirty="0" smtClean="0"/>
              <a:t>182VG 】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43890" cy="5817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二、前</a:t>
            </a:r>
            <a:r>
              <a:rPr lang="en-US" altLang="zh-CN" dirty="0" smtClean="0"/>
              <a:t>128</a:t>
            </a:r>
            <a:r>
              <a:rPr lang="zh-CN" altLang="en-US" dirty="0" smtClean="0"/>
              <a:t>字节的意义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751019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358246" cy="578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49165"/>
            <a:ext cx="8213131" cy="610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154" y="285728"/>
            <a:ext cx="8586994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 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开头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118585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EDID</a:t>
            </a:r>
            <a:r>
              <a:rPr lang="zh-CN" altLang="en-US" dirty="0" smtClean="0"/>
              <a:t>的开头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EDID</a:t>
            </a:r>
            <a:r>
              <a:rPr lang="zh-CN" altLang="en-US" dirty="0" smtClean="0"/>
              <a:t>的开始标志，简称头，固定为：</a:t>
            </a:r>
            <a:endParaRPr lang="en-US" altLang="zh-CN" dirty="0" smtClean="0"/>
          </a:p>
          <a:p>
            <a:r>
              <a:rPr lang="en-US" altLang="zh-CN" dirty="0" smtClean="0">
                <a:latin typeface="+mn-ea"/>
              </a:rPr>
              <a:t>Address</a:t>
            </a:r>
            <a:r>
              <a:rPr lang="zh-CN" altLang="en-US" dirty="0" smtClean="0">
                <a:latin typeface="+mn-ea"/>
              </a:rPr>
              <a:t>： </a:t>
            </a:r>
            <a:r>
              <a:rPr lang="en-US" altLang="zh-CN" b="1" dirty="0" smtClean="0">
                <a:latin typeface="+mn-ea"/>
              </a:rPr>
              <a:t>0x00~0x07</a:t>
            </a:r>
            <a:endParaRPr lang="zh-CN" altLang="en-US" b="1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00438"/>
            <a:ext cx="6072230" cy="146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1043</TotalTime>
  <Words>1614</Words>
  <Application>Microsoft Office PowerPoint</Application>
  <PresentationFormat>全屏显示(4:3)</PresentationFormat>
  <Paragraphs>199</Paragraphs>
  <Slides>42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流畅</vt:lpstr>
      <vt:lpstr>EDID 简介</vt:lpstr>
      <vt:lpstr>Revision History</vt:lpstr>
      <vt:lpstr>目录</vt:lpstr>
      <vt:lpstr>一、简介</vt:lpstr>
      <vt:lpstr>二、前128字节的意义</vt:lpstr>
      <vt:lpstr>幻灯片 6</vt:lpstr>
      <vt:lpstr>幻灯片 7</vt:lpstr>
      <vt:lpstr>幻灯片 8</vt:lpstr>
      <vt:lpstr>1.  Header开头 </vt:lpstr>
      <vt:lpstr>2.Vendor/product ID(制造商和产品ID)</vt:lpstr>
      <vt:lpstr>3. Version/Revision版本信息</vt:lpstr>
      <vt:lpstr>4.Basic Display Parameters and Features显示的基本特征</vt:lpstr>
      <vt:lpstr>Video Definition视频信号定义</vt:lpstr>
      <vt:lpstr>Feature Support</vt:lpstr>
      <vt:lpstr>5.颜色特征</vt:lpstr>
      <vt:lpstr>6.Established Timing基本Timing</vt:lpstr>
      <vt:lpstr>7.Standard Timing</vt:lpstr>
      <vt:lpstr>8.Detail Timing 详细timing</vt:lpstr>
      <vt:lpstr>8.Detail Timing 详细timing</vt:lpstr>
      <vt:lpstr>8.Detail Timing 详细timing</vt:lpstr>
      <vt:lpstr>8.Detail Timing 详细timing</vt:lpstr>
      <vt:lpstr>8.Detail Timing 详细timing</vt:lpstr>
      <vt:lpstr>8.Detail Timing 详细timing</vt:lpstr>
      <vt:lpstr>9.Extension Flag/Checksum 外扩标志与Checksum</vt:lpstr>
      <vt:lpstr>9.Extension Flag/Checksum 外扩标志与Checksum</vt:lpstr>
      <vt:lpstr>三、常见EDID问题及修改方法</vt:lpstr>
      <vt:lpstr>2.Physical Address物理地址</vt:lpstr>
      <vt:lpstr>3. 3D EDID转换成2D EDID</vt:lpstr>
      <vt:lpstr>4. 2D EDID改成3D EDID</vt:lpstr>
      <vt:lpstr> </vt:lpstr>
      <vt:lpstr> </vt:lpstr>
      <vt:lpstr>5.支持4K2K</vt:lpstr>
      <vt:lpstr>6. PCM/AC3</vt:lpstr>
      <vt:lpstr>6. PCM/AC3</vt:lpstr>
      <vt:lpstr>7. HDMI信源同轴支持5.1通道</vt:lpstr>
      <vt:lpstr>8.VIC</vt:lpstr>
      <vt:lpstr>9.EDID-8-18 Sink video theory</vt:lpstr>
      <vt:lpstr>10.EDID-8-19 Pixel Encoding Requirements theory</vt:lpstr>
      <vt:lpstr>11.其他问题</vt:lpstr>
      <vt:lpstr>四、参考资料</vt:lpstr>
      <vt:lpstr> Thanks~</vt:lpstr>
      <vt:lpstr>实际操作题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EDID 简介</dc:title>
  <dc:creator>flying.fang</dc:creator>
  <cp:lastModifiedBy>flying.fang</cp:lastModifiedBy>
  <cp:revision>71</cp:revision>
  <dcterms:created xsi:type="dcterms:W3CDTF">2012-12-13T13:09:22Z</dcterms:created>
  <dcterms:modified xsi:type="dcterms:W3CDTF">2014-03-05T12:39:19Z</dcterms:modified>
</cp:coreProperties>
</file>