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300" r:id="rId39"/>
    <p:sldId id="301" r:id="rId40"/>
    <p:sldId id="299" r:id="rId41"/>
    <p:sldId id="302" r:id="rId42"/>
    <p:sldId id="303" r:id="rId43"/>
    <p:sldId id="304" r:id="rId44"/>
    <p:sldId id="306" r:id="rId45"/>
    <p:sldId id="307" r:id="rId46"/>
    <p:sldId id="309" r:id="rId47"/>
    <p:sldId id="308" r:id="rId48"/>
    <p:sldId id="310" r:id="rId49"/>
    <p:sldId id="311" r:id="rId50"/>
    <p:sldId id="312" r:id="rId51"/>
    <p:sldId id="313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281" r:id="rId79"/>
    <p:sldId id="282" r:id="rId80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C5E5CE1-F0B2-463D-97D7-A1B5FF9389E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299"/>
            <p14:sldId id="302"/>
            <p14:sldId id="303"/>
            <p14:sldId id="304"/>
            <p14:sldId id="306"/>
            <p14:sldId id="307"/>
            <p14:sldId id="309"/>
            <p14:sldId id="308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3"/>
    <a:srgbClr val="300A24"/>
    <a:srgbClr val="FFFFFF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684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EC850-4D23-4248-91A1-58DA9098DE21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5FCF-6BEB-AC4C-8DFE-AF61D145F1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677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AEB7C-2D15-544D-80C7-84202ACF5777}" type="datetimeFigureOut">
              <a:rPr lang="de-DE" smtClean="0"/>
              <a:t>09.11.2022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212D-F970-A442-B763-F68520636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303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HSD_Marke_v1_HSD_Ro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7" y="216423"/>
            <a:ext cx="1574800" cy="9017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41" y="3283869"/>
            <a:ext cx="8650553" cy="41328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hinzufügen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258540" y="1521129"/>
            <a:ext cx="8650554" cy="776967"/>
          </a:xfrm>
        </p:spPr>
        <p:txBody>
          <a:bodyPr lIns="0" tIns="0" rIns="0" bIns="0"/>
          <a:lstStyle>
            <a:lvl1pPr>
              <a:defRPr sz="5000"/>
            </a:lvl1pPr>
          </a:lstStyle>
          <a:p>
            <a:r>
              <a:rPr lang="de-DE" dirty="0"/>
              <a:t>Titel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796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15000" b="0" baseline="0"/>
            </a:lvl1pPr>
          </a:lstStyle>
          <a:p>
            <a:r>
              <a:rPr lang="de-DE" dirty="0"/>
              <a:t>Titel </a:t>
            </a:r>
            <a:br>
              <a:rPr lang="de-DE" dirty="0"/>
            </a:br>
            <a:r>
              <a:rPr lang="de-DE" dirty="0"/>
              <a:t>Groß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1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8642755" cy="4428845"/>
          </a:xfrm>
        </p:spPr>
        <p:txBody>
          <a:bodyPr tIns="0" anchor="t"/>
          <a:lstStyle>
            <a:lvl1pPr algn="l">
              <a:lnSpc>
                <a:spcPct val="80000"/>
              </a:lnSpc>
              <a:defRPr sz="8000" b="0" baseline="0"/>
            </a:lvl1pPr>
          </a:lstStyle>
          <a:p>
            <a:r>
              <a:rPr lang="de-DE" dirty="0"/>
              <a:t>Zwischen</a:t>
            </a:r>
            <a:br>
              <a:rPr lang="de-DE" dirty="0"/>
            </a:br>
            <a:r>
              <a:rPr lang="de-DE" dirty="0" err="1"/>
              <a:t>titel</a:t>
            </a:r>
            <a:br>
              <a:rPr lang="de-DE" dirty="0"/>
            </a:br>
            <a:r>
              <a:rPr lang="de-DE" dirty="0"/>
              <a:t>kleiner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576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55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0" hasCustomPrompt="1"/>
          </p:nvPr>
        </p:nvSpPr>
        <p:spPr>
          <a:xfrm>
            <a:off x="4843997" y="1063229"/>
            <a:ext cx="4057754" cy="3478797"/>
          </a:xfrm>
        </p:spPr>
        <p:txBody>
          <a:bodyPr>
            <a:noAutofit/>
          </a:bodyPr>
          <a:lstStyle>
            <a:lvl1pPr marL="0" indent="0">
              <a:buNone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Allgemeine Folie, zwei Inhalte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515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59861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633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0" hasCustomPrompt="1"/>
          </p:nvPr>
        </p:nvSpPr>
        <p:spPr>
          <a:xfrm>
            <a:off x="249306" y="4134440"/>
            <a:ext cx="8894694" cy="336343"/>
          </a:xfr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 b="1" baseline="0"/>
            </a:lvl1pPr>
            <a:lvl5pPr>
              <a:defRPr sz="1800"/>
            </a:lvl5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4055199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pPr lvl="0"/>
            <a:r>
              <a:rPr lang="de-DE" dirty="0"/>
              <a:t>Hier Bild einfügen</a:t>
            </a:r>
          </a:p>
          <a:p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584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 ganz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mplatzhalter 6"/>
          <p:cNvSpPr>
            <a:spLocks noGrp="1"/>
          </p:cNvSpPr>
          <p:nvPr>
            <p:ph type="chart" sz="quarter" idx="14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342900" indent="-342900">
              <a:buFont typeface="Symbol" charset="2"/>
              <a:buChar char="-"/>
              <a:defRPr sz="2800"/>
            </a:lvl1pPr>
          </a:lstStyle>
          <a:p>
            <a:r>
              <a:rPr lang="de-DE" dirty="0"/>
              <a:t>Diagramm durch Klicken auf Symbol hinzufügen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</p:spPr>
        <p:txBody>
          <a:bodyPr/>
          <a:lstStyle>
            <a:lvl1pPr>
              <a:defRPr sz="35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7286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4"/>
          <p:cNvSpPr txBox="1">
            <a:spLocks/>
          </p:cNvSpPr>
          <p:nvPr userDrawn="1"/>
        </p:nvSpPr>
        <p:spPr>
          <a:xfrm>
            <a:off x="242249" y="120039"/>
            <a:ext cx="8659502" cy="45164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HSD Sans"/>
                <a:ea typeface="+mj-ea"/>
                <a:cs typeface="HSD Sans"/>
              </a:defRPr>
            </a:lvl1pPr>
          </a:lstStyle>
          <a:p>
            <a:pPr>
              <a:lnSpc>
                <a:spcPct val="80000"/>
              </a:lnSpc>
            </a:pPr>
            <a:r>
              <a:rPr lang="de-DE" sz="15000" dirty="0">
                <a:latin typeface="HSD Sans Maschinenbau"/>
                <a:cs typeface="HSD Sans Maschinenbau"/>
              </a:rPr>
              <a:t>e</a:t>
            </a:r>
            <a:r>
              <a:rPr lang="de-DE" sz="15000" dirty="0"/>
              <a:t>n</a:t>
            </a:r>
            <a:r>
              <a:rPr lang="de-DE" sz="15000" dirty="0">
                <a:latin typeface="HSD Sans Design"/>
                <a:cs typeface="HSD Sans Design"/>
              </a:rPr>
              <a:t>d</a:t>
            </a:r>
            <a:r>
              <a:rPr lang="de-DE" sz="15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20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ferent/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58539" y="209217"/>
            <a:ext cx="8650554" cy="534640"/>
          </a:xfrm>
        </p:spPr>
        <p:txBody>
          <a:bodyPr lIns="0" tIns="0" rIns="0" bIns="0"/>
          <a:lstStyle/>
          <a:p>
            <a:r>
              <a:rPr lang="de-DE" dirty="0"/>
              <a:t>Vortragsthema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58539" y="2042547"/>
            <a:ext cx="8650553" cy="36440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Name Referent/in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3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9" y="1063229"/>
            <a:ext cx="8659502" cy="3478797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2800" baseline="0"/>
            </a:lvl1pPr>
            <a:lvl5pPr>
              <a:defRPr sz="1800"/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242249" y="160262"/>
            <a:ext cx="472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>
                <a:latin typeface="HSD Sans"/>
                <a:cs typeface="HSD Sans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00026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42244" y="1063229"/>
            <a:ext cx="8659502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/>
            </a:lvl1pPr>
            <a:lvl2pPr marL="742950" indent="-285750">
              <a:buFont typeface="Wingdings" charset="2"/>
              <a:buChar char="§"/>
              <a:defRPr/>
            </a:lvl2pPr>
            <a:lvl4pPr marL="1600200" indent="-228600">
              <a:buFont typeface="Courier New"/>
              <a:buChar char="o"/>
              <a:defRPr/>
            </a:lvl4pPr>
            <a:lvl5pPr>
              <a:defRPr sz="1800"/>
            </a:lvl5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3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9"/>
            <a:ext cx="4092051" cy="3531394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428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/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2250" y="1063228"/>
            <a:ext cx="4092051" cy="3531394"/>
          </a:xfrm>
        </p:spPr>
        <p:txBody>
          <a:bodyPr/>
          <a:lstStyle>
            <a:lvl1pPr marL="457200" indent="-457200">
              <a:buFont typeface="Symbol" charset="2"/>
              <a:buChar char="-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Grafik/Bild/Tabelle hier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853748" y="1063228"/>
            <a:ext cx="4038600" cy="353139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800" baseline="0"/>
            </a:lvl1pPr>
            <a:lvl2pPr marL="742950" indent="-285750">
              <a:buFont typeface="Wingdings" charset="2"/>
              <a:buChar char="§"/>
              <a:defRPr sz="2400"/>
            </a:lvl2pPr>
            <a:lvl3pPr>
              <a:defRPr sz="2000"/>
            </a:lvl3pPr>
            <a:lvl4pPr marL="1600200" indent="-228600">
              <a:buFont typeface="Courier New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Stichpunkte hier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3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66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9815" y="1068854"/>
            <a:ext cx="4040188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 baseline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1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9815" y="1548676"/>
            <a:ext cx="4040188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7317" y="1062418"/>
            <a:ext cx="4041775" cy="479822"/>
          </a:xfrm>
        </p:spPr>
        <p:txBody>
          <a:bodyPr anchor="t">
            <a:noAutofit/>
          </a:bodyPr>
          <a:lstStyle>
            <a:lvl1pPr marL="0" indent="0">
              <a:buNone/>
              <a:defRPr sz="2000" b="0">
                <a:latin typeface="HSD Sans"/>
                <a:cs typeface="HSD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Vergleichsüberschrift 2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67112" y="1548676"/>
            <a:ext cx="4041775" cy="3045947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2400"/>
            </a:lvl1pPr>
            <a:lvl2pPr marL="742950" indent="-285750">
              <a:buFont typeface="Wingdings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Courier New"/>
              <a:buChar char="o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6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3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1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2661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337" y="204787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 baseline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70501" y="204788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6337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318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Inhalt mit Beschriftu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8162" y="221305"/>
            <a:ext cx="3008313" cy="871538"/>
          </a:xfrm>
        </p:spPr>
        <p:txBody>
          <a:bodyPr anchor="t"/>
          <a:lstStyle>
            <a:lvl1pPr algn="l">
              <a:lnSpc>
                <a:spcPct val="90000"/>
              </a:lnSpc>
              <a:defRPr sz="3000" b="0"/>
            </a:lvl1pPr>
          </a:lstStyle>
          <a:p>
            <a:r>
              <a:rPr lang="de-DE" dirty="0"/>
              <a:t>Mastertitel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285" y="221305"/>
            <a:ext cx="5111750" cy="4389835"/>
          </a:xfrm>
        </p:spPr>
        <p:txBody>
          <a:bodyPr/>
          <a:lstStyle>
            <a:lvl1pPr marL="342900" indent="-342900">
              <a:buFont typeface="Symbol" charset="2"/>
              <a:buChar char="-"/>
              <a:defRPr sz="3200"/>
            </a:lvl1pPr>
            <a:lvl2pPr marL="742950" indent="-285750">
              <a:buFont typeface="Wingdings" charset="2"/>
              <a:buChar char="§"/>
              <a:defRPr sz="2800"/>
            </a:lvl2pPr>
            <a:lvl3pPr>
              <a:defRPr sz="2400"/>
            </a:lvl3pPr>
            <a:lvl4pPr marL="1600200" indent="-228600">
              <a:buFont typeface="Courier New"/>
              <a:buChar char="o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88162" y="1092843"/>
            <a:ext cx="3008313" cy="35072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15167" y="4707191"/>
            <a:ext cx="4864439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249306" y="4641048"/>
            <a:ext cx="2786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1" dirty="0" err="1">
                <a:solidFill>
                  <a:schemeClr val="accent1"/>
                </a:solidFill>
                <a:latin typeface="Arial"/>
                <a:cs typeface="Arial"/>
              </a:rPr>
              <a:t>Hochschule</a:t>
            </a:r>
            <a:r>
              <a:rPr lang="en-GB" sz="1200" b="1" dirty="0">
                <a:solidFill>
                  <a:schemeClr val="accent1"/>
                </a:solidFill>
                <a:latin typeface="Arial"/>
                <a:cs typeface="Arial"/>
              </a:rPr>
              <a:t> Düsseldorf</a:t>
            </a:r>
          </a:p>
          <a:p>
            <a:r>
              <a:rPr lang="en-GB" sz="1200" dirty="0">
                <a:solidFill>
                  <a:schemeClr val="accent1"/>
                </a:solidFill>
                <a:latin typeface="Arial"/>
                <a:cs typeface="Arial"/>
              </a:rPr>
              <a:t>University of Applied Sciences</a:t>
            </a:r>
            <a:endParaRPr lang="de-DE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0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609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2249" y="148167"/>
            <a:ext cx="8659502" cy="823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42249" y="1063229"/>
            <a:ext cx="8659502" cy="3531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0996" y="4707191"/>
            <a:ext cx="5418610" cy="32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 b="1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algn="l"/>
            <a:r>
              <a:rPr lang="de-DE" dirty="0"/>
              <a:t>Titel/Thema</a:t>
            </a:r>
          </a:p>
          <a:p>
            <a:pPr algn="l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7958667" y="4785815"/>
            <a:ext cx="956473" cy="357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26685" y="4630911"/>
            <a:ext cx="1076359" cy="333916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latin typeface="Arial"/>
                <a:cs typeface="Arial"/>
              </a:defRPr>
            </a:lvl1pPr>
          </a:lstStyle>
          <a:p>
            <a:fld id="{1657B7CB-58CE-C541-849D-632C3B6C9161}" type="slidenum">
              <a:rPr lang="de-DE" smtClean="0"/>
              <a:pPr/>
              <a:t>‹Nr.›</a:t>
            </a:fld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877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84" r:id="rId3"/>
    <p:sldLayoutId id="2147483650" r:id="rId4"/>
    <p:sldLayoutId id="2147483652" r:id="rId5"/>
    <p:sldLayoutId id="2147483672" r:id="rId6"/>
    <p:sldLayoutId id="2147483653" r:id="rId7"/>
    <p:sldLayoutId id="2147483656" r:id="rId8"/>
    <p:sldLayoutId id="2147483673" r:id="rId9"/>
    <p:sldLayoutId id="2147483675" r:id="rId10"/>
    <p:sldLayoutId id="214748368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2" r:id="rId17"/>
    <p:sldLayoutId id="2147483683" r:id="rId18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500" kern="1200">
          <a:solidFill>
            <a:schemeClr val="tx1"/>
          </a:solidFill>
          <a:latin typeface="HSD Sans"/>
          <a:ea typeface="+mj-ea"/>
          <a:cs typeface="HSD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ogin.hx.spiderfoot.net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hodan.i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.rp-online.d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ools.rp-online.de/" TargetMode="External"/><Relationship Id="rId4" Type="http://schemas.openxmlformats.org/officeDocument/2006/relationships/hyperlink" Target="https://bonusstand.rp-online.de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.rp-online.d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ools.rp-online.de/" TargetMode="External"/><Relationship Id="rId4" Type="http://schemas.openxmlformats.org/officeDocument/2006/relationships/hyperlink" Target="https://bonusstand.rp-online.de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.rp-online.d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tools.rp-online.de/" TargetMode="External"/><Relationship Id="rId4" Type="http://schemas.openxmlformats.org/officeDocument/2006/relationships/hyperlink" Target="https://bonusstand.rp-online.d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rp-online.d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ail.kunstakademie-duesseldorf.de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ools.rp-online.de/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ools.maskierteseite.rp-online.de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maskierteseite.rp-online.de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Modul D3.2 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err="1"/>
              <a:t>Pentester</a:t>
            </a:r>
            <a:r>
              <a:rPr lang="de-DE" sz="3600" dirty="0"/>
              <a:t> – Wie starte ich einen Angriff?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71375E-260F-AF13-79F0-4AF9E52E232D}"/>
              </a:ext>
            </a:extLst>
          </p:cNvPr>
          <p:cNvSpPr txBox="1"/>
          <p:nvPr/>
        </p:nvSpPr>
        <p:spPr>
          <a:xfrm>
            <a:off x="200234" y="4084764"/>
            <a:ext cx="39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Referent: Dr. Jörg Cosfeld</a:t>
            </a:r>
          </a:p>
        </p:txBody>
      </p:sp>
    </p:spTree>
    <p:extLst>
      <p:ext uri="{BB962C8B-B14F-4D97-AF65-F5344CB8AC3E}">
        <p14:creationId xmlns:p14="http://schemas.microsoft.com/office/powerpoint/2010/main" val="191621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10</a:t>
            </a:fld>
            <a:endParaRPr lang="de-DE"/>
          </a:p>
          <a:p>
            <a:endParaRPr lang="de-DE" dirty="0"/>
          </a:p>
        </p:txBody>
      </p:sp>
      <p:pic>
        <p:nvPicPr>
          <p:cNvPr id="13" name="Grafik 12" descr="Fragezeichen">
            <a:extLst>
              <a:ext uri="{FF2B5EF4-FFF2-40B4-BE49-F238E27FC236}">
                <a16:creationId xmlns:a16="http://schemas.microsoft.com/office/drawing/2014/main" id="{D7A99C85-4DE1-33CC-D09C-EC5B961F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  <p:pic>
        <p:nvPicPr>
          <p:cNvPr id="16" name="Grafik 15" descr="Verwirrte Person">
            <a:extLst>
              <a:ext uri="{FF2B5EF4-FFF2-40B4-BE49-F238E27FC236}">
                <a16:creationId xmlns:a16="http://schemas.microsoft.com/office/drawing/2014/main" id="{93B59D28-A3C4-A974-045E-5CAC2D50E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4052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6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11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7AEFB5-BA3F-8F6B-3CF0-6EEDF36B8A66}"/>
              </a:ext>
            </a:extLst>
          </p:cNvPr>
          <p:cNvSpPr/>
          <p:nvPr/>
        </p:nvSpPr>
        <p:spPr>
          <a:xfrm>
            <a:off x="887702" y="2075755"/>
            <a:ext cx="3423994" cy="3281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6DAFE8-C0A1-72EA-C943-5277714148D3}"/>
              </a:ext>
            </a:extLst>
          </p:cNvPr>
          <p:cNvSpPr txBox="1"/>
          <p:nvPr/>
        </p:nvSpPr>
        <p:spPr>
          <a:xfrm>
            <a:off x="1290452" y="2912765"/>
            <a:ext cx="34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Red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 Team Assessments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1A8789-4DBC-C662-F5F1-B7B57BBD434C}"/>
              </a:ext>
            </a:extLst>
          </p:cNvPr>
          <p:cNvSpPr txBox="1"/>
          <p:nvPr/>
        </p:nvSpPr>
        <p:spPr>
          <a:xfrm>
            <a:off x="345217" y="3299679"/>
            <a:ext cx="530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Dabei überprüfen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Pentester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, wie gut Systeme und Mitarbeiter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Erkennung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und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Abwehr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von Angriffsversuchen ausgerüstet sind.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92C93-1F91-4A48-3E68-37417385D310}"/>
              </a:ext>
            </a:extLst>
          </p:cNvPr>
          <p:cNvSpPr txBox="1"/>
          <p:nvPr/>
        </p:nvSpPr>
        <p:spPr>
          <a:xfrm>
            <a:off x="5797062" y="1130920"/>
            <a:ext cx="28363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Inhalt</a:t>
            </a:r>
            <a:r>
              <a:rPr lang="en-US" b="1" dirty="0"/>
              <a:t> </a:t>
            </a:r>
            <a:r>
              <a:rPr lang="en-US" b="1" dirty="0" err="1"/>
              <a:t>dieser</a:t>
            </a:r>
            <a:r>
              <a:rPr lang="en-US" b="1" dirty="0"/>
              <a:t> </a:t>
            </a:r>
            <a:r>
              <a:rPr lang="en-US" b="1" dirty="0" err="1"/>
              <a:t>Vorlesung</a:t>
            </a:r>
            <a:r>
              <a:rPr lang="en-US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Unternehmen</a:t>
            </a:r>
            <a:r>
              <a:rPr lang="en-US" dirty="0"/>
              <a:t> </a:t>
            </a:r>
            <a:r>
              <a:rPr lang="en-US" dirty="0" err="1"/>
              <a:t>beauftragt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Pentester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Einbruch</a:t>
            </a:r>
            <a:r>
              <a:rPr lang="en-US" dirty="0"/>
              <a:t> in die </a:t>
            </a:r>
            <a:r>
              <a:rPr lang="en-US" dirty="0" err="1"/>
              <a:t>Systeme</a:t>
            </a:r>
            <a:r>
              <a:rPr lang="en-US" dirty="0"/>
              <a:t> des </a:t>
            </a:r>
            <a:r>
              <a:rPr lang="en-US" dirty="0" err="1"/>
              <a:t>Unternehmenes</a:t>
            </a:r>
            <a:r>
              <a:rPr lang="en-US" dirty="0"/>
              <a:t> </a:t>
            </a:r>
            <a:br>
              <a:rPr lang="de-DE" dirty="0"/>
            </a:br>
            <a:r>
              <a:rPr lang="de-DE" b="1" dirty="0"/>
              <a:t>Rheinische 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u="sng" dirty="0"/>
              <a:t>Ohne jegliche Vorkenntnisse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873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12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270312" y="2070623"/>
            <a:ext cx="473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Firma beauftragt einen Blackbox –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wissen nichts über das Zielsystem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2FB7A2D-A8EC-C9E7-25A1-6B7454F6F781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65D085EC-90AB-F9BE-CB7D-3D2B4616C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15DDF899-D11A-BA92-E088-47B3EB861378}"/>
              </a:ext>
            </a:extLst>
          </p:cNvPr>
          <p:cNvSpPr txBox="1"/>
          <p:nvPr/>
        </p:nvSpPr>
        <p:spPr>
          <a:xfrm>
            <a:off x="5464168" y="2063003"/>
            <a:ext cx="359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 </a:t>
            </a:r>
            <a:r>
              <a:rPr lang="en-US" b="1" dirty="0" err="1">
                <a:solidFill>
                  <a:srgbClr val="FF0000"/>
                </a:solidFill>
              </a:rPr>
              <a:t>Tage</a:t>
            </a:r>
            <a:r>
              <a:rPr lang="en-US" b="1" dirty="0">
                <a:solidFill>
                  <a:srgbClr val="FF0000"/>
                </a:solidFill>
              </a:rPr>
              <a:t> Zeit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3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13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270312" y="2070623"/>
            <a:ext cx="473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Firma beauftragt einen </a:t>
            </a:r>
            <a:r>
              <a:rPr lang="de-DE" b="1" dirty="0"/>
              <a:t>Blackbox –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wissen nichts über das Zielsystem</a:t>
            </a:r>
          </a:p>
        </p:txBody>
      </p:sp>
      <p:pic>
        <p:nvPicPr>
          <p:cNvPr id="4" name="Grafik 3" descr="Blitzschlag">
            <a:extLst>
              <a:ext uri="{FF2B5EF4-FFF2-40B4-BE49-F238E27FC236}">
                <a16:creationId xmlns:a16="http://schemas.microsoft.com/office/drawing/2014/main" id="{C8B8A127-446C-C1D8-E148-C6191ECD6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2465" y="2393788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7A27B4F-4D2A-DE5B-379B-F120E466EB7B}"/>
              </a:ext>
            </a:extLst>
          </p:cNvPr>
          <p:cNvSpPr txBox="1"/>
          <p:nvPr/>
        </p:nvSpPr>
        <p:spPr>
          <a:xfrm>
            <a:off x="6131167" y="2532288"/>
            <a:ext cx="2659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Whitebox – Test, </a:t>
            </a:r>
            <a:r>
              <a:rPr lang="de-DE" dirty="0"/>
              <a:t>wir verfügen über Insider Wissen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C15FEB8-66F3-4191-FCD7-5758CB45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FD86B14-BBCD-723D-94E4-A3E573166697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05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14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270312" y="2070623"/>
            <a:ext cx="473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Firma beauftragt einen </a:t>
            </a:r>
            <a:r>
              <a:rPr lang="de-DE" b="1" dirty="0"/>
              <a:t>Blackbox –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wissen nichts über das Zielsystem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66F04DA-2626-D5C8-F75B-40874B6BC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8F02908-007C-0530-4353-45C906A08348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83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15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270312" y="2070623"/>
            <a:ext cx="473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Firma beauftragt einen </a:t>
            </a:r>
            <a:r>
              <a:rPr lang="de-DE" b="1" dirty="0"/>
              <a:t>Blackbox –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wissen nichts über das Zielsystem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0946CBF-E7C0-58FA-57EB-A10A9FA20CE0}"/>
              </a:ext>
            </a:extLst>
          </p:cNvPr>
          <p:cNvSpPr txBox="1"/>
          <p:nvPr/>
        </p:nvSpPr>
        <p:spPr>
          <a:xfrm>
            <a:off x="1243417" y="3078017"/>
            <a:ext cx="392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 Anhaltspunkte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473EBB-69AE-6D89-AE5C-37B70189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81" y="2907278"/>
            <a:ext cx="2676899" cy="8954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0ED0E94-B53D-3463-AFD7-2AE2CE77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5518B29-BE97-88B3-630B-206ACB8AF947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96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16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270312" y="2070623"/>
            <a:ext cx="473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Firma beauftragt einen </a:t>
            </a:r>
            <a:r>
              <a:rPr lang="de-DE" b="1" dirty="0"/>
              <a:t>Blackbox –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wissen nichts über das Zielsystem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0946CBF-E7C0-58FA-57EB-A10A9FA20CE0}"/>
              </a:ext>
            </a:extLst>
          </p:cNvPr>
          <p:cNvSpPr txBox="1"/>
          <p:nvPr/>
        </p:nvSpPr>
        <p:spPr>
          <a:xfrm>
            <a:off x="1243417" y="3078017"/>
            <a:ext cx="392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 Anhaltspunkte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473EBB-69AE-6D89-AE5C-37B70189B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181" y="2907278"/>
            <a:ext cx="2676899" cy="895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909BB41-8457-74CF-3858-1C5DF0AB303F}"/>
              </a:ext>
            </a:extLst>
          </p:cNvPr>
          <p:cNvSpPr txBox="1"/>
          <p:nvPr/>
        </p:nvSpPr>
        <p:spPr>
          <a:xfrm>
            <a:off x="3535953" y="3831979"/>
            <a:ext cx="5065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Globale Bibliothek an Techniken zum Angriff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Umfasst Taktik, Technik und Softwareprodukte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A1B965-920A-F347-D3CA-7AF81229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7586BA9-5C9E-3C7A-FC6C-2A82BF0EECBE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59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17</a:t>
            </a:fld>
            <a:endParaRPr lang="de-DE"/>
          </a:p>
          <a:p>
            <a:endParaRPr lang="de-DE" dirty="0"/>
          </a:p>
        </p:txBody>
      </p:sp>
      <p:pic>
        <p:nvPicPr>
          <p:cNvPr id="9" name="Grafik 8">
            <a:hlinkClick r:id="rId2"/>
            <a:extLst>
              <a:ext uri="{FF2B5EF4-FFF2-40B4-BE49-F238E27FC236}">
                <a16:creationId xmlns:a16="http://schemas.microsoft.com/office/drawing/2014/main" id="{DE53D1C2-289E-1474-41CE-080769FE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093" y="1882821"/>
            <a:ext cx="3524742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18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BFD439-A9BD-836F-E518-B305EE85DE15}"/>
              </a:ext>
            </a:extLst>
          </p:cNvPr>
          <p:cNvSpPr txBox="1"/>
          <p:nvPr/>
        </p:nvSpPr>
        <p:spPr>
          <a:xfrm>
            <a:off x="5242165" y="2146330"/>
            <a:ext cx="2716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Enterprise 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Windows 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Drive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Compromise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5C1690D-D3F7-6E3D-D497-D3F8961FE22B}"/>
              </a:ext>
            </a:extLst>
          </p:cNvPr>
          <p:cNvSpPr/>
          <p:nvPr/>
        </p:nvSpPr>
        <p:spPr>
          <a:xfrm rot="5400000">
            <a:off x="6523658" y="2541695"/>
            <a:ext cx="153512" cy="139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230A410-3E31-258D-D044-13902DD6E6C7}"/>
              </a:ext>
            </a:extLst>
          </p:cNvPr>
          <p:cNvSpPr/>
          <p:nvPr/>
        </p:nvSpPr>
        <p:spPr>
          <a:xfrm rot="5400000">
            <a:off x="6523659" y="3083426"/>
            <a:ext cx="153512" cy="139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9062649-5338-C2E2-AEC0-4046CF59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36907C7-1F48-981C-5318-CD69FF1DA89D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466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19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04C5F1F-58B8-7756-5725-5A47ED7E54C3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271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Sicherheitsprüfunger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eigener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Systeme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gibt es unter vielerlei Namen, zum Beispiel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Schwachstellenanalysten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und -bewertung oder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Ethical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 Hacker</a:t>
            </a:r>
            <a:r>
              <a:rPr lang="de-DE" dirty="0">
                <a:solidFill>
                  <a:srgbClr val="323232"/>
                </a:solidFill>
                <a:latin typeface="Source Sans VF"/>
              </a:rPr>
              <a:t> oder eben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Penetrationstester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, kurz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Pentester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F0A94A-11E8-F55F-500D-4010DAA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3" y="1480591"/>
            <a:ext cx="3415721" cy="1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37805B7-B7F4-8A5B-A3FC-6D8C50BDF313}"/>
              </a:ext>
            </a:extLst>
          </p:cNvPr>
          <p:cNvSpPr txBox="1"/>
          <p:nvPr/>
        </p:nvSpPr>
        <p:spPr>
          <a:xfrm>
            <a:off x="2998313" y="471964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[1] https://www.heise.de/hintergrund/Penetrationstests-und-das-BSI-Anforderungen-an-Tests-und-zertifizierte-Tester-7017237.html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82073C-50B3-2146-7150-37CEBC138DE8}"/>
              </a:ext>
            </a:extLst>
          </p:cNvPr>
          <p:cNvSpPr txBox="1"/>
          <p:nvPr/>
        </p:nvSpPr>
        <p:spPr>
          <a:xfrm>
            <a:off x="8616718" y="3184067"/>
            <a:ext cx="1408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63970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20</a:t>
            </a:fld>
            <a:endParaRPr lang="de-DE"/>
          </a:p>
          <a:p>
            <a:endParaRPr lang="de-DE" dirty="0"/>
          </a:p>
        </p:txBody>
      </p:sp>
      <p:pic>
        <p:nvPicPr>
          <p:cNvPr id="12" name="Grafik 11">
            <a:hlinkClick r:id="rId2"/>
            <a:extLst>
              <a:ext uri="{FF2B5EF4-FFF2-40B4-BE49-F238E27FC236}">
                <a16:creationId xmlns:a16="http://schemas.microsoft.com/office/drawing/2014/main" id="{6B0AE82C-7710-AAFB-A5A5-69F34F0D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830" y="2473991"/>
            <a:ext cx="3331016" cy="87658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FEC495D-B562-BE4F-C797-022C1F72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9725E7D-E495-A35F-3CFA-08156C209541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6207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21</a:t>
            </a:fld>
            <a:endParaRPr lang="de-DE"/>
          </a:p>
          <a:p>
            <a:endParaRPr lang="de-DE" dirty="0"/>
          </a:p>
        </p:txBody>
      </p:sp>
      <p:pic>
        <p:nvPicPr>
          <p:cNvPr id="4" name="Grafik 3">
            <a:hlinkClick r:id="rId2"/>
            <a:extLst>
              <a:ext uri="{FF2B5EF4-FFF2-40B4-BE49-F238E27FC236}">
                <a16:creationId xmlns:a16="http://schemas.microsoft.com/office/drawing/2014/main" id="{A6EFF5CF-7997-DAB2-E98D-F1E8E28A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463" y="2650228"/>
            <a:ext cx="1267002" cy="6096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6DBF2B-81E5-D644-D24D-7DD00881F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64C2CED-AC86-5807-1E24-9A19D18E6F16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763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22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13EFAE3-9466-71E1-7AF0-698593AED1C6}"/>
              </a:ext>
            </a:extLst>
          </p:cNvPr>
          <p:cNvSpPr txBox="1"/>
          <p:nvPr/>
        </p:nvSpPr>
        <p:spPr>
          <a:xfrm>
            <a:off x="6247287" y="2077546"/>
            <a:ext cx="2042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Umfassendes</a:t>
            </a:r>
            <a:r>
              <a:rPr lang="en-US" dirty="0"/>
              <a:t> Register an </a:t>
            </a:r>
            <a:r>
              <a:rPr lang="en-US" b="1" dirty="0"/>
              <a:t>IP </a:t>
            </a:r>
            <a:r>
              <a:rPr lang="en-US" b="1" dirty="0" err="1"/>
              <a:t>Adressen</a:t>
            </a:r>
            <a:r>
              <a:rPr lang="en-US" dirty="0"/>
              <a:t> und </a:t>
            </a:r>
            <a:r>
              <a:rPr lang="en-US" b="1" dirty="0"/>
              <a:t>DNS </a:t>
            </a:r>
            <a:r>
              <a:rPr lang="en-US" b="1" dirty="0" err="1"/>
              <a:t>Eint</a:t>
            </a:r>
            <a:r>
              <a:rPr lang="de-DE" b="1" dirty="0" err="1"/>
              <a:t>rägen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Auch </a:t>
            </a:r>
            <a:r>
              <a:rPr lang="de-DE" b="1" dirty="0"/>
              <a:t>Zertifikate</a:t>
            </a:r>
            <a:r>
              <a:rPr lang="de-DE" dirty="0"/>
              <a:t>.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D5808A-8FD9-9531-6E01-8B5AEEEB6897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807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23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13EFAE3-9466-71E1-7AF0-698593AED1C6}"/>
              </a:ext>
            </a:extLst>
          </p:cNvPr>
          <p:cNvSpPr txBox="1"/>
          <p:nvPr/>
        </p:nvSpPr>
        <p:spPr>
          <a:xfrm>
            <a:off x="6247287" y="2077546"/>
            <a:ext cx="204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Spiderfoot</a:t>
            </a:r>
            <a:r>
              <a:rPr lang="de-DE" dirty="0"/>
              <a:t> gibt ein direkte Kategorie </a:t>
            </a:r>
            <a:r>
              <a:rPr lang="de-DE" b="1" dirty="0"/>
              <a:t>Hackertarget</a:t>
            </a:r>
            <a:r>
              <a:rPr lang="de-DE" dirty="0"/>
              <a:t> aus.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CFC5905-F70E-C298-7FD4-E97772C2170E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811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24</a:t>
            </a:fld>
            <a:endParaRPr lang="de-DE"/>
          </a:p>
          <a:p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13EFAE3-9466-71E1-7AF0-698593AED1C6}"/>
              </a:ext>
            </a:extLst>
          </p:cNvPr>
          <p:cNvSpPr txBox="1"/>
          <p:nvPr/>
        </p:nvSpPr>
        <p:spPr>
          <a:xfrm>
            <a:off x="6247287" y="2077546"/>
            <a:ext cx="204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Spiderfoot</a:t>
            </a:r>
            <a:r>
              <a:rPr lang="de-DE" dirty="0"/>
              <a:t> gibt ein direkte Kategorie </a:t>
            </a:r>
            <a:r>
              <a:rPr lang="de-DE" b="1" dirty="0"/>
              <a:t>Hackertarget</a:t>
            </a:r>
            <a:r>
              <a:rPr lang="de-DE" dirty="0"/>
              <a:t> aus.</a:t>
            </a:r>
          </a:p>
        </p:txBody>
      </p:sp>
      <p:sp>
        <p:nvSpPr>
          <p:cNvPr id="7" name="Gleichschenkliges Dreieck 6">
            <a:extLst>
              <a:ext uri="{FF2B5EF4-FFF2-40B4-BE49-F238E27FC236}">
                <a16:creationId xmlns:a16="http://schemas.microsoft.com/office/drawing/2014/main" id="{08BCAF42-7B66-5FC5-C7A1-2295751822B7}"/>
              </a:ext>
            </a:extLst>
          </p:cNvPr>
          <p:cNvSpPr/>
          <p:nvPr/>
        </p:nvSpPr>
        <p:spPr>
          <a:xfrm>
            <a:off x="4921497" y="3001625"/>
            <a:ext cx="1435922" cy="1237864"/>
          </a:xfrm>
          <a:prstGeom prst="triangle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92D1F1-A8CE-A30A-3ED0-81B75427A528}"/>
              </a:ext>
            </a:extLst>
          </p:cNvPr>
          <p:cNvSpPr/>
          <p:nvPr/>
        </p:nvSpPr>
        <p:spPr>
          <a:xfrm>
            <a:off x="5564673" y="3353820"/>
            <a:ext cx="114832" cy="5334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7CA696-FBB9-63EF-C771-19C926D250BF}"/>
              </a:ext>
            </a:extLst>
          </p:cNvPr>
          <p:cNvSpPr/>
          <p:nvPr/>
        </p:nvSpPr>
        <p:spPr>
          <a:xfrm>
            <a:off x="5564673" y="3999151"/>
            <a:ext cx="114832" cy="884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DAEEA9-A777-6958-5F44-C0C9694E9BF1}"/>
              </a:ext>
            </a:extLst>
          </p:cNvPr>
          <p:cNvSpPr txBox="1"/>
          <p:nvPr/>
        </p:nvSpPr>
        <p:spPr>
          <a:xfrm>
            <a:off x="6357419" y="3592461"/>
            <a:ext cx="224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Wir fallen hiermit schon auf!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17F518A-D093-1A3E-9776-006CA6D1AD6B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018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13EFAE3-9466-71E1-7AF0-698593AED1C6}"/>
              </a:ext>
            </a:extLst>
          </p:cNvPr>
          <p:cNvSpPr txBox="1"/>
          <p:nvPr/>
        </p:nvSpPr>
        <p:spPr>
          <a:xfrm>
            <a:off x="6247287" y="2077546"/>
            <a:ext cx="204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Spiderfoot</a:t>
            </a:r>
            <a:r>
              <a:rPr lang="de-DE" dirty="0"/>
              <a:t> gibt ein direkte Kategorie </a:t>
            </a:r>
            <a:r>
              <a:rPr lang="de-DE" b="1" dirty="0"/>
              <a:t>Hackertarget</a:t>
            </a:r>
            <a:r>
              <a:rPr lang="de-DE" dirty="0"/>
              <a:t> aus.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DAEEA9-A777-6958-5F44-C0C9694E9BF1}"/>
              </a:ext>
            </a:extLst>
          </p:cNvPr>
          <p:cNvSpPr txBox="1"/>
          <p:nvPr/>
        </p:nvSpPr>
        <p:spPr>
          <a:xfrm>
            <a:off x="4555311" y="3739920"/>
            <a:ext cx="400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Entweder wird es nur notiert oder direkt blockiert.</a:t>
            </a:r>
          </a:p>
        </p:txBody>
      </p:sp>
    </p:spTree>
    <p:extLst>
      <p:ext uri="{BB962C8B-B14F-4D97-AF65-F5344CB8AC3E}">
        <p14:creationId xmlns:p14="http://schemas.microsoft.com/office/powerpoint/2010/main" val="38960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26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13EFAE3-9466-71E1-7AF0-698593AED1C6}"/>
              </a:ext>
            </a:extLst>
          </p:cNvPr>
          <p:cNvSpPr txBox="1"/>
          <p:nvPr/>
        </p:nvSpPr>
        <p:spPr>
          <a:xfrm>
            <a:off x="6247287" y="2077546"/>
            <a:ext cx="204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Spiderfoot</a:t>
            </a:r>
            <a:r>
              <a:rPr lang="de-DE" dirty="0"/>
              <a:t> gibt ein direkte Kategorie </a:t>
            </a:r>
            <a:r>
              <a:rPr lang="de-DE" b="1" dirty="0"/>
              <a:t>Hackertarget</a:t>
            </a:r>
            <a:r>
              <a:rPr lang="de-DE" dirty="0"/>
              <a:t> aus.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DAEEA9-A777-6958-5F44-C0C9694E9BF1}"/>
              </a:ext>
            </a:extLst>
          </p:cNvPr>
          <p:cNvSpPr txBox="1"/>
          <p:nvPr/>
        </p:nvSpPr>
        <p:spPr>
          <a:xfrm>
            <a:off x="4555311" y="3739920"/>
            <a:ext cx="4001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Entweder wird es nur notiert oder direkt blockiert.</a:t>
            </a:r>
          </a:p>
        </p:txBody>
      </p:sp>
    </p:spTree>
    <p:extLst>
      <p:ext uri="{BB962C8B-B14F-4D97-AF65-F5344CB8AC3E}">
        <p14:creationId xmlns:p14="http://schemas.microsoft.com/office/powerpoint/2010/main" val="343279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473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frei zugänglichen Quellen werden nach Informationen durchsucht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7C28124-92C4-0AFD-25CC-EF6FD7E2BDC0}"/>
              </a:ext>
            </a:extLst>
          </p:cNvPr>
          <p:cNvSpPr txBox="1"/>
          <p:nvPr/>
        </p:nvSpPr>
        <p:spPr>
          <a:xfrm>
            <a:off x="5816789" y="2070623"/>
            <a:ext cx="2783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Unternehmen durforsten ständig die Konkurrenz.</a:t>
            </a:r>
          </a:p>
          <a:p>
            <a:endParaRPr lang="de-DE" dirty="0"/>
          </a:p>
          <a:p>
            <a:r>
              <a:rPr lang="de-DE" dirty="0"/>
              <a:t>Es besteht ein Grundrauschen.</a:t>
            </a:r>
          </a:p>
        </p:txBody>
      </p:sp>
    </p:spTree>
    <p:extLst>
      <p:ext uri="{BB962C8B-B14F-4D97-AF65-F5344CB8AC3E}">
        <p14:creationId xmlns:p14="http://schemas.microsoft.com/office/powerpoint/2010/main" val="257180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28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6664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Snippets</a:t>
            </a:r>
            <a:r>
              <a:rPr lang="de-DE" dirty="0"/>
              <a:t> im DNS Ergebnis verraten erste Serverstrukturen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VPN – OWA - CITRIX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55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29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6664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Snippets</a:t>
            </a:r>
            <a:r>
              <a:rPr lang="de-DE" dirty="0"/>
              <a:t> im DNS Ergebnis verraten erste Serverstrukturen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VPN – OWA – CITRIX</a:t>
            </a:r>
            <a:br>
              <a:rPr lang="de-DE" b="1" dirty="0"/>
            </a:b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Open TCP Ports </a:t>
            </a:r>
            <a:r>
              <a:rPr lang="de-DE" dirty="0"/>
              <a:t>können zu bestimmter Software passen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VoIP Anlage </a:t>
            </a:r>
            <a:r>
              <a:rPr lang="de-DE" dirty="0"/>
              <a:t>benötigt gewisse offene Ports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1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F0A94A-11E8-F55F-500D-4010DAA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3" y="1480591"/>
            <a:ext cx="3415721" cy="1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37805B7-B7F4-8A5B-A3FC-6D8C50BDF313}"/>
              </a:ext>
            </a:extLst>
          </p:cNvPr>
          <p:cNvSpPr txBox="1"/>
          <p:nvPr/>
        </p:nvSpPr>
        <p:spPr>
          <a:xfrm>
            <a:off x="2998313" y="471964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[1] https://www.heise.de/hintergrund/Penetrationstests-und-das-BSI-Anforderungen-an-Tests-und-zertifizierte-Tester-7017237.html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82073C-50B3-2146-7150-37CEBC138DE8}"/>
              </a:ext>
            </a:extLst>
          </p:cNvPr>
          <p:cNvSpPr txBox="1"/>
          <p:nvPr/>
        </p:nvSpPr>
        <p:spPr>
          <a:xfrm>
            <a:off x="8616718" y="3184067"/>
            <a:ext cx="1408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33012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30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6664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Snippets</a:t>
            </a:r>
            <a:r>
              <a:rPr lang="de-DE" dirty="0"/>
              <a:t> im DNS Ergebnis verraten erste Serverstrukturen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VPN – OWA – CITRIX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RP-online betreibt einen </a:t>
            </a:r>
            <a:r>
              <a:rPr lang="de-DE" b="1" dirty="0" err="1"/>
              <a:t>apache</a:t>
            </a:r>
            <a:r>
              <a:rPr lang="de-DE" b="1" dirty="0"/>
              <a:t> Webserver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7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31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66644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werden durchsucht mit den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b="1" dirty="0" err="1"/>
              <a:t>Spiderfoot</a:t>
            </a:r>
            <a:r>
              <a:rPr lang="de-DE" dirty="0"/>
              <a:t> und </a:t>
            </a:r>
            <a:r>
              <a:rPr lang="de-DE" b="1" dirty="0" err="1"/>
              <a:t>Shodan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Snippets</a:t>
            </a:r>
            <a:r>
              <a:rPr lang="de-DE" dirty="0"/>
              <a:t> im DNS Ergebnis verraten erste Serverstrukturen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VPN – OWA – CITRIX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RP-online betreibt einen </a:t>
            </a:r>
            <a:r>
              <a:rPr lang="de-DE" b="1" dirty="0" err="1"/>
              <a:t>apache</a:t>
            </a:r>
            <a:r>
              <a:rPr lang="de-DE" b="1" dirty="0"/>
              <a:t> Webserver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B206374-391D-EC4F-ED72-9C5870B0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64" y="1673305"/>
            <a:ext cx="7208409" cy="20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9AAAF7-4CBE-854D-4EAE-168715246352}"/>
              </a:ext>
            </a:extLst>
          </p:cNvPr>
          <p:cNvSpPr txBox="1"/>
          <p:nvPr/>
        </p:nvSpPr>
        <p:spPr>
          <a:xfrm>
            <a:off x="543964" y="2070623"/>
            <a:ext cx="666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DNS Records zeigen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HSD hat zwei DNS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46BB7B-7341-8306-00DC-5D933ECEF98D}"/>
              </a:ext>
            </a:extLst>
          </p:cNvPr>
          <p:cNvCxnSpPr/>
          <p:nvPr/>
        </p:nvCxnSpPr>
        <p:spPr>
          <a:xfrm>
            <a:off x="3784415" y="840981"/>
            <a:ext cx="2249290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F46AD9B-8F33-503F-85B6-358E9D54BF21}"/>
              </a:ext>
            </a:extLst>
          </p:cNvPr>
          <p:cNvCxnSpPr/>
          <p:nvPr/>
        </p:nvCxnSpPr>
        <p:spPr>
          <a:xfrm flipV="1">
            <a:off x="4111463" y="840981"/>
            <a:ext cx="1495077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6867BB3-1402-C9A7-0E19-58ACE6D5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9" y="785868"/>
            <a:ext cx="1924319" cy="92405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E85A73D-BF4A-F29F-0538-0743D1737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9" y="2768227"/>
            <a:ext cx="8583628" cy="17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9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867BB3-1402-C9A7-0E19-58ACE6D5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9" y="785868"/>
            <a:ext cx="1924319" cy="924054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12232DF-7674-4213-E9BF-C9B34EAF24AF}"/>
              </a:ext>
            </a:extLst>
          </p:cNvPr>
          <p:cNvCxnSpPr/>
          <p:nvPr/>
        </p:nvCxnSpPr>
        <p:spPr>
          <a:xfrm>
            <a:off x="5876719" y="803220"/>
            <a:ext cx="2249290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287D42F-E473-E456-ABE7-2E386A7ECCAE}"/>
              </a:ext>
            </a:extLst>
          </p:cNvPr>
          <p:cNvCxnSpPr/>
          <p:nvPr/>
        </p:nvCxnSpPr>
        <p:spPr>
          <a:xfrm flipV="1">
            <a:off x="6203767" y="803220"/>
            <a:ext cx="1495077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B5AA97-F660-B55D-6D2C-30A22FE0E8F1}"/>
              </a:ext>
            </a:extLst>
          </p:cNvPr>
          <p:cNvSpPr txBox="1"/>
          <p:nvPr/>
        </p:nvSpPr>
        <p:spPr>
          <a:xfrm>
            <a:off x="543964" y="2070623"/>
            <a:ext cx="666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des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Nessus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Ports der Adressen werden abgescannt</a:t>
            </a:r>
          </a:p>
        </p:txBody>
      </p:sp>
    </p:spTree>
    <p:extLst>
      <p:ext uri="{BB962C8B-B14F-4D97-AF65-F5344CB8AC3E}">
        <p14:creationId xmlns:p14="http://schemas.microsoft.com/office/powerpoint/2010/main" val="370012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867BB3-1402-C9A7-0E19-58ACE6D5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9" y="785868"/>
            <a:ext cx="1924319" cy="924054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12232DF-7674-4213-E9BF-C9B34EAF24AF}"/>
              </a:ext>
            </a:extLst>
          </p:cNvPr>
          <p:cNvCxnSpPr/>
          <p:nvPr/>
        </p:nvCxnSpPr>
        <p:spPr>
          <a:xfrm>
            <a:off x="5876719" y="803220"/>
            <a:ext cx="2249290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287D42F-E473-E456-ABE7-2E386A7ECCAE}"/>
              </a:ext>
            </a:extLst>
          </p:cNvPr>
          <p:cNvCxnSpPr/>
          <p:nvPr/>
        </p:nvCxnSpPr>
        <p:spPr>
          <a:xfrm flipV="1">
            <a:off x="6203767" y="803220"/>
            <a:ext cx="1495077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B5AA97-F660-B55D-6D2C-30A22FE0E8F1}"/>
              </a:ext>
            </a:extLst>
          </p:cNvPr>
          <p:cNvSpPr txBox="1"/>
          <p:nvPr/>
        </p:nvSpPr>
        <p:spPr>
          <a:xfrm>
            <a:off x="543964" y="2070623"/>
            <a:ext cx="666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des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Nessus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Ports der Adressen werden abgescannt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CA3E3C-8021-9C7C-0D95-FEB51EFE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79" y="2738927"/>
            <a:ext cx="6847988" cy="17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6867BB3-1402-C9A7-0E19-58ACE6D59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9" y="785868"/>
            <a:ext cx="1924319" cy="924054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12232DF-7674-4213-E9BF-C9B34EAF24AF}"/>
              </a:ext>
            </a:extLst>
          </p:cNvPr>
          <p:cNvCxnSpPr/>
          <p:nvPr/>
        </p:nvCxnSpPr>
        <p:spPr>
          <a:xfrm>
            <a:off x="5876719" y="803220"/>
            <a:ext cx="2249290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287D42F-E473-E456-ABE7-2E386A7ECCAE}"/>
              </a:ext>
            </a:extLst>
          </p:cNvPr>
          <p:cNvCxnSpPr/>
          <p:nvPr/>
        </p:nvCxnSpPr>
        <p:spPr>
          <a:xfrm flipV="1">
            <a:off x="6203767" y="803220"/>
            <a:ext cx="1495077" cy="9477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1B5AA97-F660-B55D-6D2C-30A22FE0E8F1}"/>
              </a:ext>
            </a:extLst>
          </p:cNvPr>
          <p:cNvSpPr txBox="1"/>
          <p:nvPr/>
        </p:nvSpPr>
        <p:spPr>
          <a:xfrm>
            <a:off x="543964" y="2070623"/>
            <a:ext cx="6664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des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Nessus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Ports der Adressen werden abgescannt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CA3E3C-8021-9C7C-0D95-FEB51EFE3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679" y="2738927"/>
            <a:ext cx="6847988" cy="171361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C2BB5CB-3E89-4FB1-72C5-95329067F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65" y="0"/>
            <a:ext cx="2840293" cy="37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5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36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4ADDA48-D5AA-B806-6EBA-5D731609D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6929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7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E58713-15FB-B2CD-6287-B15CCFD4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2692"/>
            <a:ext cx="9144000" cy="253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42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38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E58713-15FB-B2CD-6287-B15CCFD4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2692"/>
            <a:ext cx="9144000" cy="25381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83DC94-B169-60ED-9D5C-1D7D01633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49" y="3485597"/>
            <a:ext cx="6474214" cy="81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2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39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0E58713-15FB-B2CD-6287-B15CCFD4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2692"/>
            <a:ext cx="9144000" cy="25381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ED7DB0E-46F7-F79B-9C65-A2148E13A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3463856"/>
            <a:ext cx="6515101" cy="8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F0A94A-11E8-F55F-500D-4010DAA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3" y="1480591"/>
            <a:ext cx="3415721" cy="1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37805B7-B7F4-8A5B-A3FC-6D8C50BDF313}"/>
              </a:ext>
            </a:extLst>
          </p:cNvPr>
          <p:cNvSpPr txBox="1"/>
          <p:nvPr/>
        </p:nvSpPr>
        <p:spPr>
          <a:xfrm>
            <a:off x="2998313" y="471964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[1] https://www.heise.de/hintergrund/Penetrationstests-und-das-BSI-Anforderungen-an-Tests-und-zertifizierte-Tester-7017237.html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82073C-50B3-2146-7150-37CEBC138DE8}"/>
              </a:ext>
            </a:extLst>
          </p:cNvPr>
          <p:cNvSpPr txBox="1"/>
          <p:nvPr/>
        </p:nvSpPr>
        <p:spPr>
          <a:xfrm>
            <a:off x="8616718" y="3184067"/>
            <a:ext cx="1408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  <a:endParaRPr lang="de-DE" sz="11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7AEFB5-BA3F-8F6B-3CF0-6EEDF36B8A66}"/>
              </a:ext>
            </a:extLst>
          </p:cNvPr>
          <p:cNvSpPr/>
          <p:nvPr/>
        </p:nvSpPr>
        <p:spPr>
          <a:xfrm>
            <a:off x="887702" y="2075755"/>
            <a:ext cx="3423994" cy="3281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470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40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654050" y="1885950"/>
            <a:ext cx="64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Portscan</a:t>
            </a:r>
            <a:r>
              <a:rPr lang="de-DE" b="1" dirty="0"/>
              <a:t> </a:t>
            </a:r>
            <a:r>
              <a:rPr lang="de-DE" b="1" dirty="0" err="1"/>
              <a:t>protection</a:t>
            </a:r>
            <a:r>
              <a:rPr lang="de-DE" b="1" dirty="0"/>
              <a:t> </a:t>
            </a:r>
            <a:r>
              <a:rPr lang="de-DE" dirty="0"/>
              <a:t>der Firewall verhindert.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Ports 80, 234, 443 sind </a:t>
            </a:r>
            <a:r>
              <a:rPr lang="de-DE" b="1" dirty="0" err="1"/>
              <a:t>commen</a:t>
            </a:r>
            <a:r>
              <a:rPr lang="de-DE" b="1" dirty="0"/>
              <a:t> Ports </a:t>
            </a:r>
          </a:p>
        </p:txBody>
      </p:sp>
    </p:spTree>
    <p:extLst>
      <p:ext uri="{BB962C8B-B14F-4D97-AF65-F5344CB8AC3E}">
        <p14:creationId xmlns:p14="http://schemas.microsoft.com/office/powerpoint/2010/main" val="4097718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41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654050" y="1885950"/>
            <a:ext cx="645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Portscan</a:t>
            </a:r>
            <a:r>
              <a:rPr lang="de-DE" b="1" dirty="0"/>
              <a:t> </a:t>
            </a:r>
            <a:r>
              <a:rPr lang="de-DE" b="1" dirty="0" err="1"/>
              <a:t>protection</a:t>
            </a:r>
            <a:r>
              <a:rPr lang="de-DE" b="1" dirty="0"/>
              <a:t> </a:t>
            </a:r>
            <a:r>
              <a:rPr lang="de-DE" dirty="0"/>
              <a:t>der Firewall verhindert.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Ports 80, 234, 443 sind </a:t>
            </a:r>
            <a:r>
              <a:rPr lang="de-DE" b="1" dirty="0" err="1"/>
              <a:t>commen</a:t>
            </a:r>
            <a:r>
              <a:rPr lang="de-DE" b="1" dirty="0"/>
              <a:t>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Keinen Mehrwert generiert. </a:t>
            </a:r>
          </a:p>
        </p:txBody>
      </p:sp>
    </p:spTree>
    <p:extLst>
      <p:ext uri="{BB962C8B-B14F-4D97-AF65-F5344CB8AC3E}">
        <p14:creationId xmlns:p14="http://schemas.microsoft.com/office/powerpoint/2010/main" val="393715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654050" y="1885950"/>
            <a:ext cx="645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Portscan</a:t>
            </a:r>
            <a:r>
              <a:rPr lang="de-DE" b="1" dirty="0"/>
              <a:t> </a:t>
            </a:r>
            <a:r>
              <a:rPr lang="de-DE" b="1" dirty="0" err="1"/>
              <a:t>protection</a:t>
            </a:r>
            <a:r>
              <a:rPr lang="de-DE" b="1" dirty="0"/>
              <a:t> </a:t>
            </a:r>
            <a:r>
              <a:rPr lang="de-DE" dirty="0"/>
              <a:t>der Firewall verhindert.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Ports 80, 234, 443 sind </a:t>
            </a:r>
            <a:r>
              <a:rPr lang="de-DE" b="1" dirty="0" err="1"/>
              <a:t>commen</a:t>
            </a:r>
            <a:r>
              <a:rPr lang="de-DE" b="1" dirty="0"/>
              <a:t>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Keinen Mehrwert generiert.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3EA948-852A-6B97-5E95-1D84B9AE0C5B}"/>
              </a:ext>
            </a:extLst>
          </p:cNvPr>
          <p:cNvSpPr txBox="1"/>
          <p:nvPr/>
        </p:nvSpPr>
        <p:spPr>
          <a:xfrm>
            <a:off x="3105150" y="3562350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Schwachstellensuche notwendig.</a:t>
            </a:r>
          </a:p>
        </p:txBody>
      </p:sp>
    </p:spTree>
    <p:extLst>
      <p:ext uri="{BB962C8B-B14F-4D97-AF65-F5344CB8AC3E}">
        <p14:creationId xmlns:p14="http://schemas.microsoft.com/office/powerpoint/2010/main" val="3353128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654050" y="1885950"/>
            <a:ext cx="645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Portscan</a:t>
            </a:r>
            <a:r>
              <a:rPr lang="de-DE" b="1" dirty="0"/>
              <a:t> </a:t>
            </a:r>
            <a:r>
              <a:rPr lang="de-DE" b="1" dirty="0" err="1"/>
              <a:t>protection</a:t>
            </a:r>
            <a:r>
              <a:rPr lang="de-DE" b="1" dirty="0"/>
              <a:t> </a:t>
            </a:r>
            <a:r>
              <a:rPr lang="de-DE" dirty="0"/>
              <a:t>der Firewall verhindert.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Ports 80, 234, 443 sind </a:t>
            </a:r>
            <a:r>
              <a:rPr lang="de-DE" b="1" dirty="0" err="1"/>
              <a:t>commen</a:t>
            </a:r>
            <a:r>
              <a:rPr lang="de-DE" b="1" dirty="0"/>
              <a:t>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Keinen Mehrwert generiert.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3EA948-852A-6B97-5E95-1D84B9AE0C5B}"/>
              </a:ext>
            </a:extLst>
          </p:cNvPr>
          <p:cNvSpPr txBox="1"/>
          <p:nvPr/>
        </p:nvSpPr>
        <p:spPr>
          <a:xfrm>
            <a:off x="3105150" y="3562350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Weitere Schwachstellensuche notwendig.</a:t>
            </a:r>
          </a:p>
        </p:txBody>
      </p:sp>
    </p:spTree>
    <p:extLst>
      <p:ext uri="{BB962C8B-B14F-4D97-AF65-F5344CB8AC3E}">
        <p14:creationId xmlns:p14="http://schemas.microsoft.com/office/powerpoint/2010/main" val="29447615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654050" y="1885950"/>
            <a:ext cx="645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Portscan</a:t>
            </a:r>
            <a:r>
              <a:rPr lang="de-DE" b="1" dirty="0"/>
              <a:t> </a:t>
            </a:r>
            <a:r>
              <a:rPr lang="de-DE" b="1" dirty="0" err="1"/>
              <a:t>protection</a:t>
            </a:r>
            <a:r>
              <a:rPr lang="de-DE" b="1" dirty="0"/>
              <a:t> </a:t>
            </a:r>
            <a:r>
              <a:rPr lang="de-DE" dirty="0"/>
              <a:t>der Firewall verhindert.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Ports 80, 234, 443 sind </a:t>
            </a:r>
            <a:r>
              <a:rPr lang="de-DE" b="1" dirty="0" err="1"/>
              <a:t>commen</a:t>
            </a:r>
            <a:r>
              <a:rPr lang="de-DE" b="1" dirty="0"/>
              <a:t>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Keinen Mehrwert generiert.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3EA948-852A-6B97-5E95-1D84B9AE0C5B}"/>
              </a:ext>
            </a:extLst>
          </p:cNvPr>
          <p:cNvSpPr txBox="1"/>
          <p:nvPr/>
        </p:nvSpPr>
        <p:spPr>
          <a:xfrm>
            <a:off x="1426730" y="3562350"/>
            <a:ext cx="69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Ansurfen aller IP Adressen. Mit dem Fully</a:t>
            </a:r>
            <a:r>
              <a:rPr lang="en-US" dirty="0"/>
              <a:t>-Qualified Domain Name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28147AD-8B92-84F3-7A3F-A6D31F3DFB5D}"/>
              </a:ext>
            </a:extLst>
          </p:cNvPr>
          <p:cNvSpPr/>
          <p:nvPr/>
        </p:nvSpPr>
        <p:spPr>
          <a:xfrm>
            <a:off x="926091" y="3657374"/>
            <a:ext cx="361950" cy="179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FAB86A-D539-50A2-CDCE-3575EF021325}"/>
              </a:ext>
            </a:extLst>
          </p:cNvPr>
          <p:cNvSpPr txBox="1"/>
          <p:nvPr/>
        </p:nvSpPr>
        <p:spPr>
          <a:xfrm>
            <a:off x="5429250" y="3946088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FQDN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565393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45</a:t>
            </a:fld>
            <a:endParaRPr lang="de-DE"/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F831A22-3776-09B3-6534-89912CCD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872542"/>
            <a:ext cx="7493000" cy="37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1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46</a:t>
            </a:fld>
            <a:endParaRPr lang="de-DE"/>
          </a:p>
          <a:p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86ABFA7-8CA1-048C-D0D5-55568383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785"/>
            <a:ext cx="9144000" cy="261392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538C972F-27B2-C668-E917-BF4B0F4376D6}"/>
              </a:ext>
            </a:extLst>
          </p:cNvPr>
          <p:cNvSpPr/>
          <p:nvPr/>
        </p:nvSpPr>
        <p:spPr>
          <a:xfrm>
            <a:off x="1220787" y="2037554"/>
            <a:ext cx="1372393" cy="31750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090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2898768" y="1808024"/>
            <a:ext cx="6457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https://d.rp-online.de/</a:t>
            </a:r>
            <a:endParaRPr lang="de-DE" dirty="0"/>
          </a:p>
          <a:p>
            <a:r>
              <a:rPr lang="de-DE" dirty="0">
                <a:hlinkClick r:id="rId4"/>
              </a:rPr>
              <a:t>https://bonusstand.rp-online.de/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>
                <a:hlinkClick r:id="rId5"/>
              </a:rPr>
              <a:t>https://tools.rp-online.de/</a:t>
            </a:r>
            <a:endParaRPr lang="de-DE" b="1" dirty="0"/>
          </a:p>
          <a:p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3EA948-852A-6B97-5E95-1D84B9AE0C5B}"/>
              </a:ext>
            </a:extLst>
          </p:cNvPr>
          <p:cNvSpPr txBox="1"/>
          <p:nvPr/>
        </p:nvSpPr>
        <p:spPr>
          <a:xfrm>
            <a:off x="1426730" y="3562350"/>
            <a:ext cx="69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Ansurfen aller IP Adressen. Mit dem Fully</a:t>
            </a:r>
            <a:r>
              <a:rPr lang="en-US" dirty="0"/>
              <a:t>-Qualified Domain Name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28147AD-8B92-84F3-7A3F-A6D31F3DFB5D}"/>
              </a:ext>
            </a:extLst>
          </p:cNvPr>
          <p:cNvSpPr/>
          <p:nvPr/>
        </p:nvSpPr>
        <p:spPr>
          <a:xfrm>
            <a:off x="926091" y="3657374"/>
            <a:ext cx="361950" cy="179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FAB86A-D539-50A2-CDCE-3575EF021325}"/>
              </a:ext>
            </a:extLst>
          </p:cNvPr>
          <p:cNvSpPr txBox="1"/>
          <p:nvPr/>
        </p:nvSpPr>
        <p:spPr>
          <a:xfrm>
            <a:off x="5429250" y="3946088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FQDN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65532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48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2898768" y="1808024"/>
            <a:ext cx="6457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https://d.rp-online.de/</a:t>
            </a:r>
            <a:endParaRPr lang="de-DE" dirty="0"/>
          </a:p>
          <a:p>
            <a:r>
              <a:rPr lang="de-DE" dirty="0">
                <a:hlinkClick r:id="rId4"/>
              </a:rPr>
              <a:t>https://bonusstand.rp-online.de/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>
                <a:hlinkClick r:id="rId5"/>
              </a:rPr>
              <a:t>https://tools.rp-online.de/</a:t>
            </a:r>
            <a:endParaRPr lang="de-DE" b="1" dirty="0"/>
          </a:p>
          <a:p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3EA948-852A-6B97-5E95-1D84B9AE0C5B}"/>
              </a:ext>
            </a:extLst>
          </p:cNvPr>
          <p:cNvSpPr txBox="1"/>
          <p:nvPr/>
        </p:nvSpPr>
        <p:spPr>
          <a:xfrm>
            <a:off x="1426730" y="3562350"/>
            <a:ext cx="69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Ansurfen aller IP Adressen. Mit dem Fully</a:t>
            </a:r>
            <a:r>
              <a:rPr lang="en-US" dirty="0"/>
              <a:t>-Qualified Domain Name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28147AD-8B92-84F3-7A3F-A6D31F3DFB5D}"/>
              </a:ext>
            </a:extLst>
          </p:cNvPr>
          <p:cNvSpPr/>
          <p:nvPr/>
        </p:nvSpPr>
        <p:spPr>
          <a:xfrm>
            <a:off x="926091" y="3657374"/>
            <a:ext cx="361950" cy="179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FAB86A-D539-50A2-CDCE-3575EF021325}"/>
              </a:ext>
            </a:extLst>
          </p:cNvPr>
          <p:cNvSpPr txBox="1"/>
          <p:nvPr/>
        </p:nvSpPr>
        <p:spPr>
          <a:xfrm>
            <a:off x="5429250" y="3946088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FQDN</a:t>
            </a:r>
            <a:endParaRPr lang="de-DE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A30FEC-9870-C004-D572-EB26179FD90D}"/>
              </a:ext>
            </a:extLst>
          </p:cNvPr>
          <p:cNvSpPr/>
          <p:nvPr/>
        </p:nvSpPr>
        <p:spPr>
          <a:xfrm>
            <a:off x="2898768" y="2880360"/>
            <a:ext cx="2988097" cy="456683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E951B22-073D-87DE-2807-5208ADBF5F65}"/>
              </a:ext>
            </a:extLst>
          </p:cNvPr>
          <p:cNvSpPr txBox="1"/>
          <p:nvPr/>
        </p:nvSpPr>
        <p:spPr>
          <a:xfrm>
            <a:off x="6203375" y="2602717"/>
            <a:ext cx="195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Kann direkt angegriffen werden.</a:t>
            </a:r>
          </a:p>
        </p:txBody>
      </p:sp>
    </p:spTree>
    <p:extLst>
      <p:ext uri="{BB962C8B-B14F-4D97-AF65-F5344CB8AC3E}">
        <p14:creationId xmlns:p14="http://schemas.microsoft.com/office/powerpoint/2010/main" val="234002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49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2898768" y="1808024"/>
            <a:ext cx="6457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https://d.rp-online.de/</a:t>
            </a:r>
            <a:endParaRPr lang="de-DE" dirty="0"/>
          </a:p>
          <a:p>
            <a:r>
              <a:rPr lang="de-DE" dirty="0">
                <a:hlinkClick r:id="rId4"/>
              </a:rPr>
              <a:t>https://bonusstand.rp-online.de/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>
                <a:hlinkClick r:id="rId5"/>
              </a:rPr>
              <a:t>https://tools.rp-online.de/</a:t>
            </a:r>
            <a:endParaRPr lang="de-DE" b="1" dirty="0"/>
          </a:p>
          <a:p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3EA948-852A-6B97-5E95-1D84B9AE0C5B}"/>
              </a:ext>
            </a:extLst>
          </p:cNvPr>
          <p:cNvSpPr txBox="1"/>
          <p:nvPr/>
        </p:nvSpPr>
        <p:spPr>
          <a:xfrm>
            <a:off x="1426730" y="3562350"/>
            <a:ext cx="69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Ansurfen aller IP Adressen. Mit dem Fully</a:t>
            </a:r>
            <a:r>
              <a:rPr lang="en-US" dirty="0"/>
              <a:t>-Qualified Domain Name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28147AD-8B92-84F3-7A3F-A6D31F3DFB5D}"/>
              </a:ext>
            </a:extLst>
          </p:cNvPr>
          <p:cNvSpPr/>
          <p:nvPr/>
        </p:nvSpPr>
        <p:spPr>
          <a:xfrm>
            <a:off x="926091" y="3657374"/>
            <a:ext cx="361950" cy="179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FAB86A-D539-50A2-CDCE-3575EF021325}"/>
              </a:ext>
            </a:extLst>
          </p:cNvPr>
          <p:cNvSpPr txBox="1"/>
          <p:nvPr/>
        </p:nvSpPr>
        <p:spPr>
          <a:xfrm>
            <a:off x="5429250" y="3946088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FQDN</a:t>
            </a:r>
            <a:endParaRPr lang="de-DE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A30FEC-9870-C004-D572-EB26179FD90D}"/>
              </a:ext>
            </a:extLst>
          </p:cNvPr>
          <p:cNvSpPr/>
          <p:nvPr/>
        </p:nvSpPr>
        <p:spPr>
          <a:xfrm>
            <a:off x="2898768" y="2880360"/>
            <a:ext cx="2988097" cy="456683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E951B22-073D-87DE-2807-5208ADBF5F65}"/>
              </a:ext>
            </a:extLst>
          </p:cNvPr>
          <p:cNvSpPr txBox="1"/>
          <p:nvPr/>
        </p:nvSpPr>
        <p:spPr>
          <a:xfrm>
            <a:off x="6203375" y="2602717"/>
            <a:ext cx="195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Kann direkt angegriffen werden.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0475280A-F1F4-001F-CB86-F05E176CB76B}"/>
              </a:ext>
            </a:extLst>
          </p:cNvPr>
          <p:cNvSpPr/>
          <p:nvPr/>
        </p:nvSpPr>
        <p:spPr>
          <a:xfrm rot="16200000">
            <a:off x="7007605" y="2037410"/>
            <a:ext cx="678180" cy="3359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3EBEEA-76D0-0684-7884-EEE4157FF4E1}"/>
              </a:ext>
            </a:extLst>
          </p:cNvPr>
          <p:cNvSpPr txBox="1"/>
          <p:nvPr/>
        </p:nvSpPr>
        <p:spPr>
          <a:xfrm>
            <a:off x="6624890" y="1124258"/>
            <a:ext cx="195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Lahmlegen durch DDoS</a:t>
            </a:r>
          </a:p>
        </p:txBody>
      </p:sp>
    </p:spTree>
    <p:extLst>
      <p:ext uri="{BB962C8B-B14F-4D97-AF65-F5344CB8AC3E}">
        <p14:creationId xmlns:p14="http://schemas.microsoft.com/office/powerpoint/2010/main" val="40091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F0A94A-11E8-F55F-500D-4010DAA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3" y="1480591"/>
            <a:ext cx="3415721" cy="1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37805B7-B7F4-8A5B-A3FC-6D8C50BDF313}"/>
              </a:ext>
            </a:extLst>
          </p:cNvPr>
          <p:cNvSpPr txBox="1"/>
          <p:nvPr/>
        </p:nvSpPr>
        <p:spPr>
          <a:xfrm>
            <a:off x="2998313" y="471964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[1] https://www.heise.de/hintergrund/Penetrationstests-und-das-BSI-Anforderungen-an-Tests-und-zertifizierte-Tester-7017237.html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82073C-50B3-2146-7150-37CEBC138DE8}"/>
              </a:ext>
            </a:extLst>
          </p:cNvPr>
          <p:cNvSpPr txBox="1"/>
          <p:nvPr/>
        </p:nvSpPr>
        <p:spPr>
          <a:xfrm>
            <a:off x="8616718" y="3184067"/>
            <a:ext cx="1408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  <a:endParaRPr lang="de-DE" sz="11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7AEFB5-BA3F-8F6B-3CF0-6EEDF36B8A66}"/>
              </a:ext>
            </a:extLst>
          </p:cNvPr>
          <p:cNvSpPr/>
          <p:nvPr/>
        </p:nvSpPr>
        <p:spPr>
          <a:xfrm>
            <a:off x="887702" y="2075755"/>
            <a:ext cx="3423994" cy="3281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6DAFE8-C0A1-72EA-C943-5277714148D3}"/>
              </a:ext>
            </a:extLst>
          </p:cNvPr>
          <p:cNvSpPr txBox="1"/>
          <p:nvPr/>
        </p:nvSpPr>
        <p:spPr>
          <a:xfrm>
            <a:off x="1290452" y="2912765"/>
            <a:ext cx="34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Red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 Team Assessments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1A8789-4DBC-C662-F5F1-B7B57BBD434C}"/>
              </a:ext>
            </a:extLst>
          </p:cNvPr>
          <p:cNvSpPr txBox="1"/>
          <p:nvPr/>
        </p:nvSpPr>
        <p:spPr>
          <a:xfrm>
            <a:off x="345217" y="3299679"/>
            <a:ext cx="530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Dabei überprüfen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Pentester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, wie gut Systeme und Mitarbeiter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Erkennung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und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Abwehr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von Angriffsversuchen ausgerüstet sind.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917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50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8F11C6C-1A09-10FF-57E6-6E89DBD77563}"/>
              </a:ext>
            </a:extLst>
          </p:cNvPr>
          <p:cNvSpPr txBox="1"/>
          <p:nvPr/>
        </p:nvSpPr>
        <p:spPr>
          <a:xfrm>
            <a:off x="2898768" y="2347615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b="1" dirty="0">
                <a:hlinkClick r:id="rId3"/>
              </a:rPr>
              <a:t>https://tools.rp-online.de/</a:t>
            </a:r>
            <a:endParaRPr lang="de-DE" b="1" dirty="0"/>
          </a:p>
          <a:p>
            <a:endParaRPr lang="de-DE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3EA948-852A-6B97-5E95-1D84B9AE0C5B}"/>
              </a:ext>
            </a:extLst>
          </p:cNvPr>
          <p:cNvSpPr txBox="1"/>
          <p:nvPr/>
        </p:nvSpPr>
        <p:spPr>
          <a:xfrm>
            <a:off x="1426730" y="3562350"/>
            <a:ext cx="699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Ansurfen aller IP Adressen. Mit dem Fully</a:t>
            </a:r>
            <a:r>
              <a:rPr lang="en-US" dirty="0"/>
              <a:t>-Qualified Domain Name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628147AD-8B92-84F3-7A3F-A6D31F3DFB5D}"/>
              </a:ext>
            </a:extLst>
          </p:cNvPr>
          <p:cNvSpPr/>
          <p:nvPr/>
        </p:nvSpPr>
        <p:spPr>
          <a:xfrm>
            <a:off x="926091" y="3657374"/>
            <a:ext cx="361950" cy="179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FAB86A-D539-50A2-CDCE-3575EF021325}"/>
              </a:ext>
            </a:extLst>
          </p:cNvPr>
          <p:cNvSpPr txBox="1"/>
          <p:nvPr/>
        </p:nvSpPr>
        <p:spPr>
          <a:xfrm>
            <a:off x="5429250" y="3946088"/>
            <a:ext cx="259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FQDN</a:t>
            </a:r>
            <a:endParaRPr lang="de-DE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A30FEC-9870-C004-D572-EB26179FD90D}"/>
              </a:ext>
            </a:extLst>
          </p:cNvPr>
          <p:cNvSpPr/>
          <p:nvPr/>
        </p:nvSpPr>
        <p:spPr>
          <a:xfrm>
            <a:off x="2898768" y="2880360"/>
            <a:ext cx="2988097" cy="456683"/>
          </a:xfrm>
          <a:prstGeom prst="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7375E00-4F6A-E6B3-3F6E-7EB1E0B7F351}"/>
              </a:ext>
            </a:extLst>
          </p:cNvPr>
          <p:cNvSpPr txBox="1"/>
          <p:nvPr/>
        </p:nvSpPr>
        <p:spPr>
          <a:xfrm>
            <a:off x="2200275" y="1988211"/>
            <a:ext cx="645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/>
              </a:rPr>
              <a:t>https://mail.kunstakademie-duesseldorf.de/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175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51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BC5F33B-DBFD-189B-5C37-2E1BF2B6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7" y="1659440"/>
            <a:ext cx="4143794" cy="283488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6DD0692-9973-D4F4-22CD-5E5789DC70D2}"/>
              </a:ext>
            </a:extLst>
          </p:cNvPr>
          <p:cNvSpPr txBox="1"/>
          <p:nvPr/>
        </p:nvSpPr>
        <p:spPr>
          <a:xfrm>
            <a:off x="4625340" y="185166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Kunstakademie Düsseldorf verfügt über eine Web </a:t>
            </a:r>
            <a:r>
              <a:rPr lang="de-DE" dirty="0" err="1"/>
              <a:t>Application</a:t>
            </a:r>
            <a:r>
              <a:rPr lang="de-DE" dirty="0"/>
              <a:t> Firewall</a:t>
            </a:r>
          </a:p>
          <a:p>
            <a:endParaRPr lang="de-DE" dirty="0"/>
          </a:p>
          <a:p>
            <a:r>
              <a:rPr lang="de-DE" b="1" dirty="0"/>
              <a:t>WAF</a:t>
            </a:r>
          </a:p>
          <a:p>
            <a:endParaRPr lang="de-DE" b="1" dirty="0"/>
          </a:p>
          <a:p>
            <a:r>
              <a:rPr lang="de-DE" dirty="0"/>
              <a:t>Load Balancer schützt vor DDoS</a:t>
            </a:r>
          </a:p>
        </p:txBody>
      </p:sp>
    </p:spTree>
    <p:extLst>
      <p:ext uri="{BB962C8B-B14F-4D97-AF65-F5344CB8AC3E}">
        <p14:creationId xmlns:p14="http://schemas.microsoft.com/office/powerpoint/2010/main" val="120129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D328F08-5781-5809-A908-CC97438F4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17" y="1659440"/>
            <a:ext cx="4143794" cy="283488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2697DC6-8854-8876-4B5F-C8E5481DF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80" y="2001118"/>
            <a:ext cx="1914792" cy="5334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78C8166-21D8-762D-63EF-AAAAC23C4BEB}"/>
              </a:ext>
            </a:extLst>
          </p:cNvPr>
          <p:cNvSpPr txBox="1"/>
          <p:nvPr/>
        </p:nvSpPr>
        <p:spPr>
          <a:xfrm>
            <a:off x="4678680" y="1889760"/>
            <a:ext cx="390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Annahme</a:t>
            </a:r>
            <a:r>
              <a:rPr lang="en-US" b="1" dirty="0"/>
              <a:t>: </a:t>
            </a:r>
          </a:p>
          <a:p>
            <a:endParaRPr lang="en-US" b="1" dirty="0"/>
          </a:p>
          <a:p>
            <a:r>
              <a:rPr lang="en-US" b="1" dirty="0"/>
              <a:t>Reverse Proxy </a:t>
            </a:r>
            <a:r>
              <a:rPr lang="en-US" b="1" dirty="0" err="1"/>
              <a:t>ist</a:t>
            </a:r>
            <a:r>
              <a:rPr lang="en-US" b="1" dirty="0"/>
              <a:t> </a:t>
            </a:r>
            <a:r>
              <a:rPr lang="de-DE" b="1" dirty="0" err="1"/>
              <a:t>exestiert</a:t>
            </a:r>
            <a:r>
              <a:rPr lang="de-DE" b="1" dirty="0"/>
              <a:t> für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0242A9-5EB7-6E5B-A2A8-55B430A76465}"/>
              </a:ext>
            </a:extLst>
          </p:cNvPr>
          <p:cNvSpPr txBox="1"/>
          <p:nvPr/>
        </p:nvSpPr>
        <p:spPr>
          <a:xfrm>
            <a:off x="4678680" y="2360643"/>
            <a:ext cx="645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b="1" dirty="0">
                <a:hlinkClick r:id="rId4"/>
              </a:rPr>
              <a:t>https://tools.rp-online.de/</a:t>
            </a:r>
            <a:endParaRPr lang="de-DE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92022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de-DE" dirty="0"/>
              <a:t>Keine offenen Schwachstellen erkennbar. 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Was verleibt als Notnagel?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777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de-DE" dirty="0"/>
              <a:t>Keine offenen Schwachstellen erkennbar. 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Was verleibt als Notnagel?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936735-3003-BDB9-6EFC-517BBD2935FE}"/>
              </a:ext>
            </a:extLst>
          </p:cNvPr>
          <p:cNvSpPr txBox="1"/>
          <p:nvPr/>
        </p:nvSpPr>
        <p:spPr>
          <a:xfrm>
            <a:off x="4459872" y="2889915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Faktor Mensch</a:t>
            </a:r>
          </a:p>
        </p:txBody>
      </p:sp>
      <p:pic>
        <p:nvPicPr>
          <p:cNvPr id="8" name="Grafik 7" descr="Mann">
            <a:extLst>
              <a:ext uri="{FF2B5EF4-FFF2-40B4-BE49-F238E27FC236}">
                <a16:creationId xmlns:a16="http://schemas.microsoft.com/office/drawing/2014/main" id="{275E148A-2F4C-FF79-5DEC-EE8C2E19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4337" y="3360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21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de-DE" dirty="0"/>
              <a:t>Keine offenen Schwachstellen erkennbar. 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Was verleibt als Notnagel?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936735-3003-BDB9-6EFC-517BBD2935FE}"/>
              </a:ext>
            </a:extLst>
          </p:cNvPr>
          <p:cNvSpPr txBox="1"/>
          <p:nvPr/>
        </p:nvSpPr>
        <p:spPr>
          <a:xfrm>
            <a:off x="4459872" y="2889915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Faktor Mensch</a:t>
            </a:r>
          </a:p>
        </p:txBody>
      </p:sp>
      <p:pic>
        <p:nvPicPr>
          <p:cNvPr id="8" name="Grafik 7" descr="Mann">
            <a:extLst>
              <a:ext uri="{FF2B5EF4-FFF2-40B4-BE49-F238E27FC236}">
                <a16:creationId xmlns:a16="http://schemas.microsoft.com/office/drawing/2014/main" id="{275E148A-2F4C-FF79-5DEC-EE8C2E19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4337" y="3360440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19AE27B-84C3-82CB-7B68-A9A0696760B9}"/>
              </a:ext>
            </a:extLst>
          </p:cNvPr>
          <p:cNvSpPr txBox="1"/>
          <p:nvPr/>
        </p:nvSpPr>
        <p:spPr>
          <a:xfrm>
            <a:off x="1594633" y="3507900"/>
            <a:ext cx="337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Wir versuchen eine Phishing Attacke.</a:t>
            </a:r>
          </a:p>
        </p:txBody>
      </p:sp>
    </p:spTree>
    <p:extLst>
      <p:ext uri="{BB962C8B-B14F-4D97-AF65-F5344CB8AC3E}">
        <p14:creationId xmlns:p14="http://schemas.microsoft.com/office/powerpoint/2010/main" val="26137329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56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ED6057-DB5C-F0A5-AB07-7760DDC214F9}"/>
              </a:ext>
            </a:extLst>
          </p:cNvPr>
          <p:cNvSpPr txBox="1"/>
          <p:nvPr/>
        </p:nvSpPr>
        <p:spPr>
          <a:xfrm>
            <a:off x="804236" y="1845963"/>
            <a:ext cx="41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Zurück zu </a:t>
            </a:r>
            <a:r>
              <a:rPr lang="de-DE" dirty="0" err="1"/>
              <a:t>Spinderfoot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Ausgabe der Mailadresse durchsuchen.</a:t>
            </a:r>
          </a:p>
        </p:txBody>
      </p:sp>
    </p:spTree>
    <p:extLst>
      <p:ext uri="{BB962C8B-B14F-4D97-AF65-F5344CB8AC3E}">
        <p14:creationId xmlns:p14="http://schemas.microsoft.com/office/powerpoint/2010/main" val="1418687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ED6057-DB5C-F0A5-AB07-7760DDC214F9}"/>
              </a:ext>
            </a:extLst>
          </p:cNvPr>
          <p:cNvSpPr txBox="1"/>
          <p:nvPr/>
        </p:nvSpPr>
        <p:spPr>
          <a:xfrm>
            <a:off x="804236" y="1845963"/>
            <a:ext cx="41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Zurück zu </a:t>
            </a:r>
            <a:r>
              <a:rPr lang="de-DE" dirty="0" err="1"/>
              <a:t>Spinderfoot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Ausgabe der Mailadresse durchsuchen.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D402D8E-A87C-A9F4-784B-8D8652CB46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94"/>
          <a:stretch/>
        </p:blipFill>
        <p:spPr>
          <a:xfrm>
            <a:off x="0" y="1656899"/>
            <a:ext cx="9144000" cy="28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7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58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ED6057-DB5C-F0A5-AB07-7760DDC214F9}"/>
              </a:ext>
            </a:extLst>
          </p:cNvPr>
          <p:cNvSpPr txBox="1"/>
          <p:nvPr/>
        </p:nvSpPr>
        <p:spPr>
          <a:xfrm>
            <a:off x="804236" y="1845963"/>
            <a:ext cx="41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Zurück zu </a:t>
            </a:r>
            <a:r>
              <a:rPr lang="de-DE" dirty="0" err="1"/>
              <a:t>Spinderfoot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Ausgabe der Mailadresse durchsuchen.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6137A6-5FA5-A521-094E-4F1F3EB89DB0}"/>
              </a:ext>
            </a:extLst>
          </p:cNvPr>
          <p:cNvSpPr txBox="1"/>
          <p:nvPr/>
        </p:nvSpPr>
        <p:spPr>
          <a:xfrm>
            <a:off x="4572000" y="2148840"/>
            <a:ext cx="392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Wegwerf</a:t>
            </a:r>
            <a:r>
              <a:rPr lang="en-US" b="1" dirty="0"/>
              <a:t> </a:t>
            </a:r>
            <a:r>
              <a:rPr lang="en-US" b="1" dirty="0" err="1"/>
              <a:t>Mailadresse</a:t>
            </a:r>
            <a:r>
              <a:rPr lang="en-US" b="1" dirty="0"/>
              <a:t> </a:t>
            </a:r>
            <a:r>
              <a:rPr lang="en-US" b="1" dirty="0" err="1"/>
              <a:t>fragt</a:t>
            </a:r>
            <a:r>
              <a:rPr lang="en-US" b="1" dirty="0"/>
              <a:t> </a:t>
            </a:r>
            <a:r>
              <a:rPr lang="en-US" b="1" dirty="0" err="1"/>
              <a:t>nach</a:t>
            </a:r>
            <a:r>
              <a:rPr lang="en-US" b="1" dirty="0"/>
              <a:t> dem </a:t>
            </a:r>
            <a:r>
              <a:rPr lang="en-US" b="1" dirty="0" err="1"/>
              <a:t>Uploadbereich</a:t>
            </a:r>
            <a:r>
              <a:rPr lang="en-US" b="1" dirty="0"/>
              <a:t> </a:t>
            </a:r>
            <a:r>
              <a:rPr lang="en-US" b="1" dirty="0" err="1"/>
              <a:t>einer</a:t>
            </a:r>
            <a:r>
              <a:rPr lang="en-US" b="1" dirty="0"/>
              <a:t> </a:t>
            </a:r>
            <a:r>
              <a:rPr lang="en-US" b="1" dirty="0" err="1"/>
              <a:t>Initiativ</a:t>
            </a:r>
            <a:r>
              <a:rPr lang="en-US" b="1" dirty="0"/>
              <a:t> </a:t>
            </a:r>
            <a:r>
              <a:rPr lang="en-US" b="1" dirty="0" err="1"/>
              <a:t>Bewerbung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709558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59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CED6057-DB5C-F0A5-AB07-7760DDC214F9}"/>
              </a:ext>
            </a:extLst>
          </p:cNvPr>
          <p:cNvSpPr txBox="1"/>
          <p:nvPr/>
        </p:nvSpPr>
        <p:spPr>
          <a:xfrm>
            <a:off x="804236" y="1845963"/>
            <a:ext cx="4125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Zurück zu </a:t>
            </a:r>
            <a:r>
              <a:rPr lang="de-DE" dirty="0" err="1"/>
              <a:t>Spinderfoot</a:t>
            </a:r>
            <a:r>
              <a:rPr lang="de-D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Ausgabe der Mailadresse durchsuchen.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DBE3A3-AEF6-6633-A371-7210E7405708}"/>
              </a:ext>
            </a:extLst>
          </p:cNvPr>
          <p:cNvSpPr txBox="1"/>
          <p:nvPr/>
        </p:nvSpPr>
        <p:spPr>
          <a:xfrm>
            <a:off x="4572000" y="214884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Wegwerf</a:t>
            </a:r>
            <a:r>
              <a:rPr lang="en-US" b="1" dirty="0"/>
              <a:t> </a:t>
            </a:r>
            <a:r>
              <a:rPr lang="en-US" b="1" dirty="0" err="1"/>
              <a:t>Mailadresse</a:t>
            </a:r>
            <a:r>
              <a:rPr lang="en-US" b="1" dirty="0"/>
              <a:t> </a:t>
            </a:r>
            <a:r>
              <a:rPr lang="en-US" b="1" dirty="0" err="1"/>
              <a:t>fragt</a:t>
            </a:r>
            <a:r>
              <a:rPr lang="en-US" b="1" dirty="0"/>
              <a:t> </a:t>
            </a:r>
            <a:r>
              <a:rPr lang="en-US" b="1" dirty="0" err="1"/>
              <a:t>nach</a:t>
            </a:r>
            <a:r>
              <a:rPr lang="en-US" b="1" dirty="0"/>
              <a:t> </a:t>
            </a:r>
            <a:r>
              <a:rPr lang="en-US" b="1" dirty="0" err="1"/>
              <a:t>Datenschutzbeschwerde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Wir</a:t>
            </a:r>
            <a:r>
              <a:rPr lang="en-US" b="1" dirty="0"/>
              <a:t> </a:t>
            </a:r>
            <a:r>
              <a:rPr lang="en-US" b="1" dirty="0" err="1"/>
              <a:t>erhalten</a:t>
            </a:r>
            <a:r>
              <a:rPr lang="en-US" b="1" dirty="0"/>
              <a:t> </a:t>
            </a:r>
            <a:r>
              <a:rPr lang="en-US" b="1" dirty="0" err="1"/>
              <a:t>folgende</a:t>
            </a:r>
            <a:r>
              <a:rPr lang="en-US" b="1" dirty="0"/>
              <a:t> </a:t>
            </a:r>
            <a:r>
              <a:rPr lang="en-US" b="1" dirty="0" err="1"/>
              <a:t>Signatur</a:t>
            </a:r>
            <a:r>
              <a:rPr lang="en-US" b="1" dirty="0"/>
              <a:t> in der </a:t>
            </a:r>
            <a:r>
              <a:rPr lang="en-US" b="1" dirty="0" err="1"/>
              <a:t>Antwort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de-DE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6BB31D1-3E89-143F-6F7C-DF55EDFC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347" y="2998701"/>
            <a:ext cx="414395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3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F0A94A-11E8-F55F-500D-4010DAAF9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313" y="1480591"/>
            <a:ext cx="3415721" cy="192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37805B7-B7F4-8A5B-A3FC-6D8C50BDF313}"/>
              </a:ext>
            </a:extLst>
          </p:cNvPr>
          <p:cNvSpPr txBox="1"/>
          <p:nvPr/>
        </p:nvSpPr>
        <p:spPr>
          <a:xfrm>
            <a:off x="2998313" y="471964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[1] https://www.heise.de/hintergrund/Penetrationstests-und-das-BSI-Anforderungen-an-Tests-und-zertifizierte-Tester-7017237.html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B82073C-50B3-2146-7150-37CEBC138DE8}"/>
              </a:ext>
            </a:extLst>
          </p:cNvPr>
          <p:cNvSpPr txBox="1"/>
          <p:nvPr/>
        </p:nvSpPr>
        <p:spPr>
          <a:xfrm>
            <a:off x="8616718" y="3184067"/>
            <a:ext cx="1408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[1]</a:t>
            </a:r>
            <a:endParaRPr lang="de-DE" sz="11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7AEFB5-BA3F-8F6B-3CF0-6EEDF36B8A66}"/>
              </a:ext>
            </a:extLst>
          </p:cNvPr>
          <p:cNvSpPr/>
          <p:nvPr/>
        </p:nvSpPr>
        <p:spPr>
          <a:xfrm>
            <a:off x="887702" y="2075755"/>
            <a:ext cx="3423994" cy="3281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6DAFE8-C0A1-72EA-C943-5277714148D3}"/>
              </a:ext>
            </a:extLst>
          </p:cNvPr>
          <p:cNvSpPr txBox="1"/>
          <p:nvPr/>
        </p:nvSpPr>
        <p:spPr>
          <a:xfrm>
            <a:off x="1290452" y="2912765"/>
            <a:ext cx="34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Red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 Team Assessments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1A8789-4DBC-C662-F5F1-B7B57BBD434C}"/>
              </a:ext>
            </a:extLst>
          </p:cNvPr>
          <p:cNvSpPr txBox="1"/>
          <p:nvPr/>
        </p:nvSpPr>
        <p:spPr>
          <a:xfrm>
            <a:off x="345217" y="3299679"/>
            <a:ext cx="530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Dabei überprüfen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Pentester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, wie gut Systeme und Mitarbeiter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Erkennung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und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Abwehr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von Angriffsversuchen ausgerüstet sind.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0497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60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1F7196-615D-9BF7-1618-03DD40D2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2" y="1570976"/>
            <a:ext cx="3758257" cy="29545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66F53F-94C1-2D5C-0797-3C843D27F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39" r="38056"/>
          <a:stretch/>
        </p:blipFill>
        <p:spPr>
          <a:xfrm>
            <a:off x="466313" y="2034737"/>
            <a:ext cx="2894108" cy="2781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B170A8-D2D0-0208-4A3F-FABF5E18B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4" t="17408"/>
          <a:stretch/>
        </p:blipFill>
        <p:spPr>
          <a:xfrm>
            <a:off x="581564" y="2259102"/>
            <a:ext cx="1778009" cy="27689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7315E22-1539-17D8-4CD7-B4FD78AFA2FC}"/>
              </a:ext>
            </a:extLst>
          </p:cNvPr>
          <p:cNvSpPr txBox="1"/>
          <p:nvPr/>
        </p:nvSpPr>
        <p:spPr>
          <a:xfrm>
            <a:off x="4572000" y="214884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Wegwerf</a:t>
            </a:r>
            <a:r>
              <a:rPr lang="en-US" b="1" dirty="0"/>
              <a:t> </a:t>
            </a:r>
            <a:r>
              <a:rPr lang="en-US" b="1" dirty="0" err="1"/>
              <a:t>Mailadresse</a:t>
            </a:r>
            <a:r>
              <a:rPr lang="en-US" b="1" dirty="0"/>
              <a:t> </a:t>
            </a:r>
            <a:r>
              <a:rPr lang="en-US" b="1" dirty="0" err="1"/>
              <a:t>fragt</a:t>
            </a:r>
            <a:r>
              <a:rPr lang="en-US" b="1" dirty="0"/>
              <a:t> </a:t>
            </a:r>
            <a:r>
              <a:rPr lang="en-US" b="1" dirty="0" err="1"/>
              <a:t>nach</a:t>
            </a:r>
            <a:r>
              <a:rPr lang="en-US" b="1" dirty="0"/>
              <a:t> </a:t>
            </a:r>
            <a:r>
              <a:rPr lang="en-US" b="1" dirty="0" err="1"/>
              <a:t>Datenschutzbeschwerde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Wir</a:t>
            </a:r>
            <a:r>
              <a:rPr lang="en-US" b="1" dirty="0"/>
              <a:t> </a:t>
            </a:r>
            <a:r>
              <a:rPr lang="en-US" b="1" dirty="0" err="1"/>
              <a:t>erhalten</a:t>
            </a:r>
            <a:r>
              <a:rPr lang="en-US" b="1" dirty="0"/>
              <a:t> </a:t>
            </a:r>
            <a:r>
              <a:rPr lang="en-US" b="1" dirty="0" err="1"/>
              <a:t>folgende</a:t>
            </a:r>
            <a:r>
              <a:rPr lang="en-US" b="1" dirty="0"/>
              <a:t> </a:t>
            </a:r>
            <a:r>
              <a:rPr lang="en-US" b="1" dirty="0" err="1"/>
              <a:t>Signatur</a:t>
            </a:r>
            <a:r>
              <a:rPr lang="en-US" b="1" dirty="0"/>
              <a:t> in der </a:t>
            </a:r>
            <a:r>
              <a:rPr lang="en-US" b="1" dirty="0" err="1"/>
              <a:t>Antwort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de-DE" b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D11BB8D-F3CB-22B8-5266-5D8F22903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347" y="2998701"/>
            <a:ext cx="414395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324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61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5351BF-EA82-2FCD-79D6-980BC601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073" y="989324"/>
            <a:ext cx="1914792" cy="53347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8045176-92CC-0C68-90D8-86D21A485C52}"/>
              </a:ext>
            </a:extLst>
          </p:cNvPr>
          <p:cNvSpPr/>
          <p:nvPr/>
        </p:nvSpPr>
        <p:spPr>
          <a:xfrm>
            <a:off x="3972073" y="971747"/>
            <a:ext cx="1804529" cy="551051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46137A6-5FA5-A521-094E-4F1F3EB89DB0}"/>
              </a:ext>
            </a:extLst>
          </p:cNvPr>
          <p:cNvSpPr txBox="1"/>
          <p:nvPr/>
        </p:nvSpPr>
        <p:spPr>
          <a:xfrm>
            <a:off x="4572000" y="2148840"/>
            <a:ext cx="39243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Wegwerf</a:t>
            </a:r>
            <a:r>
              <a:rPr lang="en-US" b="1" dirty="0"/>
              <a:t> </a:t>
            </a:r>
            <a:r>
              <a:rPr lang="en-US" b="1" dirty="0" err="1"/>
              <a:t>Mailadresse</a:t>
            </a:r>
            <a:r>
              <a:rPr lang="en-US" b="1" dirty="0"/>
              <a:t> </a:t>
            </a:r>
            <a:r>
              <a:rPr lang="en-US" b="1" dirty="0" err="1"/>
              <a:t>fragt</a:t>
            </a:r>
            <a:r>
              <a:rPr lang="en-US" b="1" dirty="0"/>
              <a:t> </a:t>
            </a:r>
            <a:r>
              <a:rPr lang="en-US" b="1" dirty="0" err="1"/>
              <a:t>nach</a:t>
            </a:r>
            <a:r>
              <a:rPr lang="en-US" b="1" dirty="0"/>
              <a:t> </a:t>
            </a:r>
            <a:r>
              <a:rPr lang="en-US" b="1" dirty="0" err="1"/>
              <a:t>Datenschutzbeschwerde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Wir</a:t>
            </a:r>
            <a:r>
              <a:rPr lang="en-US" b="1" dirty="0"/>
              <a:t> </a:t>
            </a:r>
            <a:r>
              <a:rPr lang="en-US" b="1" dirty="0" err="1"/>
              <a:t>erhalten</a:t>
            </a:r>
            <a:r>
              <a:rPr lang="en-US" b="1" dirty="0"/>
              <a:t> </a:t>
            </a:r>
            <a:r>
              <a:rPr lang="en-US" b="1" dirty="0" err="1"/>
              <a:t>folgende</a:t>
            </a:r>
            <a:r>
              <a:rPr lang="en-US" b="1" dirty="0"/>
              <a:t> </a:t>
            </a:r>
            <a:r>
              <a:rPr lang="en-US" b="1" dirty="0" err="1"/>
              <a:t>Signatur</a:t>
            </a:r>
            <a:r>
              <a:rPr lang="en-US" b="1" dirty="0"/>
              <a:t> in der </a:t>
            </a:r>
            <a:r>
              <a:rPr lang="en-US" b="1" dirty="0" err="1"/>
              <a:t>Antwort</a:t>
            </a:r>
            <a:r>
              <a:rPr lang="en-US" b="1" dirty="0"/>
              <a:t>. </a:t>
            </a:r>
          </a:p>
          <a:p>
            <a:endParaRPr lang="en-US" b="1" dirty="0"/>
          </a:p>
          <a:p>
            <a:endParaRPr lang="en-US" b="1" dirty="0"/>
          </a:p>
          <a:p>
            <a:endParaRPr lang="de-DE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1F7196-615D-9BF7-1618-03DD40D2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2" y="1570976"/>
            <a:ext cx="3758257" cy="29545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66F53F-94C1-2D5C-0797-3C843D27F5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39" r="38056"/>
          <a:stretch/>
        </p:blipFill>
        <p:spPr>
          <a:xfrm>
            <a:off x="466313" y="2034737"/>
            <a:ext cx="2894108" cy="2781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B170A8-D2D0-0208-4A3F-FABF5E18B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944" t="17408"/>
          <a:stretch/>
        </p:blipFill>
        <p:spPr>
          <a:xfrm>
            <a:off x="581564" y="2259102"/>
            <a:ext cx="1778009" cy="2768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8EC7527-315A-24A8-B7E1-5371CFBE9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347" y="2998701"/>
            <a:ext cx="414395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83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1F7196-615D-9BF7-1618-03DD40D2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52" y="1570976"/>
            <a:ext cx="3758257" cy="29545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266F53F-94C1-2D5C-0797-3C843D27F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39" r="38056"/>
          <a:stretch/>
        </p:blipFill>
        <p:spPr>
          <a:xfrm>
            <a:off x="466313" y="2034737"/>
            <a:ext cx="2894108" cy="27813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B170A8-D2D0-0208-4A3F-FABF5E18B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44" t="17408"/>
          <a:stretch/>
        </p:blipFill>
        <p:spPr>
          <a:xfrm>
            <a:off x="581564" y="2259102"/>
            <a:ext cx="1778009" cy="27689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89B712BB-6BAF-E5B5-D8EF-207AC50A4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303" y="921647"/>
            <a:ext cx="3773293" cy="4171753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3C3D484-50DC-9038-4B97-DCD210C2EABD}"/>
              </a:ext>
            </a:extLst>
          </p:cNvPr>
          <p:cNvSpPr txBox="1"/>
          <p:nvPr/>
        </p:nvSpPr>
        <p:spPr>
          <a:xfrm>
            <a:off x="4848675" y="1910511"/>
            <a:ext cx="9992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admin.toolbox@rp-online.de</a:t>
            </a:r>
            <a:endParaRPr lang="de-DE" sz="500" dirty="0"/>
          </a:p>
        </p:txBody>
      </p:sp>
    </p:spTree>
    <p:extLst>
      <p:ext uri="{BB962C8B-B14F-4D97-AF65-F5344CB8AC3E}">
        <p14:creationId xmlns:p14="http://schemas.microsoft.com/office/powerpoint/2010/main" val="2787782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9B712BB-6BAF-E5B5-D8EF-207AC50A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03" y="921647"/>
            <a:ext cx="3773293" cy="4171753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3C3D484-50DC-9038-4B97-DCD210C2EABD}"/>
              </a:ext>
            </a:extLst>
          </p:cNvPr>
          <p:cNvSpPr txBox="1"/>
          <p:nvPr/>
        </p:nvSpPr>
        <p:spPr>
          <a:xfrm>
            <a:off x="4848675" y="1910511"/>
            <a:ext cx="9992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admin.toolbox@rp-online.de</a:t>
            </a:r>
            <a:endParaRPr lang="de-DE" sz="500" dirty="0"/>
          </a:p>
        </p:txBody>
      </p:sp>
      <p:pic>
        <p:nvPicPr>
          <p:cNvPr id="2050" name="Picture 2" descr="Zphisher erstellt Fake-Websites bekannter Dienste. Anpassen lassen sich diese aber leider nur bedingt., ">
            <a:extLst>
              <a:ext uri="{FF2B5EF4-FFF2-40B4-BE49-F238E27FC236}">
                <a16:creationId xmlns:a16="http://schemas.microsoft.com/office/drawing/2014/main" id="{5670B9B2-B968-441D-6EB4-FA3B02150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29" b="11061"/>
          <a:stretch/>
        </p:blipFill>
        <p:spPr bwMode="auto">
          <a:xfrm>
            <a:off x="664518" y="1505151"/>
            <a:ext cx="2802309" cy="30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5448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9B712BB-6BAF-E5B5-D8EF-207AC50A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03" y="921647"/>
            <a:ext cx="3773293" cy="4171753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3C3D484-50DC-9038-4B97-DCD210C2EABD}"/>
              </a:ext>
            </a:extLst>
          </p:cNvPr>
          <p:cNvSpPr txBox="1"/>
          <p:nvPr/>
        </p:nvSpPr>
        <p:spPr>
          <a:xfrm>
            <a:off x="4848675" y="1910511"/>
            <a:ext cx="9992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admin.toolbox@rp-online.de</a:t>
            </a:r>
            <a:endParaRPr lang="de-DE" sz="500" dirty="0"/>
          </a:p>
        </p:txBody>
      </p:sp>
      <p:pic>
        <p:nvPicPr>
          <p:cNvPr id="2050" name="Picture 2" descr="Zphisher erstellt Fake-Websites bekannter Dienste. Anpassen lassen sich diese aber leider nur bedingt., ">
            <a:extLst>
              <a:ext uri="{FF2B5EF4-FFF2-40B4-BE49-F238E27FC236}">
                <a16:creationId xmlns:a16="http://schemas.microsoft.com/office/drawing/2014/main" id="{5670B9B2-B968-441D-6EB4-FA3B02150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29" b="11061"/>
          <a:stretch/>
        </p:blipFill>
        <p:spPr bwMode="auto">
          <a:xfrm>
            <a:off x="664518" y="1505151"/>
            <a:ext cx="2802309" cy="30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CB4CCD5-808D-F42E-BD9E-4929FBFA73D2}"/>
              </a:ext>
            </a:extLst>
          </p:cNvPr>
          <p:cNvSpPr/>
          <p:nvPr/>
        </p:nvSpPr>
        <p:spPr>
          <a:xfrm>
            <a:off x="507258" y="2409477"/>
            <a:ext cx="3143668" cy="2221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D51E8B-48FA-74A6-524C-49819BD99AAB}"/>
              </a:ext>
            </a:extLst>
          </p:cNvPr>
          <p:cNvSpPr txBox="1"/>
          <p:nvPr/>
        </p:nvSpPr>
        <p:spPr>
          <a:xfrm>
            <a:off x="373771" y="2785738"/>
            <a:ext cx="41982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Zphisher</a:t>
            </a:r>
            <a:r>
              <a:rPr lang="en-US" dirty="0"/>
              <a:t> </a:t>
            </a:r>
            <a:r>
              <a:rPr lang="en-US" dirty="0" err="1"/>
              <a:t>baut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die </a:t>
            </a:r>
            <a:r>
              <a:rPr lang="de-DE" dirty="0"/>
              <a:t>Fake </a:t>
            </a:r>
            <a:br>
              <a:rPr lang="de-DE" dirty="0"/>
            </a:br>
            <a:r>
              <a:rPr lang="de-DE" dirty="0"/>
              <a:t>Website </a:t>
            </a:r>
          </a:p>
          <a:p>
            <a:endParaRPr lang="de-DE" sz="1400" dirty="0"/>
          </a:p>
          <a:p>
            <a:r>
              <a:rPr lang="de-DE" sz="1400" dirty="0">
                <a:hlinkClick r:id="rId4"/>
              </a:rPr>
              <a:t>https://tools.maskierteSeite.rp-online.de</a:t>
            </a:r>
            <a:endParaRPr lang="de-DE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71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 descr="Zphisher erstellt Fake-Websites bekannter Dienste. Anpassen lassen sich diese aber leider nur bedingt., ">
            <a:extLst>
              <a:ext uri="{FF2B5EF4-FFF2-40B4-BE49-F238E27FC236}">
                <a16:creationId xmlns:a16="http://schemas.microsoft.com/office/drawing/2014/main" id="{5670B9B2-B968-441D-6EB4-FA3B02150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29" b="11061"/>
          <a:stretch/>
        </p:blipFill>
        <p:spPr bwMode="auto">
          <a:xfrm>
            <a:off x="664518" y="1505151"/>
            <a:ext cx="2802309" cy="30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CB4CCD5-808D-F42E-BD9E-4929FBFA73D2}"/>
              </a:ext>
            </a:extLst>
          </p:cNvPr>
          <p:cNvSpPr/>
          <p:nvPr/>
        </p:nvSpPr>
        <p:spPr>
          <a:xfrm>
            <a:off x="507258" y="2409477"/>
            <a:ext cx="3143668" cy="2221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D51E8B-48FA-74A6-524C-49819BD99AAB}"/>
              </a:ext>
            </a:extLst>
          </p:cNvPr>
          <p:cNvSpPr txBox="1"/>
          <p:nvPr/>
        </p:nvSpPr>
        <p:spPr>
          <a:xfrm>
            <a:off x="373771" y="2785738"/>
            <a:ext cx="41982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Zphisher</a:t>
            </a:r>
            <a:r>
              <a:rPr lang="en-US" dirty="0"/>
              <a:t> </a:t>
            </a:r>
            <a:r>
              <a:rPr lang="en-US" dirty="0" err="1"/>
              <a:t>baut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die </a:t>
            </a:r>
            <a:r>
              <a:rPr lang="de-DE" dirty="0"/>
              <a:t>Fake </a:t>
            </a:r>
            <a:br>
              <a:rPr lang="de-DE" dirty="0"/>
            </a:br>
            <a:r>
              <a:rPr lang="de-DE" dirty="0"/>
              <a:t>Website </a:t>
            </a:r>
          </a:p>
          <a:p>
            <a:endParaRPr lang="de-DE" sz="1400" dirty="0"/>
          </a:p>
          <a:p>
            <a:r>
              <a:rPr lang="de-DE" sz="1400" dirty="0">
                <a:hlinkClick r:id="rId3"/>
              </a:rPr>
              <a:t>https://tools.maskierteSeite.rp-online.de</a:t>
            </a:r>
            <a:endParaRPr lang="de-DE" sz="1400" dirty="0"/>
          </a:p>
          <a:p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148F3D9-6558-9306-ED7C-0F4C8E7C4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57" y="1314829"/>
            <a:ext cx="4550068" cy="28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46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66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9B712BB-6BAF-E5B5-D8EF-207AC50A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03" y="921647"/>
            <a:ext cx="3773293" cy="4171753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3C3D484-50DC-9038-4B97-DCD210C2EABD}"/>
              </a:ext>
            </a:extLst>
          </p:cNvPr>
          <p:cNvSpPr txBox="1"/>
          <p:nvPr/>
        </p:nvSpPr>
        <p:spPr>
          <a:xfrm>
            <a:off x="4848675" y="1910511"/>
            <a:ext cx="99928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admin.toolbox@rp-online.de</a:t>
            </a:r>
            <a:endParaRPr lang="de-DE" sz="500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F571421-2622-EF61-DE54-81D6242EE0EC}"/>
              </a:ext>
            </a:extLst>
          </p:cNvPr>
          <p:cNvSpPr/>
          <p:nvPr/>
        </p:nvSpPr>
        <p:spPr>
          <a:xfrm rot="10800000">
            <a:off x="3564158" y="3404434"/>
            <a:ext cx="420182" cy="2315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B03B519-4145-B12D-9045-84920F07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94" y="1424491"/>
            <a:ext cx="2531384" cy="320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29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ow to View System Log Files in Linux">
            <a:extLst>
              <a:ext uri="{FF2B5EF4-FFF2-40B4-BE49-F238E27FC236}">
                <a16:creationId xmlns:a16="http://schemas.microsoft.com/office/drawing/2014/main" id="{9DA1198D-75F0-9068-3927-D652C65B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5" y="1524894"/>
            <a:ext cx="4430944" cy="29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D8998AD-0E36-966E-B247-FC83CE8207EB}"/>
              </a:ext>
            </a:extLst>
          </p:cNvPr>
          <p:cNvSpPr/>
          <p:nvPr/>
        </p:nvSpPr>
        <p:spPr>
          <a:xfrm>
            <a:off x="2266950" y="1590675"/>
            <a:ext cx="879475" cy="180975"/>
          </a:xfrm>
          <a:prstGeom prst="rect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11C1-5CA5-C5EA-ACFF-D180F921CA7D}"/>
              </a:ext>
            </a:extLst>
          </p:cNvPr>
          <p:cNvSpPr txBox="1"/>
          <p:nvPr/>
        </p:nvSpPr>
        <p:spPr>
          <a:xfrm>
            <a:off x="2031113" y="1567039"/>
            <a:ext cx="129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someuser</a:t>
            </a:r>
            <a:r>
              <a:rPr lang="en-US" sz="800" dirty="0">
                <a:solidFill>
                  <a:schemeClr val="bg1"/>
                </a:solidFill>
              </a:rPr>
              <a:t>@kalilinux.box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937B77-9520-5527-507D-CC0FC1D910E2}"/>
              </a:ext>
            </a:extLst>
          </p:cNvPr>
          <p:cNvSpPr/>
          <p:nvPr/>
        </p:nvSpPr>
        <p:spPr>
          <a:xfrm>
            <a:off x="542925" y="2346325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484A4E-B384-0EEF-3E2E-79019967FD5C}"/>
              </a:ext>
            </a:extLst>
          </p:cNvPr>
          <p:cNvSpPr txBox="1"/>
          <p:nvPr/>
        </p:nvSpPr>
        <p:spPr>
          <a:xfrm>
            <a:off x="522078" y="2315781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2FDCD79-D949-D9E6-0686-4A3E8DB0E903}"/>
              </a:ext>
            </a:extLst>
          </p:cNvPr>
          <p:cNvSpPr/>
          <p:nvPr/>
        </p:nvSpPr>
        <p:spPr>
          <a:xfrm>
            <a:off x="542925" y="1809750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45D34B-16DE-B138-D118-C8722F4F88FE}"/>
              </a:ext>
            </a:extLst>
          </p:cNvPr>
          <p:cNvSpPr txBox="1"/>
          <p:nvPr/>
        </p:nvSpPr>
        <p:spPr>
          <a:xfrm>
            <a:off x="522078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0CF07C-0F98-EEBD-890D-2F4E18853ABE}"/>
              </a:ext>
            </a:extLst>
          </p:cNvPr>
          <p:cNvSpPr/>
          <p:nvPr/>
        </p:nvSpPr>
        <p:spPr>
          <a:xfrm>
            <a:off x="1396506" y="1809750"/>
            <a:ext cx="3458563" cy="506031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E5BCD08-286D-0137-1BFA-A20A4ACFCE6B}"/>
              </a:ext>
            </a:extLst>
          </p:cNvPr>
          <p:cNvSpPr/>
          <p:nvPr/>
        </p:nvSpPr>
        <p:spPr>
          <a:xfrm>
            <a:off x="542925" y="1928218"/>
            <a:ext cx="853581" cy="418108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C0BDED-CA7D-1E4C-C947-840700FBBAE3}"/>
              </a:ext>
            </a:extLst>
          </p:cNvPr>
          <p:cNvCxnSpPr/>
          <p:nvPr/>
        </p:nvCxnSpPr>
        <p:spPr>
          <a:xfrm>
            <a:off x="1396506" y="2315781"/>
            <a:ext cx="494207" cy="0"/>
          </a:xfrm>
          <a:prstGeom prst="line">
            <a:avLst/>
          </a:prstGeom>
          <a:ln w="38100">
            <a:solidFill>
              <a:srgbClr val="300A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CCFC21F-1A9E-473D-BA0C-70CF4FA00175}"/>
              </a:ext>
            </a:extLst>
          </p:cNvPr>
          <p:cNvSpPr txBox="1"/>
          <p:nvPr/>
        </p:nvSpPr>
        <p:spPr>
          <a:xfrm>
            <a:off x="522078" y="1977837"/>
            <a:ext cx="129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User: </a:t>
            </a:r>
            <a:r>
              <a:rPr lang="en-US" sz="800" dirty="0" err="1">
                <a:solidFill>
                  <a:schemeClr val="bg1"/>
                </a:solidFill>
              </a:rPr>
              <a:t>MaxMustermann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Password: Kartoffel1</a:t>
            </a:r>
            <a:endParaRPr lang="de-DE" sz="800" dirty="0">
              <a:solidFill>
                <a:schemeClr val="bg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ACA1CC3-FF81-2E91-D418-2B6573B8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30" y="711455"/>
            <a:ext cx="4550068" cy="2851633"/>
          </a:xfrm>
          <a:prstGeom prst="rect">
            <a:avLst/>
          </a:prstGeom>
        </p:spPr>
      </p:pic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3236235-EA00-CEEE-A3A2-8431DA7C6899}"/>
              </a:ext>
            </a:extLst>
          </p:cNvPr>
          <p:cNvCxnSpPr>
            <a:endCxn id="29" idx="2"/>
          </p:cNvCxnSpPr>
          <p:nvPr/>
        </p:nvCxnSpPr>
        <p:spPr>
          <a:xfrm flipV="1">
            <a:off x="3430611" y="3563088"/>
            <a:ext cx="3216953" cy="414552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" name="Textfeld 4096">
            <a:extLst>
              <a:ext uri="{FF2B5EF4-FFF2-40B4-BE49-F238E27FC236}">
                <a16:creationId xmlns:a16="http://schemas.microsoft.com/office/drawing/2014/main" id="{0FCD4342-3BF8-B702-A7BC-8C84D63A0351}"/>
              </a:ext>
            </a:extLst>
          </p:cNvPr>
          <p:cNvSpPr txBox="1"/>
          <p:nvPr/>
        </p:nvSpPr>
        <p:spPr>
          <a:xfrm>
            <a:off x="5447292" y="2057400"/>
            <a:ext cx="232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MaxMustermann</a:t>
            </a:r>
            <a:endParaRPr lang="de-DE" sz="1200" dirty="0"/>
          </a:p>
        </p:txBody>
      </p:sp>
      <p:sp>
        <p:nvSpPr>
          <p:cNvPr id="4099" name="Textfeld 4098">
            <a:extLst>
              <a:ext uri="{FF2B5EF4-FFF2-40B4-BE49-F238E27FC236}">
                <a16:creationId xmlns:a16="http://schemas.microsoft.com/office/drawing/2014/main" id="{40B0B962-9A99-9C7F-895A-1A1BDEA8AC98}"/>
              </a:ext>
            </a:extLst>
          </p:cNvPr>
          <p:cNvSpPr txBox="1"/>
          <p:nvPr/>
        </p:nvSpPr>
        <p:spPr>
          <a:xfrm>
            <a:off x="5447291" y="2453586"/>
            <a:ext cx="2329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Kartoffel1</a:t>
            </a:r>
          </a:p>
        </p:txBody>
      </p:sp>
    </p:spTree>
    <p:extLst>
      <p:ext uri="{BB962C8B-B14F-4D97-AF65-F5344CB8AC3E}">
        <p14:creationId xmlns:p14="http://schemas.microsoft.com/office/powerpoint/2010/main" val="21456436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68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ow to View System Log Files in Linux">
            <a:extLst>
              <a:ext uri="{FF2B5EF4-FFF2-40B4-BE49-F238E27FC236}">
                <a16:creationId xmlns:a16="http://schemas.microsoft.com/office/drawing/2014/main" id="{9DA1198D-75F0-9068-3927-D652C65B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5" y="1524894"/>
            <a:ext cx="4430944" cy="29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D8998AD-0E36-966E-B247-FC83CE8207EB}"/>
              </a:ext>
            </a:extLst>
          </p:cNvPr>
          <p:cNvSpPr/>
          <p:nvPr/>
        </p:nvSpPr>
        <p:spPr>
          <a:xfrm>
            <a:off x="2266950" y="1590675"/>
            <a:ext cx="879475" cy="180975"/>
          </a:xfrm>
          <a:prstGeom prst="rect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11C1-5CA5-C5EA-ACFF-D180F921CA7D}"/>
              </a:ext>
            </a:extLst>
          </p:cNvPr>
          <p:cNvSpPr txBox="1"/>
          <p:nvPr/>
        </p:nvSpPr>
        <p:spPr>
          <a:xfrm>
            <a:off x="2031113" y="1567039"/>
            <a:ext cx="129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someuser</a:t>
            </a:r>
            <a:r>
              <a:rPr lang="en-US" sz="800" dirty="0">
                <a:solidFill>
                  <a:schemeClr val="bg1"/>
                </a:solidFill>
              </a:rPr>
              <a:t>@kalilinux.box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937B77-9520-5527-507D-CC0FC1D910E2}"/>
              </a:ext>
            </a:extLst>
          </p:cNvPr>
          <p:cNvSpPr/>
          <p:nvPr/>
        </p:nvSpPr>
        <p:spPr>
          <a:xfrm>
            <a:off x="542925" y="2346325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484A4E-B384-0EEF-3E2E-79019967FD5C}"/>
              </a:ext>
            </a:extLst>
          </p:cNvPr>
          <p:cNvSpPr txBox="1"/>
          <p:nvPr/>
        </p:nvSpPr>
        <p:spPr>
          <a:xfrm>
            <a:off x="522078" y="2315781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2FDCD79-D949-D9E6-0686-4A3E8DB0E903}"/>
              </a:ext>
            </a:extLst>
          </p:cNvPr>
          <p:cNvSpPr/>
          <p:nvPr/>
        </p:nvSpPr>
        <p:spPr>
          <a:xfrm>
            <a:off x="542925" y="1809750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45D34B-16DE-B138-D118-C8722F4F88FE}"/>
              </a:ext>
            </a:extLst>
          </p:cNvPr>
          <p:cNvSpPr txBox="1"/>
          <p:nvPr/>
        </p:nvSpPr>
        <p:spPr>
          <a:xfrm>
            <a:off x="522078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0CF07C-0F98-EEBD-890D-2F4E18853ABE}"/>
              </a:ext>
            </a:extLst>
          </p:cNvPr>
          <p:cNvSpPr/>
          <p:nvPr/>
        </p:nvSpPr>
        <p:spPr>
          <a:xfrm>
            <a:off x="1396506" y="1809750"/>
            <a:ext cx="3458563" cy="506031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E5BCD08-286D-0137-1BFA-A20A4ACFCE6B}"/>
              </a:ext>
            </a:extLst>
          </p:cNvPr>
          <p:cNvSpPr/>
          <p:nvPr/>
        </p:nvSpPr>
        <p:spPr>
          <a:xfrm>
            <a:off x="542925" y="1928218"/>
            <a:ext cx="853581" cy="418108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C0BDED-CA7D-1E4C-C947-840700FBBAE3}"/>
              </a:ext>
            </a:extLst>
          </p:cNvPr>
          <p:cNvCxnSpPr/>
          <p:nvPr/>
        </p:nvCxnSpPr>
        <p:spPr>
          <a:xfrm>
            <a:off x="1396506" y="2315781"/>
            <a:ext cx="494207" cy="0"/>
          </a:xfrm>
          <a:prstGeom prst="line">
            <a:avLst/>
          </a:prstGeom>
          <a:ln w="38100">
            <a:solidFill>
              <a:srgbClr val="300A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CCFC21F-1A9E-473D-BA0C-70CF4FA00175}"/>
              </a:ext>
            </a:extLst>
          </p:cNvPr>
          <p:cNvSpPr txBox="1"/>
          <p:nvPr/>
        </p:nvSpPr>
        <p:spPr>
          <a:xfrm>
            <a:off x="522078" y="1977837"/>
            <a:ext cx="129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User: </a:t>
            </a:r>
            <a:r>
              <a:rPr lang="en-US" sz="800" dirty="0" err="1">
                <a:solidFill>
                  <a:schemeClr val="bg1"/>
                </a:solidFill>
              </a:rPr>
              <a:t>MaxMustermann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Password: Kartoffel1</a:t>
            </a:r>
            <a:endParaRPr lang="de-DE" sz="800" dirty="0">
              <a:solidFill>
                <a:schemeClr val="bg1"/>
              </a:solidFill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ACA1CC3-FF81-2E91-D418-2B6573B8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30" y="711455"/>
            <a:ext cx="4550068" cy="2851633"/>
          </a:xfrm>
          <a:prstGeom prst="rect">
            <a:avLst/>
          </a:prstGeom>
        </p:spPr>
      </p:pic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3236235-EA00-CEEE-A3A2-8431DA7C6899}"/>
              </a:ext>
            </a:extLst>
          </p:cNvPr>
          <p:cNvCxnSpPr>
            <a:endCxn id="29" idx="2"/>
          </p:cNvCxnSpPr>
          <p:nvPr/>
        </p:nvCxnSpPr>
        <p:spPr>
          <a:xfrm flipV="1">
            <a:off x="3430611" y="3563088"/>
            <a:ext cx="3216953" cy="414552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FCA833AE-6498-D956-11B7-C59FD0465A50}"/>
              </a:ext>
            </a:extLst>
          </p:cNvPr>
          <p:cNvSpPr/>
          <p:nvPr/>
        </p:nvSpPr>
        <p:spPr>
          <a:xfrm>
            <a:off x="5067300" y="1312844"/>
            <a:ext cx="2971800" cy="2270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44CF3D-07DE-DBB9-4E79-52ECE81025EB}"/>
              </a:ext>
            </a:extLst>
          </p:cNvPr>
          <p:cNvSpPr txBox="1"/>
          <p:nvPr/>
        </p:nvSpPr>
        <p:spPr>
          <a:xfrm>
            <a:off x="5098125" y="1416698"/>
            <a:ext cx="3098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 des VPN Clients </a:t>
            </a:r>
            <a:r>
              <a:rPr lang="en-US" sz="1200" dirty="0" err="1"/>
              <a:t>zur</a:t>
            </a:r>
            <a:r>
              <a:rPr lang="en-US" sz="1200" dirty="0"/>
              <a:t> Toolbox. </a:t>
            </a:r>
            <a:endParaRPr lang="de-DE" sz="12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8230FE2-94AF-03B4-68CC-95C600F382A4}"/>
              </a:ext>
            </a:extLst>
          </p:cNvPr>
          <p:cNvSpPr/>
          <p:nvPr/>
        </p:nvSpPr>
        <p:spPr>
          <a:xfrm>
            <a:off x="6106906" y="1712855"/>
            <a:ext cx="1005981" cy="307405"/>
          </a:xfrm>
          <a:prstGeom prst="roundRect">
            <a:avLst/>
          </a:prstGeom>
          <a:solidFill>
            <a:srgbClr val="FFBF0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9D9B1DF-96D1-AF20-0479-C12E9DC22EDA}"/>
              </a:ext>
            </a:extLst>
          </p:cNvPr>
          <p:cNvSpPr txBox="1"/>
          <p:nvPr/>
        </p:nvSpPr>
        <p:spPr>
          <a:xfrm>
            <a:off x="6206111" y="1724949"/>
            <a:ext cx="1914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Download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06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69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ow to View System Log Files in Linux">
            <a:extLst>
              <a:ext uri="{FF2B5EF4-FFF2-40B4-BE49-F238E27FC236}">
                <a16:creationId xmlns:a16="http://schemas.microsoft.com/office/drawing/2014/main" id="{9DA1198D-75F0-9068-3927-D652C65B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5" y="1524894"/>
            <a:ext cx="4430944" cy="29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D8998AD-0E36-966E-B247-FC83CE8207EB}"/>
              </a:ext>
            </a:extLst>
          </p:cNvPr>
          <p:cNvSpPr/>
          <p:nvPr/>
        </p:nvSpPr>
        <p:spPr>
          <a:xfrm>
            <a:off x="2266950" y="1590675"/>
            <a:ext cx="879475" cy="180975"/>
          </a:xfrm>
          <a:prstGeom prst="rect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11C1-5CA5-C5EA-ACFF-D180F921CA7D}"/>
              </a:ext>
            </a:extLst>
          </p:cNvPr>
          <p:cNvSpPr txBox="1"/>
          <p:nvPr/>
        </p:nvSpPr>
        <p:spPr>
          <a:xfrm>
            <a:off x="2031113" y="1567039"/>
            <a:ext cx="129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someuser</a:t>
            </a:r>
            <a:r>
              <a:rPr lang="en-US" sz="800" dirty="0">
                <a:solidFill>
                  <a:schemeClr val="bg1"/>
                </a:solidFill>
              </a:rPr>
              <a:t>@kalilinux.box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937B77-9520-5527-507D-CC0FC1D910E2}"/>
              </a:ext>
            </a:extLst>
          </p:cNvPr>
          <p:cNvSpPr/>
          <p:nvPr/>
        </p:nvSpPr>
        <p:spPr>
          <a:xfrm>
            <a:off x="542925" y="2346325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484A4E-B384-0EEF-3E2E-79019967FD5C}"/>
              </a:ext>
            </a:extLst>
          </p:cNvPr>
          <p:cNvSpPr txBox="1"/>
          <p:nvPr/>
        </p:nvSpPr>
        <p:spPr>
          <a:xfrm>
            <a:off x="522078" y="2315781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2FDCD79-D949-D9E6-0686-4A3E8DB0E903}"/>
              </a:ext>
            </a:extLst>
          </p:cNvPr>
          <p:cNvSpPr/>
          <p:nvPr/>
        </p:nvSpPr>
        <p:spPr>
          <a:xfrm>
            <a:off x="542925" y="1809750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45D34B-16DE-B138-D118-C8722F4F88FE}"/>
              </a:ext>
            </a:extLst>
          </p:cNvPr>
          <p:cNvSpPr txBox="1"/>
          <p:nvPr/>
        </p:nvSpPr>
        <p:spPr>
          <a:xfrm>
            <a:off x="522078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0CF07C-0F98-EEBD-890D-2F4E18853ABE}"/>
              </a:ext>
            </a:extLst>
          </p:cNvPr>
          <p:cNvSpPr/>
          <p:nvPr/>
        </p:nvSpPr>
        <p:spPr>
          <a:xfrm>
            <a:off x="1396506" y="1809750"/>
            <a:ext cx="3458563" cy="506031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E5BCD08-286D-0137-1BFA-A20A4ACFCE6B}"/>
              </a:ext>
            </a:extLst>
          </p:cNvPr>
          <p:cNvSpPr/>
          <p:nvPr/>
        </p:nvSpPr>
        <p:spPr>
          <a:xfrm>
            <a:off x="542925" y="1928218"/>
            <a:ext cx="853581" cy="418108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C0BDED-CA7D-1E4C-C947-840700FBBAE3}"/>
              </a:ext>
            </a:extLst>
          </p:cNvPr>
          <p:cNvCxnSpPr/>
          <p:nvPr/>
        </p:nvCxnSpPr>
        <p:spPr>
          <a:xfrm>
            <a:off x="1396506" y="2315781"/>
            <a:ext cx="494207" cy="0"/>
          </a:xfrm>
          <a:prstGeom prst="line">
            <a:avLst/>
          </a:prstGeom>
          <a:ln w="38100">
            <a:solidFill>
              <a:srgbClr val="300A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CCFC21F-1A9E-473D-BA0C-70CF4FA00175}"/>
              </a:ext>
            </a:extLst>
          </p:cNvPr>
          <p:cNvSpPr txBox="1"/>
          <p:nvPr/>
        </p:nvSpPr>
        <p:spPr>
          <a:xfrm>
            <a:off x="522078" y="1977837"/>
            <a:ext cx="129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User: </a:t>
            </a:r>
            <a:r>
              <a:rPr lang="en-US" sz="800" dirty="0" err="1">
                <a:solidFill>
                  <a:schemeClr val="bg1"/>
                </a:solidFill>
              </a:rPr>
              <a:t>MaxMustermann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Password: Kartoffel1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3236235-EA00-CEEE-A3A2-8431DA7C6899}"/>
              </a:ext>
            </a:extLst>
          </p:cNvPr>
          <p:cNvCxnSpPr>
            <a:cxnSpLocks/>
          </p:cNvCxnSpPr>
          <p:nvPr/>
        </p:nvCxnSpPr>
        <p:spPr>
          <a:xfrm flipV="1">
            <a:off x="3619465" y="4216358"/>
            <a:ext cx="3216953" cy="414552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ingo! Das VPN-Gateway baut eine Verbindung zum internen Netzwerk auf., ">
            <a:extLst>
              <a:ext uri="{FF2B5EF4-FFF2-40B4-BE49-F238E27FC236}">
                <a16:creationId xmlns:a16="http://schemas.microsoft.com/office/drawing/2014/main" id="{792796EC-0083-EFD4-E12A-EFC17040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28" y="1839928"/>
            <a:ext cx="2315780" cy="231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77465A-4E21-56A1-1454-72B6FAC2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022" y="721055"/>
            <a:ext cx="1914792" cy="533474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DF8117D-FF2A-D6D4-F47A-A5452D2FC617}"/>
              </a:ext>
            </a:extLst>
          </p:cNvPr>
          <p:cNvCxnSpPr>
            <a:cxnSpLocks/>
          </p:cNvCxnSpPr>
          <p:nvPr/>
        </p:nvCxnSpPr>
        <p:spPr>
          <a:xfrm flipV="1">
            <a:off x="6775458" y="1191387"/>
            <a:ext cx="0" cy="4897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4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7AEFB5-BA3F-8F6B-3CF0-6EEDF36B8A66}"/>
              </a:ext>
            </a:extLst>
          </p:cNvPr>
          <p:cNvSpPr/>
          <p:nvPr/>
        </p:nvSpPr>
        <p:spPr>
          <a:xfrm>
            <a:off x="887702" y="2075755"/>
            <a:ext cx="3423994" cy="3281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6DAFE8-C0A1-72EA-C943-5277714148D3}"/>
              </a:ext>
            </a:extLst>
          </p:cNvPr>
          <p:cNvSpPr txBox="1"/>
          <p:nvPr/>
        </p:nvSpPr>
        <p:spPr>
          <a:xfrm>
            <a:off x="1290452" y="2912765"/>
            <a:ext cx="34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Red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 Team Assessments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1A8789-4DBC-C662-F5F1-B7B57BBD434C}"/>
              </a:ext>
            </a:extLst>
          </p:cNvPr>
          <p:cNvSpPr txBox="1"/>
          <p:nvPr/>
        </p:nvSpPr>
        <p:spPr>
          <a:xfrm>
            <a:off x="345217" y="3299679"/>
            <a:ext cx="530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Dabei überprüfen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Pentester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, wie gut Systeme und Mitarbeiter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Erkennung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und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Abwehr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von Angriffsversuchen ausgerüstet sind.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BA5E35E-DE19-17D4-E69B-EB46C9E36EE3}"/>
              </a:ext>
            </a:extLst>
          </p:cNvPr>
          <p:cNvSpPr txBox="1"/>
          <p:nvPr/>
        </p:nvSpPr>
        <p:spPr>
          <a:xfrm>
            <a:off x="5364405" y="559957"/>
            <a:ext cx="325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Reminder</a:t>
            </a:r>
          </a:p>
          <a:p>
            <a:pPr algn="ctr"/>
            <a:r>
              <a:rPr lang="en-US" b="1" dirty="0"/>
              <a:t>Lecture 3.1.</a:t>
            </a:r>
            <a:endParaRPr lang="de-DE" b="1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9CBD9F1-F14B-C1D3-E76C-2CDEF1DA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596" y="1493948"/>
            <a:ext cx="3908844" cy="20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3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70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ow to View System Log Files in Linux">
            <a:extLst>
              <a:ext uri="{FF2B5EF4-FFF2-40B4-BE49-F238E27FC236}">
                <a16:creationId xmlns:a16="http://schemas.microsoft.com/office/drawing/2014/main" id="{9DA1198D-75F0-9068-3927-D652C65B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5" y="1524894"/>
            <a:ext cx="4430944" cy="29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D8998AD-0E36-966E-B247-FC83CE8207EB}"/>
              </a:ext>
            </a:extLst>
          </p:cNvPr>
          <p:cNvSpPr/>
          <p:nvPr/>
        </p:nvSpPr>
        <p:spPr>
          <a:xfrm>
            <a:off x="2266950" y="1590675"/>
            <a:ext cx="879475" cy="180975"/>
          </a:xfrm>
          <a:prstGeom prst="rect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11C1-5CA5-C5EA-ACFF-D180F921CA7D}"/>
              </a:ext>
            </a:extLst>
          </p:cNvPr>
          <p:cNvSpPr txBox="1"/>
          <p:nvPr/>
        </p:nvSpPr>
        <p:spPr>
          <a:xfrm>
            <a:off x="2031113" y="1567039"/>
            <a:ext cx="129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someuser</a:t>
            </a:r>
            <a:r>
              <a:rPr lang="en-US" sz="800" dirty="0">
                <a:solidFill>
                  <a:schemeClr val="bg1"/>
                </a:solidFill>
              </a:rPr>
              <a:t>@kalilinux.box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937B77-9520-5527-507D-CC0FC1D910E2}"/>
              </a:ext>
            </a:extLst>
          </p:cNvPr>
          <p:cNvSpPr/>
          <p:nvPr/>
        </p:nvSpPr>
        <p:spPr>
          <a:xfrm>
            <a:off x="542925" y="2346325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484A4E-B384-0EEF-3E2E-79019967FD5C}"/>
              </a:ext>
            </a:extLst>
          </p:cNvPr>
          <p:cNvSpPr txBox="1"/>
          <p:nvPr/>
        </p:nvSpPr>
        <p:spPr>
          <a:xfrm>
            <a:off x="522078" y="2315781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2FDCD79-D949-D9E6-0686-4A3E8DB0E903}"/>
              </a:ext>
            </a:extLst>
          </p:cNvPr>
          <p:cNvSpPr/>
          <p:nvPr/>
        </p:nvSpPr>
        <p:spPr>
          <a:xfrm>
            <a:off x="542925" y="1809750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45D34B-16DE-B138-D118-C8722F4F88FE}"/>
              </a:ext>
            </a:extLst>
          </p:cNvPr>
          <p:cNvSpPr txBox="1"/>
          <p:nvPr/>
        </p:nvSpPr>
        <p:spPr>
          <a:xfrm>
            <a:off x="522078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0CF07C-0F98-EEBD-890D-2F4E18853ABE}"/>
              </a:ext>
            </a:extLst>
          </p:cNvPr>
          <p:cNvSpPr/>
          <p:nvPr/>
        </p:nvSpPr>
        <p:spPr>
          <a:xfrm>
            <a:off x="1396506" y="1809750"/>
            <a:ext cx="3458563" cy="506031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E5BCD08-286D-0137-1BFA-A20A4ACFCE6B}"/>
              </a:ext>
            </a:extLst>
          </p:cNvPr>
          <p:cNvSpPr/>
          <p:nvPr/>
        </p:nvSpPr>
        <p:spPr>
          <a:xfrm>
            <a:off x="542925" y="1928218"/>
            <a:ext cx="853581" cy="418108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C0BDED-CA7D-1E4C-C947-840700FBBAE3}"/>
              </a:ext>
            </a:extLst>
          </p:cNvPr>
          <p:cNvCxnSpPr/>
          <p:nvPr/>
        </p:nvCxnSpPr>
        <p:spPr>
          <a:xfrm>
            <a:off x="1396506" y="2315781"/>
            <a:ext cx="494207" cy="0"/>
          </a:xfrm>
          <a:prstGeom prst="line">
            <a:avLst/>
          </a:prstGeom>
          <a:ln w="38100">
            <a:solidFill>
              <a:srgbClr val="300A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CCFC21F-1A9E-473D-BA0C-70CF4FA00175}"/>
              </a:ext>
            </a:extLst>
          </p:cNvPr>
          <p:cNvSpPr txBox="1"/>
          <p:nvPr/>
        </p:nvSpPr>
        <p:spPr>
          <a:xfrm>
            <a:off x="522078" y="1977837"/>
            <a:ext cx="129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User: </a:t>
            </a:r>
            <a:r>
              <a:rPr lang="en-US" sz="800" dirty="0" err="1">
                <a:solidFill>
                  <a:schemeClr val="bg1"/>
                </a:solidFill>
              </a:rPr>
              <a:t>MaxMustermann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Password: Kartoffel1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3236235-EA00-CEEE-A3A2-8431DA7C6899}"/>
              </a:ext>
            </a:extLst>
          </p:cNvPr>
          <p:cNvCxnSpPr>
            <a:cxnSpLocks/>
          </p:cNvCxnSpPr>
          <p:nvPr/>
        </p:nvCxnSpPr>
        <p:spPr>
          <a:xfrm flipV="1">
            <a:off x="3619465" y="4216358"/>
            <a:ext cx="3216953" cy="414552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ingo! Das VPN-Gateway baut eine Verbindung zum internen Netzwerk auf., ">
            <a:extLst>
              <a:ext uri="{FF2B5EF4-FFF2-40B4-BE49-F238E27FC236}">
                <a16:creationId xmlns:a16="http://schemas.microsoft.com/office/drawing/2014/main" id="{792796EC-0083-EFD4-E12A-EFC17040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28" y="1839928"/>
            <a:ext cx="2315780" cy="231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777465A-4E21-56A1-1454-72B6FAC21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022" y="721055"/>
            <a:ext cx="1914792" cy="533474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DF8117D-FF2A-D6D4-F47A-A5452D2FC617}"/>
              </a:ext>
            </a:extLst>
          </p:cNvPr>
          <p:cNvCxnSpPr>
            <a:cxnSpLocks/>
          </p:cNvCxnSpPr>
          <p:nvPr/>
        </p:nvCxnSpPr>
        <p:spPr>
          <a:xfrm flipV="1">
            <a:off x="6775458" y="1191387"/>
            <a:ext cx="0" cy="48977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E35A369-CE87-2A4D-EC4A-5ECAEA4420FE}"/>
              </a:ext>
            </a:extLst>
          </p:cNvPr>
          <p:cNvSpPr txBox="1"/>
          <p:nvPr/>
        </p:nvSpPr>
        <p:spPr>
          <a:xfrm>
            <a:off x="5793611" y="129430"/>
            <a:ext cx="274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Haben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wir</a:t>
            </a:r>
            <a:r>
              <a:rPr lang="en-US" b="1" dirty="0">
                <a:solidFill>
                  <a:schemeClr val="accent1"/>
                </a:solidFill>
              </a:rPr>
              <a:t> die AD Logon Details?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2301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71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How to View System Log Files in Linux">
            <a:extLst>
              <a:ext uri="{FF2B5EF4-FFF2-40B4-BE49-F238E27FC236}">
                <a16:creationId xmlns:a16="http://schemas.microsoft.com/office/drawing/2014/main" id="{9DA1198D-75F0-9068-3927-D652C65B3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5" y="1524894"/>
            <a:ext cx="4430944" cy="29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D8998AD-0E36-966E-B247-FC83CE8207EB}"/>
              </a:ext>
            </a:extLst>
          </p:cNvPr>
          <p:cNvSpPr/>
          <p:nvPr/>
        </p:nvSpPr>
        <p:spPr>
          <a:xfrm>
            <a:off x="2266950" y="1590675"/>
            <a:ext cx="879475" cy="180975"/>
          </a:xfrm>
          <a:prstGeom prst="rect">
            <a:avLst/>
          </a:prstGeom>
          <a:solidFill>
            <a:srgbClr val="2A2A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11C1-5CA5-C5EA-ACFF-D180F921CA7D}"/>
              </a:ext>
            </a:extLst>
          </p:cNvPr>
          <p:cNvSpPr txBox="1"/>
          <p:nvPr/>
        </p:nvSpPr>
        <p:spPr>
          <a:xfrm>
            <a:off x="2031113" y="1567039"/>
            <a:ext cx="1298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</a:rPr>
              <a:t>someuser</a:t>
            </a:r>
            <a:r>
              <a:rPr lang="en-US" sz="800" dirty="0">
                <a:solidFill>
                  <a:schemeClr val="bg1"/>
                </a:solidFill>
              </a:rPr>
              <a:t>@kalilinux.box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D937B77-9520-5527-507D-CC0FC1D910E2}"/>
              </a:ext>
            </a:extLst>
          </p:cNvPr>
          <p:cNvSpPr/>
          <p:nvPr/>
        </p:nvSpPr>
        <p:spPr>
          <a:xfrm>
            <a:off x="542925" y="2346325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A484A4E-B384-0EEF-3E2E-79019967FD5C}"/>
              </a:ext>
            </a:extLst>
          </p:cNvPr>
          <p:cNvSpPr txBox="1"/>
          <p:nvPr/>
        </p:nvSpPr>
        <p:spPr>
          <a:xfrm>
            <a:off x="522078" y="2315781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2FDCD79-D949-D9E6-0686-4A3E8DB0E903}"/>
              </a:ext>
            </a:extLst>
          </p:cNvPr>
          <p:cNvSpPr/>
          <p:nvPr/>
        </p:nvSpPr>
        <p:spPr>
          <a:xfrm>
            <a:off x="542925" y="1809750"/>
            <a:ext cx="803275" cy="101899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245D34B-16DE-B138-D118-C8722F4F88FE}"/>
              </a:ext>
            </a:extLst>
          </p:cNvPr>
          <p:cNvSpPr txBox="1"/>
          <p:nvPr/>
        </p:nvSpPr>
        <p:spPr>
          <a:xfrm>
            <a:off x="522078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 err="1">
                <a:solidFill>
                  <a:schemeClr val="bg1"/>
                </a:solidFill>
              </a:rPr>
              <a:t>someuser</a:t>
            </a:r>
            <a:r>
              <a:rPr lang="en-US" sz="500" dirty="0">
                <a:solidFill>
                  <a:schemeClr val="bg1"/>
                </a:solidFill>
              </a:rPr>
              <a:t>@kalilinux.box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50CF07C-0F98-EEBD-890D-2F4E18853ABE}"/>
              </a:ext>
            </a:extLst>
          </p:cNvPr>
          <p:cNvSpPr/>
          <p:nvPr/>
        </p:nvSpPr>
        <p:spPr>
          <a:xfrm>
            <a:off x="1396506" y="1809750"/>
            <a:ext cx="3458563" cy="506031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E5BCD08-286D-0137-1BFA-A20A4ACFCE6B}"/>
              </a:ext>
            </a:extLst>
          </p:cNvPr>
          <p:cNvSpPr/>
          <p:nvPr/>
        </p:nvSpPr>
        <p:spPr>
          <a:xfrm>
            <a:off x="542925" y="1928218"/>
            <a:ext cx="853581" cy="418108"/>
          </a:xfrm>
          <a:prstGeom prst="rect">
            <a:avLst/>
          </a:prstGeom>
          <a:solidFill>
            <a:srgbClr val="300A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DC0BDED-CA7D-1E4C-C947-840700FBBAE3}"/>
              </a:ext>
            </a:extLst>
          </p:cNvPr>
          <p:cNvCxnSpPr/>
          <p:nvPr/>
        </p:nvCxnSpPr>
        <p:spPr>
          <a:xfrm>
            <a:off x="1396506" y="2315781"/>
            <a:ext cx="494207" cy="0"/>
          </a:xfrm>
          <a:prstGeom prst="line">
            <a:avLst/>
          </a:prstGeom>
          <a:ln w="38100">
            <a:solidFill>
              <a:srgbClr val="300A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CCFC21F-1A9E-473D-BA0C-70CF4FA00175}"/>
              </a:ext>
            </a:extLst>
          </p:cNvPr>
          <p:cNvSpPr txBox="1"/>
          <p:nvPr/>
        </p:nvSpPr>
        <p:spPr>
          <a:xfrm>
            <a:off x="522078" y="1977837"/>
            <a:ext cx="1298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User: </a:t>
            </a:r>
            <a:r>
              <a:rPr lang="en-US" sz="800" dirty="0" err="1">
                <a:solidFill>
                  <a:schemeClr val="bg1"/>
                </a:solidFill>
              </a:rPr>
              <a:t>MaxMustermann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Password: Kartoffel1</a:t>
            </a:r>
            <a:endParaRPr lang="de-DE" sz="800" dirty="0">
              <a:solidFill>
                <a:schemeClr val="bg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3236235-EA00-CEEE-A3A2-8431DA7C6899}"/>
              </a:ext>
            </a:extLst>
          </p:cNvPr>
          <p:cNvCxnSpPr>
            <a:cxnSpLocks/>
          </p:cNvCxnSpPr>
          <p:nvPr/>
        </p:nvCxnSpPr>
        <p:spPr>
          <a:xfrm flipV="1">
            <a:off x="3619465" y="4216358"/>
            <a:ext cx="3216953" cy="414552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E35A369-CE87-2A4D-EC4A-5ECAEA4420FE}"/>
              </a:ext>
            </a:extLst>
          </p:cNvPr>
          <p:cNvSpPr txBox="1"/>
          <p:nvPr/>
        </p:nvSpPr>
        <p:spPr>
          <a:xfrm>
            <a:off x="5793611" y="611094"/>
            <a:ext cx="274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Haben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wir</a:t>
            </a:r>
            <a:r>
              <a:rPr lang="en-US" b="1" dirty="0">
                <a:solidFill>
                  <a:schemeClr val="accent1"/>
                </a:solidFill>
              </a:rPr>
              <a:t> die AD Logon Details?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50D20F7-8B22-3FE4-2788-8A5249ECE276}"/>
              </a:ext>
            </a:extLst>
          </p:cNvPr>
          <p:cNvSpPr txBox="1"/>
          <p:nvPr/>
        </p:nvSpPr>
        <p:spPr>
          <a:xfrm>
            <a:off x="5585460" y="1674761"/>
            <a:ext cx="2954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Ping auf das Anmeldeskript des Domain Controllers. </a:t>
            </a:r>
          </a:p>
          <a:p>
            <a:endParaRPr lang="de-DE" dirty="0"/>
          </a:p>
          <a:p>
            <a:r>
              <a:rPr lang="de-DE" dirty="0" err="1"/>
              <a:t>Netlogon</a:t>
            </a:r>
            <a:r>
              <a:rPr lang="de-DE" dirty="0"/>
              <a:t> funktioniert. </a:t>
            </a:r>
          </a:p>
        </p:txBody>
      </p:sp>
    </p:spTree>
    <p:extLst>
      <p:ext uri="{BB962C8B-B14F-4D97-AF65-F5344CB8AC3E}">
        <p14:creationId xmlns:p14="http://schemas.microsoft.com/office/powerpoint/2010/main" val="5500753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72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Das Tool nslookup findet nach Eindringen in das Netzwerk die Namen weiterer Server heraus., ">
            <a:extLst>
              <a:ext uri="{FF2B5EF4-FFF2-40B4-BE49-F238E27FC236}">
                <a16:creationId xmlns:a16="http://schemas.microsoft.com/office/drawing/2014/main" id="{FAF556D2-7A86-0E1C-144E-9FA4D1A3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8" y="1583249"/>
            <a:ext cx="4290657" cy="24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1554A40-9E0A-1296-BEC4-3923139AE16A}"/>
              </a:ext>
            </a:extLst>
          </p:cNvPr>
          <p:cNvSpPr txBox="1"/>
          <p:nvPr/>
        </p:nvSpPr>
        <p:spPr>
          <a:xfrm>
            <a:off x="5592198" y="1581880"/>
            <a:ext cx="2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Manuelle Erkundung der Netzwerklandschaft </a:t>
            </a:r>
          </a:p>
          <a:p>
            <a:endParaRPr lang="de-DE" dirty="0"/>
          </a:p>
          <a:p>
            <a:r>
              <a:rPr lang="de-DE" b="1" dirty="0" err="1"/>
              <a:t>Nslookup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/>
              <a:t>Reverse Lookup</a:t>
            </a:r>
            <a:r>
              <a:rPr lang="de-DE" dirty="0"/>
              <a:t> Methode um Servernamen und Adressen zu finden.</a:t>
            </a:r>
          </a:p>
        </p:txBody>
      </p:sp>
    </p:spTree>
    <p:extLst>
      <p:ext uri="{BB962C8B-B14F-4D97-AF65-F5344CB8AC3E}">
        <p14:creationId xmlns:p14="http://schemas.microsoft.com/office/powerpoint/2010/main" val="27643115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73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Das Tool nslookup findet nach Eindringen in das Netzwerk die Namen weiterer Server heraus., ">
            <a:extLst>
              <a:ext uri="{FF2B5EF4-FFF2-40B4-BE49-F238E27FC236}">
                <a16:creationId xmlns:a16="http://schemas.microsoft.com/office/drawing/2014/main" id="{FAF556D2-7A86-0E1C-144E-9FA4D1A3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8" y="1583249"/>
            <a:ext cx="4290657" cy="24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1554A40-9E0A-1296-BEC4-3923139AE16A}"/>
              </a:ext>
            </a:extLst>
          </p:cNvPr>
          <p:cNvSpPr txBox="1"/>
          <p:nvPr/>
        </p:nvSpPr>
        <p:spPr>
          <a:xfrm>
            <a:off x="5592198" y="1581880"/>
            <a:ext cx="2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Manuelle Erkundung der Netzwerklandschaft </a:t>
            </a:r>
          </a:p>
          <a:p>
            <a:endParaRPr lang="de-DE" dirty="0"/>
          </a:p>
          <a:p>
            <a:r>
              <a:rPr lang="de-DE" b="1" dirty="0" err="1"/>
              <a:t>Nslookup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/>
              <a:t>Reverse Lookup</a:t>
            </a:r>
            <a:r>
              <a:rPr lang="de-DE" dirty="0"/>
              <a:t> Methode um Servernamen und Adressen zu finden.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4929BE-B16E-2906-C44C-DFF60CD6A61D}"/>
              </a:ext>
            </a:extLst>
          </p:cNvPr>
          <p:cNvSpPr/>
          <p:nvPr/>
        </p:nvSpPr>
        <p:spPr>
          <a:xfrm>
            <a:off x="502920" y="2651760"/>
            <a:ext cx="1264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12290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74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Das Tool nslookup findet nach Eindringen in das Netzwerk die Namen weiterer Server heraus., ">
            <a:extLst>
              <a:ext uri="{FF2B5EF4-FFF2-40B4-BE49-F238E27FC236}">
                <a16:creationId xmlns:a16="http://schemas.microsoft.com/office/drawing/2014/main" id="{FAF556D2-7A86-0E1C-144E-9FA4D1A3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8" y="1583249"/>
            <a:ext cx="4290657" cy="24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1554A40-9E0A-1296-BEC4-3923139AE16A}"/>
              </a:ext>
            </a:extLst>
          </p:cNvPr>
          <p:cNvSpPr txBox="1"/>
          <p:nvPr/>
        </p:nvSpPr>
        <p:spPr>
          <a:xfrm>
            <a:off x="5592198" y="1581880"/>
            <a:ext cx="2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Manuelle Erkundung der Netzwerklandschaft </a:t>
            </a:r>
          </a:p>
          <a:p>
            <a:endParaRPr lang="de-DE" dirty="0"/>
          </a:p>
          <a:p>
            <a:r>
              <a:rPr lang="de-DE" b="1" dirty="0" err="1"/>
              <a:t>Nslookup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/>
              <a:t>Reverse Lookup</a:t>
            </a:r>
            <a:r>
              <a:rPr lang="de-DE" dirty="0"/>
              <a:t> Methode um Servernamen und Adressen zu finden.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4929BE-B16E-2906-C44C-DFF60CD6A61D}"/>
              </a:ext>
            </a:extLst>
          </p:cNvPr>
          <p:cNvSpPr/>
          <p:nvPr/>
        </p:nvSpPr>
        <p:spPr>
          <a:xfrm>
            <a:off x="502920" y="2651760"/>
            <a:ext cx="1264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A94443-548F-A98C-8D82-15CEA818B989}"/>
              </a:ext>
            </a:extLst>
          </p:cNvPr>
          <p:cNvSpPr txBox="1"/>
          <p:nvPr/>
        </p:nvSpPr>
        <p:spPr>
          <a:xfrm>
            <a:off x="2166497" y="2331720"/>
            <a:ext cx="332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FilseServer</a:t>
            </a:r>
            <a:r>
              <a:rPr lang="de-DE" b="1" dirty="0">
                <a:solidFill>
                  <a:schemeClr val="accent1"/>
                </a:solidFill>
              </a:rPr>
              <a:t> hostet eine 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std.</a:t>
            </a:r>
            <a:r>
              <a:rPr lang="de-DE" b="1" dirty="0">
                <a:solidFill>
                  <a:schemeClr val="accent1"/>
                </a:solidFill>
              </a:rPr>
              <a:t> Arbeitsumgebung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4676E34-7698-3ABB-198C-FB7C2475763A}"/>
              </a:ext>
            </a:extLst>
          </p:cNvPr>
          <p:cNvSpPr/>
          <p:nvPr/>
        </p:nvSpPr>
        <p:spPr>
          <a:xfrm rot="5400000">
            <a:off x="3284220" y="2978051"/>
            <a:ext cx="266700" cy="274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300983-9795-4DBB-ED72-25366A079F60}"/>
              </a:ext>
            </a:extLst>
          </p:cNvPr>
          <p:cNvSpPr txBox="1"/>
          <p:nvPr/>
        </p:nvSpPr>
        <p:spPr>
          <a:xfrm>
            <a:off x="2165104" y="3323212"/>
            <a:ext cx="332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Zugriff auf kompletten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Arbeitsplatz. </a:t>
            </a:r>
          </a:p>
        </p:txBody>
      </p:sp>
    </p:spTree>
    <p:extLst>
      <p:ext uri="{BB962C8B-B14F-4D97-AF65-F5344CB8AC3E}">
        <p14:creationId xmlns:p14="http://schemas.microsoft.com/office/powerpoint/2010/main" val="25605963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75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pic>
        <p:nvPicPr>
          <p:cNvPr id="10242" name="Picture 2" descr="Das Tool nslookup findet nach Eindringen in das Netzwerk die Namen weiterer Server heraus., ">
            <a:extLst>
              <a:ext uri="{FF2B5EF4-FFF2-40B4-BE49-F238E27FC236}">
                <a16:creationId xmlns:a16="http://schemas.microsoft.com/office/drawing/2014/main" id="{FAF556D2-7A86-0E1C-144E-9FA4D1A3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8" y="1583249"/>
            <a:ext cx="4290657" cy="249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1554A40-9E0A-1296-BEC4-3923139AE16A}"/>
              </a:ext>
            </a:extLst>
          </p:cNvPr>
          <p:cNvSpPr txBox="1"/>
          <p:nvPr/>
        </p:nvSpPr>
        <p:spPr>
          <a:xfrm>
            <a:off x="5592198" y="1581880"/>
            <a:ext cx="2606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Manuelle Erkundung der Netzwerklandschaft </a:t>
            </a:r>
          </a:p>
          <a:p>
            <a:endParaRPr lang="de-DE" dirty="0"/>
          </a:p>
          <a:p>
            <a:r>
              <a:rPr lang="de-DE" b="1" dirty="0" err="1"/>
              <a:t>Nslookup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b="1" dirty="0"/>
              <a:t>Reverse Lookup</a:t>
            </a:r>
            <a:r>
              <a:rPr lang="de-DE" dirty="0"/>
              <a:t> Methode um Servernamen und Adressen zu finden.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14929BE-B16E-2906-C44C-DFF60CD6A61D}"/>
              </a:ext>
            </a:extLst>
          </p:cNvPr>
          <p:cNvSpPr/>
          <p:nvPr/>
        </p:nvSpPr>
        <p:spPr>
          <a:xfrm>
            <a:off x="502920" y="2651760"/>
            <a:ext cx="1264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2A94443-548F-A98C-8D82-15CEA818B989}"/>
              </a:ext>
            </a:extLst>
          </p:cNvPr>
          <p:cNvSpPr txBox="1"/>
          <p:nvPr/>
        </p:nvSpPr>
        <p:spPr>
          <a:xfrm>
            <a:off x="2166497" y="2331720"/>
            <a:ext cx="332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1"/>
                </a:solidFill>
              </a:rPr>
              <a:t>FilseServer</a:t>
            </a:r>
            <a:r>
              <a:rPr lang="de-DE" b="1" dirty="0">
                <a:solidFill>
                  <a:schemeClr val="accent1"/>
                </a:solidFill>
              </a:rPr>
              <a:t> hostet eine </a:t>
            </a:r>
          </a:p>
          <a:p>
            <a:r>
              <a:rPr lang="de-DE" b="1" dirty="0" err="1">
                <a:solidFill>
                  <a:schemeClr val="accent1"/>
                </a:solidFill>
              </a:rPr>
              <a:t>std.</a:t>
            </a:r>
            <a:r>
              <a:rPr lang="de-DE" b="1" dirty="0">
                <a:solidFill>
                  <a:schemeClr val="accent1"/>
                </a:solidFill>
              </a:rPr>
              <a:t> Arbeitsumgebung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14676E34-7698-3ABB-198C-FB7C2475763A}"/>
              </a:ext>
            </a:extLst>
          </p:cNvPr>
          <p:cNvSpPr/>
          <p:nvPr/>
        </p:nvSpPr>
        <p:spPr>
          <a:xfrm rot="5400000">
            <a:off x="3284220" y="2978051"/>
            <a:ext cx="266700" cy="274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F300983-9795-4DBB-ED72-25366A079F60}"/>
              </a:ext>
            </a:extLst>
          </p:cNvPr>
          <p:cNvSpPr txBox="1"/>
          <p:nvPr/>
        </p:nvSpPr>
        <p:spPr>
          <a:xfrm>
            <a:off x="2165104" y="3323212"/>
            <a:ext cx="332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Zugriff auf kompletten</a:t>
            </a:r>
          </a:p>
          <a:p>
            <a:r>
              <a:rPr lang="de-DE" b="1" dirty="0">
                <a:solidFill>
                  <a:schemeClr val="accent1"/>
                </a:solidFill>
              </a:rPr>
              <a:t>Arbeitsplatz. </a:t>
            </a:r>
          </a:p>
        </p:txBody>
      </p:sp>
    </p:spTree>
    <p:extLst>
      <p:ext uri="{BB962C8B-B14F-4D97-AF65-F5344CB8AC3E}">
        <p14:creationId xmlns:p14="http://schemas.microsoft.com/office/powerpoint/2010/main" val="3682866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76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554A40-9E0A-1296-BEC4-3923139AE16A}"/>
              </a:ext>
            </a:extLst>
          </p:cNvPr>
          <p:cNvSpPr txBox="1"/>
          <p:nvPr/>
        </p:nvSpPr>
        <p:spPr>
          <a:xfrm>
            <a:off x="5592198" y="1581880"/>
            <a:ext cx="260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Pentester</a:t>
            </a:r>
            <a:r>
              <a:rPr lang="de-DE" dirty="0"/>
              <a:t> </a:t>
            </a:r>
            <a:r>
              <a:rPr lang="de-DE" b="1" dirty="0"/>
              <a:t>zippt</a:t>
            </a:r>
            <a:r>
              <a:rPr lang="de-DE" dirty="0"/>
              <a:t> alle Dateien auf dem </a:t>
            </a:r>
            <a:r>
              <a:rPr lang="de-DE" b="1" dirty="0"/>
              <a:t>Fileserver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Und beweist damit sein </a:t>
            </a:r>
            <a:r>
              <a:rPr lang="de-DE" b="1" dirty="0"/>
              <a:t>Eindringen</a:t>
            </a:r>
            <a:r>
              <a:rPr lang="de-DE" dirty="0"/>
              <a:t>. </a:t>
            </a:r>
          </a:p>
        </p:txBody>
      </p:sp>
      <p:pic>
        <p:nvPicPr>
          <p:cNvPr id="14338" name="Picture 2" descr="Windows 10: Explorer mit Arbeitsplatz öffnen statt Schnellzugriff – so  geht's">
            <a:extLst>
              <a:ext uri="{FF2B5EF4-FFF2-40B4-BE49-F238E27FC236}">
                <a16:creationId xmlns:a16="http://schemas.microsoft.com/office/drawing/2014/main" id="{3FF11A19-239A-264E-461C-EC8A9EE39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7" y="1686893"/>
            <a:ext cx="4407718" cy="24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698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60" y="1061930"/>
            <a:ext cx="8659502" cy="3478797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77</a:t>
            </a:fld>
            <a:endParaRPr lang="de-DE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2E4D76-7862-8A07-C5AC-426A02F8209F}"/>
              </a:ext>
            </a:extLst>
          </p:cNvPr>
          <p:cNvSpPr txBox="1"/>
          <p:nvPr/>
        </p:nvSpPr>
        <p:spPr>
          <a:xfrm>
            <a:off x="300348" y="1063229"/>
            <a:ext cx="4672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in die Rheinische Post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8003AE-B9E1-716E-6C49-15420F12BA83}"/>
              </a:ext>
            </a:extLst>
          </p:cNvPr>
          <p:cNvSpPr/>
          <p:nvPr/>
        </p:nvSpPr>
        <p:spPr>
          <a:xfrm>
            <a:off x="4905375" y="1952625"/>
            <a:ext cx="495300" cy="10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69808E5-C35C-B020-C1F1-563753A251BE}"/>
              </a:ext>
            </a:extLst>
          </p:cNvPr>
          <p:cNvSpPr txBox="1"/>
          <p:nvPr/>
        </p:nvSpPr>
        <p:spPr>
          <a:xfrm>
            <a:off x="1346200" y="1779206"/>
            <a:ext cx="12985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nano login.toolbox.rp-online.de </a:t>
            </a:r>
            <a:endParaRPr lang="de-DE" sz="5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1554A40-9E0A-1296-BEC4-3923139AE16A}"/>
              </a:ext>
            </a:extLst>
          </p:cNvPr>
          <p:cNvSpPr txBox="1"/>
          <p:nvPr/>
        </p:nvSpPr>
        <p:spPr>
          <a:xfrm>
            <a:off x="5592198" y="1581880"/>
            <a:ext cx="2606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Hacker hätten nun Ransom Software aufspielen können.</a:t>
            </a:r>
            <a:endParaRPr lang="de-DE" dirty="0"/>
          </a:p>
        </p:txBody>
      </p:sp>
      <p:pic>
        <p:nvPicPr>
          <p:cNvPr id="14338" name="Picture 2" descr="Windows 10: Explorer mit Arbeitsplatz öffnen statt Schnellzugriff – so  geht's">
            <a:extLst>
              <a:ext uri="{FF2B5EF4-FFF2-40B4-BE49-F238E27FC236}">
                <a16:creationId xmlns:a16="http://schemas.microsoft.com/office/drawing/2014/main" id="{3FF11A19-239A-264E-461C-EC8A9EE39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7" y="1686893"/>
            <a:ext cx="4407718" cy="24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35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9D5CB2-E865-99A6-C6FC-96397EC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10F05-8AC2-6317-FD74-ACB74E498C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BD78E-3E11-1397-FB82-AF2F240A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78</a:t>
            </a:fld>
            <a:endParaRPr lang="de-DE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563461-0D6D-0143-B456-13E9E108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27" y="739309"/>
            <a:ext cx="8296345" cy="371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3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9D5CB2-E865-99A6-C6FC-96397EC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10F05-8AC2-6317-FD74-ACB74E498C5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7BD78E-3E11-1397-FB82-AF2F240A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79</a:t>
            </a:fld>
            <a:endParaRPr lang="de-DE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70DAFB-0347-BE75-AFC4-074A78FB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030"/>
            <a:ext cx="9144000" cy="3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8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7AEFB5-BA3F-8F6B-3CF0-6EEDF36B8A66}"/>
              </a:ext>
            </a:extLst>
          </p:cNvPr>
          <p:cNvSpPr/>
          <p:nvPr/>
        </p:nvSpPr>
        <p:spPr>
          <a:xfrm>
            <a:off x="887702" y="2075755"/>
            <a:ext cx="3423994" cy="3281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6DAFE8-C0A1-72EA-C943-5277714148D3}"/>
              </a:ext>
            </a:extLst>
          </p:cNvPr>
          <p:cNvSpPr txBox="1"/>
          <p:nvPr/>
        </p:nvSpPr>
        <p:spPr>
          <a:xfrm>
            <a:off x="1290452" y="2912765"/>
            <a:ext cx="34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Red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 Team Assessments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1A8789-4DBC-C662-F5F1-B7B57BBD434C}"/>
              </a:ext>
            </a:extLst>
          </p:cNvPr>
          <p:cNvSpPr txBox="1"/>
          <p:nvPr/>
        </p:nvSpPr>
        <p:spPr>
          <a:xfrm>
            <a:off x="345217" y="3299679"/>
            <a:ext cx="530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Dabei überprüfen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Pentester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, wie gut Systeme und Mitarbeiter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Erkennung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und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Abwehr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von Angriffsversuchen ausgerüstet sind.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92C93-1F91-4A48-3E68-37417385D310}"/>
              </a:ext>
            </a:extLst>
          </p:cNvPr>
          <p:cNvSpPr txBox="1"/>
          <p:nvPr/>
        </p:nvSpPr>
        <p:spPr>
          <a:xfrm>
            <a:off x="5797062" y="1130920"/>
            <a:ext cx="2836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Inhalt</a:t>
            </a:r>
            <a:r>
              <a:rPr lang="en-US" b="1" dirty="0"/>
              <a:t> </a:t>
            </a:r>
            <a:r>
              <a:rPr lang="en-US" b="1" dirty="0" err="1"/>
              <a:t>dieser</a:t>
            </a:r>
            <a:r>
              <a:rPr lang="en-US" b="1" dirty="0"/>
              <a:t> </a:t>
            </a:r>
            <a:r>
              <a:rPr lang="en-US" b="1" dirty="0" err="1"/>
              <a:t>Vorlesung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Unternehmen</a:t>
            </a:r>
            <a:r>
              <a:rPr lang="en-US" b="1" dirty="0"/>
              <a:t> </a:t>
            </a:r>
            <a:r>
              <a:rPr lang="en-US" b="1" dirty="0" err="1"/>
              <a:t>beauftragt</a:t>
            </a:r>
            <a:r>
              <a:rPr lang="en-US" b="1" dirty="0"/>
              <a:t> </a:t>
            </a:r>
            <a:r>
              <a:rPr lang="en-US" b="1" dirty="0" err="1"/>
              <a:t>uns</a:t>
            </a:r>
            <a:r>
              <a:rPr lang="en-US" b="1" dirty="0"/>
              <a:t> </a:t>
            </a:r>
            <a:r>
              <a:rPr lang="en-US" b="1" dirty="0" err="1"/>
              <a:t>als</a:t>
            </a:r>
            <a:r>
              <a:rPr lang="en-US" b="1" dirty="0"/>
              <a:t> </a:t>
            </a:r>
            <a:r>
              <a:rPr lang="en-US" b="1" dirty="0" err="1"/>
              <a:t>Pentester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79911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687665D-AC70-E3E3-F45F-7B253B318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37997DC-AD70-27A5-6593-7BCD30C4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Pentester</a:t>
            </a:r>
            <a:r>
              <a:rPr lang="de-DE" dirty="0"/>
              <a:t> – </a:t>
            </a:r>
            <a:r>
              <a:rPr lang="en-US" dirty="0"/>
              <a:t>Eine Definition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F145A5-6369-D78A-6F5D-9DF12F9FB8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3E4023-3B93-7144-AB24-A5387DB88F56}" type="datetime1">
              <a:rPr lang="de-DE" smtClean="0"/>
              <a:t>09.11.2022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8A57B-75B9-D24D-7225-8ECB0B729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57B7CB-58CE-C541-849D-632C3B6C9161}" type="slidenum">
              <a:rPr lang="de-DE" smtClean="0"/>
              <a:pPr/>
              <a:t>9</a:t>
            </a:fld>
            <a:endParaRPr lang="de-DE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19D9041-A102-6E82-57A7-6052B9479FBF}"/>
              </a:ext>
            </a:extLst>
          </p:cNvPr>
          <p:cNvSpPr txBox="1"/>
          <p:nvPr/>
        </p:nvSpPr>
        <p:spPr>
          <a:xfrm>
            <a:off x="510596" y="148059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Spektrum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reicht von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Sicherheitsanalysen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einzelner Applikationen 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oder Systeme bis hin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Simulation zielgerichteter Angriffe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.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27AEFB5-BA3F-8F6B-3CF0-6EEDF36B8A66}"/>
              </a:ext>
            </a:extLst>
          </p:cNvPr>
          <p:cNvSpPr/>
          <p:nvPr/>
        </p:nvSpPr>
        <p:spPr>
          <a:xfrm>
            <a:off x="887702" y="2075755"/>
            <a:ext cx="3423994" cy="32816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6DAFE8-C0A1-72EA-C943-5277714148D3}"/>
              </a:ext>
            </a:extLst>
          </p:cNvPr>
          <p:cNvSpPr txBox="1"/>
          <p:nvPr/>
        </p:nvSpPr>
        <p:spPr>
          <a:xfrm>
            <a:off x="1290452" y="2912765"/>
            <a:ext cx="34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Red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 Team Assessments</a:t>
            </a:r>
            <a:endParaRPr lang="de-DE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1A8789-4DBC-C662-F5F1-B7B57BBD434C}"/>
              </a:ext>
            </a:extLst>
          </p:cNvPr>
          <p:cNvSpPr txBox="1"/>
          <p:nvPr/>
        </p:nvSpPr>
        <p:spPr>
          <a:xfrm>
            <a:off x="345217" y="3299679"/>
            <a:ext cx="5306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Dabei überprüfen </a:t>
            </a:r>
            <a:r>
              <a:rPr lang="de-DE" b="1" i="0" dirty="0" err="1">
                <a:solidFill>
                  <a:srgbClr val="323232"/>
                </a:solidFill>
                <a:effectLst/>
                <a:latin typeface="Source Sans VF"/>
              </a:rPr>
              <a:t>Pentester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, wie gut Systeme und Mitarbeiter zur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Erkennung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und </a:t>
            </a:r>
            <a:r>
              <a:rPr lang="de-DE" b="1" i="0" dirty="0">
                <a:solidFill>
                  <a:srgbClr val="323232"/>
                </a:solidFill>
                <a:effectLst/>
                <a:latin typeface="Source Sans VF"/>
              </a:rPr>
              <a:t>Abwehr</a:t>
            </a:r>
            <a:r>
              <a:rPr lang="de-DE" b="0" i="0" dirty="0">
                <a:solidFill>
                  <a:srgbClr val="323232"/>
                </a:solidFill>
                <a:effectLst/>
                <a:latin typeface="Source Sans VF"/>
              </a:rPr>
              <a:t> von Angriffsversuchen ausgerüstet sind.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892C93-1F91-4A48-3E68-37417385D310}"/>
              </a:ext>
            </a:extLst>
          </p:cNvPr>
          <p:cNvSpPr txBox="1"/>
          <p:nvPr/>
        </p:nvSpPr>
        <p:spPr>
          <a:xfrm>
            <a:off x="5797062" y="1130920"/>
            <a:ext cx="2836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Inhalt</a:t>
            </a:r>
            <a:r>
              <a:rPr lang="en-US" b="1" dirty="0"/>
              <a:t> </a:t>
            </a:r>
            <a:r>
              <a:rPr lang="en-US" b="1" dirty="0" err="1"/>
              <a:t>dieser</a:t>
            </a:r>
            <a:r>
              <a:rPr lang="en-US" b="1" dirty="0"/>
              <a:t> </a:t>
            </a:r>
            <a:r>
              <a:rPr lang="en-US" b="1" dirty="0" err="1"/>
              <a:t>Vorlesung</a:t>
            </a:r>
            <a:r>
              <a:rPr lang="en-US" b="1" dirty="0"/>
              <a:t>?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Unternehmen</a:t>
            </a:r>
            <a:r>
              <a:rPr lang="en-US" dirty="0"/>
              <a:t> </a:t>
            </a:r>
            <a:r>
              <a:rPr lang="en-US" dirty="0" err="1"/>
              <a:t>beauftragt</a:t>
            </a:r>
            <a:r>
              <a:rPr lang="en-US" dirty="0"/>
              <a:t> </a:t>
            </a:r>
            <a:r>
              <a:rPr lang="en-US" dirty="0" err="1"/>
              <a:t>uns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Pentester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Einbruch</a:t>
            </a:r>
            <a:r>
              <a:rPr lang="en-US" dirty="0"/>
              <a:t> in die </a:t>
            </a:r>
            <a:r>
              <a:rPr lang="en-US" dirty="0" err="1"/>
              <a:t>Systeme</a:t>
            </a:r>
            <a:r>
              <a:rPr lang="en-US" dirty="0"/>
              <a:t> des </a:t>
            </a:r>
            <a:r>
              <a:rPr lang="en-US" dirty="0" err="1"/>
              <a:t>Unternehmenes</a:t>
            </a:r>
            <a:r>
              <a:rPr lang="en-US" dirty="0"/>
              <a:t> </a:t>
            </a:r>
            <a:br>
              <a:rPr lang="de-DE" dirty="0"/>
            </a:br>
            <a:r>
              <a:rPr lang="de-DE" b="1" dirty="0"/>
              <a:t>Rheinische Post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93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C5F"/>
      </a:dk2>
      <a:lt2>
        <a:srgbClr val="FFFFFF"/>
      </a:lt2>
      <a:accent1>
        <a:srgbClr val="E60028"/>
      </a:accent1>
      <a:accent2>
        <a:srgbClr val="937E00"/>
      </a:accent2>
      <a:accent3>
        <a:srgbClr val="780B24"/>
      </a:accent3>
      <a:accent4>
        <a:srgbClr val="E0BDB3"/>
      </a:accent4>
      <a:accent5>
        <a:srgbClr val="ABCBD7"/>
      </a:accent5>
      <a:accent6>
        <a:srgbClr val="8FFF7B"/>
      </a:accent6>
      <a:hlink>
        <a:srgbClr val="0000FF"/>
      </a:hlink>
      <a:folHlink>
        <a:srgbClr val="000000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2556</Words>
  <Application>Microsoft Office PowerPoint</Application>
  <PresentationFormat>Bildschirmpräsentation (16:9)</PresentationFormat>
  <Paragraphs>644</Paragraphs>
  <Slides>79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79</vt:i4>
      </vt:variant>
    </vt:vector>
  </HeadingPairs>
  <TitlesOfParts>
    <vt:vector size="89" baseType="lpstr">
      <vt:lpstr>Arial</vt:lpstr>
      <vt:lpstr>Calibri</vt:lpstr>
      <vt:lpstr>Courier New</vt:lpstr>
      <vt:lpstr>HSD Sans</vt:lpstr>
      <vt:lpstr>HSD Sans Design</vt:lpstr>
      <vt:lpstr>HSD Sans Maschinenbau</vt:lpstr>
      <vt:lpstr>Source Sans VF</vt:lpstr>
      <vt:lpstr>Symbol</vt:lpstr>
      <vt:lpstr>Wingdings</vt:lpstr>
      <vt:lpstr>Office-Design</vt:lpstr>
      <vt:lpstr>Pentester – Wie starte ich einen Angriff?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Pentester – Eine Definition</vt:lpstr>
      <vt:lpstr>Backup Slides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Isabell Viehmann</dc:creator>
  <cp:lastModifiedBy>Cosfeld, Jörg</cp:lastModifiedBy>
  <cp:revision>74</cp:revision>
  <dcterms:created xsi:type="dcterms:W3CDTF">2015-12-03T10:35:01Z</dcterms:created>
  <dcterms:modified xsi:type="dcterms:W3CDTF">2022-11-09T13:30:09Z</dcterms:modified>
</cp:coreProperties>
</file>