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4" r:id="rId27"/>
    <p:sldId id="297" r:id="rId28"/>
    <p:sldId id="299" r:id="rId29"/>
    <p:sldId id="298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  <p14:sldId id="295"/>
            <p14:sldId id="296"/>
            <p14:sldId id="294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114" y="19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jpeg"/><Relationship Id="rId7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2.sv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23.png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58540" y="1132645"/>
            <a:ext cx="8650554" cy="776967"/>
          </a:xfrm>
        </p:spPr>
        <p:txBody>
          <a:bodyPr/>
          <a:lstStyle/>
          <a:p>
            <a:r>
              <a:rPr lang="de-DE" dirty="0"/>
              <a:t>Faktor Mensch </a:t>
            </a:r>
            <a:br>
              <a:rPr lang="de-DE" dirty="0"/>
            </a:br>
            <a:r>
              <a:rPr lang="de-DE" dirty="0"/>
              <a:t>News Recherche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203381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BF32C6-37FB-8712-078E-1804979034A5}"/>
              </a:ext>
            </a:extLst>
          </p:cNvPr>
          <p:cNvSpPr txBox="1"/>
          <p:nvPr/>
        </p:nvSpPr>
        <p:spPr>
          <a:xfrm>
            <a:off x="3497414" y="1303341"/>
            <a:ext cx="42516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Unternehmen und auch Hochschulen geben Expertise oft ab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Einkauf von Produkten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Vergabe an </a:t>
            </a:r>
            <a:r>
              <a:rPr lang="de-DE" sz="2800" b="1" dirty="0">
                <a:solidFill>
                  <a:srgbClr val="FF0000"/>
                </a:solidFill>
              </a:rPr>
              <a:t>Dienstleister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ABA5523-B01C-83BC-551D-559C581B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0" y="1830537"/>
            <a:ext cx="1133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08F1456-7598-DA39-C1E4-E3798632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27" y="2558797"/>
            <a:ext cx="11334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61CA182-F5C2-E9F4-8F20-B3DD7A17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13" y="1801559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7B5DACA-3FBE-076E-6892-905946C1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73" y="2918821"/>
            <a:ext cx="11334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8F92CDF2-0C4B-CF15-C208-8B94226F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30" y="3239432"/>
            <a:ext cx="1133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CCA1111-DC90-8A68-978C-84C88B410096}"/>
              </a:ext>
            </a:extLst>
          </p:cNvPr>
          <p:cNvSpPr txBox="1"/>
          <p:nvPr/>
        </p:nvSpPr>
        <p:spPr>
          <a:xfrm>
            <a:off x="5716668" y="3639794"/>
            <a:ext cx="2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diverse </a:t>
            </a:r>
            <a:r>
              <a:rPr lang="en-US" dirty="0" err="1"/>
              <a:t>Bundesl</a:t>
            </a:r>
            <a:r>
              <a:rPr lang="de-DE" dirty="0" err="1"/>
              <a:t>änder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10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ABA5523-B01C-83BC-551D-559C581B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0" y="1830537"/>
            <a:ext cx="1133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08F1456-7598-DA39-C1E4-E3798632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27" y="2558797"/>
            <a:ext cx="11334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61CA182-F5C2-E9F4-8F20-B3DD7A17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13" y="1801559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7B5DACA-3FBE-076E-6892-905946C1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73" y="2918821"/>
            <a:ext cx="11334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8F92CDF2-0C4B-CF15-C208-8B94226F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30" y="3239432"/>
            <a:ext cx="1133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CCA1111-DC90-8A68-978C-84C88B410096}"/>
              </a:ext>
            </a:extLst>
          </p:cNvPr>
          <p:cNvSpPr txBox="1"/>
          <p:nvPr/>
        </p:nvSpPr>
        <p:spPr>
          <a:xfrm>
            <a:off x="3147003" y="3894683"/>
            <a:ext cx="2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diverse </a:t>
            </a:r>
            <a:r>
              <a:rPr lang="en-US" dirty="0" err="1"/>
              <a:t>Bundesl</a:t>
            </a:r>
            <a:r>
              <a:rPr lang="de-DE" dirty="0" err="1"/>
              <a:t>änder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520E41-9C39-B74A-ACA7-545818300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5243" y="3346689"/>
            <a:ext cx="214342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6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A8F21E-31AB-960F-5516-E36C5FA6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016" y="1629215"/>
            <a:ext cx="2185969" cy="1289606"/>
          </a:xfrm>
          <a:prstGeom prst="rect">
            <a:avLst/>
          </a:prstGeom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4E61D0C-D8DF-54E4-D2A4-BF1D1485AC97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5342985" y="2274018"/>
            <a:ext cx="909223" cy="114443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8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A8F21E-31AB-960F-5516-E36C5FA6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016" y="1629215"/>
            <a:ext cx="2185969" cy="1289606"/>
          </a:xfrm>
          <a:prstGeom prst="rect">
            <a:avLst/>
          </a:prstGeom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4E61D0C-D8DF-54E4-D2A4-BF1D1485AC97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5342985" y="2274018"/>
            <a:ext cx="909223" cy="114443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B398102-BAE6-C6B1-1BFE-D731B361D7B2}"/>
              </a:ext>
            </a:extLst>
          </p:cNvPr>
          <p:cNvSpPr txBox="1"/>
          <p:nvPr/>
        </p:nvSpPr>
        <p:spPr>
          <a:xfrm>
            <a:off x="5920634" y="1710123"/>
            <a:ext cx="251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fällt Ihnen auf?</a:t>
            </a:r>
          </a:p>
        </p:txBody>
      </p:sp>
    </p:spTree>
    <p:extLst>
      <p:ext uri="{BB962C8B-B14F-4D97-AF65-F5344CB8AC3E}">
        <p14:creationId xmlns:p14="http://schemas.microsoft.com/office/powerpoint/2010/main" val="355646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A8F21E-31AB-960F-5516-E36C5FA6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016" y="1629215"/>
            <a:ext cx="2185969" cy="1289606"/>
          </a:xfrm>
          <a:prstGeom prst="rect">
            <a:avLst/>
          </a:prstGeom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4E61D0C-D8DF-54E4-D2A4-BF1D1485AC97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5342985" y="2274018"/>
            <a:ext cx="909223" cy="114443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B398102-BAE6-C6B1-1BFE-D731B361D7B2}"/>
              </a:ext>
            </a:extLst>
          </p:cNvPr>
          <p:cNvSpPr txBox="1"/>
          <p:nvPr/>
        </p:nvSpPr>
        <p:spPr>
          <a:xfrm>
            <a:off x="5920634" y="1710123"/>
            <a:ext cx="251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fällt Ihnen auf?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8A19E4-DE1B-AFA3-475D-426966197E8C}"/>
              </a:ext>
            </a:extLst>
          </p:cNvPr>
          <p:cNvSpPr/>
          <p:nvPr/>
        </p:nvSpPr>
        <p:spPr>
          <a:xfrm>
            <a:off x="6888035" y="4024695"/>
            <a:ext cx="720841" cy="520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8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7A8F21E-31AB-960F-5516-E36C5FA6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016" y="1629215"/>
            <a:ext cx="2185969" cy="1289606"/>
          </a:xfrm>
          <a:prstGeom prst="rect">
            <a:avLst/>
          </a:prstGeom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4E61D0C-D8DF-54E4-D2A4-BF1D1485AC97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5342985" y="2274018"/>
            <a:ext cx="909223" cy="1144434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B398102-BAE6-C6B1-1BFE-D731B361D7B2}"/>
              </a:ext>
            </a:extLst>
          </p:cNvPr>
          <p:cNvSpPr txBox="1"/>
          <p:nvPr/>
        </p:nvSpPr>
        <p:spPr>
          <a:xfrm>
            <a:off x="5920634" y="1710123"/>
            <a:ext cx="251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fällt Ihnen auf?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8A19E4-DE1B-AFA3-475D-426966197E8C}"/>
              </a:ext>
            </a:extLst>
          </p:cNvPr>
          <p:cNvSpPr/>
          <p:nvPr/>
        </p:nvSpPr>
        <p:spPr>
          <a:xfrm>
            <a:off x="6888035" y="4024695"/>
            <a:ext cx="720841" cy="520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F1BB91-7EC8-E8B5-4DF6-70E7DF962F63}"/>
              </a:ext>
            </a:extLst>
          </p:cNvPr>
          <p:cNvSpPr txBox="1"/>
          <p:nvPr/>
        </p:nvSpPr>
        <p:spPr>
          <a:xfrm>
            <a:off x="1632826" y="3984580"/>
            <a:ext cx="42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Kein offizieller Rat der Bundesregierung!</a:t>
            </a:r>
          </a:p>
        </p:txBody>
      </p:sp>
    </p:spTree>
    <p:extLst>
      <p:ext uri="{BB962C8B-B14F-4D97-AF65-F5344CB8AC3E}">
        <p14:creationId xmlns:p14="http://schemas.microsoft.com/office/powerpoint/2010/main" val="71662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88A19E4-DE1B-AFA3-475D-426966197E8C}"/>
              </a:ext>
            </a:extLst>
          </p:cNvPr>
          <p:cNvSpPr/>
          <p:nvPr/>
        </p:nvSpPr>
        <p:spPr>
          <a:xfrm>
            <a:off x="6888035" y="4024695"/>
            <a:ext cx="720841" cy="520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F1BB91-7EC8-E8B5-4DF6-70E7DF962F63}"/>
              </a:ext>
            </a:extLst>
          </p:cNvPr>
          <p:cNvSpPr txBox="1"/>
          <p:nvPr/>
        </p:nvSpPr>
        <p:spPr>
          <a:xfrm>
            <a:off x="1632826" y="3984580"/>
            <a:ext cx="42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Kein offizieller Rat der Bundesregierung!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8180F2-201F-4EB4-502C-091AA813E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967" y="1107679"/>
            <a:ext cx="3134162" cy="15146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3AA0D72-0E05-62E2-F86D-B26F5F603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11" y="1710261"/>
            <a:ext cx="3892499" cy="5869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5645551-6960-5A74-4EF5-A8E5C9BE42E4}"/>
              </a:ext>
            </a:extLst>
          </p:cNvPr>
          <p:cNvSpPr txBox="1"/>
          <p:nvPr/>
        </p:nvSpPr>
        <p:spPr>
          <a:xfrm>
            <a:off x="4014280" y="2363676"/>
            <a:ext cx="457867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https://www.bmvg.de/de/themen/cybersicherheit/partnerschaften-zur-cybersicherheit/cyber-sicherheitsrat</a:t>
            </a:r>
          </a:p>
        </p:txBody>
      </p:sp>
    </p:spTree>
    <p:extLst>
      <p:ext uri="{BB962C8B-B14F-4D97-AF65-F5344CB8AC3E}">
        <p14:creationId xmlns:p14="http://schemas.microsoft.com/office/powerpoint/2010/main" val="275067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88A19E4-DE1B-AFA3-475D-426966197E8C}"/>
              </a:ext>
            </a:extLst>
          </p:cNvPr>
          <p:cNvSpPr/>
          <p:nvPr/>
        </p:nvSpPr>
        <p:spPr>
          <a:xfrm>
            <a:off x="6888035" y="4024695"/>
            <a:ext cx="720841" cy="520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F1BB91-7EC8-E8B5-4DF6-70E7DF962F63}"/>
              </a:ext>
            </a:extLst>
          </p:cNvPr>
          <p:cNvSpPr txBox="1"/>
          <p:nvPr/>
        </p:nvSpPr>
        <p:spPr>
          <a:xfrm>
            <a:off x="1632826" y="3984580"/>
            <a:ext cx="42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Kein offizieller Rat der Bundesregierung!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488E0-0599-4BBF-9D40-C082B55B411D}"/>
              </a:ext>
            </a:extLst>
          </p:cNvPr>
          <p:cNvSpPr txBox="1"/>
          <p:nvPr/>
        </p:nvSpPr>
        <p:spPr>
          <a:xfrm>
            <a:off x="5346236" y="3010089"/>
            <a:ext cx="32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Gründer?</a:t>
            </a:r>
          </a:p>
        </p:txBody>
      </p:sp>
      <p:pic>
        <p:nvPicPr>
          <p:cNvPr id="14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36BB2005-4AF6-7C20-D8B6-6C4401277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1"/>
          <a:stretch/>
        </p:blipFill>
        <p:spPr bwMode="auto">
          <a:xfrm>
            <a:off x="3938952" y="1382181"/>
            <a:ext cx="1410449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863963C-86B3-46F1-B9CA-FEBDC5ECE774}"/>
              </a:ext>
            </a:extLst>
          </p:cNvPr>
          <p:cNvSpPr txBox="1"/>
          <p:nvPr/>
        </p:nvSpPr>
        <p:spPr>
          <a:xfrm>
            <a:off x="3685415" y="1023045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20DC2B-2CE8-83A2-50B2-5481D36171EA}"/>
              </a:ext>
            </a:extLst>
          </p:cNvPr>
          <p:cNvSpPr txBox="1"/>
          <p:nvPr/>
        </p:nvSpPr>
        <p:spPr>
          <a:xfrm>
            <a:off x="6066348" y="1012849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Hans-Wilhelm Dünn</a:t>
            </a:r>
          </a:p>
        </p:txBody>
      </p:sp>
      <p:pic>
        <p:nvPicPr>
          <p:cNvPr id="10242" name="Picture 2" descr="Über uns - Cybersicherheitsrat Deutschland">
            <a:extLst>
              <a:ext uri="{FF2B5EF4-FFF2-40B4-BE49-F238E27FC236}">
                <a16:creationId xmlns:a16="http://schemas.microsoft.com/office/drawing/2014/main" id="{2F182CF7-9D25-5059-84B2-52DC441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81" y="1382181"/>
            <a:ext cx="1502460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me - Cybersicherheitsrat Deutschland">
            <a:extLst>
              <a:ext uri="{FF2B5EF4-FFF2-40B4-BE49-F238E27FC236}">
                <a16:creationId xmlns:a16="http://schemas.microsoft.com/office/drawing/2014/main" id="{0BE6DDAE-623D-0D4D-6EFB-39AC46875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b="31744"/>
          <a:stretch/>
        </p:blipFill>
        <p:spPr bwMode="auto">
          <a:xfrm>
            <a:off x="4488397" y="3418452"/>
            <a:ext cx="3527622" cy="1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88A19E4-DE1B-AFA3-475D-426966197E8C}"/>
              </a:ext>
            </a:extLst>
          </p:cNvPr>
          <p:cNvSpPr/>
          <p:nvPr/>
        </p:nvSpPr>
        <p:spPr>
          <a:xfrm>
            <a:off x="6888035" y="4024695"/>
            <a:ext cx="720841" cy="5206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F1BB91-7EC8-E8B5-4DF6-70E7DF962F63}"/>
              </a:ext>
            </a:extLst>
          </p:cNvPr>
          <p:cNvSpPr txBox="1"/>
          <p:nvPr/>
        </p:nvSpPr>
        <p:spPr>
          <a:xfrm>
            <a:off x="1632826" y="3984580"/>
            <a:ext cx="422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Kein offizieller Rat der Bundesregierung!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488E0-0599-4BBF-9D40-C082B55B411D}"/>
              </a:ext>
            </a:extLst>
          </p:cNvPr>
          <p:cNvSpPr txBox="1"/>
          <p:nvPr/>
        </p:nvSpPr>
        <p:spPr>
          <a:xfrm>
            <a:off x="5346236" y="3010089"/>
            <a:ext cx="32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Gründer?</a:t>
            </a:r>
          </a:p>
        </p:txBody>
      </p:sp>
      <p:pic>
        <p:nvPicPr>
          <p:cNvPr id="14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36BB2005-4AF6-7C20-D8B6-6C4401277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1"/>
          <a:stretch/>
        </p:blipFill>
        <p:spPr bwMode="auto">
          <a:xfrm>
            <a:off x="3938952" y="1382181"/>
            <a:ext cx="1410449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863963C-86B3-46F1-B9CA-FEBDC5ECE774}"/>
              </a:ext>
            </a:extLst>
          </p:cNvPr>
          <p:cNvSpPr txBox="1"/>
          <p:nvPr/>
        </p:nvSpPr>
        <p:spPr>
          <a:xfrm>
            <a:off x="3685415" y="1023045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20DC2B-2CE8-83A2-50B2-5481D36171EA}"/>
              </a:ext>
            </a:extLst>
          </p:cNvPr>
          <p:cNvSpPr txBox="1"/>
          <p:nvPr/>
        </p:nvSpPr>
        <p:spPr>
          <a:xfrm>
            <a:off x="6066348" y="1012849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Hans-Wilhelm Dünn</a:t>
            </a:r>
          </a:p>
        </p:txBody>
      </p:sp>
      <p:pic>
        <p:nvPicPr>
          <p:cNvPr id="10242" name="Picture 2" descr="Über uns - Cybersicherheitsrat Deutschland">
            <a:extLst>
              <a:ext uri="{FF2B5EF4-FFF2-40B4-BE49-F238E27FC236}">
                <a16:creationId xmlns:a16="http://schemas.microsoft.com/office/drawing/2014/main" id="{2F182CF7-9D25-5059-84B2-52DC441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81" y="1382181"/>
            <a:ext cx="1502460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C2B05A4A-687F-3A77-6E68-910DEC01C271}"/>
              </a:ext>
            </a:extLst>
          </p:cNvPr>
          <p:cNvCxnSpPr>
            <a:stCxn id="14" idx="1"/>
          </p:cNvCxnSpPr>
          <p:nvPr/>
        </p:nvCxnSpPr>
        <p:spPr>
          <a:xfrm rot="10800000">
            <a:off x="2040340" y="1201003"/>
            <a:ext cx="1898612" cy="932408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pic>
        <p:nvPicPr>
          <p:cNvPr id="9" name="Picture 2" descr="Jan Böhmermann – Wikipedia">
            <a:extLst>
              <a:ext uri="{FF2B5EF4-FFF2-40B4-BE49-F238E27FC236}">
                <a16:creationId xmlns:a16="http://schemas.microsoft.com/office/drawing/2014/main" id="{6F222678-EF37-505C-178C-D3F4A63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9" y="1409920"/>
            <a:ext cx="1474915" cy="22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624CB55-983A-45CF-4E74-FB8B29FEF3B4}"/>
              </a:ext>
            </a:extLst>
          </p:cNvPr>
          <p:cNvSpPr txBox="1"/>
          <p:nvPr/>
        </p:nvSpPr>
        <p:spPr>
          <a:xfrm>
            <a:off x="3751044" y="2146774"/>
            <a:ext cx="287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 kennt diesen Mann?</a:t>
            </a:r>
          </a:p>
        </p:txBody>
      </p:sp>
    </p:spTree>
    <p:extLst>
      <p:ext uri="{BB962C8B-B14F-4D97-AF65-F5344CB8AC3E}">
        <p14:creationId xmlns:p14="http://schemas.microsoft.com/office/powerpoint/2010/main" val="127819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36BB2005-4AF6-7C20-D8B6-6C4401277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1"/>
          <a:stretch/>
        </p:blipFill>
        <p:spPr bwMode="auto">
          <a:xfrm>
            <a:off x="3938952" y="1382181"/>
            <a:ext cx="1410449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863963C-86B3-46F1-B9CA-FEBDC5ECE774}"/>
              </a:ext>
            </a:extLst>
          </p:cNvPr>
          <p:cNvSpPr txBox="1"/>
          <p:nvPr/>
        </p:nvSpPr>
        <p:spPr>
          <a:xfrm>
            <a:off x="3685415" y="1023045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20DC2B-2CE8-83A2-50B2-5481D36171EA}"/>
              </a:ext>
            </a:extLst>
          </p:cNvPr>
          <p:cNvSpPr txBox="1"/>
          <p:nvPr/>
        </p:nvSpPr>
        <p:spPr>
          <a:xfrm>
            <a:off x="6066348" y="1012849"/>
            <a:ext cx="45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Hans-Wilhelm Dünn</a:t>
            </a:r>
          </a:p>
        </p:txBody>
      </p:sp>
      <p:pic>
        <p:nvPicPr>
          <p:cNvPr id="10242" name="Picture 2" descr="Über uns - Cybersicherheitsrat Deutschland">
            <a:extLst>
              <a:ext uri="{FF2B5EF4-FFF2-40B4-BE49-F238E27FC236}">
                <a16:creationId xmlns:a16="http://schemas.microsoft.com/office/drawing/2014/main" id="{2F182CF7-9D25-5059-84B2-52DC441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81" y="1382181"/>
            <a:ext cx="1502460" cy="15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C2B05A4A-687F-3A77-6E68-910DEC01C271}"/>
              </a:ext>
            </a:extLst>
          </p:cNvPr>
          <p:cNvCxnSpPr>
            <a:stCxn id="14" idx="1"/>
          </p:cNvCxnSpPr>
          <p:nvPr/>
        </p:nvCxnSpPr>
        <p:spPr>
          <a:xfrm rot="10800000">
            <a:off x="2040340" y="1201003"/>
            <a:ext cx="1898612" cy="932408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2FC7CC19-520C-3168-94F3-26B62A67D6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332"/>
          <a:stretch/>
        </p:blipFill>
        <p:spPr>
          <a:xfrm>
            <a:off x="6706306" y="3744422"/>
            <a:ext cx="1540727" cy="105344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3E69AEE-52E8-DD47-D0EA-24E442033CC3}"/>
              </a:ext>
            </a:extLst>
          </p:cNvPr>
          <p:cNvSpPr txBox="1"/>
          <p:nvPr/>
        </p:nvSpPr>
        <p:spPr>
          <a:xfrm>
            <a:off x="2784144" y="4032223"/>
            <a:ext cx="5329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Federal Agency of Government Communications and Information</a:t>
            </a:r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6A4DF9E-E760-7B4D-3DA6-CC5C46A5D22D}"/>
              </a:ext>
            </a:extLst>
          </p:cNvPr>
          <p:cNvCxnSpPr>
            <a:stCxn id="10242" idx="2"/>
            <a:endCxn id="21" idx="0"/>
          </p:cNvCxnSpPr>
          <p:nvPr/>
        </p:nvCxnSpPr>
        <p:spPr>
          <a:xfrm rot="5400000">
            <a:off x="5774699" y="2558811"/>
            <a:ext cx="1147582" cy="1799242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E1A9EF1-77E9-631F-06DA-48C9A120EC2C}"/>
              </a:ext>
            </a:extLst>
          </p:cNvPr>
          <p:cNvSpPr txBox="1"/>
          <p:nvPr/>
        </p:nvSpPr>
        <p:spPr>
          <a:xfrm>
            <a:off x="4270231" y="4864799"/>
            <a:ext cx="53294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/>
              <a:t>https://www.zeit.de/2019/24/cyber-sicherheitsrat-ev-hans-wilhelm-duenn-russland-kontakte</a:t>
            </a:r>
          </a:p>
        </p:txBody>
      </p:sp>
    </p:spTree>
    <p:extLst>
      <p:ext uri="{BB962C8B-B14F-4D97-AF65-F5344CB8AC3E}">
        <p14:creationId xmlns:p14="http://schemas.microsoft.com/office/powerpoint/2010/main" val="331297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ABA5523-B01C-83BC-551D-559C581B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0" y="1830537"/>
            <a:ext cx="1133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08F1456-7598-DA39-C1E4-E3798632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27" y="2558797"/>
            <a:ext cx="11334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61CA182-F5C2-E9F4-8F20-B3DD7A17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13" y="1801559"/>
            <a:ext cx="1133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7B5DACA-3FBE-076E-6892-905946C1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73" y="2918821"/>
            <a:ext cx="11334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8F92CDF2-0C4B-CF15-C208-8B94226F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30" y="3239432"/>
            <a:ext cx="1133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CCA1111-DC90-8A68-978C-84C88B410096}"/>
              </a:ext>
            </a:extLst>
          </p:cNvPr>
          <p:cNvSpPr txBox="1"/>
          <p:nvPr/>
        </p:nvSpPr>
        <p:spPr>
          <a:xfrm>
            <a:off x="3147003" y="3894683"/>
            <a:ext cx="2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diverse </a:t>
            </a:r>
            <a:r>
              <a:rPr lang="en-US" dirty="0" err="1"/>
              <a:t>Bundesl</a:t>
            </a:r>
            <a:r>
              <a:rPr lang="de-DE" dirty="0" err="1"/>
              <a:t>änder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520E41-9C39-B74A-ACA7-545818300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5243" y="3346689"/>
            <a:ext cx="2143424" cy="14956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2292202"/>
            <a:ext cx="307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Firmen halten </a:t>
            </a:r>
            <a:r>
              <a:rPr lang="de-DE" b="1" dirty="0"/>
              <a:t>Austausch</a:t>
            </a:r>
            <a:r>
              <a:rPr lang="de-DE" dirty="0"/>
              <a:t> mit </a:t>
            </a:r>
            <a:r>
              <a:rPr lang="de-DE" b="1" dirty="0"/>
              <a:t>Sicherheitsexperten</a:t>
            </a:r>
            <a:r>
              <a:rPr lang="de-DE" dirty="0"/>
              <a:t> im </a:t>
            </a:r>
            <a:r>
              <a:rPr lang="de-DE" b="1" dirty="0"/>
              <a:t>Verein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00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2292202"/>
            <a:ext cx="307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Firmen halten </a:t>
            </a:r>
            <a:r>
              <a:rPr lang="de-DE" b="1" dirty="0"/>
              <a:t>Austausch</a:t>
            </a:r>
            <a:r>
              <a:rPr lang="de-DE" dirty="0"/>
              <a:t> mit </a:t>
            </a:r>
            <a:r>
              <a:rPr lang="de-DE" b="1" dirty="0"/>
              <a:t>Sicherheitsexperten</a:t>
            </a:r>
            <a:r>
              <a:rPr lang="de-DE" dirty="0"/>
              <a:t> im </a:t>
            </a:r>
            <a:r>
              <a:rPr lang="de-DE" b="1" dirty="0"/>
              <a:t>Verein</a:t>
            </a:r>
            <a:r>
              <a:rPr lang="de-DE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89142A-C717-5DB4-238C-FEA13E9A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8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89142A-C717-5DB4-238C-FEA13E9A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B8744E3-6DFA-E2F1-F3DC-A2D66FC32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946" y="2582329"/>
            <a:ext cx="2129812" cy="15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89142A-C717-5DB4-238C-FEA13E9A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2A3AB7-CA89-FBA7-4E10-EC65092AF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7" y="2943324"/>
            <a:ext cx="4535517" cy="12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668B43A-6379-A4D7-436B-853A6395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53" y="2431586"/>
            <a:ext cx="2713722" cy="20866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314C153-1652-7CD6-2876-ED4517C0D064}"/>
              </a:ext>
            </a:extLst>
          </p:cNvPr>
          <p:cNvSpPr txBox="1"/>
          <p:nvPr/>
        </p:nvSpPr>
        <p:spPr>
          <a:xfrm>
            <a:off x="2756549" y="1321542"/>
            <a:ext cx="21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Welcher</a:t>
            </a:r>
            <a:r>
              <a:rPr lang="en-US" b="1" dirty="0">
                <a:solidFill>
                  <a:srgbClr val="FF0000"/>
                </a:solidFill>
              </a:rPr>
              <a:t> Client </a:t>
            </a:r>
            <a:r>
              <a:rPr lang="en-US" b="1" dirty="0" err="1">
                <a:solidFill>
                  <a:srgbClr val="FF0000"/>
                </a:solidFill>
              </a:rPr>
              <a:t>wird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genutzt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A0F3F3-1001-C5C1-1D88-8549BC864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314C153-1652-7CD6-2876-ED4517C0D064}"/>
              </a:ext>
            </a:extLst>
          </p:cNvPr>
          <p:cNvSpPr txBox="1"/>
          <p:nvPr/>
        </p:nvSpPr>
        <p:spPr>
          <a:xfrm>
            <a:off x="2756549" y="1321542"/>
            <a:ext cx="21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Welcher</a:t>
            </a:r>
            <a:r>
              <a:rPr lang="en-US" b="1" dirty="0">
                <a:solidFill>
                  <a:srgbClr val="FF0000"/>
                </a:solidFill>
              </a:rPr>
              <a:t> Client </a:t>
            </a:r>
            <a:r>
              <a:rPr lang="en-US" b="1" dirty="0" err="1">
                <a:solidFill>
                  <a:srgbClr val="FF0000"/>
                </a:solidFill>
              </a:rPr>
              <a:t>wird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genutzt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B050D54-4225-0CBB-39C2-D5DA1B01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25E093B-A417-1D8A-A244-5B82E189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39" y="2590598"/>
            <a:ext cx="2758354" cy="19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21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78F4E29-F2BF-641F-FFF9-0A29EABC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314C153-1652-7CD6-2876-ED4517C0D064}"/>
              </a:ext>
            </a:extLst>
          </p:cNvPr>
          <p:cNvSpPr txBox="1"/>
          <p:nvPr/>
        </p:nvSpPr>
        <p:spPr>
          <a:xfrm>
            <a:off x="2756549" y="1321542"/>
            <a:ext cx="21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Welcher</a:t>
            </a:r>
            <a:r>
              <a:rPr lang="en-US" b="1" dirty="0">
                <a:solidFill>
                  <a:srgbClr val="FF0000"/>
                </a:solidFill>
              </a:rPr>
              <a:t> Client </a:t>
            </a:r>
            <a:r>
              <a:rPr lang="en-US" b="1" dirty="0" err="1">
                <a:solidFill>
                  <a:srgbClr val="FF0000"/>
                </a:solidFill>
              </a:rPr>
              <a:t>wird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genutzt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B050D54-4225-0CBB-39C2-D5DA1B01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25E093B-A417-1D8A-A244-5B82E1897F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805" b="79608"/>
          <a:stretch/>
        </p:blipFill>
        <p:spPr>
          <a:xfrm>
            <a:off x="898479" y="2965227"/>
            <a:ext cx="2747674" cy="100402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40E3A6A-3CF4-0A59-DAFC-54D9243F1FB8}"/>
              </a:ext>
            </a:extLst>
          </p:cNvPr>
          <p:cNvCxnSpPr>
            <a:cxnSpLocks/>
          </p:cNvCxnSpPr>
          <p:nvPr/>
        </p:nvCxnSpPr>
        <p:spPr>
          <a:xfrm>
            <a:off x="990600" y="3893127"/>
            <a:ext cx="5334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6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14C153-1652-7CD6-2876-ED4517C0D064}"/>
              </a:ext>
            </a:extLst>
          </p:cNvPr>
          <p:cNvSpPr txBox="1"/>
          <p:nvPr/>
        </p:nvSpPr>
        <p:spPr>
          <a:xfrm>
            <a:off x="2756549" y="1321542"/>
            <a:ext cx="21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Welcher</a:t>
            </a:r>
            <a:r>
              <a:rPr lang="en-US" b="1" dirty="0">
                <a:solidFill>
                  <a:srgbClr val="FF0000"/>
                </a:solidFill>
              </a:rPr>
              <a:t> Client </a:t>
            </a:r>
            <a:r>
              <a:rPr lang="en-US" b="1" dirty="0" err="1">
                <a:solidFill>
                  <a:srgbClr val="FF0000"/>
                </a:solidFill>
              </a:rPr>
              <a:t>wird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genutzt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25E093B-A417-1D8A-A244-5B82E1897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84" r="60805" b="79608"/>
          <a:stretch/>
        </p:blipFill>
        <p:spPr>
          <a:xfrm>
            <a:off x="581084" y="2357005"/>
            <a:ext cx="2747674" cy="29087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40E3A6A-3CF4-0A59-DAFC-54D9243F1FB8}"/>
              </a:ext>
            </a:extLst>
          </p:cNvPr>
          <p:cNvCxnSpPr>
            <a:cxnSpLocks/>
          </p:cNvCxnSpPr>
          <p:nvPr/>
        </p:nvCxnSpPr>
        <p:spPr>
          <a:xfrm>
            <a:off x="673205" y="2571750"/>
            <a:ext cx="5334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E6E77CA-8487-FBF7-C1A3-957B9D95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5" y="2674523"/>
            <a:ext cx="2633763" cy="19840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0CB6F6D-5B3E-13DB-95BA-1B7F3FE1B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804" y="2847221"/>
            <a:ext cx="2112880" cy="1424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C175C3-CE25-8C2B-6520-E0DBEFD7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796" y="1141980"/>
            <a:ext cx="2185969" cy="12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6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10F92BF-9920-720C-942F-F0AE39081829}"/>
              </a:ext>
            </a:extLst>
          </p:cNvPr>
          <p:cNvSpPr txBox="1"/>
          <p:nvPr/>
        </p:nvSpPr>
        <p:spPr>
          <a:xfrm>
            <a:off x="258539" y="1649395"/>
            <a:ext cx="30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 der Dienstleistungen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14C153-1652-7CD6-2876-ED4517C0D064}"/>
              </a:ext>
            </a:extLst>
          </p:cNvPr>
          <p:cNvSpPr txBox="1"/>
          <p:nvPr/>
        </p:nvSpPr>
        <p:spPr>
          <a:xfrm>
            <a:off x="2756549" y="1321542"/>
            <a:ext cx="21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Welcher</a:t>
            </a:r>
            <a:r>
              <a:rPr lang="en-US" b="1" dirty="0">
                <a:solidFill>
                  <a:srgbClr val="FF0000"/>
                </a:solidFill>
              </a:rPr>
              <a:t> Client </a:t>
            </a:r>
            <a:r>
              <a:rPr lang="en-US" b="1" dirty="0" err="1">
                <a:solidFill>
                  <a:srgbClr val="FF0000"/>
                </a:solidFill>
              </a:rPr>
              <a:t>wird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genutzt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25E093B-A417-1D8A-A244-5B82E1897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84" r="60805" b="79608"/>
          <a:stretch/>
        </p:blipFill>
        <p:spPr>
          <a:xfrm>
            <a:off x="581084" y="2357005"/>
            <a:ext cx="2747674" cy="29087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40E3A6A-3CF4-0A59-DAFC-54D9243F1FB8}"/>
              </a:ext>
            </a:extLst>
          </p:cNvPr>
          <p:cNvCxnSpPr>
            <a:cxnSpLocks/>
          </p:cNvCxnSpPr>
          <p:nvPr/>
        </p:nvCxnSpPr>
        <p:spPr>
          <a:xfrm>
            <a:off x="673205" y="2571750"/>
            <a:ext cx="5334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E6E77CA-8487-FBF7-C1A3-957B9D95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5" y="2674523"/>
            <a:ext cx="2633763" cy="1984024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48CF8A0C-5DBE-2C35-574C-C6F74E61201B}"/>
              </a:ext>
            </a:extLst>
          </p:cNvPr>
          <p:cNvCxnSpPr>
            <a:stCxn id="7" idx="3"/>
          </p:cNvCxnSpPr>
          <p:nvPr/>
        </p:nvCxnSpPr>
        <p:spPr>
          <a:xfrm flipV="1">
            <a:off x="3328758" y="2757055"/>
            <a:ext cx="2268478" cy="90948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38" name="Picture 2" descr="Chapchaev Andrei Anatolyevich">
            <a:extLst>
              <a:ext uri="{FF2B5EF4-FFF2-40B4-BE49-F238E27FC236}">
                <a16:creationId xmlns:a16="http://schemas.microsoft.com/office/drawing/2014/main" id="{23BBEAD0-6CB6-ECCE-6EBF-71A5FA0C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21" y="1024138"/>
            <a:ext cx="2381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6EB57F3-569A-92A0-9D19-1D193952F3B5}"/>
              </a:ext>
            </a:extLst>
          </p:cNvPr>
          <p:cNvSpPr txBox="1"/>
          <p:nvPr/>
        </p:nvSpPr>
        <p:spPr>
          <a:xfrm>
            <a:off x="5642005" y="3556476"/>
            <a:ext cx="3273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 "</a:t>
            </a:r>
            <a:r>
              <a:rPr lang="de-DE" b="1" dirty="0"/>
              <a:t>Verdienstorden</a:t>
            </a:r>
            <a:r>
              <a:rPr lang="de-DE" dirty="0"/>
              <a:t> für das Vaterland„</a:t>
            </a:r>
          </a:p>
          <a:p>
            <a:endParaRPr lang="de-DE" dirty="0"/>
          </a:p>
          <a:p>
            <a:r>
              <a:rPr lang="de-DE" dirty="0"/>
              <a:t>Verliehen durch Wladimir Putin 2022.</a:t>
            </a:r>
          </a:p>
        </p:txBody>
      </p:sp>
    </p:spTree>
    <p:extLst>
      <p:ext uri="{BB962C8B-B14F-4D97-AF65-F5344CB8AC3E}">
        <p14:creationId xmlns:p14="http://schemas.microsoft.com/office/powerpoint/2010/main" val="33113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BEAAB228-DA79-6AAD-8F76-419EB06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30" y="1583479"/>
            <a:ext cx="441274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35B896E-7609-E055-C10C-7BAB4AC966BB}"/>
              </a:ext>
            </a:extLst>
          </p:cNvPr>
          <p:cNvSpPr txBox="1"/>
          <p:nvPr/>
        </p:nvSpPr>
        <p:spPr>
          <a:xfrm>
            <a:off x="594028" y="2486969"/>
            <a:ext cx="287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 kennt diesen Mann?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A091261-A059-00F5-1EFF-D1D0417E60D1}"/>
              </a:ext>
            </a:extLst>
          </p:cNvPr>
          <p:cNvSpPr/>
          <p:nvPr/>
        </p:nvSpPr>
        <p:spPr>
          <a:xfrm>
            <a:off x="3617553" y="2249291"/>
            <a:ext cx="1441682" cy="4471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1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BEAAB228-DA79-6AAD-8F76-419EB06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30" y="1583479"/>
            <a:ext cx="441274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n Böhmermann – Wikipedia">
            <a:extLst>
              <a:ext uri="{FF2B5EF4-FFF2-40B4-BE49-F238E27FC236}">
                <a16:creationId xmlns:a16="http://schemas.microsoft.com/office/drawing/2014/main" id="{AE3030F4-A942-64DE-3860-102A05F8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1" y="1622424"/>
            <a:ext cx="1265767" cy="18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307BF343-A822-5C29-732B-B5B60C15B1D0}"/>
              </a:ext>
            </a:extLst>
          </p:cNvPr>
          <p:cNvCxnSpPr>
            <a:cxnSpLocks/>
            <a:endCxn id="2050" idx="2"/>
          </p:cNvCxnSpPr>
          <p:nvPr/>
        </p:nvCxnSpPr>
        <p:spPr>
          <a:xfrm>
            <a:off x="2269314" y="2571749"/>
            <a:ext cx="4135289" cy="988272"/>
          </a:xfrm>
          <a:prstGeom prst="bentConnector4">
            <a:avLst>
              <a:gd name="adj1" fmla="val 23323"/>
              <a:gd name="adj2" fmla="val 123131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49C64A5-66DE-B331-CD86-1F57D70B6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2780" y="2193249"/>
            <a:ext cx="2743200" cy="378500"/>
          </a:xfrm>
          <a:prstGeom prst="bentConnector3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A29115-9E6A-7DE4-CDF4-99E0C0ECEE60}"/>
              </a:ext>
            </a:extLst>
          </p:cNvPr>
          <p:cNvSpPr txBox="1"/>
          <p:nvPr/>
        </p:nvSpPr>
        <p:spPr>
          <a:xfrm>
            <a:off x="439394" y="355752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Jan Böhmermann und Team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B5724F-B9D9-99E1-DBD3-5B5F05618936}"/>
              </a:ext>
            </a:extLst>
          </p:cNvPr>
          <p:cNvSpPr txBox="1"/>
          <p:nvPr/>
        </p:nvSpPr>
        <p:spPr>
          <a:xfrm>
            <a:off x="6506959" y="3541468"/>
            <a:ext cx="295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MdB. Nancy Faeser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C30F0E-77C9-5AD3-BE61-4ECC818BBB3C}"/>
              </a:ext>
            </a:extLst>
          </p:cNvPr>
          <p:cNvSpPr txBox="1"/>
          <p:nvPr/>
        </p:nvSpPr>
        <p:spPr>
          <a:xfrm>
            <a:off x="4336958" y="1235432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18156C-E110-3D27-8583-FA590938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28" y="3893116"/>
            <a:ext cx="11334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Bundestag">
            <a:extLst>
              <a:ext uri="{FF2B5EF4-FFF2-40B4-BE49-F238E27FC236}">
                <a16:creationId xmlns:a16="http://schemas.microsoft.com/office/drawing/2014/main" id="{2BA0AEFF-1D0E-C530-01EA-1DE57A5D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39" y="3893116"/>
            <a:ext cx="701729" cy="6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47" y="742882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pchaev Andrei Anatolyevich">
            <a:extLst>
              <a:ext uri="{FF2B5EF4-FFF2-40B4-BE49-F238E27FC236}">
                <a16:creationId xmlns:a16="http://schemas.microsoft.com/office/drawing/2014/main" id="{21A6C1CA-D00C-DCDE-B124-479C315A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89" y="4256187"/>
            <a:ext cx="701729" cy="7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Über uns - Cybersicherheitsrat Deutschland">
            <a:extLst>
              <a:ext uri="{FF2B5EF4-FFF2-40B4-BE49-F238E27FC236}">
                <a16:creationId xmlns:a16="http://schemas.microsoft.com/office/drawing/2014/main" id="{C13D6C66-F742-D5BF-50EC-F9345741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53" y="4256187"/>
            <a:ext cx="708640" cy="7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2CE91E1-2CCB-6AC2-7849-7BFA95DA80C9}"/>
              </a:ext>
            </a:extLst>
          </p:cNvPr>
          <p:cNvCxnSpPr/>
          <p:nvPr/>
        </p:nvCxnSpPr>
        <p:spPr>
          <a:xfrm>
            <a:off x="4456870" y="3803073"/>
            <a:ext cx="0" cy="34543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9FF8B4-F65D-8F2B-E6D2-81C33F62AA31}"/>
              </a:ext>
            </a:extLst>
          </p:cNvPr>
          <p:cNvCxnSpPr/>
          <p:nvPr/>
        </p:nvCxnSpPr>
        <p:spPr>
          <a:xfrm>
            <a:off x="5620651" y="3803073"/>
            <a:ext cx="0" cy="34543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1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pic>
        <p:nvPicPr>
          <p:cNvPr id="21506" name="Picture 2" descr="Infotecs GmbH">
            <a:extLst>
              <a:ext uri="{FF2B5EF4-FFF2-40B4-BE49-F238E27FC236}">
                <a16:creationId xmlns:a16="http://schemas.microsoft.com/office/drawing/2014/main" id="{3CD1D49D-A7E4-C71B-D058-042A8208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43" y="3227852"/>
            <a:ext cx="1922333" cy="8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pic>
        <p:nvPicPr>
          <p:cNvPr id="3" name="Picture 2" descr="Chapchaev Andrei Anatolyevich">
            <a:extLst>
              <a:ext uri="{FF2B5EF4-FFF2-40B4-BE49-F238E27FC236}">
                <a16:creationId xmlns:a16="http://schemas.microsoft.com/office/drawing/2014/main" id="{21A6C1CA-D00C-DCDE-B124-479C315A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2" y="2895513"/>
            <a:ext cx="1417954" cy="15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Über uns - Cybersicherheitsrat Deutschland">
            <a:extLst>
              <a:ext uri="{FF2B5EF4-FFF2-40B4-BE49-F238E27FC236}">
                <a16:creationId xmlns:a16="http://schemas.microsoft.com/office/drawing/2014/main" id="{C13D6C66-F742-D5BF-50EC-F9345741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8" y="1139832"/>
            <a:ext cx="1431918" cy="14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2CE91E1-2CCB-6AC2-7849-7BFA95DA80C9}"/>
              </a:ext>
            </a:extLst>
          </p:cNvPr>
          <p:cNvCxnSpPr>
            <a:cxnSpLocks/>
          </p:cNvCxnSpPr>
          <p:nvPr/>
        </p:nvCxnSpPr>
        <p:spPr>
          <a:xfrm flipH="1">
            <a:off x="2406397" y="1855791"/>
            <a:ext cx="5376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8175672-1DC6-DC3F-3881-F753A416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49" y="1482949"/>
            <a:ext cx="1267923" cy="854591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E80CFF-7B0C-ED54-06C8-01C5F9415542}"/>
              </a:ext>
            </a:extLst>
          </p:cNvPr>
          <p:cNvCxnSpPr>
            <a:cxnSpLocks/>
          </p:cNvCxnSpPr>
          <p:nvPr/>
        </p:nvCxnSpPr>
        <p:spPr>
          <a:xfrm flipH="1">
            <a:off x="2406397" y="3672765"/>
            <a:ext cx="5376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7D67EA4-65F9-8AD0-1563-F1FD0D262D82}"/>
              </a:ext>
            </a:extLst>
          </p:cNvPr>
          <p:cNvCxnSpPr>
            <a:cxnSpLocks/>
          </p:cNvCxnSpPr>
          <p:nvPr/>
        </p:nvCxnSpPr>
        <p:spPr>
          <a:xfrm>
            <a:off x="4457627" y="1847502"/>
            <a:ext cx="1957028" cy="839882"/>
          </a:xfrm>
          <a:prstGeom prst="bentConnector3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EFD09CF-3284-8DD4-B7BB-E01356E27C08}"/>
              </a:ext>
            </a:extLst>
          </p:cNvPr>
          <p:cNvCxnSpPr>
            <a:cxnSpLocks/>
          </p:cNvCxnSpPr>
          <p:nvPr/>
        </p:nvCxnSpPr>
        <p:spPr>
          <a:xfrm flipV="1">
            <a:off x="4457627" y="2687384"/>
            <a:ext cx="1957028" cy="970225"/>
          </a:xfrm>
          <a:prstGeom prst="bentConnector3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fik 23" descr="Fragezeichen">
            <a:extLst>
              <a:ext uri="{FF2B5EF4-FFF2-40B4-BE49-F238E27FC236}">
                <a16:creationId xmlns:a16="http://schemas.microsoft.com/office/drawing/2014/main" id="{8D871217-52B9-AD53-E2D7-95107950B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4710" y="2269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3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pic>
        <p:nvPicPr>
          <p:cNvPr id="21506" name="Picture 2" descr="Infotecs GmbH">
            <a:extLst>
              <a:ext uri="{FF2B5EF4-FFF2-40B4-BE49-F238E27FC236}">
                <a16:creationId xmlns:a16="http://schemas.microsoft.com/office/drawing/2014/main" id="{3CD1D49D-A7E4-C71B-D058-042A8208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43" y="3227852"/>
            <a:ext cx="1922333" cy="8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pic>
        <p:nvPicPr>
          <p:cNvPr id="3" name="Picture 2" descr="Chapchaev Andrei Anatolyevich">
            <a:extLst>
              <a:ext uri="{FF2B5EF4-FFF2-40B4-BE49-F238E27FC236}">
                <a16:creationId xmlns:a16="http://schemas.microsoft.com/office/drawing/2014/main" id="{21A6C1CA-D00C-DCDE-B124-479C315A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2" y="2895513"/>
            <a:ext cx="1417954" cy="15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Über uns - Cybersicherheitsrat Deutschland">
            <a:extLst>
              <a:ext uri="{FF2B5EF4-FFF2-40B4-BE49-F238E27FC236}">
                <a16:creationId xmlns:a16="http://schemas.microsoft.com/office/drawing/2014/main" id="{C13D6C66-F742-D5BF-50EC-F9345741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8" y="1139832"/>
            <a:ext cx="1431918" cy="14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2CE91E1-2CCB-6AC2-7849-7BFA95DA80C9}"/>
              </a:ext>
            </a:extLst>
          </p:cNvPr>
          <p:cNvCxnSpPr>
            <a:cxnSpLocks/>
          </p:cNvCxnSpPr>
          <p:nvPr/>
        </p:nvCxnSpPr>
        <p:spPr>
          <a:xfrm flipH="1">
            <a:off x="2406397" y="1855791"/>
            <a:ext cx="5376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8175672-1DC6-DC3F-3881-F753A416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49" y="1482949"/>
            <a:ext cx="1267923" cy="854591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E80CFF-7B0C-ED54-06C8-01C5F9415542}"/>
              </a:ext>
            </a:extLst>
          </p:cNvPr>
          <p:cNvCxnSpPr>
            <a:cxnSpLocks/>
          </p:cNvCxnSpPr>
          <p:nvPr/>
        </p:nvCxnSpPr>
        <p:spPr>
          <a:xfrm flipH="1">
            <a:off x="2406397" y="3672765"/>
            <a:ext cx="5376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7D67EA4-65F9-8AD0-1563-F1FD0D262D82}"/>
              </a:ext>
            </a:extLst>
          </p:cNvPr>
          <p:cNvCxnSpPr>
            <a:cxnSpLocks/>
          </p:cNvCxnSpPr>
          <p:nvPr/>
        </p:nvCxnSpPr>
        <p:spPr>
          <a:xfrm>
            <a:off x="4457627" y="1847502"/>
            <a:ext cx="1957028" cy="839882"/>
          </a:xfrm>
          <a:prstGeom prst="bentConnector3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EFD09CF-3284-8DD4-B7BB-E01356E27C08}"/>
              </a:ext>
            </a:extLst>
          </p:cNvPr>
          <p:cNvCxnSpPr>
            <a:cxnSpLocks/>
          </p:cNvCxnSpPr>
          <p:nvPr/>
        </p:nvCxnSpPr>
        <p:spPr>
          <a:xfrm flipV="1">
            <a:off x="4457627" y="2687384"/>
            <a:ext cx="1957028" cy="970225"/>
          </a:xfrm>
          <a:prstGeom prst="bentConnector3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578" name="Picture 2" descr="Bild">
            <a:extLst>
              <a:ext uri="{FF2B5EF4-FFF2-40B4-BE49-F238E27FC236}">
                <a16:creationId xmlns:a16="http://schemas.microsoft.com/office/drawing/2014/main" id="{1C1A7F06-7F62-E190-5097-94A9AC73A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9" t="5375" r="38182" b="6468"/>
          <a:stretch/>
        </p:blipFill>
        <p:spPr bwMode="auto">
          <a:xfrm>
            <a:off x="6504710" y="794938"/>
            <a:ext cx="2133197" cy="37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39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pic>
        <p:nvPicPr>
          <p:cNvPr id="24578" name="Picture 2" descr="Bild">
            <a:extLst>
              <a:ext uri="{FF2B5EF4-FFF2-40B4-BE49-F238E27FC236}">
                <a16:creationId xmlns:a16="http://schemas.microsoft.com/office/drawing/2014/main" id="{1C1A7F06-7F62-E190-5097-94A9AC73A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9" t="5375" r="38182" b="6468"/>
          <a:stretch/>
        </p:blipFill>
        <p:spPr bwMode="auto">
          <a:xfrm>
            <a:off x="6504710" y="794938"/>
            <a:ext cx="2133197" cy="37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Armbanduhr">
            <a:extLst>
              <a:ext uri="{FF2B5EF4-FFF2-40B4-BE49-F238E27FC236}">
                <a16:creationId xmlns:a16="http://schemas.microsoft.com/office/drawing/2014/main" id="{3028A4EE-DBC4-D623-2C43-3758714C8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3291" y="1903268"/>
            <a:ext cx="1336964" cy="1336964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206466-F785-4716-D216-B243F1782632}"/>
              </a:ext>
            </a:extLst>
          </p:cNvPr>
          <p:cNvSpPr/>
          <p:nvPr/>
        </p:nvSpPr>
        <p:spPr>
          <a:xfrm rot="10800000">
            <a:off x="5659583" y="2571750"/>
            <a:ext cx="457200" cy="119495"/>
          </a:xfrm>
          <a:prstGeom prst="rightArrow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2C6C55-C8F8-FCD3-B7C2-1F6CFE9CE138}"/>
              </a:ext>
            </a:extLst>
          </p:cNvPr>
          <p:cNvSpPr txBox="1"/>
          <p:nvPr/>
        </p:nvSpPr>
        <p:spPr>
          <a:xfrm>
            <a:off x="3986645" y="1445161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Zwei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1A1CAD1-933B-CD97-23B7-042B4979FCD9}"/>
              </a:ext>
            </a:extLst>
          </p:cNvPr>
          <p:cNvSpPr/>
          <p:nvPr/>
        </p:nvSpPr>
        <p:spPr>
          <a:xfrm rot="10800000">
            <a:off x="3413413" y="2597233"/>
            <a:ext cx="457200" cy="119495"/>
          </a:xfrm>
          <a:prstGeom prst="rightArrow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43ABB4E-D42A-5DB0-0D28-173BB3B44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78" y="1015481"/>
            <a:ext cx="1849356" cy="3402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2818FEA-2D15-C800-602F-BB0E80239C9E}"/>
              </a:ext>
            </a:extLst>
          </p:cNvPr>
          <p:cNvSpPr txBox="1"/>
          <p:nvPr/>
        </p:nvSpPr>
        <p:spPr>
          <a:xfrm>
            <a:off x="5281845" y="4841950"/>
            <a:ext cx="457892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/>
              <a:t>https://twitter.com/janboehm/status/1578740803433689088/photo/1</a:t>
            </a:r>
          </a:p>
        </p:txBody>
      </p:sp>
    </p:spTree>
    <p:extLst>
      <p:ext uri="{BB962C8B-B14F-4D97-AF65-F5344CB8AC3E}">
        <p14:creationId xmlns:p14="http://schemas.microsoft.com/office/powerpoint/2010/main" val="3463864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32C04F-F067-7AE8-743A-867BB8FF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842721"/>
            <a:ext cx="784016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40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32C04F-F067-7AE8-743A-867BB8FF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842721"/>
            <a:ext cx="7840169" cy="3458058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4F2BE6E-CC67-6D27-36DE-213C1609085F}"/>
              </a:ext>
            </a:extLst>
          </p:cNvPr>
          <p:cNvCxnSpPr/>
          <p:nvPr/>
        </p:nvCxnSpPr>
        <p:spPr>
          <a:xfrm>
            <a:off x="1094509" y="3830782"/>
            <a:ext cx="93518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BEAAB228-DA79-6AAD-8F76-419EB06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30" y="1583479"/>
            <a:ext cx="441274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35B896E-7609-E055-C10C-7BAB4AC966BB}"/>
              </a:ext>
            </a:extLst>
          </p:cNvPr>
          <p:cNvSpPr txBox="1"/>
          <p:nvPr/>
        </p:nvSpPr>
        <p:spPr>
          <a:xfrm>
            <a:off x="594028" y="2288219"/>
            <a:ext cx="287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 kennt diese Frau?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A091261-A059-00F5-1EFF-D1D0417E60D1}"/>
              </a:ext>
            </a:extLst>
          </p:cNvPr>
          <p:cNvSpPr/>
          <p:nvPr/>
        </p:nvSpPr>
        <p:spPr>
          <a:xfrm>
            <a:off x="3464042" y="2249291"/>
            <a:ext cx="3637577" cy="4471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BEAAB228-DA79-6AAD-8F76-419EB06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30" y="1583479"/>
            <a:ext cx="441274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n Böhmermann – Wikipedia">
            <a:extLst>
              <a:ext uri="{FF2B5EF4-FFF2-40B4-BE49-F238E27FC236}">
                <a16:creationId xmlns:a16="http://schemas.microsoft.com/office/drawing/2014/main" id="{AE3030F4-A942-64DE-3860-102A05F8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1" y="1622424"/>
            <a:ext cx="1265767" cy="18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307BF343-A822-5C29-732B-B5B60C15B1D0}"/>
              </a:ext>
            </a:extLst>
          </p:cNvPr>
          <p:cNvCxnSpPr>
            <a:cxnSpLocks/>
            <a:endCxn id="2050" idx="2"/>
          </p:cNvCxnSpPr>
          <p:nvPr/>
        </p:nvCxnSpPr>
        <p:spPr>
          <a:xfrm>
            <a:off x="2269314" y="2571749"/>
            <a:ext cx="4135289" cy="988272"/>
          </a:xfrm>
          <a:prstGeom prst="bentConnector4">
            <a:avLst>
              <a:gd name="adj1" fmla="val 23323"/>
              <a:gd name="adj2" fmla="val 123131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49C64A5-66DE-B331-CD86-1F57D70B6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2780" y="2193249"/>
            <a:ext cx="2743200" cy="378500"/>
          </a:xfrm>
          <a:prstGeom prst="bentConnector3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A29115-9E6A-7DE4-CDF4-99E0C0ECEE60}"/>
              </a:ext>
            </a:extLst>
          </p:cNvPr>
          <p:cNvSpPr txBox="1"/>
          <p:nvPr/>
        </p:nvSpPr>
        <p:spPr>
          <a:xfrm>
            <a:off x="439394" y="355752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Jan Böhmermann und Team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B5724F-B9D9-99E1-DBD3-5B5F05618936}"/>
              </a:ext>
            </a:extLst>
          </p:cNvPr>
          <p:cNvSpPr txBox="1"/>
          <p:nvPr/>
        </p:nvSpPr>
        <p:spPr>
          <a:xfrm>
            <a:off x="6506959" y="3541468"/>
            <a:ext cx="295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MdB. Nancy Faeser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C30F0E-77C9-5AD3-BE61-4ECC818BBB3C}"/>
              </a:ext>
            </a:extLst>
          </p:cNvPr>
          <p:cNvSpPr txBox="1"/>
          <p:nvPr/>
        </p:nvSpPr>
        <p:spPr>
          <a:xfrm>
            <a:off x="4336958" y="1235432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</p:spTree>
    <p:extLst>
      <p:ext uri="{BB962C8B-B14F-4D97-AF65-F5344CB8AC3E}">
        <p14:creationId xmlns:p14="http://schemas.microsoft.com/office/powerpoint/2010/main" val="16244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pic>
        <p:nvPicPr>
          <p:cNvPr id="2050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BEAAB228-DA79-6AAD-8F76-419EB06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30" y="1583479"/>
            <a:ext cx="441274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n Böhmermann – Wikipedia">
            <a:extLst>
              <a:ext uri="{FF2B5EF4-FFF2-40B4-BE49-F238E27FC236}">
                <a16:creationId xmlns:a16="http://schemas.microsoft.com/office/drawing/2014/main" id="{AE3030F4-A942-64DE-3860-102A05F8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1" y="1622424"/>
            <a:ext cx="1265767" cy="18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307BF343-A822-5C29-732B-B5B60C15B1D0}"/>
              </a:ext>
            </a:extLst>
          </p:cNvPr>
          <p:cNvCxnSpPr>
            <a:cxnSpLocks/>
            <a:endCxn id="2050" idx="2"/>
          </p:cNvCxnSpPr>
          <p:nvPr/>
        </p:nvCxnSpPr>
        <p:spPr>
          <a:xfrm>
            <a:off x="2269314" y="2571749"/>
            <a:ext cx="4135289" cy="988272"/>
          </a:xfrm>
          <a:prstGeom prst="bentConnector4">
            <a:avLst>
              <a:gd name="adj1" fmla="val 23323"/>
              <a:gd name="adj2" fmla="val 123131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49C64A5-66DE-B331-CD86-1F57D70B6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2780" y="2193249"/>
            <a:ext cx="2743200" cy="378500"/>
          </a:xfrm>
          <a:prstGeom prst="bentConnector3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A29115-9E6A-7DE4-CDF4-99E0C0ECEE60}"/>
              </a:ext>
            </a:extLst>
          </p:cNvPr>
          <p:cNvSpPr txBox="1"/>
          <p:nvPr/>
        </p:nvSpPr>
        <p:spPr>
          <a:xfrm>
            <a:off x="439394" y="355752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Jan Böhmermann und Team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B5724F-B9D9-99E1-DBD3-5B5F05618936}"/>
              </a:ext>
            </a:extLst>
          </p:cNvPr>
          <p:cNvSpPr txBox="1"/>
          <p:nvPr/>
        </p:nvSpPr>
        <p:spPr>
          <a:xfrm>
            <a:off x="6506959" y="3541468"/>
            <a:ext cx="295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MdB. Nancy Faeser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C30F0E-77C9-5AD3-BE61-4ECC818BBB3C}"/>
              </a:ext>
            </a:extLst>
          </p:cNvPr>
          <p:cNvSpPr txBox="1"/>
          <p:nvPr/>
        </p:nvSpPr>
        <p:spPr>
          <a:xfrm>
            <a:off x="4336958" y="1235432"/>
            <a:ext cx="256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Arne Schönbohm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18156C-E110-3D27-8583-FA590938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28" y="3893116"/>
            <a:ext cx="11334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Bundestag">
            <a:extLst>
              <a:ext uri="{FF2B5EF4-FFF2-40B4-BE49-F238E27FC236}">
                <a16:creationId xmlns:a16="http://schemas.microsoft.com/office/drawing/2014/main" id="{2BA0AEFF-1D0E-C530-01EA-1DE57A5D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39" y="3893116"/>
            <a:ext cx="701729" cy="6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47" y="742882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9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2384A8-F76A-D017-DEBB-4BF4EB475ABC}"/>
              </a:ext>
            </a:extLst>
          </p:cNvPr>
          <p:cNvSpPr txBox="1"/>
          <p:nvPr/>
        </p:nvSpPr>
        <p:spPr>
          <a:xfrm>
            <a:off x="3217086" y="2069080"/>
            <a:ext cx="491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„Selbstverständlich sind wir wachsam, sehr aufmerksam und vorbereitet was mögliche Cyberangriffe auf die Bundesrepublik betrifft.“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E3556E-A98E-9F18-6789-DD225D2CFA1E}"/>
              </a:ext>
            </a:extLst>
          </p:cNvPr>
          <p:cNvSpPr txBox="1"/>
          <p:nvPr/>
        </p:nvSpPr>
        <p:spPr>
          <a:xfrm>
            <a:off x="5676622" y="2992410"/>
            <a:ext cx="410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ZDF Morgenmagazin 25. Feb. 2022</a:t>
            </a:r>
          </a:p>
        </p:txBody>
      </p:sp>
    </p:spTree>
    <p:extLst>
      <p:ext uri="{BB962C8B-B14F-4D97-AF65-F5344CB8AC3E}">
        <p14:creationId xmlns:p14="http://schemas.microsoft.com/office/powerpoint/2010/main" val="41329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2384A8-F76A-D017-DEBB-4BF4EB475ABC}"/>
              </a:ext>
            </a:extLst>
          </p:cNvPr>
          <p:cNvSpPr txBox="1"/>
          <p:nvPr/>
        </p:nvSpPr>
        <p:spPr>
          <a:xfrm>
            <a:off x="3217086" y="2069080"/>
            <a:ext cx="491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„Man muss generell auf Cyberangriffe, heutzutage anders vorbereitet sein. Deshalb bin ich auf froh, dass wir das </a:t>
            </a:r>
            <a:r>
              <a:rPr lang="de-DE" b="1" dirty="0"/>
              <a:t>BSI</a:t>
            </a:r>
            <a:r>
              <a:rPr lang="de-DE" dirty="0"/>
              <a:t> haben.“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E3556E-A98E-9F18-6789-DD225D2CFA1E}"/>
              </a:ext>
            </a:extLst>
          </p:cNvPr>
          <p:cNvSpPr txBox="1"/>
          <p:nvPr/>
        </p:nvSpPr>
        <p:spPr>
          <a:xfrm>
            <a:off x="5676622" y="2992410"/>
            <a:ext cx="410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ZDF Morgenmagazin 25. Feb. 2022</a:t>
            </a:r>
          </a:p>
        </p:txBody>
      </p:sp>
    </p:spTree>
    <p:extLst>
      <p:ext uri="{BB962C8B-B14F-4D97-AF65-F5344CB8AC3E}">
        <p14:creationId xmlns:p14="http://schemas.microsoft.com/office/powerpoint/2010/main" val="405674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0928-0983-14FE-10AB-C9EA86D0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Faktor Mensch - News 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75548-C0A6-3219-4D79-B36A22AFC8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10.10.2022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28ABB-5488-C56D-B571-FD95449F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pic>
        <p:nvPicPr>
          <p:cNvPr id="3078" name="Picture 6" descr="upload.wikimedia.org/wikipedia/commons/thumb/0/...">
            <a:extLst>
              <a:ext uri="{FF2B5EF4-FFF2-40B4-BE49-F238E27FC236}">
                <a16:creationId xmlns:a16="http://schemas.microsoft.com/office/drawing/2014/main" id="{EFA0E982-0648-1939-2418-D1821156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9" y="929767"/>
            <a:ext cx="1427746" cy="6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önnte bald von Innenministerin Nancy Faeser abberufen werden: BSI-Präsident Arne Schönbohm">
            <a:extLst>
              <a:ext uri="{FF2B5EF4-FFF2-40B4-BE49-F238E27FC236}">
                <a16:creationId xmlns:a16="http://schemas.microsoft.com/office/drawing/2014/main" id="{2AA1948A-2172-3D35-6323-D76041038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/>
          <a:stretch/>
        </p:blipFill>
        <p:spPr bwMode="auto">
          <a:xfrm>
            <a:off x="407729" y="1930550"/>
            <a:ext cx="2029965" cy="19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2384A8-F76A-D017-DEBB-4BF4EB475ABC}"/>
              </a:ext>
            </a:extLst>
          </p:cNvPr>
          <p:cNvSpPr txBox="1"/>
          <p:nvPr/>
        </p:nvSpPr>
        <p:spPr>
          <a:xfrm>
            <a:off x="3217086" y="2069080"/>
            <a:ext cx="491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„Man muss generell auf Cyberangriffe, heutzutage anders vorbereitet sein. Deshalb bin ich auf froh, dass wir das </a:t>
            </a:r>
            <a:r>
              <a:rPr lang="de-DE" b="1" dirty="0"/>
              <a:t>BSI</a:t>
            </a:r>
            <a:r>
              <a:rPr lang="de-DE" dirty="0"/>
              <a:t> haben.“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E3556E-A98E-9F18-6789-DD225D2CFA1E}"/>
              </a:ext>
            </a:extLst>
          </p:cNvPr>
          <p:cNvSpPr txBox="1"/>
          <p:nvPr/>
        </p:nvSpPr>
        <p:spPr>
          <a:xfrm>
            <a:off x="5676622" y="2992410"/>
            <a:ext cx="410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ZDF Morgenmagazin 25. Feb.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CD0094-2B3E-4733-6A5E-90A374D6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057" y="3500523"/>
            <a:ext cx="5087478" cy="6768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F35EC1-7D0B-2F3B-76A6-E1E70D95C8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"/>
          <a:stretch/>
        </p:blipFill>
        <p:spPr>
          <a:xfrm>
            <a:off x="4325045" y="890690"/>
            <a:ext cx="3696939" cy="1122238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87862713-AF7B-0D38-B4F2-6DEDDA8A7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2269" y="3720150"/>
            <a:ext cx="914400" cy="914400"/>
          </a:xfrm>
          <a:prstGeom prst="rect">
            <a:avLst/>
          </a:prstGeom>
        </p:spPr>
      </p:pic>
      <p:pic>
        <p:nvPicPr>
          <p:cNvPr id="14" name="Grafik 13" descr="Häkchen">
            <a:extLst>
              <a:ext uri="{FF2B5EF4-FFF2-40B4-BE49-F238E27FC236}">
                <a16:creationId xmlns:a16="http://schemas.microsoft.com/office/drawing/2014/main" id="{0507A769-5F33-A5BF-885F-1DFE46DFB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485" y="1323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Bildschirmpräsentation (16:9)</PresentationFormat>
  <Paragraphs>167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Faktor Mensch 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  <vt:lpstr>Faktor Mensch - News Recherche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76</cp:revision>
  <dcterms:created xsi:type="dcterms:W3CDTF">2015-12-03T10:35:01Z</dcterms:created>
  <dcterms:modified xsi:type="dcterms:W3CDTF">2022-10-10T19:31:02Z</dcterms:modified>
</cp:coreProperties>
</file>