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9" r:id="rId32"/>
    <p:sldId id="296" r:id="rId33"/>
    <p:sldId id="297" r:id="rId34"/>
    <p:sldId id="298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2" r:id="rId46"/>
    <p:sldId id="313" r:id="rId47"/>
    <p:sldId id="310" r:id="rId48"/>
    <p:sldId id="311" r:id="rId49"/>
    <p:sldId id="314" r:id="rId50"/>
    <p:sldId id="315" r:id="rId51"/>
    <p:sldId id="316" r:id="rId52"/>
    <p:sldId id="318" r:id="rId53"/>
    <p:sldId id="317" r:id="rId54"/>
    <p:sldId id="319" r:id="rId55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C5E5CE1-F0B2-463D-97D7-A1B5FF9389EF}">
          <p14:sldIdLst>
            <p14:sldId id="258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9"/>
            <p14:sldId id="296"/>
            <p14:sldId id="297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2"/>
            <p14:sldId id="313"/>
            <p14:sldId id="310"/>
            <p14:sldId id="311"/>
            <p14:sldId id="314"/>
            <p14:sldId id="315"/>
            <p14:sldId id="316"/>
            <p14:sldId id="318"/>
            <p14:sldId id="317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730" y="77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C850-4D23-4248-91A1-58DA9098DE21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5FCF-6BEB-AC4C-8DFE-AF61D145F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7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EB7C-2D15-544D-80C7-84202ACF5777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212D-F970-A442-B763-F68520636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30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SD_Marke_v1_HSD_Ro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37" y="216423"/>
            <a:ext cx="1574800" cy="9017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41" y="3283869"/>
            <a:ext cx="8650553" cy="4132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hinzufügen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258540" y="1521129"/>
            <a:ext cx="8650554" cy="776967"/>
          </a:xfrm>
        </p:spPr>
        <p:txBody>
          <a:bodyPr lIns="0" tIns="0" rIns="0" bIns="0"/>
          <a:lstStyle>
            <a:lvl1pPr>
              <a:defRPr sz="5000"/>
            </a:lvl1pPr>
          </a:lstStyle>
          <a:p>
            <a:r>
              <a:rPr lang="de-DE" dirty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79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15000" b="0" baseline="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Groß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1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kle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8000" b="0" baseline="0"/>
            </a:lvl1pPr>
          </a:lstStyle>
          <a:p>
            <a:r>
              <a:rPr lang="de-DE" dirty="0"/>
              <a:t>Zwischen</a:t>
            </a:r>
            <a:br>
              <a:rPr lang="de-DE" dirty="0"/>
            </a:br>
            <a:r>
              <a:rPr lang="de-DE" dirty="0" err="1"/>
              <a:t>titel</a:t>
            </a:r>
            <a:br>
              <a:rPr lang="de-DE" dirty="0"/>
            </a:br>
            <a:r>
              <a:rPr lang="de-DE" dirty="0"/>
              <a:t>kleiner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57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55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4843997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51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9861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3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49306" y="4134440"/>
            <a:ext cx="8894694" cy="336343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800" b="1" baseline="0"/>
            </a:lvl1pPr>
            <a:lvl5pPr>
              <a:defRPr sz="1800"/>
            </a:lvl5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0551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84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ganz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mplatzhalter 6"/>
          <p:cNvSpPr>
            <a:spLocks noGrp="1"/>
          </p:cNvSpPr>
          <p:nvPr>
            <p:ph type="chart" sz="quarter" idx="14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342900" indent="-342900">
              <a:buFont typeface="Symbol" charset="2"/>
              <a:buChar char="-"/>
              <a:defRPr sz="2800"/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</p:spPr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286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4"/>
          <p:cNvSpPr txBox="1">
            <a:spLocks/>
          </p:cNvSpPr>
          <p:nvPr userDrawn="1"/>
        </p:nvSpPr>
        <p:spPr>
          <a:xfrm>
            <a:off x="242249" y="120039"/>
            <a:ext cx="8659502" cy="4516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HSD Sans"/>
                <a:ea typeface="+mj-ea"/>
                <a:cs typeface="HSD San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5000" dirty="0">
                <a:latin typeface="HSD Sans Maschinenbau"/>
                <a:cs typeface="HSD Sans Maschinenbau"/>
              </a:rPr>
              <a:t>e</a:t>
            </a:r>
            <a:r>
              <a:rPr lang="de-DE" sz="15000" dirty="0"/>
              <a:t>n</a:t>
            </a:r>
            <a:r>
              <a:rPr lang="de-DE" sz="15000" dirty="0">
                <a:latin typeface="HSD Sans Design"/>
                <a:cs typeface="HSD Sans Design"/>
              </a:rPr>
              <a:t>d</a:t>
            </a:r>
            <a:r>
              <a:rPr lang="de-DE" sz="1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0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ferent/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539" y="209217"/>
            <a:ext cx="8650554" cy="534640"/>
          </a:xfrm>
        </p:spPr>
        <p:txBody>
          <a:bodyPr lIns="0" tIns="0" rIns="0" bIns="0"/>
          <a:lstStyle/>
          <a:p>
            <a:r>
              <a:rPr lang="de-DE" dirty="0"/>
              <a:t>Vortragsthema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39" y="2042547"/>
            <a:ext cx="8650553" cy="3644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Name Referent/in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3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242249" y="160262"/>
            <a:ext cx="472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latin typeface="HSD Sans"/>
                <a:cs typeface="HSD Sans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002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4" y="1063229"/>
            <a:ext cx="8659502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/>
            </a:lvl1pPr>
            <a:lvl2pPr marL="742950" indent="-285750">
              <a:buFont typeface="Wingdings" charset="2"/>
              <a:buChar char="§"/>
              <a:defRPr/>
            </a:lvl2pPr>
            <a:lvl4pPr marL="1600200" indent="-228600">
              <a:buFont typeface="Courier New"/>
              <a:buChar char="o"/>
              <a:defRPr/>
            </a:lvl4pPr>
            <a:lvl5pPr>
              <a:defRPr sz="1800"/>
            </a:lvl5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9"/>
            <a:ext cx="4092051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2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8"/>
            <a:ext cx="4092051" cy="3531394"/>
          </a:xfrm>
        </p:spPr>
        <p:txBody>
          <a:bodyPr/>
          <a:lstStyle>
            <a:lvl1pPr marL="457200" indent="-457200">
              <a:buFont typeface="Symbol" charset="2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66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9815" y="1068854"/>
            <a:ext cx="4040188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9815" y="1548676"/>
            <a:ext cx="4040188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67317" y="1062418"/>
            <a:ext cx="4041775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67112" y="1548676"/>
            <a:ext cx="4041775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3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 baseline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70501" y="204788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6337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1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8162" y="221305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285" y="221305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88162" y="1092843"/>
            <a:ext cx="3008313" cy="35072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2249" y="1063229"/>
            <a:ext cx="8659502" cy="3531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0996" y="4707191"/>
            <a:ext cx="5418610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4" r:id="rId3"/>
    <p:sldLayoutId id="2147483650" r:id="rId4"/>
    <p:sldLayoutId id="2147483652" r:id="rId5"/>
    <p:sldLayoutId id="2147483672" r:id="rId6"/>
    <p:sldLayoutId id="2147483653" r:id="rId7"/>
    <p:sldLayoutId id="2147483656" r:id="rId8"/>
    <p:sldLayoutId id="2147483673" r:id="rId9"/>
    <p:sldLayoutId id="2147483675" r:id="rId10"/>
    <p:sldLayoutId id="214748368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2" r:id="rId17"/>
    <p:sldLayoutId id="2147483683" r:id="rId18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500" kern="1200">
          <a:solidFill>
            <a:schemeClr val="tx1"/>
          </a:solidFill>
          <a:latin typeface="HSD Sans"/>
          <a:ea typeface="+mj-ea"/>
          <a:cs typeface="HSD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bsi.bund.de/DE/Themen/Unternehmen-und-Organisationen/Standards-und-Zertifizierung/IT-Grundschutz/Zertifizierte-Informationssicherheit/IT-Grundschutzschulung/Online-Kurs-IT-Grundschutz/Lektion_6_IT-Grundschutz-Check/Lektion_6_06/Lektion_6_06_nod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D3.2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 und Rechtliche Rahmenbedingungen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71375E-260F-AF13-79F0-4AF9E52E232D}"/>
              </a:ext>
            </a:extLst>
          </p:cNvPr>
          <p:cNvSpPr txBox="1"/>
          <p:nvPr/>
        </p:nvSpPr>
        <p:spPr>
          <a:xfrm>
            <a:off x="200234" y="4084764"/>
            <a:ext cx="39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Referent: Dr. Jörg Cosfeld</a:t>
            </a:r>
          </a:p>
        </p:txBody>
      </p:sp>
    </p:spTree>
    <p:extLst>
      <p:ext uri="{BB962C8B-B14F-4D97-AF65-F5344CB8AC3E}">
        <p14:creationId xmlns:p14="http://schemas.microsoft.com/office/powerpoint/2010/main" val="191621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E9C045-8E81-EE3F-233D-F7723778E94B}"/>
              </a:ext>
            </a:extLst>
          </p:cNvPr>
          <p:cNvSpPr txBox="1"/>
          <p:nvPr/>
        </p:nvSpPr>
        <p:spPr>
          <a:xfrm>
            <a:off x="487235" y="1461705"/>
            <a:ext cx="738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 dem Weg zur Sicherheitslinie</a:t>
            </a:r>
          </a:p>
          <a:p>
            <a:endParaRPr lang="de-DE" dirty="0"/>
          </a:p>
          <a:p>
            <a:r>
              <a:rPr lang="de-DE" b="1" dirty="0"/>
              <a:t>Schnell verloren im umfangreichen BSI Grundschutz.</a:t>
            </a:r>
          </a:p>
        </p:txBody>
      </p:sp>
      <p:pic>
        <p:nvPicPr>
          <p:cNvPr id="4" name="Grafik 3" descr="Tannenbaum">
            <a:extLst>
              <a:ext uri="{FF2B5EF4-FFF2-40B4-BE49-F238E27FC236}">
                <a16:creationId xmlns:a16="http://schemas.microsoft.com/office/drawing/2014/main" id="{5E98A75F-E181-8AE2-F189-31B4F7D7B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569" y="2798083"/>
            <a:ext cx="914400" cy="914400"/>
          </a:xfrm>
          <a:prstGeom prst="rect">
            <a:avLst/>
          </a:prstGeom>
        </p:spPr>
      </p:pic>
      <p:pic>
        <p:nvPicPr>
          <p:cNvPr id="7" name="Grafik 6" descr="Tannenbaum">
            <a:extLst>
              <a:ext uri="{FF2B5EF4-FFF2-40B4-BE49-F238E27FC236}">
                <a16:creationId xmlns:a16="http://schemas.microsoft.com/office/drawing/2014/main" id="{3A118DAE-A37B-0418-D4E5-43F15A83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080" y="2645683"/>
            <a:ext cx="914400" cy="914400"/>
          </a:xfrm>
          <a:prstGeom prst="rect">
            <a:avLst/>
          </a:prstGeom>
        </p:spPr>
      </p:pic>
      <p:pic>
        <p:nvPicPr>
          <p:cNvPr id="10" name="Grafik 9" descr="Tannenbaum">
            <a:extLst>
              <a:ext uri="{FF2B5EF4-FFF2-40B4-BE49-F238E27FC236}">
                <a16:creationId xmlns:a16="http://schemas.microsoft.com/office/drawing/2014/main" id="{C5DAFD22-B99C-49A8-AD77-CA677DD3D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5025" y="2396062"/>
            <a:ext cx="914400" cy="914400"/>
          </a:xfrm>
          <a:prstGeom prst="rect">
            <a:avLst/>
          </a:prstGeom>
        </p:spPr>
      </p:pic>
      <p:pic>
        <p:nvPicPr>
          <p:cNvPr id="12" name="Grafik 11" descr="Tannenbaum">
            <a:extLst>
              <a:ext uri="{FF2B5EF4-FFF2-40B4-BE49-F238E27FC236}">
                <a16:creationId xmlns:a16="http://schemas.microsoft.com/office/drawing/2014/main" id="{A3AD8539-5D9C-5075-6333-1C691EEAB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3725" y="3093953"/>
            <a:ext cx="914400" cy="914400"/>
          </a:xfrm>
          <a:prstGeom prst="rect">
            <a:avLst/>
          </a:prstGeom>
        </p:spPr>
      </p:pic>
      <p:pic>
        <p:nvPicPr>
          <p:cNvPr id="14" name="Grafik 13" descr="Tannenbaum">
            <a:extLst>
              <a:ext uri="{FF2B5EF4-FFF2-40B4-BE49-F238E27FC236}">
                <a16:creationId xmlns:a16="http://schemas.microsoft.com/office/drawing/2014/main" id="{9CDCFF64-DC05-FD8A-C239-8AFD7E1D5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5736" y="2634656"/>
            <a:ext cx="914400" cy="914400"/>
          </a:xfrm>
          <a:prstGeom prst="rect">
            <a:avLst/>
          </a:prstGeom>
        </p:spPr>
      </p:pic>
      <p:pic>
        <p:nvPicPr>
          <p:cNvPr id="16" name="Grafik 15" descr="Tannenbaum">
            <a:extLst>
              <a:ext uri="{FF2B5EF4-FFF2-40B4-BE49-F238E27FC236}">
                <a16:creationId xmlns:a16="http://schemas.microsoft.com/office/drawing/2014/main" id="{F153381C-1054-C616-C31D-02E35C649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3893" y="3239717"/>
            <a:ext cx="914400" cy="914400"/>
          </a:xfrm>
          <a:prstGeom prst="rect">
            <a:avLst/>
          </a:prstGeom>
        </p:spPr>
      </p:pic>
      <p:pic>
        <p:nvPicPr>
          <p:cNvPr id="18" name="Grafik 17" descr="Tannenbaum">
            <a:extLst>
              <a:ext uri="{FF2B5EF4-FFF2-40B4-BE49-F238E27FC236}">
                <a16:creationId xmlns:a16="http://schemas.microsoft.com/office/drawing/2014/main" id="{97C44D4E-532F-BB7E-7F79-F4D0F3B41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3355" y="2826669"/>
            <a:ext cx="914400" cy="914400"/>
          </a:xfrm>
          <a:prstGeom prst="rect">
            <a:avLst/>
          </a:prstGeom>
        </p:spPr>
      </p:pic>
      <p:pic>
        <p:nvPicPr>
          <p:cNvPr id="20" name="Grafik 19" descr="Tannenbaum">
            <a:extLst>
              <a:ext uri="{FF2B5EF4-FFF2-40B4-BE49-F238E27FC236}">
                <a16:creationId xmlns:a16="http://schemas.microsoft.com/office/drawing/2014/main" id="{621B781D-FABF-55DF-49CE-9343AA6F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011" y="2515359"/>
            <a:ext cx="914400" cy="914400"/>
          </a:xfrm>
          <a:prstGeom prst="rect">
            <a:avLst/>
          </a:prstGeom>
        </p:spPr>
      </p:pic>
      <p:pic>
        <p:nvPicPr>
          <p:cNvPr id="22" name="Grafik 21" descr="Tannenbaum">
            <a:extLst>
              <a:ext uri="{FF2B5EF4-FFF2-40B4-BE49-F238E27FC236}">
                <a16:creationId xmlns:a16="http://schemas.microsoft.com/office/drawing/2014/main" id="{9CC32ABD-2D54-24EB-A177-2ACCB4F4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7560" y="3487400"/>
            <a:ext cx="914400" cy="9144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E441AE8A-4418-892B-26C0-8097C3A1D3CA}"/>
              </a:ext>
            </a:extLst>
          </p:cNvPr>
          <p:cNvSpPr txBox="1"/>
          <p:nvPr/>
        </p:nvSpPr>
        <p:spPr>
          <a:xfrm>
            <a:off x="1407268" y="2887235"/>
            <a:ext cx="2363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Nehmen wir an jede Seite des BSI Grundschutzes ist ein Baum.</a:t>
            </a:r>
          </a:p>
        </p:txBody>
      </p:sp>
    </p:spTree>
    <p:extLst>
      <p:ext uri="{BB962C8B-B14F-4D97-AF65-F5344CB8AC3E}">
        <p14:creationId xmlns:p14="http://schemas.microsoft.com/office/powerpoint/2010/main" val="210984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E9C045-8E81-EE3F-233D-F7723778E94B}"/>
              </a:ext>
            </a:extLst>
          </p:cNvPr>
          <p:cNvSpPr txBox="1"/>
          <p:nvPr/>
        </p:nvSpPr>
        <p:spPr>
          <a:xfrm>
            <a:off x="487235" y="1461705"/>
            <a:ext cx="738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 dem Weg zur Sicherheitslinie</a:t>
            </a:r>
          </a:p>
          <a:p>
            <a:endParaRPr lang="de-DE" dirty="0"/>
          </a:p>
          <a:p>
            <a:r>
              <a:rPr lang="de-DE" b="1" dirty="0"/>
              <a:t>Schnell verloren im umfangreichen BSI Grundschutz.</a:t>
            </a:r>
          </a:p>
        </p:txBody>
      </p:sp>
      <p:pic>
        <p:nvPicPr>
          <p:cNvPr id="4" name="Grafik 3" descr="Tannenbaum">
            <a:extLst>
              <a:ext uri="{FF2B5EF4-FFF2-40B4-BE49-F238E27FC236}">
                <a16:creationId xmlns:a16="http://schemas.microsoft.com/office/drawing/2014/main" id="{5E98A75F-E181-8AE2-F189-31B4F7D7B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569" y="2798083"/>
            <a:ext cx="914400" cy="914400"/>
          </a:xfrm>
          <a:prstGeom prst="rect">
            <a:avLst/>
          </a:prstGeom>
        </p:spPr>
      </p:pic>
      <p:pic>
        <p:nvPicPr>
          <p:cNvPr id="7" name="Grafik 6" descr="Tannenbaum">
            <a:extLst>
              <a:ext uri="{FF2B5EF4-FFF2-40B4-BE49-F238E27FC236}">
                <a16:creationId xmlns:a16="http://schemas.microsoft.com/office/drawing/2014/main" id="{3A118DAE-A37B-0418-D4E5-43F15A83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080" y="2645683"/>
            <a:ext cx="914400" cy="914400"/>
          </a:xfrm>
          <a:prstGeom prst="rect">
            <a:avLst/>
          </a:prstGeom>
        </p:spPr>
      </p:pic>
      <p:pic>
        <p:nvPicPr>
          <p:cNvPr id="10" name="Grafik 9" descr="Tannenbaum">
            <a:extLst>
              <a:ext uri="{FF2B5EF4-FFF2-40B4-BE49-F238E27FC236}">
                <a16:creationId xmlns:a16="http://schemas.microsoft.com/office/drawing/2014/main" id="{C5DAFD22-B99C-49A8-AD77-CA677DD3D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5025" y="2396062"/>
            <a:ext cx="914400" cy="914400"/>
          </a:xfrm>
          <a:prstGeom prst="rect">
            <a:avLst/>
          </a:prstGeom>
        </p:spPr>
      </p:pic>
      <p:pic>
        <p:nvPicPr>
          <p:cNvPr id="12" name="Grafik 11" descr="Tannenbaum">
            <a:extLst>
              <a:ext uri="{FF2B5EF4-FFF2-40B4-BE49-F238E27FC236}">
                <a16:creationId xmlns:a16="http://schemas.microsoft.com/office/drawing/2014/main" id="{A3AD8539-5D9C-5075-6333-1C691EEAB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3725" y="3093953"/>
            <a:ext cx="914400" cy="914400"/>
          </a:xfrm>
          <a:prstGeom prst="rect">
            <a:avLst/>
          </a:prstGeom>
        </p:spPr>
      </p:pic>
      <p:pic>
        <p:nvPicPr>
          <p:cNvPr id="14" name="Grafik 13" descr="Tannenbaum">
            <a:extLst>
              <a:ext uri="{FF2B5EF4-FFF2-40B4-BE49-F238E27FC236}">
                <a16:creationId xmlns:a16="http://schemas.microsoft.com/office/drawing/2014/main" id="{9CDCFF64-DC05-FD8A-C239-8AFD7E1D5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5736" y="2634656"/>
            <a:ext cx="914400" cy="914400"/>
          </a:xfrm>
          <a:prstGeom prst="rect">
            <a:avLst/>
          </a:prstGeom>
        </p:spPr>
      </p:pic>
      <p:pic>
        <p:nvPicPr>
          <p:cNvPr id="16" name="Grafik 15" descr="Tannenbaum">
            <a:extLst>
              <a:ext uri="{FF2B5EF4-FFF2-40B4-BE49-F238E27FC236}">
                <a16:creationId xmlns:a16="http://schemas.microsoft.com/office/drawing/2014/main" id="{F153381C-1054-C616-C31D-02E35C649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3893" y="3239717"/>
            <a:ext cx="914400" cy="914400"/>
          </a:xfrm>
          <a:prstGeom prst="rect">
            <a:avLst/>
          </a:prstGeom>
        </p:spPr>
      </p:pic>
      <p:pic>
        <p:nvPicPr>
          <p:cNvPr id="18" name="Grafik 17" descr="Tannenbaum">
            <a:extLst>
              <a:ext uri="{FF2B5EF4-FFF2-40B4-BE49-F238E27FC236}">
                <a16:creationId xmlns:a16="http://schemas.microsoft.com/office/drawing/2014/main" id="{97C44D4E-532F-BB7E-7F79-F4D0F3B41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3355" y="2826669"/>
            <a:ext cx="914400" cy="914400"/>
          </a:xfrm>
          <a:prstGeom prst="rect">
            <a:avLst/>
          </a:prstGeom>
        </p:spPr>
      </p:pic>
      <p:pic>
        <p:nvPicPr>
          <p:cNvPr id="20" name="Grafik 19" descr="Tannenbaum">
            <a:extLst>
              <a:ext uri="{FF2B5EF4-FFF2-40B4-BE49-F238E27FC236}">
                <a16:creationId xmlns:a16="http://schemas.microsoft.com/office/drawing/2014/main" id="{621B781D-FABF-55DF-49CE-9343AA6F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011" y="2515359"/>
            <a:ext cx="914400" cy="914400"/>
          </a:xfrm>
          <a:prstGeom prst="rect">
            <a:avLst/>
          </a:prstGeom>
        </p:spPr>
      </p:pic>
      <p:pic>
        <p:nvPicPr>
          <p:cNvPr id="22" name="Grafik 21" descr="Tannenbaum">
            <a:extLst>
              <a:ext uri="{FF2B5EF4-FFF2-40B4-BE49-F238E27FC236}">
                <a16:creationId xmlns:a16="http://schemas.microsoft.com/office/drawing/2014/main" id="{9CC32ABD-2D54-24EB-A177-2ACCB4F4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7560" y="3487400"/>
            <a:ext cx="914400" cy="9144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E441AE8A-4418-892B-26C0-8097C3A1D3CA}"/>
              </a:ext>
            </a:extLst>
          </p:cNvPr>
          <p:cNvSpPr txBox="1"/>
          <p:nvPr/>
        </p:nvSpPr>
        <p:spPr>
          <a:xfrm>
            <a:off x="1407268" y="2887235"/>
            <a:ext cx="2363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Nehmen wir an jede Seite des BSI Grundschutzes ist ein Baum.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E2F59B9-CF12-4294-28CA-DF2B625AC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258" y="1569582"/>
            <a:ext cx="5837071" cy="306660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81A12F21-93EC-DEE4-FD71-005E07C655A7}"/>
              </a:ext>
            </a:extLst>
          </p:cNvPr>
          <p:cNvSpPr/>
          <p:nvPr/>
        </p:nvSpPr>
        <p:spPr>
          <a:xfrm>
            <a:off x="3183714" y="1450678"/>
            <a:ext cx="2395711" cy="616411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6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E9C045-8E81-EE3F-233D-F7723778E94B}"/>
              </a:ext>
            </a:extLst>
          </p:cNvPr>
          <p:cNvSpPr txBox="1"/>
          <p:nvPr/>
        </p:nvSpPr>
        <p:spPr>
          <a:xfrm>
            <a:off x="487235" y="1461705"/>
            <a:ext cx="738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 dem Weg zur Sicherheitslinie</a:t>
            </a:r>
          </a:p>
          <a:p>
            <a:endParaRPr lang="de-DE" dirty="0"/>
          </a:p>
          <a:p>
            <a:r>
              <a:rPr lang="de-DE" b="1" dirty="0"/>
              <a:t>Schnell verloren im umfangreichen BSI Grundschutz.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441AE8A-4418-892B-26C0-8097C3A1D3CA}"/>
              </a:ext>
            </a:extLst>
          </p:cNvPr>
          <p:cNvSpPr txBox="1"/>
          <p:nvPr/>
        </p:nvSpPr>
        <p:spPr>
          <a:xfrm>
            <a:off x="1407268" y="2887235"/>
            <a:ext cx="2363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Nehmen wir an jede Seite des BSI Grundschutzes ist ein Baum.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D0996B1-9BB4-9924-0B56-39A66224A920}"/>
              </a:ext>
            </a:extLst>
          </p:cNvPr>
          <p:cNvSpPr/>
          <p:nvPr/>
        </p:nvSpPr>
        <p:spPr>
          <a:xfrm>
            <a:off x="258539" y="209217"/>
            <a:ext cx="8656601" cy="4823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Tannenbaum">
            <a:extLst>
              <a:ext uri="{FF2B5EF4-FFF2-40B4-BE49-F238E27FC236}">
                <a16:creationId xmlns:a16="http://schemas.microsoft.com/office/drawing/2014/main" id="{E8BA0AF3-CC66-93D3-FD2D-E855E8B2B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4313" y="1153208"/>
            <a:ext cx="914400" cy="914400"/>
          </a:xfrm>
          <a:prstGeom prst="rect">
            <a:avLst/>
          </a:prstGeom>
        </p:spPr>
      </p:pic>
      <p:pic>
        <p:nvPicPr>
          <p:cNvPr id="15" name="Grafik 14" descr="Tannenbaum">
            <a:extLst>
              <a:ext uri="{FF2B5EF4-FFF2-40B4-BE49-F238E27FC236}">
                <a16:creationId xmlns:a16="http://schemas.microsoft.com/office/drawing/2014/main" id="{2A892ACD-854F-ECF3-DE8D-554D37CBA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1391" y="595154"/>
            <a:ext cx="914400" cy="914400"/>
          </a:xfrm>
          <a:prstGeom prst="rect">
            <a:avLst/>
          </a:prstGeom>
        </p:spPr>
      </p:pic>
      <p:pic>
        <p:nvPicPr>
          <p:cNvPr id="19" name="Grafik 18" descr="Tannenbaum">
            <a:extLst>
              <a:ext uri="{FF2B5EF4-FFF2-40B4-BE49-F238E27FC236}">
                <a16:creationId xmlns:a16="http://schemas.microsoft.com/office/drawing/2014/main" id="{201DD260-BBB0-3DE5-AEBC-2CAB6860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1391" y="0"/>
            <a:ext cx="914400" cy="914400"/>
          </a:xfrm>
          <a:prstGeom prst="rect">
            <a:avLst/>
          </a:prstGeom>
        </p:spPr>
      </p:pic>
      <p:pic>
        <p:nvPicPr>
          <p:cNvPr id="24" name="Grafik 23" descr="Tannenbaum">
            <a:extLst>
              <a:ext uri="{FF2B5EF4-FFF2-40B4-BE49-F238E27FC236}">
                <a16:creationId xmlns:a16="http://schemas.microsoft.com/office/drawing/2014/main" id="{CE2BDB74-1635-3727-0B5C-C5AE51B9C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9930" y="1871056"/>
            <a:ext cx="914400" cy="914400"/>
          </a:xfrm>
          <a:prstGeom prst="rect">
            <a:avLst/>
          </a:prstGeom>
        </p:spPr>
      </p:pic>
      <p:pic>
        <p:nvPicPr>
          <p:cNvPr id="26" name="Grafik 25" descr="Tannenbaum">
            <a:extLst>
              <a:ext uri="{FF2B5EF4-FFF2-40B4-BE49-F238E27FC236}">
                <a16:creationId xmlns:a16="http://schemas.microsoft.com/office/drawing/2014/main" id="{0E43548E-0E73-544C-32EB-7F699E634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8661" y="1461705"/>
            <a:ext cx="914400" cy="914400"/>
          </a:xfrm>
          <a:prstGeom prst="rect">
            <a:avLst/>
          </a:prstGeom>
        </p:spPr>
      </p:pic>
      <p:pic>
        <p:nvPicPr>
          <p:cNvPr id="28" name="Grafik 27" descr="Tannenbaum">
            <a:extLst>
              <a:ext uri="{FF2B5EF4-FFF2-40B4-BE49-F238E27FC236}">
                <a16:creationId xmlns:a16="http://schemas.microsoft.com/office/drawing/2014/main" id="{D6EBEC3E-9980-5539-5FB7-6FAB4DE65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8661" y="2466210"/>
            <a:ext cx="914400" cy="914400"/>
          </a:xfrm>
          <a:prstGeom prst="rect">
            <a:avLst/>
          </a:prstGeom>
        </p:spPr>
      </p:pic>
      <p:pic>
        <p:nvPicPr>
          <p:cNvPr id="30" name="Grafik 29" descr="Tannenbaum">
            <a:extLst>
              <a:ext uri="{FF2B5EF4-FFF2-40B4-BE49-F238E27FC236}">
                <a16:creationId xmlns:a16="http://schemas.microsoft.com/office/drawing/2014/main" id="{9B28617E-541D-EFB5-64A6-13B13C85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8661" y="3194807"/>
            <a:ext cx="914400" cy="914400"/>
          </a:xfrm>
          <a:prstGeom prst="rect">
            <a:avLst/>
          </a:prstGeom>
        </p:spPr>
      </p:pic>
      <p:pic>
        <p:nvPicPr>
          <p:cNvPr id="32" name="Grafik 31" descr="Tannenbaum">
            <a:extLst>
              <a:ext uri="{FF2B5EF4-FFF2-40B4-BE49-F238E27FC236}">
                <a16:creationId xmlns:a16="http://schemas.microsoft.com/office/drawing/2014/main" id="{8FE48BB7-6F9F-14DD-3056-A83526D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8566" y="3801054"/>
            <a:ext cx="914400" cy="914400"/>
          </a:xfrm>
          <a:prstGeom prst="rect">
            <a:avLst/>
          </a:prstGeom>
        </p:spPr>
      </p:pic>
      <p:pic>
        <p:nvPicPr>
          <p:cNvPr id="34" name="Grafik 33" descr="Tannenbaum">
            <a:extLst>
              <a:ext uri="{FF2B5EF4-FFF2-40B4-BE49-F238E27FC236}">
                <a16:creationId xmlns:a16="http://schemas.microsoft.com/office/drawing/2014/main" id="{2483F594-28C1-F87F-6C34-CD490E822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8661" y="4369237"/>
            <a:ext cx="914400" cy="914400"/>
          </a:xfrm>
          <a:prstGeom prst="rect">
            <a:avLst/>
          </a:prstGeom>
        </p:spPr>
      </p:pic>
      <p:pic>
        <p:nvPicPr>
          <p:cNvPr id="36" name="Grafik 35" descr="Tannenbaum">
            <a:extLst>
              <a:ext uri="{FF2B5EF4-FFF2-40B4-BE49-F238E27FC236}">
                <a16:creationId xmlns:a16="http://schemas.microsoft.com/office/drawing/2014/main" id="{B72AEC0E-4FA7-4E52-C101-E9743D09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8384" y="-41883"/>
            <a:ext cx="914400" cy="914400"/>
          </a:xfrm>
          <a:prstGeom prst="rect">
            <a:avLst/>
          </a:prstGeom>
        </p:spPr>
      </p:pic>
      <p:pic>
        <p:nvPicPr>
          <p:cNvPr id="38" name="Grafik 37" descr="Tannenbaum">
            <a:extLst>
              <a:ext uri="{FF2B5EF4-FFF2-40B4-BE49-F238E27FC236}">
                <a16:creationId xmlns:a16="http://schemas.microsoft.com/office/drawing/2014/main" id="{D79A67A8-DA56-571D-1550-A4664FCE4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9015" y="666417"/>
            <a:ext cx="914400" cy="914400"/>
          </a:xfrm>
          <a:prstGeom prst="rect">
            <a:avLst/>
          </a:prstGeom>
        </p:spPr>
      </p:pic>
      <p:pic>
        <p:nvPicPr>
          <p:cNvPr id="40" name="Grafik 39" descr="Tannenbaum">
            <a:extLst>
              <a:ext uri="{FF2B5EF4-FFF2-40B4-BE49-F238E27FC236}">
                <a16:creationId xmlns:a16="http://schemas.microsoft.com/office/drawing/2014/main" id="{4ACAA391-F6DA-D007-335E-9712E3CAD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9015" y="1315784"/>
            <a:ext cx="914400" cy="914400"/>
          </a:xfrm>
          <a:prstGeom prst="rect">
            <a:avLst/>
          </a:prstGeom>
        </p:spPr>
      </p:pic>
      <p:pic>
        <p:nvPicPr>
          <p:cNvPr id="42" name="Grafik 41" descr="Tannenbaum">
            <a:extLst>
              <a:ext uri="{FF2B5EF4-FFF2-40B4-BE49-F238E27FC236}">
                <a16:creationId xmlns:a16="http://schemas.microsoft.com/office/drawing/2014/main" id="{943D6F0A-2E2D-D6B8-EC12-86F33E404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0383" y="1842453"/>
            <a:ext cx="914400" cy="914400"/>
          </a:xfrm>
          <a:prstGeom prst="rect">
            <a:avLst/>
          </a:prstGeom>
        </p:spPr>
      </p:pic>
      <p:pic>
        <p:nvPicPr>
          <p:cNvPr id="44" name="Grafik 43" descr="Tannenbaum">
            <a:extLst>
              <a:ext uri="{FF2B5EF4-FFF2-40B4-BE49-F238E27FC236}">
                <a16:creationId xmlns:a16="http://schemas.microsoft.com/office/drawing/2014/main" id="{C7920F91-55A4-6506-379A-C08FF016C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5844" y="2347572"/>
            <a:ext cx="914400" cy="914400"/>
          </a:xfrm>
          <a:prstGeom prst="rect">
            <a:avLst/>
          </a:prstGeom>
        </p:spPr>
      </p:pic>
      <p:pic>
        <p:nvPicPr>
          <p:cNvPr id="46" name="Grafik 45" descr="Tannenbaum">
            <a:extLst>
              <a:ext uri="{FF2B5EF4-FFF2-40B4-BE49-F238E27FC236}">
                <a16:creationId xmlns:a16="http://schemas.microsoft.com/office/drawing/2014/main" id="{80123C43-3DA2-7EE3-830B-C00D4FFE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9187" y="2852691"/>
            <a:ext cx="914400" cy="914400"/>
          </a:xfrm>
          <a:prstGeom prst="rect">
            <a:avLst/>
          </a:prstGeom>
        </p:spPr>
      </p:pic>
      <p:pic>
        <p:nvPicPr>
          <p:cNvPr id="48" name="Grafik 47" descr="Tannenbaum">
            <a:extLst>
              <a:ext uri="{FF2B5EF4-FFF2-40B4-BE49-F238E27FC236}">
                <a16:creationId xmlns:a16="http://schemas.microsoft.com/office/drawing/2014/main" id="{3D1AC6F5-08F3-667A-061A-E247BA2B2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5736" y="2634656"/>
            <a:ext cx="914400" cy="914400"/>
          </a:xfrm>
          <a:prstGeom prst="rect">
            <a:avLst/>
          </a:prstGeom>
        </p:spPr>
      </p:pic>
      <p:pic>
        <p:nvPicPr>
          <p:cNvPr id="49" name="Grafik 48" descr="Tannenbaum">
            <a:extLst>
              <a:ext uri="{FF2B5EF4-FFF2-40B4-BE49-F238E27FC236}">
                <a16:creationId xmlns:a16="http://schemas.microsoft.com/office/drawing/2014/main" id="{7764C963-E6E9-E115-00C2-00F9D4438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670" y="3453289"/>
            <a:ext cx="914400" cy="914400"/>
          </a:xfrm>
          <a:prstGeom prst="rect">
            <a:avLst/>
          </a:prstGeom>
        </p:spPr>
      </p:pic>
      <p:pic>
        <p:nvPicPr>
          <p:cNvPr id="51" name="Grafik 50" descr="Tannenbaum">
            <a:extLst>
              <a:ext uri="{FF2B5EF4-FFF2-40B4-BE49-F238E27FC236}">
                <a16:creationId xmlns:a16="http://schemas.microsoft.com/office/drawing/2014/main" id="{1BF4D8B1-D33C-14E6-0F97-89F80676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7327" y="3910334"/>
            <a:ext cx="914400" cy="914400"/>
          </a:xfrm>
          <a:prstGeom prst="rect">
            <a:avLst/>
          </a:prstGeom>
        </p:spPr>
      </p:pic>
      <p:pic>
        <p:nvPicPr>
          <p:cNvPr id="53" name="Grafik 52" descr="Tannenbaum">
            <a:extLst>
              <a:ext uri="{FF2B5EF4-FFF2-40B4-BE49-F238E27FC236}">
                <a16:creationId xmlns:a16="http://schemas.microsoft.com/office/drawing/2014/main" id="{413B3F68-9239-5C34-4917-3ED5FE496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8261" y="42436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4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E9C045-8E81-EE3F-233D-F7723778E94B}"/>
              </a:ext>
            </a:extLst>
          </p:cNvPr>
          <p:cNvSpPr txBox="1"/>
          <p:nvPr/>
        </p:nvSpPr>
        <p:spPr>
          <a:xfrm>
            <a:off x="487235" y="1461705"/>
            <a:ext cx="7388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 dem Weg zur Sicherheitslinie</a:t>
            </a:r>
          </a:p>
          <a:p>
            <a:endParaRPr lang="de-DE" dirty="0"/>
          </a:p>
          <a:p>
            <a:r>
              <a:rPr lang="de-DE" sz="2400" b="1" dirty="0">
                <a:highlight>
                  <a:srgbClr val="FFFF00"/>
                </a:highlight>
              </a:rPr>
              <a:t>Schnell verloren im umfangreichen BSI Grundschutz.</a:t>
            </a:r>
          </a:p>
        </p:txBody>
      </p:sp>
    </p:spTree>
    <p:extLst>
      <p:ext uri="{BB962C8B-B14F-4D97-AF65-F5344CB8AC3E}">
        <p14:creationId xmlns:p14="http://schemas.microsoft.com/office/powerpoint/2010/main" val="244956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AE3DAF4-BB67-63B9-9FA3-EC64D3E8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9" y="1432728"/>
            <a:ext cx="2162572" cy="30299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3BB3A43-26D3-73D5-ED34-3364D3740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992" y="1356451"/>
            <a:ext cx="1656387" cy="36083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414D050-5CFA-6074-2C87-F48F0FC26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247" y="1325907"/>
            <a:ext cx="1706052" cy="360837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9FF2D67-4198-F33B-9915-707000B84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097" y="1356451"/>
            <a:ext cx="1417764" cy="331604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B647B2F-7361-D502-CB73-AA44CEE47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861" y="1356451"/>
            <a:ext cx="1490555" cy="10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8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6B147C-94C3-1A58-D062-CAD283ECCC2D}"/>
              </a:ext>
            </a:extLst>
          </p:cNvPr>
          <p:cNvSpPr txBox="1"/>
          <p:nvPr/>
        </p:nvSpPr>
        <p:spPr>
          <a:xfrm>
            <a:off x="567328" y="1717887"/>
            <a:ext cx="373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Lassen Sie uns versuchen die Kernbausteine zu verstehen. </a:t>
            </a:r>
          </a:p>
        </p:txBody>
      </p:sp>
      <p:pic>
        <p:nvPicPr>
          <p:cNvPr id="2050" name="Picture 2" descr="Informationssicherheitsbeauftragter und Mitarbeiter vor Pinnwand. Zu verschiedenen Anforderungen wird ein Erfüllungsstand dargestellt.">
            <a:extLst>
              <a:ext uri="{FF2B5EF4-FFF2-40B4-BE49-F238E27FC236}">
                <a16:creationId xmlns:a16="http://schemas.microsoft.com/office/drawing/2014/main" id="{2BA4D20D-37F0-23C1-C171-11D757A7B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33" y="1371512"/>
            <a:ext cx="3527657" cy="26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51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6B147C-94C3-1A58-D062-CAD283ECCC2D}"/>
              </a:ext>
            </a:extLst>
          </p:cNvPr>
          <p:cNvSpPr txBox="1"/>
          <p:nvPr/>
        </p:nvSpPr>
        <p:spPr>
          <a:xfrm>
            <a:off x="567328" y="1717887"/>
            <a:ext cx="6587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gilt zu klären: </a:t>
            </a:r>
          </a:p>
          <a:p>
            <a:endParaRPr lang="de-DE" dirty="0"/>
          </a:p>
          <a:p>
            <a:r>
              <a:rPr lang="de-DE" dirty="0"/>
              <a:t>Was ergibt eine </a:t>
            </a:r>
            <a:r>
              <a:rPr lang="de-DE" b="1" i="0" dirty="0">
                <a:solidFill>
                  <a:srgbClr val="000000"/>
                </a:solidFill>
                <a:effectLst/>
                <a:latin typeface="bundessansweb"/>
              </a:rPr>
              <a:t>Strukturanalyse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web"/>
              </a:rPr>
              <a:t>  der IT Systeme, Räume und Anwendungen?</a:t>
            </a:r>
          </a:p>
          <a:p>
            <a:endParaRPr lang="de-DE" dirty="0">
              <a:solidFill>
                <a:srgbClr val="000000"/>
              </a:solidFill>
              <a:latin typeface="bundessansweb"/>
            </a:endParaRPr>
          </a:p>
          <a:p>
            <a:r>
              <a:rPr lang="de-DE" dirty="0">
                <a:solidFill>
                  <a:srgbClr val="000000"/>
                </a:solidFill>
                <a:latin typeface="bundessansweb"/>
              </a:rPr>
              <a:t>Bestimmung des </a:t>
            </a:r>
            <a:r>
              <a:rPr lang="de-DE" b="1" dirty="0">
                <a:solidFill>
                  <a:srgbClr val="000000"/>
                </a:solidFill>
                <a:latin typeface="bundessansweb"/>
              </a:rPr>
              <a:t>Schutzbedarfes</a:t>
            </a:r>
            <a:r>
              <a:rPr lang="de-DE" dirty="0">
                <a:solidFill>
                  <a:srgbClr val="000000"/>
                </a:solidFill>
                <a:latin typeface="bundessansweb"/>
              </a:rPr>
              <a:t>.</a:t>
            </a:r>
          </a:p>
          <a:p>
            <a:endParaRPr lang="de-DE" dirty="0">
              <a:solidFill>
                <a:srgbClr val="000000"/>
              </a:solidFill>
              <a:latin typeface="bundessansweb"/>
            </a:endParaRPr>
          </a:p>
          <a:p>
            <a:r>
              <a:rPr lang="de-DE" dirty="0">
                <a:solidFill>
                  <a:srgbClr val="000000"/>
                </a:solidFill>
                <a:latin typeface="bundessansweb"/>
              </a:rPr>
              <a:t>Definition eines </a:t>
            </a:r>
            <a:r>
              <a:rPr lang="de-DE" b="1" dirty="0">
                <a:solidFill>
                  <a:srgbClr val="000000"/>
                </a:solidFill>
                <a:latin typeface="bundessansweb"/>
              </a:rPr>
              <a:t>Prüfplans</a:t>
            </a:r>
            <a:r>
              <a:rPr lang="de-DE" dirty="0">
                <a:solidFill>
                  <a:srgbClr val="000000"/>
                </a:solidFill>
                <a:latin typeface="bundessansweb"/>
              </a:rPr>
              <a:t> und dessen Anwendung.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00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6B147C-94C3-1A58-D062-CAD283ECCC2D}"/>
              </a:ext>
            </a:extLst>
          </p:cNvPr>
          <p:cNvSpPr txBox="1"/>
          <p:nvPr/>
        </p:nvSpPr>
        <p:spPr>
          <a:xfrm>
            <a:off x="567328" y="1717887"/>
            <a:ext cx="658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Grundschutzfrage ist ein Soll-Ist Vergleich der Anforderungen und des bereits Erreichten.</a:t>
            </a:r>
          </a:p>
        </p:txBody>
      </p:sp>
    </p:spTree>
    <p:extLst>
      <p:ext uri="{BB962C8B-B14F-4D97-AF65-F5344CB8AC3E}">
        <p14:creationId xmlns:p14="http://schemas.microsoft.com/office/powerpoint/2010/main" val="419389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pic>
        <p:nvPicPr>
          <p:cNvPr id="3074" name="Picture 2" descr="Die Grafik veranschaulicht den im nachfolgenden Text beschriebenen Zusammenhang zwischen IT-Grundschutz-Variante und relevanten IT-Grundschutz-Anforderungen.">
            <a:extLst>
              <a:ext uri="{FF2B5EF4-FFF2-40B4-BE49-F238E27FC236}">
                <a16:creationId xmlns:a16="http://schemas.microsoft.com/office/drawing/2014/main" id="{811EE587-F8CD-38FD-E613-91E683BC6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19" y="1379026"/>
            <a:ext cx="5383154" cy="310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 Unternehmen gliedert ihre Bedarfe in drei Anforderungsstufen.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8896A05A-A09D-81CB-8C32-8E95A6E78FF9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2212045" y="2338859"/>
            <a:ext cx="348144" cy="14083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54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pic>
        <p:nvPicPr>
          <p:cNvPr id="3074" name="Picture 2" descr="Die Grafik veranschaulicht den im nachfolgenden Text beschriebenen Zusammenhang zwischen IT-Grundschutz-Variante und relevanten IT-Grundschutz-Anforderungen.">
            <a:extLst>
              <a:ext uri="{FF2B5EF4-FFF2-40B4-BE49-F238E27FC236}">
                <a16:creationId xmlns:a16="http://schemas.microsoft.com/office/drawing/2014/main" id="{811EE587-F8CD-38FD-E613-91E683BC6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10" y="1278909"/>
            <a:ext cx="5383154" cy="310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Beispiele:</a:t>
            </a:r>
          </a:p>
        </p:txBody>
      </p:sp>
      <p:pic>
        <p:nvPicPr>
          <p:cNvPr id="7" name="Grafik 6" descr="Aktenkoffer">
            <a:extLst>
              <a:ext uri="{FF2B5EF4-FFF2-40B4-BE49-F238E27FC236}">
                <a16:creationId xmlns:a16="http://schemas.microsoft.com/office/drawing/2014/main" id="{50FAD1D8-B5E0-59A6-F72A-65C897291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051" y="2908970"/>
            <a:ext cx="914400" cy="9144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AFDA04A-6FC6-476F-6D16-0E24B8097190}"/>
              </a:ext>
            </a:extLst>
          </p:cNvPr>
          <p:cNvSpPr txBox="1"/>
          <p:nvPr/>
        </p:nvSpPr>
        <p:spPr>
          <a:xfrm>
            <a:off x="740864" y="2262639"/>
            <a:ext cx="132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Personalakten?</a:t>
            </a:r>
          </a:p>
        </p:txBody>
      </p:sp>
    </p:spTree>
    <p:extLst>
      <p:ext uri="{BB962C8B-B14F-4D97-AF65-F5344CB8AC3E}">
        <p14:creationId xmlns:p14="http://schemas.microsoft.com/office/powerpoint/2010/main" val="406207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pic>
        <p:nvPicPr>
          <p:cNvPr id="1028" name="Picture 4" descr="Bundesamt für Sicherheit in der Informationstechnik – Wikipedia">
            <a:extLst>
              <a:ext uri="{FF2B5EF4-FFF2-40B4-BE49-F238E27FC236}">
                <a16:creationId xmlns:a16="http://schemas.microsoft.com/office/drawing/2014/main" id="{F27CAD8B-BEF4-B011-6A24-884E3985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39" y="1310182"/>
            <a:ext cx="4678490" cy="28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D5F5783-5712-37A5-D2A6-DB8F7709E423}"/>
              </a:ext>
            </a:extLst>
          </p:cNvPr>
          <p:cNvSpPr txBox="1"/>
          <p:nvPr/>
        </p:nvSpPr>
        <p:spPr>
          <a:xfrm>
            <a:off x="4937029" y="1394790"/>
            <a:ext cx="36108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Das </a:t>
            </a:r>
            <a:r>
              <a:rPr lang="de-DE" b="1" dirty="0"/>
              <a:t>Bundesamt für Sicherheit in der Informationstechnik </a:t>
            </a:r>
            <a:r>
              <a:rPr lang="de-DE" dirty="0"/>
              <a:t>(BSI) ist eine deutsche </a:t>
            </a:r>
            <a:r>
              <a:rPr lang="de-DE" b="1" dirty="0"/>
              <a:t>Bundesoberbehörde</a:t>
            </a:r>
            <a:r>
              <a:rPr lang="de-DE" dirty="0"/>
              <a:t> im Geschäftsbereich des Bundesministeriums des Innern und für Heimat mit Sitz in Bonn</a:t>
            </a:r>
          </a:p>
        </p:txBody>
      </p:sp>
    </p:spTree>
    <p:extLst>
      <p:ext uri="{BB962C8B-B14F-4D97-AF65-F5344CB8AC3E}">
        <p14:creationId xmlns:p14="http://schemas.microsoft.com/office/powerpoint/2010/main" val="3529399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pic>
        <p:nvPicPr>
          <p:cNvPr id="3074" name="Picture 2" descr="Die Grafik veranschaulicht den im nachfolgenden Text beschriebenen Zusammenhang zwischen IT-Grundschutz-Variante und relevanten IT-Grundschutz-Anforderungen.">
            <a:extLst>
              <a:ext uri="{FF2B5EF4-FFF2-40B4-BE49-F238E27FC236}">
                <a16:creationId xmlns:a16="http://schemas.microsoft.com/office/drawing/2014/main" id="{811EE587-F8CD-38FD-E613-91E683BC6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10" y="1278909"/>
            <a:ext cx="5383154" cy="310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Beispiele:</a:t>
            </a:r>
          </a:p>
        </p:txBody>
      </p:sp>
      <p:pic>
        <p:nvPicPr>
          <p:cNvPr id="7" name="Grafik 6" descr="Aktenkoffer">
            <a:extLst>
              <a:ext uri="{FF2B5EF4-FFF2-40B4-BE49-F238E27FC236}">
                <a16:creationId xmlns:a16="http://schemas.microsoft.com/office/drawing/2014/main" id="{50FAD1D8-B5E0-59A6-F72A-65C897291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842" y="2962701"/>
            <a:ext cx="914400" cy="9144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AFDA04A-6FC6-476F-6D16-0E24B8097190}"/>
              </a:ext>
            </a:extLst>
          </p:cNvPr>
          <p:cNvSpPr txBox="1"/>
          <p:nvPr/>
        </p:nvSpPr>
        <p:spPr>
          <a:xfrm>
            <a:off x="740864" y="2262639"/>
            <a:ext cx="132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Personalakten?</a:t>
            </a:r>
          </a:p>
        </p:txBody>
      </p:sp>
      <p:pic>
        <p:nvPicPr>
          <p:cNvPr id="8" name="Grafik 7" descr="Aktenkoffer">
            <a:extLst>
              <a:ext uri="{FF2B5EF4-FFF2-40B4-BE49-F238E27FC236}">
                <a16:creationId xmlns:a16="http://schemas.microsoft.com/office/drawing/2014/main" id="{B1FF02EB-E0C4-DD84-0C1D-BDFA0497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957" y="14865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pic>
        <p:nvPicPr>
          <p:cNvPr id="3074" name="Picture 2" descr="Die Grafik veranschaulicht den im nachfolgenden Text beschriebenen Zusammenhang zwischen IT-Grundschutz-Variante und relevanten IT-Grundschutz-Anforderungen.">
            <a:extLst>
              <a:ext uri="{FF2B5EF4-FFF2-40B4-BE49-F238E27FC236}">
                <a16:creationId xmlns:a16="http://schemas.microsoft.com/office/drawing/2014/main" id="{811EE587-F8CD-38FD-E613-91E683BC6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10" y="1278909"/>
            <a:ext cx="5383154" cy="310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Beispiele: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AFDA04A-6FC6-476F-6D16-0E24B8097190}"/>
              </a:ext>
            </a:extLst>
          </p:cNvPr>
          <p:cNvSpPr txBox="1"/>
          <p:nvPr/>
        </p:nvSpPr>
        <p:spPr>
          <a:xfrm>
            <a:off x="740864" y="2262639"/>
            <a:ext cx="1328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Gedankengut von Wissenschaftlern?</a:t>
            </a:r>
          </a:p>
        </p:txBody>
      </p:sp>
      <p:pic>
        <p:nvPicPr>
          <p:cNvPr id="8" name="Grafik 7" descr="Aktenkoffer">
            <a:extLst>
              <a:ext uri="{FF2B5EF4-FFF2-40B4-BE49-F238E27FC236}">
                <a16:creationId xmlns:a16="http://schemas.microsoft.com/office/drawing/2014/main" id="{B1FF02EB-E0C4-DD84-0C1D-BDFA0497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957" y="1486535"/>
            <a:ext cx="914400" cy="914400"/>
          </a:xfrm>
          <a:prstGeom prst="rect">
            <a:avLst/>
          </a:prstGeom>
        </p:spPr>
      </p:pic>
      <p:pic>
        <p:nvPicPr>
          <p:cNvPr id="10" name="Grafik 9" descr="Atom">
            <a:extLst>
              <a:ext uri="{FF2B5EF4-FFF2-40B4-BE49-F238E27FC236}">
                <a16:creationId xmlns:a16="http://schemas.microsoft.com/office/drawing/2014/main" id="{DBCB0094-940A-596B-1821-45D778B2F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772" y="34629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7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22</a:t>
            </a:fld>
            <a:endParaRPr lang="de-DE"/>
          </a:p>
          <a:p>
            <a:endParaRPr lang="de-DE" dirty="0"/>
          </a:p>
        </p:txBody>
      </p:sp>
      <p:pic>
        <p:nvPicPr>
          <p:cNvPr id="3074" name="Picture 2" descr="Die Grafik veranschaulicht den im nachfolgenden Text beschriebenen Zusammenhang zwischen IT-Grundschutz-Variante und relevanten IT-Grundschutz-Anforderungen.">
            <a:extLst>
              <a:ext uri="{FF2B5EF4-FFF2-40B4-BE49-F238E27FC236}">
                <a16:creationId xmlns:a16="http://schemas.microsoft.com/office/drawing/2014/main" id="{811EE587-F8CD-38FD-E613-91E683BC6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78" y="1278909"/>
            <a:ext cx="5383154" cy="310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Beispiele: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AFDA04A-6FC6-476F-6D16-0E24B8097190}"/>
              </a:ext>
            </a:extLst>
          </p:cNvPr>
          <p:cNvSpPr txBox="1"/>
          <p:nvPr/>
        </p:nvSpPr>
        <p:spPr>
          <a:xfrm>
            <a:off x="740864" y="2262639"/>
            <a:ext cx="1328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Gedankengut von Wissenschaftlern?</a:t>
            </a:r>
          </a:p>
        </p:txBody>
      </p:sp>
      <p:pic>
        <p:nvPicPr>
          <p:cNvPr id="8" name="Grafik 7" descr="Aktenkoffer">
            <a:extLst>
              <a:ext uri="{FF2B5EF4-FFF2-40B4-BE49-F238E27FC236}">
                <a16:creationId xmlns:a16="http://schemas.microsoft.com/office/drawing/2014/main" id="{B1FF02EB-E0C4-DD84-0C1D-BDFA0497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957" y="1486535"/>
            <a:ext cx="914400" cy="914400"/>
          </a:xfrm>
          <a:prstGeom prst="rect">
            <a:avLst/>
          </a:prstGeom>
        </p:spPr>
      </p:pic>
      <p:pic>
        <p:nvPicPr>
          <p:cNvPr id="10" name="Grafik 9" descr="Atom">
            <a:extLst>
              <a:ext uri="{FF2B5EF4-FFF2-40B4-BE49-F238E27FC236}">
                <a16:creationId xmlns:a16="http://schemas.microsoft.com/office/drawing/2014/main" id="{DBCB0094-940A-596B-1821-45D778B2F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772" y="3462968"/>
            <a:ext cx="914400" cy="914400"/>
          </a:xfrm>
          <a:prstGeom prst="rect">
            <a:avLst/>
          </a:prstGeom>
        </p:spPr>
      </p:pic>
      <p:pic>
        <p:nvPicPr>
          <p:cNvPr id="7" name="Grafik 6" descr="Atom">
            <a:extLst>
              <a:ext uri="{FF2B5EF4-FFF2-40B4-BE49-F238E27FC236}">
                <a16:creationId xmlns:a16="http://schemas.microsoft.com/office/drawing/2014/main" id="{734C8178-FE5A-0833-18A9-93F2455DF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0942" y="10293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88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23</a:t>
            </a:fld>
            <a:endParaRPr lang="de-DE"/>
          </a:p>
          <a:p>
            <a:endParaRPr lang="de-DE" dirty="0"/>
          </a:p>
        </p:txBody>
      </p:sp>
      <p:pic>
        <p:nvPicPr>
          <p:cNvPr id="3074" name="Picture 2" descr="Die Grafik veranschaulicht den im nachfolgenden Text beschriebenen Zusammenhang zwischen IT-Grundschutz-Variante und relevanten IT-Grundschutz-Anforderungen.">
            <a:extLst>
              <a:ext uri="{FF2B5EF4-FFF2-40B4-BE49-F238E27FC236}">
                <a16:creationId xmlns:a16="http://schemas.microsoft.com/office/drawing/2014/main" id="{811EE587-F8CD-38FD-E613-91E683BC6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78" y="1278909"/>
            <a:ext cx="5383154" cy="310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Beispiele: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AFDA04A-6FC6-476F-6D16-0E24B8097190}"/>
              </a:ext>
            </a:extLst>
          </p:cNvPr>
          <p:cNvSpPr txBox="1"/>
          <p:nvPr/>
        </p:nvSpPr>
        <p:spPr>
          <a:xfrm>
            <a:off x="740864" y="2262639"/>
            <a:ext cx="1328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Recherche Downloads?</a:t>
            </a:r>
          </a:p>
        </p:txBody>
      </p:sp>
      <p:pic>
        <p:nvPicPr>
          <p:cNvPr id="8" name="Grafik 7" descr="Aktenkoffer">
            <a:extLst>
              <a:ext uri="{FF2B5EF4-FFF2-40B4-BE49-F238E27FC236}">
                <a16:creationId xmlns:a16="http://schemas.microsoft.com/office/drawing/2014/main" id="{B1FF02EB-E0C4-DD84-0C1D-BDFA0497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957" y="1486535"/>
            <a:ext cx="914400" cy="914400"/>
          </a:xfrm>
          <a:prstGeom prst="rect">
            <a:avLst/>
          </a:prstGeom>
        </p:spPr>
      </p:pic>
      <p:pic>
        <p:nvPicPr>
          <p:cNvPr id="7" name="Grafik 6" descr="Atom">
            <a:extLst>
              <a:ext uri="{FF2B5EF4-FFF2-40B4-BE49-F238E27FC236}">
                <a16:creationId xmlns:a16="http://schemas.microsoft.com/office/drawing/2014/main" id="{734C8178-FE5A-0833-18A9-93F2455DF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0942" y="1029335"/>
            <a:ext cx="914400" cy="914400"/>
          </a:xfrm>
          <a:prstGeom prst="rect">
            <a:avLst/>
          </a:prstGeom>
        </p:spPr>
      </p:pic>
      <p:pic>
        <p:nvPicPr>
          <p:cNvPr id="11" name="Grafik 10" descr="Optischer Datenträger">
            <a:extLst>
              <a:ext uri="{FF2B5EF4-FFF2-40B4-BE49-F238E27FC236}">
                <a16:creationId xmlns:a16="http://schemas.microsoft.com/office/drawing/2014/main" id="{B6C5A56D-71AF-0476-5326-E64E0543E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039" y="30443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52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24</a:t>
            </a:fld>
            <a:endParaRPr lang="de-DE"/>
          </a:p>
          <a:p>
            <a:endParaRPr lang="de-DE" dirty="0"/>
          </a:p>
        </p:txBody>
      </p:sp>
      <p:pic>
        <p:nvPicPr>
          <p:cNvPr id="3074" name="Picture 2" descr="Die Grafik veranschaulicht den im nachfolgenden Text beschriebenen Zusammenhang zwischen IT-Grundschutz-Variante und relevanten IT-Grundschutz-Anforderungen.">
            <a:extLst>
              <a:ext uri="{FF2B5EF4-FFF2-40B4-BE49-F238E27FC236}">
                <a16:creationId xmlns:a16="http://schemas.microsoft.com/office/drawing/2014/main" id="{811EE587-F8CD-38FD-E613-91E683BC6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78" y="1278909"/>
            <a:ext cx="5383154" cy="310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Beispiele: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AFDA04A-6FC6-476F-6D16-0E24B8097190}"/>
              </a:ext>
            </a:extLst>
          </p:cNvPr>
          <p:cNvSpPr txBox="1"/>
          <p:nvPr/>
        </p:nvSpPr>
        <p:spPr>
          <a:xfrm>
            <a:off x="740864" y="2262639"/>
            <a:ext cx="1328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Recherche Downloads?</a:t>
            </a:r>
          </a:p>
        </p:txBody>
      </p:sp>
      <p:pic>
        <p:nvPicPr>
          <p:cNvPr id="8" name="Grafik 7" descr="Aktenkoffer">
            <a:extLst>
              <a:ext uri="{FF2B5EF4-FFF2-40B4-BE49-F238E27FC236}">
                <a16:creationId xmlns:a16="http://schemas.microsoft.com/office/drawing/2014/main" id="{B1FF02EB-E0C4-DD84-0C1D-BDFA0497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957" y="1486535"/>
            <a:ext cx="914400" cy="914400"/>
          </a:xfrm>
          <a:prstGeom prst="rect">
            <a:avLst/>
          </a:prstGeom>
        </p:spPr>
      </p:pic>
      <p:pic>
        <p:nvPicPr>
          <p:cNvPr id="7" name="Grafik 6" descr="Atom">
            <a:extLst>
              <a:ext uri="{FF2B5EF4-FFF2-40B4-BE49-F238E27FC236}">
                <a16:creationId xmlns:a16="http://schemas.microsoft.com/office/drawing/2014/main" id="{734C8178-FE5A-0833-18A9-93F2455DF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0942" y="1029335"/>
            <a:ext cx="914400" cy="914400"/>
          </a:xfrm>
          <a:prstGeom prst="rect">
            <a:avLst/>
          </a:prstGeom>
        </p:spPr>
      </p:pic>
      <p:pic>
        <p:nvPicPr>
          <p:cNvPr id="11" name="Grafik 10" descr="Optischer Datenträger">
            <a:extLst>
              <a:ext uri="{FF2B5EF4-FFF2-40B4-BE49-F238E27FC236}">
                <a16:creationId xmlns:a16="http://schemas.microsoft.com/office/drawing/2014/main" id="{B6C5A56D-71AF-0476-5326-E64E0543E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039" y="3044385"/>
            <a:ext cx="914400" cy="914400"/>
          </a:xfrm>
          <a:prstGeom prst="rect">
            <a:avLst/>
          </a:prstGeom>
        </p:spPr>
      </p:pic>
      <p:pic>
        <p:nvPicPr>
          <p:cNvPr id="10" name="Grafik 9" descr="Optischer Datenträger">
            <a:extLst>
              <a:ext uri="{FF2B5EF4-FFF2-40B4-BE49-F238E27FC236}">
                <a16:creationId xmlns:a16="http://schemas.microsoft.com/office/drawing/2014/main" id="{325B51CD-CD04-70B6-9BD4-ACF1756C9B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4555" y="35913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53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25</a:t>
            </a:fld>
            <a:endParaRPr lang="de-DE"/>
          </a:p>
          <a:p>
            <a:endParaRPr lang="de-DE" dirty="0"/>
          </a:p>
        </p:txBody>
      </p:sp>
      <p:pic>
        <p:nvPicPr>
          <p:cNvPr id="3074" name="Picture 2" descr="Die Grafik veranschaulicht den im nachfolgenden Text beschriebenen Zusammenhang zwischen IT-Grundschutz-Variante und relevanten IT-Grundschutz-Anforderungen.">
            <a:extLst>
              <a:ext uri="{FF2B5EF4-FFF2-40B4-BE49-F238E27FC236}">
                <a16:creationId xmlns:a16="http://schemas.microsoft.com/office/drawing/2014/main" id="{811EE587-F8CD-38FD-E613-91E683BC6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78" y="1278909"/>
            <a:ext cx="5383154" cy="310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Beispiele: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AFDA04A-6FC6-476F-6D16-0E24B8097190}"/>
              </a:ext>
            </a:extLst>
          </p:cNvPr>
          <p:cNvSpPr txBox="1"/>
          <p:nvPr/>
        </p:nvSpPr>
        <p:spPr>
          <a:xfrm>
            <a:off x="740864" y="2262639"/>
            <a:ext cx="132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WerbeMails</a:t>
            </a:r>
            <a:r>
              <a:rPr lang="de-DE" dirty="0"/>
              <a:t>?</a:t>
            </a:r>
          </a:p>
        </p:txBody>
      </p:sp>
      <p:pic>
        <p:nvPicPr>
          <p:cNvPr id="8" name="Grafik 7" descr="Aktenkoffer">
            <a:extLst>
              <a:ext uri="{FF2B5EF4-FFF2-40B4-BE49-F238E27FC236}">
                <a16:creationId xmlns:a16="http://schemas.microsoft.com/office/drawing/2014/main" id="{B1FF02EB-E0C4-DD84-0C1D-BDFA0497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957" y="1486535"/>
            <a:ext cx="914400" cy="914400"/>
          </a:xfrm>
          <a:prstGeom prst="rect">
            <a:avLst/>
          </a:prstGeom>
        </p:spPr>
      </p:pic>
      <p:pic>
        <p:nvPicPr>
          <p:cNvPr id="7" name="Grafik 6" descr="Atom">
            <a:extLst>
              <a:ext uri="{FF2B5EF4-FFF2-40B4-BE49-F238E27FC236}">
                <a16:creationId xmlns:a16="http://schemas.microsoft.com/office/drawing/2014/main" id="{734C8178-FE5A-0833-18A9-93F2455DF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0942" y="1029335"/>
            <a:ext cx="914400" cy="914400"/>
          </a:xfrm>
          <a:prstGeom prst="rect">
            <a:avLst/>
          </a:prstGeom>
        </p:spPr>
      </p:pic>
      <p:pic>
        <p:nvPicPr>
          <p:cNvPr id="10" name="Grafik 9" descr="Optischer Datenträger">
            <a:extLst>
              <a:ext uri="{FF2B5EF4-FFF2-40B4-BE49-F238E27FC236}">
                <a16:creationId xmlns:a16="http://schemas.microsoft.com/office/drawing/2014/main" id="{325B51CD-CD04-70B6-9BD4-ACF1756C9B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4555" y="3591371"/>
            <a:ext cx="914400" cy="914400"/>
          </a:xfrm>
          <a:prstGeom prst="rect">
            <a:avLst/>
          </a:prstGeom>
        </p:spPr>
      </p:pic>
      <p:pic>
        <p:nvPicPr>
          <p:cNvPr id="12" name="Grafik 11" descr="E-Mail">
            <a:extLst>
              <a:ext uri="{FF2B5EF4-FFF2-40B4-BE49-F238E27FC236}">
                <a16:creationId xmlns:a16="http://schemas.microsoft.com/office/drawing/2014/main" id="{32263203-077A-19B1-0F16-18CA576DA4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590" y="29627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39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26</a:t>
            </a:fld>
            <a:endParaRPr lang="de-DE"/>
          </a:p>
          <a:p>
            <a:endParaRPr lang="de-DE" dirty="0"/>
          </a:p>
        </p:txBody>
      </p:sp>
      <p:pic>
        <p:nvPicPr>
          <p:cNvPr id="3074" name="Picture 2" descr="Die Grafik veranschaulicht den im nachfolgenden Text beschriebenen Zusammenhang zwischen IT-Grundschutz-Variante und relevanten IT-Grundschutz-Anforderungen.">
            <a:extLst>
              <a:ext uri="{FF2B5EF4-FFF2-40B4-BE49-F238E27FC236}">
                <a16:creationId xmlns:a16="http://schemas.microsoft.com/office/drawing/2014/main" id="{811EE587-F8CD-38FD-E613-91E683BC6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78" y="1278909"/>
            <a:ext cx="5383154" cy="310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Beispiele: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AFDA04A-6FC6-476F-6D16-0E24B8097190}"/>
              </a:ext>
            </a:extLst>
          </p:cNvPr>
          <p:cNvSpPr txBox="1"/>
          <p:nvPr/>
        </p:nvSpPr>
        <p:spPr>
          <a:xfrm>
            <a:off x="740864" y="2262639"/>
            <a:ext cx="132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WerbeMails</a:t>
            </a:r>
            <a:r>
              <a:rPr lang="de-DE" dirty="0"/>
              <a:t>?</a:t>
            </a:r>
          </a:p>
        </p:txBody>
      </p:sp>
      <p:pic>
        <p:nvPicPr>
          <p:cNvPr id="8" name="Grafik 7" descr="Aktenkoffer">
            <a:extLst>
              <a:ext uri="{FF2B5EF4-FFF2-40B4-BE49-F238E27FC236}">
                <a16:creationId xmlns:a16="http://schemas.microsoft.com/office/drawing/2014/main" id="{B1FF02EB-E0C4-DD84-0C1D-BDFA0497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957" y="1486535"/>
            <a:ext cx="914400" cy="914400"/>
          </a:xfrm>
          <a:prstGeom prst="rect">
            <a:avLst/>
          </a:prstGeom>
        </p:spPr>
      </p:pic>
      <p:pic>
        <p:nvPicPr>
          <p:cNvPr id="7" name="Grafik 6" descr="Atom">
            <a:extLst>
              <a:ext uri="{FF2B5EF4-FFF2-40B4-BE49-F238E27FC236}">
                <a16:creationId xmlns:a16="http://schemas.microsoft.com/office/drawing/2014/main" id="{734C8178-FE5A-0833-18A9-93F2455DF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0942" y="1029335"/>
            <a:ext cx="914400" cy="914400"/>
          </a:xfrm>
          <a:prstGeom prst="rect">
            <a:avLst/>
          </a:prstGeom>
        </p:spPr>
      </p:pic>
      <p:pic>
        <p:nvPicPr>
          <p:cNvPr id="10" name="Grafik 9" descr="Optischer Datenträger">
            <a:extLst>
              <a:ext uri="{FF2B5EF4-FFF2-40B4-BE49-F238E27FC236}">
                <a16:creationId xmlns:a16="http://schemas.microsoft.com/office/drawing/2014/main" id="{325B51CD-CD04-70B6-9BD4-ACF1756C9B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4555" y="3591371"/>
            <a:ext cx="914400" cy="914400"/>
          </a:xfrm>
          <a:prstGeom prst="rect">
            <a:avLst/>
          </a:prstGeom>
        </p:spPr>
      </p:pic>
      <p:pic>
        <p:nvPicPr>
          <p:cNvPr id="12" name="Grafik 11" descr="E-Mail">
            <a:extLst>
              <a:ext uri="{FF2B5EF4-FFF2-40B4-BE49-F238E27FC236}">
                <a16:creationId xmlns:a16="http://schemas.microsoft.com/office/drawing/2014/main" id="{32263203-077A-19B1-0F16-18CA576DA4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590" y="2962701"/>
            <a:ext cx="914400" cy="914400"/>
          </a:xfrm>
          <a:prstGeom prst="rect">
            <a:avLst/>
          </a:prstGeom>
        </p:spPr>
      </p:pic>
      <p:pic>
        <p:nvPicPr>
          <p:cNvPr id="11" name="Grafik 10" descr="E-Mail">
            <a:extLst>
              <a:ext uri="{FF2B5EF4-FFF2-40B4-BE49-F238E27FC236}">
                <a16:creationId xmlns:a16="http://schemas.microsoft.com/office/drawing/2014/main" id="{5B0532B1-9D30-F464-C747-9BDD164AD9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5342" y="35288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7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27</a:t>
            </a:fld>
            <a:endParaRPr lang="de-DE"/>
          </a:p>
          <a:p>
            <a:endParaRPr lang="de-DE" dirty="0"/>
          </a:p>
        </p:txBody>
      </p:sp>
      <p:pic>
        <p:nvPicPr>
          <p:cNvPr id="3074" name="Picture 2" descr="Die Grafik veranschaulicht den im nachfolgenden Text beschriebenen Zusammenhang zwischen IT-Grundschutz-Variante und relevanten IT-Grundschutz-Anforderungen.">
            <a:extLst>
              <a:ext uri="{FF2B5EF4-FFF2-40B4-BE49-F238E27FC236}">
                <a16:creationId xmlns:a16="http://schemas.microsoft.com/office/drawing/2014/main" id="{811EE587-F8CD-38FD-E613-91E683BC6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78" y="1278909"/>
            <a:ext cx="5383154" cy="310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Beispiele: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AFDA04A-6FC6-476F-6D16-0E24B8097190}"/>
              </a:ext>
            </a:extLst>
          </p:cNvPr>
          <p:cNvSpPr txBox="1"/>
          <p:nvPr/>
        </p:nvSpPr>
        <p:spPr>
          <a:xfrm>
            <a:off x="740864" y="2262639"/>
            <a:ext cx="132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WerbeMails</a:t>
            </a:r>
            <a:r>
              <a:rPr lang="de-DE" dirty="0"/>
              <a:t>?</a:t>
            </a:r>
          </a:p>
        </p:txBody>
      </p:sp>
      <p:pic>
        <p:nvPicPr>
          <p:cNvPr id="8" name="Grafik 7" descr="Aktenkoffer">
            <a:extLst>
              <a:ext uri="{FF2B5EF4-FFF2-40B4-BE49-F238E27FC236}">
                <a16:creationId xmlns:a16="http://schemas.microsoft.com/office/drawing/2014/main" id="{B1FF02EB-E0C4-DD84-0C1D-BDFA0497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957" y="1486535"/>
            <a:ext cx="914400" cy="914400"/>
          </a:xfrm>
          <a:prstGeom prst="rect">
            <a:avLst/>
          </a:prstGeom>
        </p:spPr>
      </p:pic>
      <p:pic>
        <p:nvPicPr>
          <p:cNvPr id="7" name="Grafik 6" descr="Atom">
            <a:extLst>
              <a:ext uri="{FF2B5EF4-FFF2-40B4-BE49-F238E27FC236}">
                <a16:creationId xmlns:a16="http://schemas.microsoft.com/office/drawing/2014/main" id="{734C8178-FE5A-0833-18A9-93F2455DF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0942" y="1029335"/>
            <a:ext cx="914400" cy="914400"/>
          </a:xfrm>
          <a:prstGeom prst="rect">
            <a:avLst/>
          </a:prstGeom>
        </p:spPr>
      </p:pic>
      <p:pic>
        <p:nvPicPr>
          <p:cNvPr id="10" name="Grafik 9" descr="Optischer Datenträger">
            <a:extLst>
              <a:ext uri="{FF2B5EF4-FFF2-40B4-BE49-F238E27FC236}">
                <a16:creationId xmlns:a16="http://schemas.microsoft.com/office/drawing/2014/main" id="{325B51CD-CD04-70B6-9BD4-ACF1756C9B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4555" y="3591371"/>
            <a:ext cx="914400" cy="914400"/>
          </a:xfrm>
          <a:prstGeom prst="rect">
            <a:avLst/>
          </a:prstGeom>
        </p:spPr>
      </p:pic>
      <p:pic>
        <p:nvPicPr>
          <p:cNvPr id="12" name="Grafik 11" descr="E-Mail">
            <a:extLst>
              <a:ext uri="{FF2B5EF4-FFF2-40B4-BE49-F238E27FC236}">
                <a16:creationId xmlns:a16="http://schemas.microsoft.com/office/drawing/2014/main" id="{32263203-077A-19B1-0F16-18CA576DA4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590" y="2962701"/>
            <a:ext cx="914400" cy="914400"/>
          </a:xfrm>
          <a:prstGeom prst="rect">
            <a:avLst/>
          </a:prstGeom>
        </p:spPr>
      </p:pic>
      <p:pic>
        <p:nvPicPr>
          <p:cNvPr id="11" name="Grafik 10" descr="E-Mail">
            <a:extLst>
              <a:ext uri="{FF2B5EF4-FFF2-40B4-BE49-F238E27FC236}">
                <a16:creationId xmlns:a16="http://schemas.microsoft.com/office/drawing/2014/main" id="{5B0532B1-9D30-F464-C747-9BDD164AD9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5342" y="42561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76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28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geht man nach den Empfehlungen des BSI vor?</a:t>
            </a:r>
          </a:p>
        </p:txBody>
      </p:sp>
    </p:spTree>
    <p:extLst>
      <p:ext uri="{BB962C8B-B14F-4D97-AF65-F5344CB8AC3E}">
        <p14:creationId xmlns:p14="http://schemas.microsoft.com/office/powerpoint/2010/main" val="2698977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29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geht man nach den Empfehlungen des BSI vor?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3F74268-3711-72C3-A440-DAA4E21D3CD7}"/>
              </a:ext>
            </a:extLst>
          </p:cNvPr>
          <p:cNvSpPr txBox="1"/>
          <p:nvPr/>
        </p:nvSpPr>
        <p:spPr>
          <a:xfrm>
            <a:off x="3304249" y="2571750"/>
            <a:ext cx="5132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Informationstechnik ändert sich </a:t>
            </a:r>
            <a:r>
              <a:rPr lang="de-DE" b="1" dirty="0"/>
              <a:t>kontinuierlich</a:t>
            </a:r>
            <a:r>
              <a:rPr lang="de-DE" dirty="0"/>
              <a:t>, sodass </a:t>
            </a:r>
            <a:r>
              <a:rPr lang="de-DE" b="1" dirty="0"/>
              <a:t>regelmäßig</a:t>
            </a:r>
            <a:r>
              <a:rPr lang="de-DE" dirty="0"/>
              <a:t> </a:t>
            </a:r>
            <a:r>
              <a:rPr lang="de-DE" b="1" dirty="0"/>
              <a:t>geprüft</a:t>
            </a:r>
            <a:r>
              <a:rPr lang="de-DE" dirty="0"/>
              <a:t> werden muss, ob die eingeführten Sicherheitsmaßnahmen noch einen angemessenen Schutz bieten.</a:t>
            </a:r>
          </a:p>
        </p:txBody>
      </p:sp>
    </p:spTree>
    <p:extLst>
      <p:ext uri="{BB962C8B-B14F-4D97-AF65-F5344CB8AC3E}">
        <p14:creationId xmlns:p14="http://schemas.microsoft.com/office/powerpoint/2010/main" val="168230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pic>
        <p:nvPicPr>
          <p:cNvPr id="1028" name="Picture 4" descr="Bundesamt für Sicherheit in der Informationstechnik – Wikipedia">
            <a:extLst>
              <a:ext uri="{FF2B5EF4-FFF2-40B4-BE49-F238E27FC236}">
                <a16:creationId xmlns:a16="http://schemas.microsoft.com/office/drawing/2014/main" id="{F27CAD8B-BEF4-B011-6A24-884E3985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39" y="1310182"/>
            <a:ext cx="4678490" cy="28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D5F5783-5712-37A5-D2A6-DB8F7709E423}"/>
              </a:ext>
            </a:extLst>
          </p:cNvPr>
          <p:cNvSpPr txBox="1"/>
          <p:nvPr/>
        </p:nvSpPr>
        <p:spPr>
          <a:xfrm>
            <a:off x="4937029" y="1394790"/>
            <a:ext cx="36108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Das </a:t>
            </a:r>
            <a:r>
              <a:rPr lang="de-DE" b="1" dirty="0"/>
              <a:t>Bundesamt für Sicherheit in der Informationstechnik </a:t>
            </a:r>
            <a:r>
              <a:rPr lang="de-DE" dirty="0"/>
              <a:t>(BSI) ist eine deutsche </a:t>
            </a:r>
            <a:r>
              <a:rPr lang="de-DE" b="1" dirty="0"/>
              <a:t>Bundesoberbehörde</a:t>
            </a:r>
            <a:r>
              <a:rPr lang="de-DE" dirty="0"/>
              <a:t> im Geschäftsbereich des Bundesministeriums des Innern und für Heimat mit Sitz in Bonn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0489F95-6BB5-E5A3-246E-1B6141FBDB5F}"/>
              </a:ext>
            </a:extLst>
          </p:cNvPr>
          <p:cNvSpPr txBox="1"/>
          <p:nvPr/>
        </p:nvSpPr>
        <p:spPr>
          <a:xfrm>
            <a:off x="2522942" y="3771533"/>
            <a:ext cx="457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1.290 Stellen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01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30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geht man nach den Empfehlungen des BSI vor?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3F74268-3711-72C3-A440-DAA4E21D3CD7}"/>
              </a:ext>
            </a:extLst>
          </p:cNvPr>
          <p:cNvSpPr txBox="1"/>
          <p:nvPr/>
        </p:nvSpPr>
        <p:spPr>
          <a:xfrm>
            <a:off x="3304249" y="2571750"/>
            <a:ext cx="5132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Informationstechnik ändert sich </a:t>
            </a:r>
            <a:r>
              <a:rPr lang="de-DE" b="1" dirty="0"/>
              <a:t>kontinuierlich</a:t>
            </a:r>
            <a:r>
              <a:rPr lang="de-DE" dirty="0"/>
              <a:t>, sodass </a:t>
            </a:r>
            <a:r>
              <a:rPr lang="de-DE" b="1" dirty="0"/>
              <a:t>regelmäßig</a:t>
            </a:r>
            <a:r>
              <a:rPr lang="de-DE" dirty="0"/>
              <a:t> </a:t>
            </a:r>
            <a:r>
              <a:rPr lang="de-DE" b="1" dirty="0"/>
              <a:t>geprüft</a:t>
            </a:r>
            <a:r>
              <a:rPr lang="de-DE" dirty="0"/>
              <a:t> werden muss, ob die eingeführten Sicherheitsmaßnahmen noch einen angemessenen Schutz bieten.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92ECFE-4CA4-76CD-3FCF-738A8A37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84" y="333476"/>
            <a:ext cx="2354714" cy="205990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041486E-C447-5A8B-460A-3B23031C58DC}"/>
              </a:ext>
            </a:extLst>
          </p:cNvPr>
          <p:cNvSpPr txBox="1"/>
          <p:nvPr/>
        </p:nvSpPr>
        <p:spPr>
          <a:xfrm>
            <a:off x="5067719" y="1435167"/>
            <a:ext cx="192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Reminder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5285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31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geht man nach den Empfehlungen des BSI vor?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3F74268-3711-72C3-A440-DAA4E21D3CD7}"/>
              </a:ext>
            </a:extLst>
          </p:cNvPr>
          <p:cNvSpPr txBox="1"/>
          <p:nvPr/>
        </p:nvSpPr>
        <p:spPr>
          <a:xfrm>
            <a:off x="3304249" y="2571750"/>
            <a:ext cx="5132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Informationstechnik ändert sich </a:t>
            </a:r>
            <a:r>
              <a:rPr lang="de-DE" b="1" dirty="0"/>
              <a:t>kontinuierlich</a:t>
            </a:r>
            <a:r>
              <a:rPr lang="de-DE" dirty="0"/>
              <a:t>, sodass </a:t>
            </a:r>
            <a:r>
              <a:rPr lang="de-DE" b="1" dirty="0"/>
              <a:t>regelmäßig</a:t>
            </a:r>
            <a:r>
              <a:rPr lang="de-DE" dirty="0"/>
              <a:t> </a:t>
            </a:r>
            <a:r>
              <a:rPr lang="de-DE" b="1" dirty="0"/>
              <a:t>geprüft</a:t>
            </a:r>
            <a:r>
              <a:rPr lang="de-DE" dirty="0"/>
              <a:t> werden muss, ob die eingeführten Sicherheitsmaßnahmen noch einen angemessenen Schutz bieten.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92ECFE-4CA4-76CD-3FCF-738A8A37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84" y="333476"/>
            <a:ext cx="2354714" cy="205990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041486E-C447-5A8B-460A-3B23031C58DC}"/>
              </a:ext>
            </a:extLst>
          </p:cNvPr>
          <p:cNvSpPr txBox="1"/>
          <p:nvPr/>
        </p:nvSpPr>
        <p:spPr>
          <a:xfrm>
            <a:off x="5067719" y="1435167"/>
            <a:ext cx="192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Reminder</a:t>
            </a:r>
            <a:endParaRPr lang="de-DE" b="1" dirty="0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C1E865CA-7F8B-1867-C35E-234E564DC2D4}"/>
              </a:ext>
            </a:extLst>
          </p:cNvPr>
          <p:cNvCxnSpPr/>
          <p:nvPr/>
        </p:nvCxnSpPr>
        <p:spPr>
          <a:xfrm>
            <a:off x="3644251" y="4049078"/>
            <a:ext cx="927749" cy="5229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B9459297-DE3E-C1C9-AB5F-0C87B55CE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39" y="4262964"/>
            <a:ext cx="1844988" cy="61807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49623FF-D4D1-A540-4CCD-AF9C95AC1694}"/>
              </a:ext>
            </a:extLst>
          </p:cNvPr>
          <p:cNvSpPr txBox="1"/>
          <p:nvPr/>
        </p:nvSpPr>
        <p:spPr>
          <a:xfrm>
            <a:off x="6480666" y="4203982"/>
            <a:ext cx="164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wird angepasst.</a:t>
            </a:r>
          </a:p>
        </p:txBody>
      </p:sp>
    </p:spTree>
    <p:extLst>
      <p:ext uri="{BB962C8B-B14F-4D97-AF65-F5344CB8AC3E}">
        <p14:creationId xmlns:p14="http://schemas.microsoft.com/office/powerpoint/2010/main" val="1452889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32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geht man nach den Empfehlungen des BSI vor?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3F74268-3711-72C3-A440-DAA4E21D3CD7}"/>
              </a:ext>
            </a:extLst>
          </p:cNvPr>
          <p:cNvSpPr txBox="1"/>
          <p:nvPr/>
        </p:nvSpPr>
        <p:spPr>
          <a:xfrm>
            <a:off x="3304249" y="2571750"/>
            <a:ext cx="5132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Informationstechnik ändert sich </a:t>
            </a:r>
            <a:r>
              <a:rPr lang="de-DE" b="1" dirty="0"/>
              <a:t>kontinuierlich</a:t>
            </a:r>
            <a:r>
              <a:rPr lang="de-DE" dirty="0"/>
              <a:t>, sodass </a:t>
            </a:r>
            <a:r>
              <a:rPr lang="de-DE" b="1" dirty="0"/>
              <a:t>regelmäßig</a:t>
            </a:r>
            <a:r>
              <a:rPr lang="de-DE" dirty="0"/>
              <a:t> </a:t>
            </a:r>
            <a:r>
              <a:rPr lang="de-DE" b="1" dirty="0"/>
              <a:t>geprüft</a:t>
            </a:r>
            <a:r>
              <a:rPr lang="de-DE" dirty="0"/>
              <a:t> werden muss, ob die eingeführten Sicherheitsmaßnahmen noch einen angemessenen Schutz bieten.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92ECFE-4CA4-76CD-3FCF-738A8A37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84" y="333476"/>
            <a:ext cx="2354714" cy="205990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041486E-C447-5A8B-460A-3B23031C58DC}"/>
              </a:ext>
            </a:extLst>
          </p:cNvPr>
          <p:cNvSpPr txBox="1"/>
          <p:nvPr/>
        </p:nvSpPr>
        <p:spPr>
          <a:xfrm>
            <a:off x="5067719" y="1435167"/>
            <a:ext cx="192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Reminder</a:t>
            </a:r>
            <a:endParaRPr lang="de-DE" b="1" dirty="0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C1E865CA-7F8B-1867-C35E-234E564DC2D4}"/>
              </a:ext>
            </a:extLst>
          </p:cNvPr>
          <p:cNvCxnSpPr/>
          <p:nvPr/>
        </p:nvCxnSpPr>
        <p:spPr>
          <a:xfrm>
            <a:off x="3644251" y="4049078"/>
            <a:ext cx="927749" cy="5229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1835BC2-313B-E45E-B23C-175B5F5C5FF7}"/>
              </a:ext>
            </a:extLst>
          </p:cNvPr>
          <p:cNvSpPr txBox="1"/>
          <p:nvPr/>
        </p:nvSpPr>
        <p:spPr>
          <a:xfrm>
            <a:off x="4726309" y="4235678"/>
            <a:ext cx="263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Wald wird noch dichter.</a:t>
            </a:r>
          </a:p>
        </p:txBody>
      </p:sp>
    </p:spTree>
    <p:extLst>
      <p:ext uri="{BB962C8B-B14F-4D97-AF65-F5344CB8AC3E}">
        <p14:creationId xmlns:p14="http://schemas.microsoft.com/office/powerpoint/2010/main" val="3841876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33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geht man nach den Empfehlungen des BSI vor?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DDA7E12-082E-8A18-01F3-C5122A9845C1}"/>
              </a:ext>
            </a:extLst>
          </p:cNvPr>
          <p:cNvSpPr txBox="1"/>
          <p:nvPr/>
        </p:nvSpPr>
        <p:spPr>
          <a:xfrm>
            <a:off x="4158184" y="2349407"/>
            <a:ext cx="3668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Wählen Sie geeignete Ansprechpartner aus. Klären Sie in diesem Zusammenhang auch, ob externe Stellen </a:t>
            </a:r>
            <a:r>
              <a:rPr lang="de-DE" b="1" dirty="0"/>
              <a:t>hinzuzuziehen </a:t>
            </a:r>
            <a:r>
              <a:rPr lang="de-DE" dirty="0"/>
              <a:t>sind, z. B. </a:t>
            </a:r>
            <a:r>
              <a:rPr lang="de-DE" b="1" dirty="0"/>
              <a:t>Fremdfirmen</a:t>
            </a:r>
            <a:r>
              <a:rPr lang="de-DE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24688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34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geht man nach den Empfehlungen des BSI vor?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3E877E-AF5A-9711-5A5E-FBC728F2F548}"/>
              </a:ext>
            </a:extLst>
          </p:cNvPr>
          <p:cNvSpPr txBox="1"/>
          <p:nvPr/>
        </p:nvSpPr>
        <p:spPr>
          <a:xfrm>
            <a:off x="3670949" y="2350798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Vier Augen und Ohren sehen und hören </a:t>
            </a:r>
            <a:r>
              <a:rPr lang="de-DE" dirty="0"/>
              <a:t>mehr als zwei. Führen Sie die </a:t>
            </a:r>
            <a:r>
              <a:rPr lang="de-DE" b="1" dirty="0"/>
              <a:t>Interviews</a:t>
            </a:r>
            <a:r>
              <a:rPr lang="de-DE" dirty="0"/>
              <a:t> nach Möglichkeit daher </a:t>
            </a:r>
            <a:r>
              <a:rPr lang="de-DE" b="1" dirty="0"/>
              <a:t>nicht alleine durch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5972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35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ED54073-7633-790E-E1E2-7CA8B79574AD}"/>
              </a:ext>
            </a:extLst>
          </p:cNvPr>
          <p:cNvSpPr txBox="1"/>
          <p:nvPr/>
        </p:nvSpPr>
        <p:spPr>
          <a:xfrm>
            <a:off x="353746" y="1668613"/>
            <a:ext cx="265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geht man nach den Empfehlungen des BSI vor?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3E877E-AF5A-9711-5A5E-FBC728F2F548}"/>
              </a:ext>
            </a:extLst>
          </p:cNvPr>
          <p:cNvSpPr txBox="1"/>
          <p:nvPr/>
        </p:nvSpPr>
        <p:spPr>
          <a:xfrm>
            <a:off x="3670949" y="2350798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Vier Augen und Ohren sehen und hören </a:t>
            </a:r>
            <a:r>
              <a:rPr lang="de-DE" dirty="0"/>
              <a:t>mehr als zwei. Führen Sie die </a:t>
            </a:r>
            <a:r>
              <a:rPr lang="de-DE" b="1" dirty="0"/>
              <a:t>Interviews</a:t>
            </a:r>
            <a:r>
              <a:rPr lang="de-DE" dirty="0"/>
              <a:t> nach Möglichkeit daher </a:t>
            </a:r>
            <a:r>
              <a:rPr lang="de-DE" b="1" dirty="0"/>
              <a:t>nicht alleine durch</a:t>
            </a:r>
            <a:r>
              <a:rPr lang="de-DE" dirty="0"/>
              <a:t>.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DF2D265-B11F-9646-A0F1-8A5FA36C3BFD}"/>
              </a:ext>
            </a:extLst>
          </p:cNvPr>
          <p:cNvSpPr/>
          <p:nvPr/>
        </p:nvSpPr>
        <p:spPr>
          <a:xfrm>
            <a:off x="3010178" y="3931906"/>
            <a:ext cx="1254797" cy="266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693F423-3809-6ABE-B98D-B1976EF2A798}"/>
              </a:ext>
            </a:extLst>
          </p:cNvPr>
          <p:cNvSpPr txBox="1"/>
          <p:nvPr/>
        </p:nvSpPr>
        <p:spPr>
          <a:xfrm>
            <a:off x="4734906" y="3742229"/>
            <a:ext cx="32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BSI leitet klaren Bedarf an „Manpower“ ab</a:t>
            </a:r>
          </a:p>
        </p:txBody>
      </p:sp>
    </p:spTree>
    <p:extLst>
      <p:ext uri="{BB962C8B-B14F-4D97-AF65-F5344CB8AC3E}">
        <p14:creationId xmlns:p14="http://schemas.microsoft.com/office/powerpoint/2010/main" val="3013614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36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2BC843-F013-D01B-E312-88C74E1F676E}"/>
              </a:ext>
            </a:extLst>
          </p:cNvPr>
          <p:cNvSpPr txBox="1"/>
          <p:nvPr/>
        </p:nvSpPr>
        <p:spPr>
          <a:xfrm>
            <a:off x="513933" y="1337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 sind dann in folgende Kategorien zu unterteilen.</a:t>
            </a:r>
          </a:p>
        </p:txBody>
      </p:sp>
      <p:pic>
        <p:nvPicPr>
          <p:cNvPr id="8194" name="Picture 2" descr="Die Grafik veranschaulicht den im Text beschriebenen Entscheidungsprozess beim IT-Grundschutz-Check.">
            <a:extLst>
              <a:ext uri="{FF2B5EF4-FFF2-40B4-BE49-F238E27FC236}">
                <a16:creationId xmlns:a16="http://schemas.microsoft.com/office/drawing/2014/main" id="{D044FA91-EC07-686A-683A-3CCD5282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82" y="1507418"/>
            <a:ext cx="3854705" cy="3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37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2BC843-F013-D01B-E312-88C74E1F676E}"/>
              </a:ext>
            </a:extLst>
          </p:cNvPr>
          <p:cNvSpPr txBox="1"/>
          <p:nvPr/>
        </p:nvSpPr>
        <p:spPr>
          <a:xfrm>
            <a:off x="513933" y="1337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 sind dann in folgende Kategorien zu unterteilen.</a:t>
            </a:r>
          </a:p>
        </p:txBody>
      </p:sp>
      <p:pic>
        <p:nvPicPr>
          <p:cNvPr id="8194" name="Picture 2" descr="Die Grafik veranschaulicht den im Text beschriebenen Entscheidungsprozess beim IT-Grundschutz-Check.">
            <a:extLst>
              <a:ext uri="{FF2B5EF4-FFF2-40B4-BE49-F238E27FC236}">
                <a16:creationId xmlns:a16="http://schemas.microsoft.com/office/drawing/2014/main" id="{D044FA91-EC07-686A-683A-3CCD5282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82" y="1507418"/>
            <a:ext cx="3854705" cy="3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ED4686F-B01E-AB01-AF57-655105B45648}"/>
              </a:ext>
            </a:extLst>
          </p:cNvPr>
          <p:cNvSpPr txBox="1"/>
          <p:nvPr/>
        </p:nvSpPr>
        <p:spPr>
          <a:xfrm>
            <a:off x="1127982" y="2629734"/>
            <a:ext cx="132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WerbeMails</a:t>
            </a:r>
            <a:r>
              <a:rPr lang="de-DE" dirty="0"/>
              <a:t>?</a:t>
            </a:r>
          </a:p>
        </p:txBody>
      </p:sp>
      <p:pic>
        <p:nvPicPr>
          <p:cNvPr id="8" name="Grafik 7" descr="E-Mail">
            <a:extLst>
              <a:ext uri="{FF2B5EF4-FFF2-40B4-BE49-F238E27FC236}">
                <a16:creationId xmlns:a16="http://schemas.microsoft.com/office/drawing/2014/main" id="{0DEA517C-DF9B-0B49-76FE-FE03C3965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708" y="33297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21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38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2BC843-F013-D01B-E312-88C74E1F676E}"/>
              </a:ext>
            </a:extLst>
          </p:cNvPr>
          <p:cNvSpPr txBox="1"/>
          <p:nvPr/>
        </p:nvSpPr>
        <p:spPr>
          <a:xfrm>
            <a:off x="513933" y="1337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 sind dann in folgende Kategorien zu unterteilen.</a:t>
            </a:r>
          </a:p>
        </p:txBody>
      </p:sp>
      <p:pic>
        <p:nvPicPr>
          <p:cNvPr id="8194" name="Picture 2" descr="Die Grafik veranschaulicht den im Text beschriebenen Entscheidungsprozess beim IT-Grundschutz-Check.">
            <a:extLst>
              <a:ext uri="{FF2B5EF4-FFF2-40B4-BE49-F238E27FC236}">
                <a16:creationId xmlns:a16="http://schemas.microsoft.com/office/drawing/2014/main" id="{D044FA91-EC07-686A-683A-3CCD5282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82" y="1507418"/>
            <a:ext cx="3854705" cy="3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ED4686F-B01E-AB01-AF57-655105B45648}"/>
              </a:ext>
            </a:extLst>
          </p:cNvPr>
          <p:cNvSpPr txBox="1"/>
          <p:nvPr/>
        </p:nvSpPr>
        <p:spPr>
          <a:xfrm>
            <a:off x="1127982" y="2629734"/>
            <a:ext cx="132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WerbeMails</a:t>
            </a:r>
            <a:r>
              <a:rPr lang="de-DE" dirty="0"/>
              <a:t>?</a:t>
            </a:r>
          </a:p>
        </p:txBody>
      </p:sp>
      <p:pic>
        <p:nvPicPr>
          <p:cNvPr id="8" name="Grafik 7" descr="E-Mail">
            <a:extLst>
              <a:ext uri="{FF2B5EF4-FFF2-40B4-BE49-F238E27FC236}">
                <a16:creationId xmlns:a16="http://schemas.microsoft.com/office/drawing/2014/main" id="{0DEA517C-DF9B-0B49-76FE-FE03C3965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708" y="3329796"/>
            <a:ext cx="914400" cy="914400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57267466-888C-928A-9502-2B4EA6D91310}"/>
              </a:ext>
            </a:extLst>
          </p:cNvPr>
          <p:cNvSpPr/>
          <p:nvPr/>
        </p:nvSpPr>
        <p:spPr>
          <a:xfrm rot="5400000">
            <a:off x="4823886" y="1742031"/>
            <a:ext cx="565943" cy="2803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6E1A920-B600-34E0-5F89-A97E17D5BF07}"/>
              </a:ext>
            </a:extLst>
          </p:cNvPr>
          <p:cNvSpPr/>
          <p:nvPr/>
        </p:nvSpPr>
        <p:spPr>
          <a:xfrm>
            <a:off x="5877998" y="2209466"/>
            <a:ext cx="565943" cy="2803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B893610D-8598-7110-B069-9D9990C0AEE4}"/>
              </a:ext>
            </a:extLst>
          </p:cNvPr>
          <p:cNvSpPr/>
          <p:nvPr/>
        </p:nvSpPr>
        <p:spPr>
          <a:xfrm rot="5400000">
            <a:off x="6530982" y="2547220"/>
            <a:ext cx="565943" cy="2803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91CD079C-6125-0155-BC19-094B8B21BB3B}"/>
              </a:ext>
            </a:extLst>
          </p:cNvPr>
          <p:cNvSpPr/>
          <p:nvPr/>
        </p:nvSpPr>
        <p:spPr>
          <a:xfrm rot="5400000">
            <a:off x="6530981" y="3697698"/>
            <a:ext cx="565943" cy="2803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 descr="E-Mail">
            <a:extLst>
              <a:ext uri="{FF2B5EF4-FFF2-40B4-BE49-F238E27FC236}">
                <a16:creationId xmlns:a16="http://schemas.microsoft.com/office/drawing/2014/main" id="{9EA0371E-7109-A151-BA03-DC1911121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6752" y="37909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66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39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2BC843-F013-D01B-E312-88C74E1F676E}"/>
              </a:ext>
            </a:extLst>
          </p:cNvPr>
          <p:cNvSpPr txBox="1"/>
          <p:nvPr/>
        </p:nvSpPr>
        <p:spPr>
          <a:xfrm>
            <a:off x="513933" y="1337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 sind dann in folgende Kategorien zu unterteilen.</a:t>
            </a:r>
          </a:p>
        </p:txBody>
      </p:sp>
      <p:pic>
        <p:nvPicPr>
          <p:cNvPr id="8194" name="Picture 2" descr="Die Grafik veranschaulicht den im Text beschriebenen Entscheidungsprozess beim IT-Grundschutz-Check.">
            <a:extLst>
              <a:ext uri="{FF2B5EF4-FFF2-40B4-BE49-F238E27FC236}">
                <a16:creationId xmlns:a16="http://schemas.microsoft.com/office/drawing/2014/main" id="{D044FA91-EC07-686A-683A-3CCD5282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82" y="1507418"/>
            <a:ext cx="3854705" cy="3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Aktenkoffer">
            <a:extLst>
              <a:ext uri="{FF2B5EF4-FFF2-40B4-BE49-F238E27FC236}">
                <a16:creationId xmlns:a16="http://schemas.microsoft.com/office/drawing/2014/main" id="{119754F1-325E-30A9-51D1-52273C9CC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4866" y="3189633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EF205F7-1400-609F-B770-299088B741E8}"/>
              </a:ext>
            </a:extLst>
          </p:cNvPr>
          <p:cNvSpPr txBox="1"/>
          <p:nvPr/>
        </p:nvSpPr>
        <p:spPr>
          <a:xfrm>
            <a:off x="1047888" y="2489571"/>
            <a:ext cx="132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Personalakten?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50F69B7-A2B8-5283-57C8-B68C43DEEB8A}"/>
              </a:ext>
            </a:extLst>
          </p:cNvPr>
          <p:cNvSpPr/>
          <p:nvPr/>
        </p:nvSpPr>
        <p:spPr>
          <a:xfrm rot="5400000">
            <a:off x="4868232" y="2677654"/>
            <a:ext cx="547305" cy="2710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F5CEC8-CE7C-673D-CAB1-E370C590AA3E}"/>
              </a:ext>
            </a:extLst>
          </p:cNvPr>
          <p:cNvSpPr/>
          <p:nvPr/>
        </p:nvSpPr>
        <p:spPr>
          <a:xfrm rot="5400000">
            <a:off x="4868233" y="1763063"/>
            <a:ext cx="547305" cy="2710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47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pic>
        <p:nvPicPr>
          <p:cNvPr id="1028" name="Picture 4" descr="Bundesamt für Sicherheit in der Informationstechnik – Wikipedia">
            <a:extLst>
              <a:ext uri="{FF2B5EF4-FFF2-40B4-BE49-F238E27FC236}">
                <a16:creationId xmlns:a16="http://schemas.microsoft.com/office/drawing/2014/main" id="{F27CAD8B-BEF4-B011-6A24-884E3985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39" y="1310182"/>
            <a:ext cx="4678490" cy="28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075B5F-BA74-B104-6AC3-070302871B2B}"/>
              </a:ext>
            </a:extLst>
          </p:cNvPr>
          <p:cNvSpPr txBox="1"/>
          <p:nvPr/>
        </p:nvSpPr>
        <p:spPr>
          <a:xfrm>
            <a:off x="5107730" y="1762882"/>
            <a:ext cx="3257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Das BSI veröffentlicht regelmäßig Studien, Richtlinien, Infoblätter und Broschüren zum Thema IT-Sicherheit.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466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40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2BC843-F013-D01B-E312-88C74E1F676E}"/>
              </a:ext>
            </a:extLst>
          </p:cNvPr>
          <p:cNvSpPr txBox="1"/>
          <p:nvPr/>
        </p:nvSpPr>
        <p:spPr>
          <a:xfrm>
            <a:off x="513933" y="1337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 sind dann in folgende Kategorien zu unterteilen.</a:t>
            </a:r>
          </a:p>
        </p:txBody>
      </p:sp>
      <p:pic>
        <p:nvPicPr>
          <p:cNvPr id="8194" name="Picture 2" descr="Die Grafik veranschaulicht den im Text beschriebenen Entscheidungsprozess beim IT-Grundschutz-Check.">
            <a:extLst>
              <a:ext uri="{FF2B5EF4-FFF2-40B4-BE49-F238E27FC236}">
                <a16:creationId xmlns:a16="http://schemas.microsoft.com/office/drawing/2014/main" id="{D044FA91-EC07-686A-683A-3CCD5282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82" y="1507418"/>
            <a:ext cx="3854705" cy="3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Aktenkoffer">
            <a:extLst>
              <a:ext uri="{FF2B5EF4-FFF2-40B4-BE49-F238E27FC236}">
                <a16:creationId xmlns:a16="http://schemas.microsoft.com/office/drawing/2014/main" id="{119754F1-325E-30A9-51D1-52273C9CC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5429" y="2355536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EF205F7-1400-609F-B770-299088B741E8}"/>
              </a:ext>
            </a:extLst>
          </p:cNvPr>
          <p:cNvSpPr txBox="1"/>
          <p:nvPr/>
        </p:nvSpPr>
        <p:spPr>
          <a:xfrm>
            <a:off x="740864" y="2489571"/>
            <a:ext cx="132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Personalakten?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50F69B7-A2B8-5283-57C8-B68C43DEEB8A}"/>
              </a:ext>
            </a:extLst>
          </p:cNvPr>
          <p:cNvSpPr/>
          <p:nvPr/>
        </p:nvSpPr>
        <p:spPr>
          <a:xfrm rot="5400000">
            <a:off x="4868232" y="2677654"/>
            <a:ext cx="547305" cy="2710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F5CEC8-CE7C-673D-CAB1-E370C590AA3E}"/>
              </a:ext>
            </a:extLst>
          </p:cNvPr>
          <p:cNvSpPr/>
          <p:nvPr/>
        </p:nvSpPr>
        <p:spPr>
          <a:xfrm rot="5400000">
            <a:off x="4868233" y="1763063"/>
            <a:ext cx="547305" cy="2710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8D533DD-F371-C922-07E3-84CD20FF9D2D}"/>
              </a:ext>
            </a:extLst>
          </p:cNvPr>
          <p:cNvSpPr txBox="1"/>
          <p:nvPr/>
        </p:nvSpPr>
        <p:spPr>
          <a:xfrm>
            <a:off x="647422" y="3403971"/>
            <a:ext cx="256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Liegen auf </a:t>
            </a:r>
            <a:r>
              <a:rPr lang="de-DE" b="1" dirty="0" err="1"/>
              <a:t>Immuteable</a:t>
            </a:r>
            <a:r>
              <a:rPr lang="de-DE" b="1" dirty="0"/>
              <a:t> Backup Server mit Schleusensystem. </a:t>
            </a:r>
          </a:p>
        </p:txBody>
      </p:sp>
    </p:spTree>
    <p:extLst>
      <p:ext uri="{BB962C8B-B14F-4D97-AF65-F5344CB8AC3E}">
        <p14:creationId xmlns:p14="http://schemas.microsoft.com/office/powerpoint/2010/main" val="4172547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41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2BC843-F013-D01B-E312-88C74E1F676E}"/>
              </a:ext>
            </a:extLst>
          </p:cNvPr>
          <p:cNvSpPr txBox="1"/>
          <p:nvPr/>
        </p:nvSpPr>
        <p:spPr>
          <a:xfrm>
            <a:off x="513933" y="1337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 sind dann in folgende Kategorien zu unterteilen.</a:t>
            </a:r>
          </a:p>
        </p:txBody>
      </p:sp>
      <p:pic>
        <p:nvPicPr>
          <p:cNvPr id="8194" name="Picture 2" descr="Die Grafik veranschaulicht den im Text beschriebenen Entscheidungsprozess beim IT-Grundschutz-Check.">
            <a:extLst>
              <a:ext uri="{FF2B5EF4-FFF2-40B4-BE49-F238E27FC236}">
                <a16:creationId xmlns:a16="http://schemas.microsoft.com/office/drawing/2014/main" id="{D044FA91-EC07-686A-683A-3CCD5282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82" y="1507418"/>
            <a:ext cx="3854705" cy="3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Aktenkoffer">
            <a:extLst>
              <a:ext uri="{FF2B5EF4-FFF2-40B4-BE49-F238E27FC236}">
                <a16:creationId xmlns:a16="http://schemas.microsoft.com/office/drawing/2014/main" id="{119754F1-325E-30A9-51D1-52273C9CC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5429" y="2355536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EF205F7-1400-609F-B770-299088B741E8}"/>
              </a:ext>
            </a:extLst>
          </p:cNvPr>
          <p:cNvSpPr txBox="1"/>
          <p:nvPr/>
        </p:nvSpPr>
        <p:spPr>
          <a:xfrm>
            <a:off x="740864" y="2489571"/>
            <a:ext cx="132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Personalakten?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50F69B7-A2B8-5283-57C8-B68C43DEEB8A}"/>
              </a:ext>
            </a:extLst>
          </p:cNvPr>
          <p:cNvSpPr/>
          <p:nvPr/>
        </p:nvSpPr>
        <p:spPr>
          <a:xfrm rot="5400000">
            <a:off x="4868232" y="2677654"/>
            <a:ext cx="547305" cy="2710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F5CEC8-CE7C-673D-CAB1-E370C590AA3E}"/>
              </a:ext>
            </a:extLst>
          </p:cNvPr>
          <p:cNvSpPr/>
          <p:nvPr/>
        </p:nvSpPr>
        <p:spPr>
          <a:xfrm rot="5400000">
            <a:off x="4868233" y="1763063"/>
            <a:ext cx="547305" cy="2710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8D533DD-F371-C922-07E3-84CD20FF9D2D}"/>
              </a:ext>
            </a:extLst>
          </p:cNvPr>
          <p:cNvSpPr txBox="1"/>
          <p:nvPr/>
        </p:nvSpPr>
        <p:spPr>
          <a:xfrm>
            <a:off x="647422" y="3403971"/>
            <a:ext cx="256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Liegen auf </a:t>
            </a:r>
            <a:r>
              <a:rPr lang="de-DE" b="1" dirty="0" err="1"/>
              <a:t>Immuteable</a:t>
            </a:r>
            <a:r>
              <a:rPr lang="de-DE" b="1" dirty="0"/>
              <a:t> Backup Server mit Schleusensystem. 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612D18B6-3A86-83CB-A94B-B6E522E78BC5}"/>
              </a:ext>
            </a:extLst>
          </p:cNvPr>
          <p:cNvSpPr/>
          <p:nvPr/>
        </p:nvSpPr>
        <p:spPr>
          <a:xfrm rot="5400000">
            <a:off x="4006115" y="3569344"/>
            <a:ext cx="547305" cy="2710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Aktenkoffer">
            <a:extLst>
              <a:ext uri="{FF2B5EF4-FFF2-40B4-BE49-F238E27FC236}">
                <a16:creationId xmlns:a16="http://schemas.microsoft.com/office/drawing/2014/main" id="{2BD9599F-BA61-9712-2126-E48D7E04A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287" y="38714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88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42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2BC843-F013-D01B-E312-88C74E1F676E}"/>
              </a:ext>
            </a:extLst>
          </p:cNvPr>
          <p:cNvSpPr txBox="1"/>
          <p:nvPr/>
        </p:nvSpPr>
        <p:spPr>
          <a:xfrm>
            <a:off x="513933" y="1337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 sind dann in folgende Kategorien zu unterteilen.</a:t>
            </a:r>
          </a:p>
        </p:txBody>
      </p:sp>
      <p:pic>
        <p:nvPicPr>
          <p:cNvPr id="8194" name="Picture 2" descr="Die Grafik veranschaulicht den im Text beschriebenen Entscheidungsprozess beim IT-Grundschutz-Check.">
            <a:extLst>
              <a:ext uri="{FF2B5EF4-FFF2-40B4-BE49-F238E27FC236}">
                <a16:creationId xmlns:a16="http://schemas.microsoft.com/office/drawing/2014/main" id="{D044FA91-EC07-686A-683A-3CCD5282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82" y="1507418"/>
            <a:ext cx="3854705" cy="3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Aktenkoffer">
            <a:extLst>
              <a:ext uri="{FF2B5EF4-FFF2-40B4-BE49-F238E27FC236}">
                <a16:creationId xmlns:a16="http://schemas.microsoft.com/office/drawing/2014/main" id="{119754F1-325E-30A9-51D1-52273C9CC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5429" y="2355536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EF205F7-1400-609F-B770-299088B741E8}"/>
              </a:ext>
            </a:extLst>
          </p:cNvPr>
          <p:cNvSpPr txBox="1"/>
          <p:nvPr/>
        </p:nvSpPr>
        <p:spPr>
          <a:xfrm>
            <a:off x="740864" y="2489571"/>
            <a:ext cx="132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Personalakten?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50F69B7-A2B8-5283-57C8-B68C43DEEB8A}"/>
              </a:ext>
            </a:extLst>
          </p:cNvPr>
          <p:cNvSpPr/>
          <p:nvPr/>
        </p:nvSpPr>
        <p:spPr>
          <a:xfrm rot="5400000">
            <a:off x="4868232" y="2677654"/>
            <a:ext cx="547305" cy="2710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F5CEC8-CE7C-673D-CAB1-E370C590AA3E}"/>
              </a:ext>
            </a:extLst>
          </p:cNvPr>
          <p:cNvSpPr/>
          <p:nvPr/>
        </p:nvSpPr>
        <p:spPr>
          <a:xfrm rot="5400000">
            <a:off x="4868233" y="1763063"/>
            <a:ext cx="547305" cy="2710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8D533DD-F371-C922-07E3-84CD20FF9D2D}"/>
              </a:ext>
            </a:extLst>
          </p:cNvPr>
          <p:cNvSpPr txBox="1"/>
          <p:nvPr/>
        </p:nvSpPr>
        <p:spPr>
          <a:xfrm>
            <a:off x="647422" y="3403971"/>
            <a:ext cx="2562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Liegen auf HDD eines PCs in der Personalverwaltung.</a:t>
            </a:r>
          </a:p>
        </p:txBody>
      </p:sp>
    </p:spTree>
    <p:extLst>
      <p:ext uri="{BB962C8B-B14F-4D97-AF65-F5344CB8AC3E}">
        <p14:creationId xmlns:p14="http://schemas.microsoft.com/office/powerpoint/2010/main" val="29813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43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2BC843-F013-D01B-E312-88C74E1F676E}"/>
              </a:ext>
            </a:extLst>
          </p:cNvPr>
          <p:cNvSpPr txBox="1"/>
          <p:nvPr/>
        </p:nvSpPr>
        <p:spPr>
          <a:xfrm>
            <a:off x="513933" y="1337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 sind dann in folgende Kategorien zu unterteilen.</a:t>
            </a:r>
          </a:p>
        </p:txBody>
      </p:sp>
      <p:pic>
        <p:nvPicPr>
          <p:cNvPr id="8194" name="Picture 2" descr="Die Grafik veranschaulicht den im Text beschriebenen Entscheidungsprozess beim IT-Grundschutz-Check.">
            <a:extLst>
              <a:ext uri="{FF2B5EF4-FFF2-40B4-BE49-F238E27FC236}">
                <a16:creationId xmlns:a16="http://schemas.microsoft.com/office/drawing/2014/main" id="{D044FA91-EC07-686A-683A-3CCD5282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82" y="1507418"/>
            <a:ext cx="3854705" cy="3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Aktenkoffer">
            <a:extLst>
              <a:ext uri="{FF2B5EF4-FFF2-40B4-BE49-F238E27FC236}">
                <a16:creationId xmlns:a16="http://schemas.microsoft.com/office/drawing/2014/main" id="{119754F1-325E-30A9-51D1-52273C9CC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5429" y="2355536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EF205F7-1400-609F-B770-299088B741E8}"/>
              </a:ext>
            </a:extLst>
          </p:cNvPr>
          <p:cNvSpPr txBox="1"/>
          <p:nvPr/>
        </p:nvSpPr>
        <p:spPr>
          <a:xfrm>
            <a:off x="740864" y="2489571"/>
            <a:ext cx="132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Personalakten?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50F69B7-A2B8-5283-57C8-B68C43DEEB8A}"/>
              </a:ext>
            </a:extLst>
          </p:cNvPr>
          <p:cNvSpPr/>
          <p:nvPr/>
        </p:nvSpPr>
        <p:spPr>
          <a:xfrm rot="5400000">
            <a:off x="4868232" y="2677654"/>
            <a:ext cx="547305" cy="2710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F5CEC8-CE7C-673D-CAB1-E370C590AA3E}"/>
              </a:ext>
            </a:extLst>
          </p:cNvPr>
          <p:cNvSpPr/>
          <p:nvPr/>
        </p:nvSpPr>
        <p:spPr>
          <a:xfrm rot="5400000">
            <a:off x="4868233" y="1763063"/>
            <a:ext cx="547305" cy="2710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8D533DD-F371-C922-07E3-84CD20FF9D2D}"/>
              </a:ext>
            </a:extLst>
          </p:cNvPr>
          <p:cNvSpPr txBox="1"/>
          <p:nvPr/>
        </p:nvSpPr>
        <p:spPr>
          <a:xfrm>
            <a:off x="647422" y="3403971"/>
            <a:ext cx="2562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Liegen auf HDD eines PCs in der Personalverwaltung.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B318278-7C54-BF34-7565-3BC9E2B3F5E1}"/>
              </a:ext>
            </a:extLst>
          </p:cNvPr>
          <p:cNvSpPr/>
          <p:nvPr/>
        </p:nvSpPr>
        <p:spPr>
          <a:xfrm rot="5400000">
            <a:off x="5641356" y="3456436"/>
            <a:ext cx="547305" cy="2710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Aktenkoffer">
            <a:extLst>
              <a:ext uri="{FF2B5EF4-FFF2-40B4-BE49-F238E27FC236}">
                <a16:creationId xmlns:a16="http://schemas.microsoft.com/office/drawing/2014/main" id="{E8D224D8-BC1C-67AB-021E-527960FB9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7808" y="37991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0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44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2BC843-F013-D01B-E312-88C74E1F676E}"/>
              </a:ext>
            </a:extLst>
          </p:cNvPr>
          <p:cNvSpPr txBox="1"/>
          <p:nvPr/>
        </p:nvSpPr>
        <p:spPr>
          <a:xfrm>
            <a:off x="513933" y="1337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 sind dann in folgende Kategorien zu unterteilen.</a:t>
            </a:r>
          </a:p>
        </p:txBody>
      </p:sp>
      <p:pic>
        <p:nvPicPr>
          <p:cNvPr id="8194" name="Picture 2" descr="Die Grafik veranschaulicht den im Text beschriebenen Entscheidungsprozess beim IT-Grundschutz-Check.">
            <a:extLst>
              <a:ext uri="{FF2B5EF4-FFF2-40B4-BE49-F238E27FC236}">
                <a16:creationId xmlns:a16="http://schemas.microsoft.com/office/drawing/2014/main" id="{D044FA91-EC07-686A-683A-3CCD5282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82" y="1507418"/>
            <a:ext cx="3854705" cy="3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8F6190E-F279-4851-FB54-25D0DFAAA4B0}"/>
              </a:ext>
            </a:extLst>
          </p:cNvPr>
          <p:cNvSpPr txBox="1"/>
          <p:nvPr/>
        </p:nvSpPr>
        <p:spPr>
          <a:xfrm>
            <a:off x="660771" y="2571750"/>
            <a:ext cx="2696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Festhalten in Checklisten.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978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45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2BC843-F013-D01B-E312-88C74E1F676E}"/>
              </a:ext>
            </a:extLst>
          </p:cNvPr>
          <p:cNvSpPr txBox="1"/>
          <p:nvPr/>
        </p:nvSpPr>
        <p:spPr>
          <a:xfrm>
            <a:off x="513933" y="1337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 sind dann in folgende Kategorien zu unterteilen.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F6190E-F279-4851-FB54-25D0DFAAA4B0}"/>
              </a:ext>
            </a:extLst>
          </p:cNvPr>
          <p:cNvSpPr txBox="1"/>
          <p:nvPr/>
        </p:nvSpPr>
        <p:spPr>
          <a:xfrm>
            <a:off x="660771" y="2571750"/>
            <a:ext cx="2696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Festhalten in Checklisten.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393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46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2BC843-F013-D01B-E312-88C74E1F676E}"/>
              </a:ext>
            </a:extLst>
          </p:cNvPr>
          <p:cNvSpPr txBox="1"/>
          <p:nvPr/>
        </p:nvSpPr>
        <p:spPr>
          <a:xfrm>
            <a:off x="513933" y="1337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 sind dann in folgende Kategorien zu unterteilen.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F6190E-F279-4851-FB54-25D0DFAAA4B0}"/>
              </a:ext>
            </a:extLst>
          </p:cNvPr>
          <p:cNvSpPr txBox="1"/>
          <p:nvPr/>
        </p:nvSpPr>
        <p:spPr>
          <a:xfrm>
            <a:off x="660771" y="2571750"/>
            <a:ext cx="2696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Festhalten in Checklisten.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56CCDFA-43B9-F829-EBA7-7E3DA103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166" y="3256457"/>
            <a:ext cx="7306695" cy="2191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06E5940-29A7-4D6A-130D-BC947DAF9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76" y="513550"/>
            <a:ext cx="297682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85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47</a:t>
            </a:fld>
            <a:endParaRPr lang="de-DE" dirty="0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BF3B31D-D85B-7D14-8943-36B780F4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0"/>
            <a:ext cx="8220339" cy="47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68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09231CD-D6C3-EC65-6658-C24BA2F7B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7" b="4954"/>
          <a:stretch/>
        </p:blipFill>
        <p:spPr>
          <a:xfrm>
            <a:off x="689065" y="253629"/>
            <a:ext cx="7967700" cy="4311698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48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406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49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2BC843-F013-D01B-E312-88C74E1F676E}"/>
              </a:ext>
            </a:extLst>
          </p:cNvPr>
          <p:cNvSpPr txBox="1"/>
          <p:nvPr/>
        </p:nvSpPr>
        <p:spPr>
          <a:xfrm>
            <a:off x="513933" y="1337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 sind dann in folgende Kategorien zu unterteilen.</a:t>
            </a:r>
          </a:p>
        </p:txBody>
      </p:sp>
      <p:pic>
        <p:nvPicPr>
          <p:cNvPr id="8194" name="Picture 2" descr="Die Grafik veranschaulicht den im Text beschriebenen Entscheidungsprozess beim IT-Grundschutz-Check.">
            <a:extLst>
              <a:ext uri="{FF2B5EF4-FFF2-40B4-BE49-F238E27FC236}">
                <a16:creationId xmlns:a16="http://schemas.microsoft.com/office/drawing/2014/main" id="{D044FA91-EC07-686A-683A-3CCD5282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82" y="1507418"/>
            <a:ext cx="3854705" cy="3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2FDA383-444C-F833-CFF3-F73DDF9C58D3}"/>
              </a:ext>
            </a:extLst>
          </p:cNvPr>
          <p:cNvSpPr txBox="1"/>
          <p:nvPr/>
        </p:nvSpPr>
        <p:spPr>
          <a:xfrm>
            <a:off x="807609" y="2696479"/>
            <a:ext cx="195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Smartphone?</a:t>
            </a:r>
            <a:endParaRPr lang="de-DE" dirty="0"/>
          </a:p>
        </p:txBody>
      </p:sp>
      <p:pic>
        <p:nvPicPr>
          <p:cNvPr id="8" name="Grafik 7" descr="Smartphone">
            <a:extLst>
              <a:ext uri="{FF2B5EF4-FFF2-40B4-BE49-F238E27FC236}">
                <a16:creationId xmlns:a16="http://schemas.microsoft.com/office/drawing/2014/main" id="{E6038DE3-16C4-4968-84C6-4F7F58A42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1413" y="3110486"/>
            <a:ext cx="697480" cy="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8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075B5F-BA74-B104-6AC3-070302871B2B}"/>
              </a:ext>
            </a:extLst>
          </p:cNvPr>
          <p:cNvSpPr txBox="1"/>
          <p:nvPr/>
        </p:nvSpPr>
        <p:spPr>
          <a:xfrm>
            <a:off x="5107730" y="1762882"/>
            <a:ext cx="3257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Das BSI veröffentlicht regelmäßig Studien, Richtlinien, Infoblätter und Broschüren zum Thema IT-Sicherheit.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AE81E0E-802C-C0E6-258C-0086BC23475C}"/>
              </a:ext>
            </a:extLst>
          </p:cNvPr>
          <p:cNvSpPr/>
          <p:nvPr/>
        </p:nvSpPr>
        <p:spPr>
          <a:xfrm flipH="1">
            <a:off x="4305022" y="2227145"/>
            <a:ext cx="553979" cy="2744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BDF0ED-FDFC-460D-06D7-CC23C97AFE51}"/>
              </a:ext>
            </a:extLst>
          </p:cNvPr>
          <p:cNvSpPr txBox="1"/>
          <p:nvPr/>
        </p:nvSpPr>
        <p:spPr>
          <a:xfrm>
            <a:off x="1706886" y="1872284"/>
            <a:ext cx="234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Vorgabe einer Sicherheitslinie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5B14D17-85E2-A6DB-C30E-A7DC3C0641FB}"/>
              </a:ext>
            </a:extLst>
          </p:cNvPr>
          <p:cNvSpPr txBox="1"/>
          <p:nvPr/>
        </p:nvSpPr>
        <p:spPr>
          <a:xfrm>
            <a:off x="961120" y="3182014"/>
            <a:ext cx="4578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bundessansweb"/>
              </a:rPr>
              <a:t>Ziel anzustrebendes Niveau der </a:t>
            </a:r>
            <a:r>
              <a:rPr lang="de-DE" b="1" i="0" dirty="0">
                <a:solidFill>
                  <a:srgbClr val="000000"/>
                </a:solidFill>
                <a:effectLst/>
                <a:latin typeface="bundessansweb"/>
              </a:rPr>
              <a:t>Informationssicherheit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web"/>
              </a:rPr>
              <a:t> in einer </a:t>
            </a:r>
            <a:r>
              <a:rPr lang="de-DE" b="1" i="0" dirty="0">
                <a:solidFill>
                  <a:srgbClr val="000000"/>
                </a:solidFill>
                <a:effectLst/>
                <a:latin typeface="bundessansweb"/>
              </a:rPr>
              <a:t>Institution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web"/>
              </a:rPr>
              <a:t> heben. </a:t>
            </a:r>
            <a:endParaRPr lang="de-DE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8021974-1876-6D49-B1BC-A3E5AFDC3466}"/>
              </a:ext>
            </a:extLst>
          </p:cNvPr>
          <p:cNvSpPr/>
          <p:nvPr/>
        </p:nvSpPr>
        <p:spPr>
          <a:xfrm rot="16200000" flipH="1">
            <a:off x="2203457" y="2816568"/>
            <a:ext cx="553979" cy="2744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281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50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2BC843-F013-D01B-E312-88C74E1F676E}"/>
              </a:ext>
            </a:extLst>
          </p:cNvPr>
          <p:cNvSpPr txBox="1"/>
          <p:nvPr/>
        </p:nvSpPr>
        <p:spPr>
          <a:xfrm>
            <a:off x="513933" y="1337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 sind dann in folgende Kategorien zu unterteilen.</a:t>
            </a:r>
          </a:p>
        </p:txBody>
      </p:sp>
      <p:pic>
        <p:nvPicPr>
          <p:cNvPr id="8194" name="Picture 2" descr="Die Grafik veranschaulicht den im Text beschriebenen Entscheidungsprozess beim IT-Grundschutz-Check.">
            <a:extLst>
              <a:ext uri="{FF2B5EF4-FFF2-40B4-BE49-F238E27FC236}">
                <a16:creationId xmlns:a16="http://schemas.microsoft.com/office/drawing/2014/main" id="{D044FA91-EC07-686A-683A-3CCD5282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82" y="1507418"/>
            <a:ext cx="3854705" cy="3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2FDA383-444C-F833-CFF3-F73DDF9C58D3}"/>
              </a:ext>
            </a:extLst>
          </p:cNvPr>
          <p:cNvSpPr txBox="1"/>
          <p:nvPr/>
        </p:nvSpPr>
        <p:spPr>
          <a:xfrm>
            <a:off x="807609" y="2696479"/>
            <a:ext cx="195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Smartphone?</a:t>
            </a:r>
            <a:endParaRPr lang="de-DE" dirty="0"/>
          </a:p>
        </p:txBody>
      </p:sp>
      <p:pic>
        <p:nvPicPr>
          <p:cNvPr id="8" name="Grafik 7" descr="Smartphone">
            <a:extLst>
              <a:ext uri="{FF2B5EF4-FFF2-40B4-BE49-F238E27FC236}">
                <a16:creationId xmlns:a16="http://schemas.microsoft.com/office/drawing/2014/main" id="{E6038DE3-16C4-4968-84C6-4F7F58A42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1413" y="3110486"/>
            <a:ext cx="697480" cy="697480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1002A58D-ADAC-E32F-AB91-304E56494336}"/>
              </a:ext>
            </a:extLst>
          </p:cNvPr>
          <p:cNvSpPr/>
          <p:nvPr/>
        </p:nvSpPr>
        <p:spPr>
          <a:xfrm rot="5400000">
            <a:off x="4842606" y="1768731"/>
            <a:ext cx="500584" cy="2479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BA5E68AE-8E9E-DF05-5FA8-7C7CE4FB7D0A}"/>
              </a:ext>
            </a:extLst>
          </p:cNvPr>
          <p:cNvSpPr/>
          <p:nvPr/>
        </p:nvSpPr>
        <p:spPr>
          <a:xfrm rot="5400000">
            <a:off x="4871028" y="2698066"/>
            <a:ext cx="500584" cy="2479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F85345F1-6056-3767-1284-9A6742647558}"/>
              </a:ext>
            </a:extLst>
          </p:cNvPr>
          <p:cNvSpPr/>
          <p:nvPr/>
        </p:nvSpPr>
        <p:spPr>
          <a:xfrm rot="5400000">
            <a:off x="5664175" y="3433698"/>
            <a:ext cx="500584" cy="2479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910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51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2BC843-F013-D01B-E312-88C74E1F676E}"/>
              </a:ext>
            </a:extLst>
          </p:cNvPr>
          <p:cNvSpPr txBox="1"/>
          <p:nvPr/>
        </p:nvSpPr>
        <p:spPr>
          <a:xfrm>
            <a:off x="513933" y="1337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 sind dann in folgende Kategorien zu unterteilen.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E0C6878-BF9D-327A-26DD-EC6FCAFF99AF}"/>
              </a:ext>
            </a:extLst>
          </p:cNvPr>
          <p:cNvSpPr txBox="1"/>
          <p:nvPr/>
        </p:nvSpPr>
        <p:spPr>
          <a:xfrm>
            <a:off x="513933" y="2749875"/>
            <a:ext cx="245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Beispiele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EE5D83-E9D1-9364-F0D6-5438A9DE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53" y="2373028"/>
            <a:ext cx="242921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979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52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2BC843-F013-D01B-E312-88C74E1F676E}"/>
              </a:ext>
            </a:extLst>
          </p:cNvPr>
          <p:cNvSpPr txBox="1"/>
          <p:nvPr/>
        </p:nvSpPr>
        <p:spPr>
          <a:xfrm>
            <a:off x="513933" y="1337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 sind dann in folgende Kategorien zu unterteilen.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E0C6878-BF9D-327A-26DD-EC6FCAFF99AF}"/>
              </a:ext>
            </a:extLst>
          </p:cNvPr>
          <p:cNvSpPr txBox="1"/>
          <p:nvPr/>
        </p:nvSpPr>
        <p:spPr>
          <a:xfrm>
            <a:off x="513933" y="2749875"/>
            <a:ext cx="245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Beispiele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EE5D83-E9D1-9364-F0D6-5438A9DE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53" y="2373028"/>
            <a:ext cx="2429214" cy="123842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579BBFC-74E2-FFE7-0DFE-D976ACF18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01" y="2825528"/>
            <a:ext cx="63826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3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53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2BC843-F013-D01B-E312-88C74E1F676E}"/>
              </a:ext>
            </a:extLst>
          </p:cNvPr>
          <p:cNvSpPr txBox="1"/>
          <p:nvPr/>
        </p:nvSpPr>
        <p:spPr>
          <a:xfrm>
            <a:off x="513933" y="1337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Informationen sind dann in folgende Kategorien zu unterteilen.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E0C6878-BF9D-327A-26DD-EC6FCAFF99AF}"/>
              </a:ext>
            </a:extLst>
          </p:cNvPr>
          <p:cNvSpPr txBox="1"/>
          <p:nvPr/>
        </p:nvSpPr>
        <p:spPr>
          <a:xfrm>
            <a:off x="513933" y="2749875"/>
            <a:ext cx="245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Beispiele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EE5D83-E9D1-9364-F0D6-5438A9DE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53" y="2373028"/>
            <a:ext cx="2429214" cy="123842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90A49C2-BD20-EA8F-0327-344F4F284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700" y="1533305"/>
            <a:ext cx="3286584" cy="309605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579BBFC-74E2-FFE7-0DFE-D976ACF18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01" y="2825528"/>
            <a:ext cx="63826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68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54</a:t>
            </a:fld>
            <a:endParaRPr lang="de-DE"/>
          </a:p>
          <a:p>
            <a:endParaRPr lang="de-DE" dirty="0"/>
          </a:p>
        </p:txBody>
      </p:sp>
      <p:pic>
        <p:nvPicPr>
          <p:cNvPr id="10242" name="Picture 2">
            <a:hlinkClick r:id="rId2"/>
            <a:extLst>
              <a:ext uri="{FF2B5EF4-FFF2-40B4-BE49-F238E27FC236}">
                <a16:creationId xmlns:a16="http://schemas.microsoft.com/office/drawing/2014/main" id="{3EB15E98-D03D-BA23-0358-B3879792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42" y="2041966"/>
            <a:ext cx="3470715" cy="16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00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075B5F-BA74-B104-6AC3-070302871B2B}"/>
              </a:ext>
            </a:extLst>
          </p:cNvPr>
          <p:cNvSpPr txBox="1"/>
          <p:nvPr/>
        </p:nvSpPr>
        <p:spPr>
          <a:xfrm>
            <a:off x="5107730" y="1762882"/>
            <a:ext cx="3257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Das BSI veröffentlicht regelmäßig Studien, Richtlinien, Infoblätter und Broschüren zum Thema IT-Sicherheit.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AE81E0E-802C-C0E6-258C-0086BC23475C}"/>
              </a:ext>
            </a:extLst>
          </p:cNvPr>
          <p:cNvSpPr/>
          <p:nvPr/>
        </p:nvSpPr>
        <p:spPr>
          <a:xfrm flipH="1">
            <a:off x="4305022" y="2227145"/>
            <a:ext cx="553979" cy="2744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BDF0ED-FDFC-460D-06D7-CC23C97AFE51}"/>
              </a:ext>
            </a:extLst>
          </p:cNvPr>
          <p:cNvSpPr txBox="1"/>
          <p:nvPr/>
        </p:nvSpPr>
        <p:spPr>
          <a:xfrm>
            <a:off x="1706886" y="1872284"/>
            <a:ext cx="234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Vorgabe einer Sicherheitslinie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5B14D17-85E2-A6DB-C30E-A7DC3C0641FB}"/>
              </a:ext>
            </a:extLst>
          </p:cNvPr>
          <p:cNvSpPr txBox="1"/>
          <p:nvPr/>
        </p:nvSpPr>
        <p:spPr>
          <a:xfrm>
            <a:off x="961120" y="3182014"/>
            <a:ext cx="4578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bundessansweb"/>
              </a:rPr>
              <a:t>Ziel anzustrebendes Niveau der </a:t>
            </a:r>
            <a:r>
              <a:rPr lang="de-DE" b="1" i="0" dirty="0">
                <a:solidFill>
                  <a:srgbClr val="000000"/>
                </a:solidFill>
                <a:effectLst/>
                <a:latin typeface="bundessansweb"/>
              </a:rPr>
              <a:t>Informationssicherheit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web"/>
              </a:rPr>
              <a:t> in einer </a:t>
            </a:r>
            <a:r>
              <a:rPr lang="de-DE" b="1" i="0" dirty="0">
                <a:solidFill>
                  <a:srgbClr val="000000"/>
                </a:solidFill>
                <a:effectLst/>
                <a:latin typeface="bundessansweb"/>
              </a:rPr>
              <a:t>Institution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web"/>
              </a:rPr>
              <a:t> heben. </a:t>
            </a:r>
            <a:endParaRPr lang="de-DE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8021974-1876-6D49-B1BC-A3E5AFDC3466}"/>
              </a:ext>
            </a:extLst>
          </p:cNvPr>
          <p:cNvSpPr/>
          <p:nvPr/>
        </p:nvSpPr>
        <p:spPr>
          <a:xfrm rot="16200000" flipH="1">
            <a:off x="2203457" y="2816568"/>
            <a:ext cx="553979" cy="2744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89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E9C045-8E81-EE3F-233D-F7723778E94B}"/>
              </a:ext>
            </a:extLst>
          </p:cNvPr>
          <p:cNvSpPr txBox="1"/>
          <p:nvPr/>
        </p:nvSpPr>
        <p:spPr>
          <a:xfrm>
            <a:off x="487235" y="1461705"/>
            <a:ext cx="7388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Sicherheitsrichtline umfasst folgende Elemente: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Wenige Seite fassen Maßnahmen treffend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Leitung definiert und </a:t>
            </a:r>
            <a:r>
              <a:rPr lang="de-DE" dirty="0" err="1"/>
              <a:t>updated</a:t>
            </a:r>
            <a:r>
              <a:rPr lang="de-DE" dirty="0"/>
              <a:t> die Linie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Zitat: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bundessansweb"/>
              </a:rPr>
              <a:t>Die Leitlinie muss </a:t>
            </a:r>
            <a:r>
              <a:rPr lang="de-DE" b="1" i="0" dirty="0">
                <a:solidFill>
                  <a:srgbClr val="000000"/>
                </a:solidFill>
                <a:effectLst/>
                <a:latin typeface="bundessansweb"/>
              </a:rPr>
              <a:t>allen betroffenen Mitarbeitern bekannt gegeben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web"/>
              </a:rPr>
              <a:t> und </a:t>
            </a:r>
            <a:r>
              <a:rPr lang="de-DE" b="1" i="0" dirty="0">
                <a:solidFill>
                  <a:srgbClr val="000000"/>
                </a:solidFill>
                <a:effectLst/>
                <a:latin typeface="bundessansweb"/>
              </a:rPr>
              <a:t>kontinuierlich aktualisiert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web"/>
              </a:rPr>
              <a:t> werden.</a:t>
            </a:r>
          </a:p>
          <a:p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188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E9C045-8E81-EE3F-233D-F7723778E94B}"/>
              </a:ext>
            </a:extLst>
          </p:cNvPr>
          <p:cNvSpPr txBox="1"/>
          <p:nvPr/>
        </p:nvSpPr>
        <p:spPr>
          <a:xfrm>
            <a:off x="487235" y="1461705"/>
            <a:ext cx="73886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Sicherheitsrichtline umfasst folgende Elemente: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Wenige Seite fassen Maßnahmen treffend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Leitung definiert und </a:t>
            </a:r>
            <a:r>
              <a:rPr lang="de-DE" dirty="0" err="1"/>
              <a:t>updated</a:t>
            </a:r>
            <a:r>
              <a:rPr lang="de-DE" dirty="0"/>
              <a:t> die Linie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Geltungsbereich definieren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Definition wann Verletzungen vorliegen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Initiierung von Sicherheitsprozessen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Schulungen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Organisationsstrukturen und Sicherheitsverantwortliche werden vorgestellt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55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Bundesamt für Sicherheit in der Informationstechnik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13.10.2022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E9C045-8E81-EE3F-233D-F7723778E94B}"/>
              </a:ext>
            </a:extLst>
          </p:cNvPr>
          <p:cNvSpPr txBox="1"/>
          <p:nvPr/>
        </p:nvSpPr>
        <p:spPr>
          <a:xfrm>
            <a:off x="487235" y="1461705"/>
            <a:ext cx="73886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Sicherheitsrichtline umfasst folgende Elemente: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Wenige Seite fassen Maßnahmen treffend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Leitung definiert und </a:t>
            </a:r>
            <a:r>
              <a:rPr lang="de-DE" dirty="0" err="1"/>
              <a:t>updated</a:t>
            </a:r>
            <a:r>
              <a:rPr lang="de-DE" dirty="0"/>
              <a:t> die Linie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Geltungsbereich definieren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Definition wann Verletzungen vorliegen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Initiierung von Sicherheitsprozessen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Schulungen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Organisationsstrukturen und Sicherheitsverantwortliche werden vorgestellt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04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C5F"/>
      </a:dk2>
      <a:lt2>
        <a:srgbClr val="FFFFFF"/>
      </a:lt2>
      <a:accent1>
        <a:srgbClr val="E60028"/>
      </a:accent1>
      <a:accent2>
        <a:srgbClr val="937E00"/>
      </a:accent2>
      <a:accent3>
        <a:srgbClr val="780B24"/>
      </a:accent3>
      <a:accent4>
        <a:srgbClr val="E0BDB3"/>
      </a:accent4>
      <a:accent5>
        <a:srgbClr val="ABCBD7"/>
      </a:accent5>
      <a:accent6>
        <a:srgbClr val="8FFF7B"/>
      </a:accent6>
      <a:hlink>
        <a:srgbClr val="0000FF"/>
      </a:hlink>
      <a:folHlink>
        <a:srgbClr val="00000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Microsoft Office PowerPoint</Application>
  <PresentationFormat>Bildschirmpräsentation (16:9)</PresentationFormat>
  <Paragraphs>295</Paragraphs>
  <Slides>54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64" baseType="lpstr">
      <vt:lpstr>Arial</vt:lpstr>
      <vt:lpstr>bundessansweb</vt:lpstr>
      <vt:lpstr>Calibri</vt:lpstr>
      <vt:lpstr>Courier New</vt:lpstr>
      <vt:lpstr>HSD Sans</vt:lpstr>
      <vt:lpstr>HSD Sans Design</vt:lpstr>
      <vt:lpstr>HSD Sans Maschinenbau</vt:lpstr>
      <vt:lpstr>Symbol</vt:lpstr>
      <vt:lpstr>Wingdings</vt:lpstr>
      <vt:lpstr>Office-Design</vt:lpstr>
      <vt:lpstr>Organisatorische Richtlinien und Rechtliche Rahmenbedingungen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PowerPoint-Präsentation</vt:lpstr>
      <vt:lpstr>PowerPoint-Präsentation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  <vt:lpstr>Bundesamt für Sicherheit in der Informationstechnik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 Viehmann</dc:creator>
  <cp:lastModifiedBy>Jörg  Cosfeld</cp:lastModifiedBy>
  <cp:revision>70</cp:revision>
  <dcterms:created xsi:type="dcterms:W3CDTF">2015-12-03T10:35:01Z</dcterms:created>
  <dcterms:modified xsi:type="dcterms:W3CDTF">2022-10-13T15:38:47Z</dcterms:modified>
</cp:coreProperties>
</file>