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4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58540" y="1132645"/>
            <a:ext cx="8650554" cy="776967"/>
          </a:xfrm>
        </p:spPr>
        <p:txBody>
          <a:bodyPr/>
          <a:lstStyle/>
          <a:p>
            <a:r>
              <a:rPr lang="de-DE" dirty="0"/>
              <a:t>Organisatorische Richtlinien und Rechtliche Rahmenbedingungen II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3545111" cy="534640"/>
          </a:xfrm>
        </p:spPr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B61455-7290-9497-203A-68777F175D1B}"/>
              </a:ext>
            </a:extLst>
          </p:cNvPr>
          <p:cNvSpPr txBox="1"/>
          <p:nvPr/>
        </p:nvSpPr>
        <p:spPr>
          <a:xfrm>
            <a:off x="484323" y="3716511"/>
            <a:ext cx="282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Beschwerden sind auch möglich.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24B2A26-2D5D-074C-A591-E5CDF15D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48" y="0"/>
            <a:ext cx="3745852" cy="51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5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3545111" cy="534640"/>
          </a:xfrm>
        </p:spPr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B61455-7290-9497-203A-68777F175D1B}"/>
              </a:ext>
            </a:extLst>
          </p:cNvPr>
          <p:cNvSpPr txBox="1"/>
          <p:nvPr/>
        </p:nvSpPr>
        <p:spPr>
          <a:xfrm>
            <a:off x="484323" y="3716511"/>
            <a:ext cx="282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Beschwerden sind auch möglich.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CA2AA8-82C5-CD37-2163-20809B96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65" y="0"/>
            <a:ext cx="37695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4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3545111" cy="534640"/>
          </a:xfrm>
        </p:spPr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B61455-7290-9497-203A-68777F175D1B}"/>
              </a:ext>
            </a:extLst>
          </p:cNvPr>
          <p:cNvSpPr txBox="1"/>
          <p:nvPr/>
        </p:nvSpPr>
        <p:spPr>
          <a:xfrm>
            <a:off x="484323" y="3716511"/>
            <a:ext cx="282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Beschwerden sind auch möglich.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A7969F-54BC-D4B4-5F54-4E50848C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12" y="0"/>
            <a:ext cx="37615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8656601" cy="534640"/>
          </a:xfrm>
        </p:spPr>
        <p:txBody>
          <a:bodyPr/>
          <a:lstStyle/>
          <a:p>
            <a:r>
              <a:rPr lang="de-DE" dirty="0"/>
              <a:t>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B61455-7290-9497-203A-68777F175D1B}"/>
              </a:ext>
            </a:extLst>
          </p:cNvPr>
          <p:cNvSpPr txBox="1"/>
          <p:nvPr/>
        </p:nvSpPr>
        <p:spPr>
          <a:xfrm>
            <a:off x="484323" y="1525761"/>
            <a:ext cx="282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Beschwerden sind auch möglich.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00FB956-54AE-4DC8-BF7D-07A985E8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6535"/>
            <a:ext cx="7239000" cy="1544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F02AEC2-0AE5-C230-2DD4-5793136D3797}"/>
              </a:ext>
            </a:extLst>
          </p:cNvPr>
          <p:cNvSpPr txBox="1"/>
          <p:nvPr/>
        </p:nvSpPr>
        <p:spPr>
          <a:xfrm>
            <a:off x="1371600" y="2318052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[…]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6B7F6D6-78B4-DAEA-B166-585F60645DC4}"/>
              </a:ext>
            </a:extLst>
          </p:cNvPr>
          <p:cNvSpPr txBox="1"/>
          <p:nvPr/>
        </p:nvSpPr>
        <p:spPr>
          <a:xfrm>
            <a:off x="1371600" y="425021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[…]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1E01AC-D85C-F40F-8616-B31B7E135D14}"/>
              </a:ext>
            </a:extLst>
          </p:cNvPr>
          <p:cNvSpPr/>
          <p:nvPr/>
        </p:nvSpPr>
        <p:spPr>
          <a:xfrm>
            <a:off x="2726765" y="2649171"/>
            <a:ext cx="496653" cy="233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362810-ABFB-926A-3692-DECD53D91602}"/>
              </a:ext>
            </a:extLst>
          </p:cNvPr>
          <p:cNvSpPr/>
          <p:nvPr/>
        </p:nvSpPr>
        <p:spPr>
          <a:xfrm>
            <a:off x="3979303" y="3692158"/>
            <a:ext cx="321236" cy="233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11A6B17-B0D3-864B-8888-0C6074D948E0}"/>
              </a:ext>
            </a:extLst>
          </p:cNvPr>
          <p:cNvSpPr txBox="1"/>
          <p:nvPr/>
        </p:nvSpPr>
        <p:spPr>
          <a:xfrm>
            <a:off x="2669146" y="2651340"/>
            <a:ext cx="1281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[…]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44C94A8-DC06-F172-E8FC-8FFBA778B310}"/>
              </a:ext>
            </a:extLst>
          </p:cNvPr>
          <p:cNvSpPr txBox="1"/>
          <p:nvPr/>
        </p:nvSpPr>
        <p:spPr>
          <a:xfrm>
            <a:off x="3931443" y="3653467"/>
            <a:ext cx="1281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[…]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0C15FD-E10E-8177-470E-BCA1474A0555}"/>
              </a:ext>
            </a:extLst>
          </p:cNvPr>
          <p:cNvSpPr/>
          <p:nvPr/>
        </p:nvSpPr>
        <p:spPr>
          <a:xfrm>
            <a:off x="6108141" y="2876853"/>
            <a:ext cx="432360" cy="233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B79734E-772C-1D98-0574-92E3B87B01AB}"/>
              </a:ext>
            </a:extLst>
          </p:cNvPr>
          <p:cNvSpPr txBox="1"/>
          <p:nvPr/>
        </p:nvSpPr>
        <p:spPr>
          <a:xfrm>
            <a:off x="6108141" y="2898211"/>
            <a:ext cx="1281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72971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8656601" cy="534640"/>
          </a:xfrm>
        </p:spPr>
        <p:txBody>
          <a:bodyPr/>
          <a:lstStyle/>
          <a:p>
            <a:r>
              <a:rPr lang="de-DE" dirty="0"/>
              <a:t>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538C4-8DAE-0C5F-7C51-78AE85A996D8}"/>
              </a:ext>
            </a:extLst>
          </p:cNvPr>
          <p:cNvSpPr txBox="1"/>
          <p:nvPr/>
        </p:nvSpPr>
        <p:spPr>
          <a:xfrm>
            <a:off x="685800" y="1466850"/>
            <a:ext cx="379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diesen Beschwerden vorbeugen?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Selber Meldung machen</a:t>
            </a:r>
          </a:p>
          <a:p>
            <a:endParaRPr lang="de-DE" dirty="0"/>
          </a:p>
          <a:p>
            <a:pPr algn="ctr"/>
            <a:r>
              <a:rPr lang="de-DE" dirty="0"/>
              <a:t>oder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Schutzmaßnahmen ergreifen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37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8656601" cy="534640"/>
          </a:xfrm>
        </p:spPr>
        <p:txBody>
          <a:bodyPr/>
          <a:lstStyle/>
          <a:p>
            <a:r>
              <a:rPr lang="de-DE" dirty="0"/>
              <a:t>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538C4-8DAE-0C5F-7C51-78AE85A996D8}"/>
              </a:ext>
            </a:extLst>
          </p:cNvPr>
          <p:cNvSpPr txBox="1"/>
          <p:nvPr/>
        </p:nvSpPr>
        <p:spPr>
          <a:xfrm>
            <a:off x="685800" y="1466850"/>
            <a:ext cx="379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diesen Beschwerden vorbeugen?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Selber Meldung machen</a:t>
            </a:r>
          </a:p>
          <a:p>
            <a:endParaRPr lang="de-DE" dirty="0"/>
          </a:p>
          <a:p>
            <a:pPr algn="ctr"/>
            <a:r>
              <a:rPr lang="de-DE" dirty="0"/>
              <a:t>oder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Schutzmaßnahmen ergreifen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F2A77-1968-856F-EC67-90C29FB04397}"/>
              </a:ext>
            </a:extLst>
          </p:cNvPr>
          <p:cNvSpPr/>
          <p:nvPr/>
        </p:nvSpPr>
        <p:spPr>
          <a:xfrm>
            <a:off x="971550" y="2305050"/>
            <a:ext cx="2698750" cy="361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30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3684811" cy="534640"/>
          </a:xfrm>
        </p:spPr>
        <p:txBody>
          <a:bodyPr/>
          <a:lstStyle/>
          <a:p>
            <a:r>
              <a:rPr lang="de-DE" dirty="0"/>
              <a:t>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538C4-8DAE-0C5F-7C51-78AE85A996D8}"/>
              </a:ext>
            </a:extLst>
          </p:cNvPr>
          <p:cNvSpPr txBox="1"/>
          <p:nvPr/>
        </p:nvSpPr>
        <p:spPr>
          <a:xfrm>
            <a:off x="258539" y="3263900"/>
            <a:ext cx="379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diesen Beschwerden vorbeugen?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Selber Meldung machen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F2A77-1968-856F-EC67-90C29FB04397}"/>
              </a:ext>
            </a:extLst>
          </p:cNvPr>
          <p:cNvSpPr/>
          <p:nvPr/>
        </p:nvSpPr>
        <p:spPr>
          <a:xfrm>
            <a:off x="544289" y="4102100"/>
            <a:ext cx="2698750" cy="361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211694-705D-CC87-AFEC-49FBECDC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32" y="2120564"/>
            <a:ext cx="5596908" cy="156878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A087D42-3671-FC80-9240-DE5BD506A722}"/>
              </a:ext>
            </a:extLst>
          </p:cNvPr>
          <p:cNvSpPr txBox="1"/>
          <p:nvPr/>
        </p:nvSpPr>
        <p:spPr>
          <a:xfrm>
            <a:off x="4611843" y="3889017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DDoS Attacke – Welche Risikostufe ist erreicht?</a:t>
            </a:r>
          </a:p>
        </p:txBody>
      </p:sp>
    </p:spTree>
    <p:extLst>
      <p:ext uri="{BB962C8B-B14F-4D97-AF65-F5344CB8AC3E}">
        <p14:creationId xmlns:p14="http://schemas.microsoft.com/office/powerpoint/2010/main" val="102689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3684811" cy="534640"/>
          </a:xfrm>
        </p:spPr>
        <p:txBody>
          <a:bodyPr/>
          <a:lstStyle/>
          <a:p>
            <a:r>
              <a:rPr lang="de-DE" dirty="0"/>
              <a:t>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538C4-8DAE-0C5F-7C51-78AE85A996D8}"/>
              </a:ext>
            </a:extLst>
          </p:cNvPr>
          <p:cNvSpPr txBox="1"/>
          <p:nvPr/>
        </p:nvSpPr>
        <p:spPr>
          <a:xfrm>
            <a:off x="258539" y="3263900"/>
            <a:ext cx="379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diesen Beschwerden vorbeugen?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Selber Meldung machen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F2A77-1968-856F-EC67-90C29FB04397}"/>
              </a:ext>
            </a:extLst>
          </p:cNvPr>
          <p:cNvSpPr/>
          <p:nvPr/>
        </p:nvSpPr>
        <p:spPr>
          <a:xfrm>
            <a:off x="544289" y="4102100"/>
            <a:ext cx="2698750" cy="361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D22378-CE9D-235D-9169-5CB21666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1" y="69617"/>
            <a:ext cx="3790950" cy="49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4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3684811" cy="534640"/>
          </a:xfrm>
        </p:spPr>
        <p:txBody>
          <a:bodyPr/>
          <a:lstStyle/>
          <a:p>
            <a:r>
              <a:rPr lang="de-DE" dirty="0"/>
              <a:t>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538C4-8DAE-0C5F-7C51-78AE85A996D8}"/>
              </a:ext>
            </a:extLst>
          </p:cNvPr>
          <p:cNvSpPr txBox="1"/>
          <p:nvPr/>
        </p:nvSpPr>
        <p:spPr>
          <a:xfrm>
            <a:off x="258539" y="3263900"/>
            <a:ext cx="379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diesen Beschwerden vorbeugen?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Selber Meldung machen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F2A77-1968-856F-EC67-90C29FB04397}"/>
              </a:ext>
            </a:extLst>
          </p:cNvPr>
          <p:cNvSpPr/>
          <p:nvPr/>
        </p:nvSpPr>
        <p:spPr>
          <a:xfrm>
            <a:off x="544289" y="4102100"/>
            <a:ext cx="2698750" cy="361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CF0E798-5693-1F99-D491-2A9E9E91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75" y="209217"/>
            <a:ext cx="3152140" cy="4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4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3684811" cy="534640"/>
          </a:xfrm>
        </p:spPr>
        <p:txBody>
          <a:bodyPr/>
          <a:lstStyle/>
          <a:p>
            <a:r>
              <a:rPr lang="de-DE" dirty="0"/>
              <a:t>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538C4-8DAE-0C5F-7C51-78AE85A996D8}"/>
              </a:ext>
            </a:extLst>
          </p:cNvPr>
          <p:cNvSpPr txBox="1"/>
          <p:nvPr/>
        </p:nvSpPr>
        <p:spPr>
          <a:xfrm>
            <a:off x="258539" y="3263900"/>
            <a:ext cx="379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diesen Beschwerden vorbeugen?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Selber Meldung machen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F2A77-1968-856F-EC67-90C29FB04397}"/>
              </a:ext>
            </a:extLst>
          </p:cNvPr>
          <p:cNvSpPr/>
          <p:nvPr/>
        </p:nvSpPr>
        <p:spPr>
          <a:xfrm>
            <a:off x="544289" y="4102100"/>
            <a:ext cx="2698750" cy="361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D173165-AB2C-0C42-098A-A3CD2C95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32" y="276874"/>
            <a:ext cx="4300012" cy="44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2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Kritische Punkte aus Ihrer Sicht?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pic>
        <p:nvPicPr>
          <p:cNvPr id="3" name="Picture 4" descr="Bundesamt für Sicherheit in der Informationstechnik – Wikipedia">
            <a:extLst>
              <a:ext uri="{FF2B5EF4-FFF2-40B4-BE49-F238E27FC236}">
                <a16:creationId xmlns:a16="http://schemas.microsoft.com/office/drawing/2014/main" id="{96CDDE58-5054-1C8F-A981-1C9B1965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20" y="1133995"/>
            <a:ext cx="3105385" cy="187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andesbeauftragte für Datenschutz und Informationsfreiheit  Nordrhein-Westfalen – Wikipedia">
            <a:extLst>
              <a:ext uri="{FF2B5EF4-FFF2-40B4-BE49-F238E27FC236}">
                <a16:creationId xmlns:a16="http://schemas.microsoft.com/office/drawing/2014/main" id="{59226B46-C1F9-F2F4-7869-3F3A67DC5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89" y="2384899"/>
            <a:ext cx="1695171" cy="12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D785F52-BA3D-9792-0F76-F186AF302ADC}"/>
              </a:ext>
            </a:extLst>
          </p:cNvPr>
          <p:cNvSpPr txBox="1"/>
          <p:nvPr/>
        </p:nvSpPr>
        <p:spPr>
          <a:xfrm>
            <a:off x="3379993" y="3661436"/>
            <a:ext cx="4578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</p:spTree>
    <p:extLst>
      <p:ext uri="{BB962C8B-B14F-4D97-AF65-F5344CB8AC3E}">
        <p14:creationId xmlns:p14="http://schemas.microsoft.com/office/powerpoint/2010/main" val="3529399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3684811" cy="534640"/>
          </a:xfrm>
        </p:spPr>
        <p:txBody>
          <a:bodyPr/>
          <a:lstStyle/>
          <a:p>
            <a:r>
              <a:rPr lang="de-DE" dirty="0"/>
              <a:t>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538C4-8DAE-0C5F-7C51-78AE85A996D8}"/>
              </a:ext>
            </a:extLst>
          </p:cNvPr>
          <p:cNvSpPr txBox="1"/>
          <p:nvPr/>
        </p:nvSpPr>
        <p:spPr>
          <a:xfrm>
            <a:off x="258539" y="3263900"/>
            <a:ext cx="379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diesen Beschwerden vorbeugen?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Selber Meldung machen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F2A77-1968-856F-EC67-90C29FB04397}"/>
              </a:ext>
            </a:extLst>
          </p:cNvPr>
          <p:cNvSpPr/>
          <p:nvPr/>
        </p:nvSpPr>
        <p:spPr>
          <a:xfrm>
            <a:off x="544289" y="4102100"/>
            <a:ext cx="2698750" cy="361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1EA5F7-CF5A-B176-F825-C5FD9FFE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64" y="0"/>
            <a:ext cx="41260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8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39" y="209217"/>
            <a:ext cx="3684811" cy="534640"/>
          </a:xfrm>
        </p:spPr>
        <p:txBody>
          <a:bodyPr/>
          <a:lstStyle/>
          <a:p>
            <a:r>
              <a:rPr lang="de-DE" dirty="0"/>
              <a:t>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538C4-8DAE-0C5F-7C51-78AE85A996D8}"/>
              </a:ext>
            </a:extLst>
          </p:cNvPr>
          <p:cNvSpPr txBox="1"/>
          <p:nvPr/>
        </p:nvSpPr>
        <p:spPr>
          <a:xfrm>
            <a:off x="258539" y="3263900"/>
            <a:ext cx="379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diesen Beschwerden vorbeugen?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Selber Meldung machen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4F2A77-1968-856F-EC67-90C29FB04397}"/>
              </a:ext>
            </a:extLst>
          </p:cNvPr>
          <p:cNvSpPr/>
          <p:nvPr/>
        </p:nvSpPr>
        <p:spPr>
          <a:xfrm>
            <a:off x="544289" y="4102100"/>
            <a:ext cx="2698750" cy="361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F2EC48-5C2D-96E7-ADA7-43C6D57A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0"/>
            <a:ext cx="37998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95BBC-7F74-C98D-5258-545367AA3FFB}"/>
              </a:ext>
            </a:extLst>
          </p:cNvPr>
          <p:cNvSpPr txBox="1"/>
          <p:nvPr/>
        </p:nvSpPr>
        <p:spPr>
          <a:xfrm>
            <a:off x="834307" y="1421658"/>
            <a:ext cx="49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Wozu dienen Richtlinien?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202973-1978-14BA-2CBF-8948EAEA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079" y="1882543"/>
            <a:ext cx="3304606" cy="22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9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95BBC-7F74-C98D-5258-545367AA3FFB}"/>
              </a:ext>
            </a:extLst>
          </p:cNvPr>
          <p:cNvSpPr txBox="1"/>
          <p:nvPr/>
        </p:nvSpPr>
        <p:spPr>
          <a:xfrm>
            <a:off x="834307" y="1421658"/>
            <a:ext cx="49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Wozu dienen Richtlinien?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202973-1978-14BA-2CBF-8948EAEA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079" y="1882543"/>
            <a:ext cx="3304606" cy="226797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236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15" y="2288682"/>
            <a:ext cx="1561254" cy="5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2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202973-1978-14BA-2CBF-8948EAEA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58" y="1882543"/>
            <a:ext cx="3304606" cy="226797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F6F1550-1EA5-E69A-F607-8CBBEE86E920}"/>
              </a:ext>
            </a:extLst>
          </p:cNvPr>
          <p:cNvSpPr txBox="1"/>
          <p:nvPr/>
        </p:nvSpPr>
        <p:spPr>
          <a:xfrm>
            <a:off x="499110" y="1794175"/>
            <a:ext cx="45796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„Eine </a:t>
            </a:r>
            <a:r>
              <a:rPr lang="de-DE" b="1" dirty="0"/>
              <a:t>sichere Verarbeitung von elektronischen Daten</a:t>
            </a:r>
            <a:r>
              <a:rPr lang="de-DE" dirty="0"/>
              <a:t> ist die Voraussetzung dafür, dass die </a:t>
            </a:r>
            <a:r>
              <a:rPr lang="de-DE" b="1" dirty="0"/>
              <a:t>Fakultäten</a:t>
            </a:r>
            <a:r>
              <a:rPr lang="de-DE" dirty="0"/>
              <a:t> und </a:t>
            </a:r>
            <a:r>
              <a:rPr lang="de-DE" b="1" dirty="0"/>
              <a:t>zentralen Einrichtungen </a:t>
            </a:r>
            <a:r>
              <a:rPr lang="de-DE" dirty="0"/>
              <a:t>der Heinrich-Heine-Universität Düsseldorf (HHU) ihre Aufgaben </a:t>
            </a:r>
            <a:r>
              <a:rPr lang="de-DE" b="1" dirty="0"/>
              <a:t>produktiv</a:t>
            </a:r>
            <a:r>
              <a:rPr lang="de-DE" dirty="0"/>
              <a:t> und </a:t>
            </a:r>
            <a:r>
              <a:rPr lang="de-DE" b="1" dirty="0"/>
              <a:t>störungsfrei</a:t>
            </a:r>
            <a:r>
              <a:rPr lang="de-DE" dirty="0"/>
              <a:t> im Sinne der HHU wahrnehmen können.“</a:t>
            </a:r>
          </a:p>
        </p:txBody>
      </p:sp>
    </p:spTree>
    <p:extLst>
      <p:ext uri="{BB962C8B-B14F-4D97-AF65-F5344CB8AC3E}">
        <p14:creationId xmlns:p14="http://schemas.microsoft.com/office/powerpoint/2010/main" val="3532138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F6F1550-1EA5-E69A-F607-8CBBEE86E920}"/>
              </a:ext>
            </a:extLst>
          </p:cNvPr>
          <p:cNvSpPr txBox="1"/>
          <p:nvPr/>
        </p:nvSpPr>
        <p:spPr>
          <a:xfrm>
            <a:off x="499110" y="1794175"/>
            <a:ext cx="45796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„Eine </a:t>
            </a:r>
            <a:r>
              <a:rPr lang="de-DE" b="1" dirty="0"/>
              <a:t>sichere Verarbeitung von elektronischen Daten</a:t>
            </a:r>
            <a:r>
              <a:rPr lang="de-DE" dirty="0"/>
              <a:t> ist die Voraussetzung dafür, dass die </a:t>
            </a:r>
            <a:r>
              <a:rPr lang="de-DE" b="1" dirty="0"/>
              <a:t>Fakultäten</a:t>
            </a:r>
            <a:r>
              <a:rPr lang="de-DE" dirty="0"/>
              <a:t> und </a:t>
            </a:r>
            <a:r>
              <a:rPr lang="de-DE" b="1" dirty="0"/>
              <a:t>zentralen Einrichtungen </a:t>
            </a:r>
            <a:r>
              <a:rPr lang="de-DE" dirty="0"/>
              <a:t>der Heinrich-Heine-Universität Düsseldorf (HHU) ihre Aufgaben </a:t>
            </a:r>
            <a:r>
              <a:rPr lang="de-DE" b="1" dirty="0"/>
              <a:t>produktiv</a:t>
            </a:r>
            <a:r>
              <a:rPr lang="de-DE" dirty="0"/>
              <a:t> und </a:t>
            </a:r>
            <a:r>
              <a:rPr lang="de-DE" b="1" dirty="0"/>
              <a:t>störungsfrei</a:t>
            </a:r>
            <a:r>
              <a:rPr lang="de-DE" dirty="0"/>
              <a:t> im Sinne der HHU wahrnehmen können.“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F5659FA-97A2-F6DB-CE9A-799F7D3169C7}"/>
              </a:ext>
            </a:extLst>
          </p:cNvPr>
          <p:cNvCxnSpPr>
            <a:stCxn id="15" idx="0"/>
          </p:cNvCxnSpPr>
          <p:nvPr/>
        </p:nvCxnSpPr>
        <p:spPr>
          <a:xfrm rot="5400000" flipH="1" flipV="1">
            <a:off x="4033053" y="241768"/>
            <a:ext cx="308275" cy="279654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E7C1FC0-B078-02EC-1F80-F52A44121EF2}"/>
              </a:ext>
            </a:extLst>
          </p:cNvPr>
          <p:cNvSpPr txBox="1"/>
          <p:nvPr/>
        </p:nvSpPr>
        <p:spPr>
          <a:xfrm>
            <a:off x="5829300" y="1065235"/>
            <a:ext cx="247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Klarer Benefit für Unternehmen und User. 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2FE035E-723C-6A3E-B451-CE8C7EF172A6}"/>
              </a:ext>
            </a:extLst>
          </p:cNvPr>
          <p:cNvCxnSpPr>
            <a:stCxn id="11" idx="2"/>
          </p:cNvCxnSpPr>
          <p:nvPr/>
        </p:nvCxnSpPr>
        <p:spPr>
          <a:xfrm>
            <a:off x="7065934" y="1988565"/>
            <a:ext cx="0" cy="5831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8638629-6097-5AFC-E28D-C1AFA46E0BF6}"/>
              </a:ext>
            </a:extLst>
          </p:cNvPr>
          <p:cNvSpPr txBox="1"/>
          <p:nvPr/>
        </p:nvSpPr>
        <p:spPr>
          <a:xfrm>
            <a:off x="5716563" y="2769966"/>
            <a:ext cx="272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Daten sind sicher. Unternehmen ist geschützt.</a:t>
            </a:r>
          </a:p>
        </p:txBody>
      </p:sp>
    </p:spTree>
    <p:extLst>
      <p:ext uri="{BB962C8B-B14F-4D97-AF65-F5344CB8AC3E}">
        <p14:creationId xmlns:p14="http://schemas.microsoft.com/office/powerpoint/2010/main" val="2123087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FB90126-B1C0-50D7-B822-FAA04E5CF425}"/>
              </a:ext>
            </a:extLst>
          </p:cNvPr>
          <p:cNvSpPr txBox="1"/>
          <p:nvPr/>
        </p:nvSpPr>
        <p:spPr>
          <a:xfrm>
            <a:off x="1483538" y="1591300"/>
            <a:ext cx="64350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Vertraulichkeit</a:t>
            </a:r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 bedeutet, dass Daten nur von der Nutzerin bzw. dem Nutzer gelesen werden dürfen, für den sie bestimmt sind.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Verfügbarkeit</a:t>
            </a:r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 bedeutet, dass der Zugriff auf Systeme und Daten immer gewährleistet 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Authentizität </a:t>
            </a:r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bezeichnet die „Echtheit" eines Nutzers, d.h. dass er der ist, der er zu sein vorgibt.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Integrität </a:t>
            </a:r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bedeutet, dass Daten nicht unbeabsichtigt oder unbefugt verändert werden </a:t>
            </a:r>
            <a:r>
              <a:rPr lang="de-DE" b="0" i="0" dirty="0" err="1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düfen</a:t>
            </a:r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0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32A96F7-FA19-21BC-FF74-23FC1ED17512}"/>
              </a:ext>
            </a:extLst>
          </p:cNvPr>
          <p:cNvSpPr txBox="1"/>
          <p:nvPr/>
        </p:nvSpPr>
        <p:spPr>
          <a:xfrm>
            <a:off x="1385321" y="1892832"/>
            <a:ext cx="63969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effectLst/>
              </a:rPr>
              <a:t>Umgang mit Passwörtern</a:t>
            </a:r>
          </a:p>
          <a:p>
            <a:pPr algn="l"/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Mit der Eingabe einer </a:t>
            </a:r>
            <a:r>
              <a:rPr lang="de-DE" b="1" i="1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Kennung</a:t>
            </a:r>
            <a:r>
              <a:rPr lang="de-DE" b="0" i="1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Identifiziert sich eine Nutzerin bzw. ein Nutzer. Sie/Er erhält damit eine </a:t>
            </a:r>
            <a:r>
              <a:rPr lang="de-DE" b="1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digitale Identität</a:t>
            </a:r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. Mit Hilfe der Eingabe eines </a:t>
            </a:r>
            <a:r>
              <a:rPr lang="de-DE" b="1" i="1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Passwortes</a:t>
            </a:r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 authentifiziert sie/er sich im Anschluss: sie/er weist damit die </a:t>
            </a:r>
            <a:r>
              <a:rPr lang="de-DE" b="1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Berechtigung nach, mit einem System bzw. mit einer Anwendung zu arbeiten</a:t>
            </a:r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64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DF95650-20C1-2AAB-9D7B-DA98A332C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16" y="2079087"/>
            <a:ext cx="2000492" cy="19235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00A2757-8069-C53A-0776-3C292FA45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208" y="1598596"/>
            <a:ext cx="6020640" cy="6001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F7DC6F5-1CC1-65BA-CDBF-386E8B30E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312" y="2571750"/>
            <a:ext cx="3153215" cy="79068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102" y="3548102"/>
            <a:ext cx="605874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82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54" y="644882"/>
            <a:ext cx="6058746" cy="1076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7DEBD7-4EF9-2EA5-3828-CCAB09B6F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8" y="1460131"/>
            <a:ext cx="8583223" cy="1428949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62D0206-B812-12F8-4620-8BD468DB51F4}"/>
              </a:ext>
            </a:extLst>
          </p:cNvPr>
          <p:cNvCxnSpPr/>
          <p:nvPr/>
        </p:nvCxnSpPr>
        <p:spPr>
          <a:xfrm>
            <a:off x="6431280" y="2571750"/>
            <a:ext cx="2087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1669A6A-5265-574C-C329-A774022C56C1}"/>
              </a:ext>
            </a:extLst>
          </p:cNvPr>
          <p:cNvCxnSpPr>
            <a:cxnSpLocks/>
          </p:cNvCxnSpPr>
          <p:nvPr/>
        </p:nvCxnSpPr>
        <p:spPr>
          <a:xfrm>
            <a:off x="434340" y="2885270"/>
            <a:ext cx="4290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7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Landesbeauftragte für Datenschutz und Informationsfreiheit  Nordrhein-Westfalen – Wikipedia">
            <a:extLst>
              <a:ext uri="{FF2B5EF4-FFF2-40B4-BE49-F238E27FC236}">
                <a16:creationId xmlns:a16="http://schemas.microsoft.com/office/drawing/2014/main" id="{232FDEE6-4281-DAAA-6E25-AEA9F627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98" y="1564788"/>
            <a:ext cx="1695171" cy="12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0A3D17F-85E5-E2D0-3A29-1292EE45CA89}"/>
              </a:ext>
            </a:extLst>
          </p:cNvPr>
          <p:cNvSpPr txBox="1"/>
          <p:nvPr/>
        </p:nvSpPr>
        <p:spPr>
          <a:xfrm>
            <a:off x="774237" y="1834337"/>
            <a:ext cx="4578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0" i="0" dirty="0">
                <a:solidFill>
                  <a:srgbClr val="333333"/>
                </a:solidFill>
                <a:effectLst/>
                <a:latin typeface="BentonSans-Regular"/>
              </a:rPr>
              <a:t>Beim </a:t>
            </a:r>
            <a:r>
              <a:rPr lang="de-DE" b="1" i="0" dirty="0">
                <a:solidFill>
                  <a:srgbClr val="333333"/>
                </a:solidFill>
                <a:effectLst/>
                <a:latin typeface="BentonSans-Regular"/>
              </a:rPr>
              <a:t>Datenschutz</a:t>
            </a:r>
            <a:r>
              <a:rPr lang="de-DE" b="0" i="0" dirty="0">
                <a:solidFill>
                  <a:srgbClr val="333333"/>
                </a:solidFill>
                <a:effectLst/>
                <a:latin typeface="BentonSans-Regular"/>
              </a:rPr>
              <a:t> geht es nicht nur darum Daten als solche zu schützen, sondern die </a:t>
            </a:r>
            <a:r>
              <a:rPr lang="de-DE" b="1" i="0" dirty="0">
                <a:solidFill>
                  <a:srgbClr val="333333"/>
                </a:solidFill>
                <a:effectLst/>
                <a:latin typeface="BentonSans-Regular"/>
              </a:rPr>
              <a:t>Grundrechte</a:t>
            </a:r>
            <a:r>
              <a:rPr lang="de-DE" b="0" i="0" dirty="0">
                <a:solidFill>
                  <a:srgbClr val="333333"/>
                </a:solidFill>
                <a:effectLst/>
                <a:latin typeface="BentonSans-Regular"/>
              </a:rPr>
              <a:t> von </a:t>
            </a:r>
            <a:r>
              <a:rPr lang="de-DE" b="1" i="0" dirty="0">
                <a:solidFill>
                  <a:srgbClr val="333333"/>
                </a:solidFill>
                <a:effectLst/>
                <a:latin typeface="BentonSans-Regular"/>
              </a:rPr>
              <a:t>individuellen Menschen</a:t>
            </a:r>
            <a:r>
              <a:rPr lang="de-DE" b="0" i="0" dirty="0">
                <a:solidFill>
                  <a:srgbClr val="333333"/>
                </a:solidFill>
                <a:effectLst/>
                <a:latin typeface="BentonSans-Regular"/>
              </a:rPr>
              <a:t>.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90406C-724B-FEA2-15A7-32228511A91B}"/>
              </a:ext>
            </a:extLst>
          </p:cNvPr>
          <p:cNvSpPr txBox="1"/>
          <p:nvPr/>
        </p:nvSpPr>
        <p:spPr>
          <a:xfrm>
            <a:off x="2282663" y="3187851"/>
            <a:ext cx="45786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Persönlichkeitsrecht</a:t>
            </a:r>
            <a:r>
              <a:rPr lang="de-DE" sz="1600" dirty="0"/>
              <a:t> des Menschen die Befugnis umfasst, selbst über die </a:t>
            </a:r>
            <a:r>
              <a:rPr lang="de-DE" sz="1600" b="1" dirty="0"/>
              <a:t>Preisgabe</a:t>
            </a:r>
            <a:r>
              <a:rPr lang="de-DE" sz="1600" dirty="0"/>
              <a:t> und </a:t>
            </a:r>
            <a:r>
              <a:rPr lang="de-DE" sz="1600" b="1" dirty="0"/>
              <a:t>Verwendung</a:t>
            </a:r>
            <a:r>
              <a:rPr lang="de-DE" sz="1600" dirty="0"/>
              <a:t> seiner </a:t>
            </a:r>
            <a:r>
              <a:rPr lang="de-DE" sz="1600" b="1" dirty="0"/>
              <a:t>persönlichen Daten </a:t>
            </a:r>
            <a:r>
              <a:rPr lang="de-DE" sz="1600" dirty="0"/>
              <a:t>zu bestimmen.</a:t>
            </a:r>
          </a:p>
        </p:txBody>
      </p:sp>
    </p:spTree>
    <p:extLst>
      <p:ext uri="{BB962C8B-B14F-4D97-AF65-F5344CB8AC3E}">
        <p14:creationId xmlns:p14="http://schemas.microsoft.com/office/powerpoint/2010/main" val="127819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54" y="644882"/>
            <a:ext cx="6058746" cy="1076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7DEBD7-4EF9-2EA5-3828-CCAB09B6F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8" y="1460131"/>
            <a:ext cx="8583223" cy="1428949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62D0206-B812-12F8-4620-8BD468DB51F4}"/>
              </a:ext>
            </a:extLst>
          </p:cNvPr>
          <p:cNvCxnSpPr/>
          <p:nvPr/>
        </p:nvCxnSpPr>
        <p:spPr>
          <a:xfrm>
            <a:off x="6431280" y="2571750"/>
            <a:ext cx="2087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1669A6A-5265-574C-C329-A774022C56C1}"/>
              </a:ext>
            </a:extLst>
          </p:cNvPr>
          <p:cNvCxnSpPr>
            <a:cxnSpLocks/>
          </p:cNvCxnSpPr>
          <p:nvPr/>
        </p:nvCxnSpPr>
        <p:spPr>
          <a:xfrm>
            <a:off x="434340" y="2885270"/>
            <a:ext cx="4290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AA26A6AD-AF94-3CA4-FC4A-93B68FE5C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88" y="3076646"/>
            <a:ext cx="8402223" cy="924054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39621AE-2BA7-B775-044E-95D63C170463}"/>
              </a:ext>
            </a:extLst>
          </p:cNvPr>
          <p:cNvCxnSpPr>
            <a:cxnSpLocks/>
          </p:cNvCxnSpPr>
          <p:nvPr/>
        </p:nvCxnSpPr>
        <p:spPr>
          <a:xfrm>
            <a:off x="434340" y="3684270"/>
            <a:ext cx="31851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3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54" y="644882"/>
            <a:ext cx="6058746" cy="1076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7DEBD7-4EF9-2EA5-3828-CCAB09B6F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8" y="1460131"/>
            <a:ext cx="8583223" cy="1428949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62D0206-B812-12F8-4620-8BD468DB51F4}"/>
              </a:ext>
            </a:extLst>
          </p:cNvPr>
          <p:cNvCxnSpPr/>
          <p:nvPr/>
        </p:nvCxnSpPr>
        <p:spPr>
          <a:xfrm>
            <a:off x="6431280" y="2571750"/>
            <a:ext cx="2087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1669A6A-5265-574C-C329-A774022C56C1}"/>
              </a:ext>
            </a:extLst>
          </p:cNvPr>
          <p:cNvCxnSpPr>
            <a:cxnSpLocks/>
          </p:cNvCxnSpPr>
          <p:nvPr/>
        </p:nvCxnSpPr>
        <p:spPr>
          <a:xfrm>
            <a:off x="434340" y="2885270"/>
            <a:ext cx="4290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AA26A6AD-AF94-3CA4-FC4A-93B68FE5C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88" y="3076646"/>
            <a:ext cx="8402223" cy="924054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39621AE-2BA7-B775-044E-95D63C170463}"/>
              </a:ext>
            </a:extLst>
          </p:cNvPr>
          <p:cNvCxnSpPr>
            <a:cxnSpLocks/>
          </p:cNvCxnSpPr>
          <p:nvPr/>
        </p:nvCxnSpPr>
        <p:spPr>
          <a:xfrm>
            <a:off x="434340" y="3684270"/>
            <a:ext cx="31851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343AF40-14D6-D150-C423-3BB9E07BD74D}"/>
              </a:ext>
            </a:extLst>
          </p:cNvPr>
          <p:cNvSpPr/>
          <p:nvPr/>
        </p:nvSpPr>
        <p:spPr>
          <a:xfrm>
            <a:off x="4724400" y="1859280"/>
            <a:ext cx="4112163" cy="2771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34AC464-9495-7B28-2840-B9487DF19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743" y="1721089"/>
            <a:ext cx="3185160" cy="251435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A7C4E02-1D29-E935-80FE-80A6CBEBFE4D}"/>
              </a:ext>
            </a:extLst>
          </p:cNvPr>
          <p:cNvSpPr txBox="1"/>
          <p:nvPr/>
        </p:nvSpPr>
        <p:spPr>
          <a:xfrm>
            <a:off x="4815840" y="4290060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Reminder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27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54" y="644882"/>
            <a:ext cx="6058746" cy="1076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7DEBD7-4EF9-2EA5-3828-CCAB09B6F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8" y="1460131"/>
            <a:ext cx="8583223" cy="1428949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62D0206-B812-12F8-4620-8BD468DB51F4}"/>
              </a:ext>
            </a:extLst>
          </p:cNvPr>
          <p:cNvCxnSpPr/>
          <p:nvPr/>
        </p:nvCxnSpPr>
        <p:spPr>
          <a:xfrm>
            <a:off x="6431280" y="2571750"/>
            <a:ext cx="2087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1669A6A-5265-574C-C329-A774022C56C1}"/>
              </a:ext>
            </a:extLst>
          </p:cNvPr>
          <p:cNvCxnSpPr>
            <a:cxnSpLocks/>
          </p:cNvCxnSpPr>
          <p:nvPr/>
        </p:nvCxnSpPr>
        <p:spPr>
          <a:xfrm>
            <a:off x="434340" y="2885270"/>
            <a:ext cx="4290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AA26A6AD-AF94-3CA4-FC4A-93B68FE5C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88" y="3076646"/>
            <a:ext cx="8402223" cy="924054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39621AE-2BA7-B775-044E-95D63C170463}"/>
              </a:ext>
            </a:extLst>
          </p:cNvPr>
          <p:cNvCxnSpPr>
            <a:cxnSpLocks/>
          </p:cNvCxnSpPr>
          <p:nvPr/>
        </p:nvCxnSpPr>
        <p:spPr>
          <a:xfrm>
            <a:off x="434340" y="3684270"/>
            <a:ext cx="31851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80835B31-886E-378D-4F00-91B1B1F4E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31" y="4091842"/>
            <a:ext cx="724953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37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54" y="644882"/>
            <a:ext cx="6058746" cy="10764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B6EB9EF-6BAA-0F0E-3F57-9C70C03C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" y="1534248"/>
            <a:ext cx="6487430" cy="44773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0410919-D7E8-7C67-D1D2-DBBDA30E0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" y="2085886"/>
            <a:ext cx="8373644" cy="63826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908703F-2D26-A4C5-8D29-A7680998B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" y="2720489"/>
            <a:ext cx="8459381" cy="73352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8BD230B-8CD5-CFE3-8A0F-B49C1AD28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441" y="3104949"/>
            <a:ext cx="2105480" cy="18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4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54" y="644882"/>
            <a:ext cx="6058746" cy="1076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A4DC03E-687B-D96D-0DAD-764EC3CEF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9" y="1491122"/>
            <a:ext cx="2715004" cy="4953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DE43932-450C-E6F8-856F-C21A97CCC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67" y="2081144"/>
            <a:ext cx="8526065" cy="98121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600D585-82C4-3021-AFC8-D00A5366BA45}"/>
              </a:ext>
            </a:extLst>
          </p:cNvPr>
          <p:cNvSpPr txBox="1"/>
          <p:nvPr/>
        </p:nvSpPr>
        <p:spPr>
          <a:xfrm>
            <a:off x="3085254" y="3062356"/>
            <a:ext cx="25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Wir alle hier im Raum sind damit User. </a:t>
            </a:r>
          </a:p>
        </p:txBody>
      </p:sp>
    </p:spTree>
    <p:extLst>
      <p:ext uri="{BB962C8B-B14F-4D97-AF65-F5344CB8AC3E}">
        <p14:creationId xmlns:p14="http://schemas.microsoft.com/office/powerpoint/2010/main" val="2355254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54" y="644882"/>
            <a:ext cx="6058746" cy="1076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A4DC03E-687B-D96D-0DAD-764EC3CEF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9" y="1491122"/>
            <a:ext cx="2715004" cy="4953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DE43932-450C-E6F8-856F-C21A97CCC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67" y="2081144"/>
            <a:ext cx="8526065" cy="9812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3A33A1-3493-1464-4583-13F528F0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5452" y="3046232"/>
            <a:ext cx="3815242" cy="182560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3489315-D4E6-1CCF-8A1E-2F3B02FDE1BE}"/>
              </a:ext>
            </a:extLst>
          </p:cNvPr>
          <p:cNvSpPr txBox="1"/>
          <p:nvPr/>
        </p:nvSpPr>
        <p:spPr>
          <a:xfrm>
            <a:off x="571500" y="324586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Vergleich mit HSD</a:t>
            </a:r>
          </a:p>
        </p:txBody>
      </p:sp>
    </p:spTree>
    <p:extLst>
      <p:ext uri="{BB962C8B-B14F-4D97-AF65-F5344CB8AC3E}">
        <p14:creationId xmlns:p14="http://schemas.microsoft.com/office/powerpoint/2010/main" val="338531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54" y="644882"/>
            <a:ext cx="6058746" cy="1076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A4DC03E-687B-D96D-0DAD-764EC3CEF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9" y="1491122"/>
            <a:ext cx="2715004" cy="4953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DE43932-450C-E6F8-856F-C21A97CCC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67" y="2081144"/>
            <a:ext cx="8526065" cy="9812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3A33A1-3493-1464-4583-13F528F0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5452" y="3046232"/>
            <a:ext cx="3815242" cy="182560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3489315-D4E6-1CCF-8A1E-2F3B02FDE1BE}"/>
              </a:ext>
            </a:extLst>
          </p:cNvPr>
          <p:cNvSpPr txBox="1"/>
          <p:nvPr/>
        </p:nvSpPr>
        <p:spPr>
          <a:xfrm>
            <a:off x="571500" y="3245861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Vergleich mit HSD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Was erwarten Sie?</a:t>
            </a:r>
          </a:p>
        </p:txBody>
      </p:sp>
    </p:spTree>
    <p:extLst>
      <p:ext uri="{BB962C8B-B14F-4D97-AF65-F5344CB8AC3E}">
        <p14:creationId xmlns:p14="http://schemas.microsoft.com/office/powerpoint/2010/main" val="3711018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9DCB9-A94F-07B4-C002-09A8D124D194}"/>
              </a:ext>
            </a:extLst>
          </p:cNvPr>
          <p:cNvSpPr txBox="1"/>
          <p:nvPr/>
        </p:nvSpPr>
        <p:spPr>
          <a:xfrm>
            <a:off x="434340" y="88056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CD6F08-3675-631D-DDFD-A3F2BDF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15" y="807051"/>
            <a:ext cx="1561254" cy="5163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54" y="644882"/>
            <a:ext cx="6058746" cy="1076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A4DC03E-687B-D96D-0DAD-764EC3CEF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9" y="1491122"/>
            <a:ext cx="2715004" cy="4953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DE43932-450C-E6F8-856F-C21A97CCC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67" y="2081144"/>
            <a:ext cx="8526065" cy="9812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3A33A1-3493-1464-4583-13F528F0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5452" y="3046232"/>
            <a:ext cx="3815242" cy="182560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3489315-D4E6-1CCF-8A1E-2F3B02FDE1BE}"/>
              </a:ext>
            </a:extLst>
          </p:cNvPr>
          <p:cNvSpPr txBox="1"/>
          <p:nvPr/>
        </p:nvSpPr>
        <p:spPr>
          <a:xfrm>
            <a:off x="571500" y="3245861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Vergleich mit HSD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Was erwarten Sie?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048337-C42E-4EFE-F755-FC2B6C95F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" y="3869659"/>
            <a:ext cx="315321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94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27" y="818569"/>
            <a:ext cx="6058746" cy="1076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3A33A1-3493-1464-4583-13F528F0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979" y="2724150"/>
            <a:ext cx="3815242" cy="182560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96B60-B5AE-0A3D-507B-12AAD6CE2A8B}"/>
              </a:ext>
            </a:extLst>
          </p:cNvPr>
          <p:cNvSpPr/>
          <p:nvPr/>
        </p:nvSpPr>
        <p:spPr>
          <a:xfrm>
            <a:off x="3851991" y="1881395"/>
            <a:ext cx="1417320" cy="195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33FAB40-EF5B-E870-05B6-7CCB14D86576}"/>
              </a:ext>
            </a:extLst>
          </p:cNvPr>
          <p:cNvSpPr/>
          <p:nvPr/>
        </p:nvSpPr>
        <p:spPr>
          <a:xfrm>
            <a:off x="3863340" y="2278991"/>
            <a:ext cx="1417320" cy="195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4AF811B-CD36-252F-E6D6-10ED8876EC31}"/>
              </a:ext>
            </a:extLst>
          </p:cNvPr>
          <p:cNvSpPr/>
          <p:nvPr/>
        </p:nvSpPr>
        <p:spPr>
          <a:xfrm rot="19134696">
            <a:off x="3863339" y="2087266"/>
            <a:ext cx="1417320" cy="195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4F31088-09E1-81A5-80B0-49773BE34D7D}"/>
              </a:ext>
            </a:extLst>
          </p:cNvPr>
          <p:cNvSpPr txBox="1"/>
          <p:nvPr/>
        </p:nvSpPr>
        <p:spPr>
          <a:xfrm>
            <a:off x="5707721" y="1798320"/>
            <a:ext cx="185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Andere Ansätze.</a:t>
            </a:r>
          </a:p>
        </p:txBody>
      </p:sp>
    </p:spTree>
    <p:extLst>
      <p:ext uri="{BB962C8B-B14F-4D97-AF65-F5344CB8AC3E}">
        <p14:creationId xmlns:p14="http://schemas.microsoft.com/office/powerpoint/2010/main" val="2540531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418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7" y="818569"/>
            <a:ext cx="6058746" cy="1076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3A33A1-3493-1464-4583-13F528F0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59" y="2724150"/>
            <a:ext cx="3815242" cy="182560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96B60-B5AE-0A3D-507B-12AAD6CE2A8B}"/>
              </a:ext>
            </a:extLst>
          </p:cNvPr>
          <p:cNvSpPr/>
          <p:nvPr/>
        </p:nvSpPr>
        <p:spPr>
          <a:xfrm>
            <a:off x="2396571" y="1881395"/>
            <a:ext cx="1417320" cy="195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33FAB40-EF5B-E870-05B6-7CCB14D86576}"/>
              </a:ext>
            </a:extLst>
          </p:cNvPr>
          <p:cNvSpPr/>
          <p:nvPr/>
        </p:nvSpPr>
        <p:spPr>
          <a:xfrm>
            <a:off x="2407920" y="2278991"/>
            <a:ext cx="1417320" cy="195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4AF811B-CD36-252F-E6D6-10ED8876EC31}"/>
              </a:ext>
            </a:extLst>
          </p:cNvPr>
          <p:cNvSpPr/>
          <p:nvPr/>
        </p:nvSpPr>
        <p:spPr>
          <a:xfrm rot="19134696">
            <a:off x="2407919" y="2087266"/>
            <a:ext cx="1417320" cy="195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DC4D96-0BFB-EC78-AE84-CEB46D43E50A}"/>
              </a:ext>
            </a:extLst>
          </p:cNvPr>
          <p:cNvSpPr/>
          <p:nvPr/>
        </p:nvSpPr>
        <p:spPr>
          <a:xfrm>
            <a:off x="5638800" y="1645554"/>
            <a:ext cx="659553" cy="1222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20B08C6-A1BD-2A42-146B-52A3CBBC4AE2}"/>
              </a:ext>
            </a:extLst>
          </p:cNvPr>
          <p:cNvSpPr/>
          <p:nvPr/>
        </p:nvSpPr>
        <p:spPr>
          <a:xfrm>
            <a:off x="5597311" y="3405774"/>
            <a:ext cx="659553" cy="1222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C950DA-DAAD-66E0-04C9-7CAB91278403}"/>
              </a:ext>
            </a:extLst>
          </p:cNvPr>
          <p:cNvSpPr txBox="1"/>
          <p:nvPr/>
        </p:nvSpPr>
        <p:spPr>
          <a:xfrm>
            <a:off x="6658531" y="1231402"/>
            <a:ext cx="221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Schadenminderung</a:t>
            </a:r>
          </a:p>
          <a:p>
            <a:endParaRPr lang="de-DE" dirty="0"/>
          </a:p>
          <a:p>
            <a:r>
              <a:rPr lang="de-DE" dirty="0"/>
              <a:t>Wirtschaftlichkeit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39616A5-A927-2505-10A3-F0DDDA686CAD}"/>
              </a:ext>
            </a:extLst>
          </p:cNvPr>
          <p:cNvSpPr txBox="1"/>
          <p:nvPr/>
        </p:nvSpPr>
        <p:spPr>
          <a:xfrm>
            <a:off x="6658531" y="3204894"/>
            <a:ext cx="221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Fokus auf den </a:t>
            </a:r>
          </a:p>
          <a:p>
            <a:r>
              <a:rPr lang="de-DE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9227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Landesbeauftragte für Datenschutz und Informationsfreiheit  Nordrhein-Westfalen – Wikipedia">
            <a:extLst>
              <a:ext uri="{FF2B5EF4-FFF2-40B4-BE49-F238E27FC236}">
                <a16:creationId xmlns:a16="http://schemas.microsoft.com/office/drawing/2014/main" id="{232FDEE6-4281-DAAA-6E25-AEA9F627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98" y="1564788"/>
            <a:ext cx="1695171" cy="12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37C0E0E-1D12-8253-1503-048E13B58C4A}"/>
              </a:ext>
            </a:extLst>
          </p:cNvPr>
          <p:cNvSpPr txBox="1"/>
          <p:nvPr/>
        </p:nvSpPr>
        <p:spPr>
          <a:xfrm>
            <a:off x="1515100" y="2181893"/>
            <a:ext cx="4578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333333"/>
                </a:solidFill>
                <a:effectLst/>
                <a:latin typeface="BentonSans-Regular"/>
              </a:rPr>
              <a:t>Der </a:t>
            </a:r>
            <a:r>
              <a:rPr lang="de-DE" b="1" i="0" dirty="0">
                <a:solidFill>
                  <a:srgbClr val="333333"/>
                </a:solidFill>
                <a:effectLst/>
                <a:latin typeface="BentonSans-Regular"/>
              </a:rPr>
              <a:t>Schutz personenbezogener Daten</a:t>
            </a:r>
            <a:r>
              <a:rPr lang="de-DE" b="0" i="0" dirty="0">
                <a:solidFill>
                  <a:srgbClr val="333333"/>
                </a:solidFill>
                <a:effectLst/>
                <a:latin typeface="BentonSans-Regular"/>
              </a:rPr>
              <a:t> ist auch in </a:t>
            </a:r>
            <a:r>
              <a:rPr lang="de-DE" b="1" i="0" dirty="0">
                <a:solidFill>
                  <a:srgbClr val="333333"/>
                </a:solidFill>
                <a:effectLst/>
                <a:latin typeface="BentonSans-Regular"/>
              </a:rPr>
              <a:t>Artikel 8</a:t>
            </a:r>
            <a:r>
              <a:rPr lang="de-DE" b="0" i="0" dirty="0">
                <a:solidFill>
                  <a:srgbClr val="333333"/>
                </a:solidFill>
                <a:effectLst/>
                <a:latin typeface="BentonSans-Regular"/>
              </a:rPr>
              <a:t> der EU-Grundrechtecharta und in </a:t>
            </a:r>
            <a:r>
              <a:rPr lang="de-DE" b="1" i="0" dirty="0">
                <a:solidFill>
                  <a:srgbClr val="333333"/>
                </a:solidFill>
                <a:effectLst/>
                <a:latin typeface="BentonSans-Regular"/>
              </a:rPr>
              <a:t>Artikel 4 </a:t>
            </a:r>
            <a:r>
              <a:rPr lang="de-DE" b="0" i="0" dirty="0">
                <a:solidFill>
                  <a:srgbClr val="333333"/>
                </a:solidFill>
                <a:effectLst/>
                <a:latin typeface="BentonSans-Regular"/>
              </a:rPr>
              <a:t>der </a:t>
            </a:r>
            <a:r>
              <a:rPr lang="de-DE" b="1" i="0" dirty="0">
                <a:solidFill>
                  <a:srgbClr val="333333"/>
                </a:solidFill>
                <a:effectLst/>
                <a:latin typeface="BentonSans-Regular"/>
              </a:rPr>
              <a:t>Landesverfassung NRW </a:t>
            </a:r>
            <a:r>
              <a:rPr lang="de-DE" b="0" i="0" dirty="0">
                <a:solidFill>
                  <a:srgbClr val="333333"/>
                </a:solidFill>
                <a:effectLst/>
                <a:latin typeface="BentonSans-Regular"/>
              </a:rPr>
              <a:t>festgeschrieben.</a:t>
            </a:r>
            <a:endParaRPr lang="de-DE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2E64F886-568B-39BD-E1E1-09F347318EEE}"/>
              </a:ext>
            </a:extLst>
          </p:cNvPr>
          <p:cNvCxnSpPr>
            <a:endCxn id="1026" idx="2"/>
          </p:cNvCxnSpPr>
          <p:nvPr/>
        </p:nvCxnSpPr>
        <p:spPr>
          <a:xfrm flipV="1">
            <a:off x="4051393" y="2820756"/>
            <a:ext cx="3704391" cy="2761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7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418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AE30121-B40A-2BD8-0433-80EBC4DD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7" y="818569"/>
            <a:ext cx="6058746" cy="1076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3A33A1-3493-1464-4583-13F528F0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59" y="2724150"/>
            <a:ext cx="3815242" cy="182560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96B60-B5AE-0A3D-507B-12AAD6CE2A8B}"/>
              </a:ext>
            </a:extLst>
          </p:cNvPr>
          <p:cNvSpPr/>
          <p:nvPr/>
        </p:nvSpPr>
        <p:spPr>
          <a:xfrm>
            <a:off x="2396571" y="1881395"/>
            <a:ext cx="1417320" cy="195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33FAB40-EF5B-E870-05B6-7CCB14D86576}"/>
              </a:ext>
            </a:extLst>
          </p:cNvPr>
          <p:cNvSpPr/>
          <p:nvPr/>
        </p:nvSpPr>
        <p:spPr>
          <a:xfrm>
            <a:off x="2407920" y="2278991"/>
            <a:ext cx="1417320" cy="195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4AF811B-CD36-252F-E6D6-10ED8876EC31}"/>
              </a:ext>
            </a:extLst>
          </p:cNvPr>
          <p:cNvSpPr/>
          <p:nvPr/>
        </p:nvSpPr>
        <p:spPr>
          <a:xfrm rot="19134696">
            <a:off x="2407919" y="2087266"/>
            <a:ext cx="1417320" cy="195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C950DA-DAAD-66E0-04C9-7CAB91278403}"/>
              </a:ext>
            </a:extLst>
          </p:cNvPr>
          <p:cNvSpPr txBox="1"/>
          <p:nvPr/>
        </p:nvSpPr>
        <p:spPr>
          <a:xfrm>
            <a:off x="5850811" y="1680616"/>
            <a:ext cx="2217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kein Rezept für solch eine Richtlinie.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Jedes Unternehmen interpretiert die Vorgaben anders.</a:t>
            </a:r>
          </a:p>
        </p:txBody>
      </p:sp>
    </p:spTree>
    <p:extLst>
      <p:ext uri="{BB962C8B-B14F-4D97-AF65-F5344CB8AC3E}">
        <p14:creationId xmlns:p14="http://schemas.microsoft.com/office/powerpoint/2010/main" val="3465624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418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5E0ABF-D930-F2F3-B82C-C455134F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47" y="713057"/>
            <a:ext cx="5376842" cy="443014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CF0F00-F0A1-3452-47A9-F4DC5846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2875" y="2351312"/>
            <a:ext cx="3645871" cy="6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42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418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5E0ABF-D930-F2F3-B82C-C455134F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47" y="713057"/>
            <a:ext cx="5376842" cy="443014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CF0F00-F0A1-3452-47A9-F4DC5846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2875" y="2351312"/>
            <a:ext cx="3645871" cy="67214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D00DD2A-436A-2C08-063F-98CFEF99932A}"/>
              </a:ext>
            </a:extLst>
          </p:cNvPr>
          <p:cNvSpPr txBox="1"/>
          <p:nvPr/>
        </p:nvSpPr>
        <p:spPr>
          <a:xfrm>
            <a:off x="6484620" y="2953951"/>
            <a:ext cx="212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Jedes Dokument sei ein Baum.</a:t>
            </a:r>
          </a:p>
        </p:txBody>
      </p:sp>
      <p:pic>
        <p:nvPicPr>
          <p:cNvPr id="9" name="Grafik 8" descr="Tannenbaum">
            <a:extLst>
              <a:ext uri="{FF2B5EF4-FFF2-40B4-BE49-F238E27FC236}">
                <a16:creationId xmlns:a16="http://schemas.microsoft.com/office/drawing/2014/main" id="{E1B4789A-023F-1C52-1F99-32B7B5AF8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0281" y="36974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0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418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5E0ABF-D930-F2F3-B82C-C455134F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47" y="713057"/>
            <a:ext cx="5376842" cy="443014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CF0F00-F0A1-3452-47A9-F4DC5846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2875" y="2351312"/>
            <a:ext cx="3645871" cy="67214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D00DD2A-436A-2C08-063F-98CFEF99932A}"/>
              </a:ext>
            </a:extLst>
          </p:cNvPr>
          <p:cNvSpPr txBox="1"/>
          <p:nvPr/>
        </p:nvSpPr>
        <p:spPr>
          <a:xfrm>
            <a:off x="6484620" y="2953951"/>
            <a:ext cx="212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Jedes Dokument sei ein Baum.</a:t>
            </a:r>
          </a:p>
        </p:txBody>
      </p:sp>
      <p:pic>
        <p:nvPicPr>
          <p:cNvPr id="9" name="Grafik 8" descr="Tannenbaum">
            <a:extLst>
              <a:ext uri="{FF2B5EF4-FFF2-40B4-BE49-F238E27FC236}">
                <a16:creationId xmlns:a16="http://schemas.microsoft.com/office/drawing/2014/main" id="{E1B4789A-023F-1C52-1F99-32B7B5AF8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239" y="743857"/>
            <a:ext cx="914400" cy="9144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5D2A35A-8707-7206-A53A-31D4514937D2}"/>
              </a:ext>
            </a:extLst>
          </p:cNvPr>
          <p:cNvSpPr/>
          <p:nvPr/>
        </p:nvSpPr>
        <p:spPr>
          <a:xfrm>
            <a:off x="1409700" y="982980"/>
            <a:ext cx="5360581" cy="3628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Tannenbaum">
            <a:extLst>
              <a:ext uri="{FF2B5EF4-FFF2-40B4-BE49-F238E27FC236}">
                <a16:creationId xmlns:a16="http://schemas.microsoft.com/office/drawing/2014/main" id="{E48EF067-5E33-6DA9-1E69-FCE20743C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239" y="1255488"/>
            <a:ext cx="914400" cy="914400"/>
          </a:xfrm>
          <a:prstGeom prst="rect">
            <a:avLst/>
          </a:prstGeom>
        </p:spPr>
      </p:pic>
      <p:pic>
        <p:nvPicPr>
          <p:cNvPr id="13" name="Grafik 12" descr="Tannenbaum">
            <a:extLst>
              <a:ext uri="{FF2B5EF4-FFF2-40B4-BE49-F238E27FC236}">
                <a16:creationId xmlns:a16="http://schemas.microsoft.com/office/drawing/2014/main" id="{59F3BDD0-EFA3-809D-BD60-B2D7C4B26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372" y="1859043"/>
            <a:ext cx="914400" cy="914400"/>
          </a:xfrm>
          <a:prstGeom prst="rect">
            <a:avLst/>
          </a:prstGeom>
        </p:spPr>
      </p:pic>
      <p:pic>
        <p:nvPicPr>
          <p:cNvPr id="14" name="Grafik 13" descr="Tannenbaum">
            <a:extLst>
              <a:ext uri="{FF2B5EF4-FFF2-40B4-BE49-F238E27FC236}">
                <a16:creationId xmlns:a16="http://schemas.microsoft.com/office/drawing/2014/main" id="{DE67BE9B-6103-B832-DC0E-1D7961B6D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953" y="2419350"/>
            <a:ext cx="914400" cy="914400"/>
          </a:xfrm>
          <a:prstGeom prst="rect">
            <a:avLst/>
          </a:prstGeom>
        </p:spPr>
      </p:pic>
      <p:pic>
        <p:nvPicPr>
          <p:cNvPr id="15" name="Grafik 14" descr="Tannenbaum">
            <a:extLst>
              <a:ext uri="{FF2B5EF4-FFF2-40B4-BE49-F238E27FC236}">
                <a16:creationId xmlns:a16="http://schemas.microsoft.com/office/drawing/2014/main" id="{1F9AEF56-C7C7-5F3B-86A2-3AB608EEF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827" y="3309049"/>
            <a:ext cx="914400" cy="914400"/>
          </a:xfrm>
          <a:prstGeom prst="rect">
            <a:avLst/>
          </a:prstGeom>
        </p:spPr>
      </p:pic>
      <p:pic>
        <p:nvPicPr>
          <p:cNvPr id="16" name="Grafik 15" descr="Tannenbaum">
            <a:extLst>
              <a:ext uri="{FF2B5EF4-FFF2-40B4-BE49-F238E27FC236}">
                <a16:creationId xmlns:a16="http://schemas.microsoft.com/office/drawing/2014/main" id="{2E1CA953-1E29-4806-976D-1D91C8869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825" y="3942443"/>
            <a:ext cx="914400" cy="914400"/>
          </a:xfrm>
          <a:prstGeom prst="rect">
            <a:avLst/>
          </a:prstGeom>
        </p:spPr>
      </p:pic>
      <p:pic>
        <p:nvPicPr>
          <p:cNvPr id="17" name="Grafik 16" descr="Tannenbaum">
            <a:extLst>
              <a:ext uri="{FF2B5EF4-FFF2-40B4-BE49-F238E27FC236}">
                <a16:creationId xmlns:a16="http://schemas.microsoft.com/office/drawing/2014/main" id="{B6DFE48F-8CC1-4A95-C697-98E11D8FA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11" y="3664903"/>
            <a:ext cx="914400" cy="914400"/>
          </a:xfrm>
          <a:prstGeom prst="rect">
            <a:avLst/>
          </a:prstGeom>
        </p:spPr>
      </p:pic>
      <p:pic>
        <p:nvPicPr>
          <p:cNvPr id="18" name="Grafik 17" descr="Tannenbaum">
            <a:extLst>
              <a:ext uri="{FF2B5EF4-FFF2-40B4-BE49-F238E27FC236}">
                <a16:creationId xmlns:a16="http://schemas.microsoft.com/office/drawing/2014/main" id="{E6BA5864-D2B6-B024-F12D-A76E8696B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079" y="2870625"/>
            <a:ext cx="914400" cy="914400"/>
          </a:xfrm>
          <a:prstGeom prst="rect">
            <a:avLst/>
          </a:prstGeom>
        </p:spPr>
      </p:pic>
      <p:pic>
        <p:nvPicPr>
          <p:cNvPr id="19" name="Grafik 18" descr="Tannenbaum">
            <a:extLst>
              <a:ext uri="{FF2B5EF4-FFF2-40B4-BE49-F238E27FC236}">
                <a16:creationId xmlns:a16="http://schemas.microsoft.com/office/drawing/2014/main" id="{EDAB5E08-6D39-3283-EE6B-6B61A8378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8209" y="667203"/>
            <a:ext cx="914400" cy="914400"/>
          </a:xfrm>
          <a:prstGeom prst="rect">
            <a:avLst/>
          </a:prstGeom>
        </p:spPr>
      </p:pic>
      <p:pic>
        <p:nvPicPr>
          <p:cNvPr id="20" name="Grafik 19" descr="Tannenbaum">
            <a:extLst>
              <a:ext uri="{FF2B5EF4-FFF2-40B4-BE49-F238E27FC236}">
                <a16:creationId xmlns:a16="http://schemas.microsoft.com/office/drawing/2014/main" id="{9E62BF17-9A4D-F00D-94D8-21E2B33B0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6620" y="687614"/>
            <a:ext cx="1005840" cy="1005840"/>
          </a:xfrm>
          <a:prstGeom prst="rect">
            <a:avLst/>
          </a:prstGeom>
        </p:spPr>
      </p:pic>
      <p:pic>
        <p:nvPicPr>
          <p:cNvPr id="21" name="Grafik 20" descr="Tannenbaum">
            <a:extLst>
              <a:ext uri="{FF2B5EF4-FFF2-40B4-BE49-F238E27FC236}">
                <a16:creationId xmlns:a16="http://schemas.microsoft.com/office/drawing/2014/main" id="{99FD2EFB-F68A-FAD0-95B7-82EC50BFF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6620" y="1199245"/>
            <a:ext cx="1005840" cy="1005840"/>
          </a:xfrm>
          <a:prstGeom prst="rect">
            <a:avLst/>
          </a:prstGeom>
        </p:spPr>
      </p:pic>
      <p:pic>
        <p:nvPicPr>
          <p:cNvPr id="22" name="Grafik 21" descr="Tannenbaum">
            <a:extLst>
              <a:ext uri="{FF2B5EF4-FFF2-40B4-BE49-F238E27FC236}">
                <a16:creationId xmlns:a16="http://schemas.microsoft.com/office/drawing/2014/main" id="{07436781-9692-F5F8-7CBE-D65449157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7753" y="1802800"/>
            <a:ext cx="1005840" cy="1005840"/>
          </a:xfrm>
          <a:prstGeom prst="rect">
            <a:avLst/>
          </a:prstGeom>
        </p:spPr>
      </p:pic>
      <p:pic>
        <p:nvPicPr>
          <p:cNvPr id="23" name="Grafik 22" descr="Tannenbaum">
            <a:extLst>
              <a:ext uri="{FF2B5EF4-FFF2-40B4-BE49-F238E27FC236}">
                <a16:creationId xmlns:a16="http://schemas.microsoft.com/office/drawing/2014/main" id="{9B7D4FE8-A2B3-691B-53F0-364B47D5F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9334" y="2363107"/>
            <a:ext cx="1005840" cy="1005840"/>
          </a:xfrm>
          <a:prstGeom prst="rect">
            <a:avLst/>
          </a:prstGeom>
        </p:spPr>
      </p:pic>
      <p:pic>
        <p:nvPicPr>
          <p:cNvPr id="24" name="Grafik 23" descr="Tannenbaum">
            <a:extLst>
              <a:ext uri="{FF2B5EF4-FFF2-40B4-BE49-F238E27FC236}">
                <a16:creationId xmlns:a16="http://schemas.microsoft.com/office/drawing/2014/main" id="{7EFFCA59-F43C-BA0A-8C58-80727E86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2208" y="3252806"/>
            <a:ext cx="1005840" cy="1005840"/>
          </a:xfrm>
          <a:prstGeom prst="rect">
            <a:avLst/>
          </a:prstGeom>
        </p:spPr>
      </p:pic>
      <p:pic>
        <p:nvPicPr>
          <p:cNvPr id="25" name="Grafik 24" descr="Tannenbaum">
            <a:extLst>
              <a:ext uri="{FF2B5EF4-FFF2-40B4-BE49-F238E27FC236}">
                <a16:creationId xmlns:a16="http://schemas.microsoft.com/office/drawing/2014/main" id="{5C333AE4-E221-0CAD-864C-A16A32AB6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1206" y="3886200"/>
            <a:ext cx="1005840" cy="1005840"/>
          </a:xfrm>
          <a:prstGeom prst="rect">
            <a:avLst/>
          </a:prstGeom>
        </p:spPr>
      </p:pic>
      <p:pic>
        <p:nvPicPr>
          <p:cNvPr id="26" name="Grafik 25" descr="Tannenbaum">
            <a:extLst>
              <a:ext uri="{FF2B5EF4-FFF2-40B4-BE49-F238E27FC236}">
                <a16:creationId xmlns:a16="http://schemas.microsoft.com/office/drawing/2014/main" id="{9D0CA784-BF10-C6F7-2AF4-BBCEAC89F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4492" y="3608660"/>
            <a:ext cx="1005840" cy="1005840"/>
          </a:xfrm>
          <a:prstGeom prst="rect">
            <a:avLst/>
          </a:prstGeom>
        </p:spPr>
      </p:pic>
      <p:pic>
        <p:nvPicPr>
          <p:cNvPr id="27" name="Grafik 26" descr="Tannenbaum">
            <a:extLst>
              <a:ext uri="{FF2B5EF4-FFF2-40B4-BE49-F238E27FC236}">
                <a16:creationId xmlns:a16="http://schemas.microsoft.com/office/drawing/2014/main" id="{4CC0EF01-F5C0-C9E6-79D0-183B86B61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6460" y="2814382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8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Organisatorische Richtlinien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6ECD58F-D1EA-423D-F58A-460E6E77D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418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5E0ABF-D930-F2F3-B82C-C455134F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47" y="713057"/>
            <a:ext cx="5376842" cy="443014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CF0F00-F0A1-3452-47A9-F4DC5846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2875" y="2351312"/>
            <a:ext cx="3645871" cy="6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Landesbeauftragte für Datenschutz und Informationsfreiheit  Nordrhein-Westfalen – Wikipedia">
            <a:extLst>
              <a:ext uri="{FF2B5EF4-FFF2-40B4-BE49-F238E27FC236}">
                <a16:creationId xmlns:a16="http://schemas.microsoft.com/office/drawing/2014/main" id="{232FDEE6-4281-DAAA-6E25-AEA9F627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98" y="1564788"/>
            <a:ext cx="1695171" cy="12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FA95BBC-7F74-C98D-5258-545367AA3FFB}"/>
              </a:ext>
            </a:extLst>
          </p:cNvPr>
          <p:cNvSpPr txBox="1"/>
          <p:nvPr/>
        </p:nvSpPr>
        <p:spPr>
          <a:xfrm>
            <a:off x="834307" y="1421658"/>
            <a:ext cx="4919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Wann haben Sie Kontakt zum LDI?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80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Landesbeauftragte für Datenschutz und Informationsfreiheit  Nordrhein-Westfalen – Wikipedia">
            <a:extLst>
              <a:ext uri="{FF2B5EF4-FFF2-40B4-BE49-F238E27FC236}">
                <a16:creationId xmlns:a16="http://schemas.microsoft.com/office/drawing/2014/main" id="{232FDEE6-4281-DAAA-6E25-AEA9F627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98" y="1564788"/>
            <a:ext cx="1695171" cy="12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FA95BBC-7F74-C98D-5258-545367AA3FFB}"/>
              </a:ext>
            </a:extLst>
          </p:cNvPr>
          <p:cNvSpPr txBox="1"/>
          <p:nvPr/>
        </p:nvSpPr>
        <p:spPr>
          <a:xfrm>
            <a:off x="834307" y="1421658"/>
            <a:ext cx="4919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Wann haben Sie Kontakt zum LDI?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Verletzung der DSGVO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Verletzung sind: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Datenabfluss an Dritte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Datenklau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Erpresserische Vorgänge im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3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Landesbeauftragte für Datenschutz und Informationsfreiheit  Nordrhein-Westfalen – Wikipedia">
            <a:extLst>
              <a:ext uri="{FF2B5EF4-FFF2-40B4-BE49-F238E27FC236}">
                <a16:creationId xmlns:a16="http://schemas.microsoft.com/office/drawing/2014/main" id="{232FDEE6-4281-DAAA-6E25-AEA9F627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98" y="1564788"/>
            <a:ext cx="1695171" cy="12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FA95BBC-7F74-C98D-5258-545367AA3FFB}"/>
              </a:ext>
            </a:extLst>
          </p:cNvPr>
          <p:cNvSpPr txBox="1"/>
          <p:nvPr/>
        </p:nvSpPr>
        <p:spPr>
          <a:xfrm>
            <a:off x="834307" y="1421658"/>
            <a:ext cx="4919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Wan haben Sie Kontakt zum LDI?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Verletzung der DSGVO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Verletzung sind: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Datenabfluss an Dritte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Datenklau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Erpresserische Vorgänge im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 descr="Computer">
            <a:extLst>
              <a:ext uri="{FF2B5EF4-FFF2-40B4-BE49-F238E27FC236}">
                <a16:creationId xmlns:a16="http://schemas.microsoft.com/office/drawing/2014/main" id="{8843880A-FC01-4F9E-37D9-F9FDFD8FC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2491" y="2233883"/>
            <a:ext cx="1170390" cy="1170390"/>
          </a:xfrm>
          <a:prstGeom prst="rect">
            <a:avLst/>
          </a:prstGeom>
        </p:spPr>
      </p:pic>
      <p:pic>
        <p:nvPicPr>
          <p:cNvPr id="9" name="Grafik 8" descr="Überwachungskamera">
            <a:extLst>
              <a:ext uri="{FF2B5EF4-FFF2-40B4-BE49-F238E27FC236}">
                <a16:creationId xmlns:a16="http://schemas.microsoft.com/office/drawing/2014/main" id="{95EB5BED-63FF-0897-CF74-793187769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4170" y="2273929"/>
            <a:ext cx="914400" cy="914400"/>
          </a:xfrm>
          <a:prstGeom prst="rect">
            <a:avLst/>
          </a:prstGeom>
        </p:spPr>
      </p:pic>
      <p:pic>
        <p:nvPicPr>
          <p:cNvPr id="11" name="Grafik 10" descr="Server">
            <a:extLst>
              <a:ext uri="{FF2B5EF4-FFF2-40B4-BE49-F238E27FC236}">
                <a16:creationId xmlns:a16="http://schemas.microsoft.com/office/drawing/2014/main" id="{D5DE444E-3E26-F61C-398C-556198EB37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2831" y="3435229"/>
            <a:ext cx="914400" cy="9144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BB73A6-CDD8-AA0C-1354-BBA4B0E074AE}"/>
              </a:ext>
            </a:extLst>
          </p:cNvPr>
          <p:cNvCxnSpPr/>
          <p:nvPr/>
        </p:nvCxnSpPr>
        <p:spPr>
          <a:xfrm flipV="1">
            <a:off x="4645419" y="2402803"/>
            <a:ext cx="340308" cy="24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8481E4-E5AE-8716-694E-FDF502D082D5}"/>
              </a:ext>
            </a:extLst>
          </p:cNvPr>
          <p:cNvCxnSpPr>
            <a:cxnSpLocks/>
          </p:cNvCxnSpPr>
          <p:nvPr/>
        </p:nvCxnSpPr>
        <p:spPr>
          <a:xfrm>
            <a:off x="4608416" y="2873789"/>
            <a:ext cx="340308" cy="25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EE9EE4D-9682-75AB-EB19-D773C68DDDF2}"/>
              </a:ext>
            </a:extLst>
          </p:cNvPr>
          <p:cNvSpPr txBox="1"/>
          <p:nvPr/>
        </p:nvSpPr>
        <p:spPr>
          <a:xfrm>
            <a:off x="5043596" y="2558402"/>
            <a:ext cx="11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8B1D355-C26D-4C02-8F07-B9898C4F75C3}"/>
              </a:ext>
            </a:extLst>
          </p:cNvPr>
          <p:cNvCxnSpPr>
            <a:cxnSpLocks/>
          </p:cNvCxnSpPr>
          <p:nvPr/>
        </p:nvCxnSpPr>
        <p:spPr>
          <a:xfrm>
            <a:off x="5386283" y="3132229"/>
            <a:ext cx="0" cy="107267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7910515-C493-C51F-1843-26D9DE7094B0}"/>
              </a:ext>
            </a:extLst>
          </p:cNvPr>
          <p:cNvCxnSpPr>
            <a:cxnSpLocks/>
          </p:cNvCxnSpPr>
          <p:nvPr/>
        </p:nvCxnSpPr>
        <p:spPr>
          <a:xfrm>
            <a:off x="5386283" y="4218254"/>
            <a:ext cx="11346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D79CC8F-8CE6-DBEF-2F67-49ED075289AD}"/>
              </a:ext>
            </a:extLst>
          </p:cNvPr>
          <p:cNvCxnSpPr>
            <a:cxnSpLocks/>
          </p:cNvCxnSpPr>
          <p:nvPr/>
        </p:nvCxnSpPr>
        <p:spPr>
          <a:xfrm>
            <a:off x="7024583" y="4218254"/>
            <a:ext cx="11346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Räuber">
            <a:extLst>
              <a:ext uri="{FF2B5EF4-FFF2-40B4-BE49-F238E27FC236}">
                <a16:creationId xmlns:a16="http://schemas.microsoft.com/office/drawing/2014/main" id="{DF845509-F4E8-A423-ADFD-407705EDCA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8150" y="38480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Landesbeauftragte für Datenschutz und Informationsfreiheit  Nordrhein-Westfalen – Wikipedia">
            <a:extLst>
              <a:ext uri="{FF2B5EF4-FFF2-40B4-BE49-F238E27FC236}">
                <a16:creationId xmlns:a16="http://schemas.microsoft.com/office/drawing/2014/main" id="{232FDEE6-4281-DAAA-6E25-AEA9F627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98" y="1564788"/>
            <a:ext cx="1695171" cy="12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Computer">
            <a:extLst>
              <a:ext uri="{FF2B5EF4-FFF2-40B4-BE49-F238E27FC236}">
                <a16:creationId xmlns:a16="http://schemas.microsoft.com/office/drawing/2014/main" id="{8843880A-FC01-4F9E-37D9-F9FDFD8FC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2491" y="2233883"/>
            <a:ext cx="1170390" cy="1170390"/>
          </a:xfrm>
          <a:prstGeom prst="rect">
            <a:avLst/>
          </a:prstGeom>
        </p:spPr>
      </p:pic>
      <p:pic>
        <p:nvPicPr>
          <p:cNvPr id="9" name="Grafik 8" descr="Überwachungskamera">
            <a:extLst>
              <a:ext uri="{FF2B5EF4-FFF2-40B4-BE49-F238E27FC236}">
                <a16:creationId xmlns:a16="http://schemas.microsoft.com/office/drawing/2014/main" id="{95EB5BED-63FF-0897-CF74-793187769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4170" y="2273929"/>
            <a:ext cx="914400" cy="914400"/>
          </a:xfrm>
          <a:prstGeom prst="rect">
            <a:avLst/>
          </a:prstGeom>
        </p:spPr>
      </p:pic>
      <p:pic>
        <p:nvPicPr>
          <p:cNvPr id="11" name="Grafik 10" descr="Server">
            <a:extLst>
              <a:ext uri="{FF2B5EF4-FFF2-40B4-BE49-F238E27FC236}">
                <a16:creationId xmlns:a16="http://schemas.microsoft.com/office/drawing/2014/main" id="{D5DE444E-3E26-F61C-398C-556198EB37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2831" y="3435229"/>
            <a:ext cx="914400" cy="9144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BB73A6-CDD8-AA0C-1354-BBA4B0E074AE}"/>
              </a:ext>
            </a:extLst>
          </p:cNvPr>
          <p:cNvCxnSpPr/>
          <p:nvPr/>
        </p:nvCxnSpPr>
        <p:spPr>
          <a:xfrm flipV="1">
            <a:off x="4645419" y="2402803"/>
            <a:ext cx="340308" cy="24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8481E4-E5AE-8716-694E-FDF502D082D5}"/>
              </a:ext>
            </a:extLst>
          </p:cNvPr>
          <p:cNvCxnSpPr>
            <a:cxnSpLocks/>
          </p:cNvCxnSpPr>
          <p:nvPr/>
        </p:nvCxnSpPr>
        <p:spPr>
          <a:xfrm>
            <a:off x="4608416" y="2873789"/>
            <a:ext cx="340308" cy="25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EE9EE4D-9682-75AB-EB19-D773C68DDDF2}"/>
              </a:ext>
            </a:extLst>
          </p:cNvPr>
          <p:cNvSpPr txBox="1"/>
          <p:nvPr/>
        </p:nvSpPr>
        <p:spPr>
          <a:xfrm>
            <a:off x="5043596" y="2558402"/>
            <a:ext cx="11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8B1D355-C26D-4C02-8F07-B9898C4F75C3}"/>
              </a:ext>
            </a:extLst>
          </p:cNvPr>
          <p:cNvCxnSpPr>
            <a:cxnSpLocks/>
          </p:cNvCxnSpPr>
          <p:nvPr/>
        </p:nvCxnSpPr>
        <p:spPr>
          <a:xfrm>
            <a:off x="5386283" y="3132229"/>
            <a:ext cx="0" cy="107267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7910515-C493-C51F-1843-26D9DE7094B0}"/>
              </a:ext>
            </a:extLst>
          </p:cNvPr>
          <p:cNvCxnSpPr>
            <a:cxnSpLocks/>
          </p:cNvCxnSpPr>
          <p:nvPr/>
        </p:nvCxnSpPr>
        <p:spPr>
          <a:xfrm>
            <a:off x="5386283" y="4218254"/>
            <a:ext cx="11346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D79CC8F-8CE6-DBEF-2F67-49ED075289AD}"/>
              </a:ext>
            </a:extLst>
          </p:cNvPr>
          <p:cNvCxnSpPr>
            <a:cxnSpLocks/>
          </p:cNvCxnSpPr>
          <p:nvPr/>
        </p:nvCxnSpPr>
        <p:spPr>
          <a:xfrm>
            <a:off x="7024583" y="4218254"/>
            <a:ext cx="11346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Räuber">
            <a:extLst>
              <a:ext uri="{FF2B5EF4-FFF2-40B4-BE49-F238E27FC236}">
                <a16:creationId xmlns:a16="http://schemas.microsoft.com/office/drawing/2014/main" id="{DF845509-F4E8-A423-ADFD-407705EDCA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8150" y="3848084"/>
            <a:ext cx="914400" cy="9144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2A2B72C-E34F-8C7C-633B-EBC2618F19D1}"/>
              </a:ext>
            </a:extLst>
          </p:cNvPr>
          <p:cNvSpPr/>
          <p:nvPr/>
        </p:nvSpPr>
        <p:spPr>
          <a:xfrm>
            <a:off x="3754970" y="2203095"/>
            <a:ext cx="2736958" cy="120117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2F9751E-862B-02F8-0606-13F328A60790}"/>
              </a:ext>
            </a:extLst>
          </p:cNvPr>
          <p:cNvSpPr/>
          <p:nvPr/>
        </p:nvSpPr>
        <p:spPr>
          <a:xfrm>
            <a:off x="6147170" y="3507186"/>
            <a:ext cx="2825380" cy="125529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4363BD-5760-9146-8065-6A8228AA560A}"/>
              </a:ext>
            </a:extLst>
          </p:cNvPr>
          <p:cNvSpPr txBox="1"/>
          <p:nvPr/>
        </p:nvSpPr>
        <p:spPr>
          <a:xfrm>
            <a:off x="482600" y="1905000"/>
            <a:ext cx="302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Zwei separate Meldungen </a:t>
            </a:r>
          </a:p>
          <a:p>
            <a:r>
              <a:rPr lang="de-DE" dirty="0">
                <a:solidFill>
                  <a:srgbClr val="FF0000"/>
                </a:solidFill>
              </a:rPr>
              <a:t>an das LDI müssen angefertigt werden.</a:t>
            </a:r>
          </a:p>
        </p:txBody>
      </p:sp>
    </p:spTree>
    <p:extLst>
      <p:ext uri="{BB962C8B-B14F-4D97-AF65-F5344CB8AC3E}">
        <p14:creationId xmlns:p14="http://schemas.microsoft.com/office/powerpoint/2010/main" val="399356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Landesbeauftragte für Datenschutz und Informationsfreiheit in Nordrhein-​Westfalen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18.09.2022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pic>
        <p:nvPicPr>
          <p:cNvPr id="1026" name="Picture 2" descr="Landesbeauftragte für Datenschutz und Informationsfreiheit  Nordrhein-Westfalen – Wikipedia">
            <a:extLst>
              <a:ext uri="{FF2B5EF4-FFF2-40B4-BE49-F238E27FC236}">
                <a16:creationId xmlns:a16="http://schemas.microsoft.com/office/drawing/2014/main" id="{232FDEE6-4281-DAAA-6E25-AEA9F627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98" y="1564788"/>
            <a:ext cx="1695171" cy="12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Computer">
            <a:extLst>
              <a:ext uri="{FF2B5EF4-FFF2-40B4-BE49-F238E27FC236}">
                <a16:creationId xmlns:a16="http://schemas.microsoft.com/office/drawing/2014/main" id="{8843880A-FC01-4F9E-37D9-F9FDFD8FC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2491" y="2233883"/>
            <a:ext cx="1170390" cy="1170390"/>
          </a:xfrm>
          <a:prstGeom prst="rect">
            <a:avLst/>
          </a:prstGeom>
        </p:spPr>
      </p:pic>
      <p:pic>
        <p:nvPicPr>
          <p:cNvPr id="9" name="Grafik 8" descr="Überwachungskamera">
            <a:extLst>
              <a:ext uri="{FF2B5EF4-FFF2-40B4-BE49-F238E27FC236}">
                <a16:creationId xmlns:a16="http://schemas.microsoft.com/office/drawing/2014/main" id="{95EB5BED-63FF-0897-CF74-793187769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4170" y="2273929"/>
            <a:ext cx="914400" cy="914400"/>
          </a:xfrm>
          <a:prstGeom prst="rect">
            <a:avLst/>
          </a:prstGeom>
        </p:spPr>
      </p:pic>
      <p:pic>
        <p:nvPicPr>
          <p:cNvPr id="11" name="Grafik 10" descr="Server">
            <a:extLst>
              <a:ext uri="{FF2B5EF4-FFF2-40B4-BE49-F238E27FC236}">
                <a16:creationId xmlns:a16="http://schemas.microsoft.com/office/drawing/2014/main" id="{D5DE444E-3E26-F61C-398C-556198EB37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2831" y="3435229"/>
            <a:ext cx="914400" cy="9144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BB73A6-CDD8-AA0C-1354-BBA4B0E074AE}"/>
              </a:ext>
            </a:extLst>
          </p:cNvPr>
          <p:cNvCxnSpPr/>
          <p:nvPr/>
        </p:nvCxnSpPr>
        <p:spPr>
          <a:xfrm flipV="1">
            <a:off x="4645419" y="2402803"/>
            <a:ext cx="340308" cy="24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8481E4-E5AE-8716-694E-FDF502D082D5}"/>
              </a:ext>
            </a:extLst>
          </p:cNvPr>
          <p:cNvCxnSpPr>
            <a:cxnSpLocks/>
          </p:cNvCxnSpPr>
          <p:nvPr/>
        </p:nvCxnSpPr>
        <p:spPr>
          <a:xfrm>
            <a:off x="4608416" y="2873789"/>
            <a:ext cx="340308" cy="25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EE9EE4D-9682-75AB-EB19-D773C68DDDF2}"/>
              </a:ext>
            </a:extLst>
          </p:cNvPr>
          <p:cNvSpPr txBox="1"/>
          <p:nvPr/>
        </p:nvSpPr>
        <p:spPr>
          <a:xfrm>
            <a:off x="5043596" y="2558402"/>
            <a:ext cx="11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8B1D355-C26D-4C02-8F07-B9898C4F75C3}"/>
              </a:ext>
            </a:extLst>
          </p:cNvPr>
          <p:cNvCxnSpPr>
            <a:cxnSpLocks/>
          </p:cNvCxnSpPr>
          <p:nvPr/>
        </p:nvCxnSpPr>
        <p:spPr>
          <a:xfrm>
            <a:off x="5386283" y="3132229"/>
            <a:ext cx="0" cy="107267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7910515-C493-C51F-1843-26D9DE7094B0}"/>
              </a:ext>
            </a:extLst>
          </p:cNvPr>
          <p:cNvCxnSpPr>
            <a:cxnSpLocks/>
          </p:cNvCxnSpPr>
          <p:nvPr/>
        </p:nvCxnSpPr>
        <p:spPr>
          <a:xfrm>
            <a:off x="5386283" y="4218254"/>
            <a:ext cx="11346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D79CC8F-8CE6-DBEF-2F67-49ED075289AD}"/>
              </a:ext>
            </a:extLst>
          </p:cNvPr>
          <p:cNvCxnSpPr>
            <a:cxnSpLocks/>
          </p:cNvCxnSpPr>
          <p:nvPr/>
        </p:nvCxnSpPr>
        <p:spPr>
          <a:xfrm>
            <a:off x="7024583" y="4218254"/>
            <a:ext cx="11346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Räuber">
            <a:extLst>
              <a:ext uri="{FF2B5EF4-FFF2-40B4-BE49-F238E27FC236}">
                <a16:creationId xmlns:a16="http://schemas.microsoft.com/office/drawing/2014/main" id="{DF845509-F4E8-A423-ADFD-407705EDCA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8150" y="3848084"/>
            <a:ext cx="914400" cy="9144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2A2B72C-E34F-8C7C-633B-EBC2618F19D1}"/>
              </a:ext>
            </a:extLst>
          </p:cNvPr>
          <p:cNvSpPr/>
          <p:nvPr/>
        </p:nvSpPr>
        <p:spPr>
          <a:xfrm>
            <a:off x="3754970" y="2203095"/>
            <a:ext cx="2736958" cy="120117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2F9751E-862B-02F8-0606-13F328A60790}"/>
              </a:ext>
            </a:extLst>
          </p:cNvPr>
          <p:cNvSpPr/>
          <p:nvPr/>
        </p:nvSpPr>
        <p:spPr>
          <a:xfrm>
            <a:off x="6147170" y="3507186"/>
            <a:ext cx="2825380" cy="125529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4363BD-5760-9146-8065-6A8228AA560A}"/>
              </a:ext>
            </a:extLst>
          </p:cNvPr>
          <p:cNvSpPr txBox="1"/>
          <p:nvPr/>
        </p:nvSpPr>
        <p:spPr>
          <a:xfrm>
            <a:off x="482600" y="1905000"/>
            <a:ext cx="302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Zwei separate Meldungen </a:t>
            </a:r>
          </a:p>
          <a:p>
            <a:r>
              <a:rPr lang="de-DE" dirty="0">
                <a:solidFill>
                  <a:srgbClr val="FF0000"/>
                </a:solidFill>
              </a:rPr>
              <a:t>an das LDI müssen angefertigt werden.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B61455-7290-9497-203A-68777F175D1B}"/>
              </a:ext>
            </a:extLst>
          </p:cNvPr>
          <p:cNvSpPr txBox="1"/>
          <p:nvPr/>
        </p:nvSpPr>
        <p:spPr>
          <a:xfrm>
            <a:off x="484323" y="3319421"/>
            <a:ext cx="282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Beschwerden sind auch möglich.</a:t>
            </a:r>
          </a:p>
        </p:txBody>
      </p:sp>
    </p:spTree>
    <p:extLst>
      <p:ext uri="{BB962C8B-B14F-4D97-AF65-F5344CB8AC3E}">
        <p14:creationId xmlns:p14="http://schemas.microsoft.com/office/powerpoint/2010/main" val="352183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Bildschirmpräsentation (16:9)</PresentationFormat>
  <Paragraphs>262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5" baseType="lpstr">
      <vt:lpstr>Arial</vt:lpstr>
      <vt:lpstr>BentonSans-Regular</vt:lpstr>
      <vt:lpstr>Calibri</vt:lpstr>
      <vt:lpstr>Courier New</vt:lpstr>
      <vt:lpstr>HSD Sans</vt:lpstr>
      <vt:lpstr>HSD Sans Design</vt:lpstr>
      <vt:lpstr>HSD Sans Maschinenbau</vt:lpstr>
      <vt:lpstr>Lato</vt:lpstr>
      <vt:lpstr>Symbol</vt:lpstr>
      <vt:lpstr>Wingdings</vt:lpstr>
      <vt:lpstr>Office-Design</vt:lpstr>
      <vt:lpstr>Organisatorische Richtlinien und Rechtliche Rahmenbedingungen II</vt:lpstr>
      <vt:lpstr>Kritische Punkte aus Ihrer Sicht?</vt:lpstr>
      <vt:lpstr> Landesbeauftragte für Datenschutz und Informationsfreiheit in Nordrhein-​Westfalen</vt:lpstr>
      <vt:lpstr> Landesbeauftragte für Datenschutz und Informationsfreiheit in Nordrhein-​Westfalen</vt:lpstr>
      <vt:lpstr> Landesbeauftragte für Datenschutz und Informationsfreiheit in Nordrhein-​Westfalen</vt:lpstr>
      <vt:lpstr> Landesbeauftragte für Datenschutz und Informationsfreiheit in Nordrhein-​Westfalen</vt:lpstr>
      <vt:lpstr> Landesbeauftragte für Datenschutz und Informationsfreiheit in Nordrhein-​Westfalen</vt:lpstr>
      <vt:lpstr> Landesbeauftragte für Datenschutz und Informationsfreiheit in Nordrhein-​Westfalen</vt:lpstr>
      <vt:lpstr> Landesbeauftragte für Datenschutz und Informationsfreiheit in Nordrhein-​Westfalen</vt:lpstr>
      <vt:lpstr> Landesbeauftragte für Datenschutz und Informationsfreiheit in Nordrhein-​Westfalen</vt:lpstr>
      <vt:lpstr> Landesbeauftragte für Datenschutz und Informationsfreiheit in Nordrhein-​Westfalen</vt:lpstr>
      <vt:lpstr> Landesbeauftragte für Datenschutz und Informationsfreiheit in Nordrhein-​Westfalen</vt:lpstr>
      <vt:lpstr>Landesbeauftragte für Datenschutz und Informationsfreiheit in Nordrhein-​Westfalen</vt:lpstr>
      <vt:lpstr>Landesbeauftragte für Datenschutz und Informationsfreiheit in Nordrhein-​Westfalen</vt:lpstr>
      <vt:lpstr>Landesbeauftragte für Datenschutz und Informationsfreiheit in Nordrhein-​Westfalen</vt:lpstr>
      <vt:lpstr>Landesbeauftragte für Datenschutz und Informationsfreiheit in Nordrhein-​Westfalen</vt:lpstr>
      <vt:lpstr>Landesbeauftragte für Datenschutz und Informationsfreiheit in Nordrhein-​Westfalen</vt:lpstr>
      <vt:lpstr>Landesbeauftragte für Datenschutz und Informationsfreiheit in Nordrhein-​Westfalen</vt:lpstr>
      <vt:lpstr>Landesbeauftragte für Datenschutz und Informationsfreiheit in Nordrhein-​Westfalen</vt:lpstr>
      <vt:lpstr>Landesbeauftragte für Datenschutz und Informationsfreiheit in Nordrhein-​Westfalen</vt:lpstr>
      <vt:lpstr>Landesbeauftragte für Datenschutz und Informationsfreiheit in Nordrhein-​Westfalen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  <vt:lpstr>Organisatorische Richtlinien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73</cp:revision>
  <dcterms:created xsi:type="dcterms:W3CDTF">2015-12-03T10:35:01Z</dcterms:created>
  <dcterms:modified xsi:type="dcterms:W3CDTF">2022-09-18T11:03:01Z</dcterms:modified>
</cp:coreProperties>
</file>