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11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1" r:id="rId62"/>
    <p:sldId id="320" r:id="rId63"/>
    <p:sldId id="322" r:id="rId64"/>
    <p:sldId id="323" r:id="rId65"/>
    <p:sldId id="324" r:id="rId66"/>
    <p:sldId id="325" r:id="rId6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11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/>
              <a:t>Sicherheitsstandards Identifikation und</a:t>
            </a:r>
            <a:br>
              <a:rPr lang="de-DE" sz="3600" dirty="0"/>
            </a:br>
            <a:r>
              <a:rPr lang="de-DE" sz="3600" dirty="0"/>
              <a:t>Authentifikation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Common Criteria">
            <a:extLst>
              <a:ext uri="{FF2B5EF4-FFF2-40B4-BE49-F238E27FC236}">
                <a16:creationId xmlns:a16="http://schemas.microsoft.com/office/drawing/2014/main" id="{BEFA843D-FE88-CEC3-B083-6C83E4E9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4" y="559957"/>
            <a:ext cx="2049569" cy="13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CAF7B7-89EE-F7A6-3B55-F0C5516DAC71}"/>
              </a:ext>
            </a:extLst>
          </p:cNvPr>
          <p:cNvSpPr txBox="1"/>
          <p:nvPr/>
        </p:nvSpPr>
        <p:spPr>
          <a:xfrm>
            <a:off x="413816" y="971747"/>
            <a:ext cx="5379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Version ist am 2017 veröffentlicht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Version 3.1 Release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Normen sind entstanden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Zur Prüfung von: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Netzwerken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Geräten</a:t>
            </a:r>
          </a:p>
        </p:txBody>
      </p:sp>
      <p:pic>
        <p:nvPicPr>
          <p:cNvPr id="3074" name="Picture 2" descr="upload.wikimedia.org/wikipedia/commons/thumb/0/...">
            <a:extLst>
              <a:ext uri="{FF2B5EF4-FFF2-40B4-BE49-F238E27FC236}">
                <a16:creationId xmlns:a16="http://schemas.microsoft.com/office/drawing/2014/main" id="{A5C6DFD7-2C6B-F489-3CAA-8336F84F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2" y="2887851"/>
            <a:ext cx="1169384" cy="13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CB9F7C6-6AD3-DEE7-381A-05913D9E2EE3}"/>
              </a:ext>
            </a:extLst>
          </p:cNvPr>
          <p:cNvSpPr txBox="1"/>
          <p:nvPr/>
        </p:nvSpPr>
        <p:spPr>
          <a:xfrm>
            <a:off x="3283831" y="3010178"/>
            <a:ext cx="487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Microsoft Windows NT ist C2 zertifiziert.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24C1EC-7D7B-35EA-432B-16E4C6A23E46}"/>
              </a:ext>
            </a:extLst>
          </p:cNvPr>
          <p:cNvSpPr txBox="1"/>
          <p:nvPr/>
        </p:nvSpPr>
        <p:spPr>
          <a:xfrm>
            <a:off x="6956134" y="3337232"/>
            <a:ext cx="1561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Bill Gates - 1995</a:t>
            </a:r>
          </a:p>
        </p:txBody>
      </p:sp>
    </p:spTree>
    <p:extLst>
      <p:ext uri="{BB962C8B-B14F-4D97-AF65-F5344CB8AC3E}">
        <p14:creationId xmlns:p14="http://schemas.microsoft.com/office/powerpoint/2010/main" val="37730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Common Criteria">
            <a:extLst>
              <a:ext uri="{FF2B5EF4-FFF2-40B4-BE49-F238E27FC236}">
                <a16:creationId xmlns:a16="http://schemas.microsoft.com/office/drawing/2014/main" id="{BEFA843D-FE88-CEC3-B083-6C83E4E9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4" y="559957"/>
            <a:ext cx="2049569" cy="13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CAF7B7-89EE-F7A6-3B55-F0C5516DAC71}"/>
              </a:ext>
            </a:extLst>
          </p:cNvPr>
          <p:cNvSpPr txBox="1"/>
          <p:nvPr/>
        </p:nvSpPr>
        <p:spPr>
          <a:xfrm>
            <a:off x="413816" y="971747"/>
            <a:ext cx="5379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Version ist am 2017 veröffentlicht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Version 3.1 Release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Normen sind entstanden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Zur Prüfung von: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Netzwerken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Geräten</a:t>
            </a:r>
          </a:p>
        </p:txBody>
      </p:sp>
      <p:pic>
        <p:nvPicPr>
          <p:cNvPr id="3074" name="Picture 2" descr="upload.wikimedia.org/wikipedia/commons/thumb/0/...">
            <a:extLst>
              <a:ext uri="{FF2B5EF4-FFF2-40B4-BE49-F238E27FC236}">
                <a16:creationId xmlns:a16="http://schemas.microsoft.com/office/drawing/2014/main" id="{A5C6DFD7-2C6B-F489-3CAA-8336F84F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2" y="2887851"/>
            <a:ext cx="1169384" cy="13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CB9F7C6-6AD3-DEE7-381A-05913D9E2EE3}"/>
              </a:ext>
            </a:extLst>
          </p:cNvPr>
          <p:cNvSpPr txBox="1"/>
          <p:nvPr/>
        </p:nvSpPr>
        <p:spPr>
          <a:xfrm>
            <a:off x="3283831" y="3010178"/>
            <a:ext cx="487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Microsoft Windows NT ist C2 zertifiziert.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24C1EC-7D7B-35EA-432B-16E4C6A23E46}"/>
              </a:ext>
            </a:extLst>
          </p:cNvPr>
          <p:cNvSpPr txBox="1"/>
          <p:nvPr/>
        </p:nvSpPr>
        <p:spPr>
          <a:xfrm>
            <a:off x="6956134" y="3337232"/>
            <a:ext cx="1561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Bill Gates - 1995</a:t>
            </a:r>
          </a:p>
        </p:txBody>
      </p:sp>
      <p:sp>
        <p:nvSpPr>
          <p:cNvPr id="4" name="Verbotsymbol 3">
            <a:extLst>
              <a:ext uri="{FF2B5EF4-FFF2-40B4-BE49-F238E27FC236}">
                <a16:creationId xmlns:a16="http://schemas.microsoft.com/office/drawing/2014/main" id="{D62EE423-3736-EACD-BF13-E126824DC593}"/>
              </a:ext>
            </a:extLst>
          </p:cNvPr>
          <p:cNvSpPr/>
          <p:nvPr/>
        </p:nvSpPr>
        <p:spPr>
          <a:xfrm>
            <a:off x="4805606" y="2783252"/>
            <a:ext cx="1107959" cy="1107959"/>
          </a:xfrm>
          <a:prstGeom prst="noSmoking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Common Criteria">
            <a:extLst>
              <a:ext uri="{FF2B5EF4-FFF2-40B4-BE49-F238E27FC236}">
                <a16:creationId xmlns:a16="http://schemas.microsoft.com/office/drawing/2014/main" id="{BEFA843D-FE88-CEC3-B083-6C83E4E9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4" y="559957"/>
            <a:ext cx="2049569" cy="13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CAF7B7-89EE-F7A6-3B55-F0C5516DAC71}"/>
              </a:ext>
            </a:extLst>
          </p:cNvPr>
          <p:cNvSpPr txBox="1"/>
          <p:nvPr/>
        </p:nvSpPr>
        <p:spPr>
          <a:xfrm>
            <a:off x="413816" y="971747"/>
            <a:ext cx="5379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Version ist am 2017 veröffentlicht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Version 3.1 Release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Normen sind entstanden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Zur Prüfung von: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Netzwerken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Geräten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D37495-953E-CB7B-9B35-7F685C532F10}"/>
              </a:ext>
            </a:extLst>
          </p:cNvPr>
          <p:cNvSpPr txBox="1"/>
          <p:nvPr/>
        </p:nvSpPr>
        <p:spPr>
          <a:xfrm>
            <a:off x="587352" y="2829968"/>
            <a:ext cx="7168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Motivation:</a:t>
            </a:r>
          </a:p>
          <a:p>
            <a:r>
              <a:rPr lang="de-DE" dirty="0"/>
              <a:t>IT Sicherheitsstandards sind dazu da, </a:t>
            </a:r>
            <a:r>
              <a:rPr lang="de-DE" b="1" dirty="0"/>
              <a:t>IT Sicherheit zu systematisieren</a:t>
            </a:r>
            <a:r>
              <a:rPr lang="de-DE" dirty="0"/>
              <a:t> und methodisch </a:t>
            </a:r>
            <a:r>
              <a:rPr lang="de-DE" b="1" dirty="0"/>
              <a:t>sauber zu gestalten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18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Common Criteria">
            <a:extLst>
              <a:ext uri="{FF2B5EF4-FFF2-40B4-BE49-F238E27FC236}">
                <a16:creationId xmlns:a16="http://schemas.microsoft.com/office/drawing/2014/main" id="{BEFA843D-FE88-CEC3-B083-6C83E4E9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4" y="559957"/>
            <a:ext cx="2049569" cy="13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CAF7B7-89EE-F7A6-3B55-F0C5516DAC71}"/>
              </a:ext>
            </a:extLst>
          </p:cNvPr>
          <p:cNvSpPr txBox="1"/>
          <p:nvPr/>
        </p:nvSpPr>
        <p:spPr>
          <a:xfrm>
            <a:off x="413816" y="971747"/>
            <a:ext cx="5379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Version ist am 2017 veröffentlicht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Version 3.1 Release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Normen sind entstanden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Zur Prüfung von: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Netzwerken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Geräten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D37495-953E-CB7B-9B35-7F685C532F10}"/>
              </a:ext>
            </a:extLst>
          </p:cNvPr>
          <p:cNvSpPr txBox="1"/>
          <p:nvPr/>
        </p:nvSpPr>
        <p:spPr>
          <a:xfrm>
            <a:off x="587352" y="2829968"/>
            <a:ext cx="7168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Motivation:</a:t>
            </a:r>
          </a:p>
          <a:p>
            <a:r>
              <a:rPr lang="de-DE" dirty="0"/>
              <a:t>IT Sicherheitsstandards sind dazu da, </a:t>
            </a:r>
            <a:r>
              <a:rPr lang="de-DE" b="1" dirty="0"/>
              <a:t>IT Sicherheit zu systematisieren</a:t>
            </a:r>
            <a:r>
              <a:rPr lang="de-DE" dirty="0"/>
              <a:t> und methodisch </a:t>
            </a:r>
            <a:r>
              <a:rPr lang="de-DE" b="1" dirty="0"/>
              <a:t>sauber zu gestalten</a:t>
            </a:r>
            <a:r>
              <a:rPr lang="de-DE" dirty="0"/>
              <a:t>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4C7197-E9AE-7EF6-6777-A14D8D9E413C}"/>
              </a:ext>
            </a:extLst>
          </p:cNvPr>
          <p:cNvSpPr txBox="1"/>
          <p:nvPr/>
        </p:nvSpPr>
        <p:spPr>
          <a:xfrm>
            <a:off x="3190388" y="4158184"/>
            <a:ext cx="30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Vergleichbarkeit.</a:t>
            </a:r>
          </a:p>
        </p:txBody>
      </p:sp>
    </p:spTree>
    <p:extLst>
      <p:ext uri="{BB962C8B-B14F-4D97-AF65-F5344CB8AC3E}">
        <p14:creationId xmlns:p14="http://schemas.microsoft.com/office/powerpoint/2010/main" val="166004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Common Criteria">
            <a:extLst>
              <a:ext uri="{FF2B5EF4-FFF2-40B4-BE49-F238E27FC236}">
                <a16:creationId xmlns:a16="http://schemas.microsoft.com/office/drawing/2014/main" id="{BEFA843D-FE88-CEC3-B083-6C83E4E9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4" y="559957"/>
            <a:ext cx="2049569" cy="13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CAF7B7-89EE-F7A6-3B55-F0C5516DAC71}"/>
              </a:ext>
            </a:extLst>
          </p:cNvPr>
          <p:cNvSpPr txBox="1"/>
          <p:nvPr/>
        </p:nvSpPr>
        <p:spPr>
          <a:xfrm>
            <a:off x="413816" y="971747"/>
            <a:ext cx="5379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Version ist am 2017 veröffentlicht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Version 3.1 Release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Normen sind entstanden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Zur Prüfung von: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Netzwerken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Geräten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D37495-953E-CB7B-9B35-7F685C532F10}"/>
              </a:ext>
            </a:extLst>
          </p:cNvPr>
          <p:cNvSpPr txBox="1"/>
          <p:nvPr/>
        </p:nvSpPr>
        <p:spPr>
          <a:xfrm>
            <a:off x="587352" y="2829968"/>
            <a:ext cx="7168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Motivation:</a:t>
            </a:r>
          </a:p>
          <a:p>
            <a:r>
              <a:rPr lang="de-DE" dirty="0"/>
              <a:t>IT Sicherheitsstandards sind dazu da, </a:t>
            </a:r>
            <a:r>
              <a:rPr lang="de-DE" b="1" dirty="0"/>
              <a:t>IT Sicherheit zu systematisieren</a:t>
            </a:r>
            <a:r>
              <a:rPr lang="de-DE" dirty="0"/>
              <a:t> und methodisch </a:t>
            </a:r>
            <a:r>
              <a:rPr lang="de-DE" b="1" dirty="0"/>
              <a:t>sauber zu gestalten</a:t>
            </a:r>
            <a:r>
              <a:rPr lang="de-DE" dirty="0"/>
              <a:t>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4C7197-E9AE-7EF6-6777-A14D8D9E413C}"/>
              </a:ext>
            </a:extLst>
          </p:cNvPr>
          <p:cNvSpPr txBox="1"/>
          <p:nvPr/>
        </p:nvSpPr>
        <p:spPr>
          <a:xfrm>
            <a:off x="3190388" y="4158184"/>
            <a:ext cx="30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Vergleichbarkeit.</a:t>
            </a:r>
          </a:p>
        </p:txBody>
      </p:sp>
    </p:spTree>
    <p:extLst>
      <p:ext uri="{BB962C8B-B14F-4D97-AF65-F5344CB8AC3E}">
        <p14:creationId xmlns:p14="http://schemas.microsoft.com/office/powerpoint/2010/main" val="348872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89BF4E-5E25-51E0-6997-9F774B430D1F}"/>
              </a:ext>
            </a:extLst>
          </p:cNvPr>
          <p:cNvSpPr/>
          <p:nvPr/>
        </p:nvSpPr>
        <p:spPr>
          <a:xfrm>
            <a:off x="7414203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150588-D2E7-29CA-25F6-18DD10A34DD2}"/>
              </a:ext>
            </a:extLst>
          </p:cNvPr>
          <p:cNvSpPr/>
          <p:nvPr/>
        </p:nvSpPr>
        <p:spPr>
          <a:xfrm>
            <a:off x="5621216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10B913-F081-9059-54FC-19D1742A43A9}"/>
              </a:ext>
            </a:extLst>
          </p:cNvPr>
          <p:cNvSpPr txBox="1"/>
          <p:nvPr/>
        </p:nvSpPr>
        <p:spPr>
          <a:xfrm>
            <a:off x="5832357" y="1169688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Bereichspez</a:t>
            </a:r>
            <a:r>
              <a:rPr lang="de-DE" sz="1200" dirty="0"/>
              <a:t>.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807867-6A93-A2FB-5CD6-30D8A7277E3A}"/>
              </a:ext>
            </a:extLst>
          </p:cNvPr>
          <p:cNvSpPr txBox="1"/>
          <p:nvPr/>
        </p:nvSpPr>
        <p:spPr>
          <a:xfrm>
            <a:off x="7562154" y="1169687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Spezielle 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373769" y="1829296"/>
            <a:ext cx="372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27001</a:t>
            </a:r>
          </a:p>
          <a:p>
            <a:endParaRPr lang="de-DE" sz="1400" dirty="0"/>
          </a:p>
          <a:p>
            <a:r>
              <a:rPr lang="de-DE" sz="1400" dirty="0"/>
              <a:t>ISO 27006</a:t>
            </a:r>
          </a:p>
          <a:p>
            <a:endParaRPr lang="de-DE" sz="1400" dirty="0"/>
          </a:p>
          <a:p>
            <a:r>
              <a:rPr lang="de-DE" sz="1400" dirty="0"/>
              <a:t>ISO 27006-2</a:t>
            </a:r>
          </a:p>
          <a:p>
            <a:endParaRPr lang="de-DE" sz="1400" dirty="0"/>
          </a:p>
          <a:p>
            <a:r>
              <a:rPr lang="de-DE" sz="1400" dirty="0"/>
              <a:t>ISO 27009</a:t>
            </a:r>
          </a:p>
          <a:p>
            <a:endParaRPr lang="de-DE" sz="1400" dirty="0"/>
          </a:p>
          <a:p>
            <a:r>
              <a:rPr lang="de-DE" sz="1400" dirty="0"/>
              <a:t>ISO 27701-9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27002-5</a:t>
            </a:r>
          </a:p>
          <a:p>
            <a:endParaRPr lang="de-DE" sz="1400" dirty="0"/>
          </a:p>
          <a:p>
            <a:r>
              <a:rPr lang="de-DE" sz="1400" dirty="0"/>
              <a:t>ISO 27007-8</a:t>
            </a:r>
          </a:p>
          <a:p>
            <a:endParaRPr lang="de-DE" sz="1400" dirty="0"/>
          </a:p>
          <a:p>
            <a:r>
              <a:rPr lang="de-DE" sz="1400" dirty="0"/>
              <a:t>ISO 27013-14</a:t>
            </a:r>
          </a:p>
          <a:p>
            <a:endParaRPr lang="de-DE" sz="1400" dirty="0"/>
          </a:p>
          <a:p>
            <a:r>
              <a:rPr lang="de-DE" sz="1400" dirty="0"/>
              <a:t>ISO 27021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F961B6-F54F-F797-6B6F-B368BB7E35EA}"/>
              </a:ext>
            </a:extLst>
          </p:cNvPr>
          <p:cNvSpPr txBox="1"/>
          <p:nvPr/>
        </p:nvSpPr>
        <p:spPr>
          <a:xfrm>
            <a:off x="5636016" y="1829296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27010-11</a:t>
            </a:r>
          </a:p>
          <a:p>
            <a:endParaRPr lang="de-DE" sz="1400" dirty="0"/>
          </a:p>
          <a:p>
            <a:r>
              <a:rPr lang="de-DE" sz="1400" dirty="0"/>
              <a:t>ISO 27017-19</a:t>
            </a:r>
          </a:p>
          <a:p>
            <a:endParaRPr lang="de-DE" sz="1400" dirty="0"/>
          </a:p>
          <a:p>
            <a:r>
              <a:rPr lang="de-DE" sz="1400" dirty="0"/>
              <a:t>ISO 27701 A6</a:t>
            </a:r>
          </a:p>
          <a:p>
            <a:endParaRPr lang="de-DE" sz="1400" dirty="0"/>
          </a:p>
          <a:p>
            <a:r>
              <a:rPr lang="de-DE" sz="1400" dirty="0"/>
              <a:t>ISO 27799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31004E-6748-9A8D-4B58-848D195C9AD8}"/>
              </a:ext>
            </a:extLst>
          </p:cNvPr>
          <p:cNvSpPr txBox="1"/>
          <p:nvPr/>
        </p:nvSpPr>
        <p:spPr>
          <a:xfrm>
            <a:off x="7476859" y="1813824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2702x</a:t>
            </a:r>
          </a:p>
          <a:p>
            <a:endParaRPr lang="de-DE" sz="1400" dirty="0"/>
          </a:p>
          <a:p>
            <a:r>
              <a:rPr lang="de-DE" sz="1400" dirty="0"/>
              <a:t>ISO 2703x</a:t>
            </a:r>
          </a:p>
          <a:p>
            <a:endParaRPr lang="de-DE" sz="1400" dirty="0"/>
          </a:p>
          <a:p>
            <a:r>
              <a:rPr lang="de-DE" sz="1400" dirty="0"/>
              <a:t>ISO 2704x</a:t>
            </a:r>
          </a:p>
          <a:p>
            <a:endParaRPr lang="de-DE" sz="1400" dirty="0"/>
          </a:p>
          <a:p>
            <a:r>
              <a:rPr lang="de-DE" sz="1400" dirty="0"/>
              <a:t>ISO 2710x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1208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89BF4E-5E25-51E0-6997-9F774B430D1F}"/>
              </a:ext>
            </a:extLst>
          </p:cNvPr>
          <p:cNvSpPr/>
          <p:nvPr/>
        </p:nvSpPr>
        <p:spPr>
          <a:xfrm>
            <a:off x="7414203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150588-D2E7-29CA-25F6-18DD10A34DD2}"/>
              </a:ext>
            </a:extLst>
          </p:cNvPr>
          <p:cNvSpPr/>
          <p:nvPr/>
        </p:nvSpPr>
        <p:spPr>
          <a:xfrm>
            <a:off x="5621216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10B913-F081-9059-54FC-19D1742A43A9}"/>
              </a:ext>
            </a:extLst>
          </p:cNvPr>
          <p:cNvSpPr txBox="1"/>
          <p:nvPr/>
        </p:nvSpPr>
        <p:spPr>
          <a:xfrm>
            <a:off x="5832357" y="1169688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Bereichspez</a:t>
            </a:r>
            <a:r>
              <a:rPr lang="de-DE" sz="1200" dirty="0"/>
              <a:t>.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807867-6A93-A2FB-5CD6-30D8A7277E3A}"/>
              </a:ext>
            </a:extLst>
          </p:cNvPr>
          <p:cNvSpPr txBox="1"/>
          <p:nvPr/>
        </p:nvSpPr>
        <p:spPr>
          <a:xfrm>
            <a:off x="7562154" y="1169687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Spezielle 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373769" y="1829296"/>
            <a:ext cx="372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ISO 27001</a:t>
            </a:r>
          </a:p>
          <a:p>
            <a:endParaRPr lang="de-DE" sz="1400" dirty="0"/>
          </a:p>
          <a:p>
            <a:r>
              <a:rPr lang="de-DE" sz="1400" dirty="0"/>
              <a:t>ISO 27006</a:t>
            </a:r>
          </a:p>
          <a:p>
            <a:endParaRPr lang="de-DE" sz="1400" dirty="0"/>
          </a:p>
          <a:p>
            <a:r>
              <a:rPr lang="de-DE" sz="1400" dirty="0"/>
              <a:t>ISO 27006-2</a:t>
            </a:r>
          </a:p>
          <a:p>
            <a:endParaRPr lang="de-DE" sz="1400" dirty="0"/>
          </a:p>
          <a:p>
            <a:r>
              <a:rPr lang="de-DE" sz="1400" dirty="0"/>
              <a:t>ISO 27009</a:t>
            </a:r>
          </a:p>
          <a:p>
            <a:endParaRPr lang="de-DE" sz="1400" dirty="0"/>
          </a:p>
          <a:p>
            <a:r>
              <a:rPr lang="de-DE" sz="1400" dirty="0"/>
              <a:t>ISO 27701-9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ISO 27002-5</a:t>
            </a:r>
          </a:p>
          <a:p>
            <a:endParaRPr lang="de-DE" sz="1400" dirty="0"/>
          </a:p>
          <a:p>
            <a:r>
              <a:rPr lang="de-DE" sz="1400" dirty="0"/>
              <a:t>ISO 27007-8</a:t>
            </a:r>
          </a:p>
          <a:p>
            <a:endParaRPr lang="de-DE" sz="1400" dirty="0"/>
          </a:p>
          <a:p>
            <a:r>
              <a:rPr lang="de-DE" sz="1400" dirty="0"/>
              <a:t>ISO 27013-14</a:t>
            </a:r>
          </a:p>
          <a:p>
            <a:endParaRPr lang="de-DE" sz="1400" dirty="0"/>
          </a:p>
          <a:p>
            <a:r>
              <a:rPr lang="de-DE" sz="1400" dirty="0"/>
              <a:t>ISO 27021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F961B6-F54F-F797-6B6F-B368BB7E35EA}"/>
              </a:ext>
            </a:extLst>
          </p:cNvPr>
          <p:cNvSpPr txBox="1"/>
          <p:nvPr/>
        </p:nvSpPr>
        <p:spPr>
          <a:xfrm>
            <a:off x="5636016" y="1829296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27010-11</a:t>
            </a:r>
          </a:p>
          <a:p>
            <a:endParaRPr lang="de-DE" sz="1400" dirty="0"/>
          </a:p>
          <a:p>
            <a:r>
              <a:rPr lang="de-DE" sz="1400" dirty="0"/>
              <a:t>ISO 27017-19</a:t>
            </a:r>
          </a:p>
          <a:p>
            <a:endParaRPr lang="de-DE" sz="1400" dirty="0"/>
          </a:p>
          <a:p>
            <a:r>
              <a:rPr lang="de-DE" sz="1400" dirty="0"/>
              <a:t>ISO 27701 A6</a:t>
            </a:r>
          </a:p>
          <a:p>
            <a:endParaRPr lang="de-DE" sz="1400" dirty="0"/>
          </a:p>
          <a:p>
            <a:r>
              <a:rPr lang="de-DE" sz="1400" b="1" dirty="0"/>
              <a:t>ISO 27799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31004E-6748-9A8D-4B58-848D195C9AD8}"/>
              </a:ext>
            </a:extLst>
          </p:cNvPr>
          <p:cNvSpPr txBox="1"/>
          <p:nvPr/>
        </p:nvSpPr>
        <p:spPr>
          <a:xfrm>
            <a:off x="7476859" y="1813824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2702x</a:t>
            </a:r>
          </a:p>
          <a:p>
            <a:endParaRPr lang="de-DE" sz="1400" dirty="0"/>
          </a:p>
          <a:p>
            <a:r>
              <a:rPr lang="de-DE" sz="1400" dirty="0"/>
              <a:t>ISO 2703x</a:t>
            </a:r>
          </a:p>
          <a:p>
            <a:endParaRPr lang="de-DE" sz="1400" dirty="0"/>
          </a:p>
          <a:p>
            <a:r>
              <a:rPr lang="de-DE" sz="1400" dirty="0"/>
              <a:t>ISO 2704x</a:t>
            </a:r>
          </a:p>
          <a:p>
            <a:endParaRPr lang="de-DE" sz="1400" dirty="0"/>
          </a:p>
          <a:p>
            <a:r>
              <a:rPr lang="de-DE" sz="1400" dirty="0"/>
              <a:t>ISO 2710x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485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89BF4E-5E25-51E0-6997-9F774B430D1F}"/>
              </a:ext>
            </a:extLst>
          </p:cNvPr>
          <p:cNvSpPr/>
          <p:nvPr/>
        </p:nvSpPr>
        <p:spPr>
          <a:xfrm>
            <a:off x="7414203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150588-D2E7-29CA-25F6-18DD10A34DD2}"/>
              </a:ext>
            </a:extLst>
          </p:cNvPr>
          <p:cNvSpPr/>
          <p:nvPr/>
        </p:nvSpPr>
        <p:spPr>
          <a:xfrm>
            <a:off x="5621216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10B913-F081-9059-54FC-19D1742A43A9}"/>
              </a:ext>
            </a:extLst>
          </p:cNvPr>
          <p:cNvSpPr txBox="1"/>
          <p:nvPr/>
        </p:nvSpPr>
        <p:spPr>
          <a:xfrm>
            <a:off x="5832357" y="1169688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Bereichspez</a:t>
            </a:r>
            <a:r>
              <a:rPr lang="de-DE" sz="1200" dirty="0"/>
              <a:t>.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807867-6A93-A2FB-5CD6-30D8A7277E3A}"/>
              </a:ext>
            </a:extLst>
          </p:cNvPr>
          <p:cNvSpPr txBox="1"/>
          <p:nvPr/>
        </p:nvSpPr>
        <p:spPr>
          <a:xfrm>
            <a:off x="7562154" y="1169687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Spezielle 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373769" y="1829296"/>
            <a:ext cx="372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ISO 27001</a:t>
            </a:r>
          </a:p>
          <a:p>
            <a:endParaRPr lang="de-DE" sz="1400" dirty="0"/>
          </a:p>
          <a:p>
            <a:r>
              <a:rPr lang="de-DE" sz="1400" dirty="0"/>
              <a:t>ISO 27006</a:t>
            </a:r>
          </a:p>
          <a:p>
            <a:endParaRPr lang="de-DE" sz="1400" dirty="0"/>
          </a:p>
          <a:p>
            <a:r>
              <a:rPr lang="de-DE" sz="1400" dirty="0"/>
              <a:t>ISO 27006-2</a:t>
            </a:r>
          </a:p>
          <a:p>
            <a:endParaRPr lang="de-DE" sz="1400" dirty="0"/>
          </a:p>
          <a:p>
            <a:r>
              <a:rPr lang="de-DE" sz="1400" dirty="0"/>
              <a:t>ISO 27009</a:t>
            </a:r>
          </a:p>
          <a:p>
            <a:endParaRPr lang="de-DE" sz="1400" dirty="0"/>
          </a:p>
          <a:p>
            <a:r>
              <a:rPr lang="de-DE" sz="1400" dirty="0"/>
              <a:t>ISO 27701-9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ISO 27002-5</a:t>
            </a:r>
          </a:p>
          <a:p>
            <a:endParaRPr lang="de-DE" sz="1400" dirty="0"/>
          </a:p>
          <a:p>
            <a:r>
              <a:rPr lang="de-DE" sz="1400" dirty="0"/>
              <a:t>ISO 27007-8</a:t>
            </a:r>
          </a:p>
          <a:p>
            <a:endParaRPr lang="de-DE" sz="1400" dirty="0"/>
          </a:p>
          <a:p>
            <a:r>
              <a:rPr lang="de-DE" sz="1400" dirty="0"/>
              <a:t>ISO 27013-14</a:t>
            </a:r>
          </a:p>
          <a:p>
            <a:endParaRPr lang="de-DE" sz="1400" dirty="0"/>
          </a:p>
          <a:p>
            <a:r>
              <a:rPr lang="de-DE" sz="1400" dirty="0"/>
              <a:t>ISO 27021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F961B6-F54F-F797-6B6F-B368BB7E35EA}"/>
              </a:ext>
            </a:extLst>
          </p:cNvPr>
          <p:cNvSpPr txBox="1"/>
          <p:nvPr/>
        </p:nvSpPr>
        <p:spPr>
          <a:xfrm>
            <a:off x="5636016" y="1829296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27010-11</a:t>
            </a:r>
          </a:p>
          <a:p>
            <a:endParaRPr lang="de-DE" sz="1400" dirty="0"/>
          </a:p>
          <a:p>
            <a:r>
              <a:rPr lang="de-DE" sz="1400" dirty="0"/>
              <a:t>ISO 27017-19</a:t>
            </a:r>
          </a:p>
          <a:p>
            <a:endParaRPr lang="de-DE" sz="1400" dirty="0"/>
          </a:p>
          <a:p>
            <a:r>
              <a:rPr lang="de-DE" sz="1400" dirty="0"/>
              <a:t>ISO 27701 A6</a:t>
            </a:r>
          </a:p>
          <a:p>
            <a:endParaRPr lang="de-DE" sz="1400" dirty="0"/>
          </a:p>
          <a:p>
            <a:r>
              <a:rPr lang="de-DE" sz="1400" b="1" dirty="0"/>
              <a:t>ISO 27799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31004E-6748-9A8D-4B58-848D195C9AD8}"/>
              </a:ext>
            </a:extLst>
          </p:cNvPr>
          <p:cNvSpPr txBox="1"/>
          <p:nvPr/>
        </p:nvSpPr>
        <p:spPr>
          <a:xfrm>
            <a:off x="7476859" y="1813824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2702x</a:t>
            </a:r>
          </a:p>
          <a:p>
            <a:endParaRPr lang="de-DE" sz="1400" dirty="0"/>
          </a:p>
          <a:p>
            <a:r>
              <a:rPr lang="de-DE" sz="1400" dirty="0"/>
              <a:t>ISO 2703x</a:t>
            </a:r>
          </a:p>
          <a:p>
            <a:endParaRPr lang="de-DE" sz="1400" dirty="0"/>
          </a:p>
          <a:p>
            <a:r>
              <a:rPr lang="de-DE" sz="1400" dirty="0"/>
              <a:t>ISO 2704x</a:t>
            </a:r>
          </a:p>
          <a:p>
            <a:endParaRPr lang="de-DE" sz="1400" dirty="0"/>
          </a:p>
          <a:p>
            <a:r>
              <a:rPr lang="de-DE" sz="1400" dirty="0"/>
              <a:t>ISO 2710x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887120-7471-8599-C71C-F37CBBE165D8}"/>
              </a:ext>
            </a:extLst>
          </p:cNvPr>
          <p:cNvSpPr txBox="1"/>
          <p:nvPr/>
        </p:nvSpPr>
        <p:spPr>
          <a:xfrm>
            <a:off x="5023521" y="3884375"/>
            <a:ext cx="261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Anforderungen an den </a:t>
            </a:r>
            <a:r>
              <a:rPr lang="de-DE" dirty="0" err="1"/>
              <a:t>Gesunheitssektor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6C218A3B-42F2-0483-1916-7F8BFEF49E28}"/>
              </a:ext>
            </a:extLst>
          </p:cNvPr>
          <p:cNvSpPr/>
          <p:nvPr/>
        </p:nvSpPr>
        <p:spPr>
          <a:xfrm rot="5400000">
            <a:off x="5924213" y="3530332"/>
            <a:ext cx="525780" cy="2895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37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98AEB5-67B6-7E63-88F1-2FFBF04A964F}"/>
              </a:ext>
            </a:extLst>
          </p:cNvPr>
          <p:cNvSpPr txBox="1"/>
          <p:nvPr/>
        </p:nvSpPr>
        <p:spPr>
          <a:xfrm>
            <a:off x="472440" y="971747"/>
            <a:ext cx="7589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gilt: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Jahreszahl der Norm wird hinter die Bezeichnung geschrieben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Doppelpunkt beachten!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Korrekturen sind durch </a:t>
            </a:r>
            <a:r>
              <a:rPr lang="de-DE" b="1" dirty="0"/>
              <a:t>cor1</a:t>
            </a:r>
            <a:r>
              <a:rPr lang="de-DE" dirty="0"/>
              <a:t> oder </a:t>
            </a:r>
            <a:r>
              <a:rPr lang="de-DE" b="1" dirty="0"/>
              <a:t>cor2</a:t>
            </a:r>
            <a:r>
              <a:rPr lang="de-DE" dirty="0"/>
              <a:t>, etc. markiert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23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98AEB5-67B6-7E63-88F1-2FFBF04A964F}"/>
              </a:ext>
            </a:extLst>
          </p:cNvPr>
          <p:cNvSpPr txBox="1"/>
          <p:nvPr/>
        </p:nvSpPr>
        <p:spPr>
          <a:xfrm>
            <a:off x="472440" y="971747"/>
            <a:ext cx="7589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gilt: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Jahreszahl der Norm wird hinter die Bezeichnung geschrieben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Doppelpunkt beachten!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Korrekturen sind durch </a:t>
            </a:r>
            <a:r>
              <a:rPr lang="de-DE" b="1" dirty="0"/>
              <a:t>cor1</a:t>
            </a:r>
            <a:r>
              <a:rPr lang="de-DE" dirty="0"/>
              <a:t> oder </a:t>
            </a:r>
            <a:r>
              <a:rPr lang="de-DE" b="1" dirty="0"/>
              <a:t>cor2</a:t>
            </a:r>
            <a:r>
              <a:rPr lang="de-DE" dirty="0"/>
              <a:t>, etc. markiert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Englischer Standard schreibt die Jahreszahl nach vorne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frei zugänglich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Kosten entstehen für Unternehmen / Institutionen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20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Startschuss zu den IT Sicherheitsstandards war das Jahr 1985 – Orange Book</a:t>
            </a:r>
          </a:p>
          <a:p>
            <a:endParaRPr lang="de-DE" dirty="0"/>
          </a:p>
          <a:p>
            <a:r>
              <a:rPr lang="de-DE" dirty="0"/>
              <a:t>USA haben erste Kriterien vor.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Trusted Computer System Evaluation Criteria - Wikipedia">
            <a:extLst>
              <a:ext uri="{FF2B5EF4-FFF2-40B4-BE49-F238E27FC236}">
                <a16:creationId xmlns:a16="http://schemas.microsoft.com/office/drawing/2014/main" id="{AEA9159D-363B-5897-9A29-DC6D0D3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6" y="1870933"/>
            <a:ext cx="1928812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0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98AEB5-67B6-7E63-88F1-2FFBF04A964F}"/>
              </a:ext>
            </a:extLst>
          </p:cNvPr>
          <p:cNvSpPr txBox="1"/>
          <p:nvPr/>
        </p:nvSpPr>
        <p:spPr>
          <a:xfrm>
            <a:off x="472440" y="971747"/>
            <a:ext cx="758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gilt: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Jahreszahl der Norm wird hinter die Bezeichnung geschrieben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Doppelpunkt beachten!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Korrekturen sind durch </a:t>
            </a:r>
            <a:r>
              <a:rPr lang="de-DE" b="1" dirty="0"/>
              <a:t>cor1</a:t>
            </a:r>
            <a:r>
              <a:rPr lang="de-DE" dirty="0"/>
              <a:t> oder </a:t>
            </a:r>
            <a:r>
              <a:rPr lang="de-DE" b="1" dirty="0"/>
              <a:t>cor2</a:t>
            </a:r>
            <a:r>
              <a:rPr lang="de-DE" dirty="0"/>
              <a:t>, etc. markiert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Englischer Standard schreibt die Jahreszahl nach vorne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frei zugänglich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Kosten entstehen für Unternehmen / Institutionen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Einsehbar in Norm Infopoints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96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245BAE-56C2-4A06-3190-3D61563EC1D1}"/>
              </a:ext>
            </a:extLst>
          </p:cNvPr>
          <p:cNvSpPr txBox="1"/>
          <p:nvPr/>
        </p:nvSpPr>
        <p:spPr>
          <a:xfrm>
            <a:off x="472440" y="971747"/>
            <a:ext cx="7589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ist der Inhalt von ISO 27000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von rund 77 Kenngrößen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eines Informationssicherheit-Management Systems (ISMS)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des Scopes (Anwendungsbereich) und Purpose (Zweck)</a:t>
            </a:r>
          </a:p>
        </p:txBody>
      </p:sp>
    </p:spTree>
    <p:extLst>
      <p:ext uri="{BB962C8B-B14F-4D97-AF65-F5344CB8AC3E}">
        <p14:creationId xmlns:p14="http://schemas.microsoft.com/office/powerpoint/2010/main" val="343454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245BAE-56C2-4A06-3190-3D61563EC1D1}"/>
              </a:ext>
            </a:extLst>
          </p:cNvPr>
          <p:cNvSpPr txBox="1"/>
          <p:nvPr/>
        </p:nvSpPr>
        <p:spPr>
          <a:xfrm>
            <a:off x="472440" y="971747"/>
            <a:ext cx="7589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ist der Inhalt von ISO 27000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von rund 77 Kenngrößen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eines Informationssicherheit-Management Systems (ISMS)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des Scopes (Anwendungsbereich) und Purpose (Zweck)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CAB1E7-5043-F171-C2B8-8E790317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018"/>
            <a:ext cx="9144000" cy="36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21263E-7696-3086-F846-5B60DD91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54" y="1473413"/>
            <a:ext cx="5315692" cy="149563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143868B-81B1-A8DA-63C0-5B402EAE9DE3}"/>
              </a:ext>
            </a:extLst>
          </p:cNvPr>
          <p:cNvSpPr/>
          <p:nvPr/>
        </p:nvSpPr>
        <p:spPr>
          <a:xfrm>
            <a:off x="1914154" y="2217420"/>
            <a:ext cx="5469626" cy="99822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5EFEB7-4AAE-598B-1252-44CB534BA263}"/>
              </a:ext>
            </a:extLst>
          </p:cNvPr>
          <p:cNvSpPr txBox="1"/>
          <p:nvPr/>
        </p:nvSpPr>
        <p:spPr>
          <a:xfrm>
            <a:off x="861060" y="379075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</a:t>
            </a:r>
          </a:p>
        </p:txBody>
      </p:sp>
    </p:spTree>
    <p:extLst>
      <p:ext uri="{BB962C8B-B14F-4D97-AF65-F5344CB8AC3E}">
        <p14:creationId xmlns:p14="http://schemas.microsoft.com/office/powerpoint/2010/main" val="159883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21263E-7696-3086-F846-5B60DD91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54" y="1473413"/>
            <a:ext cx="5315692" cy="149563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6C4A2F3-86E0-44F2-BB03-EF5D3DAFE969}"/>
              </a:ext>
            </a:extLst>
          </p:cNvPr>
          <p:cNvSpPr/>
          <p:nvPr/>
        </p:nvSpPr>
        <p:spPr>
          <a:xfrm>
            <a:off x="1837187" y="2571750"/>
            <a:ext cx="5469626" cy="99822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B8280F9-23E4-36C0-415B-741EC3B740C5}"/>
              </a:ext>
            </a:extLst>
          </p:cNvPr>
          <p:cNvSpPr/>
          <p:nvPr/>
        </p:nvSpPr>
        <p:spPr>
          <a:xfrm>
            <a:off x="1989587" y="1473412"/>
            <a:ext cx="5469626" cy="736388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0B125B-05FA-0C0F-3052-B0CDD627A622}"/>
              </a:ext>
            </a:extLst>
          </p:cNvPr>
          <p:cNvSpPr txBox="1"/>
          <p:nvPr/>
        </p:nvSpPr>
        <p:spPr>
          <a:xfrm>
            <a:off x="861060" y="379075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40B2A9-140A-9B05-7EA1-6B5EEA736603}"/>
              </a:ext>
            </a:extLst>
          </p:cNvPr>
          <p:cNvSpPr txBox="1"/>
          <p:nvPr/>
        </p:nvSpPr>
        <p:spPr>
          <a:xfrm>
            <a:off x="2727960" y="357922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Prozesse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50DD1F-3157-C22A-B786-12F97AC73A00}"/>
              </a:ext>
            </a:extLst>
          </p:cNvPr>
          <p:cNvSpPr txBox="1"/>
          <p:nvPr/>
        </p:nvSpPr>
        <p:spPr>
          <a:xfrm>
            <a:off x="2529840" y="416933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Netzwerke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E273B5-8AA8-BE10-2177-1A04416A7E5B}"/>
              </a:ext>
            </a:extLst>
          </p:cNvPr>
          <p:cNvSpPr txBox="1"/>
          <p:nvPr/>
        </p:nvSpPr>
        <p:spPr>
          <a:xfrm>
            <a:off x="3185160" y="453866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</p:spTree>
    <p:extLst>
      <p:ext uri="{BB962C8B-B14F-4D97-AF65-F5344CB8AC3E}">
        <p14:creationId xmlns:p14="http://schemas.microsoft.com/office/powerpoint/2010/main" val="3428896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21263E-7696-3086-F846-5B60DD91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54" y="1473413"/>
            <a:ext cx="5315692" cy="149563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A0277EF-F8FD-B084-27C9-0E1A461CC289}"/>
              </a:ext>
            </a:extLst>
          </p:cNvPr>
          <p:cNvSpPr/>
          <p:nvPr/>
        </p:nvSpPr>
        <p:spPr>
          <a:xfrm>
            <a:off x="1989587" y="2731770"/>
            <a:ext cx="5469626" cy="99822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B6B255-E0FC-4959-E0FE-9DED08D64777}"/>
              </a:ext>
            </a:extLst>
          </p:cNvPr>
          <p:cNvSpPr/>
          <p:nvPr/>
        </p:nvSpPr>
        <p:spPr>
          <a:xfrm>
            <a:off x="1989587" y="1473412"/>
            <a:ext cx="5469626" cy="1098338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A273AA-568A-B766-3444-3B5E3B701A68}"/>
              </a:ext>
            </a:extLst>
          </p:cNvPr>
          <p:cNvSpPr txBox="1"/>
          <p:nvPr/>
        </p:nvSpPr>
        <p:spPr>
          <a:xfrm>
            <a:off x="861060" y="379075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96B4B4-5E8C-B286-034D-151665611526}"/>
              </a:ext>
            </a:extLst>
          </p:cNvPr>
          <p:cNvSpPr txBox="1"/>
          <p:nvPr/>
        </p:nvSpPr>
        <p:spPr>
          <a:xfrm>
            <a:off x="2727960" y="357922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Prozesse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71CC9CA-D48D-9F41-2A91-6F738603BE70}"/>
              </a:ext>
            </a:extLst>
          </p:cNvPr>
          <p:cNvSpPr txBox="1"/>
          <p:nvPr/>
        </p:nvSpPr>
        <p:spPr>
          <a:xfrm>
            <a:off x="2529840" y="416933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Netzwerke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5436F2-72A3-C7A4-C7F8-2EC602EFD7B1}"/>
              </a:ext>
            </a:extLst>
          </p:cNvPr>
          <p:cNvSpPr txBox="1"/>
          <p:nvPr/>
        </p:nvSpPr>
        <p:spPr>
          <a:xfrm>
            <a:off x="3185160" y="453866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F29E818-F723-8503-14AE-7189B29395A7}"/>
              </a:ext>
            </a:extLst>
          </p:cNvPr>
          <p:cNvSpPr txBox="1"/>
          <p:nvPr/>
        </p:nvSpPr>
        <p:spPr>
          <a:xfrm>
            <a:off x="5128260" y="3729990"/>
            <a:ext cx="166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Risiken erkennen</a:t>
            </a:r>
          </a:p>
        </p:txBody>
      </p:sp>
    </p:spTree>
    <p:extLst>
      <p:ext uri="{BB962C8B-B14F-4D97-AF65-F5344CB8AC3E}">
        <p14:creationId xmlns:p14="http://schemas.microsoft.com/office/powerpoint/2010/main" val="833649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21263E-7696-3086-F846-5B60DD91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54" y="1473413"/>
            <a:ext cx="5315692" cy="149563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8033C44-5BED-0909-367E-36D2A732AFD3}"/>
              </a:ext>
            </a:extLst>
          </p:cNvPr>
          <p:cNvSpPr/>
          <p:nvPr/>
        </p:nvSpPr>
        <p:spPr>
          <a:xfrm>
            <a:off x="1989587" y="1434123"/>
            <a:ext cx="5469626" cy="1347177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235BB90-4B09-AE49-150F-0B6B126E1286}"/>
              </a:ext>
            </a:extLst>
          </p:cNvPr>
          <p:cNvSpPr txBox="1"/>
          <p:nvPr/>
        </p:nvSpPr>
        <p:spPr>
          <a:xfrm>
            <a:off x="5128260" y="3729990"/>
            <a:ext cx="166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Risiken erkennen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84B40E-4303-B451-B3CF-B1FA042FC45A}"/>
              </a:ext>
            </a:extLst>
          </p:cNvPr>
          <p:cNvSpPr txBox="1"/>
          <p:nvPr/>
        </p:nvSpPr>
        <p:spPr>
          <a:xfrm>
            <a:off x="1013460" y="394315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20B034-F33E-7902-18A9-6678ED44D0F6}"/>
              </a:ext>
            </a:extLst>
          </p:cNvPr>
          <p:cNvSpPr txBox="1"/>
          <p:nvPr/>
        </p:nvSpPr>
        <p:spPr>
          <a:xfrm>
            <a:off x="2880360" y="373162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Prozesse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419F9E-03FE-0D3C-0278-543DE193CE47}"/>
              </a:ext>
            </a:extLst>
          </p:cNvPr>
          <p:cNvSpPr txBox="1"/>
          <p:nvPr/>
        </p:nvSpPr>
        <p:spPr>
          <a:xfrm>
            <a:off x="2682240" y="432173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Netzwerke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F03EEC-BB84-7380-F0D5-1AC8778FCC40}"/>
              </a:ext>
            </a:extLst>
          </p:cNvPr>
          <p:cNvSpPr txBox="1"/>
          <p:nvPr/>
        </p:nvSpPr>
        <p:spPr>
          <a:xfrm>
            <a:off x="3337560" y="469106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F08F90-019D-FAE3-0D46-A806C33633F4}"/>
              </a:ext>
            </a:extLst>
          </p:cNvPr>
          <p:cNvSpPr txBox="1"/>
          <p:nvPr/>
        </p:nvSpPr>
        <p:spPr>
          <a:xfrm>
            <a:off x="6916095" y="3470713"/>
            <a:ext cx="182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 kontrollieren </a:t>
            </a:r>
          </a:p>
        </p:txBody>
      </p:sp>
    </p:spTree>
    <p:extLst>
      <p:ext uri="{BB962C8B-B14F-4D97-AF65-F5344CB8AC3E}">
        <p14:creationId xmlns:p14="http://schemas.microsoft.com/office/powerpoint/2010/main" val="4083596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4605501-049E-011E-704D-5A578D33D2E0}"/>
              </a:ext>
            </a:extLst>
          </p:cNvPr>
          <p:cNvSpPr txBox="1"/>
          <p:nvPr/>
        </p:nvSpPr>
        <p:spPr>
          <a:xfrm>
            <a:off x="4579620" y="1431782"/>
            <a:ext cx="166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Risiken erkennen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350C86-C091-4B92-F77E-95C69B793412}"/>
              </a:ext>
            </a:extLst>
          </p:cNvPr>
          <p:cNvSpPr txBox="1"/>
          <p:nvPr/>
        </p:nvSpPr>
        <p:spPr>
          <a:xfrm>
            <a:off x="464820" y="164494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1AACD6-C979-6A62-96EF-E6C80DFD584E}"/>
              </a:ext>
            </a:extLst>
          </p:cNvPr>
          <p:cNvSpPr txBox="1"/>
          <p:nvPr/>
        </p:nvSpPr>
        <p:spPr>
          <a:xfrm>
            <a:off x="2331720" y="14334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Prozesse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C1E6FD-5A5A-3392-61E1-2DEE432D80E6}"/>
              </a:ext>
            </a:extLst>
          </p:cNvPr>
          <p:cNvSpPr txBox="1"/>
          <p:nvPr/>
        </p:nvSpPr>
        <p:spPr>
          <a:xfrm>
            <a:off x="2133600" y="202352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Netzwerke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7646545-C4DE-00AD-9524-9C4E66A57D10}"/>
              </a:ext>
            </a:extLst>
          </p:cNvPr>
          <p:cNvSpPr txBox="1"/>
          <p:nvPr/>
        </p:nvSpPr>
        <p:spPr>
          <a:xfrm>
            <a:off x="2788920" y="239285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D795F6-CA74-C698-E349-46BEAC07D665}"/>
              </a:ext>
            </a:extLst>
          </p:cNvPr>
          <p:cNvSpPr txBox="1"/>
          <p:nvPr/>
        </p:nvSpPr>
        <p:spPr>
          <a:xfrm>
            <a:off x="6367455" y="1172505"/>
            <a:ext cx="182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 kontrollieren 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065020" y="3531007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3147060" y="3409712"/>
            <a:ext cx="425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</p:spTree>
    <p:extLst>
      <p:ext uri="{BB962C8B-B14F-4D97-AF65-F5344CB8AC3E}">
        <p14:creationId xmlns:p14="http://schemas.microsoft.com/office/powerpoint/2010/main" val="5335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5408B3D-CD46-56F3-090C-12617718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80" y="1094878"/>
            <a:ext cx="5268060" cy="3219899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94540" y="1667413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1376580" y="1546118"/>
            <a:ext cx="255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</p:spTree>
    <p:extLst>
      <p:ext uri="{BB962C8B-B14F-4D97-AF65-F5344CB8AC3E}">
        <p14:creationId xmlns:p14="http://schemas.microsoft.com/office/powerpoint/2010/main" val="4152307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94540" y="1667413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1376580" y="1546118"/>
            <a:ext cx="255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4ECA01-019F-A7C0-A592-AE2FCFDA7D67}"/>
              </a:ext>
            </a:extLst>
          </p:cNvPr>
          <p:cNvSpPr txBox="1"/>
          <p:nvPr/>
        </p:nvSpPr>
        <p:spPr>
          <a:xfrm>
            <a:off x="2773680" y="2441658"/>
            <a:ext cx="5326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ISMS</a:t>
            </a:r>
            <a:r>
              <a:rPr lang="en-US" dirty="0"/>
              <a:t> consists of the </a:t>
            </a:r>
            <a:r>
              <a:rPr lang="en-US" b="1" dirty="0"/>
              <a:t>policies</a:t>
            </a:r>
            <a:r>
              <a:rPr lang="en-US" dirty="0"/>
              <a:t>, </a:t>
            </a:r>
            <a:r>
              <a:rPr lang="en-US" b="1" dirty="0"/>
              <a:t>procedures</a:t>
            </a:r>
            <a:r>
              <a:rPr lang="en-US" dirty="0"/>
              <a:t>, </a:t>
            </a:r>
            <a:r>
              <a:rPr lang="en-US" b="1" dirty="0"/>
              <a:t>guidelines</a:t>
            </a:r>
            <a:r>
              <a:rPr lang="en-US" dirty="0"/>
              <a:t>, and </a:t>
            </a:r>
            <a:r>
              <a:rPr lang="en-US" b="1" dirty="0"/>
              <a:t>associated</a:t>
            </a:r>
            <a:r>
              <a:rPr lang="en-US" dirty="0"/>
              <a:t> resources and activities, </a:t>
            </a:r>
            <a:r>
              <a:rPr lang="en-US" b="1" dirty="0"/>
              <a:t>collectively managed</a:t>
            </a:r>
            <a:r>
              <a:rPr lang="en-US" dirty="0"/>
              <a:t> by an organization, in the pursuit of protecting its </a:t>
            </a:r>
            <a:r>
              <a:rPr lang="en-US" b="1" dirty="0"/>
              <a:t>information assets.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251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Startschuss zu den IT Sicherheitsstandards war das Jahr 1985 – Orange Book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Trusted Computer System Evaluation Criteria - Wikipedia">
            <a:extLst>
              <a:ext uri="{FF2B5EF4-FFF2-40B4-BE49-F238E27FC236}">
                <a16:creationId xmlns:a16="http://schemas.microsoft.com/office/drawing/2014/main" id="{AEA9159D-363B-5897-9A29-DC6D0D3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6" y="1870933"/>
            <a:ext cx="1928812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45F21B9-087F-AE09-9389-A629A8D4C18F}"/>
              </a:ext>
            </a:extLst>
          </p:cNvPr>
          <p:cNvSpPr txBox="1"/>
          <p:nvPr/>
        </p:nvSpPr>
        <p:spPr>
          <a:xfrm>
            <a:off x="242249" y="2202418"/>
            <a:ext cx="4545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TCSEC ordnet Computersysteme in Stufen A, B, C und D ein:</a:t>
            </a:r>
          </a:p>
          <a:p>
            <a:endParaRPr lang="de-DE" dirty="0"/>
          </a:p>
          <a:p>
            <a:r>
              <a:rPr lang="de-DE" dirty="0"/>
              <a:t>D = unsicheres System </a:t>
            </a:r>
          </a:p>
        </p:txBody>
      </p:sp>
    </p:spTree>
    <p:extLst>
      <p:ext uri="{BB962C8B-B14F-4D97-AF65-F5344CB8AC3E}">
        <p14:creationId xmlns:p14="http://schemas.microsoft.com/office/powerpoint/2010/main" val="1713092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94540" y="1667413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1376580" y="1546118"/>
            <a:ext cx="255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4ECA01-019F-A7C0-A592-AE2FCFDA7D67}"/>
              </a:ext>
            </a:extLst>
          </p:cNvPr>
          <p:cNvSpPr txBox="1"/>
          <p:nvPr/>
        </p:nvSpPr>
        <p:spPr>
          <a:xfrm>
            <a:off x="2773680" y="2441658"/>
            <a:ext cx="5326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ISMS</a:t>
            </a:r>
            <a:r>
              <a:rPr lang="en-US" dirty="0"/>
              <a:t> consists of the </a:t>
            </a:r>
            <a:r>
              <a:rPr lang="en-US" b="1" dirty="0"/>
              <a:t>policies</a:t>
            </a:r>
            <a:r>
              <a:rPr lang="en-US" dirty="0"/>
              <a:t>, </a:t>
            </a:r>
            <a:r>
              <a:rPr lang="en-US" b="1" dirty="0"/>
              <a:t>procedures</a:t>
            </a:r>
            <a:r>
              <a:rPr lang="en-US" dirty="0"/>
              <a:t>, </a:t>
            </a:r>
            <a:r>
              <a:rPr lang="en-US" b="1" dirty="0"/>
              <a:t>guidelines</a:t>
            </a:r>
            <a:r>
              <a:rPr lang="en-US" dirty="0"/>
              <a:t>, and </a:t>
            </a:r>
            <a:r>
              <a:rPr lang="en-US" b="1" dirty="0"/>
              <a:t>associated</a:t>
            </a:r>
            <a:r>
              <a:rPr lang="en-US" dirty="0"/>
              <a:t> resources and activities, </a:t>
            </a:r>
            <a:r>
              <a:rPr lang="en-US" b="1" dirty="0"/>
              <a:t>collectively managed</a:t>
            </a:r>
            <a:r>
              <a:rPr lang="en-US" dirty="0"/>
              <a:t> by an organization, in the pursuit of protecting its </a:t>
            </a:r>
            <a:r>
              <a:rPr lang="en-US" b="1" dirty="0"/>
              <a:t>information assets.</a:t>
            </a:r>
            <a:endParaRPr 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1CE433-A273-AA3E-FF58-4EC5B133A2C2}"/>
              </a:ext>
            </a:extLst>
          </p:cNvPr>
          <p:cNvSpPr txBox="1"/>
          <p:nvPr/>
        </p:nvSpPr>
        <p:spPr>
          <a:xfrm>
            <a:off x="4945380" y="259080"/>
            <a:ext cx="339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Ausblick:</a:t>
            </a:r>
          </a:p>
          <a:p>
            <a:endParaRPr lang="de-DE" dirty="0"/>
          </a:p>
          <a:p>
            <a:r>
              <a:rPr lang="de-DE" dirty="0" err="1"/>
              <a:t>Infromationen</a:t>
            </a:r>
            <a:r>
              <a:rPr lang="de-DE" dirty="0"/>
              <a:t> – Verbindung zu Big Data und Data Sciences </a:t>
            </a:r>
          </a:p>
        </p:txBody>
      </p:sp>
    </p:spTree>
    <p:extLst>
      <p:ext uri="{BB962C8B-B14F-4D97-AF65-F5344CB8AC3E}">
        <p14:creationId xmlns:p14="http://schemas.microsoft.com/office/powerpoint/2010/main" val="140432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</a:t>
            </a:r>
          </a:p>
          <a:p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94540" y="1667413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1376580" y="1546118"/>
            <a:ext cx="255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4ECA01-019F-A7C0-A592-AE2FCFDA7D67}"/>
              </a:ext>
            </a:extLst>
          </p:cNvPr>
          <p:cNvSpPr txBox="1"/>
          <p:nvPr/>
        </p:nvSpPr>
        <p:spPr>
          <a:xfrm>
            <a:off x="2773680" y="2441658"/>
            <a:ext cx="5326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ISMS</a:t>
            </a:r>
            <a:r>
              <a:rPr lang="en-US" dirty="0"/>
              <a:t> consists of the </a:t>
            </a:r>
            <a:r>
              <a:rPr lang="en-US" b="1" dirty="0"/>
              <a:t>policies</a:t>
            </a:r>
            <a:r>
              <a:rPr lang="en-US" dirty="0"/>
              <a:t>, </a:t>
            </a:r>
            <a:r>
              <a:rPr lang="en-US" b="1" dirty="0"/>
              <a:t>procedures</a:t>
            </a:r>
            <a:r>
              <a:rPr lang="en-US" dirty="0"/>
              <a:t>, </a:t>
            </a:r>
            <a:r>
              <a:rPr lang="en-US" b="1" dirty="0"/>
              <a:t>guidelines</a:t>
            </a:r>
            <a:r>
              <a:rPr lang="en-US" dirty="0"/>
              <a:t>, and </a:t>
            </a:r>
            <a:r>
              <a:rPr lang="en-US" b="1" dirty="0"/>
              <a:t>associated</a:t>
            </a:r>
            <a:r>
              <a:rPr lang="en-US" dirty="0"/>
              <a:t> resources and activities, </a:t>
            </a:r>
            <a:r>
              <a:rPr lang="en-US" b="1" dirty="0"/>
              <a:t>collectively managed</a:t>
            </a:r>
            <a:r>
              <a:rPr lang="en-US" dirty="0"/>
              <a:t> by an organization, in the pursuit of protecting its </a:t>
            </a:r>
            <a:r>
              <a:rPr lang="en-US" b="1" dirty="0"/>
              <a:t>information assets.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5208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4.2.5</a:t>
            </a:r>
          </a:p>
          <a:p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94540" y="1667413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1376580" y="1546118"/>
            <a:ext cx="255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D5AA09-7889-9368-413A-151B1868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06" y="2282989"/>
            <a:ext cx="5289747" cy="22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61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4.2.5</a:t>
            </a:r>
          </a:p>
          <a:p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94540" y="1667413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1376580" y="1546118"/>
            <a:ext cx="255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D5AA09-7889-9368-413A-151B1868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06" y="2282989"/>
            <a:ext cx="5289747" cy="222402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8DEF62C-2861-ADC7-286B-0785A7162C4E}"/>
              </a:ext>
            </a:extLst>
          </p:cNvPr>
          <p:cNvSpPr/>
          <p:nvPr/>
        </p:nvSpPr>
        <p:spPr>
          <a:xfrm>
            <a:off x="2300506" y="2282989"/>
            <a:ext cx="5289747" cy="9174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2CA746-032F-7744-4985-3803D5DF0829}"/>
              </a:ext>
            </a:extLst>
          </p:cNvPr>
          <p:cNvSpPr/>
          <p:nvPr/>
        </p:nvSpPr>
        <p:spPr>
          <a:xfrm>
            <a:off x="2288410" y="3467678"/>
            <a:ext cx="5289747" cy="112987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89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4.2.5</a:t>
            </a:r>
          </a:p>
          <a:p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94540" y="1667413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1376580" y="1546118"/>
            <a:ext cx="255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D5AA09-7889-9368-413A-151B1868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06" y="2282989"/>
            <a:ext cx="5289747" cy="222402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8DEF62C-2861-ADC7-286B-0785A7162C4E}"/>
              </a:ext>
            </a:extLst>
          </p:cNvPr>
          <p:cNvSpPr/>
          <p:nvPr/>
        </p:nvSpPr>
        <p:spPr>
          <a:xfrm>
            <a:off x="2300506" y="2282989"/>
            <a:ext cx="5289747" cy="112315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2CA746-032F-7744-4985-3803D5DF0829}"/>
              </a:ext>
            </a:extLst>
          </p:cNvPr>
          <p:cNvSpPr/>
          <p:nvPr/>
        </p:nvSpPr>
        <p:spPr>
          <a:xfrm>
            <a:off x="2288410" y="3733800"/>
            <a:ext cx="5289747" cy="86374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45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Blick auf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E4B3-ABCE-C1F5-F480-9D030BB32BE9}"/>
              </a:ext>
            </a:extLst>
          </p:cNvPr>
          <p:cNvSpPr txBox="1"/>
          <p:nvPr/>
        </p:nvSpPr>
        <p:spPr>
          <a:xfrm>
            <a:off x="396240" y="97174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Abschnitt 4.2.5</a:t>
            </a:r>
          </a:p>
          <a:p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10DC86C-527B-B637-2709-AD0BE1F3AFCD}"/>
              </a:ext>
            </a:extLst>
          </p:cNvPr>
          <p:cNvSpPr/>
          <p:nvPr/>
        </p:nvSpPr>
        <p:spPr>
          <a:xfrm>
            <a:off x="294540" y="1667413"/>
            <a:ext cx="66294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8431CB-351D-7AFC-A61E-F703C01C6AB2}"/>
              </a:ext>
            </a:extLst>
          </p:cNvPr>
          <p:cNvSpPr txBox="1"/>
          <p:nvPr/>
        </p:nvSpPr>
        <p:spPr>
          <a:xfrm>
            <a:off x="1376580" y="1546118"/>
            <a:ext cx="255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Einbetten eines ISMS in die Organisation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D5AA09-7889-9368-413A-151B1868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06" y="2282989"/>
            <a:ext cx="5289747" cy="222402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8DEF62C-2861-ADC7-286B-0785A7162C4E}"/>
              </a:ext>
            </a:extLst>
          </p:cNvPr>
          <p:cNvSpPr/>
          <p:nvPr/>
        </p:nvSpPr>
        <p:spPr>
          <a:xfrm>
            <a:off x="2300506" y="2282989"/>
            <a:ext cx="5289747" cy="14011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2CA746-032F-7744-4985-3803D5DF0829}"/>
              </a:ext>
            </a:extLst>
          </p:cNvPr>
          <p:cNvSpPr/>
          <p:nvPr/>
        </p:nvSpPr>
        <p:spPr>
          <a:xfrm>
            <a:off x="2288410" y="3951218"/>
            <a:ext cx="5289747" cy="6463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737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89BF4E-5E25-51E0-6997-9F774B430D1F}"/>
              </a:ext>
            </a:extLst>
          </p:cNvPr>
          <p:cNvSpPr/>
          <p:nvPr/>
        </p:nvSpPr>
        <p:spPr>
          <a:xfrm>
            <a:off x="7414203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150588-D2E7-29CA-25F6-18DD10A34DD2}"/>
              </a:ext>
            </a:extLst>
          </p:cNvPr>
          <p:cNvSpPr/>
          <p:nvPr/>
        </p:nvSpPr>
        <p:spPr>
          <a:xfrm>
            <a:off x="5621216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10B913-F081-9059-54FC-19D1742A43A9}"/>
              </a:ext>
            </a:extLst>
          </p:cNvPr>
          <p:cNvSpPr txBox="1"/>
          <p:nvPr/>
        </p:nvSpPr>
        <p:spPr>
          <a:xfrm>
            <a:off x="5832357" y="1169688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Bereichspez</a:t>
            </a:r>
            <a:r>
              <a:rPr lang="de-DE" sz="1200" dirty="0"/>
              <a:t>.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807867-6A93-A2FB-5CD6-30D8A7277E3A}"/>
              </a:ext>
            </a:extLst>
          </p:cNvPr>
          <p:cNvSpPr txBox="1"/>
          <p:nvPr/>
        </p:nvSpPr>
        <p:spPr>
          <a:xfrm>
            <a:off x="7562154" y="1169687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Spezielle 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242249" y="1829296"/>
            <a:ext cx="372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27001</a:t>
            </a:r>
          </a:p>
          <a:p>
            <a:endParaRPr lang="de-DE" sz="1400" dirty="0"/>
          </a:p>
          <a:p>
            <a:r>
              <a:rPr lang="de-DE" sz="1400" dirty="0"/>
              <a:t>ISO 27006</a:t>
            </a:r>
          </a:p>
          <a:p>
            <a:endParaRPr lang="de-DE" sz="1400" dirty="0"/>
          </a:p>
          <a:p>
            <a:r>
              <a:rPr lang="de-DE" sz="1400" dirty="0"/>
              <a:t>ISO 27006-2</a:t>
            </a:r>
          </a:p>
          <a:p>
            <a:endParaRPr lang="de-DE" sz="1400" dirty="0"/>
          </a:p>
          <a:p>
            <a:r>
              <a:rPr lang="de-DE" sz="1400" dirty="0"/>
              <a:t>ISO 27009</a:t>
            </a:r>
          </a:p>
          <a:p>
            <a:endParaRPr lang="de-DE" sz="1400" dirty="0"/>
          </a:p>
          <a:p>
            <a:r>
              <a:rPr lang="de-DE" sz="1400" dirty="0"/>
              <a:t>ISO 27701-9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27002-5</a:t>
            </a:r>
          </a:p>
          <a:p>
            <a:endParaRPr lang="de-DE" sz="1400" dirty="0"/>
          </a:p>
          <a:p>
            <a:r>
              <a:rPr lang="de-DE" sz="1400" dirty="0"/>
              <a:t>ISO 27007-8</a:t>
            </a:r>
          </a:p>
          <a:p>
            <a:endParaRPr lang="de-DE" sz="1400" dirty="0"/>
          </a:p>
          <a:p>
            <a:r>
              <a:rPr lang="de-DE" sz="1400" dirty="0"/>
              <a:t>ISO 27013-14</a:t>
            </a:r>
          </a:p>
          <a:p>
            <a:endParaRPr lang="de-DE" sz="1400" dirty="0"/>
          </a:p>
          <a:p>
            <a:r>
              <a:rPr lang="de-DE" sz="1400" dirty="0"/>
              <a:t>ISO 27021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F961B6-F54F-F797-6B6F-B368BB7E35EA}"/>
              </a:ext>
            </a:extLst>
          </p:cNvPr>
          <p:cNvSpPr txBox="1"/>
          <p:nvPr/>
        </p:nvSpPr>
        <p:spPr>
          <a:xfrm>
            <a:off x="5636016" y="1829296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27010-11</a:t>
            </a:r>
          </a:p>
          <a:p>
            <a:endParaRPr lang="de-DE" sz="1400" dirty="0"/>
          </a:p>
          <a:p>
            <a:r>
              <a:rPr lang="de-DE" sz="1400" dirty="0"/>
              <a:t>ISO 27017-19</a:t>
            </a:r>
          </a:p>
          <a:p>
            <a:endParaRPr lang="de-DE" sz="1400" dirty="0"/>
          </a:p>
          <a:p>
            <a:r>
              <a:rPr lang="de-DE" sz="1400" dirty="0"/>
              <a:t>ISO 27701 A6</a:t>
            </a:r>
          </a:p>
          <a:p>
            <a:endParaRPr lang="de-DE" sz="1400" dirty="0"/>
          </a:p>
          <a:p>
            <a:r>
              <a:rPr lang="de-DE" sz="1400" dirty="0"/>
              <a:t>ISO 27799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31004E-6748-9A8D-4B58-848D195C9AD8}"/>
              </a:ext>
            </a:extLst>
          </p:cNvPr>
          <p:cNvSpPr txBox="1"/>
          <p:nvPr/>
        </p:nvSpPr>
        <p:spPr>
          <a:xfrm>
            <a:off x="7476859" y="1813824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2702x</a:t>
            </a:r>
          </a:p>
          <a:p>
            <a:endParaRPr lang="de-DE" sz="1400" dirty="0"/>
          </a:p>
          <a:p>
            <a:r>
              <a:rPr lang="de-DE" sz="1400" dirty="0"/>
              <a:t>ISO 2703x</a:t>
            </a:r>
          </a:p>
          <a:p>
            <a:endParaRPr lang="de-DE" sz="1400" dirty="0"/>
          </a:p>
          <a:p>
            <a:r>
              <a:rPr lang="de-DE" sz="1400" dirty="0"/>
              <a:t>ISO 2704x</a:t>
            </a:r>
          </a:p>
          <a:p>
            <a:endParaRPr lang="de-DE" sz="1400" dirty="0"/>
          </a:p>
          <a:p>
            <a:r>
              <a:rPr lang="de-DE" sz="1400" dirty="0"/>
              <a:t>ISO 2710x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74731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242249" y="1829296"/>
            <a:ext cx="372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D7DCCF-C2BC-E4F9-0F21-B264654BE4A7}"/>
              </a:ext>
            </a:extLst>
          </p:cNvPr>
          <p:cNvSpPr txBox="1"/>
          <p:nvPr/>
        </p:nvSpPr>
        <p:spPr>
          <a:xfrm>
            <a:off x="373769" y="2326943"/>
            <a:ext cx="3822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Physische Sicherheit / Sicherheit in der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Steuerung des Zugangs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Kryptografie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Sicherheit der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Beziehung zu Lieferanten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8AE2D0-8CCF-3C48-2E45-5EF206504FBD}"/>
              </a:ext>
            </a:extLst>
          </p:cNvPr>
          <p:cNvSpPr txBox="1"/>
          <p:nvPr/>
        </p:nvSpPr>
        <p:spPr>
          <a:xfrm>
            <a:off x="5822545" y="1829296"/>
            <a:ext cx="27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DS-VGO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64DADE3-A4F7-F862-7F76-ABCB65A0526B}"/>
              </a:ext>
            </a:extLst>
          </p:cNvPr>
          <p:cNvSpPr txBox="1"/>
          <p:nvPr/>
        </p:nvSpPr>
        <p:spPr>
          <a:xfrm>
            <a:off x="4947313" y="2302393"/>
            <a:ext cx="3822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Zutrittskontrolle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Zugang und Zugriffskontrolle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Verschlüsselung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Weitergabekontrolle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Auftragskontrolle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8211437-ABB6-E94C-DEA0-4F83147E52F9}"/>
              </a:ext>
            </a:extLst>
          </p:cNvPr>
          <p:cNvCxnSpPr>
            <a:cxnSpLocks/>
          </p:cNvCxnSpPr>
          <p:nvPr/>
        </p:nvCxnSpPr>
        <p:spPr>
          <a:xfrm>
            <a:off x="4278573" y="2460238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BE5052-29A3-5EC3-A303-4CF1DBAE930A}"/>
              </a:ext>
            </a:extLst>
          </p:cNvPr>
          <p:cNvCxnSpPr>
            <a:cxnSpLocks/>
          </p:cNvCxnSpPr>
          <p:nvPr/>
        </p:nvCxnSpPr>
        <p:spPr>
          <a:xfrm>
            <a:off x="4278573" y="3022075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ABE7E7B-72DD-8436-9973-D153AA56BCEC}"/>
              </a:ext>
            </a:extLst>
          </p:cNvPr>
          <p:cNvCxnSpPr>
            <a:cxnSpLocks/>
          </p:cNvCxnSpPr>
          <p:nvPr/>
        </p:nvCxnSpPr>
        <p:spPr>
          <a:xfrm>
            <a:off x="4278573" y="3304131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7B386F6-C730-0E12-A9E0-25E37830840D}"/>
              </a:ext>
            </a:extLst>
          </p:cNvPr>
          <p:cNvCxnSpPr>
            <a:cxnSpLocks/>
          </p:cNvCxnSpPr>
          <p:nvPr/>
        </p:nvCxnSpPr>
        <p:spPr>
          <a:xfrm>
            <a:off x="4278573" y="3579363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4BF39F-B2AC-86FD-A9B1-5B4CEFA01647}"/>
              </a:ext>
            </a:extLst>
          </p:cNvPr>
          <p:cNvCxnSpPr>
            <a:cxnSpLocks/>
          </p:cNvCxnSpPr>
          <p:nvPr/>
        </p:nvCxnSpPr>
        <p:spPr>
          <a:xfrm>
            <a:off x="4278573" y="3847771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56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242249" y="1829296"/>
            <a:ext cx="372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D7DCCF-C2BC-E4F9-0F21-B264654BE4A7}"/>
              </a:ext>
            </a:extLst>
          </p:cNvPr>
          <p:cNvSpPr txBox="1"/>
          <p:nvPr/>
        </p:nvSpPr>
        <p:spPr>
          <a:xfrm>
            <a:off x="373769" y="2326943"/>
            <a:ext cx="3822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Physische Sicherheit / Sicherheit in der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Steuerung des Zugangs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Kryptografie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Sicherheit der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Beziehung zu Lieferanten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8AE2D0-8CCF-3C48-2E45-5EF206504FBD}"/>
              </a:ext>
            </a:extLst>
          </p:cNvPr>
          <p:cNvSpPr txBox="1"/>
          <p:nvPr/>
        </p:nvSpPr>
        <p:spPr>
          <a:xfrm>
            <a:off x="5822545" y="1829296"/>
            <a:ext cx="27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DS-VGO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64DADE3-A4F7-F862-7F76-ABCB65A0526B}"/>
              </a:ext>
            </a:extLst>
          </p:cNvPr>
          <p:cNvSpPr txBox="1"/>
          <p:nvPr/>
        </p:nvSpPr>
        <p:spPr>
          <a:xfrm>
            <a:off x="4947313" y="2302393"/>
            <a:ext cx="3822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Zutrittskontrolle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Zugang und Zugriffskontrolle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Verschlüsselung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Weitergabekontrolle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Auftragskontrolle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8211437-ABB6-E94C-DEA0-4F83147E52F9}"/>
              </a:ext>
            </a:extLst>
          </p:cNvPr>
          <p:cNvCxnSpPr>
            <a:cxnSpLocks/>
          </p:cNvCxnSpPr>
          <p:nvPr/>
        </p:nvCxnSpPr>
        <p:spPr>
          <a:xfrm>
            <a:off x="4278573" y="2460238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BE5052-29A3-5EC3-A303-4CF1DBAE930A}"/>
              </a:ext>
            </a:extLst>
          </p:cNvPr>
          <p:cNvCxnSpPr>
            <a:cxnSpLocks/>
          </p:cNvCxnSpPr>
          <p:nvPr/>
        </p:nvCxnSpPr>
        <p:spPr>
          <a:xfrm>
            <a:off x="4278573" y="3022075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ABE7E7B-72DD-8436-9973-D153AA56BCEC}"/>
              </a:ext>
            </a:extLst>
          </p:cNvPr>
          <p:cNvCxnSpPr>
            <a:cxnSpLocks/>
          </p:cNvCxnSpPr>
          <p:nvPr/>
        </p:nvCxnSpPr>
        <p:spPr>
          <a:xfrm>
            <a:off x="4278573" y="3304131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7B386F6-C730-0E12-A9E0-25E37830840D}"/>
              </a:ext>
            </a:extLst>
          </p:cNvPr>
          <p:cNvCxnSpPr>
            <a:cxnSpLocks/>
          </p:cNvCxnSpPr>
          <p:nvPr/>
        </p:nvCxnSpPr>
        <p:spPr>
          <a:xfrm>
            <a:off x="4278573" y="3579363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4BF39F-B2AC-86FD-A9B1-5B4CEFA01647}"/>
              </a:ext>
            </a:extLst>
          </p:cNvPr>
          <p:cNvCxnSpPr>
            <a:cxnSpLocks/>
          </p:cNvCxnSpPr>
          <p:nvPr/>
        </p:nvCxnSpPr>
        <p:spPr>
          <a:xfrm>
            <a:off x="4278573" y="3847771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DE756DD-4BEF-B54F-3C7C-E8C3E5251BE0}"/>
              </a:ext>
            </a:extLst>
          </p:cNvPr>
          <p:cNvSpPr txBox="1"/>
          <p:nvPr/>
        </p:nvSpPr>
        <p:spPr>
          <a:xfrm>
            <a:off x="4752585" y="1231110"/>
            <a:ext cx="253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Vieles ist parallel</a:t>
            </a:r>
          </a:p>
        </p:txBody>
      </p:sp>
    </p:spTree>
    <p:extLst>
      <p:ext uri="{BB962C8B-B14F-4D97-AF65-F5344CB8AC3E}">
        <p14:creationId xmlns:p14="http://schemas.microsoft.com/office/powerpoint/2010/main" val="2091596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242249" y="1829296"/>
            <a:ext cx="372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D7DCCF-C2BC-E4F9-0F21-B264654BE4A7}"/>
              </a:ext>
            </a:extLst>
          </p:cNvPr>
          <p:cNvSpPr txBox="1"/>
          <p:nvPr/>
        </p:nvSpPr>
        <p:spPr>
          <a:xfrm>
            <a:off x="373769" y="2326943"/>
            <a:ext cx="38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Physische Sicherheit / Sicherheit in der Umgebung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8AE2D0-8CCF-3C48-2E45-5EF206504FBD}"/>
              </a:ext>
            </a:extLst>
          </p:cNvPr>
          <p:cNvSpPr txBox="1"/>
          <p:nvPr/>
        </p:nvSpPr>
        <p:spPr>
          <a:xfrm>
            <a:off x="5822545" y="1829296"/>
            <a:ext cx="27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DS-VGO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64DADE3-A4F7-F862-7F76-ABCB65A0526B}"/>
              </a:ext>
            </a:extLst>
          </p:cNvPr>
          <p:cNvSpPr txBox="1"/>
          <p:nvPr/>
        </p:nvSpPr>
        <p:spPr>
          <a:xfrm>
            <a:off x="4947313" y="2302393"/>
            <a:ext cx="38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Zutrittskontrolle</a:t>
            </a:r>
            <a:br>
              <a:rPr lang="de-DE" dirty="0"/>
            </a:b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8211437-ABB6-E94C-DEA0-4F83147E52F9}"/>
              </a:ext>
            </a:extLst>
          </p:cNvPr>
          <p:cNvCxnSpPr>
            <a:cxnSpLocks/>
          </p:cNvCxnSpPr>
          <p:nvPr/>
        </p:nvCxnSpPr>
        <p:spPr>
          <a:xfrm>
            <a:off x="4278573" y="2460238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DE756DD-4BEF-B54F-3C7C-E8C3E5251BE0}"/>
              </a:ext>
            </a:extLst>
          </p:cNvPr>
          <p:cNvSpPr txBox="1"/>
          <p:nvPr/>
        </p:nvSpPr>
        <p:spPr>
          <a:xfrm>
            <a:off x="4752585" y="1231110"/>
            <a:ext cx="253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Vieles ist parallel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050457-DA9B-C41E-715F-2EBB09F2C34C}"/>
              </a:ext>
            </a:extLst>
          </p:cNvPr>
          <p:cNvSpPr txBox="1"/>
          <p:nvPr/>
        </p:nvSpPr>
        <p:spPr>
          <a:xfrm>
            <a:off x="1663908" y="3494648"/>
            <a:ext cx="549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Fordert unter „Sicherheitsaspekte beim Personal“ deutlich mehr.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D9EF08F5-6FB6-A398-5911-8C86FB007D8C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870101" y="3024006"/>
            <a:ext cx="876785" cy="71083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Startschuss zu den IT Sicherheitsstandards war das Jahr 1985 – Orange Book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Trusted Computer System Evaluation Criteria - Wikipedia">
            <a:extLst>
              <a:ext uri="{FF2B5EF4-FFF2-40B4-BE49-F238E27FC236}">
                <a16:creationId xmlns:a16="http://schemas.microsoft.com/office/drawing/2014/main" id="{AEA9159D-363B-5897-9A29-DC6D0D3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6" y="1870933"/>
            <a:ext cx="1928812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45F21B9-087F-AE09-9389-A629A8D4C18F}"/>
              </a:ext>
            </a:extLst>
          </p:cNvPr>
          <p:cNvSpPr txBox="1"/>
          <p:nvPr/>
        </p:nvSpPr>
        <p:spPr>
          <a:xfrm>
            <a:off x="242249" y="2202418"/>
            <a:ext cx="4545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TCSEC ordnet Computersysteme in Stufen A, B, C und D ein:</a:t>
            </a:r>
          </a:p>
          <a:p>
            <a:endParaRPr lang="de-DE" dirty="0"/>
          </a:p>
          <a:p>
            <a:r>
              <a:rPr lang="de-DE" dirty="0"/>
              <a:t>C = einfacher Schutz</a:t>
            </a:r>
          </a:p>
          <a:p>
            <a:r>
              <a:rPr lang="de-DE" dirty="0"/>
              <a:t>C1 / C2 = Login Sicherung</a:t>
            </a:r>
          </a:p>
        </p:txBody>
      </p:sp>
    </p:spTree>
    <p:extLst>
      <p:ext uri="{BB962C8B-B14F-4D97-AF65-F5344CB8AC3E}">
        <p14:creationId xmlns:p14="http://schemas.microsoft.com/office/powerpoint/2010/main" val="2443813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242249" y="1829296"/>
            <a:ext cx="372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D7DCCF-C2BC-E4F9-0F21-B264654BE4A7}"/>
              </a:ext>
            </a:extLst>
          </p:cNvPr>
          <p:cNvSpPr txBox="1"/>
          <p:nvPr/>
        </p:nvSpPr>
        <p:spPr>
          <a:xfrm>
            <a:off x="373769" y="2326943"/>
            <a:ext cx="38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Physische Sicherheit / Sicherheit in der Umgebung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8AE2D0-8CCF-3C48-2E45-5EF206504FBD}"/>
              </a:ext>
            </a:extLst>
          </p:cNvPr>
          <p:cNvSpPr txBox="1"/>
          <p:nvPr/>
        </p:nvSpPr>
        <p:spPr>
          <a:xfrm>
            <a:off x="5822545" y="1829296"/>
            <a:ext cx="27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DS-VGO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64DADE3-A4F7-F862-7F76-ABCB65A0526B}"/>
              </a:ext>
            </a:extLst>
          </p:cNvPr>
          <p:cNvSpPr txBox="1"/>
          <p:nvPr/>
        </p:nvSpPr>
        <p:spPr>
          <a:xfrm>
            <a:off x="4947313" y="2302393"/>
            <a:ext cx="38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Zutrittskontrolle</a:t>
            </a:r>
            <a:br>
              <a:rPr lang="de-DE" dirty="0"/>
            </a:b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8211437-ABB6-E94C-DEA0-4F83147E52F9}"/>
              </a:ext>
            </a:extLst>
          </p:cNvPr>
          <p:cNvCxnSpPr>
            <a:cxnSpLocks/>
          </p:cNvCxnSpPr>
          <p:nvPr/>
        </p:nvCxnSpPr>
        <p:spPr>
          <a:xfrm>
            <a:off x="4278573" y="2460238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DE756DD-4BEF-B54F-3C7C-E8C3E5251BE0}"/>
              </a:ext>
            </a:extLst>
          </p:cNvPr>
          <p:cNvSpPr txBox="1"/>
          <p:nvPr/>
        </p:nvSpPr>
        <p:spPr>
          <a:xfrm>
            <a:off x="4752585" y="1231110"/>
            <a:ext cx="253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Vieles ist parallel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050457-DA9B-C41E-715F-2EBB09F2C34C}"/>
              </a:ext>
            </a:extLst>
          </p:cNvPr>
          <p:cNvSpPr txBox="1"/>
          <p:nvPr/>
        </p:nvSpPr>
        <p:spPr>
          <a:xfrm>
            <a:off x="1663908" y="3494648"/>
            <a:ext cx="549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Fordert unter „Sicherheitsaspekte beim Personal“ deutlich mehr.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D9EF08F5-6FB6-A398-5911-8C86FB007D8C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870101" y="3024006"/>
            <a:ext cx="876785" cy="71083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1058C0A-27C6-D6A5-CA3C-03C12F7C5615}"/>
              </a:ext>
            </a:extLst>
          </p:cNvPr>
          <p:cNvSpPr txBox="1"/>
          <p:nvPr/>
        </p:nvSpPr>
        <p:spPr>
          <a:xfrm>
            <a:off x="3702086" y="4061141"/>
            <a:ext cx="358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Aufnahme</a:t>
            </a:r>
            <a:r>
              <a:rPr lang="de-DE" dirty="0"/>
              <a:t> und </a:t>
            </a:r>
            <a:r>
              <a:rPr lang="de-DE" b="1" dirty="0"/>
              <a:t>Beendigung</a:t>
            </a:r>
            <a:r>
              <a:rPr lang="de-DE" dirty="0"/>
              <a:t> des Arbeitsverhältnisses.</a:t>
            </a:r>
          </a:p>
        </p:txBody>
      </p:sp>
    </p:spTree>
    <p:extLst>
      <p:ext uri="{BB962C8B-B14F-4D97-AF65-F5344CB8AC3E}">
        <p14:creationId xmlns:p14="http://schemas.microsoft.com/office/powerpoint/2010/main" val="3720959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242249" y="1829296"/>
            <a:ext cx="372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ISO 27001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D7DCCF-C2BC-E4F9-0F21-B264654BE4A7}"/>
              </a:ext>
            </a:extLst>
          </p:cNvPr>
          <p:cNvSpPr txBox="1"/>
          <p:nvPr/>
        </p:nvSpPr>
        <p:spPr>
          <a:xfrm>
            <a:off x="373769" y="2326943"/>
            <a:ext cx="38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Physische Sicherheit / Sicherheit in der Umgebung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8AE2D0-8CCF-3C48-2E45-5EF206504FBD}"/>
              </a:ext>
            </a:extLst>
          </p:cNvPr>
          <p:cNvSpPr txBox="1"/>
          <p:nvPr/>
        </p:nvSpPr>
        <p:spPr>
          <a:xfrm>
            <a:off x="5822545" y="1829296"/>
            <a:ext cx="27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DS-VGO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64DADE3-A4F7-F862-7F76-ABCB65A0526B}"/>
              </a:ext>
            </a:extLst>
          </p:cNvPr>
          <p:cNvSpPr txBox="1"/>
          <p:nvPr/>
        </p:nvSpPr>
        <p:spPr>
          <a:xfrm>
            <a:off x="4947313" y="2302393"/>
            <a:ext cx="38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Zutrittskontrolle</a:t>
            </a:r>
            <a:br>
              <a:rPr lang="de-DE" dirty="0"/>
            </a:b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8211437-ABB6-E94C-DEA0-4F83147E52F9}"/>
              </a:ext>
            </a:extLst>
          </p:cNvPr>
          <p:cNvCxnSpPr>
            <a:cxnSpLocks/>
          </p:cNvCxnSpPr>
          <p:nvPr/>
        </p:nvCxnSpPr>
        <p:spPr>
          <a:xfrm>
            <a:off x="4278573" y="2460238"/>
            <a:ext cx="614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DE756DD-4BEF-B54F-3C7C-E8C3E5251BE0}"/>
              </a:ext>
            </a:extLst>
          </p:cNvPr>
          <p:cNvSpPr txBox="1"/>
          <p:nvPr/>
        </p:nvSpPr>
        <p:spPr>
          <a:xfrm>
            <a:off x="4752585" y="1231110"/>
            <a:ext cx="253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Vieles ist parallel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050457-DA9B-C41E-715F-2EBB09F2C34C}"/>
              </a:ext>
            </a:extLst>
          </p:cNvPr>
          <p:cNvSpPr txBox="1"/>
          <p:nvPr/>
        </p:nvSpPr>
        <p:spPr>
          <a:xfrm>
            <a:off x="1663908" y="3494648"/>
            <a:ext cx="549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Fordert unter „Sicherheitsaspekte beim Personal“ deutlich mehr.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D9EF08F5-6FB6-A398-5911-8C86FB007D8C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870101" y="3024006"/>
            <a:ext cx="876785" cy="71083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1058C0A-27C6-D6A5-CA3C-03C12F7C5615}"/>
              </a:ext>
            </a:extLst>
          </p:cNvPr>
          <p:cNvSpPr txBox="1"/>
          <p:nvPr/>
        </p:nvSpPr>
        <p:spPr>
          <a:xfrm>
            <a:off x="3702086" y="3820888"/>
            <a:ext cx="358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Aufnahme</a:t>
            </a:r>
            <a:r>
              <a:rPr lang="de-DE" dirty="0"/>
              <a:t> und </a:t>
            </a:r>
            <a:r>
              <a:rPr lang="de-DE" b="1" dirty="0"/>
              <a:t>Beendigung</a:t>
            </a:r>
            <a:r>
              <a:rPr lang="de-DE" dirty="0"/>
              <a:t> des Arbeitsverhältnisses.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AC1D56-0DA7-7225-D643-34B176D04D6B}"/>
              </a:ext>
            </a:extLst>
          </p:cNvPr>
          <p:cNvSpPr txBox="1"/>
          <p:nvPr/>
        </p:nvSpPr>
        <p:spPr>
          <a:xfrm>
            <a:off x="3279875" y="4493399"/>
            <a:ext cx="467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Sicherheitsüberprüfung im Ministerium</a:t>
            </a:r>
          </a:p>
        </p:txBody>
      </p:sp>
    </p:spTree>
    <p:extLst>
      <p:ext uri="{BB962C8B-B14F-4D97-AF65-F5344CB8AC3E}">
        <p14:creationId xmlns:p14="http://schemas.microsoft.com/office/powerpoint/2010/main" val="1754033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89BF4E-5E25-51E0-6997-9F774B430D1F}"/>
              </a:ext>
            </a:extLst>
          </p:cNvPr>
          <p:cNvSpPr/>
          <p:nvPr/>
        </p:nvSpPr>
        <p:spPr>
          <a:xfrm>
            <a:off x="7414203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150588-D2E7-29CA-25F6-18DD10A34DD2}"/>
              </a:ext>
            </a:extLst>
          </p:cNvPr>
          <p:cNvSpPr/>
          <p:nvPr/>
        </p:nvSpPr>
        <p:spPr>
          <a:xfrm>
            <a:off x="5621216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10B913-F081-9059-54FC-19D1742A43A9}"/>
              </a:ext>
            </a:extLst>
          </p:cNvPr>
          <p:cNvSpPr txBox="1"/>
          <p:nvPr/>
        </p:nvSpPr>
        <p:spPr>
          <a:xfrm>
            <a:off x="5832357" y="1169688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Bereichspez</a:t>
            </a:r>
            <a:r>
              <a:rPr lang="de-DE" sz="1200" dirty="0"/>
              <a:t>.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807867-6A93-A2FB-5CD6-30D8A7277E3A}"/>
              </a:ext>
            </a:extLst>
          </p:cNvPr>
          <p:cNvSpPr txBox="1"/>
          <p:nvPr/>
        </p:nvSpPr>
        <p:spPr>
          <a:xfrm>
            <a:off x="7562154" y="1169687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Spezielle 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373769" y="1829296"/>
            <a:ext cx="372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27001</a:t>
            </a:r>
          </a:p>
          <a:p>
            <a:endParaRPr lang="de-DE" sz="1400" dirty="0"/>
          </a:p>
          <a:p>
            <a:r>
              <a:rPr lang="de-DE" sz="1400" dirty="0"/>
              <a:t>ISO 27006</a:t>
            </a:r>
          </a:p>
          <a:p>
            <a:endParaRPr lang="de-DE" sz="1400" dirty="0"/>
          </a:p>
          <a:p>
            <a:r>
              <a:rPr lang="de-DE" sz="1400" dirty="0"/>
              <a:t>ISO 27006-2</a:t>
            </a:r>
          </a:p>
          <a:p>
            <a:endParaRPr lang="de-DE" sz="1400" dirty="0"/>
          </a:p>
          <a:p>
            <a:r>
              <a:rPr lang="de-DE" sz="1400" dirty="0"/>
              <a:t>ISO 27009</a:t>
            </a:r>
          </a:p>
          <a:p>
            <a:endParaRPr lang="de-DE" sz="1400" dirty="0"/>
          </a:p>
          <a:p>
            <a:r>
              <a:rPr lang="de-DE" sz="1400" dirty="0"/>
              <a:t>ISO 27701-9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r>
              <a:rPr lang="de-DE" sz="1400" dirty="0"/>
              <a:t>-5</a:t>
            </a:r>
          </a:p>
          <a:p>
            <a:endParaRPr lang="de-DE" sz="1400" dirty="0"/>
          </a:p>
          <a:p>
            <a:r>
              <a:rPr lang="de-DE" sz="1400" dirty="0"/>
              <a:t>ISO 27007-8</a:t>
            </a:r>
          </a:p>
          <a:p>
            <a:endParaRPr lang="de-DE" sz="1400" dirty="0"/>
          </a:p>
          <a:p>
            <a:r>
              <a:rPr lang="de-DE" sz="1400" dirty="0"/>
              <a:t>ISO 27013-14</a:t>
            </a:r>
          </a:p>
          <a:p>
            <a:endParaRPr lang="de-DE" sz="1400" dirty="0"/>
          </a:p>
          <a:p>
            <a:r>
              <a:rPr lang="de-DE" sz="1400" dirty="0"/>
              <a:t>ISO 27021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F961B6-F54F-F797-6B6F-B368BB7E35EA}"/>
              </a:ext>
            </a:extLst>
          </p:cNvPr>
          <p:cNvSpPr txBox="1"/>
          <p:nvPr/>
        </p:nvSpPr>
        <p:spPr>
          <a:xfrm>
            <a:off x="5636016" y="1829296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27010-11</a:t>
            </a:r>
          </a:p>
          <a:p>
            <a:endParaRPr lang="de-DE" sz="1400" dirty="0"/>
          </a:p>
          <a:p>
            <a:r>
              <a:rPr lang="de-DE" sz="1400" dirty="0"/>
              <a:t>ISO 27017-19</a:t>
            </a:r>
          </a:p>
          <a:p>
            <a:endParaRPr lang="de-DE" sz="1400" dirty="0"/>
          </a:p>
          <a:p>
            <a:r>
              <a:rPr lang="de-DE" sz="1400" dirty="0"/>
              <a:t>ISO 27701 A6</a:t>
            </a:r>
          </a:p>
          <a:p>
            <a:endParaRPr lang="de-DE" sz="1400" dirty="0"/>
          </a:p>
          <a:p>
            <a:r>
              <a:rPr lang="de-DE" sz="1400" dirty="0"/>
              <a:t>ISO 27799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31004E-6748-9A8D-4B58-848D195C9AD8}"/>
              </a:ext>
            </a:extLst>
          </p:cNvPr>
          <p:cNvSpPr txBox="1"/>
          <p:nvPr/>
        </p:nvSpPr>
        <p:spPr>
          <a:xfrm>
            <a:off x="7476859" y="1813824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2702x</a:t>
            </a:r>
          </a:p>
          <a:p>
            <a:endParaRPr lang="de-DE" sz="1400" dirty="0"/>
          </a:p>
          <a:p>
            <a:r>
              <a:rPr lang="de-DE" sz="1400" dirty="0"/>
              <a:t>ISO 2703x</a:t>
            </a:r>
          </a:p>
          <a:p>
            <a:endParaRPr lang="de-DE" sz="1400" dirty="0"/>
          </a:p>
          <a:p>
            <a:r>
              <a:rPr lang="de-DE" sz="1400" dirty="0"/>
              <a:t>ISO 2704x</a:t>
            </a:r>
          </a:p>
          <a:p>
            <a:endParaRPr lang="de-DE" sz="1400" dirty="0"/>
          </a:p>
          <a:p>
            <a:r>
              <a:rPr lang="de-DE" sz="1400" dirty="0"/>
              <a:t>ISO 2710x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03792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45776E-3E8B-6A85-878E-A13E579A1C5B}"/>
              </a:ext>
            </a:extLst>
          </p:cNvPr>
          <p:cNvSpPr txBox="1"/>
          <p:nvPr/>
        </p:nvSpPr>
        <p:spPr>
          <a:xfrm>
            <a:off x="3406749" y="2249291"/>
            <a:ext cx="323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Kernleitfaden und Hilfestellung bei der Umsetzung von ISO 27001</a:t>
            </a:r>
          </a:p>
        </p:txBody>
      </p:sp>
    </p:spTree>
    <p:extLst>
      <p:ext uri="{BB962C8B-B14F-4D97-AF65-F5344CB8AC3E}">
        <p14:creationId xmlns:p14="http://schemas.microsoft.com/office/powerpoint/2010/main" val="1530775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45776E-3E8B-6A85-878E-A13E579A1C5B}"/>
              </a:ext>
            </a:extLst>
          </p:cNvPr>
          <p:cNvSpPr txBox="1"/>
          <p:nvPr/>
        </p:nvSpPr>
        <p:spPr>
          <a:xfrm>
            <a:off x="3406749" y="2249291"/>
            <a:ext cx="323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Kernleitfaden und Hilfestellung bei der Umsetzung von ISO 27001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3C119E-6B47-E5C6-896E-9A56AC1898FB}"/>
              </a:ext>
            </a:extLst>
          </p:cNvPr>
          <p:cNvSpPr txBox="1"/>
          <p:nvPr/>
        </p:nvSpPr>
        <p:spPr>
          <a:xfrm>
            <a:off x="400467" y="2387790"/>
            <a:ext cx="282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9.3 Verantwortlichkeit des Benutzers</a:t>
            </a:r>
          </a:p>
        </p:txBody>
      </p:sp>
    </p:spTree>
    <p:extLst>
      <p:ext uri="{BB962C8B-B14F-4D97-AF65-F5344CB8AC3E}">
        <p14:creationId xmlns:p14="http://schemas.microsoft.com/office/powerpoint/2010/main" val="3238972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45776E-3E8B-6A85-878E-A13E579A1C5B}"/>
              </a:ext>
            </a:extLst>
          </p:cNvPr>
          <p:cNvSpPr txBox="1"/>
          <p:nvPr/>
        </p:nvSpPr>
        <p:spPr>
          <a:xfrm>
            <a:off x="3406749" y="2249291"/>
            <a:ext cx="323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Kernleitfaden und Hilfestellung bei der Umsetzung von ISO 27001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3C119E-6B47-E5C6-896E-9A56AC1898FB}"/>
              </a:ext>
            </a:extLst>
          </p:cNvPr>
          <p:cNvSpPr txBox="1"/>
          <p:nvPr/>
        </p:nvSpPr>
        <p:spPr>
          <a:xfrm>
            <a:off x="400467" y="2387790"/>
            <a:ext cx="282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9.3 Verantwortlichkeit des Benutzers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22B231-8A56-2A7F-27D5-3BDE73CBE878}"/>
              </a:ext>
            </a:extLst>
          </p:cNvPr>
          <p:cNvSpPr txBox="1"/>
          <p:nvPr/>
        </p:nvSpPr>
        <p:spPr>
          <a:xfrm>
            <a:off x="400467" y="3265945"/>
            <a:ext cx="808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sollen dazu verpflichtet werden, die Regel zum Umgang mit vertraulichen Anmeldedaten einzuhalten.</a:t>
            </a:r>
          </a:p>
        </p:txBody>
      </p:sp>
    </p:spTree>
    <p:extLst>
      <p:ext uri="{BB962C8B-B14F-4D97-AF65-F5344CB8AC3E}">
        <p14:creationId xmlns:p14="http://schemas.microsoft.com/office/powerpoint/2010/main" val="2633348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45776E-3E8B-6A85-878E-A13E579A1C5B}"/>
              </a:ext>
            </a:extLst>
          </p:cNvPr>
          <p:cNvSpPr txBox="1"/>
          <p:nvPr/>
        </p:nvSpPr>
        <p:spPr>
          <a:xfrm>
            <a:off x="3406749" y="2249291"/>
            <a:ext cx="323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Kernleitfaden und Hilfestellung bei der Umsetzung von ISO 27001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3C119E-6B47-E5C6-896E-9A56AC1898FB}"/>
              </a:ext>
            </a:extLst>
          </p:cNvPr>
          <p:cNvSpPr txBox="1"/>
          <p:nvPr/>
        </p:nvSpPr>
        <p:spPr>
          <a:xfrm>
            <a:off x="400467" y="2387790"/>
            <a:ext cx="282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9.3 Verantwortlichkeit des Benutzers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22B231-8A56-2A7F-27D5-3BDE73CBE878}"/>
              </a:ext>
            </a:extLst>
          </p:cNvPr>
          <p:cNvSpPr txBox="1"/>
          <p:nvPr/>
        </p:nvSpPr>
        <p:spPr>
          <a:xfrm>
            <a:off x="400467" y="3265945"/>
            <a:ext cx="8082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sollen dazu verpflichtet werden, die Regel zum Umgang mit vertraulichen Anmeldedaten einzuhalten.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„User sind auf den notwenigen Schutz Ihrer Anmeldedaten hingewiesen worden.“</a:t>
            </a:r>
          </a:p>
        </p:txBody>
      </p:sp>
    </p:spTree>
    <p:extLst>
      <p:ext uri="{BB962C8B-B14F-4D97-AF65-F5344CB8AC3E}">
        <p14:creationId xmlns:p14="http://schemas.microsoft.com/office/powerpoint/2010/main" val="4136886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47</a:t>
            </a:fld>
            <a:endParaRPr lang="de-DE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7638CFB-6327-700C-3ABE-821262B46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2834268" y="4155064"/>
            <a:ext cx="5124399" cy="8671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BE2841-0279-7744-9357-6704F8916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6" y="2356125"/>
            <a:ext cx="3888745" cy="16652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1005B4-F4B2-9227-5CFB-23E4D1C17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28" y="2683131"/>
            <a:ext cx="4777360" cy="11139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D30ADB-B1DE-7EBF-BB5A-C11F1A8803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591"/>
          <a:stretch/>
        </p:blipFill>
        <p:spPr>
          <a:xfrm>
            <a:off x="341762" y="1032762"/>
            <a:ext cx="3295816" cy="11280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8DCAA7-87AB-C6AF-29EA-FDD183EA92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5" r="40543" b="-1415"/>
          <a:stretch/>
        </p:blipFill>
        <p:spPr>
          <a:xfrm>
            <a:off x="5594010" y="939744"/>
            <a:ext cx="3018372" cy="12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70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48</a:t>
            </a:fld>
            <a:endParaRPr lang="de-DE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7638CFB-6327-700C-3ABE-821262B46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2834268" y="4502285"/>
            <a:ext cx="3072623" cy="5199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BE2841-0279-7744-9357-6704F8916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3" y="3635182"/>
            <a:ext cx="1803538" cy="77229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1005B4-F4B2-9227-5CFB-23E4D1C17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891" y="3676940"/>
            <a:ext cx="2142995" cy="49967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D30ADB-B1DE-7EBF-BB5A-C11F1A8803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591"/>
          <a:stretch/>
        </p:blipFill>
        <p:spPr>
          <a:xfrm>
            <a:off x="576086" y="2909563"/>
            <a:ext cx="1707295" cy="5843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8DCAA7-87AB-C6AF-29EA-FDD183EA92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5" r="40543" b="-1415"/>
          <a:stretch/>
        </p:blipFill>
        <p:spPr>
          <a:xfrm>
            <a:off x="6448340" y="3025165"/>
            <a:ext cx="1314048" cy="56282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2763285-D9A8-F32D-4C11-CA2FBAFA0A1E}"/>
              </a:ext>
            </a:extLst>
          </p:cNvPr>
          <p:cNvSpPr txBox="1"/>
          <p:nvPr/>
        </p:nvSpPr>
        <p:spPr>
          <a:xfrm>
            <a:off x="576086" y="1060126"/>
            <a:ext cx="246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Themen werden in späteren Vorlesungen </a:t>
            </a:r>
          </a:p>
          <a:p>
            <a:r>
              <a:rPr lang="de-DE" dirty="0"/>
              <a:t>diskutiert.</a:t>
            </a:r>
          </a:p>
        </p:txBody>
      </p:sp>
    </p:spTree>
    <p:extLst>
      <p:ext uri="{BB962C8B-B14F-4D97-AF65-F5344CB8AC3E}">
        <p14:creationId xmlns:p14="http://schemas.microsoft.com/office/powerpoint/2010/main" val="3840211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AD30ADB-B1DE-7EBF-BB5A-C11F1A880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91"/>
          <a:stretch/>
        </p:blipFill>
        <p:spPr>
          <a:xfrm>
            <a:off x="341762" y="1032762"/>
            <a:ext cx="3295816" cy="11280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8DCAA7-87AB-C6AF-29EA-FDD183EA9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" r="40543" b="-1415"/>
          <a:stretch/>
        </p:blipFill>
        <p:spPr>
          <a:xfrm>
            <a:off x="5594010" y="939744"/>
            <a:ext cx="3018372" cy="129280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C42C796-69CB-7279-6B6F-D3011DF93BF0}"/>
              </a:ext>
            </a:extLst>
          </p:cNvPr>
          <p:cNvSpPr txBox="1"/>
          <p:nvPr/>
        </p:nvSpPr>
        <p:spPr>
          <a:xfrm>
            <a:off x="2709827" y="2458855"/>
            <a:ext cx="60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Spezifische Anleitung sind teuer. </a:t>
            </a:r>
          </a:p>
        </p:txBody>
      </p:sp>
      <p:pic>
        <p:nvPicPr>
          <p:cNvPr id="4" name="Grafik 3" descr="Geld">
            <a:extLst>
              <a:ext uri="{FF2B5EF4-FFF2-40B4-BE49-F238E27FC236}">
                <a16:creationId xmlns:a16="http://schemas.microsoft.com/office/drawing/2014/main" id="{22576430-1C2F-505D-6FA2-6AF1D6D96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9056" y="2749821"/>
            <a:ext cx="630736" cy="630736"/>
          </a:xfrm>
          <a:prstGeom prst="rect">
            <a:avLst/>
          </a:prstGeom>
        </p:spPr>
      </p:pic>
      <p:pic>
        <p:nvPicPr>
          <p:cNvPr id="8" name="Grafik 7" descr="Geld">
            <a:extLst>
              <a:ext uri="{FF2B5EF4-FFF2-40B4-BE49-F238E27FC236}">
                <a16:creationId xmlns:a16="http://schemas.microsoft.com/office/drawing/2014/main" id="{63D156D7-AE79-83AC-EB39-19FD5B87E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075" y="2749821"/>
            <a:ext cx="630736" cy="630736"/>
          </a:xfrm>
          <a:prstGeom prst="rect">
            <a:avLst/>
          </a:prstGeom>
        </p:spPr>
      </p:pic>
      <p:pic>
        <p:nvPicPr>
          <p:cNvPr id="11" name="Grafik 10" descr="Geld">
            <a:extLst>
              <a:ext uri="{FF2B5EF4-FFF2-40B4-BE49-F238E27FC236}">
                <a16:creationId xmlns:a16="http://schemas.microsoft.com/office/drawing/2014/main" id="{3EB1B94F-E8DD-B1AE-C124-EF7B1ECF5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6630" y="2749821"/>
            <a:ext cx="630736" cy="6307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EC3E3F0-D8F3-EF77-B273-94495BB08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97" y="2914148"/>
            <a:ext cx="3295816" cy="163080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8CE5014-D73E-8B38-E9AC-72EB8E7F7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905" y="3497376"/>
            <a:ext cx="2491076" cy="11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8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Startschuss zu den IT Sicherheitsstandards war das Jahr 1985 – Orange Book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Trusted Computer System Evaluation Criteria - Wikipedia">
            <a:extLst>
              <a:ext uri="{FF2B5EF4-FFF2-40B4-BE49-F238E27FC236}">
                <a16:creationId xmlns:a16="http://schemas.microsoft.com/office/drawing/2014/main" id="{AEA9159D-363B-5897-9A29-DC6D0D3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6" y="1870933"/>
            <a:ext cx="1928812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45F21B9-087F-AE09-9389-A629A8D4C18F}"/>
              </a:ext>
            </a:extLst>
          </p:cNvPr>
          <p:cNvSpPr txBox="1"/>
          <p:nvPr/>
        </p:nvSpPr>
        <p:spPr>
          <a:xfrm>
            <a:off x="242249" y="2202418"/>
            <a:ext cx="4545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TCSEC ordnet Computersysteme in Stufen A, B, C und D ein:</a:t>
            </a:r>
          </a:p>
          <a:p>
            <a:endParaRPr lang="de-DE" dirty="0"/>
          </a:p>
          <a:p>
            <a:r>
              <a:rPr lang="de-DE" dirty="0"/>
              <a:t>B = Verwaltung von Zugriffsrechten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768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AD30ADB-B1DE-7EBF-BB5A-C11F1A880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91"/>
          <a:stretch/>
        </p:blipFill>
        <p:spPr>
          <a:xfrm>
            <a:off x="341762" y="1032762"/>
            <a:ext cx="3295816" cy="11280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8DCAA7-87AB-C6AF-29EA-FDD183EA9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" r="40543" b="-1415"/>
          <a:stretch/>
        </p:blipFill>
        <p:spPr>
          <a:xfrm>
            <a:off x="5594010" y="939744"/>
            <a:ext cx="3018372" cy="129280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C42C796-69CB-7279-6B6F-D3011DF93BF0}"/>
              </a:ext>
            </a:extLst>
          </p:cNvPr>
          <p:cNvSpPr txBox="1"/>
          <p:nvPr/>
        </p:nvSpPr>
        <p:spPr>
          <a:xfrm>
            <a:off x="2709827" y="2458855"/>
            <a:ext cx="60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Spezifische Anleitung sind teuer. </a:t>
            </a:r>
          </a:p>
        </p:txBody>
      </p:sp>
      <p:pic>
        <p:nvPicPr>
          <p:cNvPr id="4" name="Grafik 3" descr="Geld">
            <a:extLst>
              <a:ext uri="{FF2B5EF4-FFF2-40B4-BE49-F238E27FC236}">
                <a16:creationId xmlns:a16="http://schemas.microsoft.com/office/drawing/2014/main" id="{22576430-1C2F-505D-6FA2-6AF1D6D96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9056" y="2749821"/>
            <a:ext cx="630736" cy="630736"/>
          </a:xfrm>
          <a:prstGeom prst="rect">
            <a:avLst/>
          </a:prstGeom>
        </p:spPr>
      </p:pic>
      <p:pic>
        <p:nvPicPr>
          <p:cNvPr id="8" name="Grafik 7" descr="Geld">
            <a:extLst>
              <a:ext uri="{FF2B5EF4-FFF2-40B4-BE49-F238E27FC236}">
                <a16:creationId xmlns:a16="http://schemas.microsoft.com/office/drawing/2014/main" id="{63D156D7-AE79-83AC-EB39-19FD5B87E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075" y="2749821"/>
            <a:ext cx="630736" cy="630736"/>
          </a:xfrm>
          <a:prstGeom prst="rect">
            <a:avLst/>
          </a:prstGeom>
        </p:spPr>
      </p:pic>
      <p:pic>
        <p:nvPicPr>
          <p:cNvPr id="11" name="Grafik 10" descr="Geld">
            <a:extLst>
              <a:ext uri="{FF2B5EF4-FFF2-40B4-BE49-F238E27FC236}">
                <a16:creationId xmlns:a16="http://schemas.microsoft.com/office/drawing/2014/main" id="{3EB1B94F-E8DD-B1AE-C124-EF7B1ECF5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6630" y="2749821"/>
            <a:ext cx="630736" cy="6307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EC3E3F0-D8F3-EF77-B273-94495BB08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97" y="2914148"/>
            <a:ext cx="3295816" cy="163080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8CE5014-D73E-8B38-E9AC-72EB8E7F7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905" y="3497376"/>
            <a:ext cx="2491076" cy="11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82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7D138-DDA0-6D3D-09B8-D3B668A91494}"/>
              </a:ext>
            </a:extLst>
          </p:cNvPr>
          <p:cNvSpPr/>
          <p:nvPr/>
        </p:nvSpPr>
        <p:spPr>
          <a:xfrm>
            <a:off x="242249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CDA7E8-C5B5-CF67-5C0A-04A70E1D169D}"/>
              </a:ext>
            </a:extLst>
          </p:cNvPr>
          <p:cNvSpPr/>
          <p:nvPr/>
        </p:nvSpPr>
        <p:spPr>
          <a:xfrm>
            <a:off x="3828227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89BF4E-5E25-51E0-6997-9F774B430D1F}"/>
              </a:ext>
            </a:extLst>
          </p:cNvPr>
          <p:cNvSpPr/>
          <p:nvPr/>
        </p:nvSpPr>
        <p:spPr>
          <a:xfrm>
            <a:off x="7414203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150588-D2E7-29CA-25F6-18DD10A34DD2}"/>
              </a:ext>
            </a:extLst>
          </p:cNvPr>
          <p:cNvSpPr/>
          <p:nvPr/>
        </p:nvSpPr>
        <p:spPr>
          <a:xfrm>
            <a:off x="5621216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098BA6-40D7-A949-AB09-DA4F0652E249}"/>
              </a:ext>
            </a:extLst>
          </p:cNvPr>
          <p:cNvSpPr/>
          <p:nvPr/>
        </p:nvSpPr>
        <p:spPr>
          <a:xfrm>
            <a:off x="2035238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E93D2B-386E-5DA7-EF02-ECA5C2BDED70}"/>
              </a:ext>
            </a:extLst>
          </p:cNvPr>
          <p:cNvSpPr txBox="1"/>
          <p:nvPr/>
        </p:nvSpPr>
        <p:spPr>
          <a:xfrm>
            <a:off x="373769" y="1215857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361914-E021-F584-9976-72727D291746}"/>
              </a:ext>
            </a:extLst>
          </p:cNvPr>
          <p:cNvSpPr txBox="1"/>
          <p:nvPr/>
        </p:nvSpPr>
        <p:spPr>
          <a:xfrm>
            <a:off x="2100998" y="1262023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Anforderungen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08A49-FE16-B1F3-9BD4-053B2E52B779}"/>
              </a:ext>
            </a:extLst>
          </p:cNvPr>
          <p:cNvSpPr txBox="1"/>
          <p:nvPr/>
        </p:nvSpPr>
        <p:spPr>
          <a:xfrm>
            <a:off x="4054171" y="1262022"/>
            <a:ext cx="316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10B913-F081-9059-54FC-19D1742A43A9}"/>
              </a:ext>
            </a:extLst>
          </p:cNvPr>
          <p:cNvSpPr txBox="1"/>
          <p:nvPr/>
        </p:nvSpPr>
        <p:spPr>
          <a:xfrm>
            <a:off x="5832357" y="1169688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Bereichspez</a:t>
            </a:r>
            <a:r>
              <a:rPr lang="de-DE" sz="1200" dirty="0"/>
              <a:t>.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807867-6A93-A2FB-5CD6-30D8A7277E3A}"/>
              </a:ext>
            </a:extLst>
          </p:cNvPr>
          <p:cNvSpPr txBox="1"/>
          <p:nvPr/>
        </p:nvSpPr>
        <p:spPr>
          <a:xfrm>
            <a:off x="7562154" y="1169687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Spezielle 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DD6F0-29D8-B5A2-51D9-F314EC2BA458}"/>
              </a:ext>
            </a:extLst>
          </p:cNvPr>
          <p:cNvSpPr txBox="1"/>
          <p:nvPr/>
        </p:nvSpPr>
        <p:spPr>
          <a:xfrm>
            <a:off x="373769" y="1829296"/>
            <a:ext cx="372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C641C-3C4C-B142-9800-273155A5ABD8}"/>
              </a:ext>
            </a:extLst>
          </p:cNvPr>
          <p:cNvSpPr txBox="1"/>
          <p:nvPr/>
        </p:nvSpPr>
        <p:spPr>
          <a:xfrm>
            <a:off x="2100998" y="1829296"/>
            <a:ext cx="37215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27001</a:t>
            </a:r>
          </a:p>
          <a:p>
            <a:endParaRPr lang="de-DE" sz="1400" dirty="0"/>
          </a:p>
          <a:p>
            <a:r>
              <a:rPr lang="de-DE" sz="1400" dirty="0"/>
              <a:t>ISO 27006</a:t>
            </a:r>
          </a:p>
          <a:p>
            <a:endParaRPr lang="de-DE" sz="1400" dirty="0"/>
          </a:p>
          <a:p>
            <a:r>
              <a:rPr lang="de-DE" sz="1400" dirty="0"/>
              <a:t>ISO 27006-2</a:t>
            </a:r>
          </a:p>
          <a:p>
            <a:endParaRPr lang="de-DE" sz="1400" dirty="0"/>
          </a:p>
          <a:p>
            <a:r>
              <a:rPr lang="de-DE" sz="1400" dirty="0"/>
              <a:t>ISO 27009</a:t>
            </a:r>
          </a:p>
          <a:p>
            <a:endParaRPr lang="de-DE" sz="1400" dirty="0"/>
          </a:p>
          <a:p>
            <a:r>
              <a:rPr lang="de-DE" sz="1400" dirty="0"/>
              <a:t>ISO 27701-9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88907A-D94F-28D1-07E2-6B99F6F4A943}"/>
              </a:ext>
            </a:extLst>
          </p:cNvPr>
          <p:cNvSpPr txBox="1"/>
          <p:nvPr/>
        </p:nvSpPr>
        <p:spPr>
          <a:xfrm>
            <a:off x="3981702" y="1837041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27002-5</a:t>
            </a:r>
          </a:p>
          <a:p>
            <a:endParaRPr lang="de-DE" sz="1400" dirty="0"/>
          </a:p>
          <a:p>
            <a:r>
              <a:rPr lang="de-DE" sz="1400" dirty="0"/>
              <a:t>ISO 27007-8</a:t>
            </a:r>
          </a:p>
          <a:p>
            <a:endParaRPr lang="de-DE" sz="1400" dirty="0"/>
          </a:p>
          <a:p>
            <a:r>
              <a:rPr lang="de-DE" sz="1400" dirty="0"/>
              <a:t>ISO 27013-14</a:t>
            </a:r>
          </a:p>
          <a:p>
            <a:endParaRPr lang="de-DE" sz="1400" dirty="0"/>
          </a:p>
          <a:p>
            <a:r>
              <a:rPr lang="de-DE" sz="1400" dirty="0"/>
              <a:t>ISO 27021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F961B6-F54F-F797-6B6F-B368BB7E35EA}"/>
              </a:ext>
            </a:extLst>
          </p:cNvPr>
          <p:cNvSpPr txBox="1"/>
          <p:nvPr/>
        </p:nvSpPr>
        <p:spPr>
          <a:xfrm>
            <a:off x="5636016" y="1829296"/>
            <a:ext cx="36482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27010-11</a:t>
            </a:r>
          </a:p>
          <a:p>
            <a:endParaRPr lang="de-DE" sz="1400" dirty="0"/>
          </a:p>
          <a:p>
            <a:r>
              <a:rPr lang="de-DE" sz="1400" dirty="0"/>
              <a:t>ISO 27017-19</a:t>
            </a:r>
          </a:p>
          <a:p>
            <a:endParaRPr lang="de-DE" sz="1400" dirty="0"/>
          </a:p>
          <a:p>
            <a:r>
              <a:rPr lang="de-DE" b="1" dirty="0"/>
              <a:t>ISO 27701 A6</a:t>
            </a:r>
          </a:p>
          <a:p>
            <a:endParaRPr lang="de-DE" sz="1400" dirty="0"/>
          </a:p>
          <a:p>
            <a:r>
              <a:rPr lang="de-DE" sz="1400" dirty="0"/>
              <a:t>ISO 27799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31004E-6748-9A8D-4B58-848D195C9AD8}"/>
              </a:ext>
            </a:extLst>
          </p:cNvPr>
          <p:cNvSpPr txBox="1"/>
          <p:nvPr/>
        </p:nvSpPr>
        <p:spPr>
          <a:xfrm>
            <a:off x="7476859" y="1813824"/>
            <a:ext cx="364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2702x</a:t>
            </a:r>
          </a:p>
          <a:p>
            <a:endParaRPr lang="de-DE" sz="1400" dirty="0"/>
          </a:p>
          <a:p>
            <a:r>
              <a:rPr lang="de-DE" sz="1400" dirty="0"/>
              <a:t>ISO 2703x</a:t>
            </a:r>
          </a:p>
          <a:p>
            <a:endParaRPr lang="de-DE" sz="1400" dirty="0"/>
          </a:p>
          <a:p>
            <a:r>
              <a:rPr lang="de-DE" sz="1400" dirty="0"/>
              <a:t>ISO 2704x</a:t>
            </a:r>
          </a:p>
          <a:p>
            <a:endParaRPr lang="de-DE" sz="1400" dirty="0"/>
          </a:p>
          <a:p>
            <a:r>
              <a:rPr lang="de-DE" sz="1400" dirty="0"/>
              <a:t>ISO 2710x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619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150588-D2E7-29CA-25F6-18DD10A34DD2}"/>
              </a:ext>
            </a:extLst>
          </p:cNvPr>
          <p:cNvSpPr/>
          <p:nvPr/>
        </p:nvSpPr>
        <p:spPr>
          <a:xfrm>
            <a:off x="5621216" y="1060126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10B913-F081-9059-54FC-19D1742A43A9}"/>
              </a:ext>
            </a:extLst>
          </p:cNvPr>
          <p:cNvSpPr txBox="1"/>
          <p:nvPr/>
        </p:nvSpPr>
        <p:spPr>
          <a:xfrm>
            <a:off x="5832357" y="1169688"/>
            <a:ext cx="31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Bereichspez</a:t>
            </a:r>
            <a:r>
              <a:rPr lang="de-DE" sz="1200" dirty="0"/>
              <a:t>.</a:t>
            </a:r>
          </a:p>
          <a:p>
            <a:r>
              <a:rPr lang="de-DE" sz="1200" dirty="0"/>
              <a:t>Leitfäden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F961B6-F54F-F797-6B6F-B368BB7E35EA}"/>
              </a:ext>
            </a:extLst>
          </p:cNvPr>
          <p:cNvSpPr txBox="1"/>
          <p:nvPr/>
        </p:nvSpPr>
        <p:spPr>
          <a:xfrm>
            <a:off x="5636016" y="1829296"/>
            <a:ext cx="36482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ISO 27010-11</a:t>
            </a:r>
          </a:p>
          <a:p>
            <a:endParaRPr lang="de-DE" sz="1400" dirty="0"/>
          </a:p>
          <a:p>
            <a:r>
              <a:rPr lang="de-DE" sz="1400" dirty="0"/>
              <a:t>ISO 27017-19</a:t>
            </a:r>
          </a:p>
          <a:p>
            <a:endParaRPr lang="de-DE" sz="1400" dirty="0"/>
          </a:p>
          <a:p>
            <a:r>
              <a:rPr lang="de-DE" b="1" dirty="0"/>
              <a:t>ISO 27701 A6</a:t>
            </a:r>
          </a:p>
          <a:p>
            <a:endParaRPr lang="de-DE" sz="1400" dirty="0"/>
          </a:p>
          <a:p>
            <a:r>
              <a:rPr lang="de-DE" sz="1400" dirty="0"/>
              <a:t>ISO 27799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1169688"/>
            <a:ext cx="455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 von ISO 27001 um den Datenschutz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ISMS wird dann um Datenschutz erweitert</a:t>
            </a:r>
          </a:p>
        </p:txBody>
      </p:sp>
    </p:spTree>
    <p:extLst>
      <p:ext uri="{BB962C8B-B14F-4D97-AF65-F5344CB8AC3E}">
        <p14:creationId xmlns:p14="http://schemas.microsoft.com/office/powerpoint/2010/main" val="520263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4DF3FFB-2E9C-68C0-FE48-0AE6CA6BE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790868"/>
            <a:ext cx="9144000" cy="15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7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C7635A-807A-9F91-C67E-D815ABAE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106768"/>
            <a:ext cx="7067550" cy="14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C7635A-807A-9F91-C67E-D815ABAE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106768"/>
            <a:ext cx="7067550" cy="14649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300515-5F78-7947-69D7-C722B155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9" y="2706771"/>
            <a:ext cx="4054894" cy="4183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2B69D15-166F-DEEC-193D-2FB655900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49" y="3010313"/>
            <a:ext cx="2277062" cy="3319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092AEB-E1FF-882B-9448-53A1796D4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24" y="3281410"/>
            <a:ext cx="2575425" cy="29453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2340FD8-CF5C-5F3A-1DA2-B74CD7188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84" y="3498523"/>
            <a:ext cx="2885197" cy="2945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96BB4-7FBA-BD25-80A3-7C214F42B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326" y="3747636"/>
            <a:ext cx="3646279" cy="294530"/>
          </a:xfrm>
          <a:prstGeom prst="rect">
            <a:avLst/>
          </a:prstGeom>
        </p:spPr>
      </p:pic>
      <p:pic>
        <p:nvPicPr>
          <p:cNvPr id="22" name="Grafik 21" descr="Häkchen">
            <a:extLst>
              <a:ext uri="{FF2B5EF4-FFF2-40B4-BE49-F238E27FC236}">
                <a16:creationId xmlns:a16="http://schemas.microsoft.com/office/drawing/2014/main" id="{0DFFA30D-C5BF-5151-96A8-2FFA27A16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8070" y="2729254"/>
            <a:ext cx="373396" cy="373396"/>
          </a:xfrm>
          <a:prstGeom prst="rect">
            <a:avLst/>
          </a:prstGeom>
        </p:spPr>
      </p:pic>
      <p:pic>
        <p:nvPicPr>
          <p:cNvPr id="23" name="Grafik 22" descr="Häkchen">
            <a:extLst>
              <a:ext uri="{FF2B5EF4-FFF2-40B4-BE49-F238E27FC236}">
                <a16:creationId xmlns:a16="http://schemas.microsoft.com/office/drawing/2014/main" id="{E05C98BB-E408-3113-F362-A840EC54C6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9980" y="2974390"/>
            <a:ext cx="373396" cy="373396"/>
          </a:xfrm>
          <a:prstGeom prst="rect">
            <a:avLst/>
          </a:prstGeom>
        </p:spPr>
      </p:pic>
      <p:pic>
        <p:nvPicPr>
          <p:cNvPr id="24" name="Grafik 23" descr="Häkchen">
            <a:extLst>
              <a:ext uri="{FF2B5EF4-FFF2-40B4-BE49-F238E27FC236}">
                <a16:creationId xmlns:a16="http://schemas.microsoft.com/office/drawing/2014/main" id="{74AA3FEE-4860-F657-60FB-9DFFCC71F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3051" y="3161088"/>
            <a:ext cx="373396" cy="373396"/>
          </a:xfrm>
          <a:prstGeom prst="rect">
            <a:avLst/>
          </a:prstGeom>
        </p:spPr>
      </p:pic>
      <p:pic>
        <p:nvPicPr>
          <p:cNvPr id="25" name="Grafik 24" descr="Häkchen">
            <a:extLst>
              <a:ext uri="{FF2B5EF4-FFF2-40B4-BE49-F238E27FC236}">
                <a16:creationId xmlns:a16="http://schemas.microsoft.com/office/drawing/2014/main" id="{21DE1582-5736-FCCE-7C4B-6E1BB3E1E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7139" y="3389242"/>
            <a:ext cx="373396" cy="373396"/>
          </a:xfrm>
          <a:prstGeom prst="rect">
            <a:avLst/>
          </a:prstGeom>
        </p:spPr>
      </p:pic>
      <p:pic>
        <p:nvPicPr>
          <p:cNvPr id="26" name="Grafik 25" descr="Häkchen">
            <a:extLst>
              <a:ext uri="{FF2B5EF4-FFF2-40B4-BE49-F238E27FC236}">
                <a16:creationId xmlns:a16="http://schemas.microsoft.com/office/drawing/2014/main" id="{401AFBB9-B5AB-CBC3-5850-86CAEA83E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8875" y="3663336"/>
            <a:ext cx="373396" cy="3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0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A4B7EC2-B16B-86B4-0C61-9AA393E6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" y="1192108"/>
            <a:ext cx="7062337" cy="7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00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A4B7EC2-B16B-86B4-0C61-9AA393E6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" y="1192108"/>
            <a:ext cx="7062337" cy="7002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6F3B8B-8D5E-B6D7-CE5D-87314641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" y="1913683"/>
            <a:ext cx="6933063" cy="11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248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A4B7EC2-B16B-86B4-0C61-9AA393E6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" y="1192108"/>
            <a:ext cx="7062337" cy="7002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6F3B8B-8D5E-B6D7-CE5D-87314641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" y="1913683"/>
            <a:ext cx="6933063" cy="11374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CBDB7C9-BB21-D814-417E-8FE79695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2995301"/>
            <a:ext cx="6737350" cy="8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5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A4B7EC2-B16B-86B4-0C61-9AA393E6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" y="1192108"/>
            <a:ext cx="7062337" cy="7002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6F3B8B-8D5E-B6D7-CE5D-87314641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" y="1913683"/>
            <a:ext cx="6933063" cy="11374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CBDB7C9-BB21-D814-417E-8FE79695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2995301"/>
            <a:ext cx="6737350" cy="8469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AE6190A-C91C-5E45-87A1-50CE1C9E6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849" y="3786458"/>
            <a:ext cx="3045515" cy="11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Startschuss zu den IT Sicherheitsstandards war das Jahr 1985 – Orange Book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Trusted Computer System Evaluation Criteria - Wikipedia">
            <a:extLst>
              <a:ext uri="{FF2B5EF4-FFF2-40B4-BE49-F238E27FC236}">
                <a16:creationId xmlns:a16="http://schemas.microsoft.com/office/drawing/2014/main" id="{AEA9159D-363B-5897-9A29-DC6D0D3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6" y="1870933"/>
            <a:ext cx="1928812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45F21B9-087F-AE09-9389-A629A8D4C18F}"/>
              </a:ext>
            </a:extLst>
          </p:cNvPr>
          <p:cNvSpPr txBox="1"/>
          <p:nvPr/>
        </p:nvSpPr>
        <p:spPr>
          <a:xfrm>
            <a:off x="242249" y="2202418"/>
            <a:ext cx="4545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TCSEC ordnet Computersysteme in Stufen A, B, C und D ein:</a:t>
            </a:r>
          </a:p>
          <a:p>
            <a:endParaRPr lang="de-DE" dirty="0"/>
          </a:p>
          <a:p>
            <a:r>
              <a:rPr lang="de-DE" dirty="0"/>
              <a:t>A =Gesamtsystem hat ein </a:t>
            </a:r>
            <a:r>
              <a:rPr lang="de-DE" dirty="0" err="1"/>
              <a:t>FallBack</a:t>
            </a:r>
            <a:r>
              <a:rPr lang="de-DE" dirty="0"/>
              <a:t> System (Backup) und ist verifizierbar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5417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AE6190A-C91C-5E45-87A1-50CE1C9E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16308"/>
            <a:ext cx="3045515" cy="11374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FEE83-DD4F-E35E-144D-B32F17E1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10" y="2453714"/>
            <a:ext cx="4865615" cy="5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0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514514-5C05-0468-E341-82283E2848EF}"/>
              </a:ext>
            </a:extLst>
          </p:cNvPr>
          <p:cNvSpPr/>
          <p:nvPr/>
        </p:nvSpPr>
        <p:spPr>
          <a:xfrm>
            <a:off x="7278919" y="903338"/>
            <a:ext cx="1421659" cy="680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5D0FC2-738C-C75E-52FF-AFF5969BE916}"/>
              </a:ext>
            </a:extLst>
          </p:cNvPr>
          <p:cNvSpPr txBox="1"/>
          <p:nvPr/>
        </p:nvSpPr>
        <p:spPr>
          <a:xfrm>
            <a:off x="7432394" y="1680253"/>
            <a:ext cx="16365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ISO 27002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90AB78-384C-259E-7726-05312684875E}"/>
              </a:ext>
            </a:extLst>
          </p:cNvPr>
          <p:cNvSpPr txBox="1"/>
          <p:nvPr/>
        </p:nvSpPr>
        <p:spPr>
          <a:xfrm>
            <a:off x="7554594" y="1105235"/>
            <a:ext cx="151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Leitfäden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AE6190A-C91C-5E45-87A1-50CE1C9E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16308"/>
            <a:ext cx="3045515" cy="11374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FEE83-DD4F-E35E-144D-B32F17E1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10" y="2453714"/>
            <a:ext cx="4865615" cy="5053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3DE3F0-E41E-C038-5AA0-4D1F8B451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35" y="2930505"/>
            <a:ext cx="2706619" cy="15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73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AE6190A-C91C-5E45-87A1-50CE1C9E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16308"/>
            <a:ext cx="3045515" cy="11374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FEE83-DD4F-E35E-144D-B32F17E1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10" y="2453714"/>
            <a:ext cx="4865615" cy="5053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3DE3F0-E41E-C038-5AA0-4D1F8B451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35" y="2930505"/>
            <a:ext cx="2706619" cy="15636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6A62750-44AA-131B-BE9C-2B2CF8D4C807}"/>
              </a:ext>
            </a:extLst>
          </p:cNvPr>
          <p:cNvSpPr/>
          <p:nvPr/>
        </p:nvSpPr>
        <p:spPr>
          <a:xfrm>
            <a:off x="716035" y="3217809"/>
            <a:ext cx="2197653" cy="2488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A84DC4-56F5-5879-C63A-A6AEC14DB840}"/>
              </a:ext>
            </a:extLst>
          </p:cNvPr>
          <p:cNvSpPr/>
          <p:nvPr/>
        </p:nvSpPr>
        <p:spPr>
          <a:xfrm>
            <a:off x="569985" y="3972049"/>
            <a:ext cx="2197653" cy="2488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082FA-7100-900C-F7B2-FB752558001F}"/>
              </a:ext>
            </a:extLst>
          </p:cNvPr>
          <p:cNvSpPr/>
          <p:nvPr/>
        </p:nvSpPr>
        <p:spPr>
          <a:xfrm>
            <a:off x="716035" y="422092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C808D0-84B7-EFDE-9A1C-85907A07C803}"/>
              </a:ext>
            </a:extLst>
          </p:cNvPr>
          <p:cNvSpPr/>
          <p:nvPr/>
        </p:nvSpPr>
        <p:spPr>
          <a:xfrm>
            <a:off x="762698" y="343268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496EAF-F243-B2C9-21FE-67A33B8F3352}"/>
              </a:ext>
            </a:extLst>
          </p:cNvPr>
          <p:cNvSpPr/>
          <p:nvPr/>
        </p:nvSpPr>
        <p:spPr>
          <a:xfrm>
            <a:off x="756348" y="2385655"/>
            <a:ext cx="4865615" cy="2829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71D46-0C2E-C229-2365-6FA37DE2EE30}"/>
              </a:ext>
            </a:extLst>
          </p:cNvPr>
          <p:cNvSpPr txBox="1"/>
          <p:nvPr/>
        </p:nvSpPr>
        <p:spPr>
          <a:xfrm>
            <a:off x="4385913" y="1356500"/>
            <a:ext cx="4758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User wird mit einem Endgerät ausgestattet welches bei der Ausgabe, von nun an </a:t>
            </a:r>
            <a:r>
              <a:rPr lang="de-DE" sz="1400" i="1" dirty="0"/>
              <a:t>mobile </a:t>
            </a:r>
            <a:r>
              <a:rPr lang="de-DE" sz="1400" i="1" dirty="0" err="1"/>
              <a:t>device</a:t>
            </a:r>
            <a:r>
              <a:rPr lang="de-DE" sz="1400" i="1" dirty="0"/>
              <a:t> </a:t>
            </a:r>
            <a:r>
              <a:rPr lang="de-DE" sz="1400" dirty="0"/>
              <a:t>genannt, registriert wird. 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23FF4C3-72F5-47C1-2FDC-9FF971F72A9B}"/>
              </a:ext>
            </a:extLst>
          </p:cNvPr>
          <p:cNvCxnSpPr/>
          <p:nvPr/>
        </p:nvCxnSpPr>
        <p:spPr>
          <a:xfrm>
            <a:off x="3263693" y="1725832"/>
            <a:ext cx="1122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54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AE6190A-C91C-5E45-87A1-50CE1C9E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16308"/>
            <a:ext cx="3045515" cy="11374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FEE83-DD4F-E35E-144D-B32F17E1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10" y="2453714"/>
            <a:ext cx="4865615" cy="5053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3DE3F0-E41E-C038-5AA0-4D1F8B451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35" y="2930505"/>
            <a:ext cx="2706619" cy="15636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6A62750-44AA-131B-BE9C-2B2CF8D4C807}"/>
              </a:ext>
            </a:extLst>
          </p:cNvPr>
          <p:cNvSpPr/>
          <p:nvPr/>
        </p:nvSpPr>
        <p:spPr>
          <a:xfrm>
            <a:off x="716035" y="3217809"/>
            <a:ext cx="2197653" cy="2488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A84DC4-56F5-5879-C63A-A6AEC14DB840}"/>
              </a:ext>
            </a:extLst>
          </p:cNvPr>
          <p:cNvSpPr/>
          <p:nvPr/>
        </p:nvSpPr>
        <p:spPr>
          <a:xfrm>
            <a:off x="569985" y="3972049"/>
            <a:ext cx="2197653" cy="2488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082FA-7100-900C-F7B2-FB752558001F}"/>
              </a:ext>
            </a:extLst>
          </p:cNvPr>
          <p:cNvSpPr/>
          <p:nvPr/>
        </p:nvSpPr>
        <p:spPr>
          <a:xfrm>
            <a:off x="716035" y="422092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C808D0-84B7-EFDE-9A1C-85907A07C803}"/>
              </a:ext>
            </a:extLst>
          </p:cNvPr>
          <p:cNvSpPr/>
          <p:nvPr/>
        </p:nvSpPr>
        <p:spPr>
          <a:xfrm>
            <a:off x="762698" y="343268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496EAF-F243-B2C9-21FE-67A33B8F3352}"/>
              </a:ext>
            </a:extLst>
          </p:cNvPr>
          <p:cNvSpPr/>
          <p:nvPr/>
        </p:nvSpPr>
        <p:spPr>
          <a:xfrm>
            <a:off x="756348" y="2385655"/>
            <a:ext cx="4865615" cy="2829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71D46-0C2E-C229-2365-6FA37DE2EE30}"/>
              </a:ext>
            </a:extLst>
          </p:cNvPr>
          <p:cNvSpPr txBox="1"/>
          <p:nvPr/>
        </p:nvSpPr>
        <p:spPr>
          <a:xfrm>
            <a:off x="4385913" y="1356500"/>
            <a:ext cx="4758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User wird mit einem Endgerät ausgestattet welches bei der Ausgabe, von nun an </a:t>
            </a:r>
            <a:r>
              <a:rPr lang="de-DE" sz="1400" i="1" dirty="0"/>
              <a:t>mobile </a:t>
            </a:r>
            <a:r>
              <a:rPr lang="de-DE" sz="1400" i="1" dirty="0" err="1"/>
              <a:t>device</a:t>
            </a:r>
            <a:r>
              <a:rPr lang="de-DE" sz="1400" i="1" dirty="0"/>
              <a:t> </a:t>
            </a:r>
            <a:r>
              <a:rPr lang="de-DE" sz="1400" dirty="0"/>
              <a:t>genannt, registriert wird.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EC8101-EC6F-A968-070F-324B1A36B917}"/>
              </a:ext>
            </a:extLst>
          </p:cNvPr>
          <p:cNvSpPr txBox="1"/>
          <p:nvPr/>
        </p:nvSpPr>
        <p:spPr>
          <a:xfrm>
            <a:off x="4655127" y="27623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Das mobile </a:t>
            </a:r>
            <a:r>
              <a:rPr lang="de-DE" sz="1400" dirty="0" err="1"/>
              <a:t>device</a:t>
            </a:r>
            <a:r>
              <a:rPr lang="de-DE" sz="1400" dirty="0"/>
              <a:t> ist in auf den Transportwege zu schützen.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1E15A1A-85EF-AEE4-146F-5C1126C5885F}"/>
              </a:ext>
            </a:extLst>
          </p:cNvPr>
          <p:cNvCxnSpPr>
            <a:endCxn id="7" idx="1"/>
          </p:cNvCxnSpPr>
          <p:nvPr/>
        </p:nvCxnSpPr>
        <p:spPr>
          <a:xfrm>
            <a:off x="3448054" y="2012829"/>
            <a:ext cx="1207073" cy="1011147"/>
          </a:xfrm>
          <a:prstGeom prst="bentConnector3">
            <a:avLst>
              <a:gd name="adj1" fmla="val 666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423419B-845F-5F46-0DEB-E1900D62669A}"/>
              </a:ext>
            </a:extLst>
          </p:cNvPr>
          <p:cNvCxnSpPr>
            <a:endCxn id="20" idx="1"/>
          </p:cNvCxnSpPr>
          <p:nvPr/>
        </p:nvCxnSpPr>
        <p:spPr>
          <a:xfrm>
            <a:off x="3263693" y="1725832"/>
            <a:ext cx="1122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28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AE6190A-C91C-5E45-87A1-50CE1C9E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16308"/>
            <a:ext cx="3045515" cy="11374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FEE83-DD4F-E35E-144D-B32F17E1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10" y="2453714"/>
            <a:ext cx="4865615" cy="5053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3DE3F0-E41E-C038-5AA0-4D1F8B451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35" y="2930505"/>
            <a:ext cx="2706619" cy="15636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6A62750-44AA-131B-BE9C-2B2CF8D4C807}"/>
              </a:ext>
            </a:extLst>
          </p:cNvPr>
          <p:cNvSpPr/>
          <p:nvPr/>
        </p:nvSpPr>
        <p:spPr>
          <a:xfrm>
            <a:off x="716035" y="3217809"/>
            <a:ext cx="2197653" cy="2488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A84DC4-56F5-5879-C63A-A6AEC14DB840}"/>
              </a:ext>
            </a:extLst>
          </p:cNvPr>
          <p:cNvSpPr/>
          <p:nvPr/>
        </p:nvSpPr>
        <p:spPr>
          <a:xfrm>
            <a:off x="569985" y="3972049"/>
            <a:ext cx="2197653" cy="2488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082FA-7100-900C-F7B2-FB752558001F}"/>
              </a:ext>
            </a:extLst>
          </p:cNvPr>
          <p:cNvSpPr/>
          <p:nvPr/>
        </p:nvSpPr>
        <p:spPr>
          <a:xfrm>
            <a:off x="716035" y="422092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C808D0-84B7-EFDE-9A1C-85907A07C803}"/>
              </a:ext>
            </a:extLst>
          </p:cNvPr>
          <p:cNvSpPr/>
          <p:nvPr/>
        </p:nvSpPr>
        <p:spPr>
          <a:xfrm>
            <a:off x="762698" y="343268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496EAF-F243-B2C9-21FE-67A33B8F3352}"/>
              </a:ext>
            </a:extLst>
          </p:cNvPr>
          <p:cNvSpPr/>
          <p:nvPr/>
        </p:nvSpPr>
        <p:spPr>
          <a:xfrm>
            <a:off x="756348" y="2385655"/>
            <a:ext cx="4865615" cy="2829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71D46-0C2E-C229-2365-6FA37DE2EE30}"/>
              </a:ext>
            </a:extLst>
          </p:cNvPr>
          <p:cNvSpPr txBox="1"/>
          <p:nvPr/>
        </p:nvSpPr>
        <p:spPr>
          <a:xfrm>
            <a:off x="4385913" y="649304"/>
            <a:ext cx="4758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User wird mit einem Endgerät ausgestattet welches bei der Ausgabe, von nun an </a:t>
            </a:r>
            <a:r>
              <a:rPr lang="de-DE" sz="1400" i="1" dirty="0"/>
              <a:t>mobile </a:t>
            </a:r>
            <a:r>
              <a:rPr lang="de-DE" sz="1400" i="1" dirty="0" err="1"/>
              <a:t>device</a:t>
            </a:r>
            <a:r>
              <a:rPr lang="de-DE" sz="1400" i="1" dirty="0"/>
              <a:t> </a:t>
            </a:r>
            <a:r>
              <a:rPr lang="de-DE" sz="1400" dirty="0"/>
              <a:t>genannt, registriert wird.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EC8101-EC6F-A968-070F-324B1A36B917}"/>
              </a:ext>
            </a:extLst>
          </p:cNvPr>
          <p:cNvSpPr txBox="1"/>
          <p:nvPr/>
        </p:nvSpPr>
        <p:spPr>
          <a:xfrm>
            <a:off x="4655127" y="148960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Das mobile </a:t>
            </a:r>
            <a:r>
              <a:rPr lang="de-DE" sz="1400" dirty="0" err="1"/>
              <a:t>device</a:t>
            </a:r>
            <a:r>
              <a:rPr lang="de-DE" sz="1400" dirty="0"/>
              <a:t> ist in auf den Transportwege zu schützen.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1E15A1A-85EF-AEE4-146F-5C1126C5885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67020" y="1751219"/>
            <a:ext cx="1188107" cy="261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468500B6-6BB3-C023-E76C-5361826E0AD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025366" y="1018636"/>
            <a:ext cx="1360547" cy="712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9E999BA-0817-51BB-EE91-8E94CF8F21D8}"/>
              </a:ext>
            </a:extLst>
          </p:cNvPr>
          <p:cNvCxnSpPr/>
          <p:nvPr/>
        </p:nvCxnSpPr>
        <p:spPr>
          <a:xfrm>
            <a:off x="3352800" y="2292927"/>
            <a:ext cx="2583873" cy="9248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526E6B-70A1-9E52-0119-45A56436DD88}"/>
              </a:ext>
            </a:extLst>
          </p:cNvPr>
          <p:cNvCxnSpPr/>
          <p:nvPr/>
        </p:nvCxnSpPr>
        <p:spPr>
          <a:xfrm>
            <a:off x="3926649" y="2816965"/>
            <a:ext cx="728478" cy="4008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A2F3EEA-A7B2-B8AE-DCF2-32835928913A}"/>
              </a:ext>
            </a:extLst>
          </p:cNvPr>
          <p:cNvCxnSpPr>
            <a:cxnSpLocks/>
          </p:cNvCxnSpPr>
          <p:nvPr/>
        </p:nvCxnSpPr>
        <p:spPr>
          <a:xfrm>
            <a:off x="2033509" y="3065839"/>
            <a:ext cx="2257379" cy="16988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78FAE55F-457A-8916-59DB-B81C68D834A7}"/>
              </a:ext>
            </a:extLst>
          </p:cNvPr>
          <p:cNvCxnSpPr>
            <a:cxnSpLocks/>
          </p:cNvCxnSpPr>
          <p:nvPr/>
        </p:nvCxnSpPr>
        <p:spPr>
          <a:xfrm flipV="1">
            <a:off x="3215517" y="3240302"/>
            <a:ext cx="1075371" cy="59444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41D900B8-95BC-F56E-ADD4-A890AC12230C}"/>
              </a:ext>
            </a:extLst>
          </p:cNvPr>
          <p:cNvSpPr/>
          <p:nvPr/>
        </p:nvSpPr>
        <p:spPr>
          <a:xfrm>
            <a:off x="4385913" y="718672"/>
            <a:ext cx="4661105" cy="1283764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16EB40-48BD-42DD-D0AD-C4D13F9B71BB}"/>
              </a:ext>
            </a:extLst>
          </p:cNvPr>
          <p:cNvSpPr/>
          <p:nvPr/>
        </p:nvSpPr>
        <p:spPr>
          <a:xfrm>
            <a:off x="782710" y="1057579"/>
            <a:ext cx="3603203" cy="1009963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032DAC3-4C11-363B-C586-4ECD304BC20F}"/>
              </a:ext>
            </a:extLst>
          </p:cNvPr>
          <p:cNvSpPr/>
          <p:nvPr/>
        </p:nvSpPr>
        <p:spPr>
          <a:xfrm>
            <a:off x="3569580" y="788222"/>
            <a:ext cx="816333" cy="276254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3F5DB83-E74C-4745-1C79-3C35CB3B9215}"/>
              </a:ext>
            </a:extLst>
          </p:cNvPr>
          <p:cNvSpPr txBox="1"/>
          <p:nvPr/>
        </p:nvSpPr>
        <p:spPr>
          <a:xfrm>
            <a:off x="6227618" y="3065839"/>
            <a:ext cx="197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schlagen Sie vor?</a:t>
            </a:r>
          </a:p>
        </p:txBody>
      </p:sp>
    </p:spTree>
    <p:extLst>
      <p:ext uri="{BB962C8B-B14F-4D97-AF65-F5344CB8AC3E}">
        <p14:creationId xmlns:p14="http://schemas.microsoft.com/office/powerpoint/2010/main" val="465621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AE6190A-C91C-5E45-87A1-50CE1C9E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16308"/>
            <a:ext cx="3045515" cy="11374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FEE83-DD4F-E35E-144D-B32F17E1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10" y="2453714"/>
            <a:ext cx="4865615" cy="5053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3DE3F0-E41E-C038-5AA0-4D1F8B451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35" y="2930505"/>
            <a:ext cx="2706619" cy="15636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6A62750-44AA-131B-BE9C-2B2CF8D4C807}"/>
              </a:ext>
            </a:extLst>
          </p:cNvPr>
          <p:cNvSpPr/>
          <p:nvPr/>
        </p:nvSpPr>
        <p:spPr>
          <a:xfrm>
            <a:off x="716035" y="3217809"/>
            <a:ext cx="2197653" cy="2488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A84DC4-56F5-5879-C63A-A6AEC14DB840}"/>
              </a:ext>
            </a:extLst>
          </p:cNvPr>
          <p:cNvSpPr/>
          <p:nvPr/>
        </p:nvSpPr>
        <p:spPr>
          <a:xfrm>
            <a:off x="569985" y="3972049"/>
            <a:ext cx="2197653" cy="2488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082FA-7100-900C-F7B2-FB752558001F}"/>
              </a:ext>
            </a:extLst>
          </p:cNvPr>
          <p:cNvSpPr/>
          <p:nvPr/>
        </p:nvSpPr>
        <p:spPr>
          <a:xfrm>
            <a:off x="716035" y="422092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C808D0-84B7-EFDE-9A1C-85907A07C803}"/>
              </a:ext>
            </a:extLst>
          </p:cNvPr>
          <p:cNvSpPr/>
          <p:nvPr/>
        </p:nvSpPr>
        <p:spPr>
          <a:xfrm>
            <a:off x="762698" y="343268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496EAF-F243-B2C9-21FE-67A33B8F3352}"/>
              </a:ext>
            </a:extLst>
          </p:cNvPr>
          <p:cNvSpPr/>
          <p:nvPr/>
        </p:nvSpPr>
        <p:spPr>
          <a:xfrm>
            <a:off x="756348" y="2385655"/>
            <a:ext cx="4865615" cy="2829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71D46-0C2E-C229-2365-6FA37DE2EE30}"/>
              </a:ext>
            </a:extLst>
          </p:cNvPr>
          <p:cNvSpPr txBox="1"/>
          <p:nvPr/>
        </p:nvSpPr>
        <p:spPr>
          <a:xfrm>
            <a:off x="4385913" y="649304"/>
            <a:ext cx="4758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User wird mit einem Endgerät ausgestattet welches bei der Ausgabe, von nun an </a:t>
            </a:r>
            <a:r>
              <a:rPr lang="de-DE" sz="1400" i="1" dirty="0"/>
              <a:t>mobile </a:t>
            </a:r>
            <a:r>
              <a:rPr lang="de-DE" sz="1400" i="1" dirty="0" err="1"/>
              <a:t>device</a:t>
            </a:r>
            <a:r>
              <a:rPr lang="de-DE" sz="1400" i="1" dirty="0"/>
              <a:t> </a:t>
            </a:r>
            <a:r>
              <a:rPr lang="de-DE" sz="1400" dirty="0"/>
              <a:t>genannt, registriert wird.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EC8101-EC6F-A968-070F-324B1A36B917}"/>
              </a:ext>
            </a:extLst>
          </p:cNvPr>
          <p:cNvSpPr txBox="1"/>
          <p:nvPr/>
        </p:nvSpPr>
        <p:spPr>
          <a:xfrm>
            <a:off x="4655127" y="148960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Das mobile </a:t>
            </a:r>
            <a:r>
              <a:rPr lang="de-DE" sz="1400" dirty="0" err="1"/>
              <a:t>device</a:t>
            </a:r>
            <a:r>
              <a:rPr lang="de-DE" sz="1400" dirty="0"/>
              <a:t> ist in auf den Transportwege zu schützen.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1E15A1A-85EF-AEE4-146F-5C1126C5885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67020" y="1751219"/>
            <a:ext cx="1188107" cy="261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468500B6-6BB3-C023-E76C-5361826E0AD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025366" y="1018636"/>
            <a:ext cx="1360547" cy="712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9E999BA-0817-51BB-EE91-8E94CF8F21D8}"/>
              </a:ext>
            </a:extLst>
          </p:cNvPr>
          <p:cNvCxnSpPr/>
          <p:nvPr/>
        </p:nvCxnSpPr>
        <p:spPr>
          <a:xfrm>
            <a:off x="3352800" y="2292927"/>
            <a:ext cx="2583873" cy="9248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526E6B-70A1-9E52-0119-45A56436DD88}"/>
              </a:ext>
            </a:extLst>
          </p:cNvPr>
          <p:cNvCxnSpPr/>
          <p:nvPr/>
        </p:nvCxnSpPr>
        <p:spPr>
          <a:xfrm>
            <a:off x="3926649" y="2816965"/>
            <a:ext cx="728478" cy="4008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A2F3EEA-A7B2-B8AE-DCF2-32835928913A}"/>
              </a:ext>
            </a:extLst>
          </p:cNvPr>
          <p:cNvCxnSpPr>
            <a:cxnSpLocks/>
          </p:cNvCxnSpPr>
          <p:nvPr/>
        </p:nvCxnSpPr>
        <p:spPr>
          <a:xfrm>
            <a:off x="2033509" y="3065839"/>
            <a:ext cx="2257379" cy="16988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78FAE55F-457A-8916-59DB-B81C68D834A7}"/>
              </a:ext>
            </a:extLst>
          </p:cNvPr>
          <p:cNvCxnSpPr>
            <a:cxnSpLocks/>
          </p:cNvCxnSpPr>
          <p:nvPr/>
        </p:nvCxnSpPr>
        <p:spPr>
          <a:xfrm flipV="1">
            <a:off x="3215517" y="3240302"/>
            <a:ext cx="1075371" cy="59444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41D900B8-95BC-F56E-ADD4-A890AC12230C}"/>
              </a:ext>
            </a:extLst>
          </p:cNvPr>
          <p:cNvSpPr/>
          <p:nvPr/>
        </p:nvSpPr>
        <p:spPr>
          <a:xfrm>
            <a:off x="4385913" y="718672"/>
            <a:ext cx="4661105" cy="1283764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16EB40-48BD-42DD-D0AD-C4D13F9B71BB}"/>
              </a:ext>
            </a:extLst>
          </p:cNvPr>
          <p:cNvSpPr/>
          <p:nvPr/>
        </p:nvSpPr>
        <p:spPr>
          <a:xfrm>
            <a:off x="782710" y="1057579"/>
            <a:ext cx="3603203" cy="1009963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032DAC3-4C11-363B-C586-4ECD304BC20F}"/>
              </a:ext>
            </a:extLst>
          </p:cNvPr>
          <p:cNvSpPr/>
          <p:nvPr/>
        </p:nvSpPr>
        <p:spPr>
          <a:xfrm>
            <a:off x="3569580" y="788222"/>
            <a:ext cx="816333" cy="276254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3F5DB83-E74C-4745-1C79-3C35CB3B9215}"/>
              </a:ext>
            </a:extLst>
          </p:cNvPr>
          <p:cNvSpPr txBox="1"/>
          <p:nvPr/>
        </p:nvSpPr>
        <p:spPr>
          <a:xfrm>
            <a:off x="6087437" y="2834423"/>
            <a:ext cx="270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mobile </a:t>
            </a:r>
            <a:r>
              <a:rPr lang="de-DE" sz="1400" dirty="0" err="1"/>
              <a:t>device</a:t>
            </a:r>
            <a:r>
              <a:rPr lang="de-DE" sz="1400" dirty="0"/>
              <a:t> wird über einen VPN Client logisch in die Netzwerkstruktur des Unternehmens eingefügt. </a:t>
            </a:r>
          </a:p>
        </p:txBody>
      </p:sp>
    </p:spTree>
    <p:extLst>
      <p:ext uri="{BB962C8B-B14F-4D97-AF65-F5344CB8AC3E}">
        <p14:creationId xmlns:p14="http://schemas.microsoft.com/office/powerpoint/2010/main" val="2130610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Familie der ISO 2700-X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BFB323-4A1B-38CA-4619-B26D2EB8EC5B}"/>
              </a:ext>
            </a:extLst>
          </p:cNvPr>
          <p:cNvSpPr txBox="1"/>
          <p:nvPr/>
        </p:nvSpPr>
        <p:spPr>
          <a:xfrm>
            <a:off x="709684" y="718672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Diskussion Home-Office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082FA-7100-900C-F7B2-FB752558001F}"/>
              </a:ext>
            </a:extLst>
          </p:cNvPr>
          <p:cNvSpPr/>
          <p:nvPr/>
        </p:nvSpPr>
        <p:spPr>
          <a:xfrm>
            <a:off x="716035" y="4220923"/>
            <a:ext cx="2500995" cy="3014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71D46-0C2E-C229-2365-6FA37DE2EE30}"/>
              </a:ext>
            </a:extLst>
          </p:cNvPr>
          <p:cNvSpPr txBox="1"/>
          <p:nvPr/>
        </p:nvSpPr>
        <p:spPr>
          <a:xfrm>
            <a:off x="2882168" y="1313350"/>
            <a:ext cx="4758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User wird mit einem Endgerät ausgestattet welches bei der Ausgabe, von nun an </a:t>
            </a:r>
            <a:r>
              <a:rPr lang="de-DE" sz="1400" i="1" dirty="0"/>
              <a:t>mobile </a:t>
            </a:r>
            <a:r>
              <a:rPr lang="de-DE" sz="1400" i="1" dirty="0" err="1"/>
              <a:t>device</a:t>
            </a:r>
            <a:r>
              <a:rPr lang="de-DE" sz="1400" i="1" dirty="0"/>
              <a:t> </a:t>
            </a:r>
            <a:r>
              <a:rPr lang="de-DE" sz="1400" dirty="0"/>
              <a:t>genannt, registriert wird.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EC8101-EC6F-A968-070F-324B1A36B917}"/>
              </a:ext>
            </a:extLst>
          </p:cNvPr>
          <p:cNvSpPr txBox="1"/>
          <p:nvPr/>
        </p:nvSpPr>
        <p:spPr>
          <a:xfrm>
            <a:off x="3144981" y="242268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Das mobile </a:t>
            </a:r>
            <a:r>
              <a:rPr lang="de-DE" sz="1400" dirty="0" err="1"/>
              <a:t>device</a:t>
            </a:r>
            <a:r>
              <a:rPr lang="de-DE" sz="1400" dirty="0"/>
              <a:t> ist in auf den Transportwege zu schützen.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032DAC3-4C11-363B-C586-4ECD304BC20F}"/>
              </a:ext>
            </a:extLst>
          </p:cNvPr>
          <p:cNvSpPr/>
          <p:nvPr/>
        </p:nvSpPr>
        <p:spPr>
          <a:xfrm>
            <a:off x="3569580" y="788222"/>
            <a:ext cx="816333" cy="276254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3F5DB83-E74C-4745-1C79-3C35CB3B9215}"/>
              </a:ext>
            </a:extLst>
          </p:cNvPr>
          <p:cNvSpPr txBox="1"/>
          <p:nvPr/>
        </p:nvSpPr>
        <p:spPr>
          <a:xfrm>
            <a:off x="3856855" y="3401171"/>
            <a:ext cx="270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mobile </a:t>
            </a:r>
            <a:r>
              <a:rPr lang="de-DE" sz="1400" dirty="0" err="1"/>
              <a:t>device</a:t>
            </a:r>
            <a:r>
              <a:rPr lang="de-DE" sz="1400" dirty="0"/>
              <a:t> wird über einen VPN Client logisch in die Netzwerkstruktur des Unternehmens eingefügt.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770767-0703-9DD6-5137-209EEBEC7EA1}"/>
              </a:ext>
            </a:extLst>
          </p:cNvPr>
          <p:cNvSpPr txBox="1"/>
          <p:nvPr/>
        </p:nvSpPr>
        <p:spPr>
          <a:xfrm>
            <a:off x="619629" y="2367707"/>
            <a:ext cx="187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Bausteine für eine Leitlinie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35676BF-1000-71FF-8009-8F415CD0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55" y="1298682"/>
            <a:ext cx="862673" cy="73866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4B88E5A-E535-675B-4205-2AB34BFF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644" y="2397804"/>
            <a:ext cx="862673" cy="7386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AD06984-3B69-189A-9D8F-67A8DD99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74" y="3586434"/>
            <a:ext cx="862673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4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Ablösung durch die Common </a:t>
            </a:r>
            <a:r>
              <a:rPr lang="de-DE" dirty="0" err="1"/>
              <a:t>Criteria</a:t>
            </a:r>
            <a:r>
              <a:rPr lang="de-DE" dirty="0"/>
              <a:t> im Jahr 1996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Trusted Computer System Evaluation Criteria - Wikipedia">
            <a:extLst>
              <a:ext uri="{FF2B5EF4-FFF2-40B4-BE49-F238E27FC236}">
                <a16:creationId xmlns:a16="http://schemas.microsoft.com/office/drawing/2014/main" id="{AEA9159D-363B-5897-9A29-DC6D0D3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65" y="1870933"/>
            <a:ext cx="1928812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mon Criteria">
            <a:extLst>
              <a:ext uri="{FF2B5EF4-FFF2-40B4-BE49-F238E27FC236}">
                <a16:creationId xmlns:a16="http://schemas.microsoft.com/office/drawing/2014/main" id="{BEFA843D-FE88-CEC3-B083-6C83E4E9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64" y="1870933"/>
            <a:ext cx="33718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81079CBD-9621-3C3A-97EE-1CA7710289D8}"/>
              </a:ext>
            </a:extLst>
          </p:cNvPr>
          <p:cNvSpPr/>
          <p:nvPr/>
        </p:nvSpPr>
        <p:spPr>
          <a:xfrm>
            <a:off x="3597531" y="2889018"/>
            <a:ext cx="1081262" cy="535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5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Ablösung durch die Common </a:t>
            </a:r>
            <a:r>
              <a:rPr lang="de-DE" dirty="0" err="1"/>
              <a:t>Criteria</a:t>
            </a:r>
            <a:r>
              <a:rPr lang="de-DE" dirty="0"/>
              <a:t> im Jahr 1996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Trusted Computer System Evaluation Criteria - Wikipedia">
            <a:extLst>
              <a:ext uri="{FF2B5EF4-FFF2-40B4-BE49-F238E27FC236}">
                <a16:creationId xmlns:a16="http://schemas.microsoft.com/office/drawing/2014/main" id="{AEA9159D-363B-5897-9A29-DC6D0D3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65" y="1870933"/>
            <a:ext cx="1928812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mon Criteria">
            <a:extLst>
              <a:ext uri="{FF2B5EF4-FFF2-40B4-BE49-F238E27FC236}">
                <a16:creationId xmlns:a16="http://schemas.microsoft.com/office/drawing/2014/main" id="{BEFA843D-FE88-CEC3-B083-6C83E4E9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64" y="1870933"/>
            <a:ext cx="33718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81079CBD-9621-3C3A-97EE-1CA7710289D8}"/>
              </a:ext>
            </a:extLst>
          </p:cNvPr>
          <p:cNvSpPr/>
          <p:nvPr/>
        </p:nvSpPr>
        <p:spPr>
          <a:xfrm>
            <a:off x="3597531" y="2889018"/>
            <a:ext cx="1081262" cy="535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3380C32-3328-756D-9D53-6B112EA710E4}"/>
              </a:ext>
            </a:extLst>
          </p:cNvPr>
          <p:cNvSpPr txBox="1"/>
          <p:nvPr/>
        </p:nvSpPr>
        <p:spPr>
          <a:xfrm>
            <a:off x="3751042" y="3804438"/>
            <a:ext cx="349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Weg zu ISO Normen</a:t>
            </a:r>
          </a:p>
        </p:txBody>
      </p:sp>
    </p:spTree>
    <p:extLst>
      <p:ext uri="{BB962C8B-B14F-4D97-AF65-F5344CB8AC3E}">
        <p14:creationId xmlns:p14="http://schemas.microsoft.com/office/powerpoint/2010/main" val="3075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dem Weg zu ISO 27000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Common Criteria">
            <a:extLst>
              <a:ext uri="{FF2B5EF4-FFF2-40B4-BE49-F238E27FC236}">
                <a16:creationId xmlns:a16="http://schemas.microsoft.com/office/drawing/2014/main" id="{BEFA843D-FE88-CEC3-B083-6C83E4E9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4" y="559957"/>
            <a:ext cx="2049569" cy="13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CAF7B7-89EE-F7A6-3B55-F0C5516DAC71}"/>
              </a:ext>
            </a:extLst>
          </p:cNvPr>
          <p:cNvSpPr txBox="1"/>
          <p:nvPr/>
        </p:nvSpPr>
        <p:spPr>
          <a:xfrm>
            <a:off x="413816" y="971747"/>
            <a:ext cx="5379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Version ist am 2017 veröffentlicht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Version 3.1 Release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Normen sind entstanden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Zur Prüfung von: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Netzwerken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IT Sicherheit von Geräten</a:t>
            </a:r>
          </a:p>
        </p:txBody>
      </p:sp>
    </p:spTree>
    <p:extLst>
      <p:ext uri="{BB962C8B-B14F-4D97-AF65-F5344CB8AC3E}">
        <p14:creationId xmlns:p14="http://schemas.microsoft.com/office/powerpoint/2010/main" val="154410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2102</Words>
  <Application>Microsoft Office PowerPoint</Application>
  <PresentationFormat>Bildschirmpräsentation (16:9)</PresentationFormat>
  <Paragraphs>885</Paragraphs>
  <Slides>66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5" baseType="lpstr">
      <vt:lpstr>Arial</vt:lpstr>
      <vt:lpstr>Calibri</vt:lpstr>
      <vt:lpstr>Courier New</vt:lpstr>
      <vt:lpstr>HSD Sans</vt:lpstr>
      <vt:lpstr>HSD Sans Design</vt:lpstr>
      <vt:lpstr>HSD Sans Maschinenbau</vt:lpstr>
      <vt:lpstr>Symbol</vt:lpstr>
      <vt:lpstr>Wingdings</vt:lpstr>
      <vt:lpstr>Office-Design</vt:lpstr>
      <vt:lpstr>Sicherheitsstandards Identifikation und Authentifikation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Auf dem Weg zu ISO 27000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Blick auf ISO 27000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  <vt:lpstr>Familie der ISO 2700-X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73</cp:revision>
  <dcterms:created xsi:type="dcterms:W3CDTF">2015-12-03T10:35:01Z</dcterms:created>
  <dcterms:modified xsi:type="dcterms:W3CDTF">2022-10-21T06:37:34Z</dcterms:modified>
</cp:coreProperties>
</file>