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8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1" r:id="rId33"/>
    <p:sldId id="382" r:id="rId34"/>
    <p:sldId id="384" r:id="rId35"/>
    <p:sldId id="383" r:id="rId36"/>
    <p:sldId id="385" r:id="rId37"/>
    <p:sldId id="386" r:id="rId38"/>
    <p:sldId id="388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407" r:id="rId57"/>
    <p:sldId id="408" r:id="rId58"/>
    <p:sldId id="409" r:id="rId59"/>
    <p:sldId id="410" r:id="rId60"/>
    <p:sldId id="411" r:id="rId61"/>
    <p:sldId id="412" r:id="rId62"/>
    <p:sldId id="413" r:id="rId63"/>
    <p:sldId id="414" r:id="rId64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C5E5CE1-F0B2-463D-97D7-A1B5FF9389EF}">
          <p14:sldIdLst>
            <p14:sldId id="258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1"/>
            <p14:sldId id="382"/>
            <p14:sldId id="384"/>
            <p14:sldId id="383"/>
            <p14:sldId id="385"/>
            <p14:sldId id="386"/>
            <p14:sldId id="388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8461F-7608-F647-A47F-A01ED08CA2A4}" v="51" dt="2022-10-04T11:15:41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/>
    <p:restoredTop sz="94719"/>
  </p:normalViewPr>
  <p:slideViewPr>
    <p:cSldViewPr snapToGrid="0" snapToObjects="1">
      <p:cViewPr varScale="1">
        <p:scale>
          <a:sx n="143" d="100"/>
          <a:sy n="143" d="100"/>
        </p:scale>
        <p:origin x="200" y="107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EC850-4D23-4248-91A1-58DA9098DE21}" type="datetimeFigureOut">
              <a:rPr lang="de-DE" smtClean="0"/>
              <a:t>04.10.22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5FCF-6BEB-AC4C-8DFE-AF61D145F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67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AEB7C-2D15-544D-80C7-84202ACF5777}" type="datetimeFigureOut">
              <a:rPr lang="de-DE" smtClean="0"/>
              <a:t>04.10.22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D212D-F970-A442-B763-F68520636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3033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SD_Marke_v1_HSD_Ro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537" y="216423"/>
            <a:ext cx="1574800" cy="9017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41" y="3283869"/>
            <a:ext cx="8650553" cy="4132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hinzufügen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258540" y="1521129"/>
            <a:ext cx="8650554" cy="776967"/>
          </a:xfrm>
        </p:spPr>
        <p:txBody>
          <a:bodyPr lIns="0" tIns="0" rIns="0" bIns="0"/>
          <a:lstStyle>
            <a:lvl1pPr>
              <a:defRPr sz="5000"/>
            </a:lvl1pPr>
          </a:lstStyle>
          <a:p>
            <a:r>
              <a:rPr lang="de-DE" dirty="0"/>
              <a:t>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879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15000" b="0" baseline="0"/>
            </a:lvl1pPr>
          </a:lstStyle>
          <a:p>
            <a:r>
              <a:rPr lang="de-DE" dirty="0"/>
              <a:t>Titel </a:t>
            </a:r>
            <a:br>
              <a:rPr lang="de-DE" dirty="0"/>
            </a:br>
            <a:r>
              <a:rPr lang="de-DE" dirty="0"/>
              <a:t>Groß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19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kle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8000" b="0" baseline="0"/>
            </a:lvl1pPr>
          </a:lstStyle>
          <a:p>
            <a:r>
              <a:rPr lang="de-DE" dirty="0"/>
              <a:t>Zwischen</a:t>
            </a:r>
            <a:br>
              <a:rPr lang="de-DE" dirty="0"/>
            </a:br>
            <a:r>
              <a:rPr lang="de-DE" dirty="0" err="1"/>
              <a:t>titel</a:t>
            </a:r>
            <a:br>
              <a:rPr lang="de-DE" dirty="0"/>
            </a:br>
            <a:r>
              <a:rPr lang="de-DE" dirty="0"/>
              <a:t>kleiner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1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57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554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0" hasCustomPrompt="1"/>
          </p:nvPr>
        </p:nvSpPr>
        <p:spPr>
          <a:xfrm>
            <a:off x="4843997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515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59861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633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0" hasCustomPrompt="1"/>
          </p:nvPr>
        </p:nvSpPr>
        <p:spPr>
          <a:xfrm>
            <a:off x="249306" y="4134440"/>
            <a:ext cx="8894694" cy="336343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1800" b="1" baseline="0"/>
            </a:lvl1pPr>
            <a:lvl5pPr>
              <a:defRPr sz="1800"/>
            </a:lvl5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05519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844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ganz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mplatzhalter 6"/>
          <p:cNvSpPr>
            <a:spLocks noGrp="1"/>
          </p:cNvSpPr>
          <p:nvPr>
            <p:ph type="chart" sz="quarter" idx="14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342900" indent="-342900">
              <a:buFont typeface="Symbol" charset="2"/>
              <a:buChar char="-"/>
              <a:defRPr sz="2800"/>
            </a:lvl1pPr>
          </a:lstStyle>
          <a:p>
            <a:r>
              <a:rPr lang="de-DE" dirty="0"/>
              <a:t>Diagramm durch Klicken auf Symbol hinzufügen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</p:spPr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286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4"/>
          <p:cNvSpPr txBox="1">
            <a:spLocks/>
          </p:cNvSpPr>
          <p:nvPr userDrawn="1"/>
        </p:nvSpPr>
        <p:spPr>
          <a:xfrm>
            <a:off x="242249" y="120039"/>
            <a:ext cx="8659502" cy="4516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HSD Sans"/>
                <a:ea typeface="+mj-ea"/>
                <a:cs typeface="HSD Sans"/>
              </a:defRPr>
            </a:lvl1pPr>
          </a:lstStyle>
          <a:p>
            <a:pPr>
              <a:lnSpc>
                <a:spcPct val="80000"/>
              </a:lnSpc>
            </a:pPr>
            <a:r>
              <a:rPr lang="de-DE" sz="15000" dirty="0">
                <a:latin typeface="HSD Sans Maschinenbau"/>
                <a:cs typeface="HSD Sans Maschinenbau"/>
              </a:rPr>
              <a:t>e</a:t>
            </a:r>
            <a:r>
              <a:rPr lang="de-DE" sz="15000" dirty="0"/>
              <a:t>n</a:t>
            </a:r>
            <a:r>
              <a:rPr lang="de-DE" sz="15000" dirty="0">
                <a:latin typeface="HSD Sans Design"/>
                <a:cs typeface="HSD Sans Design"/>
              </a:rPr>
              <a:t>d</a:t>
            </a:r>
            <a:r>
              <a:rPr lang="de-DE" sz="15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0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ferent/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8539" y="209217"/>
            <a:ext cx="8650554" cy="534640"/>
          </a:xfrm>
        </p:spPr>
        <p:txBody>
          <a:bodyPr lIns="0" tIns="0" rIns="0" bIns="0"/>
          <a:lstStyle/>
          <a:p>
            <a:r>
              <a:rPr lang="de-DE" dirty="0"/>
              <a:t>Vortragsthema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39" y="2042547"/>
            <a:ext cx="8650553" cy="3644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Name Referent/in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53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242249" y="160262"/>
            <a:ext cx="472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latin typeface="HSD Sans"/>
                <a:cs typeface="HSD Sans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002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4" y="1063229"/>
            <a:ext cx="8659502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/>
            </a:lvl1pPr>
            <a:lvl2pPr marL="742950" indent="-285750">
              <a:buFont typeface="Wingdings" charset="2"/>
              <a:buChar char="§"/>
              <a:defRPr/>
            </a:lvl2pPr>
            <a:lvl4pPr marL="1600200" indent="-228600">
              <a:buFont typeface="Courier New"/>
              <a:buChar char="o"/>
              <a:defRPr/>
            </a:lvl4pPr>
            <a:lvl5pPr>
              <a:defRPr sz="1800"/>
            </a:lvl5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9"/>
            <a:ext cx="4092051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28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8"/>
            <a:ext cx="4092051" cy="3531394"/>
          </a:xfrm>
        </p:spPr>
        <p:txBody>
          <a:bodyPr/>
          <a:lstStyle>
            <a:lvl1pPr marL="457200" indent="-457200">
              <a:buFont typeface="Symbol" charset="2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66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9815" y="1068854"/>
            <a:ext cx="4040188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 baseline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9815" y="1548676"/>
            <a:ext cx="4040188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67317" y="1062418"/>
            <a:ext cx="4041775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2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67112" y="1548676"/>
            <a:ext cx="4041775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13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66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 baseline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70501" y="204788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6337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18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Inhalt mit Beschriftu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8162" y="221305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2285" y="221305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88162" y="1092843"/>
            <a:ext cx="3008313" cy="35072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09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2249" y="1063229"/>
            <a:ext cx="8659502" cy="3531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0996" y="4707191"/>
            <a:ext cx="5418610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77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84" r:id="rId3"/>
    <p:sldLayoutId id="2147483650" r:id="rId4"/>
    <p:sldLayoutId id="2147483652" r:id="rId5"/>
    <p:sldLayoutId id="2147483672" r:id="rId6"/>
    <p:sldLayoutId id="2147483653" r:id="rId7"/>
    <p:sldLayoutId id="2147483656" r:id="rId8"/>
    <p:sldLayoutId id="2147483673" r:id="rId9"/>
    <p:sldLayoutId id="2147483675" r:id="rId10"/>
    <p:sldLayoutId id="214748368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2" r:id="rId17"/>
    <p:sldLayoutId id="2147483683" r:id="rId18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500" kern="1200">
          <a:solidFill>
            <a:schemeClr val="tx1"/>
          </a:solidFill>
          <a:latin typeface="HSD Sans"/>
          <a:ea typeface="+mj-ea"/>
          <a:cs typeface="HSD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sv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Modul D3.2 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dirty="0" err="1"/>
              <a:t>Trusted</a:t>
            </a:r>
            <a:r>
              <a:rPr lang="de-DE" sz="3600" dirty="0"/>
              <a:t> Computing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71375E-260F-AF13-79F0-4AF9E52E232D}"/>
              </a:ext>
            </a:extLst>
          </p:cNvPr>
          <p:cNvSpPr txBox="1"/>
          <p:nvPr/>
        </p:nvSpPr>
        <p:spPr>
          <a:xfrm>
            <a:off x="200234" y="4084764"/>
            <a:ext cx="39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Referent: Dr. Jörg Cosfeld</a:t>
            </a:r>
          </a:p>
        </p:txBody>
      </p:sp>
    </p:spTree>
    <p:extLst>
      <p:ext uri="{BB962C8B-B14F-4D97-AF65-F5344CB8AC3E}">
        <p14:creationId xmlns:p14="http://schemas.microsoft.com/office/powerpoint/2010/main" val="191621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10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de-DE" b="1" dirty="0" err="1"/>
              <a:t>efinition</a:t>
            </a:r>
            <a:r>
              <a:rPr lang="de-DE" b="1" dirty="0"/>
              <a:t>: Ein System ist </a:t>
            </a:r>
            <a:r>
              <a:rPr lang="de-DE" b="1" dirty="0" err="1"/>
              <a:t>trusted</a:t>
            </a:r>
            <a:r>
              <a:rPr lang="de-DE" b="1" dirty="0"/>
              <a:t> wenn es sich berechenbar und absehbar verhält. </a:t>
            </a:r>
          </a:p>
        </p:txBody>
      </p:sp>
      <p:pic>
        <p:nvPicPr>
          <p:cNvPr id="4" name="Picture 2" descr="Welcome To Trusted Computing Group | Trusted Computing Group">
            <a:extLst>
              <a:ext uri="{FF2B5EF4-FFF2-40B4-BE49-F238E27FC236}">
                <a16:creationId xmlns:a16="http://schemas.microsoft.com/office/drawing/2014/main" id="{10C628B3-1CF2-20BF-7B9A-E46101000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15" y="2244675"/>
            <a:ext cx="1790392" cy="82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E65C5AA-964E-221D-ED64-2E352613FCF6}"/>
              </a:ext>
            </a:extLst>
          </p:cNvPr>
          <p:cNvSpPr txBox="1"/>
          <p:nvPr/>
        </p:nvSpPr>
        <p:spPr>
          <a:xfrm>
            <a:off x="3444018" y="1995661"/>
            <a:ext cx="49791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Ziele: </a:t>
            </a:r>
          </a:p>
          <a:p>
            <a:endParaRPr lang="de-DE" dirty="0"/>
          </a:p>
          <a:p>
            <a:r>
              <a:rPr lang="de-DE" dirty="0"/>
              <a:t>Entwicklung </a:t>
            </a:r>
            <a:r>
              <a:rPr lang="de-DE" b="1" dirty="0"/>
              <a:t>offener Spezifikationen </a:t>
            </a:r>
            <a:r>
              <a:rPr lang="de-DE" dirty="0"/>
              <a:t>für </a:t>
            </a:r>
            <a:r>
              <a:rPr lang="de-DE" b="1" dirty="0" err="1"/>
              <a:t>trusted</a:t>
            </a:r>
            <a:r>
              <a:rPr lang="de-DE" b="1" dirty="0"/>
              <a:t> Systems</a:t>
            </a:r>
          </a:p>
          <a:p>
            <a:endParaRPr lang="de-DE" b="1" dirty="0"/>
          </a:p>
          <a:p>
            <a:r>
              <a:rPr lang="de-DE" dirty="0"/>
              <a:t>Ohne massive Einschnitte.</a:t>
            </a:r>
          </a:p>
          <a:p>
            <a:endParaRPr lang="de-DE" dirty="0"/>
          </a:p>
          <a:p>
            <a:r>
              <a:rPr lang="de-DE" dirty="0"/>
              <a:t>Manipulationssichere Komponenten in Hardware.</a:t>
            </a:r>
          </a:p>
        </p:txBody>
      </p:sp>
    </p:spTree>
    <p:extLst>
      <p:ext uri="{BB962C8B-B14F-4D97-AF65-F5344CB8AC3E}">
        <p14:creationId xmlns:p14="http://schemas.microsoft.com/office/powerpoint/2010/main" val="85878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11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de-DE" b="1" dirty="0" err="1"/>
              <a:t>efinition</a:t>
            </a:r>
            <a:r>
              <a:rPr lang="de-DE" b="1" dirty="0"/>
              <a:t>: Ein System ist </a:t>
            </a:r>
            <a:r>
              <a:rPr lang="de-DE" b="1" dirty="0" err="1"/>
              <a:t>trusted</a:t>
            </a:r>
            <a:r>
              <a:rPr lang="de-DE" b="1" dirty="0"/>
              <a:t> wenn es sich berechenbar und absehbar verhält.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982F96-6842-4552-89BD-9491591FA5B0}"/>
              </a:ext>
            </a:extLst>
          </p:cNvPr>
          <p:cNvSpPr txBox="1"/>
          <p:nvPr/>
        </p:nvSpPr>
        <p:spPr>
          <a:xfrm>
            <a:off x="852361" y="1855498"/>
            <a:ext cx="340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setzt man diese Ziele um?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D580E84-FA75-9D14-B2D8-5C57FC7E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588" y="2224830"/>
            <a:ext cx="2133079" cy="1958827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5E9081B5-6936-4977-201F-557370FAE501}"/>
              </a:ext>
            </a:extLst>
          </p:cNvPr>
          <p:cNvSpPr/>
          <p:nvPr/>
        </p:nvSpPr>
        <p:spPr>
          <a:xfrm>
            <a:off x="5588645" y="3814482"/>
            <a:ext cx="473886" cy="253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324E04C-5078-00E9-B3AD-65C3D7B5CD20}"/>
              </a:ext>
            </a:extLst>
          </p:cNvPr>
          <p:cNvSpPr txBox="1"/>
          <p:nvPr/>
        </p:nvSpPr>
        <p:spPr>
          <a:xfrm>
            <a:off x="2421842" y="3756630"/>
            <a:ext cx="357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Trusted</a:t>
            </a:r>
            <a:r>
              <a:rPr lang="de-DE" b="1" dirty="0"/>
              <a:t> </a:t>
            </a:r>
            <a:r>
              <a:rPr lang="de-DE" b="1" dirty="0" err="1"/>
              <a:t>Platform</a:t>
            </a:r>
            <a:r>
              <a:rPr lang="de-DE" b="1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84801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12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de-DE" b="1" dirty="0" err="1"/>
              <a:t>efinition</a:t>
            </a:r>
            <a:r>
              <a:rPr lang="de-DE" b="1" dirty="0"/>
              <a:t>: Ein System ist </a:t>
            </a:r>
            <a:r>
              <a:rPr lang="de-DE" b="1" dirty="0" err="1"/>
              <a:t>trusted</a:t>
            </a:r>
            <a:r>
              <a:rPr lang="de-DE" b="1" dirty="0"/>
              <a:t> wenn es sich berechenbar und absehbar verhält.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982F96-6842-4552-89BD-9491591FA5B0}"/>
              </a:ext>
            </a:extLst>
          </p:cNvPr>
          <p:cNvSpPr txBox="1"/>
          <p:nvPr/>
        </p:nvSpPr>
        <p:spPr>
          <a:xfrm>
            <a:off x="852361" y="1855498"/>
            <a:ext cx="340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setzt man diese Ziele um?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D580E84-FA75-9D14-B2D8-5C57FC7E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588" y="2224830"/>
            <a:ext cx="2133079" cy="1958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F7A0420-E0A0-F685-06D6-4A655496592F}"/>
              </a:ext>
            </a:extLst>
          </p:cNvPr>
          <p:cNvSpPr txBox="1"/>
          <p:nvPr/>
        </p:nvSpPr>
        <p:spPr>
          <a:xfrm>
            <a:off x="981145" y="2349407"/>
            <a:ext cx="4765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Einbau eines TP</a:t>
            </a:r>
            <a:r>
              <a:rPr lang="en-US" dirty="0"/>
              <a:t>-</a:t>
            </a:r>
            <a:r>
              <a:rPr lang="en-US" dirty="0" err="1"/>
              <a:t>Moduls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Zufallsgenerator</a:t>
            </a:r>
            <a:r>
              <a:rPr lang="en-US" dirty="0"/>
              <a:t> – </a:t>
            </a:r>
            <a:r>
              <a:rPr lang="en-US" dirty="0" err="1"/>
              <a:t>erzeugt</a:t>
            </a:r>
            <a:r>
              <a:rPr lang="en-US" dirty="0"/>
              <a:t> </a:t>
            </a:r>
            <a:r>
              <a:rPr lang="en-US" dirty="0" err="1"/>
              <a:t>kryptografische</a:t>
            </a:r>
            <a:r>
              <a:rPr lang="en-US" dirty="0"/>
              <a:t> </a:t>
            </a:r>
            <a:r>
              <a:rPr lang="en-US" dirty="0" err="1"/>
              <a:t>Schlüssel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93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13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de-DE" b="1" dirty="0" err="1"/>
              <a:t>efinition</a:t>
            </a:r>
            <a:r>
              <a:rPr lang="de-DE" b="1" dirty="0"/>
              <a:t>: Ein System ist </a:t>
            </a:r>
            <a:r>
              <a:rPr lang="de-DE" b="1" dirty="0" err="1"/>
              <a:t>trusted</a:t>
            </a:r>
            <a:r>
              <a:rPr lang="de-DE" b="1" dirty="0"/>
              <a:t> wenn es sich berechenbar und absehbar verhält.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982F96-6842-4552-89BD-9491591FA5B0}"/>
              </a:ext>
            </a:extLst>
          </p:cNvPr>
          <p:cNvSpPr txBox="1"/>
          <p:nvPr/>
        </p:nvSpPr>
        <p:spPr>
          <a:xfrm>
            <a:off x="852361" y="1855498"/>
            <a:ext cx="340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setzt man diese Ziele um?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D580E84-FA75-9D14-B2D8-5C57FC7E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588" y="2224830"/>
            <a:ext cx="2133079" cy="1958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F7A0420-E0A0-F685-06D6-4A655496592F}"/>
              </a:ext>
            </a:extLst>
          </p:cNvPr>
          <p:cNvSpPr txBox="1"/>
          <p:nvPr/>
        </p:nvSpPr>
        <p:spPr>
          <a:xfrm>
            <a:off x="981145" y="2349407"/>
            <a:ext cx="4765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Einbau eines TP</a:t>
            </a:r>
            <a:r>
              <a:rPr lang="en-US" dirty="0"/>
              <a:t>-</a:t>
            </a:r>
            <a:r>
              <a:rPr lang="en-US" dirty="0" err="1"/>
              <a:t>Moduls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Zufallsgenerator</a:t>
            </a:r>
            <a:r>
              <a:rPr lang="en-US" dirty="0"/>
              <a:t> – </a:t>
            </a:r>
            <a:r>
              <a:rPr lang="en-US" dirty="0" err="1"/>
              <a:t>erzeugt</a:t>
            </a:r>
            <a:r>
              <a:rPr lang="en-US" dirty="0"/>
              <a:t> </a:t>
            </a:r>
            <a:r>
              <a:rPr lang="en-US" dirty="0" err="1"/>
              <a:t>kryptografische</a:t>
            </a:r>
            <a:r>
              <a:rPr lang="en-US" dirty="0"/>
              <a:t> </a:t>
            </a:r>
            <a:r>
              <a:rPr lang="en-US" dirty="0" err="1"/>
              <a:t>Schlüssel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Kopplung</a:t>
            </a:r>
            <a:r>
              <a:rPr lang="en-US" dirty="0"/>
              <a:t> an Speicher der </a:t>
            </a:r>
            <a:r>
              <a:rPr lang="en-US" dirty="0" err="1"/>
              <a:t>Systemkonfiguration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782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14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de-DE" b="1" dirty="0" err="1"/>
              <a:t>efinition</a:t>
            </a:r>
            <a:r>
              <a:rPr lang="de-DE" b="1" dirty="0"/>
              <a:t>: Ein System ist </a:t>
            </a:r>
            <a:r>
              <a:rPr lang="de-DE" b="1" dirty="0" err="1"/>
              <a:t>trusted</a:t>
            </a:r>
            <a:r>
              <a:rPr lang="de-DE" b="1" dirty="0"/>
              <a:t> wenn es sich berechenbar und absehbar verhält.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982F96-6842-4552-89BD-9491591FA5B0}"/>
              </a:ext>
            </a:extLst>
          </p:cNvPr>
          <p:cNvSpPr txBox="1"/>
          <p:nvPr/>
        </p:nvSpPr>
        <p:spPr>
          <a:xfrm>
            <a:off x="852361" y="1855498"/>
            <a:ext cx="340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setzt man diese Ziele um?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D580E84-FA75-9D14-B2D8-5C57FC7E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588" y="2224830"/>
            <a:ext cx="2133079" cy="1958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F7A0420-E0A0-F685-06D6-4A655496592F}"/>
              </a:ext>
            </a:extLst>
          </p:cNvPr>
          <p:cNvSpPr txBox="1"/>
          <p:nvPr/>
        </p:nvSpPr>
        <p:spPr>
          <a:xfrm>
            <a:off x="981145" y="2349407"/>
            <a:ext cx="47655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Einbau eines TP</a:t>
            </a:r>
            <a:r>
              <a:rPr lang="en-US" dirty="0"/>
              <a:t>-</a:t>
            </a:r>
            <a:r>
              <a:rPr lang="en-US" dirty="0" err="1"/>
              <a:t>Moduls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Zufallsgenerator</a:t>
            </a:r>
            <a:r>
              <a:rPr lang="en-US" dirty="0"/>
              <a:t> – </a:t>
            </a:r>
            <a:r>
              <a:rPr lang="en-US" dirty="0" err="1"/>
              <a:t>erzeugt</a:t>
            </a:r>
            <a:r>
              <a:rPr lang="en-US" dirty="0"/>
              <a:t> </a:t>
            </a:r>
            <a:r>
              <a:rPr lang="en-US" dirty="0" err="1"/>
              <a:t>kryptografische</a:t>
            </a:r>
            <a:r>
              <a:rPr lang="en-US" dirty="0"/>
              <a:t> </a:t>
            </a:r>
            <a:r>
              <a:rPr lang="en-US" dirty="0" err="1"/>
              <a:t>Schlüssel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Platform Configuration Register (PCR)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921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15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de-DE" b="1" dirty="0" err="1"/>
              <a:t>efinition</a:t>
            </a:r>
            <a:r>
              <a:rPr lang="de-DE" b="1" dirty="0"/>
              <a:t>: Ein System ist </a:t>
            </a:r>
            <a:r>
              <a:rPr lang="de-DE" b="1" dirty="0" err="1"/>
              <a:t>trusted</a:t>
            </a:r>
            <a:r>
              <a:rPr lang="de-DE" b="1" dirty="0"/>
              <a:t> wenn es sich berechenbar und absehbar verhält.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982F96-6842-4552-89BD-9491591FA5B0}"/>
              </a:ext>
            </a:extLst>
          </p:cNvPr>
          <p:cNvSpPr txBox="1"/>
          <p:nvPr/>
        </p:nvSpPr>
        <p:spPr>
          <a:xfrm>
            <a:off x="852361" y="1855498"/>
            <a:ext cx="340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setzt man diese Ziele um?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D580E84-FA75-9D14-B2D8-5C57FC7E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588" y="2224830"/>
            <a:ext cx="2133079" cy="1958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F7A0420-E0A0-F685-06D6-4A655496592F}"/>
              </a:ext>
            </a:extLst>
          </p:cNvPr>
          <p:cNvSpPr txBox="1"/>
          <p:nvPr/>
        </p:nvSpPr>
        <p:spPr>
          <a:xfrm>
            <a:off x="981145" y="2349407"/>
            <a:ext cx="47655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Einbau eines TP</a:t>
            </a:r>
            <a:r>
              <a:rPr lang="en-US" dirty="0"/>
              <a:t>-</a:t>
            </a:r>
            <a:r>
              <a:rPr lang="en-US" dirty="0" err="1"/>
              <a:t>Moduls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Zufallsgenerator</a:t>
            </a:r>
            <a:r>
              <a:rPr lang="en-US" dirty="0"/>
              <a:t> – </a:t>
            </a:r>
            <a:r>
              <a:rPr lang="en-US" dirty="0" err="1"/>
              <a:t>erzeugt</a:t>
            </a:r>
            <a:r>
              <a:rPr lang="en-US" dirty="0"/>
              <a:t> </a:t>
            </a:r>
            <a:r>
              <a:rPr lang="en-US" dirty="0" err="1"/>
              <a:t>kryptografische</a:t>
            </a:r>
            <a:r>
              <a:rPr lang="en-US" dirty="0"/>
              <a:t> </a:t>
            </a:r>
            <a:r>
              <a:rPr lang="en-US" dirty="0" err="1"/>
              <a:t>Schlüssel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Platform Configuration Register (PCR)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837E398-5AD5-0077-65FB-C10DA9045D41}"/>
              </a:ext>
            </a:extLst>
          </p:cNvPr>
          <p:cNvSpPr txBox="1"/>
          <p:nvPr/>
        </p:nvSpPr>
        <p:spPr>
          <a:xfrm>
            <a:off x="2554346" y="4123568"/>
            <a:ext cx="418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Sitzt</a:t>
            </a:r>
            <a:r>
              <a:rPr lang="en-US" dirty="0"/>
              <a:t> auf den Main-Board </a:t>
            </a:r>
            <a:r>
              <a:rPr lang="en-US" dirty="0" err="1"/>
              <a:t>Ihres</a:t>
            </a:r>
            <a:r>
              <a:rPr lang="en-US" dirty="0"/>
              <a:t> PCs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96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16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de-DE" b="1" dirty="0" err="1"/>
              <a:t>efinition</a:t>
            </a:r>
            <a:r>
              <a:rPr lang="de-DE" b="1" dirty="0"/>
              <a:t>: Ein System ist </a:t>
            </a:r>
            <a:r>
              <a:rPr lang="de-DE" b="1" dirty="0" err="1"/>
              <a:t>trusted</a:t>
            </a:r>
            <a:r>
              <a:rPr lang="de-DE" b="1" dirty="0"/>
              <a:t> wenn es sich berechenbar und absehbar verhält.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982F96-6842-4552-89BD-9491591FA5B0}"/>
              </a:ext>
            </a:extLst>
          </p:cNvPr>
          <p:cNvSpPr txBox="1"/>
          <p:nvPr/>
        </p:nvSpPr>
        <p:spPr>
          <a:xfrm>
            <a:off x="852361" y="1855498"/>
            <a:ext cx="340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setzt man diese Ziele um?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B9A57259-3E21-83CB-5787-CF5AD7814DE2}"/>
              </a:ext>
            </a:extLst>
          </p:cNvPr>
          <p:cNvCxnSpPr>
            <a:stCxn id="15" idx="0"/>
          </p:cNvCxnSpPr>
          <p:nvPr/>
        </p:nvCxnSpPr>
        <p:spPr>
          <a:xfrm rot="16200000" flipH="1">
            <a:off x="4638684" y="2952518"/>
            <a:ext cx="596498" cy="1459354"/>
          </a:xfrm>
          <a:prstGeom prst="bentConnector2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0D580E84-FA75-9D14-B2D8-5C57FC7E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588" y="2224830"/>
            <a:ext cx="2133079" cy="1958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F7A0420-E0A0-F685-06D6-4A655496592F}"/>
              </a:ext>
            </a:extLst>
          </p:cNvPr>
          <p:cNvSpPr txBox="1"/>
          <p:nvPr/>
        </p:nvSpPr>
        <p:spPr>
          <a:xfrm>
            <a:off x="1650941" y="2343968"/>
            <a:ext cx="4765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Platform Configuration Register (PCR)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F5345E70-5629-CB31-D906-5FC1F2E1DF4F}"/>
              </a:ext>
            </a:extLst>
          </p:cNvPr>
          <p:cNvSpPr/>
          <p:nvPr/>
        </p:nvSpPr>
        <p:spPr>
          <a:xfrm rot="16200000">
            <a:off x="5793425" y="3630099"/>
            <a:ext cx="347071" cy="70069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71611A4-2AF5-E820-4429-86313E56EAFF}"/>
              </a:ext>
            </a:extLst>
          </p:cNvPr>
          <p:cNvSpPr/>
          <p:nvPr/>
        </p:nvSpPr>
        <p:spPr>
          <a:xfrm rot="10800000">
            <a:off x="4033721" y="3029903"/>
            <a:ext cx="347071" cy="3540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5ABE723-68DE-CD9D-A066-7A90837CEB3E}"/>
              </a:ext>
            </a:extLst>
          </p:cNvPr>
          <p:cNvSpPr txBox="1"/>
          <p:nvPr/>
        </p:nvSpPr>
        <p:spPr>
          <a:xfrm>
            <a:off x="4194956" y="3622242"/>
            <a:ext cx="284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Kopplung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582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17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de-DE" b="1" dirty="0" err="1"/>
              <a:t>efinition</a:t>
            </a:r>
            <a:r>
              <a:rPr lang="de-DE" b="1" dirty="0"/>
              <a:t>: Ein System ist </a:t>
            </a:r>
            <a:r>
              <a:rPr lang="de-DE" b="1" dirty="0" err="1"/>
              <a:t>trusted</a:t>
            </a:r>
            <a:r>
              <a:rPr lang="de-DE" b="1" dirty="0"/>
              <a:t> wenn es sich berechenbar und absehbar verhält.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982F96-6842-4552-89BD-9491591FA5B0}"/>
              </a:ext>
            </a:extLst>
          </p:cNvPr>
          <p:cNvSpPr txBox="1"/>
          <p:nvPr/>
        </p:nvSpPr>
        <p:spPr>
          <a:xfrm>
            <a:off x="852361" y="1855498"/>
            <a:ext cx="340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setzt man diese Ziele um?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B9A57259-3E21-83CB-5787-CF5AD7814DE2}"/>
              </a:ext>
            </a:extLst>
          </p:cNvPr>
          <p:cNvCxnSpPr>
            <a:stCxn id="15" idx="0"/>
          </p:cNvCxnSpPr>
          <p:nvPr/>
        </p:nvCxnSpPr>
        <p:spPr>
          <a:xfrm rot="16200000" flipH="1">
            <a:off x="4638684" y="2952518"/>
            <a:ext cx="596498" cy="1459354"/>
          </a:xfrm>
          <a:prstGeom prst="bentConnector2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0D580E84-FA75-9D14-B2D8-5C57FC7E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588" y="2224830"/>
            <a:ext cx="2133079" cy="1958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F7A0420-E0A0-F685-06D6-4A655496592F}"/>
              </a:ext>
            </a:extLst>
          </p:cNvPr>
          <p:cNvSpPr txBox="1"/>
          <p:nvPr/>
        </p:nvSpPr>
        <p:spPr>
          <a:xfrm>
            <a:off x="1650941" y="2329580"/>
            <a:ext cx="4765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Platform Configuration Register (PCR)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F5345E70-5629-CB31-D906-5FC1F2E1DF4F}"/>
              </a:ext>
            </a:extLst>
          </p:cNvPr>
          <p:cNvSpPr/>
          <p:nvPr/>
        </p:nvSpPr>
        <p:spPr>
          <a:xfrm rot="16200000">
            <a:off x="5793425" y="3630099"/>
            <a:ext cx="347071" cy="70069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71611A4-2AF5-E820-4429-86313E56EAFF}"/>
              </a:ext>
            </a:extLst>
          </p:cNvPr>
          <p:cNvSpPr/>
          <p:nvPr/>
        </p:nvSpPr>
        <p:spPr>
          <a:xfrm rot="10800000">
            <a:off x="4033721" y="3029903"/>
            <a:ext cx="347071" cy="3540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5ABE723-68DE-CD9D-A066-7A90837CEB3E}"/>
              </a:ext>
            </a:extLst>
          </p:cNvPr>
          <p:cNvSpPr txBox="1"/>
          <p:nvPr/>
        </p:nvSpPr>
        <p:spPr>
          <a:xfrm>
            <a:off x="4194956" y="3622242"/>
            <a:ext cx="284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Kopplung</a:t>
            </a:r>
            <a:endParaRPr lang="de-DE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A41379EA-608B-6F65-EA2F-CC5FDA8329A6}"/>
              </a:ext>
            </a:extLst>
          </p:cNvPr>
          <p:cNvSpPr/>
          <p:nvPr/>
        </p:nvSpPr>
        <p:spPr>
          <a:xfrm rot="10800000">
            <a:off x="3422945" y="3806908"/>
            <a:ext cx="564609" cy="3470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0F870A-9382-1017-2AAC-99B2E0CFC461}"/>
              </a:ext>
            </a:extLst>
          </p:cNvPr>
          <p:cNvSpPr txBox="1"/>
          <p:nvPr/>
        </p:nvSpPr>
        <p:spPr>
          <a:xfrm>
            <a:off x="1787944" y="3234229"/>
            <a:ext cx="246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Sealing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2071400-02B1-3FCF-6967-CC97061E3462}"/>
              </a:ext>
            </a:extLst>
          </p:cNvPr>
          <p:cNvSpPr txBox="1"/>
          <p:nvPr/>
        </p:nvSpPr>
        <p:spPr>
          <a:xfrm>
            <a:off x="591037" y="3783058"/>
            <a:ext cx="3147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Errechnete Schlüssel werden auf PCR angepasst. </a:t>
            </a:r>
          </a:p>
        </p:txBody>
      </p:sp>
    </p:spTree>
    <p:extLst>
      <p:ext uri="{BB962C8B-B14F-4D97-AF65-F5344CB8AC3E}">
        <p14:creationId xmlns:p14="http://schemas.microsoft.com/office/powerpoint/2010/main" val="1864894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18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de-DE" b="1" dirty="0" err="1"/>
              <a:t>efinition</a:t>
            </a:r>
            <a:r>
              <a:rPr lang="de-DE" b="1" dirty="0"/>
              <a:t>: Ein System ist </a:t>
            </a:r>
            <a:r>
              <a:rPr lang="de-DE" b="1" dirty="0" err="1"/>
              <a:t>trusted</a:t>
            </a:r>
            <a:r>
              <a:rPr lang="de-DE" b="1" dirty="0"/>
              <a:t> wenn es sich berechenbar und absehbar verhält.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982F96-6842-4552-89BD-9491591FA5B0}"/>
              </a:ext>
            </a:extLst>
          </p:cNvPr>
          <p:cNvSpPr txBox="1"/>
          <p:nvPr/>
        </p:nvSpPr>
        <p:spPr>
          <a:xfrm>
            <a:off x="852361" y="1855498"/>
            <a:ext cx="340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setzt man diese Ziele um?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B9A57259-3E21-83CB-5787-CF5AD7814DE2}"/>
              </a:ext>
            </a:extLst>
          </p:cNvPr>
          <p:cNvCxnSpPr>
            <a:stCxn id="15" idx="0"/>
          </p:cNvCxnSpPr>
          <p:nvPr/>
        </p:nvCxnSpPr>
        <p:spPr>
          <a:xfrm rot="16200000" flipH="1">
            <a:off x="4638684" y="2952518"/>
            <a:ext cx="596498" cy="1459354"/>
          </a:xfrm>
          <a:prstGeom prst="bentConnector2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0D580E84-FA75-9D14-B2D8-5C57FC7E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588" y="2224830"/>
            <a:ext cx="2133079" cy="1958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F7A0420-E0A0-F685-06D6-4A655496592F}"/>
              </a:ext>
            </a:extLst>
          </p:cNvPr>
          <p:cNvSpPr txBox="1"/>
          <p:nvPr/>
        </p:nvSpPr>
        <p:spPr>
          <a:xfrm>
            <a:off x="1650941" y="2329580"/>
            <a:ext cx="4765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Platform Configuration Register (PCR)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F5345E70-5629-CB31-D906-5FC1F2E1DF4F}"/>
              </a:ext>
            </a:extLst>
          </p:cNvPr>
          <p:cNvSpPr/>
          <p:nvPr/>
        </p:nvSpPr>
        <p:spPr>
          <a:xfrm rot="16200000">
            <a:off x="5793425" y="3630099"/>
            <a:ext cx="347071" cy="70069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71611A4-2AF5-E820-4429-86313E56EAFF}"/>
              </a:ext>
            </a:extLst>
          </p:cNvPr>
          <p:cNvSpPr/>
          <p:nvPr/>
        </p:nvSpPr>
        <p:spPr>
          <a:xfrm rot="10800000">
            <a:off x="4033721" y="3029903"/>
            <a:ext cx="347071" cy="3540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5ABE723-68DE-CD9D-A066-7A90837CEB3E}"/>
              </a:ext>
            </a:extLst>
          </p:cNvPr>
          <p:cNvSpPr txBox="1"/>
          <p:nvPr/>
        </p:nvSpPr>
        <p:spPr>
          <a:xfrm>
            <a:off x="4194956" y="3622242"/>
            <a:ext cx="284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Kopplung</a:t>
            </a:r>
            <a:endParaRPr lang="de-DE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A41379EA-608B-6F65-EA2F-CC5FDA8329A6}"/>
              </a:ext>
            </a:extLst>
          </p:cNvPr>
          <p:cNvSpPr/>
          <p:nvPr/>
        </p:nvSpPr>
        <p:spPr>
          <a:xfrm rot="10800000">
            <a:off x="3422945" y="3806908"/>
            <a:ext cx="564609" cy="3470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0F870A-9382-1017-2AAC-99B2E0CFC461}"/>
              </a:ext>
            </a:extLst>
          </p:cNvPr>
          <p:cNvSpPr txBox="1"/>
          <p:nvPr/>
        </p:nvSpPr>
        <p:spPr>
          <a:xfrm>
            <a:off x="1787944" y="3234229"/>
            <a:ext cx="246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Sealing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2071400-02B1-3FCF-6967-CC97061E3462}"/>
              </a:ext>
            </a:extLst>
          </p:cNvPr>
          <p:cNvSpPr txBox="1"/>
          <p:nvPr/>
        </p:nvSpPr>
        <p:spPr>
          <a:xfrm>
            <a:off x="591037" y="3783058"/>
            <a:ext cx="3147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Lassen sich nicht aufbrechen.</a:t>
            </a:r>
          </a:p>
        </p:txBody>
      </p:sp>
    </p:spTree>
    <p:extLst>
      <p:ext uri="{BB962C8B-B14F-4D97-AF65-F5344CB8AC3E}">
        <p14:creationId xmlns:p14="http://schemas.microsoft.com/office/powerpoint/2010/main" val="35685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19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de-DE" b="1" dirty="0" err="1"/>
              <a:t>efinition</a:t>
            </a:r>
            <a:r>
              <a:rPr lang="de-DE" b="1" dirty="0"/>
              <a:t>: Ein System ist </a:t>
            </a:r>
            <a:r>
              <a:rPr lang="de-DE" b="1" dirty="0" err="1"/>
              <a:t>trusted</a:t>
            </a:r>
            <a:r>
              <a:rPr lang="de-DE" b="1" dirty="0"/>
              <a:t> wenn es sich berechenbar und absehbar verhält.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982F96-6842-4552-89BD-9491591FA5B0}"/>
              </a:ext>
            </a:extLst>
          </p:cNvPr>
          <p:cNvSpPr txBox="1"/>
          <p:nvPr/>
        </p:nvSpPr>
        <p:spPr>
          <a:xfrm>
            <a:off x="852361" y="1855498"/>
            <a:ext cx="340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setzt man diese Ziele um?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B9A57259-3E21-83CB-5787-CF5AD7814DE2}"/>
              </a:ext>
            </a:extLst>
          </p:cNvPr>
          <p:cNvCxnSpPr>
            <a:stCxn id="15" idx="0"/>
          </p:cNvCxnSpPr>
          <p:nvPr/>
        </p:nvCxnSpPr>
        <p:spPr>
          <a:xfrm rot="16200000" flipH="1">
            <a:off x="4638684" y="2952518"/>
            <a:ext cx="596498" cy="1459354"/>
          </a:xfrm>
          <a:prstGeom prst="bentConnector2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0D580E84-FA75-9D14-B2D8-5C57FC7E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588" y="2224830"/>
            <a:ext cx="2133079" cy="1958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F7A0420-E0A0-F685-06D6-4A655496592F}"/>
              </a:ext>
            </a:extLst>
          </p:cNvPr>
          <p:cNvSpPr txBox="1"/>
          <p:nvPr/>
        </p:nvSpPr>
        <p:spPr>
          <a:xfrm>
            <a:off x="1650941" y="2329580"/>
            <a:ext cx="4765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Platform Configuration Register (PCR)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F5345E70-5629-CB31-D906-5FC1F2E1DF4F}"/>
              </a:ext>
            </a:extLst>
          </p:cNvPr>
          <p:cNvSpPr/>
          <p:nvPr/>
        </p:nvSpPr>
        <p:spPr>
          <a:xfrm rot="16200000">
            <a:off x="5793425" y="3630099"/>
            <a:ext cx="347071" cy="70069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71611A4-2AF5-E820-4429-86313E56EAFF}"/>
              </a:ext>
            </a:extLst>
          </p:cNvPr>
          <p:cNvSpPr/>
          <p:nvPr/>
        </p:nvSpPr>
        <p:spPr>
          <a:xfrm rot="10800000">
            <a:off x="4033721" y="3029903"/>
            <a:ext cx="347071" cy="3540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5ABE723-68DE-CD9D-A066-7A90837CEB3E}"/>
              </a:ext>
            </a:extLst>
          </p:cNvPr>
          <p:cNvSpPr txBox="1"/>
          <p:nvPr/>
        </p:nvSpPr>
        <p:spPr>
          <a:xfrm>
            <a:off x="4194956" y="3622242"/>
            <a:ext cx="284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Kopplung</a:t>
            </a:r>
            <a:endParaRPr lang="de-DE" dirty="0"/>
          </a:p>
        </p:txBody>
      </p:sp>
      <p:pic>
        <p:nvPicPr>
          <p:cNvPr id="18" name="Grafik 17" descr="Fernglas">
            <a:extLst>
              <a:ext uri="{FF2B5EF4-FFF2-40B4-BE49-F238E27FC236}">
                <a16:creationId xmlns:a16="http://schemas.microsoft.com/office/drawing/2014/main" id="{67C1A01C-1469-230E-EDEA-EE2A37D7B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999263">
            <a:off x="1193740" y="3587467"/>
            <a:ext cx="914400" cy="914400"/>
          </a:xfrm>
          <a:prstGeom prst="rect">
            <a:avLst/>
          </a:prstGeo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C286527-22CB-F6D7-A5FF-A7DAF7DEBE81}"/>
              </a:ext>
            </a:extLst>
          </p:cNvPr>
          <p:cNvCxnSpPr/>
          <p:nvPr/>
        </p:nvCxnSpPr>
        <p:spPr>
          <a:xfrm flipV="1">
            <a:off x="1808777" y="2990018"/>
            <a:ext cx="744818" cy="632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C0B550F-1311-920C-553D-D7960299436F}"/>
              </a:ext>
            </a:extLst>
          </p:cNvPr>
          <p:cNvCxnSpPr>
            <a:cxnSpLocks/>
          </p:cNvCxnSpPr>
          <p:nvPr/>
        </p:nvCxnSpPr>
        <p:spPr>
          <a:xfrm flipV="1">
            <a:off x="1969481" y="4153980"/>
            <a:ext cx="3296662" cy="160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fik 24" descr="Augen">
            <a:extLst>
              <a:ext uri="{FF2B5EF4-FFF2-40B4-BE49-F238E27FC236}">
                <a16:creationId xmlns:a16="http://schemas.microsoft.com/office/drawing/2014/main" id="{BB23BD7F-12A1-F926-EA7E-AA78F2B82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613" y="3726457"/>
            <a:ext cx="914400" cy="9144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9EC4E0B2-389E-2297-1A35-91CBC4C8DFDC}"/>
              </a:ext>
            </a:extLst>
          </p:cNvPr>
          <p:cNvSpPr txBox="1"/>
          <p:nvPr/>
        </p:nvSpPr>
        <p:spPr>
          <a:xfrm>
            <a:off x="0" y="3458609"/>
            <a:ext cx="250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Unternehmen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593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 was handelt es sich?</a:t>
            </a:r>
          </a:p>
        </p:txBody>
      </p:sp>
    </p:spTree>
    <p:extLst>
      <p:ext uri="{BB962C8B-B14F-4D97-AF65-F5344CB8AC3E}">
        <p14:creationId xmlns:p14="http://schemas.microsoft.com/office/powerpoint/2010/main" val="2484301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20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de-DE" b="1" dirty="0" err="1"/>
              <a:t>efinition</a:t>
            </a:r>
            <a:r>
              <a:rPr lang="de-DE" b="1" dirty="0"/>
              <a:t>: Ein System ist </a:t>
            </a:r>
            <a:r>
              <a:rPr lang="de-DE" b="1" dirty="0" err="1"/>
              <a:t>trusted</a:t>
            </a:r>
            <a:r>
              <a:rPr lang="de-DE" b="1" dirty="0"/>
              <a:t> wenn es sich berechenbar und absehbar verhält.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982F96-6842-4552-89BD-9491591FA5B0}"/>
              </a:ext>
            </a:extLst>
          </p:cNvPr>
          <p:cNvSpPr txBox="1"/>
          <p:nvPr/>
        </p:nvSpPr>
        <p:spPr>
          <a:xfrm>
            <a:off x="852361" y="1855498"/>
            <a:ext cx="340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setzt man diese Ziele um?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B9A57259-3E21-83CB-5787-CF5AD7814DE2}"/>
              </a:ext>
            </a:extLst>
          </p:cNvPr>
          <p:cNvCxnSpPr>
            <a:stCxn id="15" idx="0"/>
          </p:cNvCxnSpPr>
          <p:nvPr/>
        </p:nvCxnSpPr>
        <p:spPr>
          <a:xfrm rot="16200000" flipH="1">
            <a:off x="4638684" y="2952518"/>
            <a:ext cx="596498" cy="1459354"/>
          </a:xfrm>
          <a:prstGeom prst="bentConnector2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0D580E84-FA75-9D14-B2D8-5C57FC7E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588" y="2224830"/>
            <a:ext cx="2133079" cy="1958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F7A0420-E0A0-F685-06D6-4A655496592F}"/>
              </a:ext>
            </a:extLst>
          </p:cNvPr>
          <p:cNvSpPr txBox="1"/>
          <p:nvPr/>
        </p:nvSpPr>
        <p:spPr>
          <a:xfrm>
            <a:off x="1650941" y="2329580"/>
            <a:ext cx="4765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Platform Configuration Register (PCR)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F5345E70-5629-CB31-D906-5FC1F2E1DF4F}"/>
              </a:ext>
            </a:extLst>
          </p:cNvPr>
          <p:cNvSpPr/>
          <p:nvPr/>
        </p:nvSpPr>
        <p:spPr>
          <a:xfrm rot="16200000">
            <a:off x="5793425" y="3630099"/>
            <a:ext cx="347071" cy="70069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71611A4-2AF5-E820-4429-86313E56EAFF}"/>
              </a:ext>
            </a:extLst>
          </p:cNvPr>
          <p:cNvSpPr/>
          <p:nvPr/>
        </p:nvSpPr>
        <p:spPr>
          <a:xfrm rot="10800000">
            <a:off x="4033721" y="3029903"/>
            <a:ext cx="347071" cy="3540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5ABE723-68DE-CD9D-A066-7A90837CEB3E}"/>
              </a:ext>
            </a:extLst>
          </p:cNvPr>
          <p:cNvSpPr txBox="1"/>
          <p:nvPr/>
        </p:nvSpPr>
        <p:spPr>
          <a:xfrm>
            <a:off x="4194956" y="3622242"/>
            <a:ext cx="284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Kopplung</a:t>
            </a:r>
            <a:endParaRPr lang="de-DE" dirty="0"/>
          </a:p>
        </p:txBody>
      </p:sp>
      <p:pic>
        <p:nvPicPr>
          <p:cNvPr id="18" name="Grafik 17" descr="Fernglas">
            <a:extLst>
              <a:ext uri="{FF2B5EF4-FFF2-40B4-BE49-F238E27FC236}">
                <a16:creationId xmlns:a16="http://schemas.microsoft.com/office/drawing/2014/main" id="{67C1A01C-1469-230E-EDEA-EE2A37D7B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999263">
            <a:off x="1193740" y="3587467"/>
            <a:ext cx="914400" cy="914400"/>
          </a:xfrm>
          <a:prstGeom prst="rect">
            <a:avLst/>
          </a:prstGeo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C286527-22CB-F6D7-A5FF-A7DAF7DEBE81}"/>
              </a:ext>
            </a:extLst>
          </p:cNvPr>
          <p:cNvCxnSpPr/>
          <p:nvPr/>
        </p:nvCxnSpPr>
        <p:spPr>
          <a:xfrm flipV="1">
            <a:off x="1808777" y="2990018"/>
            <a:ext cx="744818" cy="632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C0B550F-1311-920C-553D-D7960299436F}"/>
              </a:ext>
            </a:extLst>
          </p:cNvPr>
          <p:cNvCxnSpPr>
            <a:cxnSpLocks/>
          </p:cNvCxnSpPr>
          <p:nvPr/>
        </p:nvCxnSpPr>
        <p:spPr>
          <a:xfrm flipV="1">
            <a:off x="1969481" y="4153980"/>
            <a:ext cx="3296662" cy="160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fik 24" descr="Augen">
            <a:extLst>
              <a:ext uri="{FF2B5EF4-FFF2-40B4-BE49-F238E27FC236}">
                <a16:creationId xmlns:a16="http://schemas.microsoft.com/office/drawing/2014/main" id="{BB23BD7F-12A1-F926-EA7E-AA78F2B82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613" y="3726457"/>
            <a:ext cx="914400" cy="9144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9EC4E0B2-389E-2297-1A35-91CBC4C8DFDC}"/>
              </a:ext>
            </a:extLst>
          </p:cNvPr>
          <p:cNvSpPr txBox="1"/>
          <p:nvPr/>
        </p:nvSpPr>
        <p:spPr>
          <a:xfrm>
            <a:off x="0" y="3458609"/>
            <a:ext cx="250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Unternehmen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6BE2684-033D-716F-3952-5E250EBB1893}"/>
              </a:ext>
            </a:extLst>
          </p:cNvPr>
          <p:cNvSpPr txBox="1"/>
          <p:nvPr/>
        </p:nvSpPr>
        <p:spPr>
          <a:xfrm>
            <a:off x="1808777" y="3718284"/>
            <a:ext cx="4595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i="0" u="none" strike="noStrike" baseline="0" dirty="0">
                <a:latin typeface="Arial-BoldMT"/>
              </a:rPr>
              <a:t>(Remote) Attestation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744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21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de-DE" b="1" dirty="0" err="1"/>
              <a:t>efinition</a:t>
            </a:r>
            <a:r>
              <a:rPr lang="de-DE" b="1" dirty="0"/>
              <a:t>: Ein System ist </a:t>
            </a:r>
            <a:r>
              <a:rPr lang="de-DE" b="1" dirty="0" err="1"/>
              <a:t>trusted</a:t>
            </a:r>
            <a:r>
              <a:rPr lang="de-DE" b="1" dirty="0"/>
              <a:t> wenn es sich berechenbar und absehbar verhält.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982F96-6842-4552-89BD-9491591FA5B0}"/>
              </a:ext>
            </a:extLst>
          </p:cNvPr>
          <p:cNvSpPr txBox="1"/>
          <p:nvPr/>
        </p:nvSpPr>
        <p:spPr>
          <a:xfrm>
            <a:off x="852361" y="1855498"/>
            <a:ext cx="340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setzt man diese Ziele um?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B9A57259-3E21-83CB-5787-CF5AD7814DE2}"/>
              </a:ext>
            </a:extLst>
          </p:cNvPr>
          <p:cNvCxnSpPr>
            <a:stCxn id="15" idx="0"/>
          </p:cNvCxnSpPr>
          <p:nvPr/>
        </p:nvCxnSpPr>
        <p:spPr>
          <a:xfrm rot="16200000" flipH="1">
            <a:off x="4638684" y="2952518"/>
            <a:ext cx="596498" cy="1459354"/>
          </a:xfrm>
          <a:prstGeom prst="bentConnector2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0D580E84-FA75-9D14-B2D8-5C57FC7E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588" y="2224830"/>
            <a:ext cx="2133079" cy="1958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F7A0420-E0A0-F685-06D6-4A655496592F}"/>
              </a:ext>
            </a:extLst>
          </p:cNvPr>
          <p:cNvSpPr txBox="1"/>
          <p:nvPr/>
        </p:nvSpPr>
        <p:spPr>
          <a:xfrm>
            <a:off x="1650941" y="2329580"/>
            <a:ext cx="4765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Platform Configuration Register (PCR)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F5345E70-5629-CB31-D906-5FC1F2E1DF4F}"/>
              </a:ext>
            </a:extLst>
          </p:cNvPr>
          <p:cNvSpPr/>
          <p:nvPr/>
        </p:nvSpPr>
        <p:spPr>
          <a:xfrm rot="16200000">
            <a:off x="5793425" y="3630099"/>
            <a:ext cx="347071" cy="70069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71611A4-2AF5-E820-4429-86313E56EAFF}"/>
              </a:ext>
            </a:extLst>
          </p:cNvPr>
          <p:cNvSpPr/>
          <p:nvPr/>
        </p:nvSpPr>
        <p:spPr>
          <a:xfrm rot="10800000">
            <a:off x="4033721" y="3029903"/>
            <a:ext cx="347071" cy="3540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5ABE723-68DE-CD9D-A066-7A90837CEB3E}"/>
              </a:ext>
            </a:extLst>
          </p:cNvPr>
          <p:cNvSpPr txBox="1"/>
          <p:nvPr/>
        </p:nvSpPr>
        <p:spPr>
          <a:xfrm>
            <a:off x="4194956" y="3622242"/>
            <a:ext cx="284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Kopplung</a:t>
            </a:r>
            <a:endParaRPr lang="de-DE" dirty="0"/>
          </a:p>
        </p:txBody>
      </p:sp>
      <p:pic>
        <p:nvPicPr>
          <p:cNvPr id="18" name="Grafik 17" descr="Fernglas">
            <a:extLst>
              <a:ext uri="{FF2B5EF4-FFF2-40B4-BE49-F238E27FC236}">
                <a16:creationId xmlns:a16="http://schemas.microsoft.com/office/drawing/2014/main" id="{67C1A01C-1469-230E-EDEA-EE2A37D7B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999263">
            <a:off x="1193740" y="3587467"/>
            <a:ext cx="914400" cy="914400"/>
          </a:xfrm>
          <a:prstGeom prst="rect">
            <a:avLst/>
          </a:prstGeo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C286527-22CB-F6D7-A5FF-A7DAF7DEBE81}"/>
              </a:ext>
            </a:extLst>
          </p:cNvPr>
          <p:cNvCxnSpPr/>
          <p:nvPr/>
        </p:nvCxnSpPr>
        <p:spPr>
          <a:xfrm flipV="1">
            <a:off x="1808777" y="2990018"/>
            <a:ext cx="744818" cy="632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C0B550F-1311-920C-553D-D7960299436F}"/>
              </a:ext>
            </a:extLst>
          </p:cNvPr>
          <p:cNvCxnSpPr>
            <a:cxnSpLocks/>
          </p:cNvCxnSpPr>
          <p:nvPr/>
        </p:nvCxnSpPr>
        <p:spPr>
          <a:xfrm flipV="1">
            <a:off x="1969481" y="4153980"/>
            <a:ext cx="3296662" cy="160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fik 24" descr="Augen">
            <a:extLst>
              <a:ext uri="{FF2B5EF4-FFF2-40B4-BE49-F238E27FC236}">
                <a16:creationId xmlns:a16="http://schemas.microsoft.com/office/drawing/2014/main" id="{BB23BD7F-12A1-F926-EA7E-AA78F2B82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613" y="3726457"/>
            <a:ext cx="914400" cy="914400"/>
          </a:xfrm>
          <a:prstGeom prst="rect">
            <a:avLst/>
          </a:prstGeom>
        </p:spPr>
      </p:pic>
      <p:pic>
        <p:nvPicPr>
          <p:cNvPr id="13" name="Grafik 12" descr="Ausrufezeichen">
            <a:extLst>
              <a:ext uri="{FF2B5EF4-FFF2-40B4-BE49-F238E27FC236}">
                <a16:creationId xmlns:a16="http://schemas.microsoft.com/office/drawing/2014/main" id="{E552F622-24BE-2555-632D-4E15166C8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610" y="3066044"/>
            <a:ext cx="914400" cy="9144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9C987A8-DE9C-0306-ED19-C8A92940FF7B}"/>
              </a:ext>
            </a:extLst>
          </p:cNvPr>
          <p:cNvSpPr txBox="1"/>
          <p:nvPr/>
        </p:nvSpPr>
        <p:spPr>
          <a:xfrm>
            <a:off x="2011726" y="3692315"/>
            <a:ext cx="264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Manipulation</a:t>
            </a:r>
            <a:endParaRPr lang="de-DE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230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22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de-DE" b="1" dirty="0" err="1"/>
              <a:t>efinition</a:t>
            </a:r>
            <a:r>
              <a:rPr lang="de-DE" b="1" dirty="0"/>
              <a:t>: Ein System ist </a:t>
            </a:r>
            <a:r>
              <a:rPr lang="de-DE" b="1" dirty="0" err="1"/>
              <a:t>trusted</a:t>
            </a:r>
            <a:r>
              <a:rPr lang="de-DE" b="1" dirty="0"/>
              <a:t> wenn es sich berechenbar und absehbar verhält. 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B9A57259-3E21-83CB-5787-CF5AD7814DE2}"/>
              </a:ext>
            </a:extLst>
          </p:cNvPr>
          <p:cNvCxnSpPr>
            <a:stCxn id="15" idx="0"/>
          </p:cNvCxnSpPr>
          <p:nvPr/>
        </p:nvCxnSpPr>
        <p:spPr>
          <a:xfrm rot="16200000" flipH="1">
            <a:off x="4638684" y="2952518"/>
            <a:ext cx="596498" cy="1459354"/>
          </a:xfrm>
          <a:prstGeom prst="bentConnector2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0D580E84-FA75-9D14-B2D8-5C57FC7E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588" y="2224830"/>
            <a:ext cx="2133079" cy="1958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F7A0420-E0A0-F685-06D6-4A655496592F}"/>
              </a:ext>
            </a:extLst>
          </p:cNvPr>
          <p:cNvSpPr txBox="1"/>
          <p:nvPr/>
        </p:nvSpPr>
        <p:spPr>
          <a:xfrm>
            <a:off x="1650941" y="2329580"/>
            <a:ext cx="4765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Platform Configuration Register (PCR)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F5345E70-5629-CB31-D906-5FC1F2E1DF4F}"/>
              </a:ext>
            </a:extLst>
          </p:cNvPr>
          <p:cNvSpPr/>
          <p:nvPr/>
        </p:nvSpPr>
        <p:spPr>
          <a:xfrm rot="16200000">
            <a:off x="5793425" y="3630099"/>
            <a:ext cx="347071" cy="70069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71611A4-2AF5-E820-4429-86313E56EAFF}"/>
              </a:ext>
            </a:extLst>
          </p:cNvPr>
          <p:cNvSpPr/>
          <p:nvPr/>
        </p:nvSpPr>
        <p:spPr>
          <a:xfrm rot="10800000">
            <a:off x="4033721" y="3029903"/>
            <a:ext cx="347071" cy="3540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5ABE723-68DE-CD9D-A066-7A90837CEB3E}"/>
              </a:ext>
            </a:extLst>
          </p:cNvPr>
          <p:cNvSpPr txBox="1"/>
          <p:nvPr/>
        </p:nvSpPr>
        <p:spPr>
          <a:xfrm>
            <a:off x="4194956" y="3622242"/>
            <a:ext cx="284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Kopplung</a:t>
            </a:r>
            <a:endParaRPr lang="de-DE" dirty="0"/>
          </a:p>
        </p:txBody>
      </p:sp>
      <p:pic>
        <p:nvPicPr>
          <p:cNvPr id="18" name="Grafik 17" descr="Fernglas">
            <a:extLst>
              <a:ext uri="{FF2B5EF4-FFF2-40B4-BE49-F238E27FC236}">
                <a16:creationId xmlns:a16="http://schemas.microsoft.com/office/drawing/2014/main" id="{67C1A01C-1469-230E-EDEA-EE2A37D7B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999263">
            <a:off x="1193740" y="3587467"/>
            <a:ext cx="914400" cy="914400"/>
          </a:xfrm>
          <a:prstGeom prst="rect">
            <a:avLst/>
          </a:prstGeo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C286527-22CB-F6D7-A5FF-A7DAF7DEBE81}"/>
              </a:ext>
            </a:extLst>
          </p:cNvPr>
          <p:cNvCxnSpPr/>
          <p:nvPr/>
        </p:nvCxnSpPr>
        <p:spPr>
          <a:xfrm flipV="1">
            <a:off x="1808777" y="2990018"/>
            <a:ext cx="744818" cy="632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C0B550F-1311-920C-553D-D7960299436F}"/>
              </a:ext>
            </a:extLst>
          </p:cNvPr>
          <p:cNvCxnSpPr>
            <a:cxnSpLocks/>
          </p:cNvCxnSpPr>
          <p:nvPr/>
        </p:nvCxnSpPr>
        <p:spPr>
          <a:xfrm flipV="1">
            <a:off x="1969481" y="4153980"/>
            <a:ext cx="3296662" cy="160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fik 24" descr="Augen">
            <a:extLst>
              <a:ext uri="{FF2B5EF4-FFF2-40B4-BE49-F238E27FC236}">
                <a16:creationId xmlns:a16="http://schemas.microsoft.com/office/drawing/2014/main" id="{BB23BD7F-12A1-F926-EA7E-AA78F2B82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613" y="3726457"/>
            <a:ext cx="914400" cy="914400"/>
          </a:xfrm>
          <a:prstGeom prst="rect">
            <a:avLst/>
          </a:prstGeom>
        </p:spPr>
      </p:pic>
      <p:pic>
        <p:nvPicPr>
          <p:cNvPr id="13" name="Grafik 12" descr="Ausrufezeichen">
            <a:extLst>
              <a:ext uri="{FF2B5EF4-FFF2-40B4-BE49-F238E27FC236}">
                <a16:creationId xmlns:a16="http://schemas.microsoft.com/office/drawing/2014/main" id="{E552F622-24BE-2555-632D-4E15166C8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610" y="3066044"/>
            <a:ext cx="914400" cy="9144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9C987A8-DE9C-0306-ED19-C8A92940FF7B}"/>
              </a:ext>
            </a:extLst>
          </p:cNvPr>
          <p:cNvSpPr txBox="1"/>
          <p:nvPr/>
        </p:nvSpPr>
        <p:spPr>
          <a:xfrm>
            <a:off x="2011726" y="3692315"/>
            <a:ext cx="264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Manipulation</a:t>
            </a:r>
            <a:endParaRPr lang="de-DE" b="1" dirty="0">
              <a:solidFill>
                <a:schemeClr val="accent1"/>
              </a:solidFill>
            </a:endParaRPr>
          </a:p>
        </p:txBody>
      </p:sp>
      <p:pic>
        <p:nvPicPr>
          <p:cNvPr id="6148" name="Picture 4" descr="Bilder – Schloss | Gratis Vektoren, Fotos und PSDs">
            <a:extLst>
              <a:ext uri="{FF2B5EF4-FFF2-40B4-BE49-F238E27FC236}">
                <a16:creationId xmlns:a16="http://schemas.microsoft.com/office/drawing/2014/main" id="{A8FF1A22-F91F-CBDC-F7B5-E84F9B4FA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525" y="1663422"/>
            <a:ext cx="2653191" cy="265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8FC4616-D852-46FE-8954-D37C5C80B1FB}"/>
              </a:ext>
            </a:extLst>
          </p:cNvPr>
          <p:cNvSpPr txBox="1"/>
          <p:nvPr/>
        </p:nvSpPr>
        <p:spPr>
          <a:xfrm>
            <a:off x="2840931" y="1901664"/>
            <a:ext cx="307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Sperrt</a:t>
            </a:r>
            <a:r>
              <a:rPr lang="en-US" dirty="0"/>
              <a:t> den PC </a:t>
            </a:r>
            <a:r>
              <a:rPr lang="en-US" dirty="0" err="1"/>
              <a:t>aus</a:t>
            </a:r>
            <a:r>
              <a:rPr lang="en-US" dirty="0"/>
              <a:t> der Ferne.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9641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23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de-DE" b="1" dirty="0" err="1"/>
              <a:t>efinition</a:t>
            </a:r>
            <a:r>
              <a:rPr lang="de-DE" b="1" dirty="0"/>
              <a:t>: Ein System ist </a:t>
            </a:r>
            <a:r>
              <a:rPr lang="de-DE" b="1" dirty="0" err="1"/>
              <a:t>trusted</a:t>
            </a:r>
            <a:r>
              <a:rPr lang="de-DE" b="1" dirty="0"/>
              <a:t> wenn es sich berechenbar und absehbar verhält. 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B9A57259-3E21-83CB-5787-CF5AD7814DE2}"/>
              </a:ext>
            </a:extLst>
          </p:cNvPr>
          <p:cNvCxnSpPr>
            <a:stCxn id="15" idx="0"/>
          </p:cNvCxnSpPr>
          <p:nvPr/>
        </p:nvCxnSpPr>
        <p:spPr>
          <a:xfrm rot="16200000" flipH="1">
            <a:off x="4638684" y="2952518"/>
            <a:ext cx="596498" cy="1459354"/>
          </a:xfrm>
          <a:prstGeom prst="bentConnector2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0D580E84-FA75-9D14-B2D8-5C57FC7E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588" y="2224830"/>
            <a:ext cx="2133079" cy="1958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F7A0420-E0A0-F685-06D6-4A655496592F}"/>
              </a:ext>
            </a:extLst>
          </p:cNvPr>
          <p:cNvSpPr txBox="1"/>
          <p:nvPr/>
        </p:nvSpPr>
        <p:spPr>
          <a:xfrm>
            <a:off x="1650941" y="2329580"/>
            <a:ext cx="4765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Platform Configuration Register (PCR)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F5345E70-5629-CB31-D906-5FC1F2E1DF4F}"/>
              </a:ext>
            </a:extLst>
          </p:cNvPr>
          <p:cNvSpPr/>
          <p:nvPr/>
        </p:nvSpPr>
        <p:spPr>
          <a:xfrm rot="16200000">
            <a:off x="5793425" y="3630099"/>
            <a:ext cx="347071" cy="70069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71611A4-2AF5-E820-4429-86313E56EAFF}"/>
              </a:ext>
            </a:extLst>
          </p:cNvPr>
          <p:cNvSpPr/>
          <p:nvPr/>
        </p:nvSpPr>
        <p:spPr>
          <a:xfrm rot="10800000">
            <a:off x="4033721" y="3029903"/>
            <a:ext cx="347071" cy="3540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5ABE723-68DE-CD9D-A066-7A90837CEB3E}"/>
              </a:ext>
            </a:extLst>
          </p:cNvPr>
          <p:cNvSpPr txBox="1"/>
          <p:nvPr/>
        </p:nvSpPr>
        <p:spPr>
          <a:xfrm>
            <a:off x="4194956" y="3622242"/>
            <a:ext cx="284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Kopplung</a:t>
            </a:r>
            <a:endParaRPr lang="de-DE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AD76FF23-4721-CB64-BB81-1A04D0537AB0}"/>
              </a:ext>
            </a:extLst>
          </p:cNvPr>
          <p:cNvSpPr/>
          <p:nvPr/>
        </p:nvSpPr>
        <p:spPr>
          <a:xfrm rot="10800000">
            <a:off x="3538160" y="3806908"/>
            <a:ext cx="564609" cy="3470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7D6E572-4CF8-0FB4-0D85-BB193F91625C}"/>
              </a:ext>
            </a:extLst>
          </p:cNvPr>
          <p:cNvSpPr txBox="1"/>
          <p:nvPr/>
        </p:nvSpPr>
        <p:spPr>
          <a:xfrm>
            <a:off x="1168029" y="3682194"/>
            <a:ext cx="210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Kopplung</a:t>
            </a:r>
            <a:r>
              <a:rPr lang="en-US" dirty="0"/>
              <a:t> an Bootloader.</a:t>
            </a:r>
            <a:endParaRPr lang="de-DE" dirty="0"/>
          </a:p>
        </p:txBody>
      </p:sp>
      <p:pic>
        <p:nvPicPr>
          <p:cNvPr id="1026" name="Picture 2" descr="GRUB2 101: How to Access and Use Your Linux Distribution's Boot Loader">
            <a:extLst>
              <a:ext uri="{FF2B5EF4-FFF2-40B4-BE49-F238E27FC236}">
                <a16:creationId xmlns:a16="http://schemas.microsoft.com/office/drawing/2014/main" id="{EAFAF870-C55B-CA26-A5BA-7E1B4A78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29" y="1745163"/>
            <a:ext cx="2611769" cy="195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041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24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de-DE" b="1" dirty="0" err="1"/>
              <a:t>efinition</a:t>
            </a:r>
            <a:r>
              <a:rPr lang="de-DE" b="1" dirty="0"/>
              <a:t>: Ein System ist </a:t>
            </a:r>
            <a:r>
              <a:rPr lang="de-DE" b="1" dirty="0" err="1"/>
              <a:t>trusted</a:t>
            </a:r>
            <a:r>
              <a:rPr lang="de-DE" b="1" dirty="0"/>
              <a:t> wenn es sich berechenbar und absehbar verhält. 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B9A57259-3E21-83CB-5787-CF5AD7814DE2}"/>
              </a:ext>
            </a:extLst>
          </p:cNvPr>
          <p:cNvCxnSpPr>
            <a:stCxn id="15" idx="0"/>
          </p:cNvCxnSpPr>
          <p:nvPr/>
        </p:nvCxnSpPr>
        <p:spPr>
          <a:xfrm rot="16200000" flipH="1">
            <a:off x="4638684" y="2952518"/>
            <a:ext cx="596498" cy="1459354"/>
          </a:xfrm>
          <a:prstGeom prst="bentConnector2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0D580E84-FA75-9D14-B2D8-5C57FC7E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588" y="2224830"/>
            <a:ext cx="2133079" cy="1958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F7A0420-E0A0-F685-06D6-4A655496592F}"/>
              </a:ext>
            </a:extLst>
          </p:cNvPr>
          <p:cNvSpPr txBox="1"/>
          <p:nvPr/>
        </p:nvSpPr>
        <p:spPr>
          <a:xfrm>
            <a:off x="1650941" y="2329580"/>
            <a:ext cx="4765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Platform Configuration Register (PCR)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F5345E70-5629-CB31-D906-5FC1F2E1DF4F}"/>
              </a:ext>
            </a:extLst>
          </p:cNvPr>
          <p:cNvSpPr/>
          <p:nvPr/>
        </p:nvSpPr>
        <p:spPr>
          <a:xfrm rot="16200000">
            <a:off x="5793425" y="3630099"/>
            <a:ext cx="347071" cy="70069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71611A4-2AF5-E820-4429-86313E56EAFF}"/>
              </a:ext>
            </a:extLst>
          </p:cNvPr>
          <p:cNvSpPr/>
          <p:nvPr/>
        </p:nvSpPr>
        <p:spPr>
          <a:xfrm rot="10800000">
            <a:off x="4033721" y="3029903"/>
            <a:ext cx="347071" cy="3540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5ABE723-68DE-CD9D-A066-7A90837CEB3E}"/>
              </a:ext>
            </a:extLst>
          </p:cNvPr>
          <p:cNvSpPr txBox="1"/>
          <p:nvPr/>
        </p:nvSpPr>
        <p:spPr>
          <a:xfrm>
            <a:off x="4194956" y="3622242"/>
            <a:ext cx="284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Kopplung</a:t>
            </a:r>
            <a:endParaRPr lang="de-DE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AD76FF23-4721-CB64-BB81-1A04D0537AB0}"/>
              </a:ext>
            </a:extLst>
          </p:cNvPr>
          <p:cNvSpPr/>
          <p:nvPr/>
        </p:nvSpPr>
        <p:spPr>
          <a:xfrm rot="10800000">
            <a:off x="3538160" y="3806908"/>
            <a:ext cx="564609" cy="3470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7D6E572-4CF8-0FB4-0D85-BB193F91625C}"/>
              </a:ext>
            </a:extLst>
          </p:cNvPr>
          <p:cNvSpPr txBox="1"/>
          <p:nvPr/>
        </p:nvSpPr>
        <p:spPr>
          <a:xfrm>
            <a:off x="1168029" y="3682194"/>
            <a:ext cx="210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Kopplung</a:t>
            </a:r>
            <a:r>
              <a:rPr lang="en-US" dirty="0"/>
              <a:t> an Bootloader.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8260C6-D15D-15BD-D10B-62D93C5B88DD}"/>
              </a:ext>
            </a:extLst>
          </p:cNvPr>
          <p:cNvSpPr txBox="1"/>
          <p:nvPr/>
        </p:nvSpPr>
        <p:spPr>
          <a:xfrm>
            <a:off x="1012184" y="3345243"/>
            <a:ext cx="25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Authenticated Boot</a:t>
            </a:r>
          </a:p>
        </p:txBody>
      </p:sp>
    </p:spTree>
    <p:extLst>
      <p:ext uri="{BB962C8B-B14F-4D97-AF65-F5344CB8AC3E}">
        <p14:creationId xmlns:p14="http://schemas.microsoft.com/office/powerpoint/2010/main" val="1487958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25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de-DE" b="1" dirty="0" err="1"/>
              <a:t>efinition</a:t>
            </a:r>
            <a:r>
              <a:rPr lang="de-DE" b="1" dirty="0"/>
              <a:t>: Ein System ist </a:t>
            </a:r>
            <a:r>
              <a:rPr lang="de-DE" b="1" dirty="0" err="1"/>
              <a:t>trusted</a:t>
            </a:r>
            <a:r>
              <a:rPr lang="de-DE" b="1" dirty="0"/>
              <a:t> wenn es sich berechenbar und absehbar verhält.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D580E84-FA75-9D14-B2D8-5C57FC7E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588" y="2224830"/>
            <a:ext cx="2133079" cy="19588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F7A0420-E0A0-F685-06D6-4A655496592F}"/>
              </a:ext>
            </a:extLst>
          </p:cNvPr>
          <p:cNvSpPr txBox="1"/>
          <p:nvPr/>
        </p:nvSpPr>
        <p:spPr>
          <a:xfrm>
            <a:off x="852361" y="1767245"/>
            <a:ext cx="4765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TPMs </a:t>
            </a:r>
            <a:r>
              <a:rPr lang="en-US" dirty="0" err="1"/>
              <a:t>sind</a:t>
            </a:r>
            <a:r>
              <a:rPr lang="en-US" dirty="0"/>
              <a:t> Microsoft Ready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BAA2AFB-629F-BCAA-9081-9329A7619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940" y="2998246"/>
            <a:ext cx="1706183" cy="959125"/>
          </a:xfrm>
          <a:prstGeom prst="rect">
            <a:avLst/>
          </a:prstGeom>
        </p:spPr>
      </p:pic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B499673E-89AB-94CA-A905-90E5470755E7}"/>
              </a:ext>
            </a:extLst>
          </p:cNvPr>
          <p:cNvCxnSpPr/>
          <p:nvPr/>
        </p:nvCxnSpPr>
        <p:spPr>
          <a:xfrm rot="10800000">
            <a:off x="5417687" y="3597489"/>
            <a:ext cx="1089905" cy="2870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Windows-Laptop hier online bestellen | MediaMarkt | MediaMarkt">
            <a:extLst>
              <a:ext uri="{FF2B5EF4-FFF2-40B4-BE49-F238E27FC236}">
                <a16:creationId xmlns:a16="http://schemas.microsoft.com/office/drawing/2014/main" id="{D1B73B8F-738F-D0D5-1C28-832A02416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140" y="252530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1964743-B188-EA52-27CB-91DCC453905E}"/>
              </a:ext>
            </a:extLst>
          </p:cNvPr>
          <p:cNvCxnSpPr/>
          <p:nvPr/>
        </p:nvCxnSpPr>
        <p:spPr>
          <a:xfrm flipH="1">
            <a:off x="3318413" y="3383947"/>
            <a:ext cx="9428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81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26</a:t>
            </a:fld>
            <a:endParaRPr lang="de-DE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D9C656B-7F00-94B2-9D4C-2066EE252C90}"/>
              </a:ext>
            </a:extLst>
          </p:cNvPr>
          <p:cNvSpPr txBox="1"/>
          <p:nvPr/>
        </p:nvSpPr>
        <p:spPr>
          <a:xfrm>
            <a:off x="634073" y="998376"/>
            <a:ext cx="3464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Implementierung einer TPM in das Unternehmen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4C48292-8E58-A1E0-69C4-68DEDB500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55" y="2745285"/>
            <a:ext cx="1694711" cy="174674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E66C016-8AB2-70F1-A693-AAB137E3FBA6}"/>
              </a:ext>
            </a:extLst>
          </p:cNvPr>
          <p:cNvSpPr txBox="1"/>
          <p:nvPr/>
        </p:nvSpPr>
        <p:spPr>
          <a:xfrm>
            <a:off x="3383948" y="2222593"/>
            <a:ext cx="2669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Airbag – „bitte lass es nicht zu dolle schmerzen“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7AD053B-8B95-188C-62F8-AC665FE5246F}"/>
              </a:ext>
            </a:extLst>
          </p:cNvPr>
          <p:cNvSpPr txBox="1"/>
          <p:nvPr/>
        </p:nvSpPr>
        <p:spPr>
          <a:xfrm>
            <a:off x="634073" y="2189070"/>
            <a:ext cx="192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Möglichkeit 1</a:t>
            </a:r>
          </a:p>
        </p:txBody>
      </p:sp>
    </p:spTree>
    <p:extLst>
      <p:ext uri="{BB962C8B-B14F-4D97-AF65-F5344CB8AC3E}">
        <p14:creationId xmlns:p14="http://schemas.microsoft.com/office/powerpoint/2010/main" val="1482988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27</a:t>
            </a:fld>
            <a:endParaRPr lang="de-DE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D9C656B-7F00-94B2-9D4C-2066EE252C90}"/>
              </a:ext>
            </a:extLst>
          </p:cNvPr>
          <p:cNvSpPr txBox="1"/>
          <p:nvPr/>
        </p:nvSpPr>
        <p:spPr>
          <a:xfrm>
            <a:off x="634073" y="998376"/>
            <a:ext cx="3464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Implementierung einer TPM in das Unternehmen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E66C016-8AB2-70F1-A693-AAB137E3FBA6}"/>
              </a:ext>
            </a:extLst>
          </p:cNvPr>
          <p:cNvSpPr txBox="1"/>
          <p:nvPr/>
        </p:nvSpPr>
        <p:spPr>
          <a:xfrm>
            <a:off x="3383948" y="2188920"/>
            <a:ext cx="2669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ESP </a:t>
            </a:r>
            <a:r>
              <a:rPr lang="en-US" dirty="0"/>
              <a:t>– </a:t>
            </a:r>
            <a:r>
              <a:rPr lang="en-US" dirty="0" err="1"/>
              <a:t>greift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de-DE" dirty="0"/>
              <a:t>, Schaden wird im besten Fall verhindert.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7AD053B-8B95-188C-62F8-AC665FE5246F}"/>
              </a:ext>
            </a:extLst>
          </p:cNvPr>
          <p:cNvSpPr txBox="1"/>
          <p:nvPr/>
        </p:nvSpPr>
        <p:spPr>
          <a:xfrm>
            <a:off x="634073" y="2189070"/>
            <a:ext cx="192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Möglichkeit 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1448DE8-CC9D-5F2B-0D6C-8EB4E8974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73" y="2598556"/>
            <a:ext cx="268642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62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28</a:t>
            </a:fld>
            <a:endParaRPr lang="de-DE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D9C656B-7F00-94B2-9D4C-2066EE252C90}"/>
              </a:ext>
            </a:extLst>
          </p:cNvPr>
          <p:cNvSpPr txBox="1"/>
          <p:nvPr/>
        </p:nvSpPr>
        <p:spPr>
          <a:xfrm>
            <a:off x="634073" y="998376"/>
            <a:ext cx="3464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Implementierung einer TPM in das Unternehmen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E66C016-8AB2-70F1-A693-AAB137E3FBA6}"/>
              </a:ext>
            </a:extLst>
          </p:cNvPr>
          <p:cNvSpPr txBox="1"/>
          <p:nvPr/>
        </p:nvSpPr>
        <p:spPr>
          <a:xfrm>
            <a:off x="3383948" y="2188920"/>
            <a:ext cx="2669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ESP </a:t>
            </a:r>
            <a:r>
              <a:rPr lang="en-US" dirty="0"/>
              <a:t>– </a:t>
            </a:r>
            <a:r>
              <a:rPr lang="en-US" dirty="0" err="1"/>
              <a:t>greift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de-DE" dirty="0"/>
              <a:t>, Schaden wird im besten Fall verhindert.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7AD053B-8B95-188C-62F8-AC665FE5246F}"/>
              </a:ext>
            </a:extLst>
          </p:cNvPr>
          <p:cNvSpPr txBox="1"/>
          <p:nvPr/>
        </p:nvSpPr>
        <p:spPr>
          <a:xfrm>
            <a:off x="634073" y="2189070"/>
            <a:ext cx="192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Möglichkeit 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1448DE8-CC9D-5F2B-0D6C-8EB4E8974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73" y="2598556"/>
            <a:ext cx="2686425" cy="180047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956B27B-7362-555C-9C33-144268B9F2D6}"/>
              </a:ext>
            </a:extLst>
          </p:cNvPr>
          <p:cNvSpPr txBox="1"/>
          <p:nvPr/>
        </p:nvSpPr>
        <p:spPr>
          <a:xfrm>
            <a:off x="4572000" y="3320203"/>
            <a:ext cx="1728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TPM orientiert sich hier dran.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E78BFAA-C00F-3F1C-C009-F13407F72B02}"/>
              </a:ext>
            </a:extLst>
          </p:cNvPr>
          <p:cNvSpPr txBox="1"/>
          <p:nvPr/>
        </p:nvSpPr>
        <p:spPr>
          <a:xfrm>
            <a:off x="6383678" y="3320203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 wollen einen Unfall</a:t>
            </a:r>
          </a:p>
          <a:p>
            <a:r>
              <a:rPr lang="de-DE" dirty="0" err="1"/>
              <a:t>verhinder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14088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29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66503A7-B600-4534-088F-8F3104F3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38" y="946716"/>
            <a:ext cx="6485937" cy="3709227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2E84A47-1530-CEE5-AD0D-9F13BC0B8D9D}"/>
              </a:ext>
            </a:extLst>
          </p:cNvPr>
          <p:cNvSpPr txBox="1"/>
          <p:nvPr/>
        </p:nvSpPr>
        <p:spPr>
          <a:xfrm>
            <a:off x="360421" y="998376"/>
            <a:ext cx="1608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Implementierung einer TPM in das Unternehmen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9465C8FC-7DA1-0D7F-33EF-7AAC676386AE}"/>
              </a:ext>
            </a:extLst>
          </p:cNvPr>
          <p:cNvCxnSpPr>
            <a:stCxn id="14" idx="2"/>
          </p:cNvCxnSpPr>
          <p:nvPr/>
        </p:nvCxnSpPr>
        <p:spPr>
          <a:xfrm rot="16200000" flipH="1">
            <a:off x="1514838" y="1848560"/>
            <a:ext cx="1632431" cy="2332720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0A02148-F1BE-5FB9-F8BE-167C3C912924}"/>
              </a:ext>
            </a:extLst>
          </p:cNvPr>
          <p:cNvSpPr txBox="1"/>
          <p:nvPr/>
        </p:nvSpPr>
        <p:spPr>
          <a:xfrm>
            <a:off x="1158645" y="3184805"/>
            <a:ext cx="108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TPM verbaut</a:t>
            </a:r>
          </a:p>
        </p:txBody>
      </p:sp>
    </p:spTree>
    <p:extLst>
      <p:ext uri="{BB962C8B-B14F-4D97-AF65-F5344CB8AC3E}">
        <p14:creationId xmlns:p14="http://schemas.microsoft.com/office/powerpoint/2010/main" val="230826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 was handelt es sich?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075D50-E796-F796-B52E-789FFCD3C868}"/>
              </a:ext>
            </a:extLst>
          </p:cNvPr>
          <p:cNvSpPr txBox="1"/>
          <p:nvPr/>
        </p:nvSpPr>
        <p:spPr>
          <a:xfrm>
            <a:off x="994493" y="1568496"/>
            <a:ext cx="7468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Erlangen der Kenntnisse über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Authenticated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Attestation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Sealing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2570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30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66503A7-B600-4534-088F-8F3104F3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42" y="946716"/>
            <a:ext cx="6485937" cy="3709227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9A84488-584D-B85F-755F-CE71F93CF59A}"/>
              </a:ext>
            </a:extLst>
          </p:cNvPr>
          <p:cNvSpPr/>
          <p:nvPr/>
        </p:nvSpPr>
        <p:spPr>
          <a:xfrm>
            <a:off x="2371308" y="2257801"/>
            <a:ext cx="1101285" cy="315785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BE15E20-864F-B921-CCC1-53D33CFB9B80}"/>
              </a:ext>
            </a:extLst>
          </p:cNvPr>
          <p:cNvSpPr txBox="1"/>
          <p:nvPr/>
        </p:nvSpPr>
        <p:spPr>
          <a:xfrm>
            <a:off x="367095" y="971747"/>
            <a:ext cx="17152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Virtualisierung auf dem Endgerät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Fehler treten in einer Sandbox auf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 err="1"/>
              <a:t>Reset</a:t>
            </a:r>
            <a:r>
              <a:rPr lang="de-DE" sz="1400" dirty="0"/>
              <a:t> auf stabilen Zustand sehr schnell möglich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54555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31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66503A7-B600-4534-088F-8F3104F3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42" y="946716"/>
            <a:ext cx="6485937" cy="3709227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9A84488-584D-B85F-755F-CE71F93CF59A}"/>
              </a:ext>
            </a:extLst>
          </p:cNvPr>
          <p:cNvSpPr/>
          <p:nvPr/>
        </p:nvSpPr>
        <p:spPr>
          <a:xfrm>
            <a:off x="4366970" y="1469696"/>
            <a:ext cx="1101285" cy="315785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BE15E20-864F-B921-CCC1-53D33CFB9B80}"/>
              </a:ext>
            </a:extLst>
          </p:cNvPr>
          <p:cNvSpPr txBox="1"/>
          <p:nvPr/>
        </p:nvSpPr>
        <p:spPr>
          <a:xfrm>
            <a:off x="367095" y="971747"/>
            <a:ext cx="17429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Virtualisierte Umgebungen lassen sich schnell isolieren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Wie wird isoliert?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Verbot der Kommunikation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Verschlüsselung der Daten auf VM</a:t>
            </a:r>
          </a:p>
        </p:txBody>
      </p:sp>
    </p:spTree>
    <p:extLst>
      <p:ext uri="{BB962C8B-B14F-4D97-AF65-F5344CB8AC3E}">
        <p14:creationId xmlns:p14="http://schemas.microsoft.com/office/powerpoint/2010/main" val="2963746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32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66503A7-B600-4534-088F-8F3104F3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42" y="946716"/>
            <a:ext cx="6485937" cy="3709227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9A84488-584D-B85F-755F-CE71F93CF59A}"/>
              </a:ext>
            </a:extLst>
          </p:cNvPr>
          <p:cNvSpPr/>
          <p:nvPr/>
        </p:nvSpPr>
        <p:spPr>
          <a:xfrm>
            <a:off x="2234888" y="1770296"/>
            <a:ext cx="1293172" cy="315785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BE15E20-864F-B921-CCC1-53D33CFB9B80}"/>
              </a:ext>
            </a:extLst>
          </p:cNvPr>
          <p:cNvSpPr txBox="1"/>
          <p:nvPr/>
        </p:nvSpPr>
        <p:spPr>
          <a:xfrm>
            <a:off x="367095" y="971747"/>
            <a:ext cx="17429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Bildung von modularen VM Pools</a:t>
            </a:r>
            <a:br>
              <a:rPr lang="de-DE" sz="1400" dirty="0"/>
            </a:b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Campus Management VMs laufen in einem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Office Pakete laufen in einer davon getrennten Umgebung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625587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33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66503A7-B600-4534-088F-8F3104F3D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79" r="78137" b="70878"/>
          <a:stretch/>
        </p:blipFill>
        <p:spPr>
          <a:xfrm>
            <a:off x="2110043" y="1795327"/>
            <a:ext cx="1418018" cy="231593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9A84488-584D-B85F-755F-CE71F93CF59A}"/>
              </a:ext>
            </a:extLst>
          </p:cNvPr>
          <p:cNvSpPr/>
          <p:nvPr/>
        </p:nvSpPr>
        <p:spPr>
          <a:xfrm>
            <a:off x="2234888" y="1770296"/>
            <a:ext cx="1293172" cy="315785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BE15E20-864F-B921-CCC1-53D33CFB9B80}"/>
              </a:ext>
            </a:extLst>
          </p:cNvPr>
          <p:cNvSpPr txBox="1"/>
          <p:nvPr/>
        </p:nvSpPr>
        <p:spPr>
          <a:xfrm>
            <a:off x="367095" y="971747"/>
            <a:ext cx="17429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Bildung von modularen VM Pools</a:t>
            </a:r>
            <a:br>
              <a:rPr lang="de-DE" sz="1400" dirty="0"/>
            </a:b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Campus Management VMs laufen in einem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Office Pakete laufen in einer davon getrennten Umgebung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342EF7F-9FB0-6C70-8B10-A4D0655F6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764" y="1138106"/>
            <a:ext cx="5058481" cy="241016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8BD55A8-5F0B-C20B-D54C-981BF2334A78}"/>
              </a:ext>
            </a:extLst>
          </p:cNvPr>
          <p:cNvSpPr txBox="1"/>
          <p:nvPr/>
        </p:nvSpPr>
        <p:spPr>
          <a:xfrm>
            <a:off x="4053840" y="906780"/>
            <a:ext cx="96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Mail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57DCBAC-B655-2EA6-2FC6-1C36C53EFD80}"/>
              </a:ext>
            </a:extLst>
          </p:cNvPr>
          <p:cNvSpPr txBox="1"/>
          <p:nvPr/>
        </p:nvSpPr>
        <p:spPr>
          <a:xfrm>
            <a:off x="6160318" y="717402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Campus</a:t>
            </a:r>
            <a:br>
              <a:rPr lang="de-DE" dirty="0"/>
            </a:br>
            <a:r>
              <a:rPr lang="de-DE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144889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34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66503A7-B600-4534-088F-8F3104F3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42" y="946716"/>
            <a:ext cx="6485937" cy="3709227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9A84488-584D-B85F-755F-CE71F93CF59A}"/>
              </a:ext>
            </a:extLst>
          </p:cNvPr>
          <p:cNvSpPr/>
          <p:nvPr/>
        </p:nvSpPr>
        <p:spPr>
          <a:xfrm>
            <a:off x="7071691" y="2633740"/>
            <a:ext cx="1542431" cy="1421270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351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35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66503A7-B600-4534-088F-8F3104F3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42" y="946716"/>
            <a:ext cx="6485937" cy="3709227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9A84488-584D-B85F-755F-CE71F93CF59A}"/>
              </a:ext>
            </a:extLst>
          </p:cNvPr>
          <p:cNvSpPr/>
          <p:nvPr/>
        </p:nvSpPr>
        <p:spPr>
          <a:xfrm>
            <a:off x="7071691" y="2633740"/>
            <a:ext cx="1542431" cy="1421270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A1B8CE6-0247-9F9F-D5AB-7528F0E3DA7C}"/>
              </a:ext>
            </a:extLst>
          </p:cNvPr>
          <p:cNvGrpSpPr/>
          <p:nvPr/>
        </p:nvGrpSpPr>
        <p:grpSpPr>
          <a:xfrm rot="16200000">
            <a:off x="-611477" y="2135369"/>
            <a:ext cx="3650561" cy="1214634"/>
            <a:chOff x="1330140" y="2224830"/>
            <a:chExt cx="6628527" cy="2205478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EE5B3E2F-EAC4-7481-7A3D-A5EACA7A7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5588" y="2224830"/>
              <a:ext cx="2133079" cy="1958827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665B929-310D-D169-C88F-9DF80A862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1940" y="2998246"/>
              <a:ext cx="1706183" cy="959125"/>
            </a:xfrm>
            <a:prstGeom prst="rect">
              <a:avLst/>
            </a:prstGeom>
          </p:spPr>
        </p:pic>
        <p:pic>
          <p:nvPicPr>
            <p:cNvPr id="11" name="Picture 2" descr="Windows-Laptop hier online bestellen | MediaMarkt | MediaMarkt">
              <a:extLst>
                <a:ext uri="{FF2B5EF4-FFF2-40B4-BE49-F238E27FC236}">
                  <a16:creationId xmlns:a16="http://schemas.microsoft.com/office/drawing/2014/main" id="{459DFD87-3387-BEE7-F714-6A4F25B363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0140" y="2525308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7F370798-47B6-5984-4F6B-EF7421EF96C5}"/>
                </a:ext>
              </a:extLst>
            </p:cNvPr>
            <p:cNvCxnSpPr/>
            <p:nvPr/>
          </p:nvCxnSpPr>
          <p:spPr>
            <a:xfrm flipH="1">
              <a:off x="3318413" y="3383947"/>
              <a:ext cx="9428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767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36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66503A7-B600-4534-088F-8F3104F3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42" y="946716"/>
            <a:ext cx="6485937" cy="3709227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9A84488-584D-B85F-755F-CE71F93CF59A}"/>
              </a:ext>
            </a:extLst>
          </p:cNvPr>
          <p:cNvSpPr/>
          <p:nvPr/>
        </p:nvSpPr>
        <p:spPr>
          <a:xfrm>
            <a:off x="7071691" y="2633740"/>
            <a:ext cx="1542431" cy="1421270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35C5223-8692-C0C2-11E6-CBDFC8D8BF24}"/>
              </a:ext>
            </a:extLst>
          </p:cNvPr>
          <p:cNvGrpSpPr/>
          <p:nvPr/>
        </p:nvGrpSpPr>
        <p:grpSpPr>
          <a:xfrm rot="16200000">
            <a:off x="-131891" y="1655783"/>
            <a:ext cx="2555550" cy="1078795"/>
            <a:chOff x="3318413" y="2224830"/>
            <a:chExt cx="4640254" cy="1958827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2445A27-742A-B5FE-6EA2-D9591B23F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5588" y="2224830"/>
              <a:ext cx="2133079" cy="1958827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F33222C0-7227-B51E-EC78-9F781CD25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1940" y="2998246"/>
              <a:ext cx="1706183" cy="959125"/>
            </a:xfrm>
            <a:prstGeom prst="rect">
              <a:avLst/>
            </a:prstGeom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5E9F2960-2B8C-6EE5-516C-95ACB60A9C02}"/>
                </a:ext>
              </a:extLst>
            </p:cNvPr>
            <p:cNvCxnSpPr/>
            <p:nvPr/>
          </p:nvCxnSpPr>
          <p:spPr>
            <a:xfrm flipH="1">
              <a:off x="3318413" y="3383947"/>
              <a:ext cx="9428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upload.wikimedia.org/wikipedia/commons/5/58/Hyp...">
            <a:extLst>
              <a:ext uri="{FF2B5EF4-FFF2-40B4-BE49-F238E27FC236}">
                <a16:creationId xmlns:a16="http://schemas.microsoft.com/office/drawing/2014/main" id="{8ADDDD1C-0F7D-32C3-BDB2-8DB7334B8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" y="3667501"/>
            <a:ext cx="2202090" cy="76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646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37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66503A7-B600-4534-088F-8F3104F3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42" y="946716"/>
            <a:ext cx="6485937" cy="3709227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9A84488-584D-B85F-755F-CE71F93CF59A}"/>
              </a:ext>
            </a:extLst>
          </p:cNvPr>
          <p:cNvSpPr/>
          <p:nvPr/>
        </p:nvSpPr>
        <p:spPr>
          <a:xfrm>
            <a:off x="7071691" y="2633740"/>
            <a:ext cx="1542431" cy="1421270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AF73938-6EF6-F605-D1F5-988897903846}"/>
              </a:ext>
            </a:extLst>
          </p:cNvPr>
          <p:cNvSpPr txBox="1"/>
          <p:nvPr/>
        </p:nvSpPr>
        <p:spPr>
          <a:xfrm>
            <a:off x="242249" y="1379220"/>
            <a:ext cx="205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VM Boot nur in </a:t>
            </a:r>
            <a:br>
              <a:rPr lang="de-DE" dirty="0"/>
            </a:br>
            <a:r>
              <a:rPr lang="de-DE" dirty="0"/>
              <a:t>einem bekannten und sicheren</a:t>
            </a:r>
            <a:br>
              <a:rPr lang="de-DE" dirty="0"/>
            </a:br>
            <a:r>
              <a:rPr lang="de-DE" dirty="0"/>
              <a:t>Zustand.</a:t>
            </a:r>
          </a:p>
        </p:txBody>
      </p:sp>
    </p:spTree>
    <p:extLst>
      <p:ext uri="{BB962C8B-B14F-4D97-AF65-F5344CB8AC3E}">
        <p14:creationId xmlns:p14="http://schemas.microsoft.com/office/powerpoint/2010/main" val="4134213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38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66503A7-B600-4534-088F-8F3104F3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42" y="946716"/>
            <a:ext cx="6485937" cy="3709227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9A84488-584D-B85F-755F-CE71F93CF59A}"/>
              </a:ext>
            </a:extLst>
          </p:cNvPr>
          <p:cNvSpPr/>
          <p:nvPr/>
        </p:nvSpPr>
        <p:spPr>
          <a:xfrm>
            <a:off x="2110042" y="3184001"/>
            <a:ext cx="1471892" cy="504079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846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39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AFC8BCA-F422-7C24-9EEE-129C19D01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047" y="1482712"/>
            <a:ext cx="5463540" cy="2698857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3AD72A2-7CD3-9B1F-0D90-9EB46F048C5E}"/>
              </a:ext>
            </a:extLst>
          </p:cNvPr>
          <p:cNvSpPr/>
          <p:nvPr/>
        </p:nvSpPr>
        <p:spPr>
          <a:xfrm>
            <a:off x="3507765" y="2654744"/>
            <a:ext cx="5206103" cy="743776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0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 was handelt es sich?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075D50-E796-F796-B52E-789FFCD3C868}"/>
              </a:ext>
            </a:extLst>
          </p:cNvPr>
          <p:cNvSpPr txBox="1"/>
          <p:nvPr/>
        </p:nvSpPr>
        <p:spPr>
          <a:xfrm>
            <a:off x="994493" y="1568496"/>
            <a:ext cx="7468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Erlangen der Kenntnisse über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Authenticated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Attestation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Sealing</a:t>
            </a:r>
            <a:endParaRPr lang="de-DE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2744DE-4440-2CC4-5EF8-AD17CED00D30}"/>
              </a:ext>
            </a:extLst>
          </p:cNvPr>
          <p:cNvSpPr txBox="1"/>
          <p:nvPr/>
        </p:nvSpPr>
        <p:spPr>
          <a:xfrm>
            <a:off x="4645419" y="2189220"/>
            <a:ext cx="350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Aber auch Kenntnisse über</a:t>
            </a:r>
            <a:r>
              <a:rPr lang="en-US" dirty="0"/>
              <a:t>:</a:t>
            </a:r>
          </a:p>
          <a:p>
            <a:r>
              <a:rPr lang="de-DE" sz="1800" b="1" i="0" u="none" strike="noStrike" baseline="0" dirty="0">
                <a:latin typeface="Arial-BoldMT"/>
              </a:rPr>
              <a:t>Kernelarchitekturen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539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40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5C22AEF-D6BA-ABCD-34AD-D3D0F0460E24}"/>
              </a:ext>
            </a:extLst>
          </p:cNvPr>
          <p:cNvSpPr txBox="1"/>
          <p:nvPr/>
        </p:nvSpPr>
        <p:spPr>
          <a:xfrm>
            <a:off x="241860" y="1214591"/>
            <a:ext cx="31248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Sicherheitsfundament</a:t>
            </a:r>
          </a:p>
          <a:p>
            <a:r>
              <a:rPr lang="de-DE" dirty="0"/>
              <a:t>jeder Organisation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Wenn Basis kompromittiert ist der Schaden groß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Schwachstelle im TCB </a:t>
            </a:r>
            <a:br>
              <a:rPr lang="de-DE" dirty="0"/>
            </a:br>
            <a:r>
              <a:rPr lang="de-DE" b="1" dirty="0">
                <a:solidFill>
                  <a:srgbClr val="FF0000"/>
                </a:solidFill>
              </a:rPr>
              <a:t>Alles ist angreifbar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81B9104-EB46-F4AF-C754-14D0E8AC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047" y="1482712"/>
            <a:ext cx="5463540" cy="2698857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01592DA2-A0F5-1476-7A74-F096C43D9FDC}"/>
              </a:ext>
            </a:extLst>
          </p:cNvPr>
          <p:cNvSpPr/>
          <p:nvPr/>
        </p:nvSpPr>
        <p:spPr>
          <a:xfrm>
            <a:off x="3507765" y="2654744"/>
            <a:ext cx="5206103" cy="743776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734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41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5C22AEF-D6BA-ABCD-34AD-D3D0F0460E24}"/>
              </a:ext>
            </a:extLst>
          </p:cNvPr>
          <p:cNvSpPr txBox="1"/>
          <p:nvPr/>
        </p:nvSpPr>
        <p:spPr>
          <a:xfrm>
            <a:off x="241860" y="1214591"/>
            <a:ext cx="31248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Sicherheitsfundament</a:t>
            </a:r>
          </a:p>
          <a:p>
            <a:r>
              <a:rPr lang="de-DE" dirty="0"/>
              <a:t>jeder Organisation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Wenn Basis kompromittiert ist der Schaden groß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Schwachstelle im TCB </a:t>
            </a:r>
            <a:br>
              <a:rPr lang="de-DE" dirty="0"/>
            </a:br>
            <a:r>
              <a:rPr lang="de-DE" b="1" dirty="0">
                <a:solidFill>
                  <a:srgbClr val="FF0000"/>
                </a:solidFill>
              </a:rPr>
              <a:t>Alles ist angreifbar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FF0000"/>
                </a:solidFill>
              </a:rPr>
              <a:t>Meist mehr als 20.000 Zeilen an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81B9104-EB46-F4AF-C754-14D0E8AC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047" y="1482712"/>
            <a:ext cx="5463540" cy="2698857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01592DA2-A0F5-1476-7A74-F096C43D9FDC}"/>
              </a:ext>
            </a:extLst>
          </p:cNvPr>
          <p:cNvSpPr/>
          <p:nvPr/>
        </p:nvSpPr>
        <p:spPr>
          <a:xfrm>
            <a:off x="3507765" y="2654744"/>
            <a:ext cx="5206103" cy="743776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806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42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5C22AEF-D6BA-ABCD-34AD-D3D0F0460E24}"/>
              </a:ext>
            </a:extLst>
          </p:cNvPr>
          <p:cNvSpPr txBox="1"/>
          <p:nvPr/>
        </p:nvSpPr>
        <p:spPr>
          <a:xfrm>
            <a:off x="241860" y="1214591"/>
            <a:ext cx="31248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Sicherheitsfundament</a:t>
            </a:r>
          </a:p>
          <a:p>
            <a:r>
              <a:rPr lang="de-DE" dirty="0"/>
              <a:t>jeder Organisation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Wenn Basis kompromittiert ist der Schaden groß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Schwachstelle im TCB </a:t>
            </a:r>
            <a:br>
              <a:rPr lang="de-DE" dirty="0"/>
            </a:br>
            <a:r>
              <a:rPr lang="de-DE" b="1" dirty="0">
                <a:solidFill>
                  <a:srgbClr val="FF0000"/>
                </a:solidFill>
              </a:rPr>
              <a:t>Alles ist angreifbar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FF0000"/>
                </a:solidFill>
              </a:rPr>
              <a:t>Meist mehr als 20.000 Zeilen an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81B9104-EB46-F4AF-C754-14D0E8AC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047" y="1482712"/>
            <a:ext cx="5463540" cy="2698857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01592DA2-A0F5-1476-7A74-F096C43D9FDC}"/>
              </a:ext>
            </a:extLst>
          </p:cNvPr>
          <p:cNvSpPr/>
          <p:nvPr/>
        </p:nvSpPr>
        <p:spPr>
          <a:xfrm>
            <a:off x="3507765" y="2654744"/>
            <a:ext cx="5206103" cy="743776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362" name="Picture 2" descr="upload.wikimedia.org/wikipedia/commons/thumb/5/...">
            <a:extLst>
              <a:ext uri="{FF2B5EF4-FFF2-40B4-BE49-F238E27FC236}">
                <a16:creationId xmlns:a16="http://schemas.microsoft.com/office/drawing/2014/main" id="{9439A307-2026-B0F9-33AE-002A99714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230" y="211373"/>
            <a:ext cx="1977814" cy="79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359455B1-40EA-004A-F1E8-D86F0B52B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020" y="510916"/>
            <a:ext cx="2237324" cy="98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162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6430A3E-A7B5-B98A-7861-B2FABA028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65" y="706571"/>
            <a:ext cx="6598166" cy="4014308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43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B6407-2AC1-1731-D932-379FF6549918}"/>
              </a:ext>
            </a:extLst>
          </p:cNvPr>
          <p:cNvSpPr txBox="1"/>
          <p:nvPr/>
        </p:nvSpPr>
        <p:spPr>
          <a:xfrm>
            <a:off x="312420" y="948887"/>
            <a:ext cx="43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TPM Revisited</a:t>
            </a:r>
          </a:p>
        </p:txBody>
      </p:sp>
    </p:spTree>
    <p:extLst>
      <p:ext uri="{BB962C8B-B14F-4D97-AF65-F5344CB8AC3E}">
        <p14:creationId xmlns:p14="http://schemas.microsoft.com/office/powerpoint/2010/main" val="15667352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6430A3E-A7B5-B98A-7861-B2FABA028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65" y="706571"/>
            <a:ext cx="6598166" cy="4014308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44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B6407-2AC1-1731-D932-379FF6549918}"/>
              </a:ext>
            </a:extLst>
          </p:cNvPr>
          <p:cNvSpPr txBox="1"/>
          <p:nvPr/>
        </p:nvSpPr>
        <p:spPr>
          <a:xfrm>
            <a:off x="312420" y="948887"/>
            <a:ext cx="43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TPM Revisited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D7FF955-EAF1-4E59-E8D2-F8FB97E04FCD}"/>
              </a:ext>
            </a:extLst>
          </p:cNvPr>
          <p:cNvSpPr/>
          <p:nvPr/>
        </p:nvSpPr>
        <p:spPr>
          <a:xfrm>
            <a:off x="3055620" y="2438400"/>
            <a:ext cx="1798320" cy="36933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146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6430A3E-A7B5-B98A-7861-B2FABA028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65" y="706571"/>
            <a:ext cx="6598166" cy="4014308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45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B6407-2AC1-1731-D932-379FF6549918}"/>
              </a:ext>
            </a:extLst>
          </p:cNvPr>
          <p:cNvSpPr txBox="1"/>
          <p:nvPr/>
        </p:nvSpPr>
        <p:spPr>
          <a:xfrm>
            <a:off x="312420" y="948887"/>
            <a:ext cx="43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TPM Revisited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D7FF955-EAF1-4E59-E8D2-F8FB97E04FCD}"/>
              </a:ext>
            </a:extLst>
          </p:cNvPr>
          <p:cNvSpPr/>
          <p:nvPr/>
        </p:nvSpPr>
        <p:spPr>
          <a:xfrm>
            <a:off x="3055620" y="2807732"/>
            <a:ext cx="1661160" cy="651748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3183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6430A3E-A7B5-B98A-7861-B2FABA028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65" y="706571"/>
            <a:ext cx="6598166" cy="4014308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46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B6407-2AC1-1731-D932-379FF6549918}"/>
              </a:ext>
            </a:extLst>
          </p:cNvPr>
          <p:cNvSpPr txBox="1"/>
          <p:nvPr/>
        </p:nvSpPr>
        <p:spPr>
          <a:xfrm>
            <a:off x="312420" y="948887"/>
            <a:ext cx="43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TPM Revisited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D7FF955-EAF1-4E59-E8D2-F8FB97E04FCD}"/>
              </a:ext>
            </a:extLst>
          </p:cNvPr>
          <p:cNvSpPr/>
          <p:nvPr/>
        </p:nvSpPr>
        <p:spPr>
          <a:xfrm>
            <a:off x="5661659" y="3257312"/>
            <a:ext cx="1975075" cy="651748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000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47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B6407-2AC1-1731-D932-379FF6549918}"/>
              </a:ext>
            </a:extLst>
          </p:cNvPr>
          <p:cNvSpPr txBox="1"/>
          <p:nvPr/>
        </p:nvSpPr>
        <p:spPr>
          <a:xfrm>
            <a:off x="312420" y="948887"/>
            <a:ext cx="43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TPM Kosten - Raspberry Pi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0B87BDF-7E19-A54A-2423-6F3D95FE2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84" y="1382194"/>
            <a:ext cx="7269480" cy="303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33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42" y="125307"/>
            <a:ext cx="8659502" cy="823580"/>
          </a:xfrm>
        </p:spPr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48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B6407-2AC1-1731-D932-379FF6549918}"/>
              </a:ext>
            </a:extLst>
          </p:cNvPr>
          <p:cNvSpPr txBox="1"/>
          <p:nvPr/>
        </p:nvSpPr>
        <p:spPr>
          <a:xfrm>
            <a:off x="312419" y="948887"/>
            <a:ext cx="50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Core</a:t>
            </a:r>
            <a:r>
              <a:rPr lang="de-DE" dirty="0"/>
              <a:t> </a:t>
            </a:r>
            <a:r>
              <a:rPr lang="de-DE" b="1" dirty="0"/>
              <a:t>Root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/>
              <a:t>Trust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Measurement  - CRTM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F69F3E9-C1C7-1D4A-9D3B-7A62CCFCBAA4}"/>
              </a:ext>
            </a:extLst>
          </p:cNvPr>
          <p:cNvSpPr txBox="1"/>
          <p:nvPr/>
        </p:nvSpPr>
        <p:spPr>
          <a:xfrm>
            <a:off x="708338" y="1482712"/>
            <a:ext cx="7118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Eine </a:t>
            </a:r>
            <a:r>
              <a:rPr lang="de-DE" dirty="0" err="1"/>
              <a:t>trusted</a:t>
            </a:r>
            <a:r>
              <a:rPr lang="de-DE" dirty="0"/>
              <a:t> </a:t>
            </a:r>
            <a:r>
              <a:rPr lang="de-DE" b="1" dirty="0"/>
              <a:t>Computing</a:t>
            </a:r>
            <a:r>
              <a:rPr lang="de-DE" dirty="0"/>
              <a:t> </a:t>
            </a:r>
            <a:r>
              <a:rPr lang="de-DE" b="1" dirty="0"/>
              <a:t>Umgebung</a:t>
            </a:r>
            <a:r>
              <a:rPr lang="de-DE" dirty="0"/>
              <a:t> braucht eine </a:t>
            </a:r>
            <a:r>
              <a:rPr lang="de-DE" b="1" dirty="0"/>
              <a:t>Basis</a:t>
            </a:r>
            <a:r>
              <a:rPr lang="de-DE" dirty="0"/>
              <a:t> des </a:t>
            </a:r>
            <a:r>
              <a:rPr lang="de-DE" b="1" dirty="0"/>
              <a:t>Vertrauens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Basis Root </a:t>
            </a:r>
            <a:r>
              <a:rPr lang="de-DE" dirty="0" err="1"/>
              <a:t>of</a:t>
            </a:r>
            <a:r>
              <a:rPr lang="de-DE" dirty="0"/>
              <a:t> Trust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4" name="Picture 2" descr="Welcome To Trusted Computing Group | Trusted Computing Group">
            <a:extLst>
              <a:ext uri="{FF2B5EF4-FFF2-40B4-BE49-F238E27FC236}">
                <a16:creationId xmlns:a16="http://schemas.microsoft.com/office/drawing/2014/main" id="{249200C4-790F-0A5B-FC03-2242A740C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131" y="2188635"/>
            <a:ext cx="2950942" cy="135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3905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42" y="125307"/>
            <a:ext cx="8659502" cy="823580"/>
          </a:xfrm>
        </p:spPr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49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B6407-2AC1-1731-D932-379FF6549918}"/>
              </a:ext>
            </a:extLst>
          </p:cNvPr>
          <p:cNvSpPr txBox="1"/>
          <p:nvPr/>
        </p:nvSpPr>
        <p:spPr>
          <a:xfrm>
            <a:off x="312419" y="948887"/>
            <a:ext cx="50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Core</a:t>
            </a:r>
            <a:r>
              <a:rPr lang="de-DE" dirty="0"/>
              <a:t> </a:t>
            </a:r>
            <a:r>
              <a:rPr lang="de-DE" b="1" dirty="0"/>
              <a:t>Root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/>
              <a:t>Trust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Measurement  - CRTM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F69F3E9-C1C7-1D4A-9D3B-7A62CCFCBAA4}"/>
              </a:ext>
            </a:extLst>
          </p:cNvPr>
          <p:cNvSpPr txBox="1"/>
          <p:nvPr/>
        </p:nvSpPr>
        <p:spPr>
          <a:xfrm>
            <a:off x="708338" y="1482712"/>
            <a:ext cx="71183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Eine </a:t>
            </a:r>
            <a:r>
              <a:rPr lang="de-DE" dirty="0" err="1"/>
              <a:t>trusted</a:t>
            </a:r>
            <a:r>
              <a:rPr lang="de-DE" dirty="0"/>
              <a:t> </a:t>
            </a:r>
            <a:r>
              <a:rPr lang="de-DE" b="1" dirty="0"/>
              <a:t>Computing</a:t>
            </a:r>
            <a:r>
              <a:rPr lang="de-DE" dirty="0"/>
              <a:t> </a:t>
            </a:r>
            <a:r>
              <a:rPr lang="de-DE" b="1" dirty="0"/>
              <a:t>Umgebung</a:t>
            </a:r>
            <a:r>
              <a:rPr lang="de-DE" dirty="0"/>
              <a:t> braucht eine </a:t>
            </a:r>
            <a:r>
              <a:rPr lang="de-DE" b="1" dirty="0"/>
              <a:t>Basis</a:t>
            </a:r>
            <a:r>
              <a:rPr lang="de-DE" dirty="0"/>
              <a:t> des </a:t>
            </a:r>
            <a:r>
              <a:rPr lang="de-DE" b="1" dirty="0"/>
              <a:t>Vertrauens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Basis Root </a:t>
            </a:r>
            <a:r>
              <a:rPr lang="de-DE" dirty="0" err="1"/>
              <a:t>of</a:t>
            </a:r>
            <a:r>
              <a:rPr lang="de-DE" dirty="0"/>
              <a:t> Trust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CRTM nimmt eine Messung</a:t>
            </a:r>
            <a:br>
              <a:rPr lang="de-DE" dirty="0"/>
            </a:br>
            <a:r>
              <a:rPr lang="de-DE" dirty="0"/>
              <a:t>über einzelne Systemzustände</a:t>
            </a:r>
            <a:br>
              <a:rPr lang="de-DE" dirty="0"/>
            </a:br>
            <a:r>
              <a:rPr lang="de-DE" dirty="0"/>
              <a:t>vor.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Umfasst Hard und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Ergebnisse werden an den PCR geliefert und gespeichert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Picture 2" descr="Welcome To Trusted Computing Group | Trusted Computing Group">
            <a:extLst>
              <a:ext uri="{FF2B5EF4-FFF2-40B4-BE49-F238E27FC236}">
                <a16:creationId xmlns:a16="http://schemas.microsoft.com/office/drawing/2014/main" id="{BFEA73D3-2A08-BD01-8D50-D0EEB2D8F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131" y="2188635"/>
            <a:ext cx="2950942" cy="135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25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de-DE" b="1" dirty="0" err="1"/>
              <a:t>efinition</a:t>
            </a:r>
            <a:r>
              <a:rPr lang="de-DE" b="1" dirty="0"/>
              <a:t>: Ein System ist </a:t>
            </a:r>
            <a:r>
              <a:rPr lang="de-DE" b="1" dirty="0" err="1"/>
              <a:t>trusted</a:t>
            </a:r>
            <a:r>
              <a:rPr lang="de-DE" b="1" dirty="0"/>
              <a:t> wenn es sich berechenbar und absehbar verhält. </a:t>
            </a:r>
          </a:p>
        </p:txBody>
      </p:sp>
    </p:spTree>
    <p:extLst>
      <p:ext uri="{BB962C8B-B14F-4D97-AF65-F5344CB8AC3E}">
        <p14:creationId xmlns:p14="http://schemas.microsoft.com/office/powerpoint/2010/main" val="3554233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42" y="125307"/>
            <a:ext cx="8659502" cy="823580"/>
          </a:xfrm>
        </p:spPr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50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B6407-2AC1-1731-D932-379FF6549918}"/>
              </a:ext>
            </a:extLst>
          </p:cNvPr>
          <p:cNvSpPr txBox="1"/>
          <p:nvPr/>
        </p:nvSpPr>
        <p:spPr>
          <a:xfrm>
            <a:off x="312419" y="948887"/>
            <a:ext cx="50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Idee des transitiven Vertrauen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47B0CE1-42F4-7138-B5A5-3D63975F9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895"/>
          <a:stretch/>
        </p:blipFill>
        <p:spPr>
          <a:xfrm>
            <a:off x="2215202" y="1553335"/>
            <a:ext cx="1571187" cy="117692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F6C7CD4-E302-2A89-695E-5449FB1F23FD}"/>
              </a:ext>
            </a:extLst>
          </p:cNvPr>
          <p:cNvSpPr txBox="1"/>
          <p:nvPr/>
        </p:nvSpPr>
        <p:spPr>
          <a:xfrm>
            <a:off x="2060620" y="2780713"/>
            <a:ext cx="260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Messgröße E</a:t>
            </a:r>
            <a:r>
              <a:rPr lang="de-DE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5705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42" y="125307"/>
            <a:ext cx="8659502" cy="823580"/>
          </a:xfrm>
        </p:spPr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51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B6407-2AC1-1731-D932-379FF6549918}"/>
              </a:ext>
            </a:extLst>
          </p:cNvPr>
          <p:cNvSpPr txBox="1"/>
          <p:nvPr/>
        </p:nvSpPr>
        <p:spPr>
          <a:xfrm>
            <a:off x="312419" y="948887"/>
            <a:ext cx="50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Idee des transitiven Vertrauen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47B0CE1-42F4-7138-B5A5-3D63975F9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895"/>
          <a:stretch/>
        </p:blipFill>
        <p:spPr>
          <a:xfrm>
            <a:off x="2215202" y="1553335"/>
            <a:ext cx="1571187" cy="117692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F6C7CD4-E302-2A89-695E-5449FB1F23FD}"/>
              </a:ext>
            </a:extLst>
          </p:cNvPr>
          <p:cNvSpPr txBox="1"/>
          <p:nvPr/>
        </p:nvSpPr>
        <p:spPr>
          <a:xfrm>
            <a:off x="2060620" y="2780713"/>
            <a:ext cx="260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Messgröße E</a:t>
            </a:r>
            <a:r>
              <a:rPr lang="de-DE" baseline="-25000" dirty="0"/>
              <a:t>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AB8DA17-5147-3949-DCE9-84D531801732}"/>
              </a:ext>
            </a:extLst>
          </p:cNvPr>
          <p:cNvSpPr txBox="1"/>
          <p:nvPr/>
        </p:nvSpPr>
        <p:spPr>
          <a:xfrm>
            <a:off x="4823138" y="1172302"/>
            <a:ext cx="2910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wollen wir erreichen?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Eine Trust-Chain.</a:t>
            </a:r>
          </a:p>
        </p:txBody>
      </p:sp>
      <p:pic>
        <p:nvPicPr>
          <p:cNvPr id="15" name="Grafik 14" descr="Verwirrte Person mit einfarbiger Füllung">
            <a:extLst>
              <a:ext uri="{FF2B5EF4-FFF2-40B4-BE49-F238E27FC236}">
                <a16:creationId xmlns:a16="http://schemas.microsoft.com/office/drawing/2014/main" id="{FEF21D70-E8D0-3B2A-F6FC-2D9AAAB4F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9139" y="2596046"/>
            <a:ext cx="914400" cy="914400"/>
          </a:xfrm>
          <a:prstGeom prst="rect">
            <a:avLst/>
          </a:prstGeom>
        </p:spPr>
      </p:pic>
      <p:pic>
        <p:nvPicPr>
          <p:cNvPr id="16" name="Grafik 15" descr="Verwirrte Person mit einfarbiger Füllung">
            <a:extLst>
              <a:ext uri="{FF2B5EF4-FFF2-40B4-BE49-F238E27FC236}">
                <a16:creationId xmlns:a16="http://schemas.microsoft.com/office/drawing/2014/main" id="{3C79AEC2-0B4B-CFFC-0DC8-B6D67F9D4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67984" y="2596046"/>
            <a:ext cx="914400" cy="914400"/>
          </a:xfrm>
          <a:prstGeom prst="rect">
            <a:avLst/>
          </a:prstGeom>
        </p:spPr>
      </p:pic>
      <p:pic>
        <p:nvPicPr>
          <p:cNvPr id="17" name="Grafik 16" descr="Verwirrte Person mit einfarbiger Füllung">
            <a:extLst>
              <a:ext uri="{FF2B5EF4-FFF2-40B4-BE49-F238E27FC236}">
                <a16:creationId xmlns:a16="http://schemas.microsoft.com/office/drawing/2014/main" id="{0701C0F2-95AA-9DCC-1999-9F59CB94C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3489" y="2596046"/>
            <a:ext cx="914400" cy="9144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C6331065-4FF5-1CC4-60CA-AE8A6497FACB}"/>
              </a:ext>
            </a:extLst>
          </p:cNvPr>
          <p:cNvSpPr/>
          <p:nvPr/>
        </p:nvSpPr>
        <p:spPr>
          <a:xfrm>
            <a:off x="7928223" y="2780713"/>
            <a:ext cx="476518" cy="4829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0E593D7-1C88-85A3-D5AA-F002DDAB843C}"/>
              </a:ext>
            </a:extLst>
          </p:cNvPr>
          <p:cNvSpPr txBox="1"/>
          <p:nvPr/>
        </p:nvSpPr>
        <p:spPr>
          <a:xfrm>
            <a:off x="6492228" y="3652079"/>
            <a:ext cx="143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</a:t>
            </a:r>
            <a:r>
              <a:rPr lang="de-DE" baseline="-25000" dirty="0"/>
              <a:t>0</a:t>
            </a:r>
            <a:r>
              <a:rPr lang="de-DE" dirty="0"/>
              <a:t>=Das ist rot!</a:t>
            </a:r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68A63AFA-6F13-256B-2FC7-EB07AF9223C0}"/>
              </a:ext>
            </a:extLst>
          </p:cNvPr>
          <p:cNvSpPr/>
          <p:nvPr/>
        </p:nvSpPr>
        <p:spPr>
          <a:xfrm rot="10800000">
            <a:off x="6453460" y="3053246"/>
            <a:ext cx="330540" cy="967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rechts 21">
            <a:extLst>
              <a:ext uri="{FF2B5EF4-FFF2-40B4-BE49-F238E27FC236}">
                <a16:creationId xmlns:a16="http://schemas.microsoft.com/office/drawing/2014/main" id="{FE48E38D-4ABC-CB16-B764-FFD5FE25035E}"/>
              </a:ext>
            </a:extLst>
          </p:cNvPr>
          <p:cNvSpPr/>
          <p:nvPr/>
        </p:nvSpPr>
        <p:spPr>
          <a:xfrm rot="10800000">
            <a:off x="7496145" y="3042579"/>
            <a:ext cx="330540" cy="967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rechts 22">
            <a:extLst>
              <a:ext uri="{FF2B5EF4-FFF2-40B4-BE49-F238E27FC236}">
                <a16:creationId xmlns:a16="http://schemas.microsoft.com/office/drawing/2014/main" id="{8F4F6B80-E6B7-936C-B63A-078B1718FC55}"/>
              </a:ext>
            </a:extLst>
          </p:cNvPr>
          <p:cNvSpPr/>
          <p:nvPr/>
        </p:nvSpPr>
        <p:spPr>
          <a:xfrm rot="10800000">
            <a:off x="5355492" y="3042579"/>
            <a:ext cx="330540" cy="967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E3773AF-7461-704D-4A2D-DE4B2C499457}"/>
              </a:ext>
            </a:extLst>
          </p:cNvPr>
          <p:cNvSpPr txBox="1"/>
          <p:nvPr/>
        </p:nvSpPr>
        <p:spPr>
          <a:xfrm>
            <a:off x="4488305" y="3695113"/>
            <a:ext cx="143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</a:t>
            </a:r>
            <a:r>
              <a:rPr lang="de-DE" baseline="-25000" dirty="0"/>
              <a:t>2</a:t>
            </a:r>
            <a:r>
              <a:rPr lang="de-DE" dirty="0"/>
              <a:t>=Das ist rot!</a:t>
            </a:r>
          </a:p>
        </p:txBody>
      </p:sp>
    </p:spTree>
    <p:extLst>
      <p:ext uri="{BB962C8B-B14F-4D97-AF65-F5344CB8AC3E}">
        <p14:creationId xmlns:p14="http://schemas.microsoft.com/office/powerpoint/2010/main" val="10184031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42" y="125307"/>
            <a:ext cx="8659502" cy="823580"/>
          </a:xfrm>
        </p:spPr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52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B6407-2AC1-1731-D932-379FF6549918}"/>
              </a:ext>
            </a:extLst>
          </p:cNvPr>
          <p:cNvSpPr txBox="1"/>
          <p:nvPr/>
        </p:nvSpPr>
        <p:spPr>
          <a:xfrm>
            <a:off x="312419" y="948887"/>
            <a:ext cx="50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Idee des transitiven Vertrauen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47B0CE1-42F4-7138-B5A5-3D63975F9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895"/>
          <a:stretch/>
        </p:blipFill>
        <p:spPr>
          <a:xfrm>
            <a:off x="2215202" y="1553335"/>
            <a:ext cx="1571187" cy="117692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F6C7CD4-E302-2A89-695E-5449FB1F23FD}"/>
              </a:ext>
            </a:extLst>
          </p:cNvPr>
          <p:cNvSpPr txBox="1"/>
          <p:nvPr/>
        </p:nvSpPr>
        <p:spPr>
          <a:xfrm>
            <a:off x="2060620" y="2780713"/>
            <a:ext cx="260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Messgröße E</a:t>
            </a:r>
            <a:r>
              <a:rPr lang="de-DE" baseline="-25000" dirty="0"/>
              <a:t>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AB8DA17-5147-3949-DCE9-84D531801732}"/>
              </a:ext>
            </a:extLst>
          </p:cNvPr>
          <p:cNvSpPr txBox="1"/>
          <p:nvPr/>
        </p:nvSpPr>
        <p:spPr>
          <a:xfrm>
            <a:off x="4823138" y="1172302"/>
            <a:ext cx="2910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wollen wir erreichen?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Eine Trust-Chain.</a:t>
            </a:r>
          </a:p>
        </p:txBody>
      </p:sp>
      <p:pic>
        <p:nvPicPr>
          <p:cNvPr id="15" name="Grafik 14" descr="Verwirrte Person mit einfarbiger Füllung">
            <a:extLst>
              <a:ext uri="{FF2B5EF4-FFF2-40B4-BE49-F238E27FC236}">
                <a16:creationId xmlns:a16="http://schemas.microsoft.com/office/drawing/2014/main" id="{FEF21D70-E8D0-3B2A-F6FC-2D9AAAB4F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9139" y="2596046"/>
            <a:ext cx="914400" cy="914400"/>
          </a:xfrm>
          <a:prstGeom prst="rect">
            <a:avLst/>
          </a:prstGeom>
        </p:spPr>
      </p:pic>
      <p:pic>
        <p:nvPicPr>
          <p:cNvPr id="16" name="Grafik 15" descr="Verwirrte Person mit einfarbiger Füllung">
            <a:extLst>
              <a:ext uri="{FF2B5EF4-FFF2-40B4-BE49-F238E27FC236}">
                <a16:creationId xmlns:a16="http://schemas.microsoft.com/office/drawing/2014/main" id="{3C79AEC2-0B4B-CFFC-0DC8-B6D67F9D4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67984" y="2596046"/>
            <a:ext cx="914400" cy="914400"/>
          </a:xfrm>
          <a:prstGeom prst="rect">
            <a:avLst/>
          </a:prstGeom>
        </p:spPr>
      </p:pic>
      <p:pic>
        <p:nvPicPr>
          <p:cNvPr id="17" name="Grafik 16" descr="Verwirrte Person mit einfarbiger Füllung">
            <a:extLst>
              <a:ext uri="{FF2B5EF4-FFF2-40B4-BE49-F238E27FC236}">
                <a16:creationId xmlns:a16="http://schemas.microsoft.com/office/drawing/2014/main" id="{0701C0F2-95AA-9DCC-1999-9F59CB94C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3489" y="2596046"/>
            <a:ext cx="914400" cy="9144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C6331065-4FF5-1CC4-60CA-AE8A6497FACB}"/>
              </a:ext>
            </a:extLst>
          </p:cNvPr>
          <p:cNvSpPr/>
          <p:nvPr/>
        </p:nvSpPr>
        <p:spPr>
          <a:xfrm>
            <a:off x="7928223" y="2780713"/>
            <a:ext cx="476518" cy="4829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0E593D7-1C88-85A3-D5AA-F002DDAB843C}"/>
              </a:ext>
            </a:extLst>
          </p:cNvPr>
          <p:cNvSpPr txBox="1"/>
          <p:nvPr/>
        </p:nvSpPr>
        <p:spPr>
          <a:xfrm>
            <a:off x="6492228" y="3652079"/>
            <a:ext cx="143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</a:t>
            </a:r>
            <a:r>
              <a:rPr lang="de-DE" baseline="-25000" dirty="0"/>
              <a:t>0</a:t>
            </a:r>
            <a:r>
              <a:rPr lang="de-DE" dirty="0"/>
              <a:t>=Das ist </a:t>
            </a:r>
            <a:r>
              <a:rPr lang="de-DE" b="1" dirty="0">
                <a:solidFill>
                  <a:srgbClr val="C00000"/>
                </a:solidFill>
              </a:rPr>
              <a:t>rot</a:t>
            </a:r>
            <a:r>
              <a:rPr lang="de-DE" dirty="0"/>
              <a:t>!</a:t>
            </a:r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68A63AFA-6F13-256B-2FC7-EB07AF9223C0}"/>
              </a:ext>
            </a:extLst>
          </p:cNvPr>
          <p:cNvSpPr/>
          <p:nvPr/>
        </p:nvSpPr>
        <p:spPr>
          <a:xfrm rot="10800000">
            <a:off x="6453460" y="3053246"/>
            <a:ext cx="330540" cy="967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rechts 21">
            <a:extLst>
              <a:ext uri="{FF2B5EF4-FFF2-40B4-BE49-F238E27FC236}">
                <a16:creationId xmlns:a16="http://schemas.microsoft.com/office/drawing/2014/main" id="{FE48E38D-4ABC-CB16-B764-FFD5FE25035E}"/>
              </a:ext>
            </a:extLst>
          </p:cNvPr>
          <p:cNvSpPr/>
          <p:nvPr/>
        </p:nvSpPr>
        <p:spPr>
          <a:xfrm rot="10800000">
            <a:off x="7496145" y="3042579"/>
            <a:ext cx="330540" cy="967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rechts 22">
            <a:extLst>
              <a:ext uri="{FF2B5EF4-FFF2-40B4-BE49-F238E27FC236}">
                <a16:creationId xmlns:a16="http://schemas.microsoft.com/office/drawing/2014/main" id="{8F4F6B80-E6B7-936C-B63A-078B1718FC55}"/>
              </a:ext>
            </a:extLst>
          </p:cNvPr>
          <p:cNvSpPr/>
          <p:nvPr/>
        </p:nvSpPr>
        <p:spPr>
          <a:xfrm rot="10800000">
            <a:off x="5355492" y="3042579"/>
            <a:ext cx="330540" cy="967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E3773AF-7461-704D-4A2D-DE4B2C499457}"/>
              </a:ext>
            </a:extLst>
          </p:cNvPr>
          <p:cNvSpPr txBox="1"/>
          <p:nvPr/>
        </p:nvSpPr>
        <p:spPr>
          <a:xfrm>
            <a:off x="4488305" y="3695113"/>
            <a:ext cx="143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</a:t>
            </a:r>
            <a:r>
              <a:rPr lang="de-DE" baseline="-25000" dirty="0"/>
              <a:t>2</a:t>
            </a:r>
            <a:r>
              <a:rPr lang="de-DE" dirty="0"/>
              <a:t>=Das ist </a:t>
            </a:r>
            <a:r>
              <a:rPr lang="de-DE" b="1" dirty="0">
                <a:solidFill>
                  <a:srgbClr val="0070C0"/>
                </a:solidFill>
              </a:rPr>
              <a:t>blau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278124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42" y="125307"/>
            <a:ext cx="8659502" cy="823580"/>
          </a:xfrm>
        </p:spPr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53</a:t>
            </a:fld>
            <a:endParaRPr lang="de-DE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B6407-2AC1-1731-D932-379FF6549918}"/>
              </a:ext>
            </a:extLst>
          </p:cNvPr>
          <p:cNvSpPr txBox="1"/>
          <p:nvPr/>
        </p:nvSpPr>
        <p:spPr>
          <a:xfrm>
            <a:off x="312419" y="948887"/>
            <a:ext cx="50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Idee des transitiven Vertrauen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47B0CE1-42F4-7138-B5A5-3D63975F9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895"/>
          <a:stretch/>
        </p:blipFill>
        <p:spPr>
          <a:xfrm>
            <a:off x="2215202" y="1553335"/>
            <a:ext cx="1571187" cy="117692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F6C7CD4-E302-2A89-695E-5449FB1F23FD}"/>
              </a:ext>
            </a:extLst>
          </p:cNvPr>
          <p:cNvSpPr txBox="1"/>
          <p:nvPr/>
        </p:nvSpPr>
        <p:spPr>
          <a:xfrm>
            <a:off x="2060620" y="2780713"/>
            <a:ext cx="260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Messgröße E</a:t>
            </a:r>
            <a:r>
              <a:rPr lang="de-DE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74682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42" y="125307"/>
            <a:ext cx="8659502" cy="823580"/>
          </a:xfrm>
        </p:spPr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54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B6407-2AC1-1731-D932-379FF6549918}"/>
              </a:ext>
            </a:extLst>
          </p:cNvPr>
          <p:cNvSpPr txBox="1"/>
          <p:nvPr/>
        </p:nvSpPr>
        <p:spPr>
          <a:xfrm>
            <a:off x="312419" y="948887"/>
            <a:ext cx="50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Idee des transitiven Vertrauen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47B0CE1-42F4-7138-B5A5-3D63975F9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895"/>
          <a:stretch/>
        </p:blipFill>
        <p:spPr>
          <a:xfrm>
            <a:off x="2215202" y="1553335"/>
            <a:ext cx="1571187" cy="117692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F6C7CD4-E302-2A89-695E-5449FB1F23FD}"/>
              </a:ext>
            </a:extLst>
          </p:cNvPr>
          <p:cNvSpPr txBox="1"/>
          <p:nvPr/>
        </p:nvSpPr>
        <p:spPr>
          <a:xfrm>
            <a:off x="2060620" y="2780713"/>
            <a:ext cx="260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Messgröße E</a:t>
            </a:r>
            <a:r>
              <a:rPr lang="de-DE" baseline="-25000" dirty="0"/>
              <a:t>0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58D5F64-A3E5-3277-BA8C-3B8098360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895" b="54089"/>
          <a:stretch/>
        </p:blipFill>
        <p:spPr>
          <a:xfrm>
            <a:off x="3642609" y="1539604"/>
            <a:ext cx="1571187" cy="540334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EF857704-4464-105C-DD8E-4A93CEC42728}"/>
              </a:ext>
            </a:extLst>
          </p:cNvPr>
          <p:cNvSpPr/>
          <p:nvPr/>
        </p:nvSpPr>
        <p:spPr>
          <a:xfrm>
            <a:off x="4461992" y="1772467"/>
            <a:ext cx="76200" cy="119833"/>
          </a:xfrm>
          <a:prstGeom prst="rect">
            <a:avLst/>
          </a:prstGeom>
          <a:solidFill>
            <a:srgbClr val="5555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68B0519-AD31-E1F8-F87E-2E44265EB84D}"/>
              </a:ext>
            </a:extLst>
          </p:cNvPr>
          <p:cNvSpPr txBox="1"/>
          <p:nvPr/>
        </p:nvSpPr>
        <p:spPr>
          <a:xfrm>
            <a:off x="4368329" y="1739000"/>
            <a:ext cx="365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1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4B32110-2B96-6AFE-9162-B91D77025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895" b="54089"/>
          <a:stretch/>
        </p:blipFill>
        <p:spPr>
          <a:xfrm>
            <a:off x="4929542" y="1539604"/>
            <a:ext cx="1571187" cy="540334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0B57F08C-D329-79FB-0B91-0CE49AF3A9BD}"/>
              </a:ext>
            </a:extLst>
          </p:cNvPr>
          <p:cNvSpPr/>
          <p:nvPr/>
        </p:nvSpPr>
        <p:spPr>
          <a:xfrm>
            <a:off x="5748925" y="1772467"/>
            <a:ext cx="76200" cy="119833"/>
          </a:xfrm>
          <a:prstGeom prst="rect">
            <a:avLst/>
          </a:prstGeom>
          <a:solidFill>
            <a:srgbClr val="5555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1B904E8-2C17-E048-8617-28037ACD8138}"/>
              </a:ext>
            </a:extLst>
          </p:cNvPr>
          <p:cNvSpPr txBox="1"/>
          <p:nvPr/>
        </p:nvSpPr>
        <p:spPr>
          <a:xfrm>
            <a:off x="5655262" y="1739000"/>
            <a:ext cx="365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2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7D2D2CDA-468E-873A-3FDC-0286F65A0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895" b="54089"/>
          <a:stretch/>
        </p:blipFill>
        <p:spPr>
          <a:xfrm>
            <a:off x="6336391" y="1528316"/>
            <a:ext cx="1571187" cy="540334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01B09AD1-219A-DFF4-7D96-7F4C8AA02336}"/>
              </a:ext>
            </a:extLst>
          </p:cNvPr>
          <p:cNvSpPr/>
          <p:nvPr/>
        </p:nvSpPr>
        <p:spPr>
          <a:xfrm>
            <a:off x="7155774" y="1761179"/>
            <a:ext cx="76200" cy="119833"/>
          </a:xfrm>
          <a:prstGeom prst="rect">
            <a:avLst/>
          </a:prstGeom>
          <a:solidFill>
            <a:srgbClr val="5555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732F4A5-3581-19E2-6394-B99696E8806E}"/>
              </a:ext>
            </a:extLst>
          </p:cNvPr>
          <p:cNvSpPr txBox="1"/>
          <p:nvPr/>
        </p:nvSpPr>
        <p:spPr>
          <a:xfrm>
            <a:off x="7062111" y="1727712"/>
            <a:ext cx="365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Pfeil nach rechts 31">
            <a:extLst>
              <a:ext uri="{FF2B5EF4-FFF2-40B4-BE49-F238E27FC236}">
                <a16:creationId xmlns:a16="http://schemas.microsoft.com/office/drawing/2014/main" id="{E8FF04CE-9441-3697-1103-8218B77F53AD}"/>
              </a:ext>
            </a:extLst>
          </p:cNvPr>
          <p:cNvSpPr/>
          <p:nvPr/>
        </p:nvSpPr>
        <p:spPr>
          <a:xfrm rot="5400000">
            <a:off x="5335526" y="2192141"/>
            <a:ext cx="508000" cy="2512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F3F6305-5E5D-C88D-A202-0596F2A7F00E}"/>
              </a:ext>
            </a:extLst>
          </p:cNvPr>
          <p:cNvSpPr txBox="1"/>
          <p:nvPr/>
        </p:nvSpPr>
        <p:spPr>
          <a:xfrm>
            <a:off x="4520435" y="2647787"/>
            <a:ext cx="260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Vertrauen auf E</a:t>
            </a:r>
            <a:r>
              <a:rPr lang="de-DE" baseline="-25000" dirty="0"/>
              <a:t>2 </a:t>
            </a:r>
            <a:r>
              <a:rPr lang="de-DE" dirty="0"/>
              <a:t>setzt E</a:t>
            </a:r>
            <a:r>
              <a:rPr lang="de-DE" baseline="-25000" dirty="0"/>
              <a:t>1</a:t>
            </a:r>
            <a:r>
              <a:rPr lang="de-DE" dirty="0"/>
              <a:t> und E</a:t>
            </a:r>
            <a:r>
              <a:rPr lang="de-DE" baseline="-25000" dirty="0"/>
              <a:t>0 </a:t>
            </a:r>
            <a:r>
              <a:rPr lang="de-DE" dirty="0"/>
              <a:t>voraus</a:t>
            </a:r>
          </a:p>
        </p:txBody>
      </p:sp>
    </p:spTree>
    <p:extLst>
      <p:ext uri="{BB962C8B-B14F-4D97-AF65-F5344CB8AC3E}">
        <p14:creationId xmlns:p14="http://schemas.microsoft.com/office/powerpoint/2010/main" val="23737235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42" y="125307"/>
            <a:ext cx="8659502" cy="823580"/>
          </a:xfrm>
        </p:spPr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55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B6407-2AC1-1731-D932-379FF6549918}"/>
              </a:ext>
            </a:extLst>
          </p:cNvPr>
          <p:cNvSpPr txBox="1"/>
          <p:nvPr/>
        </p:nvSpPr>
        <p:spPr>
          <a:xfrm>
            <a:off x="312419" y="948887"/>
            <a:ext cx="50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Authenticated</a:t>
            </a:r>
            <a:r>
              <a:rPr lang="de-DE" b="1" dirty="0"/>
              <a:t> Boot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7D2B4EA-C44A-1C18-55D3-02B0B58FCD4B}"/>
              </a:ext>
            </a:extLst>
          </p:cNvPr>
          <p:cNvSpPr txBox="1"/>
          <p:nvPr/>
        </p:nvSpPr>
        <p:spPr>
          <a:xfrm>
            <a:off x="312419" y="169344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Transitiven Vertrauen oder der Boot wird abgebrochen.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73272C8-A039-941C-98CF-E72A8E64D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53" y="2534210"/>
            <a:ext cx="7772400" cy="147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148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42" y="125307"/>
            <a:ext cx="8659502" cy="823580"/>
          </a:xfrm>
        </p:spPr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56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B6407-2AC1-1731-D932-379FF6549918}"/>
              </a:ext>
            </a:extLst>
          </p:cNvPr>
          <p:cNvSpPr txBox="1"/>
          <p:nvPr/>
        </p:nvSpPr>
        <p:spPr>
          <a:xfrm>
            <a:off x="312419" y="948887"/>
            <a:ext cx="50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Authenticated</a:t>
            </a:r>
            <a:r>
              <a:rPr lang="de-DE" b="1" dirty="0"/>
              <a:t> Boot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7D2B4EA-C44A-1C18-55D3-02B0B58FCD4B}"/>
              </a:ext>
            </a:extLst>
          </p:cNvPr>
          <p:cNvSpPr txBox="1"/>
          <p:nvPr/>
        </p:nvSpPr>
        <p:spPr>
          <a:xfrm>
            <a:off x="312419" y="169344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Transitiven Vertrauen oder der Boot wird abgebrochen.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73272C8-A039-941C-98CF-E72A8E64D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53" y="2534210"/>
            <a:ext cx="7772400" cy="14794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BED7E79-A766-3653-915B-2F175389BCE0}"/>
              </a:ext>
            </a:extLst>
          </p:cNvPr>
          <p:cNvSpPr txBox="1"/>
          <p:nvPr/>
        </p:nvSpPr>
        <p:spPr>
          <a:xfrm>
            <a:off x="5362009" y="1047109"/>
            <a:ext cx="3074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Werte können auch aus der Ferne kontrolliert werden.</a:t>
            </a:r>
          </a:p>
        </p:txBody>
      </p:sp>
    </p:spTree>
    <p:extLst>
      <p:ext uri="{BB962C8B-B14F-4D97-AF65-F5344CB8AC3E}">
        <p14:creationId xmlns:p14="http://schemas.microsoft.com/office/powerpoint/2010/main" val="6439153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42" y="125307"/>
            <a:ext cx="8659502" cy="823580"/>
          </a:xfrm>
        </p:spPr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57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B6407-2AC1-1731-D932-379FF6549918}"/>
              </a:ext>
            </a:extLst>
          </p:cNvPr>
          <p:cNvSpPr txBox="1"/>
          <p:nvPr/>
        </p:nvSpPr>
        <p:spPr>
          <a:xfrm>
            <a:off x="312419" y="948887"/>
            <a:ext cx="50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Authenticated</a:t>
            </a:r>
            <a:r>
              <a:rPr lang="de-DE" b="1" dirty="0"/>
              <a:t> Boot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7D2B4EA-C44A-1C18-55D3-02B0B58FCD4B}"/>
              </a:ext>
            </a:extLst>
          </p:cNvPr>
          <p:cNvSpPr txBox="1"/>
          <p:nvPr/>
        </p:nvSpPr>
        <p:spPr>
          <a:xfrm>
            <a:off x="312419" y="169344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Transitiven Vertrauen oder der Boot wird abgebrochen.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73272C8-A039-941C-98CF-E72A8E64D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53" y="2534210"/>
            <a:ext cx="7772400" cy="14794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BED7E79-A766-3653-915B-2F175389BCE0}"/>
              </a:ext>
            </a:extLst>
          </p:cNvPr>
          <p:cNvSpPr txBox="1"/>
          <p:nvPr/>
        </p:nvSpPr>
        <p:spPr>
          <a:xfrm>
            <a:off x="5362009" y="1047109"/>
            <a:ext cx="3074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Werte können auch aus der Ferne kontrolliert werden.</a:t>
            </a:r>
          </a:p>
        </p:txBody>
      </p:sp>
    </p:spTree>
    <p:extLst>
      <p:ext uri="{BB962C8B-B14F-4D97-AF65-F5344CB8AC3E}">
        <p14:creationId xmlns:p14="http://schemas.microsoft.com/office/powerpoint/2010/main" val="14379604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42" y="125307"/>
            <a:ext cx="8659502" cy="823580"/>
          </a:xfrm>
        </p:spPr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58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B6407-2AC1-1731-D932-379FF6549918}"/>
              </a:ext>
            </a:extLst>
          </p:cNvPr>
          <p:cNvSpPr txBox="1"/>
          <p:nvPr/>
        </p:nvSpPr>
        <p:spPr>
          <a:xfrm>
            <a:off x="312419" y="948887"/>
            <a:ext cx="50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Authenticated</a:t>
            </a:r>
            <a:r>
              <a:rPr lang="de-DE" b="1" dirty="0"/>
              <a:t> Boot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AC522C-4F2B-543C-3AB4-BB45B9344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88" y="1318219"/>
            <a:ext cx="5966012" cy="336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514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42" y="125307"/>
            <a:ext cx="8659502" cy="823580"/>
          </a:xfrm>
        </p:spPr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59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B6407-2AC1-1731-D932-379FF6549918}"/>
              </a:ext>
            </a:extLst>
          </p:cNvPr>
          <p:cNvSpPr txBox="1"/>
          <p:nvPr/>
        </p:nvSpPr>
        <p:spPr>
          <a:xfrm>
            <a:off x="312419" y="948887"/>
            <a:ext cx="50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Authenticated</a:t>
            </a:r>
            <a:r>
              <a:rPr lang="de-DE" b="1" dirty="0"/>
              <a:t> Boot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AC522C-4F2B-543C-3AB4-BB45B9344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88" y="1318219"/>
            <a:ext cx="5966012" cy="336023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5597AF6-9E53-1CBD-524B-5D80FD37D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482" y="1362227"/>
            <a:ext cx="5580530" cy="335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6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6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de-DE" b="1" dirty="0" err="1"/>
              <a:t>efinition</a:t>
            </a:r>
            <a:r>
              <a:rPr lang="de-DE" b="1" dirty="0"/>
              <a:t>: Ein System ist </a:t>
            </a:r>
            <a:r>
              <a:rPr lang="de-DE" b="1" dirty="0" err="1"/>
              <a:t>trusted</a:t>
            </a:r>
            <a:r>
              <a:rPr lang="de-DE" b="1" dirty="0"/>
              <a:t> wenn es sich berechenbar und absehbar verhält. </a:t>
            </a:r>
          </a:p>
        </p:txBody>
      </p:sp>
      <p:pic>
        <p:nvPicPr>
          <p:cNvPr id="4" name="Grafik 3" descr="Fragezeichen">
            <a:extLst>
              <a:ext uri="{FF2B5EF4-FFF2-40B4-BE49-F238E27FC236}">
                <a16:creationId xmlns:a16="http://schemas.microsoft.com/office/drawing/2014/main" id="{7AFB66E9-6A2B-A327-D512-276FF161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0889" y="2026113"/>
            <a:ext cx="1091273" cy="109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086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42" y="125307"/>
            <a:ext cx="8659502" cy="823580"/>
          </a:xfrm>
        </p:spPr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60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B6407-2AC1-1731-D932-379FF6549918}"/>
              </a:ext>
            </a:extLst>
          </p:cNvPr>
          <p:cNvSpPr txBox="1"/>
          <p:nvPr/>
        </p:nvSpPr>
        <p:spPr>
          <a:xfrm>
            <a:off x="312419" y="948887"/>
            <a:ext cx="502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Authenticated</a:t>
            </a:r>
            <a:r>
              <a:rPr lang="de-DE" b="1" dirty="0"/>
              <a:t> Boot – </a:t>
            </a:r>
            <a:r>
              <a:rPr lang="de-DE" b="1" dirty="0" err="1"/>
              <a:t>Sealing</a:t>
            </a:r>
            <a:endParaRPr lang="de-DE" b="1" dirty="0"/>
          </a:p>
          <a:p>
            <a:r>
              <a:rPr lang="de-DE" b="1" dirty="0"/>
              <a:t>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323AD9E-AB7F-21E8-26C5-E04311D0B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392" y="1318219"/>
            <a:ext cx="5616778" cy="32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050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42" y="125307"/>
            <a:ext cx="8659502" cy="823580"/>
          </a:xfrm>
        </p:spPr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61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B6407-2AC1-1731-D932-379FF6549918}"/>
              </a:ext>
            </a:extLst>
          </p:cNvPr>
          <p:cNvSpPr txBox="1"/>
          <p:nvPr/>
        </p:nvSpPr>
        <p:spPr>
          <a:xfrm>
            <a:off x="303812" y="948886"/>
            <a:ext cx="50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Authenticated</a:t>
            </a:r>
            <a:r>
              <a:rPr lang="de-DE" b="1" dirty="0"/>
              <a:t> Boot - </a:t>
            </a:r>
            <a:r>
              <a:rPr lang="de-DE" b="1" dirty="0" err="1"/>
              <a:t>Sealing</a:t>
            </a:r>
            <a:r>
              <a:rPr lang="de-DE" b="1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289979F-9330-80AC-61A3-FA4F721A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98" y="1325718"/>
            <a:ext cx="4874366" cy="34721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F217714-8C82-9031-D9C2-CA53F50ED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068" y="1279774"/>
            <a:ext cx="5498334" cy="368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890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42" y="125307"/>
            <a:ext cx="8659502" cy="823580"/>
          </a:xfrm>
        </p:spPr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62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B6407-2AC1-1731-D932-379FF6549918}"/>
              </a:ext>
            </a:extLst>
          </p:cNvPr>
          <p:cNvSpPr txBox="1"/>
          <p:nvPr/>
        </p:nvSpPr>
        <p:spPr>
          <a:xfrm>
            <a:off x="303812" y="948886"/>
            <a:ext cx="50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Authenticated</a:t>
            </a:r>
            <a:r>
              <a:rPr lang="de-DE" b="1" dirty="0"/>
              <a:t> Boot – Remote Attestation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DD52901-8A05-93BD-B8E1-8913F347C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41" y="1407946"/>
            <a:ext cx="5885329" cy="320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488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42" y="125307"/>
            <a:ext cx="8659502" cy="823580"/>
          </a:xfrm>
        </p:spPr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63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FF256B-E784-084A-2308-686492841B06}"/>
              </a:ext>
            </a:extLst>
          </p:cNvPr>
          <p:cNvSpPr/>
          <p:nvPr/>
        </p:nvSpPr>
        <p:spPr>
          <a:xfrm>
            <a:off x="8000073" y="4119946"/>
            <a:ext cx="614050" cy="6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B6407-2AC1-1731-D932-379FF6549918}"/>
              </a:ext>
            </a:extLst>
          </p:cNvPr>
          <p:cNvSpPr txBox="1"/>
          <p:nvPr/>
        </p:nvSpPr>
        <p:spPr>
          <a:xfrm>
            <a:off x="303812" y="948886"/>
            <a:ext cx="50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Authenticated</a:t>
            </a:r>
            <a:r>
              <a:rPr lang="de-DE" b="1" dirty="0"/>
              <a:t> Boot – Remote Attestation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DD52901-8A05-93BD-B8E1-8913F347C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41" y="1407946"/>
            <a:ext cx="5885329" cy="320391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D582616-471E-4C26-2686-7EAE5954E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330" y="1407946"/>
            <a:ext cx="5765901" cy="320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8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7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de-DE" b="1" dirty="0" err="1"/>
              <a:t>efinition</a:t>
            </a:r>
            <a:r>
              <a:rPr lang="de-DE" b="1" dirty="0"/>
              <a:t>: Ein System ist </a:t>
            </a:r>
            <a:r>
              <a:rPr lang="de-DE" b="1" dirty="0" err="1"/>
              <a:t>trusted</a:t>
            </a:r>
            <a:r>
              <a:rPr lang="de-DE" b="1" dirty="0"/>
              <a:t> wenn es sich berechenbar und absehbar verhält.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6F024C-3812-697A-CA38-1927383A23C6}"/>
              </a:ext>
            </a:extLst>
          </p:cNvPr>
          <p:cNvSpPr txBox="1"/>
          <p:nvPr/>
        </p:nvSpPr>
        <p:spPr>
          <a:xfrm>
            <a:off x="627398" y="1875521"/>
            <a:ext cx="449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kann man sowas checken?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2E05F77-061B-D241-E42F-024F92A92693}"/>
              </a:ext>
            </a:extLst>
          </p:cNvPr>
          <p:cNvSpPr txBox="1"/>
          <p:nvPr/>
        </p:nvSpPr>
        <p:spPr>
          <a:xfrm>
            <a:off x="3484459" y="2356278"/>
            <a:ext cx="495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User vertraut seinen eigenen Erfahrungen mit dem System.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FC1307-4FFE-FE60-4A07-A1313E02E361}"/>
              </a:ext>
            </a:extLst>
          </p:cNvPr>
          <p:cNvSpPr txBox="1"/>
          <p:nvPr/>
        </p:nvSpPr>
        <p:spPr>
          <a:xfrm>
            <a:off x="5332888" y="3002609"/>
            <a:ext cx="90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oder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5ACB90E-D178-D128-2203-4C8F0ABFEF53}"/>
              </a:ext>
            </a:extLst>
          </p:cNvPr>
          <p:cNvSpPr txBox="1"/>
          <p:nvPr/>
        </p:nvSpPr>
        <p:spPr>
          <a:xfrm>
            <a:off x="3484459" y="3373465"/>
            <a:ext cx="495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User vertraut jemanden der Ihm das System als berechenbar zertifiziert.</a:t>
            </a:r>
          </a:p>
        </p:txBody>
      </p:sp>
    </p:spTree>
    <p:extLst>
      <p:ext uri="{BB962C8B-B14F-4D97-AF65-F5344CB8AC3E}">
        <p14:creationId xmlns:p14="http://schemas.microsoft.com/office/powerpoint/2010/main" val="297331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8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de-DE" b="1" dirty="0" err="1"/>
              <a:t>efinition</a:t>
            </a:r>
            <a:r>
              <a:rPr lang="de-DE" b="1" dirty="0"/>
              <a:t>: Ein System ist </a:t>
            </a:r>
            <a:r>
              <a:rPr lang="de-DE" b="1" dirty="0" err="1"/>
              <a:t>trusted</a:t>
            </a:r>
            <a:r>
              <a:rPr lang="de-DE" b="1" dirty="0"/>
              <a:t> wenn es sich berechenbar und absehbar verhält.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6F024C-3812-697A-CA38-1927383A23C6}"/>
              </a:ext>
            </a:extLst>
          </p:cNvPr>
          <p:cNvSpPr txBox="1"/>
          <p:nvPr/>
        </p:nvSpPr>
        <p:spPr>
          <a:xfrm>
            <a:off x="627398" y="1875521"/>
            <a:ext cx="449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kann man sowas checken?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2E05F77-061B-D241-E42F-024F92A92693}"/>
              </a:ext>
            </a:extLst>
          </p:cNvPr>
          <p:cNvSpPr txBox="1"/>
          <p:nvPr/>
        </p:nvSpPr>
        <p:spPr>
          <a:xfrm>
            <a:off x="3484459" y="2356278"/>
            <a:ext cx="495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User vertraut seinen eigenen Erfahrungen mit dem System.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8159936-86B0-36C6-14B8-24CF6C3D860C}"/>
              </a:ext>
            </a:extLst>
          </p:cNvPr>
          <p:cNvSpPr txBox="1"/>
          <p:nvPr/>
        </p:nvSpPr>
        <p:spPr>
          <a:xfrm>
            <a:off x="397130" y="3078096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1" i="0" u="none" strike="noStrike" baseline="0" dirty="0" err="1">
                <a:solidFill>
                  <a:srgbClr val="830606"/>
                </a:solidFill>
                <a:latin typeface="Arial-BoldMT"/>
              </a:rPr>
              <a:t>Trusted</a:t>
            </a:r>
            <a:r>
              <a:rPr lang="de-DE" sz="1800" b="1" i="0" u="none" strike="noStrike" baseline="0" dirty="0">
                <a:solidFill>
                  <a:srgbClr val="830606"/>
                </a:solidFill>
                <a:latin typeface="Arial-BoldMT"/>
              </a:rPr>
              <a:t> Computing Group (TCG):</a:t>
            </a:r>
          </a:p>
          <a:p>
            <a:pPr algn="l"/>
            <a:r>
              <a:rPr lang="de-DE" sz="1800" b="1" i="0" u="none" strike="noStrike" baseline="0" dirty="0">
                <a:solidFill>
                  <a:srgbClr val="000000"/>
                </a:solidFill>
                <a:latin typeface="Arial-BoldMT"/>
              </a:rPr>
              <a:t>Industriekonsortium bestehend aus den führenden IT-Firmen</a:t>
            </a:r>
          </a:p>
          <a:p>
            <a:pPr algn="l"/>
            <a:r>
              <a:rPr lang="de-DE" sz="1800" b="0" i="0" u="none" strike="noStrike" baseline="0" dirty="0">
                <a:solidFill>
                  <a:srgbClr val="000000"/>
                </a:solidFill>
                <a:latin typeface="ArialMT"/>
              </a:rPr>
              <a:t>(Hewlett-Packard, IBM, Intel, AMD, Microsoft, Sony, Sun, Infineon, ...)</a:t>
            </a:r>
            <a:endParaRPr lang="de-DE" dirty="0"/>
          </a:p>
        </p:txBody>
      </p:sp>
      <p:pic>
        <p:nvPicPr>
          <p:cNvPr id="1026" name="Picture 2" descr="Welcome To Trusted Computing Group | Trusted Computing Group">
            <a:extLst>
              <a:ext uri="{FF2B5EF4-FFF2-40B4-BE49-F238E27FC236}">
                <a16:creationId xmlns:a16="http://schemas.microsoft.com/office/drawing/2014/main" id="{F7DD4416-6364-1CF9-6CFA-2362DB6F6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262" y="3095107"/>
            <a:ext cx="2950942" cy="135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61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04.10.22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 err="1"/>
              <a:t>Trusted</a:t>
            </a:r>
            <a:r>
              <a:rPr lang="de-DE" sz="3600" b="1" dirty="0"/>
              <a:t> Computing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04.10.22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9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1BD0A7-BB4F-AABE-1055-3100449C6219}"/>
              </a:ext>
            </a:extLst>
          </p:cNvPr>
          <p:cNvSpPr txBox="1"/>
          <p:nvPr/>
        </p:nvSpPr>
        <p:spPr>
          <a:xfrm>
            <a:off x="852361" y="1098832"/>
            <a:ext cx="670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de-DE" b="1" dirty="0" err="1"/>
              <a:t>efinition</a:t>
            </a:r>
            <a:r>
              <a:rPr lang="de-DE" b="1" dirty="0"/>
              <a:t>: Ein System ist </a:t>
            </a:r>
            <a:r>
              <a:rPr lang="de-DE" b="1" dirty="0" err="1"/>
              <a:t>trusted</a:t>
            </a:r>
            <a:r>
              <a:rPr lang="de-DE" b="1" dirty="0"/>
              <a:t> wenn es sich berechenbar und absehbar verhält. </a:t>
            </a:r>
          </a:p>
        </p:txBody>
      </p:sp>
      <p:pic>
        <p:nvPicPr>
          <p:cNvPr id="4" name="Picture 2" descr="Welcome To Trusted Computing Group | Trusted Computing Group">
            <a:extLst>
              <a:ext uri="{FF2B5EF4-FFF2-40B4-BE49-F238E27FC236}">
                <a16:creationId xmlns:a16="http://schemas.microsoft.com/office/drawing/2014/main" id="{10C628B3-1CF2-20BF-7B9A-E46101000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15" y="2244675"/>
            <a:ext cx="1790392" cy="82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E65C5AA-964E-221D-ED64-2E352613FCF6}"/>
              </a:ext>
            </a:extLst>
          </p:cNvPr>
          <p:cNvSpPr txBox="1"/>
          <p:nvPr/>
        </p:nvSpPr>
        <p:spPr>
          <a:xfrm>
            <a:off x="3444018" y="1995661"/>
            <a:ext cx="4979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Ziele: </a:t>
            </a:r>
          </a:p>
          <a:p>
            <a:endParaRPr lang="de-DE" dirty="0"/>
          </a:p>
          <a:p>
            <a:r>
              <a:rPr lang="de-DE" dirty="0"/>
              <a:t>Entwicklung </a:t>
            </a:r>
            <a:r>
              <a:rPr lang="de-DE" b="1" dirty="0"/>
              <a:t>offener Spezifikationen </a:t>
            </a:r>
            <a:r>
              <a:rPr lang="de-DE" dirty="0"/>
              <a:t>für </a:t>
            </a:r>
            <a:r>
              <a:rPr lang="de-DE" b="1" dirty="0" err="1"/>
              <a:t>trusted</a:t>
            </a:r>
            <a:r>
              <a:rPr lang="de-DE" b="1" dirty="0"/>
              <a:t> Systems</a:t>
            </a:r>
          </a:p>
          <a:p>
            <a:endParaRPr lang="de-DE" b="1" dirty="0"/>
          </a:p>
          <a:p>
            <a:r>
              <a:rPr lang="de-DE" dirty="0"/>
              <a:t>Ohne massive Einschnitte.</a:t>
            </a:r>
          </a:p>
        </p:txBody>
      </p:sp>
    </p:spTree>
    <p:extLst>
      <p:ext uri="{BB962C8B-B14F-4D97-AF65-F5344CB8AC3E}">
        <p14:creationId xmlns:p14="http://schemas.microsoft.com/office/powerpoint/2010/main" val="378847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C5F"/>
      </a:dk2>
      <a:lt2>
        <a:srgbClr val="FFFFFF"/>
      </a:lt2>
      <a:accent1>
        <a:srgbClr val="E60028"/>
      </a:accent1>
      <a:accent2>
        <a:srgbClr val="937E00"/>
      </a:accent2>
      <a:accent3>
        <a:srgbClr val="780B24"/>
      </a:accent3>
      <a:accent4>
        <a:srgbClr val="E0BDB3"/>
      </a:accent4>
      <a:accent5>
        <a:srgbClr val="ABCBD7"/>
      </a:accent5>
      <a:accent6>
        <a:srgbClr val="8FFF7B"/>
      </a:accent6>
      <a:hlink>
        <a:srgbClr val="0000FF"/>
      </a:hlink>
      <a:folHlink>
        <a:srgbClr val="00000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1560</Words>
  <Application>Microsoft Macintosh PowerPoint</Application>
  <PresentationFormat>Bildschirmpräsentation (16:9)</PresentationFormat>
  <Paragraphs>554</Paragraphs>
  <Slides>63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63</vt:i4>
      </vt:variant>
    </vt:vector>
  </HeadingPairs>
  <TitlesOfParts>
    <vt:vector size="74" baseType="lpstr">
      <vt:lpstr>Arial</vt:lpstr>
      <vt:lpstr>Arial-BoldMT</vt:lpstr>
      <vt:lpstr>ArialMT</vt:lpstr>
      <vt:lpstr>Calibri</vt:lpstr>
      <vt:lpstr>Courier New</vt:lpstr>
      <vt:lpstr>HSD Sans</vt:lpstr>
      <vt:lpstr>HSD Sans Design</vt:lpstr>
      <vt:lpstr>HSD Sans Maschinenbau</vt:lpstr>
      <vt:lpstr>Symbol</vt:lpstr>
      <vt:lpstr>Wingdings</vt:lpstr>
      <vt:lpstr>Office-Design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  <vt:lpstr>Trusted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 Viehmann</dc:creator>
  <cp:lastModifiedBy>Cosfeld, Jörg</cp:lastModifiedBy>
  <cp:revision>79</cp:revision>
  <dcterms:created xsi:type="dcterms:W3CDTF">2015-12-03T10:35:01Z</dcterms:created>
  <dcterms:modified xsi:type="dcterms:W3CDTF">2022-10-04T11:16:33Z</dcterms:modified>
</cp:coreProperties>
</file>