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8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C5E5CE1-F0B2-463D-97D7-A1B5FF9389EF}">
          <p14:sldIdLst>
            <p14:sldId id="258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D4B"/>
    <a:srgbClr val="002060"/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1A96D6-C9ED-4357-9D2F-FDCEF7829C55}" v="2865" dt="2022-11-29T13:37:22.8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/>
    <p:restoredTop sz="94719"/>
  </p:normalViewPr>
  <p:slideViewPr>
    <p:cSldViewPr snapToGrid="0" snapToObjects="1">
      <p:cViewPr varScale="1">
        <p:scale>
          <a:sx n="143" d="100"/>
          <a:sy n="143" d="100"/>
        </p:scale>
        <p:origin x="666" y="12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EC850-4D23-4248-91A1-58DA9098DE21}" type="datetimeFigureOut">
              <a:rPr lang="de-DE" smtClean="0"/>
              <a:t>07.12.2022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15FCF-6BEB-AC4C-8DFE-AF61D145F1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6771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AEB7C-2D15-544D-80C7-84202ACF5777}" type="datetimeFigureOut">
              <a:rPr lang="de-DE" smtClean="0"/>
              <a:t>07.12.2022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D212D-F970-A442-B763-F68520636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3033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D212D-F970-A442-B763-F6852063638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657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D212D-F970-A442-B763-F6852063638F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0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D212D-F970-A442-B763-F6852063638F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856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D212D-F970-A442-B763-F6852063638F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5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D212D-F970-A442-B763-F6852063638F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22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D212D-F970-A442-B763-F6852063638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981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D212D-F970-A442-B763-F6852063638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429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D212D-F970-A442-B763-F6852063638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454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D212D-F970-A442-B763-F6852063638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351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D212D-F970-A442-B763-F6852063638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556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D212D-F970-A442-B763-F6852063638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130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D212D-F970-A442-B763-F6852063638F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890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D212D-F970-A442-B763-F6852063638F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1654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HSD_Marke_v1_HSD_Ro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537" y="216423"/>
            <a:ext cx="1574800" cy="901700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58541" y="3283869"/>
            <a:ext cx="8650553" cy="41328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hinzufügen</a:t>
            </a:r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258540" y="1521129"/>
            <a:ext cx="8650554" cy="776967"/>
          </a:xfrm>
        </p:spPr>
        <p:txBody>
          <a:bodyPr lIns="0" tIns="0" rIns="0" bIns="0"/>
          <a:lstStyle>
            <a:lvl1pPr>
              <a:defRPr sz="5000"/>
            </a:lvl1pPr>
          </a:lstStyle>
          <a:p>
            <a:r>
              <a:rPr lang="de-DE" dirty="0"/>
              <a:t>Titel hinzufügen</a:t>
            </a:r>
          </a:p>
        </p:txBody>
      </p:sp>
    </p:spTree>
    <p:extLst>
      <p:ext uri="{BB962C8B-B14F-4D97-AF65-F5344CB8AC3E}">
        <p14:creationId xmlns:p14="http://schemas.microsoft.com/office/powerpoint/2010/main" val="348796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66337" y="204787"/>
            <a:ext cx="8642755" cy="4428845"/>
          </a:xfrm>
        </p:spPr>
        <p:txBody>
          <a:bodyPr tIns="0" anchor="t"/>
          <a:lstStyle>
            <a:lvl1pPr algn="l">
              <a:lnSpc>
                <a:spcPct val="80000"/>
              </a:lnSpc>
              <a:defRPr sz="15000" b="0" baseline="0"/>
            </a:lvl1pPr>
          </a:lstStyle>
          <a:p>
            <a:r>
              <a:rPr lang="de-DE" dirty="0"/>
              <a:t>Titel </a:t>
            </a:r>
            <a:br>
              <a:rPr lang="de-DE" dirty="0"/>
            </a:br>
            <a:r>
              <a:rPr lang="de-DE" dirty="0"/>
              <a:t>Groß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07.12.2022</a:t>
            </a:fld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119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kle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66337" y="204787"/>
            <a:ext cx="8642755" cy="4428845"/>
          </a:xfrm>
        </p:spPr>
        <p:txBody>
          <a:bodyPr tIns="0" anchor="t"/>
          <a:lstStyle>
            <a:lvl1pPr algn="l">
              <a:lnSpc>
                <a:spcPct val="80000"/>
              </a:lnSpc>
              <a:defRPr sz="8000" b="0" baseline="0"/>
            </a:lvl1pPr>
          </a:lstStyle>
          <a:p>
            <a:r>
              <a:rPr lang="de-DE" dirty="0"/>
              <a:t>Zwischen</a:t>
            </a:r>
            <a:br>
              <a:rPr lang="de-DE" dirty="0"/>
            </a:br>
            <a:r>
              <a:rPr lang="de-DE" dirty="0" err="1"/>
              <a:t>titel</a:t>
            </a:r>
            <a:br>
              <a:rPr lang="de-DE" dirty="0"/>
            </a:br>
            <a:r>
              <a:rPr lang="de-DE" dirty="0"/>
              <a:t>kleiner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07.12.2022</a:t>
            </a:fld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419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gemein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0" indent="0">
              <a:buNone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Allgemeine Folie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07.12.2022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576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gemeine Folie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514350" indent="-514350">
              <a:buFont typeface="+mj-lt"/>
              <a:buAutoNum type="arabicPeriod"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Aufzählung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07.12.2022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3554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gemeine Folie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00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4057754" cy="3478797"/>
          </a:xfrm>
        </p:spPr>
        <p:txBody>
          <a:bodyPr>
            <a:noAutofit/>
          </a:bodyPr>
          <a:lstStyle>
            <a:lvl1pPr marL="0" indent="0">
              <a:buNone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Allgemeine Folie, zwei Inhalte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0" hasCustomPrompt="1"/>
          </p:nvPr>
        </p:nvSpPr>
        <p:spPr>
          <a:xfrm>
            <a:off x="4843997" y="1063229"/>
            <a:ext cx="4057754" cy="3478797"/>
          </a:xfrm>
        </p:spPr>
        <p:txBody>
          <a:bodyPr>
            <a:noAutofit/>
          </a:bodyPr>
          <a:lstStyle>
            <a:lvl1pPr marL="0" indent="0">
              <a:buNone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Allgemeine Folie, zwei Inhalte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07.12.2022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515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459861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/>
            </a:lvl1pPr>
          </a:lstStyle>
          <a:p>
            <a:pPr lvl="0"/>
            <a:r>
              <a:rPr lang="de-DE" dirty="0"/>
              <a:t>Hier Bild einfügen</a:t>
            </a:r>
          </a:p>
          <a:p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07.12.2022</a:t>
            </a:fld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0633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 mit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idx="10" hasCustomPrompt="1"/>
          </p:nvPr>
        </p:nvSpPr>
        <p:spPr>
          <a:xfrm>
            <a:off x="249306" y="4134440"/>
            <a:ext cx="8894694" cy="336343"/>
          </a:xfrm>
        </p:spPr>
        <p:txBody>
          <a:bodyPr>
            <a:noAutofit/>
          </a:bodyPr>
          <a:lstStyle>
            <a:lvl1pPr marL="0" indent="0">
              <a:buFont typeface="+mj-lt"/>
              <a:buNone/>
              <a:defRPr sz="1800" b="1" baseline="0"/>
            </a:lvl1pPr>
            <a:lvl5pPr>
              <a:defRPr sz="1800"/>
            </a:lvl5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405519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/>
            </a:lvl1pPr>
          </a:lstStyle>
          <a:p>
            <a:pPr lvl="0"/>
            <a:r>
              <a:rPr lang="de-DE" dirty="0"/>
              <a:t>Hier Bild einfügen</a:t>
            </a:r>
          </a:p>
          <a:p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07.12.2022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5844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ganz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agrammplatzhalter 6"/>
          <p:cNvSpPr>
            <a:spLocks noGrp="1"/>
          </p:cNvSpPr>
          <p:nvPr>
            <p:ph type="chart" sz="quarter" idx="14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342900" indent="-342900">
              <a:buFont typeface="Symbol" charset="2"/>
              <a:buChar char="-"/>
              <a:defRPr sz="2800"/>
            </a:lvl1pPr>
          </a:lstStyle>
          <a:p>
            <a:r>
              <a:rPr lang="de-DE" dirty="0"/>
              <a:t>Diagramm durch Klicken auf Symbol hinzufügen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</p:spPr>
        <p:txBody>
          <a:bodyPr/>
          <a:lstStyle>
            <a:lvl1pPr>
              <a:defRPr sz="3500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07.12.2022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72861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4"/>
          <p:cNvSpPr txBox="1">
            <a:spLocks/>
          </p:cNvSpPr>
          <p:nvPr userDrawn="1"/>
        </p:nvSpPr>
        <p:spPr>
          <a:xfrm>
            <a:off x="242249" y="120039"/>
            <a:ext cx="8659502" cy="45164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500" kern="1200">
                <a:solidFill>
                  <a:schemeClr val="tx1"/>
                </a:solidFill>
                <a:latin typeface="HSD Sans"/>
                <a:ea typeface="+mj-ea"/>
                <a:cs typeface="HSD Sans"/>
              </a:defRPr>
            </a:lvl1pPr>
          </a:lstStyle>
          <a:p>
            <a:pPr>
              <a:lnSpc>
                <a:spcPct val="80000"/>
              </a:lnSpc>
            </a:pPr>
            <a:r>
              <a:rPr lang="de-DE" sz="15000" dirty="0">
                <a:latin typeface="HSD Sans Maschinenbau"/>
                <a:cs typeface="HSD Sans Maschinenbau"/>
              </a:rPr>
              <a:t>e</a:t>
            </a:r>
            <a:r>
              <a:rPr lang="de-DE" sz="15000" dirty="0"/>
              <a:t>n</a:t>
            </a:r>
            <a:r>
              <a:rPr lang="de-DE" sz="15000" dirty="0">
                <a:latin typeface="HSD Sans Design"/>
                <a:cs typeface="HSD Sans Design"/>
              </a:rPr>
              <a:t>d</a:t>
            </a:r>
            <a:r>
              <a:rPr lang="de-DE" sz="150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2057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eferent/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8539" y="209217"/>
            <a:ext cx="8650554" cy="534640"/>
          </a:xfrm>
        </p:spPr>
        <p:txBody>
          <a:bodyPr lIns="0" tIns="0" rIns="0" bIns="0"/>
          <a:lstStyle/>
          <a:p>
            <a:r>
              <a:rPr lang="de-DE" dirty="0"/>
              <a:t>Vortragsthema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58539" y="2042547"/>
            <a:ext cx="8650553" cy="36440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Name Referent/in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0" name="Rechteck 9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07.12.2022</a:t>
            </a:fld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530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514350" indent="-514350">
              <a:buFont typeface="+mj-lt"/>
              <a:buAutoNum type="arabicPeriod"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Aufzählung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07.12.2022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242249" y="160262"/>
            <a:ext cx="4729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500" dirty="0">
                <a:latin typeface="HSD Sans"/>
                <a:cs typeface="HSD Sans"/>
              </a:rPr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300026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4" y="1063229"/>
            <a:ext cx="8659502" cy="3531394"/>
          </a:xfrm>
        </p:spPr>
        <p:txBody>
          <a:bodyPr/>
          <a:lstStyle>
            <a:lvl1pPr marL="342900" indent="-342900">
              <a:buFont typeface="Symbol" charset="2"/>
              <a:buChar char="-"/>
              <a:defRPr/>
            </a:lvl1pPr>
            <a:lvl2pPr marL="742950" indent="-285750">
              <a:buFont typeface="Wingdings" charset="2"/>
              <a:buChar char="§"/>
              <a:defRPr/>
            </a:lvl2pPr>
            <a:lvl4pPr marL="1600200" indent="-228600">
              <a:buFont typeface="Courier New"/>
              <a:buChar char="o"/>
              <a:defRPr/>
            </a:lvl4pPr>
            <a:lvl5pPr>
              <a:defRPr sz="1800"/>
            </a:lvl5pPr>
          </a:lstStyle>
          <a:p>
            <a:pPr lvl="0"/>
            <a:r>
              <a:rPr lang="de-DE" dirty="0"/>
              <a:t>Stichpunkte hier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07.12.2022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3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/Grafik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42250" y="1063229"/>
            <a:ext cx="4092051" cy="3531394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800"/>
            </a:lvl1pPr>
            <a:lvl2pPr marL="742950" indent="-285750">
              <a:buFont typeface="Wingdings" charset="2"/>
              <a:buChar char="§"/>
              <a:defRPr sz="2400"/>
            </a:lvl2pPr>
            <a:lvl3pPr>
              <a:defRPr sz="2000"/>
            </a:lvl3pPr>
            <a:lvl4pPr marL="1600200" indent="-228600">
              <a:buFont typeface="Courier New"/>
              <a:buChar char="o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Stichpunkte hier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853748" y="1063228"/>
            <a:ext cx="4038600" cy="353139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800" baseline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Grafik/Bild/Tabelle hier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07.12.2022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428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/Grafik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42250" y="1063228"/>
            <a:ext cx="4092051" cy="3531394"/>
          </a:xfrm>
        </p:spPr>
        <p:txBody>
          <a:bodyPr/>
          <a:lstStyle>
            <a:lvl1pPr marL="457200" indent="-457200">
              <a:buFont typeface="Symbol" charset="2"/>
              <a:buChar char="-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Grafik/Bild/Tabelle hier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853748" y="1063228"/>
            <a:ext cx="4038600" cy="353139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800" baseline="0"/>
            </a:lvl1pPr>
            <a:lvl2pPr marL="742950" indent="-285750">
              <a:buFont typeface="Wingdings" charset="2"/>
              <a:buChar char="§"/>
              <a:defRPr sz="2400"/>
            </a:lvl2pPr>
            <a:lvl3pPr>
              <a:defRPr sz="2000"/>
            </a:lvl3pPr>
            <a:lvl4pPr marL="1600200" indent="-228600">
              <a:buFont typeface="Courier New"/>
              <a:buChar char="o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Stichpunkte hier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3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07.12.2022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766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9815" y="1068854"/>
            <a:ext cx="4040188" cy="479822"/>
          </a:xfrm>
        </p:spPr>
        <p:txBody>
          <a:bodyPr anchor="t">
            <a:noAutofit/>
          </a:bodyPr>
          <a:lstStyle>
            <a:lvl1pPr marL="0" indent="0">
              <a:buNone/>
              <a:defRPr sz="2000" b="0" baseline="0">
                <a:latin typeface="HSD Sans"/>
                <a:cs typeface="HSD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Vergleichsüberschrift 1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9815" y="1548676"/>
            <a:ext cx="4040188" cy="3045947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400"/>
            </a:lvl1pPr>
            <a:lvl2pPr marL="742950" indent="-285750">
              <a:buFont typeface="Wingdings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Courier New"/>
              <a:buChar char="o"/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67317" y="1062418"/>
            <a:ext cx="4041775" cy="479822"/>
          </a:xfrm>
        </p:spPr>
        <p:txBody>
          <a:bodyPr anchor="t">
            <a:noAutofit/>
          </a:bodyPr>
          <a:lstStyle>
            <a:lvl1pPr marL="0" indent="0">
              <a:buNone/>
              <a:defRPr sz="2000" b="0">
                <a:latin typeface="HSD Sans"/>
                <a:cs typeface="HSD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Vergleichsüberschrift 2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867112" y="1548676"/>
            <a:ext cx="4041775" cy="3045947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400"/>
            </a:lvl1pPr>
            <a:lvl2pPr marL="742950" indent="-285750">
              <a:buFont typeface="Wingdings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Courier New"/>
              <a:buChar char="o"/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6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8" name="Datumsplatzhalter 3"/>
          <p:cNvSpPr>
            <a:spLocks noGrp="1"/>
          </p:cNvSpPr>
          <p:nvPr>
            <p:ph type="dt" sz="half" idx="13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07.12.2022</a:t>
            </a:fld>
            <a:endParaRPr lang="de-DE" dirty="0"/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1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66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6337" y="204787"/>
            <a:ext cx="3008313" cy="871538"/>
          </a:xfrm>
        </p:spPr>
        <p:txBody>
          <a:bodyPr anchor="t"/>
          <a:lstStyle>
            <a:lvl1pPr algn="l">
              <a:lnSpc>
                <a:spcPct val="90000"/>
              </a:lnSpc>
              <a:defRPr sz="3000" b="0" baseline="0"/>
            </a:lvl1pPr>
          </a:lstStyle>
          <a:p>
            <a:r>
              <a:rPr lang="de-DE" dirty="0"/>
              <a:t>Mastertitel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70501" y="204788"/>
            <a:ext cx="5111750" cy="438983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3200"/>
            </a:lvl1pPr>
            <a:lvl2pPr marL="742950" indent="-285750">
              <a:buFont typeface="Wingdings" charset="2"/>
              <a:buChar char="§"/>
              <a:defRPr sz="2800"/>
            </a:lvl2pPr>
            <a:lvl3pPr>
              <a:defRPr sz="2400"/>
            </a:lvl3pPr>
            <a:lvl4pPr marL="1600200" indent="-228600">
              <a:buFont typeface="Courier New"/>
              <a:buChar char="o"/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66337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07.12.2022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318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Inhalt mit Beschriftu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8162" y="221305"/>
            <a:ext cx="3008313" cy="871538"/>
          </a:xfrm>
        </p:spPr>
        <p:txBody>
          <a:bodyPr anchor="t"/>
          <a:lstStyle>
            <a:lvl1pPr algn="l">
              <a:lnSpc>
                <a:spcPct val="90000"/>
              </a:lnSpc>
              <a:defRPr sz="3000" b="0"/>
            </a:lvl1pPr>
          </a:lstStyle>
          <a:p>
            <a:r>
              <a:rPr lang="de-DE" dirty="0"/>
              <a:t>Mastertitel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2285" y="221305"/>
            <a:ext cx="5111750" cy="438983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3200"/>
            </a:lvl1pPr>
            <a:lvl2pPr marL="742950" indent="-285750">
              <a:buFont typeface="Wingdings" charset="2"/>
              <a:buChar char="§"/>
              <a:defRPr sz="2800"/>
            </a:lvl2pPr>
            <a:lvl3pPr>
              <a:defRPr sz="2400"/>
            </a:lvl3pPr>
            <a:lvl4pPr marL="1600200" indent="-228600">
              <a:buFont typeface="Courier New"/>
              <a:buChar char="o"/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88162" y="1092843"/>
            <a:ext cx="3008313" cy="35072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07.12.2022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609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42249" y="1063229"/>
            <a:ext cx="8659502" cy="3531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60996" y="4707191"/>
            <a:ext cx="5418610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07.12.2022</a:t>
            </a:fld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877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84" r:id="rId3"/>
    <p:sldLayoutId id="2147483650" r:id="rId4"/>
    <p:sldLayoutId id="2147483652" r:id="rId5"/>
    <p:sldLayoutId id="2147483672" r:id="rId6"/>
    <p:sldLayoutId id="2147483653" r:id="rId7"/>
    <p:sldLayoutId id="2147483656" r:id="rId8"/>
    <p:sldLayoutId id="2147483673" r:id="rId9"/>
    <p:sldLayoutId id="2147483675" r:id="rId10"/>
    <p:sldLayoutId id="214748368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2" r:id="rId17"/>
    <p:sldLayoutId id="2147483683" r:id="rId18"/>
  </p:sldLayoutIdLst>
  <p:hf hd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500" kern="1200">
          <a:solidFill>
            <a:schemeClr val="tx1"/>
          </a:solidFill>
          <a:latin typeface="HSD Sans"/>
          <a:ea typeface="+mj-ea"/>
          <a:cs typeface="HSD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jpeg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jpe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jpe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G2_Q9FoD-oQ" TargetMode="Externa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V4V2bpZlqx8" TargetMode="Externa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178TGqHkH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Modul D3.2 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Kryptographie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971375E-260F-AF13-79F0-4AF9E52E232D}"/>
              </a:ext>
            </a:extLst>
          </p:cNvPr>
          <p:cNvSpPr txBox="1"/>
          <p:nvPr/>
        </p:nvSpPr>
        <p:spPr>
          <a:xfrm>
            <a:off x="200234" y="4084764"/>
            <a:ext cx="39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Referent: Dr. Jörg Cosfeld</a:t>
            </a:r>
          </a:p>
        </p:txBody>
      </p:sp>
    </p:spTree>
    <p:extLst>
      <p:ext uri="{BB962C8B-B14F-4D97-AF65-F5344CB8AC3E}">
        <p14:creationId xmlns:p14="http://schemas.microsoft.com/office/powerpoint/2010/main" val="1916215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07.12.2022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10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07.12.2022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10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Was ist der Wunsch nach Vertraulichkeit?</a:t>
            </a:r>
          </a:p>
          <a:p>
            <a:pPr algn="l"/>
            <a:endParaRPr lang="de-DE" sz="1800" b="0" i="0" u="none" strike="noStrike" baseline="0" dirty="0">
              <a:latin typeface="Arial" panose="020B0604020202020204" pitchFamily="34" charset="0"/>
            </a:endParaRPr>
          </a:p>
        </p:txBody>
      </p:sp>
      <p:pic>
        <p:nvPicPr>
          <p:cNvPr id="4" name="Grafik 3" descr="Informationen">
            <a:extLst>
              <a:ext uri="{FF2B5EF4-FFF2-40B4-BE49-F238E27FC236}">
                <a16:creationId xmlns:a16="http://schemas.microsoft.com/office/drawing/2014/main" id="{3C79E3AD-2367-0798-DF10-6C470CC5C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1787" y="2210094"/>
            <a:ext cx="914400" cy="914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C816A07-5BA3-9008-47F5-261B6A1553D4}"/>
              </a:ext>
            </a:extLst>
          </p:cNvPr>
          <p:cNvSpPr txBox="1"/>
          <p:nvPr/>
        </p:nvSpPr>
        <p:spPr>
          <a:xfrm>
            <a:off x="3792864" y="192863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800" b="0" i="0" u="none" strike="noStrike" baseline="0" dirty="0">
                <a:latin typeface="ArialMT"/>
              </a:rPr>
              <a:t>Transformation einer</a:t>
            </a:r>
          </a:p>
          <a:p>
            <a:pPr algn="l"/>
            <a:r>
              <a:rPr lang="de-DE" sz="1800" b="1" i="0" u="none" strike="noStrike" baseline="0" dirty="0">
                <a:latin typeface="Arial-BoldMT"/>
              </a:rPr>
              <a:t>verständlichen Informationsdarstellung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36BE4EC-64EA-C34A-DB28-AFA84B4BBF58}"/>
              </a:ext>
            </a:extLst>
          </p:cNvPr>
          <p:cNvSpPr txBox="1"/>
          <p:nvPr/>
        </p:nvSpPr>
        <p:spPr>
          <a:xfrm>
            <a:off x="3792864" y="2667294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800" b="0" i="0" u="none" strike="noStrike" baseline="0" dirty="0">
                <a:latin typeface="ArialMT"/>
              </a:rPr>
              <a:t>in eine</a:t>
            </a:r>
          </a:p>
          <a:p>
            <a:pPr algn="l"/>
            <a:r>
              <a:rPr lang="de-DE" sz="1800" b="1" i="0" u="none" strike="noStrike" baseline="0" dirty="0">
                <a:latin typeface="Arial-BoldMT"/>
              </a:rPr>
              <a:t>nicht verständliche Informationsdarstellung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6B0D6F4-F6D3-9123-E06E-736DC99A4B7B}"/>
              </a:ext>
            </a:extLst>
          </p:cNvPr>
          <p:cNvSpPr txBox="1"/>
          <p:nvPr/>
        </p:nvSpPr>
        <p:spPr>
          <a:xfrm>
            <a:off x="5486131" y="227077"/>
            <a:ext cx="18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Alice 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BE999C5-5DBC-335D-8D0F-4874D85EBC2B}"/>
              </a:ext>
            </a:extLst>
          </p:cNvPr>
          <p:cNvSpPr txBox="1"/>
          <p:nvPr/>
        </p:nvSpPr>
        <p:spPr>
          <a:xfrm>
            <a:off x="7596768" y="747228"/>
            <a:ext cx="18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Bob</a:t>
            </a:r>
            <a:endParaRPr lang="de-DE" b="1" dirty="0">
              <a:solidFill>
                <a:srgbClr val="0070C0"/>
              </a:solidFill>
            </a:endParaRPr>
          </a:p>
        </p:txBody>
      </p:sp>
      <p:pic>
        <p:nvPicPr>
          <p:cNvPr id="16" name="Grafik 15" descr="Frau">
            <a:extLst>
              <a:ext uri="{FF2B5EF4-FFF2-40B4-BE49-F238E27FC236}">
                <a16:creationId xmlns:a16="http://schemas.microsoft.com/office/drawing/2014/main" id="{035A5A2B-BBB3-023E-B69C-E78E39CB0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2115" y="577499"/>
            <a:ext cx="914400" cy="914400"/>
          </a:xfrm>
          <a:prstGeom prst="rect">
            <a:avLst/>
          </a:prstGeom>
        </p:spPr>
      </p:pic>
      <p:pic>
        <p:nvPicPr>
          <p:cNvPr id="18" name="Grafik 17" descr="Mann">
            <a:extLst>
              <a:ext uri="{FF2B5EF4-FFF2-40B4-BE49-F238E27FC236}">
                <a16:creationId xmlns:a16="http://schemas.microsoft.com/office/drawing/2014/main" id="{8FFBE2FA-710A-020B-019E-0BAAA9360E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38583" y="1072407"/>
            <a:ext cx="914400" cy="914400"/>
          </a:xfrm>
          <a:prstGeom prst="rect">
            <a:avLst/>
          </a:prstGeom>
        </p:spPr>
      </p:pic>
      <p:pic>
        <p:nvPicPr>
          <p:cNvPr id="21" name="Grafik 20" descr="Telefon">
            <a:extLst>
              <a:ext uri="{FF2B5EF4-FFF2-40B4-BE49-F238E27FC236}">
                <a16:creationId xmlns:a16="http://schemas.microsoft.com/office/drawing/2014/main" id="{33437AB7-EF06-1B76-1026-2BBDEAEE1C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08912" y="661195"/>
            <a:ext cx="462099" cy="462099"/>
          </a:xfrm>
          <a:prstGeom prst="rect">
            <a:avLst/>
          </a:prstGeom>
        </p:spPr>
      </p:pic>
      <p:pic>
        <p:nvPicPr>
          <p:cNvPr id="22" name="Grafik 21" descr="Telefon">
            <a:extLst>
              <a:ext uri="{FF2B5EF4-FFF2-40B4-BE49-F238E27FC236}">
                <a16:creationId xmlns:a16="http://schemas.microsoft.com/office/drawing/2014/main" id="{AE256442-65D9-A54E-B7DB-F01E07C811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74087" y="1447698"/>
            <a:ext cx="462099" cy="462099"/>
          </a:xfrm>
          <a:prstGeom prst="rect">
            <a:avLst/>
          </a:prstGeom>
        </p:spPr>
      </p:pic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62CF933C-CA06-5600-EF95-A1CDD70C2B2A}"/>
              </a:ext>
            </a:extLst>
          </p:cNvPr>
          <p:cNvCxnSpPr/>
          <p:nvPr/>
        </p:nvCxnSpPr>
        <p:spPr>
          <a:xfrm>
            <a:off x="6471011" y="1034699"/>
            <a:ext cx="803076" cy="5833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Augen">
            <a:extLst>
              <a:ext uri="{FF2B5EF4-FFF2-40B4-BE49-F238E27FC236}">
                <a16:creationId xmlns:a16="http://schemas.microsoft.com/office/drawing/2014/main" id="{C9B0B704-4BF5-903E-6FFC-DD2F0F3342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87808" y="-157672"/>
            <a:ext cx="914400" cy="914400"/>
          </a:xfrm>
          <a:prstGeom prst="rect">
            <a:avLst/>
          </a:prstGeom>
        </p:spPr>
      </p:pic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6008E94-622C-816A-396B-EA4A6232E139}"/>
              </a:ext>
            </a:extLst>
          </p:cNvPr>
          <p:cNvCxnSpPr/>
          <p:nvPr/>
        </p:nvCxnSpPr>
        <p:spPr>
          <a:xfrm flipH="1">
            <a:off x="6643949" y="531333"/>
            <a:ext cx="416527" cy="3787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2096624-CC1B-AAE8-59E2-3E4256EA216C}"/>
              </a:ext>
            </a:extLst>
          </p:cNvPr>
          <p:cNvCxnSpPr>
            <a:cxnSpLocks/>
          </p:cNvCxnSpPr>
          <p:nvPr/>
        </p:nvCxnSpPr>
        <p:spPr>
          <a:xfrm flipH="1">
            <a:off x="7212415" y="572585"/>
            <a:ext cx="426808" cy="8845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74BD080E-3741-394C-099C-10549D53A14C}"/>
              </a:ext>
            </a:extLst>
          </p:cNvPr>
          <p:cNvSpPr/>
          <p:nvPr/>
        </p:nvSpPr>
        <p:spPr>
          <a:xfrm rot="20480095">
            <a:off x="5971900" y="791745"/>
            <a:ext cx="2322552" cy="3055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CFBEA3C-A08C-06FD-D2F9-E92CE7A9FFC6}"/>
              </a:ext>
            </a:extLst>
          </p:cNvPr>
          <p:cNvSpPr/>
          <p:nvPr/>
        </p:nvSpPr>
        <p:spPr>
          <a:xfrm rot="3164357">
            <a:off x="6004572" y="863976"/>
            <a:ext cx="2322552" cy="3055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555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07.12.2022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11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07.12.2022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11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Was ist der Wunsch nach Vertraulichkeit?</a:t>
            </a:r>
          </a:p>
          <a:p>
            <a:pPr algn="l"/>
            <a:endParaRPr lang="de-DE" sz="1800" b="0" i="0" u="none" strike="noStrike" baseline="0" dirty="0">
              <a:latin typeface="Arial" panose="020B0604020202020204" pitchFamily="34" charset="0"/>
            </a:endParaRPr>
          </a:p>
        </p:txBody>
      </p:sp>
      <p:pic>
        <p:nvPicPr>
          <p:cNvPr id="4" name="Grafik 3" descr="Informationen">
            <a:extLst>
              <a:ext uri="{FF2B5EF4-FFF2-40B4-BE49-F238E27FC236}">
                <a16:creationId xmlns:a16="http://schemas.microsoft.com/office/drawing/2014/main" id="{3C79E3AD-2367-0798-DF10-6C470CC5C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1787" y="2210094"/>
            <a:ext cx="914400" cy="914400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E7EBE36B-E34E-5D10-2545-A02558B97D78}"/>
              </a:ext>
            </a:extLst>
          </p:cNvPr>
          <p:cNvSpPr txBox="1"/>
          <p:nvPr/>
        </p:nvSpPr>
        <p:spPr>
          <a:xfrm>
            <a:off x="3864903" y="184076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 baseline="0">
                <a:latin typeface="ArialMT"/>
              </a:rPr>
              <a:t>seit 6000 Jahren gibt es Schrift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2638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07.12.2022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12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07.12.2022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12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Was ist der Wunsch nach Vertraulichkeit?</a:t>
            </a:r>
          </a:p>
          <a:p>
            <a:pPr algn="l"/>
            <a:endParaRPr lang="de-DE" sz="1800" b="0" i="0" u="none" strike="noStrike" baseline="0" dirty="0">
              <a:latin typeface="Arial" panose="020B0604020202020204" pitchFamily="34" charset="0"/>
            </a:endParaRPr>
          </a:p>
        </p:txBody>
      </p:sp>
      <p:pic>
        <p:nvPicPr>
          <p:cNvPr id="4" name="Grafik 3" descr="Informationen">
            <a:extLst>
              <a:ext uri="{FF2B5EF4-FFF2-40B4-BE49-F238E27FC236}">
                <a16:creationId xmlns:a16="http://schemas.microsoft.com/office/drawing/2014/main" id="{3C79E3AD-2367-0798-DF10-6C470CC5C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1787" y="2210094"/>
            <a:ext cx="914400" cy="914400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E7EBE36B-E34E-5D10-2545-A02558B97D78}"/>
              </a:ext>
            </a:extLst>
          </p:cNvPr>
          <p:cNvSpPr txBox="1"/>
          <p:nvPr/>
        </p:nvSpPr>
        <p:spPr>
          <a:xfrm>
            <a:off x="3864903" y="184076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 baseline="0">
                <a:latin typeface="ArialMT"/>
              </a:rPr>
              <a:t>seit 6000 Jahren gibt es Schrift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DD09CC1-001A-0E1A-CA8B-10B063B44DF4}"/>
              </a:ext>
            </a:extLst>
          </p:cNvPr>
          <p:cNvSpPr txBox="1"/>
          <p:nvPr/>
        </p:nvSpPr>
        <p:spPr>
          <a:xfrm>
            <a:off x="3864903" y="255367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 baseline="0" dirty="0">
                <a:latin typeface="ArialMT"/>
              </a:rPr>
              <a:t>seit rund 3000 Jahren Verschlüsselung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9552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07.12.2022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13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07.12.2022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13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Was ist der Wunsch nach Vertraulichkeit?</a:t>
            </a:r>
          </a:p>
          <a:p>
            <a:pPr algn="l"/>
            <a:endParaRPr lang="de-DE" sz="1800" b="0" i="0" u="none" strike="noStrike" baseline="0" dirty="0">
              <a:latin typeface="Arial" panose="020B0604020202020204" pitchFamily="34" charset="0"/>
            </a:endParaRPr>
          </a:p>
        </p:txBody>
      </p:sp>
      <p:pic>
        <p:nvPicPr>
          <p:cNvPr id="4" name="Grafik 3" descr="Informationen">
            <a:extLst>
              <a:ext uri="{FF2B5EF4-FFF2-40B4-BE49-F238E27FC236}">
                <a16:creationId xmlns:a16="http://schemas.microsoft.com/office/drawing/2014/main" id="{3C79E3AD-2367-0798-DF10-6C470CC5C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1787" y="2210094"/>
            <a:ext cx="914400" cy="9144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63EE837-36E5-28EC-F486-03D7C98B8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517" y="1618078"/>
            <a:ext cx="1829150" cy="235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F41664A-0782-16EB-1F8F-D55E3BBEFACD}"/>
              </a:ext>
            </a:extLst>
          </p:cNvPr>
          <p:cNvSpPr txBox="1"/>
          <p:nvPr/>
        </p:nvSpPr>
        <p:spPr>
          <a:xfrm>
            <a:off x="6392156" y="3974518"/>
            <a:ext cx="2509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Alan Turing</a:t>
            </a:r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F49800C-FCEE-DA0E-EDA2-58D9E1B046B1}"/>
              </a:ext>
            </a:extLst>
          </p:cNvPr>
          <p:cNvSpPr txBox="1"/>
          <p:nvPr/>
        </p:nvSpPr>
        <p:spPr>
          <a:xfrm>
            <a:off x="4989153" y="4285184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* 23. Juni 1912 in London; † 7. Juni 1954 in </a:t>
            </a:r>
            <a:r>
              <a:rPr lang="de-DE" sz="1100" dirty="0" err="1"/>
              <a:t>Wilmslow</a:t>
            </a:r>
            <a:r>
              <a:rPr lang="de-DE" sz="1100" dirty="0"/>
              <a:t>, Cheshire</a:t>
            </a:r>
          </a:p>
        </p:txBody>
      </p:sp>
    </p:spTree>
    <p:extLst>
      <p:ext uri="{BB962C8B-B14F-4D97-AF65-F5344CB8AC3E}">
        <p14:creationId xmlns:p14="http://schemas.microsoft.com/office/powerpoint/2010/main" val="2229451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07.12.2022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14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07.12.2022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14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Was ist der Wunsch nach Vertraulichkeit?</a:t>
            </a:r>
          </a:p>
          <a:p>
            <a:pPr algn="l"/>
            <a:endParaRPr lang="de-DE" sz="1800" b="0" i="0" u="none" strike="noStrike" baseline="0" dirty="0">
              <a:latin typeface="Arial" panose="020B0604020202020204" pitchFamily="34" charset="0"/>
            </a:endParaRPr>
          </a:p>
        </p:txBody>
      </p:sp>
      <p:pic>
        <p:nvPicPr>
          <p:cNvPr id="4" name="Grafik 3" descr="Informationen">
            <a:extLst>
              <a:ext uri="{FF2B5EF4-FFF2-40B4-BE49-F238E27FC236}">
                <a16:creationId xmlns:a16="http://schemas.microsoft.com/office/drawing/2014/main" id="{3C79E3AD-2367-0798-DF10-6C470CC5C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1787" y="2210094"/>
            <a:ext cx="914400" cy="9144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63EE837-36E5-28EC-F486-03D7C98B8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517" y="1618078"/>
            <a:ext cx="1829150" cy="235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F41664A-0782-16EB-1F8F-D55E3BBEFACD}"/>
              </a:ext>
            </a:extLst>
          </p:cNvPr>
          <p:cNvSpPr txBox="1"/>
          <p:nvPr/>
        </p:nvSpPr>
        <p:spPr>
          <a:xfrm>
            <a:off x="6392156" y="3974518"/>
            <a:ext cx="2509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Alan Turing</a:t>
            </a:r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F49800C-FCEE-DA0E-EDA2-58D9E1B046B1}"/>
              </a:ext>
            </a:extLst>
          </p:cNvPr>
          <p:cNvSpPr txBox="1"/>
          <p:nvPr/>
        </p:nvSpPr>
        <p:spPr>
          <a:xfrm>
            <a:off x="4989153" y="4285184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* 23. Juni 1912 in London; † 7. Juni 1954 in </a:t>
            </a:r>
            <a:r>
              <a:rPr lang="de-DE" sz="1100" dirty="0" err="1"/>
              <a:t>Wilmslow</a:t>
            </a:r>
            <a:r>
              <a:rPr lang="de-DE" sz="1100" dirty="0"/>
              <a:t>, Cheshire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4058530-9C9F-1B17-EF06-D0CDAA69F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517" y="1843798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754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07.12.2022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15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07.12.2022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15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Was ist der Wunsch nach Vertraulichkeit?</a:t>
            </a:r>
          </a:p>
          <a:p>
            <a:pPr algn="l"/>
            <a:endParaRPr lang="de-DE" sz="1800" b="0" i="0" u="none" strike="noStrike" baseline="0" dirty="0">
              <a:latin typeface="Arial" panose="020B0604020202020204" pitchFamily="34" charset="0"/>
            </a:endParaRPr>
          </a:p>
        </p:txBody>
      </p:sp>
      <p:pic>
        <p:nvPicPr>
          <p:cNvPr id="4" name="Grafik 3" descr="Informationen">
            <a:extLst>
              <a:ext uri="{FF2B5EF4-FFF2-40B4-BE49-F238E27FC236}">
                <a16:creationId xmlns:a16="http://schemas.microsoft.com/office/drawing/2014/main" id="{3C79E3AD-2367-0798-DF10-6C470CC5C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1787" y="2210094"/>
            <a:ext cx="914400" cy="9144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63EE837-36E5-28EC-F486-03D7C98B8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517" y="1618078"/>
            <a:ext cx="1829150" cy="235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F41664A-0782-16EB-1F8F-D55E3BBEFACD}"/>
              </a:ext>
            </a:extLst>
          </p:cNvPr>
          <p:cNvSpPr txBox="1"/>
          <p:nvPr/>
        </p:nvSpPr>
        <p:spPr>
          <a:xfrm>
            <a:off x="6392156" y="3974518"/>
            <a:ext cx="2509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Alan Turing</a:t>
            </a:r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F49800C-FCEE-DA0E-EDA2-58D9E1B046B1}"/>
              </a:ext>
            </a:extLst>
          </p:cNvPr>
          <p:cNvSpPr txBox="1"/>
          <p:nvPr/>
        </p:nvSpPr>
        <p:spPr>
          <a:xfrm>
            <a:off x="4989153" y="4285184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* 23. Juni 1912 in London; † 7. Juni 1954 in </a:t>
            </a:r>
            <a:r>
              <a:rPr lang="de-DE" sz="1100" dirty="0" err="1"/>
              <a:t>Wilmslow</a:t>
            </a:r>
            <a:r>
              <a:rPr lang="de-DE" sz="1100" dirty="0"/>
              <a:t>, Cheshire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4058530-9C9F-1B17-EF06-D0CDAA69F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517" y="1843798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CAD6316B-3430-05E4-C290-08DEACBA6740}"/>
              </a:ext>
            </a:extLst>
          </p:cNvPr>
          <p:cNvSpPr/>
          <p:nvPr/>
        </p:nvSpPr>
        <p:spPr>
          <a:xfrm>
            <a:off x="2629734" y="1748707"/>
            <a:ext cx="3263808" cy="2049057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4BE1EE6-B0A6-1E8E-E784-E28878D27894}"/>
              </a:ext>
            </a:extLst>
          </p:cNvPr>
          <p:cNvSpPr txBox="1"/>
          <p:nvPr/>
        </p:nvSpPr>
        <p:spPr>
          <a:xfrm>
            <a:off x="2916736" y="3974518"/>
            <a:ext cx="1754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Turing </a:t>
            </a:r>
            <a:r>
              <a:rPr lang="en-US" dirty="0" err="1">
                <a:solidFill>
                  <a:schemeClr val="accent1"/>
                </a:solidFill>
              </a:rPr>
              <a:t>Maschine</a:t>
            </a:r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59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07.12.2022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16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07.12.2022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16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Was ist der Wunsch nach Vertraulichkeit?</a:t>
            </a:r>
          </a:p>
          <a:p>
            <a:pPr algn="l"/>
            <a:endParaRPr lang="de-DE" sz="1800" b="0" i="0" u="none" strike="noStrike" baseline="0" dirty="0"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3EE837-36E5-28EC-F486-03D7C98B8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517" y="1618078"/>
            <a:ext cx="1829150" cy="235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F41664A-0782-16EB-1F8F-D55E3BBEFACD}"/>
              </a:ext>
            </a:extLst>
          </p:cNvPr>
          <p:cNvSpPr txBox="1"/>
          <p:nvPr/>
        </p:nvSpPr>
        <p:spPr>
          <a:xfrm>
            <a:off x="6392156" y="3974518"/>
            <a:ext cx="2509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Alan Turing</a:t>
            </a:r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F49800C-FCEE-DA0E-EDA2-58D9E1B046B1}"/>
              </a:ext>
            </a:extLst>
          </p:cNvPr>
          <p:cNvSpPr txBox="1"/>
          <p:nvPr/>
        </p:nvSpPr>
        <p:spPr>
          <a:xfrm>
            <a:off x="4989153" y="4285184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* 23. Juni 1912 in London; † 7. Juni 1954 in </a:t>
            </a:r>
            <a:r>
              <a:rPr lang="de-DE" sz="1100" dirty="0" err="1"/>
              <a:t>Wilmslow</a:t>
            </a:r>
            <a:r>
              <a:rPr lang="de-DE" sz="1100" dirty="0"/>
              <a:t>, Cheshire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4058530-9C9F-1B17-EF06-D0CDAA69F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517" y="1843798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CAD6316B-3430-05E4-C290-08DEACBA6740}"/>
              </a:ext>
            </a:extLst>
          </p:cNvPr>
          <p:cNvSpPr/>
          <p:nvPr/>
        </p:nvSpPr>
        <p:spPr>
          <a:xfrm>
            <a:off x="2629734" y="1748707"/>
            <a:ext cx="3263808" cy="2049057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4BE1EE6-B0A6-1E8E-E784-E28878D27894}"/>
              </a:ext>
            </a:extLst>
          </p:cNvPr>
          <p:cNvSpPr txBox="1"/>
          <p:nvPr/>
        </p:nvSpPr>
        <p:spPr>
          <a:xfrm>
            <a:off x="2916736" y="3974518"/>
            <a:ext cx="1754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Turing </a:t>
            </a:r>
            <a:r>
              <a:rPr lang="en-US" dirty="0" err="1">
                <a:solidFill>
                  <a:schemeClr val="accent1"/>
                </a:solidFill>
              </a:rPr>
              <a:t>Maschine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FF1BB76-63D2-A975-35C6-917CD4914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67" y="1945164"/>
            <a:ext cx="1871484" cy="140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9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07.12.2022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17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07.12.2022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17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Was ist der Wunsch nach Vertraulichkeit?</a:t>
            </a:r>
          </a:p>
          <a:p>
            <a:pPr algn="l"/>
            <a:endParaRPr lang="de-DE" sz="1800" b="0" i="0" u="none" strike="noStrike" baseline="0" dirty="0"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3EE837-36E5-28EC-F486-03D7C98B8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517" y="1618078"/>
            <a:ext cx="1829150" cy="235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F41664A-0782-16EB-1F8F-D55E3BBEFACD}"/>
              </a:ext>
            </a:extLst>
          </p:cNvPr>
          <p:cNvSpPr txBox="1"/>
          <p:nvPr/>
        </p:nvSpPr>
        <p:spPr>
          <a:xfrm>
            <a:off x="6392156" y="3974518"/>
            <a:ext cx="2509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Alan Turing</a:t>
            </a:r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F49800C-FCEE-DA0E-EDA2-58D9E1B046B1}"/>
              </a:ext>
            </a:extLst>
          </p:cNvPr>
          <p:cNvSpPr txBox="1"/>
          <p:nvPr/>
        </p:nvSpPr>
        <p:spPr>
          <a:xfrm>
            <a:off x="4989153" y="4285184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* 23. Juni 1912 in London; † 7. Juni 1954 in </a:t>
            </a:r>
            <a:r>
              <a:rPr lang="de-DE" sz="1100" dirty="0" err="1"/>
              <a:t>Wilmslow</a:t>
            </a:r>
            <a:r>
              <a:rPr lang="de-DE" sz="1100" dirty="0"/>
              <a:t>, Cheshire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FEAACD1-0302-7BE1-193A-D866145ED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31" y="1922391"/>
            <a:ext cx="1468379" cy="174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CE7F219-80F8-C74E-5F0B-6DFE2C905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484" y="2167586"/>
            <a:ext cx="1686301" cy="126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289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07.12.2022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18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07.12.2022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18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Was ist der Wunsch nach Vertraulichkeit?</a:t>
            </a:r>
          </a:p>
          <a:p>
            <a:pPr algn="l"/>
            <a:endParaRPr lang="de-DE" sz="1800" b="0" i="0" u="none" strike="noStrike" baseline="0" dirty="0"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3EE837-36E5-28EC-F486-03D7C98B8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517" y="1618078"/>
            <a:ext cx="1829150" cy="235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F41664A-0782-16EB-1F8F-D55E3BBEFACD}"/>
              </a:ext>
            </a:extLst>
          </p:cNvPr>
          <p:cNvSpPr txBox="1"/>
          <p:nvPr/>
        </p:nvSpPr>
        <p:spPr>
          <a:xfrm>
            <a:off x="6392156" y="3974518"/>
            <a:ext cx="2509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Alan Turing</a:t>
            </a:r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F49800C-FCEE-DA0E-EDA2-58D9E1B046B1}"/>
              </a:ext>
            </a:extLst>
          </p:cNvPr>
          <p:cNvSpPr txBox="1"/>
          <p:nvPr/>
        </p:nvSpPr>
        <p:spPr>
          <a:xfrm>
            <a:off x="4989153" y="4285184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* 23. Juni 1912 in London; † 7. Juni 1954 in </a:t>
            </a:r>
            <a:r>
              <a:rPr lang="de-DE" sz="1100" dirty="0" err="1"/>
              <a:t>Wilmslow</a:t>
            </a:r>
            <a:r>
              <a:rPr lang="de-DE" sz="1100" dirty="0"/>
              <a:t>, Cheshire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FEAACD1-0302-7BE1-193A-D866145ED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31" y="1922391"/>
            <a:ext cx="1468379" cy="174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2793BC7-984E-CD07-5393-A78EEF273221}"/>
              </a:ext>
            </a:extLst>
          </p:cNvPr>
          <p:cNvSpPr txBox="1"/>
          <p:nvPr/>
        </p:nvSpPr>
        <p:spPr>
          <a:xfrm>
            <a:off x="1588520" y="3642214"/>
            <a:ext cx="47789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dirty="0"/>
              <a:t>Rotor-Chiffriermaschine</a:t>
            </a:r>
            <a:br>
              <a:rPr lang="de-DE" dirty="0"/>
            </a:br>
            <a:r>
              <a:rPr lang="de-DE" dirty="0"/>
              <a:t>verwendet von Nazi Deutschland</a:t>
            </a:r>
          </a:p>
        </p:txBody>
      </p:sp>
      <p:pic>
        <p:nvPicPr>
          <p:cNvPr id="6146" name="Picture 2" descr="Auktion: Wehrmachts-Chiffriermaschine Enigma erzielt Sensationspreis - WELT">
            <a:extLst>
              <a:ext uri="{FF2B5EF4-FFF2-40B4-BE49-F238E27FC236}">
                <a16:creationId xmlns:a16="http://schemas.microsoft.com/office/drawing/2014/main" id="{CA9A6573-5AE7-4BC5-4639-0B93257B1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484" y="1735993"/>
            <a:ext cx="1829150" cy="178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017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07.12.2022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19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07.12.2022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19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Was ist der Wunsch nach Vertraulichkeit?</a:t>
            </a:r>
          </a:p>
          <a:p>
            <a:pPr algn="l"/>
            <a:endParaRPr lang="de-DE" sz="1800" b="0" i="0" u="none" strike="noStrike" baseline="0" dirty="0"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3EE837-36E5-28EC-F486-03D7C98B8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517" y="1618078"/>
            <a:ext cx="1829150" cy="235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F41664A-0782-16EB-1F8F-D55E3BBEFACD}"/>
              </a:ext>
            </a:extLst>
          </p:cNvPr>
          <p:cNvSpPr txBox="1"/>
          <p:nvPr/>
        </p:nvSpPr>
        <p:spPr>
          <a:xfrm>
            <a:off x="6392156" y="3974518"/>
            <a:ext cx="2509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Alan Turing</a:t>
            </a:r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F49800C-FCEE-DA0E-EDA2-58D9E1B046B1}"/>
              </a:ext>
            </a:extLst>
          </p:cNvPr>
          <p:cNvSpPr txBox="1"/>
          <p:nvPr/>
        </p:nvSpPr>
        <p:spPr>
          <a:xfrm>
            <a:off x="4989153" y="4285184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* 23. Juni 1912 in London; † 7. Juni 1954 in </a:t>
            </a:r>
            <a:r>
              <a:rPr lang="de-DE" sz="1100" dirty="0" err="1"/>
              <a:t>Wilmslow</a:t>
            </a:r>
            <a:r>
              <a:rPr lang="de-DE" sz="1100" dirty="0"/>
              <a:t>, Cheshire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FEAACD1-0302-7BE1-193A-D866145ED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31" y="1922391"/>
            <a:ext cx="1468379" cy="174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2793BC7-984E-CD07-5393-A78EEF273221}"/>
              </a:ext>
            </a:extLst>
          </p:cNvPr>
          <p:cNvSpPr txBox="1"/>
          <p:nvPr/>
        </p:nvSpPr>
        <p:spPr>
          <a:xfrm>
            <a:off x="1588520" y="3642214"/>
            <a:ext cx="47789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dirty="0"/>
              <a:t>Rotor-Chiffriermaschine</a:t>
            </a:r>
            <a:br>
              <a:rPr lang="de-DE" dirty="0"/>
            </a:br>
            <a:r>
              <a:rPr lang="de-DE" dirty="0"/>
              <a:t>verwendet von Nazi Deutschland</a:t>
            </a:r>
          </a:p>
        </p:txBody>
      </p:sp>
      <p:pic>
        <p:nvPicPr>
          <p:cNvPr id="6146" name="Picture 2" descr="Auktion: Wehrmachts-Chiffriermaschine Enigma erzielt Sensationspreis - WELT">
            <a:extLst>
              <a:ext uri="{FF2B5EF4-FFF2-40B4-BE49-F238E27FC236}">
                <a16:creationId xmlns:a16="http://schemas.microsoft.com/office/drawing/2014/main" id="{CA9A6573-5AE7-4BC5-4639-0B93257B1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484" y="1735993"/>
            <a:ext cx="1829150" cy="178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986D69A-86AC-C363-C235-AC076B7B55FA}"/>
              </a:ext>
            </a:extLst>
          </p:cNvPr>
          <p:cNvSpPr txBox="1"/>
          <p:nvPr/>
        </p:nvSpPr>
        <p:spPr>
          <a:xfrm>
            <a:off x="5706657" y="654096"/>
            <a:ext cx="212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Aber </a:t>
            </a:r>
            <a:r>
              <a:rPr lang="en-US" dirty="0" err="1">
                <a:solidFill>
                  <a:schemeClr val="accent1"/>
                </a:solidFill>
              </a:rPr>
              <a:t>wie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07.12.2022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07.12.2022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2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lernen wir in dieser Vorlesung?</a:t>
            </a:r>
          </a:p>
          <a:p>
            <a:endParaRPr lang="de-DE" dirty="0"/>
          </a:p>
          <a:p>
            <a:r>
              <a:rPr lang="de-DE" sz="1800" b="0" i="0" u="none" strike="noStrike" baseline="0" dirty="0">
                <a:latin typeface="Arial" panose="020B0604020202020204" pitchFamily="34" charset="0"/>
              </a:rPr>
              <a:t>Gutes Verständnis für </a:t>
            </a:r>
            <a:r>
              <a:rPr lang="de-DE" sz="1800" b="1" i="0" u="none" strike="noStrike" baseline="0" dirty="0">
                <a:latin typeface="Arial" panose="020B0604020202020204" pitchFamily="34" charset="0"/>
              </a:rPr>
              <a:t>kryptographische Verfahren </a:t>
            </a:r>
            <a:r>
              <a:rPr lang="de-DE" sz="1800" b="0" i="0" u="none" strike="noStrike" baseline="0" dirty="0">
                <a:latin typeface="Arial" panose="020B0604020202020204" pitchFamily="34" charset="0"/>
              </a:rPr>
              <a:t>und ihre</a:t>
            </a:r>
          </a:p>
          <a:p>
            <a:r>
              <a:rPr lang="de-DE" sz="1800" b="0" i="0" u="none" strike="noStrike" baseline="0" dirty="0">
                <a:latin typeface="Arial" panose="020B0604020202020204" pitchFamily="34" charset="0"/>
              </a:rPr>
              <a:t>Anwendungen.</a:t>
            </a:r>
          </a:p>
          <a:p>
            <a:endParaRPr lang="de-DE" dirty="0">
              <a:latin typeface="Arial" panose="020B0604020202020204" pitchFamily="34" charset="0"/>
            </a:endParaRPr>
          </a:p>
          <a:p>
            <a:endParaRPr lang="de-DE" sz="1800" b="0" i="0" u="none" strike="noStrike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301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07.12.2022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20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07.12.2022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20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Was ist der Wunsch nach Vertraulichkeit?</a:t>
            </a:r>
          </a:p>
          <a:p>
            <a:pPr algn="l"/>
            <a:endParaRPr lang="de-DE" sz="1800" b="0" i="0" u="none" strike="noStrike" baseline="0" dirty="0"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3EE837-36E5-28EC-F486-03D7C98B8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517" y="1618078"/>
            <a:ext cx="1829150" cy="235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F41664A-0782-16EB-1F8F-D55E3BBEFACD}"/>
              </a:ext>
            </a:extLst>
          </p:cNvPr>
          <p:cNvSpPr txBox="1"/>
          <p:nvPr/>
        </p:nvSpPr>
        <p:spPr>
          <a:xfrm>
            <a:off x="6392156" y="3974518"/>
            <a:ext cx="2509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Alan Turing</a:t>
            </a:r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F49800C-FCEE-DA0E-EDA2-58D9E1B046B1}"/>
              </a:ext>
            </a:extLst>
          </p:cNvPr>
          <p:cNvSpPr txBox="1"/>
          <p:nvPr/>
        </p:nvSpPr>
        <p:spPr>
          <a:xfrm>
            <a:off x="4989153" y="4285184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* 23. Juni 1912 in London; † 7. Juni 1954 in </a:t>
            </a:r>
            <a:r>
              <a:rPr lang="de-DE" sz="1100" dirty="0" err="1"/>
              <a:t>Wilmslow</a:t>
            </a:r>
            <a:r>
              <a:rPr lang="de-DE" sz="1100" dirty="0"/>
              <a:t>, Cheshire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986D69A-86AC-C363-C235-AC076B7B55FA}"/>
              </a:ext>
            </a:extLst>
          </p:cNvPr>
          <p:cNvSpPr txBox="1"/>
          <p:nvPr/>
        </p:nvSpPr>
        <p:spPr>
          <a:xfrm>
            <a:off x="5706657" y="654096"/>
            <a:ext cx="212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Aber </a:t>
            </a:r>
            <a:r>
              <a:rPr lang="en-US" dirty="0" err="1">
                <a:solidFill>
                  <a:schemeClr val="accent1"/>
                </a:solidFill>
              </a:rPr>
              <a:t>wie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5CC0D96-1DB0-4465-8A8B-8AE2E4DD9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109" y="1568837"/>
            <a:ext cx="2914750" cy="1587364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D643C8F8-4DA2-9A66-2C1F-6E8F32CAEAF1}"/>
              </a:ext>
            </a:extLst>
          </p:cNvPr>
          <p:cNvSpPr txBox="1"/>
          <p:nvPr/>
        </p:nvSpPr>
        <p:spPr>
          <a:xfrm>
            <a:off x="420491" y="3461505"/>
            <a:ext cx="56379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5"/>
              </a:rPr>
              <a:t>https://www.youtube.com/watch?v=G2_Q9FoD-oQ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7391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07.12.2022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21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07.12.2022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21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Was ist der Wunsch nach Vertraulichkeit?</a:t>
            </a:r>
          </a:p>
          <a:p>
            <a:pPr algn="l"/>
            <a:endParaRPr lang="de-DE" sz="1800" b="0" i="0" u="none" strike="noStrike" baseline="0" dirty="0"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3EE837-36E5-28EC-F486-03D7C98B8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517" y="1618078"/>
            <a:ext cx="1829150" cy="235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F41664A-0782-16EB-1F8F-D55E3BBEFACD}"/>
              </a:ext>
            </a:extLst>
          </p:cNvPr>
          <p:cNvSpPr txBox="1"/>
          <p:nvPr/>
        </p:nvSpPr>
        <p:spPr>
          <a:xfrm>
            <a:off x="6392156" y="3974518"/>
            <a:ext cx="2509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Alan Turing</a:t>
            </a:r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F49800C-FCEE-DA0E-EDA2-58D9E1B046B1}"/>
              </a:ext>
            </a:extLst>
          </p:cNvPr>
          <p:cNvSpPr txBox="1"/>
          <p:nvPr/>
        </p:nvSpPr>
        <p:spPr>
          <a:xfrm>
            <a:off x="4989153" y="4285184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* 23. Juni 1912 in London; † 7. Juni 1954 in </a:t>
            </a:r>
            <a:r>
              <a:rPr lang="de-DE" sz="1100" dirty="0" err="1"/>
              <a:t>Wilmslow</a:t>
            </a:r>
            <a:r>
              <a:rPr lang="de-DE" sz="1100" dirty="0"/>
              <a:t>, Cheshire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986D69A-86AC-C363-C235-AC076B7B55FA}"/>
              </a:ext>
            </a:extLst>
          </p:cNvPr>
          <p:cNvSpPr txBox="1"/>
          <p:nvPr/>
        </p:nvSpPr>
        <p:spPr>
          <a:xfrm>
            <a:off x="5706657" y="654096"/>
            <a:ext cx="212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Aber </a:t>
            </a:r>
            <a:r>
              <a:rPr lang="en-US" dirty="0" err="1">
                <a:solidFill>
                  <a:schemeClr val="accent1"/>
                </a:solidFill>
              </a:rPr>
              <a:t>wie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17F5E39-A5D2-7153-04B8-428640464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089" y="1897829"/>
            <a:ext cx="2843317" cy="123559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F71DAA99-AB8B-4696-A7CA-E986D6E1B944}"/>
              </a:ext>
            </a:extLst>
          </p:cNvPr>
          <p:cNvSpPr txBox="1"/>
          <p:nvPr/>
        </p:nvSpPr>
        <p:spPr>
          <a:xfrm>
            <a:off x="754213" y="3399832"/>
            <a:ext cx="47789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5"/>
              </a:rPr>
              <a:t>https://www.youtube.com/watch?v=V4V2bpZlqx8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6646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07.12.2022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22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07.12.2022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22</a:t>
            </a:fld>
            <a:endParaRPr lang="de-DE"/>
          </a:p>
          <a:p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28F74CF-BB9C-0C05-0E45-AF47310C70D2}"/>
              </a:ext>
            </a:extLst>
          </p:cNvPr>
          <p:cNvSpPr txBox="1"/>
          <p:nvPr/>
        </p:nvSpPr>
        <p:spPr>
          <a:xfrm>
            <a:off x="931086" y="2002881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3"/>
              </a:rPr>
              <a:t>https://www.youtube.com/watch?v=6178TGqHkH0</a:t>
            </a:r>
            <a:endParaRPr lang="de-DE" dirty="0"/>
          </a:p>
          <a:p>
            <a:endParaRPr lang="de-DE" dirty="0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26F9E8A-FC76-EA26-A5E2-C9471367B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517" y="1618078"/>
            <a:ext cx="1829150" cy="235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FB54B061-F21C-C0C6-926D-FF13EC580C21}"/>
              </a:ext>
            </a:extLst>
          </p:cNvPr>
          <p:cNvSpPr txBox="1"/>
          <p:nvPr/>
        </p:nvSpPr>
        <p:spPr>
          <a:xfrm>
            <a:off x="6392156" y="3974518"/>
            <a:ext cx="2509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Alan Turing</a:t>
            </a:r>
          </a:p>
          <a:p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BDAB062-1D42-7B4E-55C5-A5B913B62D4C}"/>
              </a:ext>
            </a:extLst>
          </p:cNvPr>
          <p:cNvSpPr txBox="1"/>
          <p:nvPr/>
        </p:nvSpPr>
        <p:spPr>
          <a:xfrm>
            <a:off x="4989153" y="4285184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* 23. Juni 1912 in London; † 7. Juni 1954 in </a:t>
            </a:r>
            <a:r>
              <a:rPr lang="de-DE" sz="1100" dirty="0" err="1"/>
              <a:t>Wilmslow</a:t>
            </a:r>
            <a:r>
              <a:rPr lang="de-DE" sz="1100" dirty="0"/>
              <a:t>, Cheshire</a:t>
            </a:r>
          </a:p>
        </p:txBody>
      </p:sp>
    </p:spTree>
    <p:extLst>
      <p:ext uri="{BB962C8B-B14F-4D97-AF65-F5344CB8AC3E}">
        <p14:creationId xmlns:p14="http://schemas.microsoft.com/office/powerpoint/2010/main" val="1495428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07.12.2022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23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07.12.2022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23</a:t>
            </a:fld>
            <a:endParaRPr lang="de-DE"/>
          </a:p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A9DDB64-E1D3-F0BF-E6A5-B5D703E13EF9}"/>
              </a:ext>
            </a:extLst>
          </p:cNvPr>
          <p:cNvSpPr txBox="1"/>
          <p:nvPr/>
        </p:nvSpPr>
        <p:spPr>
          <a:xfrm>
            <a:off x="1431670" y="1095673"/>
            <a:ext cx="59702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1942 heuerte die </a:t>
            </a:r>
            <a:r>
              <a:rPr lang="de-DE" b="1" dirty="0"/>
              <a:t>US-Armee Navajo-Indianer</a:t>
            </a:r>
            <a:r>
              <a:rPr lang="de-DE" dirty="0"/>
              <a:t> an, um </a:t>
            </a:r>
            <a:r>
              <a:rPr lang="de-DE" b="1" dirty="0"/>
              <a:t>kriegsrelevante</a:t>
            </a:r>
            <a:r>
              <a:rPr lang="de-DE" dirty="0"/>
              <a:t> </a:t>
            </a:r>
            <a:r>
              <a:rPr lang="de-DE" b="1" dirty="0"/>
              <a:t>Botschaften</a:t>
            </a:r>
            <a:r>
              <a:rPr lang="de-DE" dirty="0"/>
              <a:t> zu </a:t>
            </a:r>
            <a:r>
              <a:rPr lang="de-DE" b="1" dirty="0" err="1"/>
              <a:t>ver</a:t>
            </a:r>
            <a:r>
              <a:rPr lang="de-DE" b="1" dirty="0"/>
              <a:t>-</a:t>
            </a:r>
            <a:r>
              <a:rPr lang="de-DE" dirty="0"/>
              <a:t> und </a:t>
            </a:r>
            <a:r>
              <a:rPr lang="de-DE" b="1" dirty="0"/>
              <a:t>entschlüsseln</a:t>
            </a:r>
            <a:r>
              <a:rPr lang="de-DE" dirty="0"/>
              <a:t>. Die Sprache </a:t>
            </a:r>
            <a:r>
              <a:rPr lang="de-DE" b="1" dirty="0"/>
              <a:t>war außerhalb der Indianer-Population</a:t>
            </a:r>
            <a:r>
              <a:rPr lang="de-DE" dirty="0"/>
              <a:t> nahezu </a:t>
            </a:r>
            <a:r>
              <a:rPr lang="de-DE" b="1" dirty="0"/>
              <a:t>unbekannt</a:t>
            </a:r>
            <a:r>
              <a:rPr lang="de-DE" dirty="0"/>
              <a:t> und Außenstehenden unverständlich.</a:t>
            </a:r>
          </a:p>
        </p:txBody>
      </p:sp>
    </p:spTree>
    <p:extLst>
      <p:ext uri="{BB962C8B-B14F-4D97-AF65-F5344CB8AC3E}">
        <p14:creationId xmlns:p14="http://schemas.microsoft.com/office/powerpoint/2010/main" val="381898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07.12.2022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07.12.2022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3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lernen wir in dieser Vorlesung?</a:t>
            </a:r>
          </a:p>
          <a:p>
            <a:endParaRPr lang="de-DE" dirty="0"/>
          </a:p>
          <a:p>
            <a:r>
              <a:rPr lang="de-DE" sz="1800" b="0" i="0" u="none" strike="noStrike" baseline="0" dirty="0">
                <a:latin typeface="Arial" panose="020B0604020202020204" pitchFamily="34" charset="0"/>
              </a:rPr>
              <a:t>Gutes Verständnis für </a:t>
            </a:r>
            <a:r>
              <a:rPr lang="de-DE" sz="1800" b="1" i="0" u="none" strike="noStrike" baseline="0" dirty="0">
                <a:latin typeface="Arial" panose="020B0604020202020204" pitchFamily="34" charset="0"/>
              </a:rPr>
              <a:t>kryptographische Verfahren </a:t>
            </a:r>
            <a:r>
              <a:rPr lang="de-DE" sz="1800" b="0" i="0" u="none" strike="noStrike" baseline="0" dirty="0">
                <a:latin typeface="Arial" panose="020B0604020202020204" pitchFamily="34" charset="0"/>
              </a:rPr>
              <a:t>und ihre</a:t>
            </a:r>
          </a:p>
          <a:p>
            <a:r>
              <a:rPr lang="de-DE" sz="1800" b="0" i="0" u="none" strike="noStrike" baseline="0" dirty="0">
                <a:latin typeface="Arial" panose="020B0604020202020204" pitchFamily="34" charset="0"/>
              </a:rPr>
              <a:t>Anwendungen.</a:t>
            </a:r>
          </a:p>
          <a:p>
            <a:endParaRPr lang="de-DE" dirty="0">
              <a:latin typeface="Arial" panose="020B0604020202020204" pitchFamily="34" charset="0"/>
            </a:endParaRPr>
          </a:p>
          <a:p>
            <a:pPr algn="l"/>
            <a:r>
              <a:rPr lang="de-DE" sz="1800" b="0" i="0" u="none" strike="noStrike" baseline="0" dirty="0">
                <a:latin typeface="ArialMT"/>
              </a:rPr>
              <a:t>Erlangen der Kenntnisse über den </a:t>
            </a:r>
            <a:r>
              <a:rPr lang="de-DE" sz="1800" b="1" i="0" u="none" strike="noStrike" baseline="0" dirty="0">
                <a:latin typeface="Arial-BoldMT"/>
              </a:rPr>
              <a:t>Aufbau</a:t>
            </a:r>
            <a:r>
              <a:rPr lang="de-DE" sz="1800" b="0" i="0" u="none" strike="noStrike" baseline="0" dirty="0">
                <a:latin typeface="ArialMT"/>
              </a:rPr>
              <a:t>, die </a:t>
            </a:r>
            <a:r>
              <a:rPr lang="de-DE" sz="1800" b="1" i="0" u="none" strike="noStrike" baseline="0" dirty="0">
                <a:latin typeface="Arial-BoldMT"/>
              </a:rPr>
              <a:t>Prinzipien</a:t>
            </a:r>
            <a:r>
              <a:rPr lang="de-DE" sz="1800" b="0" i="0" u="none" strike="noStrike" baseline="0" dirty="0">
                <a:latin typeface="ArialMT"/>
              </a:rPr>
              <a:t>, die</a:t>
            </a:r>
          </a:p>
          <a:p>
            <a:pPr algn="l"/>
            <a:r>
              <a:rPr lang="de-DE" sz="1800" b="1" i="0" u="none" strike="noStrike" baseline="0" dirty="0">
                <a:latin typeface="Arial-BoldMT"/>
              </a:rPr>
              <a:t>Architektur </a:t>
            </a:r>
            <a:r>
              <a:rPr lang="de-DE" sz="1800" b="0" i="0" u="none" strike="noStrike" baseline="0" dirty="0">
                <a:latin typeface="ArialMT"/>
              </a:rPr>
              <a:t>und die </a:t>
            </a:r>
            <a:r>
              <a:rPr lang="de-DE" sz="1800" b="1" i="0" u="none" strike="noStrike" baseline="0" dirty="0">
                <a:latin typeface="Arial-BoldMT"/>
              </a:rPr>
              <a:t>Funktionsweise </a:t>
            </a:r>
            <a:r>
              <a:rPr lang="de-DE" sz="1800" b="0" i="0" u="none" strike="noStrike" baseline="0" dirty="0">
                <a:latin typeface="ArialMT"/>
              </a:rPr>
              <a:t>von kryptographischen</a:t>
            </a:r>
          </a:p>
          <a:p>
            <a:pPr algn="l"/>
            <a:r>
              <a:rPr lang="de-DE" sz="1800" b="0" i="0" u="none" strike="noStrike" baseline="0" dirty="0">
                <a:latin typeface="ArialMT"/>
              </a:rPr>
              <a:t>Verfahren.</a:t>
            </a:r>
            <a:endParaRPr lang="de-DE" sz="1800" b="0" i="0" u="none" strike="noStrike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171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07.12.2022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07.12.2022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4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lernen wir in dieser Vorlesung?</a:t>
            </a:r>
          </a:p>
          <a:p>
            <a:endParaRPr lang="de-DE" dirty="0"/>
          </a:p>
          <a:p>
            <a:r>
              <a:rPr lang="de-DE" sz="1800" b="0" i="0" u="none" strike="noStrike" baseline="0" dirty="0">
                <a:latin typeface="Arial" panose="020B0604020202020204" pitchFamily="34" charset="0"/>
              </a:rPr>
              <a:t>Gutes Verständnis für </a:t>
            </a:r>
            <a:r>
              <a:rPr lang="de-DE" sz="1800" b="1" i="0" u="none" strike="noStrike" baseline="0" dirty="0">
                <a:latin typeface="Arial" panose="020B0604020202020204" pitchFamily="34" charset="0"/>
              </a:rPr>
              <a:t>kryptographische Verfahren </a:t>
            </a:r>
            <a:r>
              <a:rPr lang="de-DE" sz="1800" b="0" i="0" u="none" strike="noStrike" baseline="0" dirty="0">
                <a:latin typeface="Arial" panose="020B0604020202020204" pitchFamily="34" charset="0"/>
              </a:rPr>
              <a:t>und ihre</a:t>
            </a:r>
          </a:p>
          <a:p>
            <a:r>
              <a:rPr lang="de-DE" sz="1800" b="0" i="0" u="none" strike="noStrike" baseline="0" dirty="0">
                <a:latin typeface="Arial" panose="020B0604020202020204" pitchFamily="34" charset="0"/>
              </a:rPr>
              <a:t>Anwendungen.</a:t>
            </a:r>
          </a:p>
          <a:p>
            <a:endParaRPr lang="de-DE" dirty="0">
              <a:latin typeface="Arial" panose="020B0604020202020204" pitchFamily="34" charset="0"/>
            </a:endParaRPr>
          </a:p>
          <a:p>
            <a:pPr algn="l"/>
            <a:r>
              <a:rPr lang="de-DE" sz="1800" b="0" i="0" u="none" strike="noStrike" baseline="0" dirty="0">
                <a:latin typeface="ArialMT"/>
              </a:rPr>
              <a:t>Erlangen der Kenntnisse über den </a:t>
            </a:r>
            <a:r>
              <a:rPr lang="de-DE" sz="1800" b="1" i="0" u="none" strike="noStrike" baseline="0" dirty="0">
                <a:latin typeface="Arial-BoldMT"/>
              </a:rPr>
              <a:t>Aufbau</a:t>
            </a:r>
            <a:r>
              <a:rPr lang="de-DE" sz="1800" b="0" i="0" u="none" strike="noStrike" baseline="0" dirty="0">
                <a:latin typeface="ArialMT"/>
              </a:rPr>
              <a:t>, die </a:t>
            </a:r>
            <a:r>
              <a:rPr lang="de-DE" sz="1800" b="1" i="0" u="none" strike="noStrike" baseline="0" dirty="0">
                <a:latin typeface="Arial-BoldMT"/>
              </a:rPr>
              <a:t>Prinzipien</a:t>
            </a:r>
            <a:r>
              <a:rPr lang="de-DE" sz="1800" b="0" i="0" u="none" strike="noStrike" baseline="0" dirty="0">
                <a:latin typeface="ArialMT"/>
              </a:rPr>
              <a:t>, die</a:t>
            </a:r>
          </a:p>
          <a:p>
            <a:pPr algn="l"/>
            <a:r>
              <a:rPr lang="de-DE" sz="1800" b="1" i="0" u="none" strike="noStrike" baseline="0" dirty="0">
                <a:latin typeface="Arial-BoldMT"/>
              </a:rPr>
              <a:t>Architektur </a:t>
            </a:r>
            <a:r>
              <a:rPr lang="de-DE" sz="1800" b="0" i="0" u="none" strike="noStrike" baseline="0" dirty="0">
                <a:latin typeface="ArialMT"/>
              </a:rPr>
              <a:t>und die </a:t>
            </a:r>
            <a:r>
              <a:rPr lang="de-DE" sz="1800" b="1" i="0" u="none" strike="noStrike" baseline="0" dirty="0">
                <a:latin typeface="Arial-BoldMT"/>
              </a:rPr>
              <a:t>Funktionsweise </a:t>
            </a:r>
            <a:r>
              <a:rPr lang="de-DE" sz="1800" b="0" i="0" u="none" strike="noStrike" baseline="0" dirty="0">
                <a:latin typeface="ArialMT"/>
              </a:rPr>
              <a:t>von kryptographischen</a:t>
            </a:r>
          </a:p>
          <a:p>
            <a:pPr algn="l"/>
            <a:r>
              <a:rPr lang="de-DE" sz="1800" b="0" i="0" u="none" strike="noStrike" baseline="0" dirty="0">
                <a:latin typeface="ArialMT"/>
              </a:rPr>
              <a:t>Verfahren.</a:t>
            </a:r>
          </a:p>
          <a:p>
            <a:pPr algn="l"/>
            <a:endParaRPr lang="de-DE" dirty="0">
              <a:latin typeface="ArialMT"/>
            </a:endParaRPr>
          </a:p>
          <a:p>
            <a:endParaRPr lang="de-DE" sz="18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de-DE" sz="1800" u="none" strike="noStrike" baseline="0" dirty="0">
                <a:latin typeface="Arial" panose="020B0604020202020204" pitchFamily="34" charset="0"/>
              </a:rPr>
              <a:t>Einen guten </a:t>
            </a:r>
            <a:r>
              <a:rPr lang="de-DE" sz="1800" b="1" i="0" u="none" strike="noStrike" baseline="0" dirty="0">
                <a:latin typeface="Arial" panose="020B0604020202020204" pitchFamily="34" charset="0"/>
              </a:rPr>
              <a:t>Überblick </a:t>
            </a:r>
            <a:r>
              <a:rPr lang="de-DE" sz="1800" b="0" i="0" u="none" strike="noStrike" baseline="0" dirty="0">
                <a:latin typeface="Arial" panose="020B0604020202020204" pitchFamily="34" charset="0"/>
              </a:rPr>
              <a:t>über die aktuellen </a:t>
            </a:r>
            <a:r>
              <a:rPr lang="de-DE" sz="1800" b="1" i="0" u="none" strike="noStrike" baseline="0" dirty="0">
                <a:latin typeface="Arial" panose="020B0604020202020204" pitchFamily="34" charset="0"/>
              </a:rPr>
              <a:t>kryptographische Verfahren</a:t>
            </a:r>
            <a:r>
              <a:rPr lang="de-DE" sz="1800" b="0" i="0" u="none" strike="noStrike" baseline="0" dirty="0">
                <a:latin typeface="Arial" panose="020B0604020202020204" pitchFamily="34" charset="0"/>
              </a:rPr>
              <a:t>.</a:t>
            </a:r>
          </a:p>
          <a:p>
            <a:pPr algn="l"/>
            <a:endParaRPr lang="de-DE" sz="1800" b="0" i="0" u="none" strike="noStrike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53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07.12.2022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07.12.2022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5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Was ist der Wunsch nach Vertraulichkeit?</a:t>
            </a:r>
          </a:p>
          <a:p>
            <a:pPr algn="l"/>
            <a:endParaRPr lang="de-DE" sz="1800" b="0" i="0" u="none" strike="noStrike" baseline="0" dirty="0">
              <a:latin typeface="Arial" panose="020B0604020202020204" pitchFamily="34" charset="0"/>
            </a:endParaRPr>
          </a:p>
        </p:txBody>
      </p:sp>
      <p:pic>
        <p:nvPicPr>
          <p:cNvPr id="7" name="Grafik 6" descr="Hilfe von rechts nach links">
            <a:extLst>
              <a:ext uri="{FF2B5EF4-FFF2-40B4-BE49-F238E27FC236}">
                <a16:creationId xmlns:a16="http://schemas.microsoft.com/office/drawing/2014/main" id="{9E0FD55D-B8F0-88DF-3094-5F332D6D9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47821" y="2210094"/>
            <a:ext cx="85099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63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07.12.2022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6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07.12.2022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6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Was ist der Wunsch nach Vertraulichkeit?</a:t>
            </a:r>
          </a:p>
          <a:p>
            <a:pPr algn="l"/>
            <a:endParaRPr lang="de-DE" sz="1800" b="0" i="0" u="none" strike="noStrike" baseline="0" dirty="0">
              <a:latin typeface="Arial" panose="020B0604020202020204" pitchFamily="34" charset="0"/>
            </a:endParaRPr>
          </a:p>
        </p:txBody>
      </p:sp>
      <p:pic>
        <p:nvPicPr>
          <p:cNvPr id="4" name="Grafik 3" descr="Informationen">
            <a:extLst>
              <a:ext uri="{FF2B5EF4-FFF2-40B4-BE49-F238E27FC236}">
                <a16:creationId xmlns:a16="http://schemas.microsoft.com/office/drawing/2014/main" id="{3C79E3AD-2367-0798-DF10-6C470CC5C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1787" y="2210094"/>
            <a:ext cx="914400" cy="914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C816A07-5BA3-9008-47F5-261B6A1553D4}"/>
              </a:ext>
            </a:extLst>
          </p:cNvPr>
          <p:cNvSpPr txBox="1"/>
          <p:nvPr/>
        </p:nvSpPr>
        <p:spPr>
          <a:xfrm>
            <a:off x="3792864" y="192863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800" b="0" i="0" u="none" strike="noStrike" baseline="0" dirty="0">
                <a:latin typeface="ArialMT"/>
              </a:rPr>
              <a:t>Transformation einer</a:t>
            </a:r>
          </a:p>
          <a:p>
            <a:pPr algn="l"/>
            <a:r>
              <a:rPr lang="de-DE" sz="1800" b="1" i="0" u="none" strike="noStrike" baseline="0" dirty="0">
                <a:latin typeface="Arial-BoldMT"/>
              </a:rPr>
              <a:t>verständlichen Informationsdarstellung</a:t>
            </a:r>
          </a:p>
        </p:txBody>
      </p:sp>
    </p:spTree>
    <p:extLst>
      <p:ext uri="{BB962C8B-B14F-4D97-AF65-F5344CB8AC3E}">
        <p14:creationId xmlns:p14="http://schemas.microsoft.com/office/powerpoint/2010/main" val="84768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07.12.2022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7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07.12.2022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7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Was ist der Wunsch nach Vertraulichkeit?</a:t>
            </a:r>
          </a:p>
          <a:p>
            <a:pPr algn="l"/>
            <a:endParaRPr lang="de-DE" sz="1800" b="0" i="0" u="none" strike="noStrike" baseline="0" dirty="0">
              <a:latin typeface="Arial" panose="020B0604020202020204" pitchFamily="34" charset="0"/>
            </a:endParaRPr>
          </a:p>
        </p:txBody>
      </p:sp>
      <p:pic>
        <p:nvPicPr>
          <p:cNvPr id="4" name="Grafik 3" descr="Informationen">
            <a:extLst>
              <a:ext uri="{FF2B5EF4-FFF2-40B4-BE49-F238E27FC236}">
                <a16:creationId xmlns:a16="http://schemas.microsoft.com/office/drawing/2014/main" id="{3C79E3AD-2367-0798-DF10-6C470CC5C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1787" y="2210094"/>
            <a:ext cx="914400" cy="914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C816A07-5BA3-9008-47F5-261B6A1553D4}"/>
              </a:ext>
            </a:extLst>
          </p:cNvPr>
          <p:cNvSpPr txBox="1"/>
          <p:nvPr/>
        </p:nvSpPr>
        <p:spPr>
          <a:xfrm>
            <a:off x="3792864" y="192863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800" b="0" i="0" u="none" strike="noStrike" baseline="0" dirty="0">
                <a:latin typeface="ArialMT"/>
              </a:rPr>
              <a:t>Transformation einer</a:t>
            </a:r>
          </a:p>
          <a:p>
            <a:pPr algn="l"/>
            <a:r>
              <a:rPr lang="de-DE" sz="1800" b="1" i="0" u="none" strike="noStrike" baseline="0" dirty="0">
                <a:latin typeface="Arial-BoldMT"/>
              </a:rPr>
              <a:t>verständlichen Informationsdarstellung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36BE4EC-64EA-C34A-DB28-AFA84B4BBF58}"/>
              </a:ext>
            </a:extLst>
          </p:cNvPr>
          <p:cNvSpPr txBox="1"/>
          <p:nvPr/>
        </p:nvSpPr>
        <p:spPr>
          <a:xfrm>
            <a:off x="3792864" y="2667294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800" b="0" i="0" u="none" strike="noStrike" baseline="0" dirty="0">
                <a:latin typeface="ArialMT"/>
              </a:rPr>
              <a:t>in eine</a:t>
            </a:r>
          </a:p>
          <a:p>
            <a:pPr algn="l"/>
            <a:r>
              <a:rPr lang="de-DE" sz="1800" b="1" i="0" u="none" strike="noStrike" baseline="0" dirty="0">
                <a:latin typeface="Arial-BoldMT"/>
              </a:rPr>
              <a:t>nicht verständliche Informationsdarstellung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6740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07.12.2022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8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07.12.2022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8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Was ist der Wunsch nach Vertraulichkeit?</a:t>
            </a:r>
          </a:p>
          <a:p>
            <a:pPr algn="l"/>
            <a:endParaRPr lang="de-DE" sz="1800" b="0" i="0" u="none" strike="noStrike" baseline="0" dirty="0">
              <a:latin typeface="Arial" panose="020B0604020202020204" pitchFamily="34" charset="0"/>
            </a:endParaRPr>
          </a:p>
        </p:txBody>
      </p:sp>
      <p:pic>
        <p:nvPicPr>
          <p:cNvPr id="4" name="Grafik 3" descr="Informationen">
            <a:extLst>
              <a:ext uri="{FF2B5EF4-FFF2-40B4-BE49-F238E27FC236}">
                <a16:creationId xmlns:a16="http://schemas.microsoft.com/office/drawing/2014/main" id="{3C79E3AD-2367-0798-DF10-6C470CC5C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1787" y="2210094"/>
            <a:ext cx="914400" cy="914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C816A07-5BA3-9008-47F5-261B6A1553D4}"/>
              </a:ext>
            </a:extLst>
          </p:cNvPr>
          <p:cNvSpPr txBox="1"/>
          <p:nvPr/>
        </p:nvSpPr>
        <p:spPr>
          <a:xfrm>
            <a:off x="3792864" y="192863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800" b="0" i="0" u="none" strike="noStrike" baseline="0" dirty="0">
                <a:latin typeface="ArialMT"/>
              </a:rPr>
              <a:t>Transformation einer</a:t>
            </a:r>
          </a:p>
          <a:p>
            <a:pPr algn="l"/>
            <a:r>
              <a:rPr lang="de-DE" sz="1800" b="1" i="0" u="none" strike="noStrike" baseline="0" dirty="0">
                <a:latin typeface="Arial-BoldMT"/>
              </a:rPr>
              <a:t>verständlichen Informationsdarstellung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36BE4EC-64EA-C34A-DB28-AFA84B4BBF58}"/>
              </a:ext>
            </a:extLst>
          </p:cNvPr>
          <p:cNvSpPr txBox="1"/>
          <p:nvPr/>
        </p:nvSpPr>
        <p:spPr>
          <a:xfrm>
            <a:off x="3792864" y="2667294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800" b="0" i="0" u="none" strike="noStrike" baseline="0" dirty="0">
                <a:latin typeface="ArialMT"/>
              </a:rPr>
              <a:t>in eine</a:t>
            </a:r>
          </a:p>
          <a:p>
            <a:pPr algn="l"/>
            <a:r>
              <a:rPr lang="de-DE" sz="1800" b="1" i="0" u="none" strike="noStrike" baseline="0" dirty="0">
                <a:latin typeface="Arial-BoldMT"/>
              </a:rPr>
              <a:t>nicht verständliche Informationsdarstellung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6B0D6F4-F6D3-9123-E06E-736DC99A4B7B}"/>
              </a:ext>
            </a:extLst>
          </p:cNvPr>
          <p:cNvSpPr txBox="1"/>
          <p:nvPr/>
        </p:nvSpPr>
        <p:spPr>
          <a:xfrm>
            <a:off x="5486131" y="227077"/>
            <a:ext cx="18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Alice 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BE999C5-5DBC-335D-8D0F-4874D85EBC2B}"/>
              </a:ext>
            </a:extLst>
          </p:cNvPr>
          <p:cNvSpPr txBox="1"/>
          <p:nvPr/>
        </p:nvSpPr>
        <p:spPr>
          <a:xfrm>
            <a:off x="7596768" y="747228"/>
            <a:ext cx="18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Bob</a:t>
            </a:r>
            <a:endParaRPr lang="de-DE" b="1" dirty="0">
              <a:solidFill>
                <a:srgbClr val="0070C0"/>
              </a:solidFill>
            </a:endParaRPr>
          </a:p>
        </p:txBody>
      </p:sp>
      <p:pic>
        <p:nvPicPr>
          <p:cNvPr id="16" name="Grafik 15" descr="Frau">
            <a:extLst>
              <a:ext uri="{FF2B5EF4-FFF2-40B4-BE49-F238E27FC236}">
                <a16:creationId xmlns:a16="http://schemas.microsoft.com/office/drawing/2014/main" id="{035A5A2B-BBB3-023E-B69C-E78E39CB0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2115" y="577499"/>
            <a:ext cx="914400" cy="914400"/>
          </a:xfrm>
          <a:prstGeom prst="rect">
            <a:avLst/>
          </a:prstGeom>
        </p:spPr>
      </p:pic>
      <p:pic>
        <p:nvPicPr>
          <p:cNvPr id="18" name="Grafik 17" descr="Mann">
            <a:extLst>
              <a:ext uri="{FF2B5EF4-FFF2-40B4-BE49-F238E27FC236}">
                <a16:creationId xmlns:a16="http://schemas.microsoft.com/office/drawing/2014/main" id="{8FFBE2FA-710A-020B-019E-0BAAA9360E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38583" y="1072407"/>
            <a:ext cx="914400" cy="914400"/>
          </a:xfrm>
          <a:prstGeom prst="rect">
            <a:avLst/>
          </a:prstGeom>
        </p:spPr>
      </p:pic>
      <p:pic>
        <p:nvPicPr>
          <p:cNvPr id="21" name="Grafik 20" descr="Telefon">
            <a:extLst>
              <a:ext uri="{FF2B5EF4-FFF2-40B4-BE49-F238E27FC236}">
                <a16:creationId xmlns:a16="http://schemas.microsoft.com/office/drawing/2014/main" id="{33437AB7-EF06-1B76-1026-2BBDEAEE1C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08912" y="661195"/>
            <a:ext cx="462099" cy="462099"/>
          </a:xfrm>
          <a:prstGeom prst="rect">
            <a:avLst/>
          </a:prstGeom>
        </p:spPr>
      </p:pic>
      <p:pic>
        <p:nvPicPr>
          <p:cNvPr id="22" name="Grafik 21" descr="Telefon">
            <a:extLst>
              <a:ext uri="{FF2B5EF4-FFF2-40B4-BE49-F238E27FC236}">
                <a16:creationId xmlns:a16="http://schemas.microsoft.com/office/drawing/2014/main" id="{AE256442-65D9-A54E-B7DB-F01E07C811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74087" y="1447698"/>
            <a:ext cx="462099" cy="462099"/>
          </a:xfrm>
          <a:prstGeom prst="rect">
            <a:avLst/>
          </a:prstGeom>
        </p:spPr>
      </p:pic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62CF933C-CA06-5600-EF95-A1CDD70C2B2A}"/>
              </a:ext>
            </a:extLst>
          </p:cNvPr>
          <p:cNvCxnSpPr/>
          <p:nvPr/>
        </p:nvCxnSpPr>
        <p:spPr>
          <a:xfrm>
            <a:off x="6471011" y="1034699"/>
            <a:ext cx="803076" cy="5833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519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07.12.2022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9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07.12.2022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9</a:t>
            </a:fld>
            <a:endParaRPr lang="de-DE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6DC3BC-A793-B911-93EE-4063DAF84D99}"/>
              </a:ext>
            </a:extLst>
          </p:cNvPr>
          <p:cNvSpPr txBox="1"/>
          <p:nvPr/>
        </p:nvSpPr>
        <p:spPr>
          <a:xfrm>
            <a:off x="420491" y="971747"/>
            <a:ext cx="785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Was ist der Wunsch nach Vertraulichkeit?</a:t>
            </a:r>
          </a:p>
          <a:p>
            <a:pPr algn="l"/>
            <a:endParaRPr lang="de-DE" sz="1800" b="0" i="0" u="none" strike="noStrike" baseline="0" dirty="0">
              <a:latin typeface="Arial" panose="020B0604020202020204" pitchFamily="34" charset="0"/>
            </a:endParaRPr>
          </a:p>
        </p:txBody>
      </p:sp>
      <p:pic>
        <p:nvPicPr>
          <p:cNvPr id="4" name="Grafik 3" descr="Informationen">
            <a:extLst>
              <a:ext uri="{FF2B5EF4-FFF2-40B4-BE49-F238E27FC236}">
                <a16:creationId xmlns:a16="http://schemas.microsoft.com/office/drawing/2014/main" id="{3C79E3AD-2367-0798-DF10-6C470CC5C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1787" y="2210094"/>
            <a:ext cx="914400" cy="914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C816A07-5BA3-9008-47F5-261B6A1553D4}"/>
              </a:ext>
            </a:extLst>
          </p:cNvPr>
          <p:cNvSpPr txBox="1"/>
          <p:nvPr/>
        </p:nvSpPr>
        <p:spPr>
          <a:xfrm>
            <a:off x="3792864" y="192863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800" b="0" i="0" u="none" strike="noStrike" baseline="0" dirty="0">
                <a:latin typeface="ArialMT"/>
              </a:rPr>
              <a:t>Transformation einer</a:t>
            </a:r>
          </a:p>
          <a:p>
            <a:pPr algn="l"/>
            <a:r>
              <a:rPr lang="de-DE" sz="1800" b="1" i="0" u="none" strike="noStrike" baseline="0" dirty="0">
                <a:latin typeface="Arial-BoldMT"/>
              </a:rPr>
              <a:t>verständlichen Informationsdarstellung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36BE4EC-64EA-C34A-DB28-AFA84B4BBF58}"/>
              </a:ext>
            </a:extLst>
          </p:cNvPr>
          <p:cNvSpPr txBox="1"/>
          <p:nvPr/>
        </p:nvSpPr>
        <p:spPr>
          <a:xfrm>
            <a:off x="3792864" y="2667294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800" b="0" i="0" u="none" strike="noStrike" baseline="0" dirty="0">
                <a:latin typeface="ArialMT"/>
              </a:rPr>
              <a:t>in eine</a:t>
            </a:r>
          </a:p>
          <a:p>
            <a:pPr algn="l"/>
            <a:r>
              <a:rPr lang="de-DE" sz="1800" b="1" i="0" u="none" strike="noStrike" baseline="0" dirty="0">
                <a:latin typeface="Arial-BoldMT"/>
              </a:rPr>
              <a:t>nicht verständliche Informationsdarstellung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6B0D6F4-F6D3-9123-E06E-736DC99A4B7B}"/>
              </a:ext>
            </a:extLst>
          </p:cNvPr>
          <p:cNvSpPr txBox="1"/>
          <p:nvPr/>
        </p:nvSpPr>
        <p:spPr>
          <a:xfrm>
            <a:off x="5486131" y="227077"/>
            <a:ext cx="18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Alice 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BE999C5-5DBC-335D-8D0F-4874D85EBC2B}"/>
              </a:ext>
            </a:extLst>
          </p:cNvPr>
          <p:cNvSpPr txBox="1"/>
          <p:nvPr/>
        </p:nvSpPr>
        <p:spPr>
          <a:xfrm>
            <a:off x="7596768" y="747228"/>
            <a:ext cx="18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Bob</a:t>
            </a:r>
            <a:endParaRPr lang="de-DE" b="1" dirty="0">
              <a:solidFill>
                <a:srgbClr val="0070C0"/>
              </a:solidFill>
            </a:endParaRPr>
          </a:p>
        </p:txBody>
      </p:sp>
      <p:pic>
        <p:nvPicPr>
          <p:cNvPr id="16" name="Grafik 15" descr="Frau">
            <a:extLst>
              <a:ext uri="{FF2B5EF4-FFF2-40B4-BE49-F238E27FC236}">
                <a16:creationId xmlns:a16="http://schemas.microsoft.com/office/drawing/2014/main" id="{035A5A2B-BBB3-023E-B69C-E78E39CB0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2115" y="577499"/>
            <a:ext cx="914400" cy="914400"/>
          </a:xfrm>
          <a:prstGeom prst="rect">
            <a:avLst/>
          </a:prstGeom>
        </p:spPr>
      </p:pic>
      <p:pic>
        <p:nvPicPr>
          <p:cNvPr id="18" name="Grafik 17" descr="Mann">
            <a:extLst>
              <a:ext uri="{FF2B5EF4-FFF2-40B4-BE49-F238E27FC236}">
                <a16:creationId xmlns:a16="http://schemas.microsoft.com/office/drawing/2014/main" id="{8FFBE2FA-710A-020B-019E-0BAAA9360E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38583" y="1072407"/>
            <a:ext cx="914400" cy="914400"/>
          </a:xfrm>
          <a:prstGeom prst="rect">
            <a:avLst/>
          </a:prstGeom>
        </p:spPr>
      </p:pic>
      <p:pic>
        <p:nvPicPr>
          <p:cNvPr id="21" name="Grafik 20" descr="Telefon">
            <a:extLst>
              <a:ext uri="{FF2B5EF4-FFF2-40B4-BE49-F238E27FC236}">
                <a16:creationId xmlns:a16="http://schemas.microsoft.com/office/drawing/2014/main" id="{33437AB7-EF06-1B76-1026-2BBDEAEE1C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08912" y="661195"/>
            <a:ext cx="462099" cy="462099"/>
          </a:xfrm>
          <a:prstGeom prst="rect">
            <a:avLst/>
          </a:prstGeom>
        </p:spPr>
      </p:pic>
      <p:pic>
        <p:nvPicPr>
          <p:cNvPr id="22" name="Grafik 21" descr="Telefon">
            <a:extLst>
              <a:ext uri="{FF2B5EF4-FFF2-40B4-BE49-F238E27FC236}">
                <a16:creationId xmlns:a16="http://schemas.microsoft.com/office/drawing/2014/main" id="{AE256442-65D9-A54E-B7DB-F01E07C811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74087" y="1447698"/>
            <a:ext cx="462099" cy="462099"/>
          </a:xfrm>
          <a:prstGeom prst="rect">
            <a:avLst/>
          </a:prstGeom>
        </p:spPr>
      </p:pic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62CF933C-CA06-5600-EF95-A1CDD70C2B2A}"/>
              </a:ext>
            </a:extLst>
          </p:cNvPr>
          <p:cNvCxnSpPr/>
          <p:nvPr/>
        </p:nvCxnSpPr>
        <p:spPr>
          <a:xfrm>
            <a:off x="6471011" y="1034699"/>
            <a:ext cx="803076" cy="5833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Augen">
            <a:extLst>
              <a:ext uri="{FF2B5EF4-FFF2-40B4-BE49-F238E27FC236}">
                <a16:creationId xmlns:a16="http://schemas.microsoft.com/office/drawing/2014/main" id="{C9B0B704-4BF5-903E-6FFC-DD2F0F3342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87808" y="-157672"/>
            <a:ext cx="914400" cy="914400"/>
          </a:xfrm>
          <a:prstGeom prst="rect">
            <a:avLst/>
          </a:prstGeom>
        </p:spPr>
      </p:pic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6008E94-622C-816A-396B-EA4A6232E139}"/>
              </a:ext>
            </a:extLst>
          </p:cNvPr>
          <p:cNvCxnSpPr/>
          <p:nvPr/>
        </p:nvCxnSpPr>
        <p:spPr>
          <a:xfrm flipH="1">
            <a:off x="6643949" y="531333"/>
            <a:ext cx="416527" cy="3787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2096624-CC1B-AAE8-59E2-3E4256EA216C}"/>
              </a:ext>
            </a:extLst>
          </p:cNvPr>
          <p:cNvCxnSpPr>
            <a:cxnSpLocks/>
          </p:cNvCxnSpPr>
          <p:nvPr/>
        </p:nvCxnSpPr>
        <p:spPr>
          <a:xfrm flipH="1">
            <a:off x="7212415" y="572585"/>
            <a:ext cx="426808" cy="8845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172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Benutzerdefiniert 1">
      <a:dk1>
        <a:sysClr val="windowText" lastClr="000000"/>
      </a:dk1>
      <a:lt1>
        <a:sysClr val="window" lastClr="FFFFFF"/>
      </a:lt1>
      <a:dk2>
        <a:srgbClr val="004C5F"/>
      </a:dk2>
      <a:lt2>
        <a:srgbClr val="FFFFFF"/>
      </a:lt2>
      <a:accent1>
        <a:srgbClr val="E60028"/>
      </a:accent1>
      <a:accent2>
        <a:srgbClr val="937E00"/>
      </a:accent2>
      <a:accent3>
        <a:srgbClr val="780B24"/>
      </a:accent3>
      <a:accent4>
        <a:srgbClr val="E0BDB3"/>
      </a:accent4>
      <a:accent5>
        <a:srgbClr val="ABCBD7"/>
      </a:accent5>
      <a:accent6>
        <a:srgbClr val="8FFF7B"/>
      </a:accent6>
      <a:hlink>
        <a:srgbClr val="0000FF"/>
      </a:hlink>
      <a:folHlink>
        <a:srgbClr val="000000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692</Words>
  <Application>Microsoft Office PowerPoint</Application>
  <PresentationFormat>Bildschirmpräsentation (16:9)</PresentationFormat>
  <Paragraphs>224</Paragraphs>
  <Slides>23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5" baseType="lpstr">
      <vt:lpstr>Arial</vt:lpstr>
      <vt:lpstr>Arial-BoldMT</vt:lpstr>
      <vt:lpstr>ArialMT</vt:lpstr>
      <vt:lpstr>Calibri</vt:lpstr>
      <vt:lpstr>Courier New</vt:lpstr>
      <vt:lpstr>HSD Sans</vt:lpstr>
      <vt:lpstr>HSD Sans Design</vt:lpstr>
      <vt:lpstr>HSD Sans Maschinenbau</vt:lpstr>
      <vt:lpstr>Symbol</vt:lpstr>
      <vt:lpstr>Times New Roman</vt:lpstr>
      <vt:lpstr>Wingdings</vt:lpstr>
      <vt:lpstr>Office-Design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Isabell Viehmann</dc:creator>
  <cp:lastModifiedBy>Cosfeld, Jörg</cp:lastModifiedBy>
  <cp:revision>443</cp:revision>
  <dcterms:created xsi:type="dcterms:W3CDTF">2015-12-03T10:35:01Z</dcterms:created>
  <dcterms:modified xsi:type="dcterms:W3CDTF">2022-12-07T20:01:28Z</dcterms:modified>
</cp:coreProperties>
</file>