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372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6" r:id="rId38"/>
    <p:sldId id="385" r:id="rId39"/>
    <p:sldId id="387" r:id="rId40"/>
    <p:sldId id="388" r:id="rId41"/>
    <p:sldId id="390" r:id="rId42"/>
    <p:sldId id="389" r:id="rId43"/>
    <p:sldId id="391" r:id="rId44"/>
    <p:sldId id="392" r:id="rId45"/>
    <p:sldId id="393" r:id="rId46"/>
    <p:sldId id="394" r:id="rId47"/>
    <p:sldId id="395" r:id="rId48"/>
    <p:sldId id="396" r:id="rId49"/>
    <p:sldId id="398" r:id="rId50"/>
    <p:sldId id="399" r:id="rId51"/>
    <p:sldId id="397" r:id="rId52"/>
    <p:sldId id="401" r:id="rId53"/>
    <p:sldId id="400" r:id="rId54"/>
    <p:sldId id="402" r:id="rId55"/>
    <p:sldId id="403" r:id="rId56"/>
    <p:sldId id="404" r:id="rId57"/>
    <p:sldId id="406" r:id="rId58"/>
    <p:sldId id="405" r:id="rId59"/>
    <p:sldId id="407" r:id="rId60"/>
    <p:sldId id="408" r:id="rId6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372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5"/>
            <p14:sldId id="387"/>
            <p14:sldId id="388"/>
            <p14:sldId id="390"/>
            <p14:sldId id="389"/>
            <p14:sldId id="391"/>
            <p14:sldId id="392"/>
            <p14:sldId id="393"/>
            <p14:sldId id="394"/>
            <p14:sldId id="395"/>
            <p14:sldId id="396"/>
            <p14:sldId id="398"/>
            <p14:sldId id="399"/>
            <p14:sldId id="397"/>
            <p14:sldId id="401"/>
            <p14:sldId id="400"/>
            <p14:sldId id="402"/>
            <p14:sldId id="403"/>
            <p14:sldId id="404"/>
            <p14:sldId id="406"/>
            <p14:sldId id="405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4B"/>
    <a:srgbClr val="00206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A96D6-C9ED-4357-9D2F-FDCEF7829C55}" v="2865" dt="2022-11-29T13:37:22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719"/>
  </p:normalViewPr>
  <p:slideViewPr>
    <p:cSldViewPr snapToGrid="0" snapToObjects="1">
      <p:cViewPr>
        <p:scale>
          <a:sx n="125" d="100"/>
          <a:sy n="125" d="100"/>
        </p:scale>
        <p:origin x="198" y="35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657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85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2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98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42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45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35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55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13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9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65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h-duesseldorf.evasys.de/evasys/online.php?p=28Y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h-duesseldorf.evasys.de/evasys/online.php?p=28Y4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G2_Q9FoD-oQ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V4V2bpZlqx8" TargetMode="Externa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178TGqHkH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11" Type="http://schemas.openxmlformats.org/officeDocument/2006/relationships/image" Target="../media/image34.png"/><Relationship Id="rId5" Type="http://schemas.openxmlformats.org/officeDocument/2006/relationships/image" Target="../media/image9.png"/><Relationship Id="rId10" Type="http://schemas.openxmlformats.org/officeDocument/2006/relationships/image" Target="../media/image33.png"/><Relationship Id="rId4" Type="http://schemas.openxmlformats.org/officeDocument/2006/relationships/image" Target="../media/image8.svg"/><Relationship Id="rId9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38.png"/><Relationship Id="rId4" Type="http://schemas.openxmlformats.org/officeDocument/2006/relationships/image" Target="../media/image8.svg"/><Relationship Id="rId9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11" Type="http://schemas.openxmlformats.org/officeDocument/2006/relationships/image" Target="../media/image42.svg"/><Relationship Id="rId5" Type="http://schemas.openxmlformats.org/officeDocument/2006/relationships/image" Target="../media/image9.png"/><Relationship Id="rId10" Type="http://schemas.openxmlformats.org/officeDocument/2006/relationships/image" Target="../media/image41.png"/><Relationship Id="rId4" Type="http://schemas.openxmlformats.org/officeDocument/2006/relationships/image" Target="../media/image8.sv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Kryptographie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8F71FC-67F2-E31F-2FF6-F809E0A1DFF9}"/>
              </a:ext>
            </a:extLst>
          </p:cNvPr>
          <p:cNvSpPr txBox="1"/>
          <p:nvPr/>
        </p:nvSpPr>
        <p:spPr>
          <a:xfrm>
            <a:off x="5539796" y="934424"/>
            <a:ext cx="32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Evaluation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AEFBAF-50BE-8C5E-B297-51E6F146855B}"/>
              </a:ext>
            </a:extLst>
          </p:cNvPr>
          <p:cNvSpPr txBox="1"/>
          <p:nvPr/>
        </p:nvSpPr>
        <p:spPr>
          <a:xfrm>
            <a:off x="4297513" y="4629917"/>
            <a:ext cx="5881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http://fh-duesseldorf.evasys.de/evasys/online.php?p=28Y47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3A18F3-123E-DA40-21F5-EEAC9608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51" y="1648131"/>
            <a:ext cx="2445393" cy="24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0D6F4-F6D3-9123-E06E-736DC99A4B7B}"/>
              </a:ext>
            </a:extLst>
          </p:cNvPr>
          <p:cNvSpPr txBox="1"/>
          <p:nvPr/>
        </p:nvSpPr>
        <p:spPr>
          <a:xfrm>
            <a:off x="5486131" y="227077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Alice 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E999C5-5DBC-335D-8D0F-4874D85EBC2B}"/>
              </a:ext>
            </a:extLst>
          </p:cNvPr>
          <p:cNvSpPr txBox="1"/>
          <p:nvPr/>
        </p:nvSpPr>
        <p:spPr>
          <a:xfrm>
            <a:off x="7596768" y="747228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Bob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6" name="Grafik 15" descr="Frau">
            <a:extLst>
              <a:ext uri="{FF2B5EF4-FFF2-40B4-BE49-F238E27FC236}">
                <a16:creationId xmlns:a16="http://schemas.microsoft.com/office/drawing/2014/main" id="{035A5A2B-BBB3-023E-B69C-E78E39CB0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115" y="577499"/>
            <a:ext cx="914400" cy="914400"/>
          </a:xfrm>
          <a:prstGeom prst="rect">
            <a:avLst/>
          </a:prstGeom>
        </p:spPr>
      </p:pic>
      <p:pic>
        <p:nvPicPr>
          <p:cNvPr id="18" name="Grafik 17" descr="Mann">
            <a:extLst>
              <a:ext uri="{FF2B5EF4-FFF2-40B4-BE49-F238E27FC236}">
                <a16:creationId xmlns:a16="http://schemas.microsoft.com/office/drawing/2014/main" id="{8FFBE2FA-710A-020B-019E-0BAAA9360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8583" y="1072407"/>
            <a:ext cx="914400" cy="914400"/>
          </a:xfrm>
          <a:prstGeom prst="rect">
            <a:avLst/>
          </a:prstGeom>
        </p:spPr>
      </p:pic>
      <p:pic>
        <p:nvPicPr>
          <p:cNvPr id="21" name="Grafik 20" descr="Telefon">
            <a:extLst>
              <a:ext uri="{FF2B5EF4-FFF2-40B4-BE49-F238E27FC236}">
                <a16:creationId xmlns:a16="http://schemas.microsoft.com/office/drawing/2014/main" id="{33437AB7-EF06-1B76-1026-2BBDEAEE1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912" y="661195"/>
            <a:ext cx="462099" cy="462099"/>
          </a:xfrm>
          <a:prstGeom prst="rect">
            <a:avLst/>
          </a:prstGeom>
        </p:spPr>
      </p:pic>
      <p:pic>
        <p:nvPicPr>
          <p:cNvPr id="22" name="Grafik 21" descr="Telefon">
            <a:extLst>
              <a:ext uri="{FF2B5EF4-FFF2-40B4-BE49-F238E27FC236}">
                <a16:creationId xmlns:a16="http://schemas.microsoft.com/office/drawing/2014/main" id="{AE256442-65D9-A54E-B7DB-F01E07C81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4087" y="1447698"/>
            <a:ext cx="462099" cy="4620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CF933C-CA06-5600-EF95-A1CDD70C2B2A}"/>
              </a:ext>
            </a:extLst>
          </p:cNvPr>
          <p:cNvCxnSpPr/>
          <p:nvPr/>
        </p:nvCxnSpPr>
        <p:spPr>
          <a:xfrm>
            <a:off x="6471011" y="1034699"/>
            <a:ext cx="803076" cy="583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Augen">
            <a:extLst>
              <a:ext uri="{FF2B5EF4-FFF2-40B4-BE49-F238E27FC236}">
                <a16:creationId xmlns:a16="http://schemas.microsoft.com/office/drawing/2014/main" id="{C9B0B704-4BF5-903E-6FFC-DD2F0F334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7808" y="-157672"/>
            <a:ext cx="914400" cy="914400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6008E94-622C-816A-396B-EA4A6232E139}"/>
              </a:ext>
            </a:extLst>
          </p:cNvPr>
          <p:cNvCxnSpPr/>
          <p:nvPr/>
        </p:nvCxnSpPr>
        <p:spPr>
          <a:xfrm flipH="1">
            <a:off x="6643949" y="531333"/>
            <a:ext cx="416527" cy="378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096624-CC1B-AAE8-59E2-3E4256EA216C}"/>
              </a:ext>
            </a:extLst>
          </p:cNvPr>
          <p:cNvCxnSpPr>
            <a:cxnSpLocks/>
          </p:cNvCxnSpPr>
          <p:nvPr/>
        </p:nvCxnSpPr>
        <p:spPr>
          <a:xfrm flipH="1">
            <a:off x="7212415" y="572585"/>
            <a:ext cx="426808" cy="884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7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0D6F4-F6D3-9123-E06E-736DC99A4B7B}"/>
              </a:ext>
            </a:extLst>
          </p:cNvPr>
          <p:cNvSpPr txBox="1"/>
          <p:nvPr/>
        </p:nvSpPr>
        <p:spPr>
          <a:xfrm>
            <a:off x="5486131" y="227077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Alice 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E999C5-5DBC-335D-8D0F-4874D85EBC2B}"/>
              </a:ext>
            </a:extLst>
          </p:cNvPr>
          <p:cNvSpPr txBox="1"/>
          <p:nvPr/>
        </p:nvSpPr>
        <p:spPr>
          <a:xfrm>
            <a:off x="7596768" y="747228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Bob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6" name="Grafik 15" descr="Frau">
            <a:extLst>
              <a:ext uri="{FF2B5EF4-FFF2-40B4-BE49-F238E27FC236}">
                <a16:creationId xmlns:a16="http://schemas.microsoft.com/office/drawing/2014/main" id="{035A5A2B-BBB3-023E-B69C-E78E39CB0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115" y="577499"/>
            <a:ext cx="914400" cy="914400"/>
          </a:xfrm>
          <a:prstGeom prst="rect">
            <a:avLst/>
          </a:prstGeom>
        </p:spPr>
      </p:pic>
      <p:pic>
        <p:nvPicPr>
          <p:cNvPr id="18" name="Grafik 17" descr="Mann">
            <a:extLst>
              <a:ext uri="{FF2B5EF4-FFF2-40B4-BE49-F238E27FC236}">
                <a16:creationId xmlns:a16="http://schemas.microsoft.com/office/drawing/2014/main" id="{8FFBE2FA-710A-020B-019E-0BAAA9360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8583" y="1072407"/>
            <a:ext cx="914400" cy="914400"/>
          </a:xfrm>
          <a:prstGeom prst="rect">
            <a:avLst/>
          </a:prstGeom>
        </p:spPr>
      </p:pic>
      <p:pic>
        <p:nvPicPr>
          <p:cNvPr id="21" name="Grafik 20" descr="Telefon">
            <a:extLst>
              <a:ext uri="{FF2B5EF4-FFF2-40B4-BE49-F238E27FC236}">
                <a16:creationId xmlns:a16="http://schemas.microsoft.com/office/drawing/2014/main" id="{33437AB7-EF06-1B76-1026-2BBDEAEE1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912" y="661195"/>
            <a:ext cx="462099" cy="462099"/>
          </a:xfrm>
          <a:prstGeom prst="rect">
            <a:avLst/>
          </a:prstGeom>
        </p:spPr>
      </p:pic>
      <p:pic>
        <p:nvPicPr>
          <p:cNvPr id="22" name="Grafik 21" descr="Telefon">
            <a:extLst>
              <a:ext uri="{FF2B5EF4-FFF2-40B4-BE49-F238E27FC236}">
                <a16:creationId xmlns:a16="http://schemas.microsoft.com/office/drawing/2014/main" id="{AE256442-65D9-A54E-B7DB-F01E07C81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4087" y="1447698"/>
            <a:ext cx="462099" cy="4620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CF933C-CA06-5600-EF95-A1CDD70C2B2A}"/>
              </a:ext>
            </a:extLst>
          </p:cNvPr>
          <p:cNvCxnSpPr/>
          <p:nvPr/>
        </p:nvCxnSpPr>
        <p:spPr>
          <a:xfrm>
            <a:off x="6471011" y="1034699"/>
            <a:ext cx="803076" cy="583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Augen">
            <a:extLst>
              <a:ext uri="{FF2B5EF4-FFF2-40B4-BE49-F238E27FC236}">
                <a16:creationId xmlns:a16="http://schemas.microsoft.com/office/drawing/2014/main" id="{C9B0B704-4BF5-903E-6FFC-DD2F0F334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7808" y="-157672"/>
            <a:ext cx="914400" cy="914400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6008E94-622C-816A-396B-EA4A6232E139}"/>
              </a:ext>
            </a:extLst>
          </p:cNvPr>
          <p:cNvCxnSpPr/>
          <p:nvPr/>
        </p:nvCxnSpPr>
        <p:spPr>
          <a:xfrm flipH="1">
            <a:off x="6643949" y="531333"/>
            <a:ext cx="416527" cy="378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096624-CC1B-AAE8-59E2-3E4256EA216C}"/>
              </a:ext>
            </a:extLst>
          </p:cNvPr>
          <p:cNvCxnSpPr>
            <a:cxnSpLocks/>
          </p:cNvCxnSpPr>
          <p:nvPr/>
        </p:nvCxnSpPr>
        <p:spPr>
          <a:xfrm flipH="1">
            <a:off x="7212415" y="572585"/>
            <a:ext cx="426808" cy="884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4BD080E-3741-394C-099C-10549D53A14C}"/>
              </a:ext>
            </a:extLst>
          </p:cNvPr>
          <p:cNvSpPr/>
          <p:nvPr/>
        </p:nvSpPr>
        <p:spPr>
          <a:xfrm rot="20480095">
            <a:off x="5971900" y="791745"/>
            <a:ext cx="2322552" cy="30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FBEA3C-A08C-06FD-D2F9-E92CE7A9FFC6}"/>
              </a:ext>
            </a:extLst>
          </p:cNvPr>
          <p:cNvSpPr/>
          <p:nvPr/>
        </p:nvSpPr>
        <p:spPr>
          <a:xfrm rot="3164357">
            <a:off x="6004572" y="863976"/>
            <a:ext cx="2322552" cy="30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5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7EBE36B-E34E-5D10-2545-A02558B97D78}"/>
              </a:ext>
            </a:extLst>
          </p:cNvPr>
          <p:cNvSpPr txBox="1"/>
          <p:nvPr/>
        </p:nvSpPr>
        <p:spPr>
          <a:xfrm>
            <a:off x="3864903" y="1840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>
                <a:latin typeface="ArialMT"/>
              </a:rPr>
              <a:t>seit 6000 Jahren gibt es 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63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7EBE36B-E34E-5D10-2545-A02558B97D78}"/>
              </a:ext>
            </a:extLst>
          </p:cNvPr>
          <p:cNvSpPr txBox="1"/>
          <p:nvPr/>
        </p:nvSpPr>
        <p:spPr>
          <a:xfrm>
            <a:off x="3864903" y="1840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>
                <a:latin typeface="ArialMT"/>
              </a:rPr>
              <a:t>seit 6000 Jahren gibt es Schrift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D09CC1-001A-0E1A-CA8B-10B063B44DF4}"/>
              </a:ext>
            </a:extLst>
          </p:cNvPr>
          <p:cNvSpPr txBox="1"/>
          <p:nvPr/>
        </p:nvSpPr>
        <p:spPr>
          <a:xfrm>
            <a:off x="3864903" y="25536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 dirty="0">
                <a:latin typeface="ArialMT"/>
              </a:rPr>
              <a:t>seit rund 3000 Jahren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55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</p:spTree>
    <p:extLst>
      <p:ext uri="{BB962C8B-B14F-4D97-AF65-F5344CB8AC3E}">
        <p14:creationId xmlns:p14="http://schemas.microsoft.com/office/powerpoint/2010/main" val="222945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058530-9C9F-1B17-EF06-D0CDAA69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7" y="184379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5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058530-9C9F-1B17-EF06-D0CDAA69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7" y="184379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AD6316B-3430-05E4-C290-08DEACBA6740}"/>
              </a:ext>
            </a:extLst>
          </p:cNvPr>
          <p:cNvSpPr/>
          <p:nvPr/>
        </p:nvSpPr>
        <p:spPr>
          <a:xfrm>
            <a:off x="2629734" y="1748707"/>
            <a:ext cx="3263808" cy="204905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BE1EE6-B0A6-1E8E-E784-E28878D27894}"/>
              </a:ext>
            </a:extLst>
          </p:cNvPr>
          <p:cNvSpPr txBox="1"/>
          <p:nvPr/>
        </p:nvSpPr>
        <p:spPr>
          <a:xfrm>
            <a:off x="2916736" y="3974518"/>
            <a:ext cx="175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Turing </a:t>
            </a:r>
            <a:r>
              <a:rPr lang="en-US" dirty="0" err="1">
                <a:solidFill>
                  <a:schemeClr val="accent1"/>
                </a:solidFill>
              </a:rPr>
              <a:t>Maschine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5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058530-9C9F-1B17-EF06-D0CDAA69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7" y="184379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AD6316B-3430-05E4-C290-08DEACBA6740}"/>
              </a:ext>
            </a:extLst>
          </p:cNvPr>
          <p:cNvSpPr/>
          <p:nvPr/>
        </p:nvSpPr>
        <p:spPr>
          <a:xfrm>
            <a:off x="2629734" y="1748707"/>
            <a:ext cx="3263808" cy="204905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BE1EE6-B0A6-1E8E-E784-E28878D27894}"/>
              </a:ext>
            </a:extLst>
          </p:cNvPr>
          <p:cNvSpPr txBox="1"/>
          <p:nvPr/>
        </p:nvSpPr>
        <p:spPr>
          <a:xfrm>
            <a:off x="2916736" y="3974518"/>
            <a:ext cx="175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Turing </a:t>
            </a:r>
            <a:r>
              <a:rPr lang="en-US" dirty="0" err="1">
                <a:solidFill>
                  <a:schemeClr val="accent1"/>
                </a:solidFill>
              </a:rPr>
              <a:t>Maschine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FF1BB76-63D2-A975-35C6-917CD491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7" y="1945164"/>
            <a:ext cx="1871484" cy="14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EAACD1-0302-7BE1-193A-D866145E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1" y="1922391"/>
            <a:ext cx="1468379" cy="1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E7F219-80F8-C74E-5F0B-6DFE2C90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84" y="2167586"/>
            <a:ext cx="1686301" cy="12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8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EAACD1-0302-7BE1-193A-D866145E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1" y="1922391"/>
            <a:ext cx="1468379" cy="1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793BC7-984E-CD07-5393-A78EEF273221}"/>
              </a:ext>
            </a:extLst>
          </p:cNvPr>
          <p:cNvSpPr txBox="1"/>
          <p:nvPr/>
        </p:nvSpPr>
        <p:spPr>
          <a:xfrm>
            <a:off x="1588520" y="3642214"/>
            <a:ext cx="477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Rotor-Chiffriermaschine</a:t>
            </a:r>
            <a:br>
              <a:rPr lang="de-DE" dirty="0"/>
            </a:br>
            <a:r>
              <a:rPr lang="de-DE" dirty="0"/>
              <a:t>verwendet von Nazi Deutschland</a:t>
            </a:r>
          </a:p>
        </p:txBody>
      </p:sp>
      <p:pic>
        <p:nvPicPr>
          <p:cNvPr id="6146" name="Picture 2" descr="Auktion: Wehrmachts-Chiffriermaschine Enigma erzielt Sensationspreis - WELT">
            <a:extLst>
              <a:ext uri="{FF2B5EF4-FFF2-40B4-BE49-F238E27FC236}">
                <a16:creationId xmlns:a16="http://schemas.microsoft.com/office/drawing/2014/main" id="{CA9A6573-5AE7-4BC5-4639-0B93257B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84" y="1735993"/>
            <a:ext cx="1829150" cy="17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1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Kryptographie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8F71FC-67F2-E31F-2FF6-F809E0A1DFF9}"/>
              </a:ext>
            </a:extLst>
          </p:cNvPr>
          <p:cNvSpPr txBox="1"/>
          <p:nvPr/>
        </p:nvSpPr>
        <p:spPr>
          <a:xfrm>
            <a:off x="5539796" y="934424"/>
            <a:ext cx="32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Evaluation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AEFBAF-50BE-8C5E-B297-51E6F146855B}"/>
              </a:ext>
            </a:extLst>
          </p:cNvPr>
          <p:cNvSpPr txBox="1"/>
          <p:nvPr/>
        </p:nvSpPr>
        <p:spPr>
          <a:xfrm>
            <a:off x="4297513" y="4629917"/>
            <a:ext cx="5881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http://fh-duesseldorf.evasys.de/evasys/online.php?p=28Y47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3A18F3-123E-DA40-21F5-EEAC9608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51" y="1648131"/>
            <a:ext cx="2445393" cy="24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6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EAACD1-0302-7BE1-193A-D866145E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1" y="1922391"/>
            <a:ext cx="1468379" cy="1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793BC7-984E-CD07-5393-A78EEF273221}"/>
              </a:ext>
            </a:extLst>
          </p:cNvPr>
          <p:cNvSpPr txBox="1"/>
          <p:nvPr/>
        </p:nvSpPr>
        <p:spPr>
          <a:xfrm>
            <a:off x="1588520" y="3642214"/>
            <a:ext cx="477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Rotor-Chiffriermaschine</a:t>
            </a:r>
            <a:br>
              <a:rPr lang="de-DE" dirty="0"/>
            </a:br>
            <a:r>
              <a:rPr lang="de-DE" dirty="0"/>
              <a:t>verwendet von Nazi Deutschland</a:t>
            </a:r>
          </a:p>
        </p:txBody>
      </p:sp>
      <p:pic>
        <p:nvPicPr>
          <p:cNvPr id="6146" name="Picture 2" descr="Auktion: Wehrmachts-Chiffriermaschine Enigma erzielt Sensationspreis - WELT">
            <a:extLst>
              <a:ext uri="{FF2B5EF4-FFF2-40B4-BE49-F238E27FC236}">
                <a16:creationId xmlns:a16="http://schemas.microsoft.com/office/drawing/2014/main" id="{CA9A6573-5AE7-4BC5-4639-0B93257B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84" y="1735993"/>
            <a:ext cx="1829150" cy="17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986D69A-86AC-C363-C235-AC076B7B55FA}"/>
              </a:ext>
            </a:extLst>
          </p:cNvPr>
          <p:cNvSpPr txBox="1"/>
          <p:nvPr/>
        </p:nvSpPr>
        <p:spPr>
          <a:xfrm>
            <a:off x="5706657" y="654096"/>
            <a:ext cx="21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Aber </a:t>
            </a:r>
            <a:r>
              <a:rPr lang="en-US" dirty="0" err="1">
                <a:solidFill>
                  <a:schemeClr val="accent1"/>
                </a:solidFill>
              </a:rPr>
              <a:t>wie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86D69A-86AC-C363-C235-AC076B7B55FA}"/>
              </a:ext>
            </a:extLst>
          </p:cNvPr>
          <p:cNvSpPr txBox="1"/>
          <p:nvPr/>
        </p:nvSpPr>
        <p:spPr>
          <a:xfrm>
            <a:off x="5706657" y="654096"/>
            <a:ext cx="21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Aber </a:t>
            </a:r>
            <a:r>
              <a:rPr lang="en-US" dirty="0" err="1">
                <a:solidFill>
                  <a:schemeClr val="accent1"/>
                </a:solidFill>
              </a:rPr>
              <a:t>wie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CC0D96-1DB0-4465-8A8B-8AE2E4DD9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109" y="1568837"/>
            <a:ext cx="2914750" cy="158736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643C8F8-4DA2-9A66-2C1F-6E8F32CAEAF1}"/>
              </a:ext>
            </a:extLst>
          </p:cNvPr>
          <p:cNvSpPr txBox="1"/>
          <p:nvPr/>
        </p:nvSpPr>
        <p:spPr>
          <a:xfrm>
            <a:off x="420491" y="3461505"/>
            <a:ext cx="5637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https://www.youtube.com/watch?v=G2_Q9FoD-oQ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39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86D69A-86AC-C363-C235-AC076B7B55FA}"/>
              </a:ext>
            </a:extLst>
          </p:cNvPr>
          <p:cNvSpPr txBox="1"/>
          <p:nvPr/>
        </p:nvSpPr>
        <p:spPr>
          <a:xfrm>
            <a:off x="5706657" y="654096"/>
            <a:ext cx="21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Aber </a:t>
            </a:r>
            <a:r>
              <a:rPr lang="en-US" dirty="0" err="1">
                <a:solidFill>
                  <a:schemeClr val="accent1"/>
                </a:solidFill>
              </a:rPr>
              <a:t>wie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7F5E39-A5D2-7153-04B8-428640464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089" y="1897829"/>
            <a:ext cx="2843317" cy="123559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71DAA99-AB8B-4696-A7CA-E986D6E1B944}"/>
              </a:ext>
            </a:extLst>
          </p:cNvPr>
          <p:cNvSpPr txBox="1"/>
          <p:nvPr/>
        </p:nvSpPr>
        <p:spPr>
          <a:xfrm>
            <a:off x="754213" y="3399832"/>
            <a:ext cx="4778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https://www.youtube.com/watch?v=V4V2bpZlqx8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646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8F74CF-BB9C-0C05-0E45-AF47310C70D2}"/>
              </a:ext>
            </a:extLst>
          </p:cNvPr>
          <p:cNvSpPr txBox="1"/>
          <p:nvPr/>
        </p:nvSpPr>
        <p:spPr>
          <a:xfrm>
            <a:off x="931086" y="200288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https://www.youtube.com/watch?v=6178TGqHkH0</a:t>
            </a:r>
            <a:endParaRPr lang="de-DE" dirty="0"/>
          </a:p>
          <a:p>
            <a:endParaRPr lang="de-DE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26F9E8A-FC76-EA26-A5E2-C9471367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B54B061-F21C-C0C6-926D-FF13EC580C21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DAB062-1D42-7B4E-55C5-A5B913B62D4C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</p:spTree>
    <p:extLst>
      <p:ext uri="{BB962C8B-B14F-4D97-AF65-F5344CB8AC3E}">
        <p14:creationId xmlns:p14="http://schemas.microsoft.com/office/powerpoint/2010/main" val="149542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9DDB64-E1D3-F0BF-E6A5-B5D703E13EF9}"/>
              </a:ext>
            </a:extLst>
          </p:cNvPr>
          <p:cNvSpPr txBox="1"/>
          <p:nvPr/>
        </p:nvSpPr>
        <p:spPr>
          <a:xfrm>
            <a:off x="1431670" y="1095673"/>
            <a:ext cx="5970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1942 heuerte die </a:t>
            </a:r>
            <a:r>
              <a:rPr lang="de-DE" b="1" dirty="0"/>
              <a:t>US-Armee Navajo-Indianer</a:t>
            </a:r>
            <a:r>
              <a:rPr lang="de-DE" dirty="0"/>
              <a:t> an, um </a:t>
            </a:r>
            <a:r>
              <a:rPr lang="de-DE" b="1" dirty="0"/>
              <a:t>kriegsrelevante</a:t>
            </a:r>
            <a:r>
              <a:rPr lang="de-DE" dirty="0"/>
              <a:t> </a:t>
            </a:r>
            <a:r>
              <a:rPr lang="de-DE" b="1" dirty="0"/>
              <a:t>Botschaften</a:t>
            </a:r>
            <a:r>
              <a:rPr lang="de-DE" dirty="0"/>
              <a:t> zu </a:t>
            </a:r>
            <a:r>
              <a:rPr lang="de-DE" b="1" dirty="0" err="1"/>
              <a:t>ver</a:t>
            </a:r>
            <a:r>
              <a:rPr lang="de-DE" b="1" dirty="0"/>
              <a:t>-</a:t>
            </a:r>
            <a:r>
              <a:rPr lang="de-DE" dirty="0"/>
              <a:t> und </a:t>
            </a:r>
            <a:r>
              <a:rPr lang="de-DE" b="1" dirty="0"/>
              <a:t>entschlüsseln</a:t>
            </a:r>
            <a:r>
              <a:rPr lang="de-DE" dirty="0"/>
              <a:t>. Die Sprache </a:t>
            </a:r>
            <a:r>
              <a:rPr lang="de-DE" b="1" dirty="0"/>
              <a:t>war außerhalb der Indianer-Population</a:t>
            </a:r>
            <a:r>
              <a:rPr lang="de-DE" dirty="0"/>
              <a:t> nahezu </a:t>
            </a:r>
            <a:r>
              <a:rPr lang="de-DE" b="1" dirty="0"/>
              <a:t>unbekannt</a:t>
            </a:r>
            <a:r>
              <a:rPr lang="de-DE" dirty="0"/>
              <a:t> und Außenstehenden unverständlich.</a:t>
            </a:r>
          </a:p>
        </p:txBody>
      </p:sp>
    </p:spTree>
    <p:extLst>
      <p:ext uri="{BB962C8B-B14F-4D97-AF65-F5344CB8AC3E}">
        <p14:creationId xmlns:p14="http://schemas.microsoft.com/office/powerpoint/2010/main" val="3818984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0D6F4-F6D3-9123-E06E-736DC99A4B7B}"/>
              </a:ext>
            </a:extLst>
          </p:cNvPr>
          <p:cNvSpPr txBox="1"/>
          <p:nvPr/>
        </p:nvSpPr>
        <p:spPr>
          <a:xfrm>
            <a:off x="5486131" y="227077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Alice 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E999C5-5DBC-335D-8D0F-4874D85EBC2B}"/>
              </a:ext>
            </a:extLst>
          </p:cNvPr>
          <p:cNvSpPr txBox="1"/>
          <p:nvPr/>
        </p:nvSpPr>
        <p:spPr>
          <a:xfrm>
            <a:off x="7596768" y="747228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Bob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6" name="Grafik 15" descr="Frau">
            <a:extLst>
              <a:ext uri="{FF2B5EF4-FFF2-40B4-BE49-F238E27FC236}">
                <a16:creationId xmlns:a16="http://schemas.microsoft.com/office/drawing/2014/main" id="{035A5A2B-BBB3-023E-B69C-E78E39CB0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115" y="577499"/>
            <a:ext cx="914400" cy="914400"/>
          </a:xfrm>
          <a:prstGeom prst="rect">
            <a:avLst/>
          </a:prstGeom>
        </p:spPr>
      </p:pic>
      <p:pic>
        <p:nvPicPr>
          <p:cNvPr id="18" name="Grafik 17" descr="Mann">
            <a:extLst>
              <a:ext uri="{FF2B5EF4-FFF2-40B4-BE49-F238E27FC236}">
                <a16:creationId xmlns:a16="http://schemas.microsoft.com/office/drawing/2014/main" id="{8FFBE2FA-710A-020B-019E-0BAAA9360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8583" y="1072407"/>
            <a:ext cx="914400" cy="914400"/>
          </a:xfrm>
          <a:prstGeom prst="rect">
            <a:avLst/>
          </a:prstGeom>
        </p:spPr>
      </p:pic>
      <p:pic>
        <p:nvPicPr>
          <p:cNvPr id="21" name="Grafik 20" descr="Telefon">
            <a:extLst>
              <a:ext uri="{FF2B5EF4-FFF2-40B4-BE49-F238E27FC236}">
                <a16:creationId xmlns:a16="http://schemas.microsoft.com/office/drawing/2014/main" id="{33437AB7-EF06-1B76-1026-2BBDEAEE1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912" y="661195"/>
            <a:ext cx="462099" cy="462099"/>
          </a:xfrm>
          <a:prstGeom prst="rect">
            <a:avLst/>
          </a:prstGeom>
        </p:spPr>
      </p:pic>
      <p:pic>
        <p:nvPicPr>
          <p:cNvPr id="22" name="Grafik 21" descr="Telefon">
            <a:extLst>
              <a:ext uri="{FF2B5EF4-FFF2-40B4-BE49-F238E27FC236}">
                <a16:creationId xmlns:a16="http://schemas.microsoft.com/office/drawing/2014/main" id="{AE256442-65D9-A54E-B7DB-F01E07C81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4087" y="1447698"/>
            <a:ext cx="462099" cy="4620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CF933C-CA06-5600-EF95-A1CDD70C2B2A}"/>
              </a:ext>
            </a:extLst>
          </p:cNvPr>
          <p:cNvCxnSpPr/>
          <p:nvPr/>
        </p:nvCxnSpPr>
        <p:spPr>
          <a:xfrm>
            <a:off x="6471011" y="1034699"/>
            <a:ext cx="803076" cy="583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Augen">
            <a:extLst>
              <a:ext uri="{FF2B5EF4-FFF2-40B4-BE49-F238E27FC236}">
                <a16:creationId xmlns:a16="http://schemas.microsoft.com/office/drawing/2014/main" id="{C9B0B704-4BF5-903E-6FFC-DD2F0F334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7808" y="-157672"/>
            <a:ext cx="914400" cy="914400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6008E94-622C-816A-396B-EA4A6232E139}"/>
              </a:ext>
            </a:extLst>
          </p:cNvPr>
          <p:cNvCxnSpPr/>
          <p:nvPr/>
        </p:nvCxnSpPr>
        <p:spPr>
          <a:xfrm flipH="1">
            <a:off x="6643949" y="531333"/>
            <a:ext cx="416527" cy="378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096624-CC1B-AAE8-59E2-3E4256EA216C}"/>
              </a:ext>
            </a:extLst>
          </p:cNvPr>
          <p:cNvCxnSpPr>
            <a:cxnSpLocks/>
          </p:cNvCxnSpPr>
          <p:nvPr/>
        </p:nvCxnSpPr>
        <p:spPr>
          <a:xfrm flipH="1">
            <a:off x="7212415" y="572585"/>
            <a:ext cx="426808" cy="884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4BD080E-3741-394C-099C-10549D53A14C}"/>
              </a:ext>
            </a:extLst>
          </p:cNvPr>
          <p:cNvSpPr/>
          <p:nvPr/>
        </p:nvSpPr>
        <p:spPr>
          <a:xfrm rot="20480095">
            <a:off x="5971900" y="791745"/>
            <a:ext cx="2322552" cy="30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FBEA3C-A08C-06FD-D2F9-E92CE7A9FFC6}"/>
              </a:ext>
            </a:extLst>
          </p:cNvPr>
          <p:cNvSpPr/>
          <p:nvPr/>
        </p:nvSpPr>
        <p:spPr>
          <a:xfrm rot="3164357">
            <a:off x="6004572" y="863976"/>
            <a:ext cx="2322552" cy="30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785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B28E622-B601-9F0E-4169-A85E97B46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63" y="3590624"/>
            <a:ext cx="5246120" cy="1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pic>
        <p:nvPicPr>
          <p:cNvPr id="7" name="Grafik 6" descr="Hilfe von rechts nach links">
            <a:extLst>
              <a:ext uri="{FF2B5EF4-FFF2-40B4-BE49-F238E27FC236}">
                <a16:creationId xmlns:a16="http://schemas.microsoft.com/office/drawing/2014/main" id="{335A9A8D-E1B4-78BB-0790-5C240AE2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84831" y="2210094"/>
            <a:ext cx="850993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DE1A7E4-9B43-2D85-9675-D58BCE08BCF6}"/>
              </a:ext>
            </a:extLst>
          </p:cNvPr>
          <p:cNvSpPr txBox="1"/>
          <p:nvPr/>
        </p:nvSpPr>
        <p:spPr>
          <a:xfrm>
            <a:off x="3417320" y="1601869"/>
            <a:ext cx="4231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Telefonkarten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Mobilfunk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Nummerncodierung in der Banknote </a:t>
            </a:r>
          </a:p>
        </p:txBody>
      </p:sp>
    </p:spTree>
    <p:extLst>
      <p:ext uri="{BB962C8B-B14F-4D97-AF65-F5344CB8AC3E}">
        <p14:creationId xmlns:p14="http://schemas.microsoft.com/office/powerpoint/2010/main" val="3786481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pic>
        <p:nvPicPr>
          <p:cNvPr id="7" name="Grafik 6" descr="Hilfe von rechts nach links">
            <a:extLst>
              <a:ext uri="{FF2B5EF4-FFF2-40B4-BE49-F238E27FC236}">
                <a16:creationId xmlns:a16="http://schemas.microsoft.com/office/drawing/2014/main" id="{335A9A8D-E1B4-78BB-0790-5C240AE2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84831" y="2210094"/>
            <a:ext cx="850993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DE1A7E4-9B43-2D85-9675-D58BCE08BCF6}"/>
              </a:ext>
            </a:extLst>
          </p:cNvPr>
          <p:cNvSpPr txBox="1"/>
          <p:nvPr/>
        </p:nvSpPr>
        <p:spPr>
          <a:xfrm>
            <a:off x="3417320" y="1601869"/>
            <a:ext cx="4231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Telefonkarten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Mobilfunk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Nummerncodierung in der Banknote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Geldautomaten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Wegfahrsperre im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Bitcoin etc.</a:t>
            </a:r>
          </a:p>
        </p:txBody>
      </p:sp>
    </p:spTree>
    <p:extLst>
      <p:ext uri="{BB962C8B-B14F-4D97-AF65-F5344CB8AC3E}">
        <p14:creationId xmlns:p14="http://schemas.microsoft.com/office/powerpoint/2010/main" val="888246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F604E9-2603-855A-D3A7-4D3668A66D77}"/>
              </a:ext>
            </a:extLst>
          </p:cNvPr>
          <p:cNvSpPr txBox="1"/>
          <p:nvPr/>
        </p:nvSpPr>
        <p:spPr>
          <a:xfrm>
            <a:off x="460538" y="1517076"/>
            <a:ext cx="7588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Klassifizierung als 6er Tupel</a:t>
            </a:r>
          </a:p>
          <a:p>
            <a:endParaRPr lang="de-DE" dirty="0"/>
          </a:p>
          <a:p>
            <a:pPr algn="l"/>
            <a:r>
              <a:rPr lang="de-DE" sz="1800" b="0" i="0" u="none" strike="noStrike" baseline="0" dirty="0">
                <a:latin typeface="ArialMT"/>
              </a:rPr>
              <a:t>M = Menge der Klartext-Nachrichten m (</a:t>
            </a:r>
            <a:r>
              <a:rPr lang="de-DE" sz="1800" b="0" i="0" u="none" strike="noStrike" baseline="0" dirty="0" err="1">
                <a:latin typeface="ArialMT"/>
              </a:rPr>
              <a:t>messages</a:t>
            </a:r>
            <a:r>
              <a:rPr lang="de-DE" sz="1800" b="0" i="0" u="none" strike="noStrike" baseline="0" dirty="0">
                <a:latin typeface="ArialMT"/>
              </a:rPr>
              <a:t>, </a:t>
            </a:r>
            <a:r>
              <a:rPr lang="de-DE" sz="1800" b="0" i="0" u="none" strike="noStrike" baseline="0" dirty="0" err="1">
                <a:latin typeface="ArialMT"/>
              </a:rPr>
              <a:t>plain</a:t>
            </a:r>
            <a:r>
              <a:rPr lang="de-DE" sz="1800" b="0" i="0" u="none" strike="noStrike" baseline="0" dirty="0">
                <a:latin typeface="ArialMT"/>
              </a:rPr>
              <a:t> </a:t>
            </a:r>
            <a:r>
              <a:rPr lang="de-DE" sz="1800" b="0" i="0" u="none" strike="noStrike" baseline="0" dirty="0" err="1">
                <a:latin typeface="ArialMT"/>
              </a:rPr>
              <a:t>text</a:t>
            </a:r>
            <a:r>
              <a:rPr lang="de-DE" sz="1800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z.B. M = {0, 1}, also die Menge der endlichen 0,1-Folgen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0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lernen wir in dieser Vorlesung?</a:t>
            </a:r>
          </a:p>
          <a:p>
            <a:endParaRPr lang="de-DE" dirty="0"/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Gutes Verständnis für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kryptographische Verfahren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und ihre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Anwendungen.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01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F604E9-2603-855A-D3A7-4D3668A66D77}"/>
              </a:ext>
            </a:extLst>
          </p:cNvPr>
          <p:cNvSpPr txBox="1"/>
          <p:nvPr/>
        </p:nvSpPr>
        <p:spPr>
          <a:xfrm>
            <a:off x="460538" y="1517076"/>
            <a:ext cx="7588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Klassifizierung als 6er Tupel</a:t>
            </a:r>
          </a:p>
          <a:p>
            <a:endParaRPr lang="de-DE" dirty="0"/>
          </a:p>
          <a:p>
            <a:pPr algn="l"/>
            <a:r>
              <a:rPr lang="de-DE" sz="1800" b="0" i="0" u="none" strike="noStrike" baseline="0" dirty="0">
                <a:latin typeface="ArialMT"/>
              </a:rPr>
              <a:t>M = Menge der Klartext-Nachrichten m (</a:t>
            </a:r>
            <a:r>
              <a:rPr lang="de-DE" sz="1800" b="0" i="0" u="none" strike="noStrike" baseline="0" dirty="0" err="1">
                <a:latin typeface="ArialMT"/>
              </a:rPr>
              <a:t>messages</a:t>
            </a:r>
            <a:r>
              <a:rPr lang="de-DE" sz="1800" b="0" i="0" u="none" strike="noStrike" baseline="0" dirty="0">
                <a:latin typeface="ArialMT"/>
              </a:rPr>
              <a:t>, </a:t>
            </a:r>
            <a:r>
              <a:rPr lang="de-DE" sz="1800" b="0" i="0" u="none" strike="noStrike" baseline="0" dirty="0" err="1">
                <a:latin typeface="ArialMT"/>
              </a:rPr>
              <a:t>plain</a:t>
            </a:r>
            <a:r>
              <a:rPr lang="de-DE" sz="1800" b="0" i="0" u="none" strike="noStrike" baseline="0" dirty="0">
                <a:latin typeface="ArialMT"/>
              </a:rPr>
              <a:t> </a:t>
            </a:r>
            <a:r>
              <a:rPr lang="de-DE" sz="1800" b="0" i="0" u="none" strike="noStrike" baseline="0" dirty="0" err="1">
                <a:latin typeface="ArialMT"/>
              </a:rPr>
              <a:t>text</a:t>
            </a:r>
            <a:r>
              <a:rPr lang="de-DE" sz="1800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z.B. M = {0, 1}, also die Menge der endlichen 0,1-Folgen</a:t>
            </a:r>
          </a:p>
          <a:p>
            <a:pPr algn="l"/>
            <a:endParaRPr lang="de-DE" dirty="0">
              <a:latin typeface="ArialMT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C = Menge der Kryptogramme c (verschlüsselte Nachrichten,</a:t>
            </a:r>
          </a:p>
          <a:p>
            <a:pPr algn="l"/>
            <a:r>
              <a:rPr lang="de-DE" sz="1800" b="0" i="0" u="none" strike="noStrike" baseline="0" dirty="0" err="1">
                <a:latin typeface="ArialMT"/>
              </a:rPr>
              <a:t>cipher</a:t>
            </a:r>
            <a:r>
              <a:rPr lang="de-DE" sz="1800" b="0" i="0" u="none" strike="noStrike" baseline="0" dirty="0">
                <a:latin typeface="ArialMT"/>
              </a:rPr>
              <a:t> </a:t>
            </a:r>
            <a:r>
              <a:rPr lang="de-DE" sz="1800" b="0" i="0" u="none" strike="noStrike" baseline="0" dirty="0" err="1">
                <a:latin typeface="ArialMT"/>
              </a:rPr>
              <a:t>text</a:t>
            </a:r>
            <a:r>
              <a:rPr lang="de-DE" sz="1800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pl-PL" sz="1800" b="0" i="0" u="none" strike="noStrike" baseline="0" dirty="0">
                <a:latin typeface="ArialMT"/>
              </a:rPr>
              <a:t>z.B. C = {0, 1}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433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F604E9-2603-855A-D3A7-4D3668A66D77}"/>
              </a:ext>
            </a:extLst>
          </p:cNvPr>
          <p:cNvSpPr txBox="1"/>
          <p:nvPr/>
        </p:nvSpPr>
        <p:spPr>
          <a:xfrm>
            <a:off x="460538" y="1517076"/>
            <a:ext cx="7588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Klassifizierung als 6er Tupel</a:t>
            </a:r>
          </a:p>
          <a:p>
            <a:endParaRPr lang="de-DE" dirty="0"/>
          </a:p>
          <a:p>
            <a:pPr algn="l"/>
            <a:r>
              <a:rPr lang="de-DE" sz="1800" b="0" i="0" u="none" strike="noStrike" baseline="0" dirty="0">
                <a:latin typeface="ArialMT"/>
              </a:rPr>
              <a:t>M = Menge der Klartext-Nachrichten m (</a:t>
            </a:r>
            <a:r>
              <a:rPr lang="de-DE" sz="1800" b="0" i="0" u="none" strike="noStrike" baseline="0" dirty="0" err="1">
                <a:latin typeface="ArialMT"/>
              </a:rPr>
              <a:t>messages</a:t>
            </a:r>
            <a:r>
              <a:rPr lang="de-DE" sz="1800" b="0" i="0" u="none" strike="noStrike" baseline="0" dirty="0">
                <a:latin typeface="ArialMT"/>
              </a:rPr>
              <a:t>, </a:t>
            </a:r>
            <a:r>
              <a:rPr lang="de-DE" sz="1800" b="0" i="0" u="none" strike="noStrike" baseline="0" dirty="0" err="1">
                <a:latin typeface="ArialMT"/>
              </a:rPr>
              <a:t>plain</a:t>
            </a:r>
            <a:r>
              <a:rPr lang="de-DE" sz="1800" b="0" i="0" u="none" strike="noStrike" baseline="0" dirty="0">
                <a:latin typeface="ArialMT"/>
              </a:rPr>
              <a:t> </a:t>
            </a:r>
            <a:r>
              <a:rPr lang="de-DE" sz="1800" b="0" i="0" u="none" strike="noStrike" baseline="0" dirty="0" err="1">
                <a:latin typeface="ArialMT"/>
              </a:rPr>
              <a:t>text</a:t>
            </a:r>
            <a:r>
              <a:rPr lang="de-DE" sz="1800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z.B. M = {0, 1}, also die Menge der endlichen 0,1-Folgen</a:t>
            </a:r>
          </a:p>
          <a:p>
            <a:pPr algn="l"/>
            <a:endParaRPr lang="de-DE" dirty="0">
              <a:latin typeface="ArialMT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C = Menge der Kryptogramme c (verschlüsselte Nachrichten,</a:t>
            </a:r>
          </a:p>
          <a:p>
            <a:pPr algn="l"/>
            <a:r>
              <a:rPr lang="de-DE" sz="1800" b="0" i="0" u="none" strike="noStrike" baseline="0" dirty="0" err="1">
                <a:latin typeface="ArialMT"/>
              </a:rPr>
              <a:t>cipher</a:t>
            </a:r>
            <a:r>
              <a:rPr lang="de-DE" sz="1800" b="0" i="0" u="none" strike="noStrike" baseline="0" dirty="0">
                <a:latin typeface="ArialMT"/>
              </a:rPr>
              <a:t> </a:t>
            </a:r>
            <a:r>
              <a:rPr lang="de-DE" sz="1800" b="0" i="0" u="none" strike="noStrike" baseline="0" dirty="0" err="1">
                <a:latin typeface="ArialMT"/>
              </a:rPr>
              <a:t>text</a:t>
            </a:r>
            <a:r>
              <a:rPr lang="de-DE" sz="1800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pl-PL" sz="1800" b="0" i="0" u="none" strike="noStrike" baseline="0" dirty="0">
                <a:latin typeface="ArialMT"/>
              </a:rPr>
              <a:t>z.B. C = {0, 1}</a:t>
            </a:r>
            <a:endParaRPr lang="en-US" sz="1800" b="0" i="0" u="none" strike="noStrike" baseline="0" dirty="0">
              <a:latin typeface="ArialMT"/>
            </a:endParaRPr>
          </a:p>
          <a:p>
            <a:pPr algn="l"/>
            <a:endParaRPr lang="en-US" dirty="0">
              <a:latin typeface="ArialMT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KE = endliche, nicht-leere Menge der Verschlüsselungs-Schlüssel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z.B. KE = {0, 1}256 (256 Bit)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225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F604E9-2603-855A-D3A7-4D3668A66D77}"/>
              </a:ext>
            </a:extLst>
          </p:cNvPr>
          <p:cNvSpPr txBox="1"/>
          <p:nvPr/>
        </p:nvSpPr>
        <p:spPr>
          <a:xfrm>
            <a:off x="460538" y="1517076"/>
            <a:ext cx="7588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Klassifizierung als 6er Tupel</a:t>
            </a:r>
          </a:p>
          <a:p>
            <a:endParaRPr lang="de-DE" dirty="0"/>
          </a:p>
          <a:p>
            <a:pPr algn="l"/>
            <a:r>
              <a:rPr lang="de-DE" sz="1800" b="0" i="0" u="none" strike="noStrike" baseline="0" dirty="0">
                <a:latin typeface="ArialMT"/>
              </a:rPr>
              <a:t>KD = endliche, nicht-leere Menge der Entschlüsselungs-Schlüssel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mit: </a:t>
            </a:r>
            <a:r>
              <a:rPr lang="de-DE" sz="1800" b="0" i="0" u="none" strike="noStrike" baseline="0" dirty="0" err="1">
                <a:latin typeface="ArialMT"/>
              </a:rPr>
              <a:t>kd</a:t>
            </a:r>
            <a:r>
              <a:rPr lang="de-DE" sz="1800" b="0" i="0" u="none" strike="noStrike" baseline="0" dirty="0">
                <a:latin typeface="ArialMT"/>
              </a:rPr>
              <a:t> = f(</a:t>
            </a:r>
            <a:r>
              <a:rPr lang="de-DE" sz="1800" b="0" i="0" u="none" strike="noStrike" baseline="0" dirty="0" err="1">
                <a:latin typeface="ArialMT"/>
              </a:rPr>
              <a:t>ke</a:t>
            </a:r>
            <a:r>
              <a:rPr lang="de-DE" sz="1800" b="0" i="0" u="none" strike="noStrike" baseline="0" dirty="0">
                <a:latin typeface="ArialMT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272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F604E9-2603-855A-D3A7-4D3668A66D77}"/>
              </a:ext>
            </a:extLst>
          </p:cNvPr>
          <p:cNvSpPr txBox="1"/>
          <p:nvPr/>
        </p:nvSpPr>
        <p:spPr>
          <a:xfrm>
            <a:off x="460538" y="1517076"/>
            <a:ext cx="7588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Klassifizierung als 6er Tupel</a:t>
            </a:r>
          </a:p>
          <a:p>
            <a:endParaRPr lang="de-DE" dirty="0"/>
          </a:p>
          <a:p>
            <a:pPr algn="l"/>
            <a:r>
              <a:rPr lang="de-DE" sz="1800" b="0" i="0" u="none" strike="noStrike" baseline="0" dirty="0">
                <a:latin typeface="ArialMT"/>
              </a:rPr>
              <a:t>KD = endliche, nicht-leere Menge der Entschlüsselungs-Schlüssel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mit: </a:t>
            </a:r>
            <a:r>
              <a:rPr lang="de-DE" sz="1800" b="0" i="0" u="none" strike="noStrike" baseline="0" dirty="0" err="1">
                <a:latin typeface="ArialMT"/>
              </a:rPr>
              <a:t>kd</a:t>
            </a:r>
            <a:r>
              <a:rPr lang="de-DE" sz="1800" b="0" i="0" u="none" strike="noStrike" baseline="0" dirty="0">
                <a:latin typeface="ArialMT"/>
              </a:rPr>
              <a:t> = f(</a:t>
            </a:r>
            <a:r>
              <a:rPr lang="de-DE" sz="1800" b="0" i="0" u="none" strike="noStrike" baseline="0" dirty="0" err="1">
                <a:latin typeface="ArialMT"/>
              </a:rPr>
              <a:t>ke</a:t>
            </a:r>
            <a:r>
              <a:rPr lang="de-DE" sz="1800" b="0" i="0" u="none" strike="noStrike" baseline="0" dirty="0">
                <a:latin typeface="ArialMT"/>
              </a:rPr>
              <a:t>)</a:t>
            </a:r>
          </a:p>
          <a:p>
            <a:pPr algn="l"/>
            <a:endParaRPr lang="de-DE" dirty="0">
              <a:latin typeface="ArialMT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E = Verschlüsselungsverfahren E</a:t>
            </a:r>
          </a:p>
          <a:p>
            <a:pPr algn="l"/>
            <a:endParaRPr lang="de-DE" dirty="0">
              <a:latin typeface="ArialMT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D = Entschlüsselungsverfahren 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419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F604E9-2603-855A-D3A7-4D3668A66D77}"/>
              </a:ext>
            </a:extLst>
          </p:cNvPr>
          <p:cNvSpPr txBox="1"/>
          <p:nvPr/>
        </p:nvSpPr>
        <p:spPr>
          <a:xfrm>
            <a:off x="460538" y="1517076"/>
            <a:ext cx="758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Klassifizierung als 6er Tupel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3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F604E9-2603-855A-D3A7-4D3668A66D77}"/>
              </a:ext>
            </a:extLst>
          </p:cNvPr>
          <p:cNvSpPr txBox="1"/>
          <p:nvPr/>
        </p:nvSpPr>
        <p:spPr>
          <a:xfrm>
            <a:off x="460538" y="1517076"/>
            <a:ext cx="758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Klassifizierung als 6er Tupel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1" name="Grafik 10" descr="Schlüssel">
            <a:extLst>
              <a:ext uri="{FF2B5EF4-FFF2-40B4-BE49-F238E27FC236}">
                <a16:creationId xmlns:a16="http://schemas.microsoft.com/office/drawing/2014/main" id="{0A5C2793-4017-8375-3D86-39601534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9793" y="2869778"/>
            <a:ext cx="914400" cy="914400"/>
          </a:xfrm>
          <a:prstGeom prst="rect">
            <a:avLst/>
          </a:prstGeom>
        </p:spPr>
      </p:pic>
      <p:pic>
        <p:nvPicPr>
          <p:cNvPr id="12" name="Grafik 11" descr="Schlüssel">
            <a:extLst>
              <a:ext uri="{FF2B5EF4-FFF2-40B4-BE49-F238E27FC236}">
                <a16:creationId xmlns:a16="http://schemas.microsoft.com/office/drawing/2014/main" id="{946CFCDB-77A1-76F0-F9C9-1E310BBAC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4054" y="2869778"/>
            <a:ext cx="914400" cy="914400"/>
          </a:xfrm>
          <a:prstGeom prst="rect">
            <a:avLst/>
          </a:prstGeom>
        </p:spPr>
      </p:pic>
      <p:sp>
        <p:nvSpPr>
          <p:cNvPr id="13" name="Pfeil: 180-Grad 12">
            <a:extLst>
              <a:ext uri="{FF2B5EF4-FFF2-40B4-BE49-F238E27FC236}">
                <a16:creationId xmlns:a16="http://schemas.microsoft.com/office/drawing/2014/main" id="{EA991C79-DE59-611F-610A-E1A144A19562}"/>
              </a:ext>
            </a:extLst>
          </p:cNvPr>
          <p:cNvSpPr/>
          <p:nvPr/>
        </p:nvSpPr>
        <p:spPr>
          <a:xfrm>
            <a:off x="2808276" y="2547343"/>
            <a:ext cx="328717" cy="440514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180-Grad 13">
            <a:extLst>
              <a:ext uri="{FF2B5EF4-FFF2-40B4-BE49-F238E27FC236}">
                <a16:creationId xmlns:a16="http://schemas.microsoft.com/office/drawing/2014/main" id="{29DB6576-98B8-1961-7B8F-AE0AA7EE0D5B}"/>
              </a:ext>
            </a:extLst>
          </p:cNvPr>
          <p:cNvSpPr/>
          <p:nvPr/>
        </p:nvSpPr>
        <p:spPr>
          <a:xfrm flipH="1">
            <a:off x="4904054" y="2581072"/>
            <a:ext cx="328717" cy="440514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2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Wann begegnen wir Kryptographie im Alltag?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F604E9-2603-855A-D3A7-4D3668A66D77}"/>
              </a:ext>
            </a:extLst>
          </p:cNvPr>
          <p:cNvSpPr txBox="1"/>
          <p:nvPr/>
        </p:nvSpPr>
        <p:spPr>
          <a:xfrm>
            <a:off x="460538" y="1517076"/>
            <a:ext cx="758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Klassifizierung als 6er Tupel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1" name="Grafik 10" descr="Schlüssel">
            <a:extLst>
              <a:ext uri="{FF2B5EF4-FFF2-40B4-BE49-F238E27FC236}">
                <a16:creationId xmlns:a16="http://schemas.microsoft.com/office/drawing/2014/main" id="{0A5C2793-4017-8375-3D86-39601534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9793" y="2869778"/>
            <a:ext cx="914400" cy="914400"/>
          </a:xfrm>
          <a:prstGeom prst="rect">
            <a:avLst/>
          </a:prstGeom>
        </p:spPr>
      </p:pic>
      <p:pic>
        <p:nvPicPr>
          <p:cNvPr id="12" name="Grafik 11" descr="Schlüssel">
            <a:extLst>
              <a:ext uri="{FF2B5EF4-FFF2-40B4-BE49-F238E27FC236}">
                <a16:creationId xmlns:a16="http://schemas.microsoft.com/office/drawing/2014/main" id="{946CFCDB-77A1-76F0-F9C9-1E310BBAC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4054" y="2869778"/>
            <a:ext cx="914400" cy="914400"/>
          </a:xfrm>
          <a:prstGeom prst="rect">
            <a:avLst/>
          </a:prstGeom>
        </p:spPr>
      </p:pic>
      <p:sp>
        <p:nvSpPr>
          <p:cNvPr id="13" name="Pfeil: 180-Grad 12">
            <a:extLst>
              <a:ext uri="{FF2B5EF4-FFF2-40B4-BE49-F238E27FC236}">
                <a16:creationId xmlns:a16="http://schemas.microsoft.com/office/drawing/2014/main" id="{EA991C79-DE59-611F-610A-E1A144A19562}"/>
              </a:ext>
            </a:extLst>
          </p:cNvPr>
          <p:cNvSpPr/>
          <p:nvPr/>
        </p:nvSpPr>
        <p:spPr>
          <a:xfrm>
            <a:off x="2808276" y="2547343"/>
            <a:ext cx="328717" cy="440514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180-Grad 13">
            <a:extLst>
              <a:ext uri="{FF2B5EF4-FFF2-40B4-BE49-F238E27FC236}">
                <a16:creationId xmlns:a16="http://schemas.microsoft.com/office/drawing/2014/main" id="{29DB6576-98B8-1961-7B8F-AE0AA7EE0D5B}"/>
              </a:ext>
            </a:extLst>
          </p:cNvPr>
          <p:cNvSpPr/>
          <p:nvPr/>
        </p:nvSpPr>
        <p:spPr>
          <a:xfrm flipH="1">
            <a:off x="4904054" y="2581072"/>
            <a:ext cx="328717" cy="440514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731C1A4-3D58-5A2B-DB86-F5D50FE83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80" y="3210599"/>
            <a:ext cx="840646" cy="67366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765530F-8F1B-4288-849E-2E23A2768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630" y="3210598"/>
            <a:ext cx="840646" cy="6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92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 sind Alice und Bob?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1926867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1591743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1961075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1639298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C072F64-F97F-6F9B-6EF3-4AD1FC8CA400}"/>
              </a:ext>
            </a:extLst>
          </p:cNvPr>
          <p:cNvSpPr/>
          <p:nvPr/>
        </p:nvSpPr>
        <p:spPr>
          <a:xfrm>
            <a:off x="1067912" y="3851159"/>
            <a:ext cx="6233939" cy="600570"/>
          </a:xfrm>
          <a:prstGeom prst="roundRect">
            <a:avLst/>
          </a:prstGeom>
          <a:solidFill>
            <a:schemeClr val="bg1">
              <a:alpha val="7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10669E9-7B5F-F27D-E08C-1CF0B32FAC6A}"/>
              </a:ext>
            </a:extLst>
          </p:cNvPr>
          <p:cNvCxnSpPr/>
          <p:nvPr/>
        </p:nvCxnSpPr>
        <p:spPr>
          <a:xfrm>
            <a:off x="1461705" y="2966565"/>
            <a:ext cx="5840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4805F01-A657-4DCF-8E8C-233B987DC570}"/>
              </a:ext>
            </a:extLst>
          </p:cNvPr>
          <p:cNvSpPr txBox="1"/>
          <p:nvPr/>
        </p:nvSpPr>
        <p:spPr>
          <a:xfrm>
            <a:off x="3797203" y="2966565"/>
            <a:ext cx="210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1499715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 sind Alice und Bob?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1926867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1591743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1961075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1639298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C072F64-F97F-6F9B-6EF3-4AD1FC8CA400}"/>
              </a:ext>
            </a:extLst>
          </p:cNvPr>
          <p:cNvSpPr/>
          <p:nvPr/>
        </p:nvSpPr>
        <p:spPr>
          <a:xfrm>
            <a:off x="1067912" y="3851159"/>
            <a:ext cx="6233939" cy="600570"/>
          </a:xfrm>
          <a:prstGeom prst="roundRect">
            <a:avLst/>
          </a:prstGeom>
          <a:solidFill>
            <a:schemeClr val="bg1">
              <a:alpha val="7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10669E9-7B5F-F27D-E08C-1CF0B32FAC6A}"/>
              </a:ext>
            </a:extLst>
          </p:cNvPr>
          <p:cNvCxnSpPr/>
          <p:nvPr/>
        </p:nvCxnSpPr>
        <p:spPr>
          <a:xfrm>
            <a:off x="1461705" y="2966565"/>
            <a:ext cx="5840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4805F01-A657-4DCF-8E8C-233B987DC570}"/>
              </a:ext>
            </a:extLst>
          </p:cNvPr>
          <p:cNvSpPr txBox="1"/>
          <p:nvPr/>
        </p:nvSpPr>
        <p:spPr>
          <a:xfrm>
            <a:off x="3797203" y="2966565"/>
            <a:ext cx="210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Kommunikation</a:t>
            </a:r>
          </a:p>
        </p:txBody>
      </p:sp>
      <p:pic>
        <p:nvPicPr>
          <p:cNvPr id="27" name="Grafik 26" descr="Programmierer">
            <a:extLst>
              <a:ext uri="{FF2B5EF4-FFF2-40B4-BE49-F238E27FC236}">
                <a16:creationId xmlns:a16="http://schemas.microsoft.com/office/drawing/2014/main" id="{79AEDDE5-61B9-4602-A387-9294CAB4D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8067" y="1232196"/>
            <a:ext cx="647422" cy="647422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2C84625-58D3-4024-C22F-3A2FC32F8982}"/>
              </a:ext>
            </a:extLst>
          </p:cNvPr>
          <p:cNvCxnSpPr>
            <a:endCxn id="27" idx="2"/>
          </p:cNvCxnSpPr>
          <p:nvPr/>
        </p:nvCxnSpPr>
        <p:spPr>
          <a:xfrm flipH="1" flipV="1">
            <a:off x="4381778" y="1879618"/>
            <a:ext cx="1758" cy="108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C114E2D-4594-4E69-0D73-C633858AF500}"/>
              </a:ext>
            </a:extLst>
          </p:cNvPr>
          <p:cNvSpPr txBox="1"/>
          <p:nvPr/>
        </p:nvSpPr>
        <p:spPr>
          <a:xfrm>
            <a:off x="4572000" y="1202586"/>
            <a:ext cx="195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BC694E-7F63-733A-7935-F3AB58142482}"/>
              </a:ext>
            </a:extLst>
          </p:cNvPr>
          <p:cNvSpPr txBox="1"/>
          <p:nvPr/>
        </p:nvSpPr>
        <p:spPr>
          <a:xfrm>
            <a:off x="5500360" y="621234"/>
            <a:ext cx="33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 kann passiv mithören.</a:t>
            </a:r>
          </a:p>
        </p:txBody>
      </p:sp>
    </p:spTree>
    <p:extLst>
      <p:ext uri="{BB962C8B-B14F-4D97-AF65-F5344CB8AC3E}">
        <p14:creationId xmlns:p14="http://schemas.microsoft.com/office/powerpoint/2010/main" val="15496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 sind Alice und Bob?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1926867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1591743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1961075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1639298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C072F64-F97F-6F9B-6EF3-4AD1FC8CA400}"/>
              </a:ext>
            </a:extLst>
          </p:cNvPr>
          <p:cNvSpPr/>
          <p:nvPr/>
        </p:nvSpPr>
        <p:spPr>
          <a:xfrm>
            <a:off x="1067912" y="3851159"/>
            <a:ext cx="6233939" cy="600570"/>
          </a:xfrm>
          <a:prstGeom prst="roundRect">
            <a:avLst/>
          </a:prstGeom>
          <a:solidFill>
            <a:schemeClr val="bg1">
              <a:alpha val="7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10669E9-7B5F-F27D-E08C-1CF0B32FAC6A}"/>
              </a:ext>
            </a:extLst>
          </p:cNvPr>
          <p:cNvCxnSpPr/>
          <p:nvPr/>
        </p:nvCxnSpPr>
        <p:spPr>
          <a:xfrm>
            <a:off x="1461705" y="2966565"/>
            <a:ext cx="5840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4805F01-A657-4DCF-8E8C-233B987DC570}"/>
              </a:ext>
            </a:extLst>
          </p:cNvPr>
          <p:cNvSpPr txBox="1"/>
          <p:nvPr/>
        </p:nvSpPr>
        <p:spPr>
          <a:xfrm>
            <a:off x="3797203" y="2966565"/>
            <a:ext cx="210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Kommunikation</a:t>
            </a:r>
          </a:p>
        </p:txBody>
      </p:sp>
      <p:pic>
        <p:nvPicPr>
          <p:cNvPr id="27" name="Grafik 26" descr="Programmierer">
            <a:extLst>
              <a:ext uri="{FF2B5EF4-FFF2-40B4-BE49-F238E27FC236}">
                <a16:creationId xmlns:a16="http://schemas.microsoft.com/office/drawing/2014/main" id="{79AEDDE5-61B9-4602-A387-9294CAB4D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8067" y="1232196"/>
            <a:ext cx="647422" cy="647422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2C84625-58D3-4024-C22F-3A2FC32F8982}"/>
              </a:ext>
            </a:extLst>
          </p:cNvPr>
          <p:cNvCxnSpPr>
            <a:cxnSpLocks/>
          </p:cNvCxnSpPr>
          <p:nvPr/>
        </p:nvCxnSpPr>
        <p:spPr>
          <a:xfrm>
            <a:off x="4383536" y="2039618"/>
            <a:ext cx="0" cy="835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C114E2D-4594-4E69-0D73-C633858AF500}"/>
              </a:ext>
            </a:extLst>
          </p:cNvPr>
          <p:cNvSpPr txBox="1"/>
          <p:nvPr/>
        </p:nvSpPr>
        <p:spPr>
          <a:xfrm>
            <a:off x="4572000" y="1202586"/>
            <a:ext cx="195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BC694E-7F63-733A-7935-F3AB58142482}"/>
              </a:ext>
            </a:extLst>
          </p:cNvPr>
          <p:cNvSpPr txBox="1"/>
          <p:nvPr/>
        </p:nvSpPr>
        <p:spPr>
          <a:xfrm>
            <a:off x="5500360" y="621234"/>
            <a:ext cx="33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 kann aktiv manipulieren.</a:t>
            </a:r>
          </a:p>
        </p:txBody>
      </p:sp>
    </p:spTree>
    <p:extLst>
      <p:ext uri="{BB962C8B-B14F-4D97-AF65-F5344CB8AC3E}">
        <p14:creationId xmlns:p14="http://schemas.microsoft.com/office/powerpoint/2010/main" val="117941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lernen wir in dieser Vorlesung?</a:t>
            </a:r>
          </a:p>
          <a:p>
            <a:endParaRPr lang="de-DE" dirty="0"/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Gutes Verständnis für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kryptographische Verfahren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und ihre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Anwendungen.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Erlangen der Kenntnisse über den </a:t>
            </a:r>
            <a:r>
              <a:rPr lang="de-DE" sz="1800" b="1" i="0" u="none" strike="noStrike" baseline="0" dirty="0">
                <a:latin typeface="Arial-BoldMT"/>
              </a:rPr>
              <a:t>Aufbau</a:t>
            </a:r>
            <a:r>
              <a:rPr lang="de-DE" sz="1800" b="0" i="0" u="none" strike="noStrike" baseline="0" dirty="0">
                <a:latin typeface="ArialMT"/>
              </a:rPr>
              <a:t>, die </a:t>
            </a:r>
            <a:r>
              <a:rPr lang="de-DE" sz="1800" b="1" i="0" u="none" strike="noStrike" baseline="0" dirty="0">
                <a:latin typeface="Arial-BoldMT"/>
              </a:rPr>
              <a:t>Prinzipien</a:t>
            </a:r>
            <a:r>
              <a:rPr lang="de-DE" sz="1800" b="0" i="0" u="none" strike="noStrike" baseline="0" dirty="0">
                <a:latin typeface="ArialMT"/>
              </a:rPr>
              <a:t>, die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Architektur </a:t>
            </a:r>
            <a:r>
              <a:rPr lang="de-DE" sz="1800" b="0" i="0" u="none" strike="noStrike" baseline="0" dirty="0">
                <a:latin typeface="ArialMT"/>
              </a:rPr>
              <a:t>und die </a:t>
            </a:r>
            <a:r>
              <a:rPr lang="de-DE" sz="1800" b="1" i="0" u="none" strike="noStrike" baseline="0" dirty="0">
                <a:latin typeface="Arial-BoldMT"/>
              </a:rPr>
              <a:t>Funktionsweise </a:t>
            </a:r>
            <a:r>
              <a:rPr lang="de-DE" sz="1800" b="0" i="0" u="none" strike="noStrike" baseline="0" dirty="0">
                <a:latin typeface="ArialMT"/>
              </a:rPr>
              <a:t>von kryptographischen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Verfahren.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71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823797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9AED2C-5E40-F834-32C6-A08F25F94A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990"/>
          <a:stretch/>
        </p:blipFill>
        <p:spPr>
          <a:xfrm>
            <a:off x="2094046" y="1012090"/>
            <a:ext cx="1655187" cy="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9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9AED2C-5E40-F834-32C6-A08F25F94A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990"/>
          <a:stretch/>
        </p:blipFill>
        <p:spPr>
          <a:xfrm>
            <a:off x="2094046" y="1012090"/>
            <a:ext cx="1655187" cy="32898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8F5C94A-FFF9-4991-5AE5-50E119B077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1591" y="1478056"/>
            <a:ext cx="1655187" cy="3606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FEF8D57-0FFD-F270-5C2E-22734E2F13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8432" y="1478056"/>
            <a:ext cx="1680947" cy="36066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455D79B-8A1D-10EB-4CC0-FCB8C5C331EA}"/>
              </a:ext>
            </a:extLst>
          </p:cNvPr>
          <p:cNvSpPr txBox="1"/>
          <p:nvPr/>
        </p:nvSpPr>
        <p:spPr>
          <a:xfrm>
            <a:off x="3538376" y="1977385"/>
            <a:ext cx="363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Unsere Wahl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229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9AED2C-5E40-F834-32C6-A08F25F94A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990"/>
          <a:stretch/>
        </p:blipFill>
        <p:spPr>
          <a:xfrm>
            <a:off x="2094046" y="1012090"/>
            <a:ext cx="1655187" cy="32898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8F5C94A-FFF9-4991-5AE5-50E119B077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432" y="1013844"/>
            <a:ext cx="1655187" cy="3606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FEF8D57-0FFD-F270-5C2E-22734E2F13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273" y="1013844"/>
            <a:ext cx="1680947" cy="36066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455D79B-8A1D-10EB-4CC0-FCB8C5C331EA}"/>
              </a:ext>
            </a:extLst>
          </p:cNvPr>
          <p:cNvSpPr txBox="1"/>
          <p:nvPr/>
        </p:nvSpPr>
        <p:spPr>
          <a:xfrm>
            <a:off x="3538376" y="1328023"/>
            <a:ext cx="363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Unsere Wahl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03D2B-CC27-06A7-B7C3-E9F2B07731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1318" y="1695666"/>
            <a:ext cx="1867383" cy="4524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7151D67-FE92-7467-EC67-CC9B4ADF55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3877" y="2203664"/>
            <a:ext cx="3142264" cy="13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3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03D2B-CC27-06A7-B7C3-E9F2B0773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835" y="1720973"/>
            <a:ext cx="1867383" cy="4524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7151D67-FE92-7467-EC67-CC9B4ADF5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394" y="2228971"/>
            <a:ext cx="3142264" cy="13591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39300-A6B1-4C43-08CA-8A099AC85E31}"/>
              </a:ext>
            </a:extLst>
          </p:cNvPr>
          <p:cNvSpPr txBox="1"/>
          <p:nvPr/>
        </p:nvSpPr>
        <p:spPr>
          <a:xfrm>
            <a:off x="2931664" y="883606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vorlesung</a:t>
            </a:r>
            <a:endParaRPr lang="de-DE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461B429-4623-5134-FAF2-A36452CC98DE}"/>
              </a:ext>
            </a:extLst>
          </p:cNvPr>
          <p:cNvSpPr/>
          <p:nvPr/>
        </p:nvSpPr>
        <p:spPr>
          <a:xfrm>
            <a:off x="4437508" y="1027264"/>
            <a:ext cx="956281" cy="140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1D2EA80-F0ED-995A-175B-C339F6D5FAB2}"/>
              </a:ext>
            </a:extLst>
          </p:cNvPr>
          <p:cNvCxnSpPr/>
          <p:nvPr/>
        </p:nvCxnSpPr>
        <p:spPr>
          <a:xfrm>
            <a:off x="5706658" y="1252938"/>
            <a:ext cx="243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36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03D2B-CC27-06A7-B7C3-E9F2B0773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835" y="1720973"/>
            <a:ext cx="1867383" cy="4524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7151D67-FE92-7467-EC67-CC9B4ADF5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394" y="2228971"/>
            <a:ext cx="3142264" cy="13591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39300-A6B1-4C43-08CA-8A099AC85E31}"/>
              </a:ext>
            </a:extLst>
          </p:cNvPr>
          <p:cNvSpPr txBox="1"/>
          <p:nvPr/>
        </p:nvSpPr>
        <p:spPr>
          <a:xfrm>
            <a:off x="2931664" y="883606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vorlesung</a:t>
            </a:r>
            <a:endParaRPr lang="de-DE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461B429-4623-5134-FAF2-A36452CC98DE}"/>
              </a:ext>
            </a:extLst>
          </p:cNvPr>
          <p:cNvSpPr/>
          <p:nvPr/>
        </p:nvSpPr>
        <p:spPr>
          <a:xfrm>
            <a:off x="4437508" y="1027264"/>
            <a:ext cx="956281" cy="140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1D2EA80-F0ED-995A-175B-C339F6D5FAB2}"/>
              </a:ext>
            </a:extLst>
          </p:cNvPr>
          <p:cNvCxnSpPr/>
          <p:nvPr/>
        </p:nvCxnSpPr>
        <p:spPr>
          <a:xfrm>
            <a:off x="5706658" y="1252938"/>
            <a:ext cx="243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69F40F3-8562-DA58-CF67-DC6F8D580C26}"/>
              </a:ext>
            </a:extLst>
          </p:cNvPr>
          <p:cNvSpPr txBox="1"/>
          <p:nvPr/>
        </p:nvSpPr>
        <p:spPr>
          <a:xfrm>
            <a:off x="5672724" y="866389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51</a:t>
            </a:r>
            <a:endParaRPr lang="de-DE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0927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03D2B-CC27-06A7-B7C3-E9F2B0773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835" y="1720973"/>
            <a:ext cx="1867383" cy="4524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7151D67-FE92-7467-EC67-CC9B4ADF5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394" y="2228971"/>
            <a:ext cx="3142264" cy="13591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39300-A6B1-4C43-08CA-8A099AC85E31}"/>
              </a:ext>
            </a:extLst>
          </p:cNvPr>
          <p:cNvSpPr txBox="1"/>
          <p:nvPr/>
        </p:nvSpPr>
        <p:spPr>
          <a:xfrm>
            <a:off x="2931664" y="883606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v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orlesung</a:t>
            </a:r>
            <a:endParaRPr lang="de-DE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461B429-4623-5134-FAF2-A36452CC98DE}"/>
              </a:ext>
            </a:extLst>
          </p:cNvPr>
          <p:cNvSpPr/>
          <p:nvPr/>
        </p:nvSpPr>
        <p:spPr>
          <a:xfrm>
            <a:off x="4437508" y="1027264"/>
            <a:ext cx="956281" cy="140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1D2EA80-F0ED-995A-175B-C339F6D5FAB2}"/>
              </a:ext>
            </a:extLst>
          </p:cNvPr>
          <p:cNvCxnSpPr/>
          <p:nvPr/>
        </p:nvCxnSpPr>
        <p:spPr>
          <a:xfrm>
            <a:off x="5706658" y="1252938"/>
            <a:ext cx="243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69F40F3-8562-DA58-CF67-DC6F8D580C26}"/>
              </a:ext>
            </a:extLst>
          </p:cNvPr>
          <p:cNvSpPr txBox="1"/>
          <p:nvPr/>
        </p:nvSpPr>
        <p:spPr>
          <a:xfrm>
            <a:off x="5672724" y="866389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51</a:t>
            </a:r>
            <a:endParaRPr lang="de-DE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555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03D2B-CC27-06A7-B7C3-E9F2B0773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835" y="1720973"/>
            <a:ext cx="1867383" cy="4524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7151D67-FE92-7467-EC67-CC9B4ADF5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394" y="2228971"/>
            <a:ext cx="3142264" cy="13591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39300-A6B1-4C43-08CA-8A099AC85E31}"/>
              </a:ext>
            </a:extLst>
          </p:cNvPr>
          <p:cNvSpPr txBox="1"/>
          <p:nvPr/>
        </p:nvSpPr>
        <p:spPr>
          <a:xfrm>
            <a:off x="2931664" y="883606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v</a:t>
            </a:r>
            <a:r>
              <a:rPr 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o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rlesung</a:t>
            </a:r>
            <a:endParaRPr lang="de-DE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461B429-4623-5134-FAF2-A36452CC98DE}"/>
              </a:ext>
            </a:extLst>
          </p:cNvPr>
          <p:cNvSpPr/>
          <p:nvPr/>
        </p:nvSpPr>
        <p:spPr>
          <a:xfrm>
            <a:off x="4437508" y="1027264"/>
            <a:ext cx="956281" cy="140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1D2EA80-F0ED-995A-175B-C339F6D5FAB2}"/>
              </a:ext>
            </a:extLst>
          </p:cNvPr>
          <p:cNvCxnSpPr/>
          <p:nvPr/>
        </p:nvCxnSpPr>
        <p:spPr>
          <a:xfrm>
            <a:off x="5706658" y="1252938"/>
            <a:ext cx="243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69F40F3-8562-DA58-CF67-DC6F8D580C26}"/>
              </a:ext>
            </a:extLst>
          </p:cNvPr>
          <p:cNvSpPr txBox="1"/>
          <p:nvPr/>
        </p:nvSpPr>
        <p:spPr>
          <a:xfrm>
            <a:off x="5672724" y="866389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51</a:t>
            </a:r>
            <a:r>
              <a:rPr 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34</a:t>
            </a:r>
            <a:endParaRPr lang="de-DE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133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03D2B-CC27-06A7-B7C3-E9F2B0773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835" y="1720973"/>
            <a:ext cx="1867383" cy="4524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7151D67-FE92-7467-EC67-CC9B4ADF5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394" y="2228971"/>
            <a:ext cx="3142264" cy="13591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39300-A6B1-4C43-08CA-8A099AC85E31}"/>
              </a:ext>
            </a:extLst>
          </p:cNvPr>
          <p:cNvSpPr txBox="1"/>
          <p:nvPr/>
        </p:nvSpPr>
        <p:spPr>
          <a:xfrm>
            <a:off x="2931664" y="883606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vorlesung</a:t>
            </a:r>
            <a:endParaRPr lang="de-DE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461B429-4623-5134-FAF2-A36452CC98DE}"/>
              </a:ext>
            </a:extLst>
          </p:cNvPr>
          <p:cNvSpPr/>
          <p:nvPr/>
        </p:nvSpPr>
        <p:spPr>
          <a:xfrm>
            <a:off x="4437508" y="1027264"/>
            <a:ext cx="956281" cy="140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1D2EA80-F0ED-995A-175B-C339F6D5FAB2}"/>
              </a:ext>
            </a:extLst>
          </p:cNvPr>
          <p:cNvCxnSpPr/>
          <p:nvPr/>
        </p:nvCxnSpPr>
        <p:spPr>
          <a:xfrm>
            <a:off x="5706658" y="1252938"/>
            <a:ext cx="243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69F40F3-8562-DA58-CF67-DC6F8D580C26}"/>
              </a:ext>
            </a:extLst>
          </p:cNvPr>
          <p:cNvSpPr txBox="1"/>
          <p:nvPr/>
        </p:nvSpPr>
        <p:spPr>
          <a:xfrm>
            <a:off x="5672724" y="866389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MS Mincho" panose="02020609040205080304" pitchFamily="49" charset="-128"/>
                <a:ea typeface="MS Mincho" panose="02020609040205080304" pitchFamily="49" charset="-128"/>
              </a:rPr>
              <a:t>513442311543453322</a:t>
            </a:r>
          </a:p>
        </p:txBody>
      </p:sp>
    </p:spTree>
    <p:extLst>
      <p:ext uri="{BB962C8B-B14F-4D97-AF65-F5344CB8AC3E}">
        <p14:creationId xmlns:p14="http://schemas.microsoft.com/office/powerpoint/2010/main" val="113954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03D2B-CC27-06A7-B7C3-E9F2B0773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835" y="1720973"/>
            <a:ext cx="1867383" cy="4524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7151D67-FE92-7467-EC67-CC9B4ADF5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394" y="2228971"/>
            <a:ext cx="3142264" cy="13591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39300-A6B1-4C43-08CA-8A099AC85E31}"/>
              </a:ext>
            </a:extLst>
          </p:cNvPr>
          <p:cNvSpPr txBox="1"/>
          <p:nvPr/>
        </p:nvSpPr>
        <p:spPr>
          <a:xfrm>
            <a:off x="2931664" y="883606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vorlesung</a:t>
            </a:r>
            <a:endParaRPr lang="de-DE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461B429-4623-5134-FAF2-A36452CC98DE}"/>
              </a:ext>
            </a:extLst>
          </p:cNvPr>
          <p:cNvSpPr/>
          <p:nvPr/>
        </p:nvSpPr>
        <p:spPr>
          <a:xfrm>
            <a:off x="4437508" y="1027264"/>
            <a:ext cx="956281" cy="140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1D2EA80-F0ED-995A-175B-C339F6D5FAB2}"/>
              </a:ext>
            </a:extLst>
          </p:cNvPr>
          <p:cNvCxnSpPr/>
          <p:nvPr/>
        </p:nvCxnSpPr>
        <p:spPr>
          <a:xfrm>
            <a:off x="5706658" y="1252938"/>
            <a:ext cx="243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69F40F3-8562-DA58-CF67-DC6F8D580C26}"/>
              </a:ext>
            </a:extLst>
          </p:cNvPr>
          <p:cNvSpPr txBox="1"/>
          <p:nvPr/>
        </p:nvSpPr>
        <p:spPr>
          <a:xfrm>
            <a:off x="5672724" y="866389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MS Mincho" panose="02020609040205080304" pitchFamily="49" charset="-128"/>
                <a:ea typeface="MS Mincho" panose="02020609040205080304" pitchFamily="49" charset="-128"/>
              </a:rPr>
              <a:t>513442311543453322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833FC1-FCFA-86B1-7AB8-88896BE3391F}"/>
              </a:ext>
            </a:extLst>
          </p:cNvPr>
          <p:cNvSpPr txBox="1"/>
          <p:nvPr/>
        </p:nvSpPr>
        <p:spPr>
          <a:xfrm>
            <a:off x="6212336" y="1549594"/>
            <a:ext cx="229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Was </a:t>
            </a:r>
            <a:r>
              <a:rPr lang="en-US" b="1" dirty="0" err="1">
                <a:solidFill>
                  <a:srgbClr val="FF0000"/>
                </a:solidFill>
              </a:rPr>
              <a:t>ist</a:t>
            </a:r>
            <a:r>
              <a:rPr lang="en-US" b="1" dirty="0">
                <a:solidFill>
                  <a:srgbClr val="FF0000"/>
                </a:solidFill>
              </a:rPr>
              <a:t> der </a:t>
            </a:r>
            <a:r>
              <a:rPr lang="en-US" b="1" dirty="0" err="1">
                <a:solidFill>
                  <a:srgbClr val="FF0000"/>
                </a:solidFill>
              </a:rPr>
              <a:t>Schl</a:t>
            </a:r>
            <a:r>
              <a:rPr lang="de-DE" b="1" dirty="0" err="1">
                <a:solidFill>
                  <a:srgbClr val="FF0000"/>
                </a:solidFill>
              </a:rPr>
              <a:t>üssel</a:t>
            </a:r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01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lernen wir in dieser Vorlesung?</a:t>
            </a:r>
          </a:p>
          <a:p>
            <a:endParaRPr lang="de-DE" dirty="0"/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Gutes Verständnis für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kryptographische Verfahren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und ihre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Anwendungen.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Erlangen der Kenntnisse über den </a:t>
            </a:r>
            <a:r>
              <a:rPr lang="de-DE" sz="1800" b="1" i="0" u="none" strike="noStrike" baseline="0" dirty="0">
                <a:latin typeface="Arial-BoldMT"/>
              </a:rPr>
              <a:t>Aufbau</a:t>
            </a:r>
            <a:r>
              <a:rPr lang="de-DE" sz="1800" b="0" i="0" u="none" strike="noStrike" baseline="0" dirty="0">
                <a:latin typeface="ArialMT"/>
              </a:rPr>
              <a:t>, die </a:t>
            </a:r>
            <a:r>
              <a:rPr lang="de-DE" sz="1800" b="1" i="0" u="none" strike="noStrike" baseline="0" dirty="0">
                <a:latin typeface="Arial-BoldMT"/>
              </a:rPr>
              <a:t>Prinzipien</a:t>
            </a:r>
            <a:r>
              <a:rPr lang="de-DE" sz="1800" b="0" i="0" u="none" strike="noStrike" baseline="0" dirty="0">
                <a:latin typeface="ArialMT"/>
              </a:rPr>
              <a:t>, die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Architektur </a:t>
            </a:r>
            <a:r>
              <a:rPr lang="de-DE" sz="1800" b="0" i="0" u="none" strike="noStrike" baseline="0" dirty="0">
                <a:latin typeface="ArialMT"/>
              </a:rPr>
              <a:t>und die </a:t>
            </a:r>
            <a:r>
              <a:rPr lang="de-DE" sz="1800" b="1" i="0" u="none" strike="noStrike" baseline="0" dirty="0">
                <a:latin typeface="Arial-BoldMT"/>
              </a:rPr>
              <a:t>Funktionsweise </a:t>
            </a:r>
            <a:r>
              <a:rPr lang="de-DE" sz="1800" b="0" i="0" u="none" strike="noStrike" baseline="0" dirty="0">
                <a:latin typeface="ArialMT"/>
              </a:rPr>
              <a:t>von kryptographischen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Verfahren.</a:t>
            </a:r>
          </a:p>
          <a:p>
            <a:pPr algn="l"/>
            <a:endParaRPr lang="de-DE" dirty="0">
              <a:latin typeface="ArialMT"/>
            </a:endParaRPr>
          </a:p>
          <a:p>
            <a:endParaRPr lang="de-DE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de-DE" sz="1800" u="none" strike="noStrike" baseline="0" dirty="0">
                <a:latin typeface="Arial" panose="020B0604020202020204" pitchFamily="34" charset="0"/>
              </a:rPr>
              <a:t>Einen guten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Überblick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über die aktuellen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kryptographische Verfahren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31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Substitution: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03D2B-CC27-06A7-B7C3-E9F2B0773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835" y="1720973"/>
            <a:ext cx="1867383" cy="45248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7151D67-FE92-7467-EC67-CC9B4ADF5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394" y="2228971"/>
            <a:ext cx="3142264" cy="13591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39300-A6B1-4C43-08CA-8A099AC85E31}"/>
              </a:ext>
            </a:extLst>
          </p:cNvPr>
          <p:cNvSpPr txBox="1"/>
          <p:nvPr/>
        </p:nvSpPr>
        <p:spPr>
          <a:xfrm>
            <a:off x="2931664" y="883606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vorlesung</a:t>
            </a:r>
            <a:endParaRPr lang="de-DE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461B429-4623-5134-FAF2-A36452CC98DE}"/>
              </a:ext>
            </a:extLst>
          </p:cNvPr>
          <p:cNvSpPr/>
          <p:nvPr/>
        </p:nvSpPr>
        <p:spPr>
          <a:xfrm>
            <a:off x="4437508" y="1027264"/>
            <a:ext cx="956281" cy="140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1D2EA80-F0ED-995A-175B-C339F6D5FAB2}"/>
              </a:ext>
            </a:extLst>
          </p:cNvPr>
          <p:cNvCxnSpPr/>
          <p:nvPr/>
        </p:nvCxnSpPr>
        <p:spPr>
          <a:xfrm>
            <a:off x="5706658" y="1252938"/>
            <a:ext cx="243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69F40F3-8562-DA58-CF67-DC6F8D580C26}"/>
              </a:ext>
            </a:extLst>
          </p:cNvPr>
          <p:cNvSpPr txBox="1"/>
          <p:nvPr/>
        </p:nvSpPr>
        <p:spPr>
          <a:xfrm>
            <a:off x="5672724" y="866389"/>
            <a:ext cx="260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MS Mincho" panose="02020609040205080304" pitchFamily="49" charset="-128"/>
                <a:ea typeface="MS Mincho" panose="02020609040205080304" pitchFamily="49" charset="-128"/>
              </a:rPr>
              <a:t>513442311543453322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833FC1-FCFA-86B1-7AB8-88896BE3391F}"/>
              </a:ext>
            </a:extLst>
          </p:cNvPr>
          <p:cNvSpPr txBox="1"/>
          <p:nvPr/>
        </p:nvSpPr>
        <p:spPr>
          <a:xfrm>
            <a:off x="6212336" y="1549594"/>
            <a:ext cx="229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Was </a:t>
            </a:r>
            <a:r>
              <a:rPr lang="en-US" b="1" dirty="0" err="1">
                <a:solidFill>
                  <a:srgbClr val="FF0000"/>
                </a:solidFill>
              </a:rPr>
              <a:t>ist</a:t>
            </a:r>
            <a:r>
              <a:rPr lang="en-US" b="1" dirty="0">
                <a:solidFill>
                  <a:srgbClr val="FF0000"/>
                </a:solidFill>
              </a:rPr>
              <a:t> der </a:t>
            </a:r>
            <a:r>
              <a:rPr lang="en-US" b="1" dirty="0" err="1">
                <a:solidFill>
                  <a:srgbClr val="FF0000"/>
                </a:solidFill>
              </a:rPr>
              <a:t>Schl</a:t>
            </a:r>
            <a:r>
              <a:rPr lang="de-DE" b="1" dirty="0" err="1">
                <a:solidFill>
                  <a:srgbClr val="FF0000"/>
                </a:solidFill>
              </a:rPr>
              <a:t>üssel</a:t>
            </a:r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9321A9E-F229-CA8D-24F3-4E2C006C6CDF}"/>
              </a:ext>
            </a:extLst>
          </p:cNvPr>
          <p:cNvSpPr/>
          <p:nvPr/>
        </p:nvSpPr>
        <p:spPr>
          <a:xfrm>
            <a:off x="2468608" y="2114848"/>
            <a:ext cx="3333835" cy="162896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61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Permutation: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D8E08E-9DDA-0E39-5C66-0FB7D4EA96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562"/>
          <a:stretch/>
        </p:blipFill>
        <p:spPr>
          <a:xfrm>
            <a:off x="2084902" y="934343"/>
            <a:ext cx="1907745" cy="4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51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Permutation: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D8E08E-9DDA-0E39-5C66-0FB7D4EA96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562"/>
          <a:stretch/>
        </p:blipFill>
        <p:spPr>
          <a:xfrm>
            <a:off x="2084902" y="934343"/>
            <a:ext cx="1907745" cy="4067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8F1964E-C27E-068C-8DE4-EF2047414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864" y="994061"/>
            <a:ext cx="2770872" cy="4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4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Permutation: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D8E08E-9DDA-0E39-5C66-0FB7D4EA96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562"/>
          <a:stretch/>
        </p:blipFill>
        <p:spPr>
          <a:xfrm>
            <a:off x="2084902" y="934343"/>
            <a:ext cx="1907745" cy="4067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6E77E35-55EC-B86D-E6A6-978F1CFD5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864" y="994061"/>
            <a:ext cx="2770872" cy="4111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EAE4CB1-3675-4CBE-099E-A93CC17BC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155" y="2305426"/>
            <a:ext cx="5255598" cy="5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2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Permutation: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D8E08E-9DDA-0E39-5C66-0FB7D4EA96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562"/>
          <a:stretch/>
        </p:blipFill>
        <p:spPr>
          <a:xfrm>
            <a:off x="2084902" y="934343"/>
            <a:ext cx="1907745" cy="4067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6E77E35-55EC-B86D-E6A6-978F1CFD5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864" y="994061"/>
            <a:ext cx="2770872" cy="4111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EAE4CB1-3675-4CBE-099E-A93CC17BC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155" y="2305426"/>
            <a:ext cx="5255598" cy="5043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4B4876E-9A59-5660-B626-2AAFD1232D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758" y="1752623"/>
            <a:ext cx="7230484" cy="38105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06BFC37-0639-5DD2-D1C4-05950E7F7679}"/>
              </a:ext>
            </a:extLst>
          </p:cNvPr>
          <p:cNvSpPr txBox="1"/>
          <p:nvPr/>
        </p:nvSpPr>
        <p:spPr>
          <a:xfrm>
            <a:off x="7356695" y="1072927"/>
            <a:ext cx="229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Was </a:t>
            </a:r>
            <a:r>
              <a:rPr lang="en-US" b="1" dirty="0" err="1">
                <a:solidFill>
                  <a:srgbClr val="FF0000"/>
                </a:solidFill>
              </a:rPr>
              <a:t>ist</a:t>
            </a:r>
            <a:r>
              <a:rPr lang="en-US" b="1" dirty="0">
                <a:solidFill>
                  <a:srgbClr val="FF0000"/>
                </a:solidFill>
              </a:rPr>
              <a:t> der </a:t>
            </a:r>
            <a:r>
              <a:rPr lang="en-US" b="1" dirty="0" err="1">
                <a:solidFill>
                  <a:srgbClr val="FF0000"/>
                </a:solidFill>
              </a:rPr>
              <a:t>Schl</a:t>
            </a:r>
            <a:r>
              <a:rPr lang="de-DE" b="1" dirty="0" err="1">
                <a:solidFill>
                  <a:srgbClr val="FF0000"/>
                </a:solidFill>
              </a:rPr>
              <a:t>üssel</a:t>
            </a:r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62C1210-1B30-1012-C151-B501C80FCF7D}"/>
              </a:ext>
            </a:extLst>
          </p:cNvPr>
          <p:cNvSpPr/>
          <p:nvPr/>
        </p:nvSpPr>
        <p:spPr>
          <a:xfrm>
            <a:off x="1650426" y="2197941"/>
            <a:ext cx="5477889" cy="710596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51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Beispielrechnung: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0D9E73-5397-3DCF-1D43-CBE4CB18F830}"/>
              </a:ext>
            </a:extLst>
          </p:cNvPr>
          <p:cNvSpPr txBox="1"/>
          <p:nvPr/>
        </p:nvSpPr>
        <p:spPr>
          <a:xfrm>
            <a:off x="1800879" y="1409991"/>
            <a:ext cx="674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Schlüssellänge 128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Rechner des Angreifers schafft 3mio Schlüsselversuche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254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Beispielrechnung: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0D9E73-5397-3DCF-1D43-CBE4CB18F830}"/>
              </a:ext>
            </a:extLst>
          </p:cNvPr>
          <p:cNvSpPr txBox="1"/>
          <p:nvPr/>
        </p:nvSpPr>
        <p:spPr>
          <a:xfrm>
            <a:off x="1800879" y="1409991"/>
            <a:ext cx="6742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Schlüssellänge 128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Rechner des Angreifers schafft 3mio Schlüsselversuche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1000 Rechner stehen dem Angreifer zur Verfügung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Schlüsselraum</a:t>
            </a:r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CAEB36-B520-750E-74B8-8743430A5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176" y="2309783"/>
            <a:ext cx="2035988" cy="2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9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Beispielrechnung: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0D9E73-5397-3DCF-1D43-CBE4CB18F830}"/>
              </a:ext>
            </a:extLst>
          </p:cNvPr>
          <p:cNvSpPr txBox="1"/>
          <p:nvPr/>
        </p:nvSpPr>
        <p:spPr>
          <a:xfrm>
            <a:off x="1800879" y="1409991"/>
            <a:ext cx="6742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Schlüssellänge 128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Rechner des Angreifers schafft 3mio Schlüsselversuche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1000 Rechner stehen dem Angreifer zur Verfügung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Schlüsselraum</a:t>
            </a:r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CAEB36-B520-750E-74B8-8743430A5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176" y="2309783"/>
            <a:ext cx="2035988" cy="2908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A1F8F7D-CF20-E7AF-C5C2-F37270F5470D}"/>
              </a:ext>
            </a:extLst>
          </p:cNvPr>
          <p:cNvSpPr txBox="1"/>
          <p:nvPr/>
        </p:nvSpPr>
        <p:spPr>
          <a:xfrm>
            <a:off x="4286196" y="2624558"/>
            <a:ext cx="20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Wir lassen 2 Buchstaben zu.</a:t>
            </a:r>
          </a:p>
        </p:txBody>
      </p:sp>
    </p:spTree>
    <p:extLst>
      <p:ext uri="{BB962C8B-B14F-4D97-AF65-F5344CB8AC3E}">
        <p14:creationId xmlns:p14="http://schemas.microsoft.com/office/powerpoint/2010/main" val="1846062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Beispielrechnung: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0D9E73-5397-3DCF-1D43-CBE4CB18F830}"/>
              </a:ext>
            </a:extLst>
          </p:cNvPr>
          <p:cNvSpPr txBox="1"/>
          <p:nvPr/>
        </p:nvSpPr>
        <p:spPr>
          <a:xfrm>
            <a:off x="1800879" y="1409991"/>
            <a:ext cx="6742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Schlüssellänge 128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Rechner des Angreifers schafft 3mio Schlüsselversuche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1000 Rechner stehen dem Angreifer zur Verfügung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Jahr hat 31.557.600 Sekunden</a:t>
            </a:r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CAEB36-B520-750E-74B8-8743430A5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176" y="2309783"/>
            <a:ext cx="2035988" cy="2908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97858D-FE54-3696-6602-CE01161E3EA9}"/>
              </a:ext>
            </a:extLst>
          </p:cNvPr>
          <p:cNvSpPr txBox="1"/>
          <p:nvPr/>
        </p:nvSpPr>
        <p:spPr>
          <a:xfrm>
            <a:off x="2383342" y="2969042"/>
            <a:ext cx="36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Dauer</a:t>
            </a:r>
            <a:r>
              <a:rPr lang="en-US" dirty="0"/>
              <a:t>= S / (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de-DE" dirty="0">
                <a:solidFill>
                  <a:srgbClr val="0070C0"/>
                </a:solidFill>
              </a:rPr>
              <a:t>⋅ b ⋅ 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E04571-E59D-3967-E22D-67946AF0F8EA}"/>
              </a:ext>
            </a:extLst>
          </p:cNvPr>
          <p:cNvSpPr txBox="1"/>
          <p:nvPr/>
        </p:nvSpPr>
        <p:spPr>
          <a:xfrm>
            <a:off x="8054900" y="1689240"/>
            <a:ext cx="1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</a:t>
            </a:r>
            <a:endParaRPr lang="de-DE" i="1" dirty="0">
              <a:solidFill>
                <a:srgbClr val="0070C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F76C4AE-055A-0E55-8FC9-E049E8A5127D}"/>
              </a:ext>
            </a:extLst>
          </p:cNvPr>
          <p:cNvSpPr txBox="1"/>
          <p:nvPr/>
        </p:nvSpPr>
        <p:spPr>
          <a:xfrm>
            <a:off x="7739786" y="1976676"/>
            <a:ext cx="1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</a:t>
            </a:r>
            <a:endParaRPr lang="de-DE" i="1" dirty="0">
              <a:solidFill>
                <a:srgbClr val="0070C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FE86447-5ABE-62A5-D39E-89A5E7F4C2EB}"/>
              </a:ext>
            </a:extLst>
          </p:cNvPr>
          <p:cNvSpPr txBox="1"/>
          <p:nvPr/>
        </p:nvSpPr>
        <p:spPr>
          <a:xfrm>
            <a:off x="5977163" y="2525015"/>
            <a:ext cx="50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</a:t>
            </a:r>
            <a:endParaRPr lang="de-DE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Beispielrechnung: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0D9E73-5397-3DCF-1D43-CBE4CB18F830}"/>
              </a:ext>
            </a:extLst>
          </p:cNvPr>
          <p:cNvSpPr txBox="1"/>
          <p:nvPr/>
        </p:nvSpPr>
        <p:spPr>
          <a:xfrm>
            <a:off x="1800879" y="1409991"/>
            <a:ext cx="6742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Schlüssellänge 128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Rechner des Angreifers schafft 3mio Schlüsselversuche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1000 Rechner stehen dem Angreifer zur Verfügung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Jahr hat 31.557.600 Sekunden</a:t>
            </a:r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CAEB36-B520-750E-74B8-8743430A5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176" y="2309783"/>
            <a:ext cx="2035988" cy="2908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97858D-FE54-3696-6602-CE01161E3EA9}"/>
              </a:ext>
            </a:extLst>
          </p:cNvPr>
          <p:cNvSpPr txBox="1"/>
          <p:nvPr/>
        </p:nvSpPr>
        <p:spPr>
          <a:xfrm>
            <a:off x="2383342" y="2969042"/>
            <a:ext cx="36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Dauer</a:t>
            </a:r>
            <a:r>
              <a:rPr lang="en-US" dirty="0"/>
              <a:t>= S / (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de-DE" dirty="0">
                <a:solidFill>
                  <a:srgbClr val="0070C0"/>
                </a:solidFill>
              </a:rPr>
              <a:t>⋅ b ⋅ 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E04571-E59D-3967-E22D-67946AF0F8EA}"/>
              </a:ext>
            </a:extLst>
          </p:cNvPr>
          <p:cNvSpPr txBox="1"/>
          <p:nvPr/>
        </p:nvSpPr>
        <p:spPr>
          <a:xfrm>
            <a:off x="8054900" y="1689240"/>
            <a:ext cx="1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</a:t>
            </a:r>
            <a:endParaRPr lang="de-DE" i="1" dirty="0">
              <a:solidFill>
                <a:srgbClr val="0070C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F76C4AE-055A-0E55-8FC9-E049E8A5127D}"/>
              </a:ext>
            </a:extLst>
          </p:cNvPr>
          <p:cNvSpPr txBox="1"/>
          <p:nvPr/>
        </p:nvSpPr>
        <p:spPr>
          <a:xfrm>
            <a:off x="7739786" y="1976676"/>
            <a:ext cx="1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</a:t>
            </a:r>
            <a:endParaRPr lang="de-DE" i="1" dirty="0">
              <a:solidFill>
                <a:srgbClr val="0070C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FE86447-5ABE-62A5-D39E-89A5E7F4C2EB}"/>
              </a:ext>
            </a:extLst>
          </p:cNvPr>
          <p:cNvSpPr txBox="1"/>
          <p:nvPr/>
        </p:nvSpPr>
        <p:spPr>
          <a:xfrm>
            <a:off x="5977163" y="2525015"/>
            <a:ext cx="50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</a:t>
            </a:r>
            <a:endParaRPr lang="de-DE" i="1" dirty="0">
              <a:solidFill>
                <a:srgbClr val="0070C0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957897E-8DEA-1B9E-795A-E6A14E3DEA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3"/>
          <a:stretch/>
        </p:blipFill>
        <p:spPr>
          <a:xfrm>
            <a:off x="3754176" y="3413069"/>
            <a:ext cx="1663440" cy="439844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2D74BAF-74E5-7C42-6FFA-9B4D3310A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24" y="185327"/>
            <a:ext cx="1073110" cy="138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CF46C2C-CA28-96D9-82F8-7883CF228ABB}"/>
              </a:ext>
            </a:extLst>
          </p:cNvPr>
          <p:cNvSpPr txBox="1"/>
          <p:nvPr/>
        </p:nvSpPr>
        <p:spPr>
          <a:xfrm>
            <a:off x="6419506" y="221373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695049C-9ACB-5001-7B66-B4DFCFFFA8D7}"/>
              </a:ext>
            </a:extLst>
          </p:cNvPr>
          <p:cNvSpPr txBox="1"/>
          <p:nvPr/>
        </p:nvSpPr>
        <p:spPr>
          <a:xfrm>
            <a:off x="6366292" y="617563"/>
            <a:ext cx="19635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</p:spTree>
    <p:extLst>
      <p:ext uri="{BB962C8B-B14F-4D97-AF65-F5344CB8AC3E}">
        <p14:creationId xmlns:p14="http://schemas.microsoft.com/office/powerpoint/2010/main" val="99568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7" name="Grafik 6" descr="Hilfe von rechts nach links">
            <a:extLst>
              <a:ext uri="{FF2B5EF4-FFF2-40B4-BE49-F238E27FC236}">
                <a16:creationId xmlns:a16="http://schemas.microsoft.com/office/drawing/2014/main" id="{9E0FD55D-B8F0-88DF-3094-5F332D6D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7821" y="2210094"/>
            <a:ext cx="85099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3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Beispielrechnung: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26AB34-151E-29EB-F5F1-94D602A0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3784178"/>
            <a:ext cx="5666610" cy="775149"/>
          </a:xfrm>
          <a:prstGeom prst="rect">
            <a:avLst/>
          </a:prstGeom>
        </p:spPr>
      </p:pic>
      <p:pic>
        <p:nvPicPr>
          <p:cNvPr id="17" name="Grafik 16" descr="Frau">
            <a:extLst>
              <a:ext uri="{FF2B5EF4-FFF2-40B4-BE49-F238E27FC236}">
                <a16:creationId xmlns:a16="http://schemas.microsoft.com/office/drawing/2014/main" id="{2EEE9755-F484-43A4-1ED7-5ED75291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26" y="324366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3E126F0-1FCB-6A27-D659-4A10AAD31D55}"/>
              </a:ext>
            </a:extLst>
          </p:cNvPr>
          <p:cNvSpPr txBox="1"/>
          <p:nvPr/>
        </p:nvSpPr>
        <p:spPr>
          <a:xfrm>
            <a:off x="857668" y="2908537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Alice</a:t>
            </a:r>
          </a:p>
        </p:txBody>
      </p:sp>
      <p:pic>
        <p:nvPicPr>
          <p:cNvPr id="20" name="Grafik 19" descr="Mann">
            <a:extLst>
              <a:ext uri="{FF2B5EF4-FFF2-40B4-BE49-F238E27FC236}">
                <a16:creationId xmlns:a16="http://schemas.microsoft.com/office/drawing/2014/main" id="{44809D44-77AC-86BB-654C-2EC9A186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753" y="3243236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073A6F-C080-3C96-73B4-1ABF46838CB0}"/>
              </a:ext>
            </a:extLst>
          </p:cNvPr>
          <p:cNvSpPr txBox="1"/>
          <p:nvPr/>
        </p:nvSpPr>
        <p:spPr>
          <a:xfrm>
            <a:off x="7171037" y="2921459"/>
            <a:ext cx="25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0D9E73-5397-3DCF-1D43-CBE4CB18F830}"/>
              </a:ext>
            </a:extLst>
          </p:cNvPr>
          <p:cNvSpPr txBox="1"/>
          <p:nvPr/>
        </p:nvSpPr>
        <p:spPr>
          <a:xfrm>
            <a:off x="1800879" y="1409991"/>
            <a:ext cx="6742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Schlüssellänge 128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Rechner des Angreifers schafft 3mio Schlüsselversuche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1000 Rechner stehen dem Angreifer zur Verfügung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Jahr hat 31.557.600 Sekunden</a:t>
            </a:r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CAEB36-B520-750E-74B8-8743430A5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176" y="2309783"/>
            <a:ext cx="2035988" cy="2908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97858D-FE54-3696-6602-CE01161E3EA9}"/>
              </a:ext>
            </a:extLst>
          </p:cNvPr>
          <p:cNvSpPr txBox="1"/>
          <p:nvPr/>
        </p:nvSpPr>
        <p:spPr>
          <a:xfrm>
            <a:off x="2383342" y="2969042"/>
            <a:ext cx="36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Dauer</a:t>
            </a:r>
            <a:r>
              <a:rPr lang="en-US" dirty="0"/>
              <a:t>= S / (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de-DE" dirty="0">
                <a:solidFill>
                  <a:srgbClr val="0070C0"/>
                </a:solidFill>
              </a:rPr>
              <a:t>⋅ b ⋅ 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E04571-E59D-3967-E22D-67946AF0F8EA}"/>
              </a:ext>
            </a:extLst>
          </p:cNvPr>
          <p:cNvSpPr txBox="1"/>
          <p:nvPr/>
        </p:nvSpPr>
        <p:spPr>
          <a:xfrm>
            <a:off x="8054900" y="1689240"/>
            <a:ext cx="1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</a:t>
            </a:r>
            <a:endParaRPr lang="de-DE" i="1" dirty="0">
              <a:solidFill>
                <a:srgbClr val="0070C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F76C4AE-055A-0E55-8FC9-E049E8A5127D}"/>
              </a:ext>
            </a:extLst>
          </p:cNvPr>
          <p:cNvSpPr txBox="1"/>
          <p:nvPr/>
        </p:nvSpPr>
        <p:spPr>
          <a:xfrm>
            <a:off x="7739786" y="1976676"/>
            <a:ext cx="1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</a:t>
            </a:r>
            <a:endParaRPr lang="de-DE" i="1" dirty="0">
              <a:solidFill>
                <a:srgbClr val="0070C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FE86447-5ABE-62A5-D39E-89A5E7F4C2EB}"/>
              </a:ext>
            </a:extLst>
          </p:cNvPr>
          <p:cNvSpPr txBox="1"/>
          <p:nvPr/>
        </p:nvSpPr>
        <p:spPr>
          <a:xfrm>
            <a:off x="5977163" y="2525015"/>
            <a:ext cx="50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</a:t>
            </a:r>
            <a:endParaRPr lang="de-DE" i="1" dirty="0">
              <a:solidFill>
                <a:srgbClr val="0070C0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957897E-8DEA-1B9E-795A-E6A14E3DEA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3"/>
          <a:stretch/>
        </p:blipFill>
        <p:spPr>
          <a:xfrm>
            <a:off x="3754176" y="3413069"/>
            <a:ext cx="1663440" cy="439844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2D74BAF-74E5-7C42-6FFA-9B4D3310A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24" y="185327"/>
            <a:ext cx="1073110" cy="138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CF46C2C-CA28-96D9-82F8-7883CF228ABB}"/>
              </a:ext>
            </a:extLst>
          </p:cNvPr>
          <p:cNvSpPr txBox="1"/>
          <p:nvPr/>
        </p:nvSpPr>
        <p:spPr>
          <a:xfrm>
            <a:off x="6419506" y="221373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695049C-9ACB-5001-7B66-B4DFCFFFA8D7}"/>
              </a:ext>
            </a:extLst>
          </p:cNvPr>
          <p:cNvSpPr txBox="1"/>
          <p:nvPr/>
        </p:nvSpPr>
        <p:spPr>
          <a:xfrm>
            <a:off x="6366292" y="617563"/>
            <a:ext cx="19635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24" name="Grafik 23" descr="Marienkäfer">
            <a:extLst>
              <a:ext uri="{FF2B5EF4-FFF2-40B4-BE49-F238E27FC236}">
                <a16:creationId xmlns:a16="http://schemas.microsoft.com/office/drawing/2014/main" id="{4B5F393C-A5BE-3EE7-92CF-93961DEB7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12717" y="3683518"/>
            <a:ext cx="914400" cy="914400"/>
          </a:xfrm>
          <a:prstGeom prst="rect">
            <a:avLst/>
          </a:prstGeom>
        </p:spPr>
      </p:pic>
      <p:pic>
        <p:nvPicPr>
          <p:cNvPr id="25" name="Grafik 24" descr="Marienkäfer">
            <a:extLst>
              <a:ext uri="{FF2B5EF4-FFF2-40B4-BE49-F238E27FC236}">
                <a16:creationId xmlns:a16="http://schemas.microsoft.com/office/drawing/2014/main" id="{A644192C-D82C-9234-CF47-C5F2EC95C4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9135" y="3683518"/>
            <a:ext cx="914400" cy="914400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157BB68-3198-AA71-0EC5-56E2EF3E2EDB}"/>
              </a:ext>
            </a:extLst>
          </p:cNvPr>
          <p:cNvSpPr/>
          <p:nvPr/>
        </p:nvSpPr>
        <p:spPr>
          <a:xfrm>
            <a:off x="6419506" y="221373"/>
            <a:ext cx="1320280" cy="415183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05211A7-48B7-E36C-B660-10869F0AEAAB}"/>
              </a:ext>
            </a:extLst>
          </p:cNvPr>
          <p:cNvSpPr/>
          <p:nvPr/>
        </p:nvSpPr>
        <p:spPr>
          <a:xfrm>
            <a:off x="2536980" y="3730221"/>
            <a:ext cx="1169937" cy="867697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963127D-AE99-28A0-A3F8-3107D8EEC61B}"/>
              </a:ext>
            </a:extLst>
          </p:cNvPr>
          <p:cNvSpPr/>
          <p:nvPr/>
        </p:nvSpPr>
        <p:spPr>
          <a:xfrm>
            <a:off x="4716470" y="3723787"/>
            <a:ext cx="1169937" cy="867697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2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</p:spTree>
    <p:extLst>
      <p:ext uri="{BB962C8B-B14F-4D97-AF65-F5344CB8AC3E}">
        <p14:creationId xmlns:p14="http://schemas.microsoft.com/office/powerpoint/2010/main" val="84768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74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08.12.2022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08.12.2022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0D6F4-F6D3-9123-E06E-736DC99A4B7B}"/>
              </a:ext>
            </a:extLst>
          </p:cNvPr>
          <p:cNvSpPr txBox="1"/>
          <p:nvPr/>
        </p:nvSpPr>
        <p:spPr>
          <a:xfrm>
            <a:off x="5486131" y="227077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Alice 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E999C5-5DBC-335D-8D0F-4874D85EBC2B}"/>
              </a:ext>
            </a:extLst>
          </p:cNvPr>
          <p:cNvSpPr txBox="1"/>
          <p:nvPr/>
        </p:nvSpPr>
        <p:spPr>
          <a:xfrm>
            <a:off x="7596768" y="747228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Bob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6" name="Grafik 15" descr="Frau">
            <a:extLst>
              <a:ext uri="{FF2B5EF4-FFF2-40B4-BE49-F238E27FC236}">
                <a16:creationId xmlns:a16="http://schemas.microsoft.com/office/drawing/2014/main" id="{035A5A2B-BBB3-023E-B69C-E78E39CB0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115" y="577499"/>
            <a:ext cx="914400" cy="914400"/>
          </a:xfrm>
          <a:prstGeom prst="rect">
            <a:avLst/>
          </a:prstGeom>
        </p:spPr>
      </p:pic>
      <p:pic>
        <p:nvPicPr>
          <p:cNvPr id="18" name="Grafik 17" descr="Mann">
            <a:extLst>
              <a:ext uri="{FF2B5EF4-FFF2-40B4-BE49-F238E27FC236}">
                <a16:creationId xmlns:a16="http://schemas.microsoft.com/office/drawing/2014/main" id="{8FFBE2FA-710A-020B-019E-0BAAA9360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8583" y="1072407"/>
            <a:ext cx="914400" cy="914400"/>
          </a:xfrm>
          <a:prstGeom prst="rect">
            <a:avLst/>
          </a:prstGeom>
        </p:spPr>
      </p:pic>
      <p:pic>
        <p:nvPicPr>
          <p:cNvPr id="21" name="Grafik 20" descr="Telefon">
            <a:extLst>
              <a:ext uri="{FF2B5EF4-FFF2-40B4-BE49-F238E27FC236}">
                <a16:creationId xmlns:a16="http://schemas.microsoft.com/office/drawing/2014/main" id="{33437AB7-EF06-1B76-1026-2BBDEAEE1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912" y="661195"/>
            <a:ext cx="462099" cy="462099"/>
          </a:xfrm>
          <a:prstGeom prst="rect">
            <a:avLst/>
          </a:prstGeom>
        </p:spPr>
      </p:pic>
      <p:pic>
        <p:nvPicPr>
          <p:cNvPr id="22" name="Grafik 21" descr="Telefon">
            <a:extLst>
              <a:ext uri="{FF2B5EF4-FFF2-40B4-BE49-F238E27FC236}">
                <a16:creationId xmlns:a16="http://schemas.microsoft.com/office/drawing/2014/main" id="{AE256442-65D9-A54E-B7DB-F01E07C81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4087" y="1447698"/>
            <a:ext cx="462099" cy="4620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CF933C-CA06-5600-EF95-A1CDD70C2B2A}"/>
              </a:ext>
            </a:extLst>
          </p:cNvPr>
          <p:cNvCxnSpPr/>
          <p:nvPr/>
        </p:nvCxnSpPr>
        <p:spPr>
          <a:xfrm>
            <a:off x="6471011" y="1034699"/>
            <a:ext cx="803076" cy="583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1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Microsoft Office PowerPoint</Application>
  <PresentationFormat>Bildschirmpräsentation (16:9)</PresentationFormat>
  <Paragraphs>624</Paragraphs>
  <Slides>60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73" baseType="lpstr">
      <vt:lpstr>MS Mincho</vt:lpstr>
      <vt:lpstr>Arial</vt:lpstr>
      <vt:lpstr>Arial-BoldMT</vt:lpstr>
      <vt:lpstr>ArialMT</vt:lpstr>
      <vt:lpstr>Calibri</vt:lpstr>
      <vt:lpstr>Courier New</vt:lpstr>
      <vt:lpstr>HSD Sans</vt:lpstr>
      <vt:lpstr>HSD Sans Design</vt:lpstr>
      <vt:lpstr>HSD Sans Maschinenbau</vt:lpstr>
      <vt:lpstr>Symbol</vt:lpstr>
      <vt:lpstr>Times New Roman</vt:lpstr>
      <vt:lpstr>Wingdings</vt:lpstr>
      <vt:lpstr>Office-Design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444</cp:revision>
  <dcterms:created xsi:type="dcterms:W3CDTF">2015-12-03T10:35:01Z</dcterms:created>
  <dcterms:modified xsi:type="dcterms:W3CDTF">2022-12-08T20:19:42Z</dcterms:modified>
</cp:coreProperties>
</file>