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8" r:id="rId2"/>
    <p:sldId id="350" r:id="rId3"/>
    <p:sldId id="351" r:id="rId4"/>
    <p:sldId id="354" r:id="rId5"/>
    <p:sldId id="353" r:id="rId6"/>
    <p:sldId id="352" r:id="rId7"/>
    <p:sldId id="355" r:id="rId8"/>
    <p:sldId id="356" r:id="rId9"/>
    <p:sldId id="35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8" r:id="rId19"/>
    <p:sldId id="367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92" r:id="rId34"/>
    <p:sldId id="391" r:id="rId35"/>
    <p:sldId id="383" r:id="rId36"/>
    <p:sldId id="382" r:id="rId37"/>
    <p:sldId id="384" r:id="rId38"/>
    <p:sldId id="385" r:id="rId39"/>
    <p:sldId id="386" r:id="rId40"/>
    <p:sldId id="387" r:id="rId41"/>
    <p:sldId id="388" r:id="rId42"/>
    <p:sldId id="389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1" r:id="rId51"/>
    <p:sldId id="402" r:id="rId52"/>
    <p:sldId id="403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3" r:id="rId61"/>
    <p:sldId id="412" r:id="rId62"/>
    <p:sldId id="414" r:id="rId63"/>
    <p:sldId id="415" r:id="rId64"/>
    <p:sldId id="416" r:id="rId65"/>
    <p:sldId id="417" r:id="rId66"/>
    <p:sldId id="418" r:id="rId67"/>
    <p:sldId id="419" r:id="rId68"/>
    <p:sldId id="420" r:id="rId69"/>
    <p:sldId id="421" r:id="rId70"/>
    <p:sldId id="422" r:id="rId7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350"/>
            <p14:sldId id="351"/>
            <p14:sldId id="354"/>
            <p14:sldId id="353"/>
            <p14:sldId id="352"/>
            <p14:sldId id="355"/>
            <p14:sldId id="356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7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92"/>
            <p14:sldId id="391"/>
            <p14:sldId id="383"/>
            <p14:sldId id="382"/>
            <p14:sldId id="384"/>
            <p14:sldId id="385"/>
            <p14:sldId id="386"/>
            <p14:sldId id="387"/>
            <p14:sldId id="388"/>
            <p14:sldId id="389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3"/>
            <p14:sldId id="412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4B"/>
    <a:srgbClr val="00206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719"/>
  </p:normalViewPr>
  <p:slideViewPr>
    <p:cSldViewPr snapToGrid="0" snapToObjects="1">
      <p:cViewPr varScale="1">
        <p:scale>
          <a:sx n="143" d="100"/>
          <a:sy n="143" d="100"/>
        </p:scale>
        <p:origin x="666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8.svg"/><Relationship Id="rId14" Type="http://schemas.openxmlformats.org/officeDocument/2006/relationships/image" Target="../media/image2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4.sv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/>
              <a:t>Firewalls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E1F654-D22D-537A-C963-79A232F3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34" y="325057"/>
            <a:ext cx="3611033" cy="160318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98638EA-E315-8D9C-B614-C3863A51D5E2}"/>
              </a:ext>
            </a:extLst>
          </p:cNvPr>
          <p:cNvSpPr/>
          <p:nvPr/>
        </p:nvSpPr>
        <p:spPr>
          <a:xfrm>
            <a:off x="500584" y="1815451"/>
            <a:ext cx="1855498" cy="45386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D0DF87-8DFE-86CD-99E0-C5654A2E7036}"/>
              </a:ext>
            </a:extLst>
          </p:cNvPr>
          <p:cNvSpPr txBox="1"/>
          <p:nvPr/>
        </p:nvSpPr>
        <p:spPr>
          <a:xfrm>
            <a:off x="3023527" y="2329384"/>
            <a:ext cx="5032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Abhören von Daten </a:t>
            </a:r>
          </a:p>
          <a:p>
            <a:endParaRPr lang="de-DE" dirty="0"/>
          </a:p>
          <a:p>
            <a:r>
              <a:rPr lang="de-DE" dirty="0"/>
              <a:t>Wer tauscht mit welchem System Daten aus?</a:t>
            </a:r>
          </a:p>
          <a:p>
            <a:endParaRPr lang="de-DE" dirty="0"/>
          </a:p>
          <a:p>
            <a:r>
              <a:rPr lang="de-DE" dirty="0"/>
              <a:t>Wann wird eine Waschmaschine auf gekauft und von welchem User?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97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E1F654-D22D-537A-C963-79A232F3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34" y="325057"/>
            <a:ext cx="3611033" cy="160318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98638EA-E315-8D9C-B614-C3863A51D5E2}"/>
              </a:ext>
            </a:extLst>
          </p:cNvPr>
          <p:cNvSpPr/>
          <p:nvPr/>
        </p:nvSpPr>
        <p:spPr>
          <a:xfrm>
            <a:off x="500584" y="1815451"/>
            <a:ext cx="1855498" cy="45386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D0DF87-8DFE-86CD-99E0-C5654A2E7036}"/>
              </a:ext>
            </a:extLst>
          </p:cNvPr>
          <p:cNvSpPr txBox="1"/>
          <p:nvPr/>
        </p:nvSpPr>
        <p:spPr>
          <a:xfrm>
            <a:off x="3023527" y="2329384"/>
            <a:ext cx="5032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Abhören von Daten </a:t>
            </a:r>
          </a:p>
          <a:p>
            <a:endParaRPr lang="de-DE" dirty="0"/>
          </a:p>
          <a:p>
            <a:r>
              <a:rPr lang="de-DE" dirty="0"/>
              <a:t>Wer tauscht mit welchem System Daten aus?</a:t>
            </a:r>
          </a:p>
          <a:p>
            <a:endParaRPr lang="de-DE" dirty="0"/>
          </a:p>
          <a:p>
            <a:r>
              <a:rPr lang="de-DE" b="1" u="sng" dirty="0">
                <a:solidFill>
                  <a:srgbClr val="FF0000"/>
                </a:solidFill>
              </a:rPr>
              <a:t>Wann wird eine Waschmaschine auf gekauft und von welchem User?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45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E1F654-D22D-537A-C963-79A232F3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34" y="325057"/>
            <a:ext cx="3611033" cy="160318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98638EA-E315-8D9C-B614-C3863A51D5E2}"/>
              </a:ext>
            </a:extLst>
          </p:cNvPr>
          <p:cNvSpPr/>
          <p:nvPr/>
        </p:nvSpPr>
        <p:spPr>
          <a:xfrm>
            <a:off x="500584" y="1815451"/>
            <a:ext cx="1855498" cy="45386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D0DF87-8DFE-86CD-99E0-C5654A2E7036}"/>
              </a:ext>
            </a:extLst>
          </p:cNvPr>
          <p:cNvSpPr txBox="1"/>
          <p:nvPr/>
        </p:nvSpPr>
        <p:spPr>
          <a:xfrm>
            <a:off x="3023527" y="2329384"/>
            <a:ext cx="5032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Abhören von Daten </a:t>
            </a:r>
          </a:p>
          <a:p>
            <a:endParaRPr lang="de-DE" dirty="0"/>
          </a:p>
          <a:p>
            <a:r>
              <a:rPr lang="de-DE" dirty="0"/>
              <a:t>Wer tauscht mit welchem System Daten aus?</a:t>
            </a:r>
          </a:p>
          <a:p>
            <a:endParaRPr lang="de-DE" dirty="0"/>
          </a:p>
          <a:p>
            <a:r>
              <a:rPr lang="de-DE" b="1" u="sng" dirty="0">
                <a:solidFill>
                  <a:srgbClr val="FF0000"/>
                </a:solidFill>
              </a:rPr>
              <a:t>Wann wird eine Waschmaschine auf gekauft und von welchem User?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178425-4F17-69A1-D47B-55F7D2F4D5E2}"/>
              </a:ext>
            </a:extLst>
          </p:cNvPr>
          <p:cNvSpPr txBox="1"/>
          <p:nvPr/>
        </p:nvSpPr>
        <p:spPr>
          <a:xfrm>
            <a:off x="463875" y="3611316"/>
            <a:ext cx="2936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Faktor Mensch – Phishing</a:t>
            </a:r>
          </a:p>
        </p:txBody>
      </p:sp>
    </p:spTree>
    <p:extLst>
      <p:ext uri="{BB962C8B-B14F-4D97-AF65-F5344CB8AC3E}">
        <p14:creationId xmlns:p14="http://schemas.microsoft.com/office/powerpoint/2010/main" val="312912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8638EA-E315-8D9C-B614-C3863A51D5E2}"/>
              </a:ext>
            </a:extLst>
          </p:cNvPr>
          <p:cNvSpPr/>
          <p:nvPr/>
        </p:nvSpPr>
        <p:spPr>
          <a:xfrm>
            <a:off x="500584" y="2903386"/>
            <a:ext cx="1608543" cy="45386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EAABC1-AADC-06C8-515C-9FFFD348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71" y="254902"/>
            <a:ext cx="3713867" cy="18396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AB01C07-3596-FEE9-9885-2D1E58D8CEDD}"/>
              </a:ext>
            </a:extLst>
          </p:cNvPr>
          <p:cNvSpPr txBox="1"/>
          <p:nvPr/>
        </p:nvSpPr>
        <p:spPr>
          <a:xfrm>
            <a:off x="3023527" y="2516269"/>
            <a:ext cx="4935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Wiederholen</a:t>
            </a:r>
            <a:r>
              <a:rPr lang="de-DE" dirty="0"/>
              <a:t>, </a:t>
            </a:r>
            <a:r>
              <a:rPr lang="de-DE" b="1" dirty="0"/>
              <a:t>Blockieren</a:t>
            </a:r>
            <a:r>
              <a:rPr lang="de-DE" dirty="0"/>
              <a:t> oder </a:t>
            </a:r>
            <a:r>
              <a:rPr lang="de-DE" b="1" dirty="0"/>
              <a:t>Verzögern</a:t>
            </a:r>
            <a:r>
              <a:rPr lang="de-DE" dirty="0"/>
              <a:t> von Information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Mehrfache</a:t>
            </a:r>
            <a:r>
              <a:rPr lang="en-US" dirty="0"/>
              <a:t> </a:t>
            </a:r>
            <a:r>
              <a:rPr lang="de-DE" dirty="0"/>
              <a:t>Überweisung eines Geldbetrages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Wiederholung eines mitgelesenen Logins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93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8638EA-E315-8D9C-B614-C3863A51D5E2}"/>
              </a:ext>
            </a:extLst>
          </p:cNvPr>
          <p:cNvSpPr/>
          <p:nvPr/>
        </p:nvSpPr>
        <p:spPr>
          <a:xfrm>
            <a:off x="500584" y="2903386"/>
            <a:ext cx="1608543" cy="45386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EAABC1-AADC-06C8-515C-9FFFD348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71" y="254902"/>
            <a:ext cx="3713867" cy="18396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AB01C07-3596-FEE9-9885-2D1E58D8CEDD}"/>
              </a:ext>
            </a:extLst>
          </p:cNvPr>
          <p:cNvSpPr txBox="1"/>
          <p:nvPr/>
        </p:nvSpPr>
        <p:spPr>
          <a:xfrm>
            <a:off x="3023527" y="2516269"/>
            <a:ext cx="4935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Manipulation </a:t>
            </a:r>
            <a:r>
              <a:rPr lang="de-DE" dirty="0"/>
              <a:t>der Daten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Löschen oder Einfügen von bestimmten 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Geldbetrag auf der Überweisung wird geändert, oder sogar die Kontonummer</a:t>
            </a:r>
          </a:p>
        </p:txBody>
      </p:sp>
    </p:spTree>
    <p:extLst>
      <p:ext uri="{BB962C8B-B14F-4D97-AF65-F5344CB8AC3E}">
        <p14:creationId xmlns:p14="http://schemas.microsoft.com/office/powerpoint/2010/main" val="30230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8638EA-E315-8D9C-B614-C3863A51D5E2}"/>
              </a:ext>
            </a:extLst>
          </p:cNvPr>
          <p:cNvSpPr/>
          <p:nvPr/>
        </p:nvSpPr>
        <p:spPr>
          <a:xfrm>
            <a:off x="500584" y="2903386"/>
            <a:ext cx="1608543" cy="45386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EAABC1-AADC-06C8-515C-9FFFD348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71" y="254902"/>
            <a:ext cx="3713867" cy="18396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AB01C07-3596-FEE9-9885-2D1E58D8CEDD}"/>
              </a:ext>
            </a:extLst>
          </p:cNvPr>
          <p:cNvSpPr txBox="1"/>
          <p:nvPr/>
        </p:nvSpPr>
        <p:spPr>
          <a:xfrm>
            <a:off x="3023527" y="2516269"/>
            <a:ext cx="4935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Denial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Service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Umfang der eigenfügten Daten zu umfangreich.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Server lehnt weitere Kommunikationen ab um sich zu schützen.</a:t>
            </a:r>
          </a:p>
        </p:txBody>
      </p:sp>
    </p:spTree>
    <p:extLst>
      <p:ext uri="{BB962C8B-B14F-4D97-AF65-F5344CB8AC3E}">
        <p14:creationId xmlns:p14="http://schemas.microsoft.com/office/powerpoint/2010/main" val="152758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8638EA-E315-8D9C-B614-C3863A51D5E2}"/>
              </a:ext>
            </a:extLst>
          </p:cNvPr>
          <p:cNvSpPr/>
          <p:nvPr/>
        </p:nvSpPr>
        <p:spPr>
          <a:xfrm>
            <a:off x="500584" y="2903386"/>
            <a:ext cx="1608543" cy="45386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EAABC1-AADC-06C8-515C-9FFFD348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71" y="254902"/>
            <a:ext cx="3713867" cy="18396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AB01C07-3596-FEE9-9885-2D1E58D8CEDD}"/>
              </a:ext>
            </a:extLst>
          </p:cNvPr>
          <p:cNvSpPr txBox="1"/>
          <p:nvPr/>
        </p:nvSpPr>
        <p:spPr>
          <a:xfrm>
            <a:off x="3023527" y="2516269"/>
            <a:ext cx="4935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Man in </a:t>
            </a:r>
            <a:r>
              <a:rPr lang="de-DE" b="1" dirty="0" err="1"/>
              <a:t>the</a:t>
            </a:r>
            <a:r>
              <a:rPr lang="de-DE" b="1" dirty="0"/>
              <a:t> Middle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Mitlesen der Daten, Manipulation der Daten aus einem Wegepunkt in der Mitte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Knotenpunkte wie Router werden genutzt</a:t>
            </a:r>
          </a:p>
        </p:txBody>
      </p:sp>
    </p:spTree>
    <p:extLst>
      <p:ext uri="{BB962C8B-B14F-4D97-AF65-F5344CB8AC3E}">
        <p14:creationId xmlns:p14="http://schemas.microsoft.com/office/powerpoint/2010/main" val="263017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8638EA-E315-8D9C-B614-C3863A51D5E2}"/>
              </a:ext>
            </a:extLst>
          </p:cNvPr>
          <p:cNvSpPr/>
          <p:nvPr/>
        </p:nvSpPr>
        <p:spPr>
          <a:xfrm>
            <a:off x="500584" y="2903386"/>
            <a:ext cx="1608543" cy="45386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B01C07-3596-FEE9-9885-2D1E58D8CEDD}"/>
              </a:ext>
            </a:extLst>
          </p:cNvPr>
          <p:cNvSpPr txBox="1"/>
          <p:nvPr/>
        </p:nvSpPr>
        <p:spPr>
          <a:xfrm>
            <a:off x="3023527" y="2516269"/>
            <a:ext cx="4935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Man in </a:t>
            </a:r>
            <a:r>
              <a:rPr lang="de-DE" b="1" dirty="0" err="1"/>
              <a:t>the</a:t>
            </a:r>
            <a:r>
              <a:rPr lang="de-DE" b="1" dirty="0"/>
              <a:t> Middle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Mitlesen der Daten, Manipulation der Daten aus einem Wegepunkt in der Mitte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Knotenpunkte wie Router werden genutzt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742927-C7FD-103A-3575-E9A8266B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91" y="14936"/>
            <a:ext cx="2920354" cy="27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Definition</a:t>
            </a:r>
            <a:r>
              <a:rPr lang="de-DE" dirty="0"/>
              <a:t>:</a:t>
            </a:r>
            <a:endParaRPr lang="en-US" dirty="0"/>
          </a:p>
          <a:p>
            <a:r>
              <a:rPr lang="de-DE" dirty="0"/>
              <a:t>Ein </a:t>
            </a:r>
            <a:r>
              <a:rPr lang="de-DE" b="1" dirty="0"/>
              <a:t>Firewall-System</a:t>
            </a:r>
            <a:r>
              <a:rPr lang="de-DE" dirty="0"/>
              <a:t> ist dafür zuständig, einen </a:t>
            </a:r>
            <a:r>
              <a:rPr lang="de-DE" b="1" dirty="0"/>
              <a:t>bestimmten IT-Bereich</a:t>
            </a:r>
          </a:p>
          <a:p>
            <a:r>
              <a:rPr lang="de-DE" dirty="0"/>
              <a:t>meist in der </a:t>
            </a:r>
            <a:r>
              <a:rPr lang="de-DE" b="1" dirty="0"/>
              <a:t>eigenen Organisation abzuschotten</a:t>
            </a:r>
            <a:r>
              <a:rPr lang="de-DE" dirty="0"/>
              <a:t>, damit </a:t>
            </a:r>
            <a:r>
              <a:rPr lang="de-DE" b="1" dirty="0"/>
              <a:t>Schäden</a:t>
            </a:r>
            <a:r>
              <a:rPr lang="de-DE" dirty="0"/>
              <a:t>, die</a:t>
            </a:r>
          </a:p>
          <a:p>
            <a:r>
              <a:rPr lang="de-DE" b="1" dirty="0"/>
              <a:t>außerhalb von diesem IT-Bereich auftreten</a:t>
            </a:r>
            <a:r>
              <a:rPr lang="de-DE" dirty="0"/>
              <a:t>, nicht auf die </a:t>
            </a:r>
            <a:r>
              <a:rPr lang="de-DE" b="1" dirty="0"/>
              <a:t>andere Seite übergreifen. </a:t>
            </a:r>
          </a:p>
        </p:txBody>
      </p:sp>
    </p:spTree>
    <p:extLst>
      <p:ext uri="{BB962C8B-B14F-4D97-AF65-F5344CB8AC3E}">
        <p14:creationId xmlns:p14="http://schemas.microsoft.com/office/powerpoint/2010/main" val="221884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Definition</a:t>
            </a:r>
            <a:r>
              <a:rPr lang="de-DE" dirty="0"/>
              <a:t>:</a:t>
            </a:r>
            <a:endParaRPr lang="en-US" dirty="0"/>
          </a:p>
          <a:p>
            <a:r>
              <a:rPr lang="de-DE" dirty="0"/>
              <a:t>Ein </a:t>
            </a:r>
            <a:r>
              <a:rPr lang="de-DE" b="1" dirty="0"/>
              <a:t>Firewall-System</a:t>
            </a:r>
            <a:r>
              <a:rPr lang="de-DE" dirty="0"/>
              <a:t> ist dafür zuständig, einen </a:t>
            </a:r>
            <a:r>
              <a:rPr lang="de-DE" b="1" dirty="0"/>
              <a:t>bestimmten IT-Bereich</a:t>
            </a:r>
          </a:p>
          <a:p>
            <a:r>
              <a:rPr lang="de-DE" dirty="0"/>
              <a:t>meist in der </a:t>
            </a:r>
            <a:r>
              <a:rPr lang="de-DE" b="1" dirty="0"/>
              <a:t>eigenen Organisation abzuschotten</a:t>
            </a:r>
            <a:r>
              <a:rPr lang="de-DE" dirty="0"/>
              <a:t>, damit </a:t>
            </a:r>
            <a:r>
              <a:rPr lang="de-DE" b="1" dirty="0"/>
              <a:t>Schäden</a:t>
            </a:r>
            <a:r>
              <a:rPr lang="de-DE" dirty="0"/>
              <a:t>, die</a:t>
            </a:r>
          </a:p>
          <a:p>
            <a:r>
              <a:rPr lang="de-DE" b="1" dirty="0"/>
              <a:t>außerhalb von diesem IT-Bereich auftreten</a:t>
            </a:r>
            <a:r>
              <a:rPr lang="de-DE" dirty="0"/>
              <a:t>, nicht auf die </a:t>
            </a:r>
            <a:r>
              <a:rPr lang="de-DE" b="1" dirty="0"/>
              <a:t>andere Seite übergreifen. </a:t>
            </a:r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567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4050106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756" y="4080933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7" name="Grafik 16" descr="Zaun">
            <a:extLst>
              <a:ext uri="{FF2B5EF4-FFF2-40B4-BE49-F238E27FC236}">
                <a16:creationId xmlns:a16="http://schemas.microsoft.com/office/drawing/2014/main" id="{8687D259-A874-863C-25B0-1FE4FA25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2129" y="3135706"/>
            <a:ext cx="971133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691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7253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7584" y="2370920"/>
            <a:ext cx="914400" cy="914400"/>
          </a:xfrm>
          <a:prstGeom prst="rect">
            <a:avLst/>
          </a:prstGeom>
        </p:spPr>
      </p:pic>
      <p:pic>
        <p:nvPicPr>
          <p:cNvPr id="22" name="Grafik 21" descr="Ganze Pizza">
            <a:extLst>
              <a:ext uri="{FF2B5EF4-FFF2-40B4-BE49-F238E27FC236}">
                <a16:creationId xmlns:a16="http://schemas.microsoft.com/office/drawing/2014/main" id="{BC71A5D7-0AA1-0060-F05C-A1FAE16E9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6599" y="2351124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205" y="23294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30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Definition</a:t>
            </a:r>
            <a:r>
              <a:rPr lang="de-DE" dirty="0"/>
              <a:t>:</a:t>
            </a:r>
            <a:endParaRPr lang="en-US" dirty="0"/>
          </a:p>
          <a:p>
            <a:r>
              <a:rPr lang="de-DE" dirty="0"/>
              <a:t>Ein </a:t>
            </a:r>
            <a:r>
              <a:rPr lang="de-DE" b="1" dirty="0"/>
              <a:t>Firewall-System</a:t>
            </a:r>
            <a:r>
              <a:rPr lang="de-DE" dirty="0"/>
              <a:t> ist dafür zuständig, einen </a:t>
            </a:r>
            <a:r>
              <a:rPr lang="de-DE" b="1" dirty="0"/>
              <a:t>bestimmten IT-Bereich</a:t>
            </a:r>
          </a:p>
          <a:p>
            <a:r>
              <a:rPr lang="de-DE" dirty="0"/>
              <a:t>meist in der </a:t>
            </a:r>
            <a:r>
              <a:rPr lang="de-DE" b="1" dirty="0"/>
              <a:t>eigenen Organisation abzuschotten</a:t>
            </a:r>
            <a:r>
              <a:rPr lang="de-DE" dirty="0"/>
              <a:t>, damit </a:t>
            </a:r>
            <a:r>
              <a:rPr lang="de-DE" b="1" dirty="0"/>
              <a:t>Schäden</a:t>
            </a:r>
            <a:r>
              <a:rPr lang="de-DE" dirty="0"/>
              <a:t>, die</a:t>
            </a:r>
          </a:p>
          <a:p>
            <a:r>
              <a:rPr lang="de-DE" b="1" dirty="0"/>
              <a:t>außerhalb von diesem IT-Bereich auftreten</a:t>
            </a:r>
            <a:r>
              <a:rPr lang="de-DE" dirty="0"/>
              <a:t>, nicht auf die </a:t>
            </a:r>
            <a:r>
              <a:rPr lang="de-DE" b="1" dirty="0"/>
              <a:t>andere Seite übergreifen. </a:t>
            </a:r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567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4050106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756" y="4080933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7" name="Grafik 16" descr="Zaun">
            <a:extLst>
              <a:ext uri="{FF2B5EF4-FFF2-40B4-BE49-F238E27FC236}">
                <a16:creationId xmlns:a16="http://schemas.microsoft.com/office/drawing/2014/main" id="{8687D259-A874-863C-25B0-1FE4FA25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2129" y="3135706"/>
            <a:ext cx="971133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691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7253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7584" y="2370920"/>
            <a:ext cx="914400" cy="914400"/>
          </a:xfrm>
          <a:prstGeom prst="rect">
            <a:avLst/>
          </a:prstGeom>
        </p:spPr>
      </p:pic>
      <p:pic>
        <p:nvPicPr>
          <p:cNvPr id="22" name="Grafik 21" descr="Ganze Pizza">
            <a:extLst>
              <a:ext uri="{FF2B5EF4-FFF2-40B4-BE49-F238E27FC236}">
                <a16:creationId xmlns:a16="http://schemas.microsoft.com/office/drawing/2014/main" id="{BC71A5D7-0AA1-0060-F05C-A1FAE16E9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6599" y="2351124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205" y="2329498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7D64F22-FB29-E41E-AD6D-FF893FE63959}"/>
              </a:ext>
            </a:extLst>
          </p:cNvPr>
          <p:cNvSpPr txBox="1"/>
          <p:nvPr/>
        </p:nvSpPr>
        <p:spPr>
          <a:xfrm>
            <a:off x="1147980" y="3243898"/>
            <a:ext cx="25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Pizzen sind vor den Tigern sicher.</a:t>
            </a:r>
          </a:p>
        </p:txBody>
      </p:sp>
    </p:spTree>
    <p:extLst>
      <p:ext uri="{BB962C8B-B14F-4D97-AF65-F5344CB8AC3E}">
        <p14:creationId xmlns:p14="http://schemas.microsoft.com/office/powerpoint/2010/main" val="135394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Definition</a:t>
            </a:r>
            <a:r>
              <a:rPr lang="de-DE" dirty="0"/>
              <a:t>:</a:t>
            </a:r>
            <a:endParaRPr lang="en-US" dirty="0"/>
          </a:p>
          <a:p>
            <a:r>
              <a:rPr lang="de-DE" dirty="0"/>
              <a:t>Ein </a:t>
            </a:r>
            <a:r>
              <a:rPr lang="de-DE" b="1" dirty="0"/>
              <a:t>Firewall-System</a:t>
            </a:r>
            <a:r>
              <a:rPr lang="de-DE" dirty="0"/>
              <a:t> ist dafür zuständig, einen </a:t>
            </a:r>
            <a:r>
              <a:rPr lang="de-DE" b="1" dirty="0"/>
              <a:t>bestimmten IT-Bereich</a:t>
            </a:r>
          </a:p>
          <a:p>
            <a:r>
              <a:rPr lang="de-DE" dirty="0"/>
              <a:t>meist in der </a:t>
            </a:r>
            <a:r>
              <a:rPr lang="de-DE" b="1" dirty="0"/>
              <a:t>eigenen Organisation abzuschotten</a:t>
            </a:r>
            <a:r>
              <a:rPr lang="de-DE" dirty="0"/>
              <a:t>, damit </a:t>
            </a:r>
            <a:r>
              <a:rPr lang="de-DE" b="1" dirty="0"/>
              <a:t>Schäden</a:t>
            </a:r>
            <a:r>
              <a:rPr lang="de-DE" dirty="0"/>
              <a:t>, die</a:t>
            </a:r>
          </a:p>
          <a:p>
            <a:r>
              <a:rPr lang="de-DE" b="1" dirty="0"/>
              <a:t>außerhalb von diesem IT-Bereich auftreten</a:t>
            </a:r>
            <a:r>
              <a:rPr lang="de-DE" dirty="0"/>
              <a:t>, nicht auf die </a:t>
            </a:r>
            <a:r>
              <a:rPr lang="de-DE" b="1" dirty="0"/>
              <a:t>andere Seite übergreifen. </a:t>
            </a:r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567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4050106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756" y="4080933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7" name="Grafik 16" descr="Zaun">
            <a:extLst>
              <a:ext uri="{FF2B5EF4-FFF2-40B4-BE49-F238E27FC236}">
                <a16:creationId xmlns:a16="http://schemas.microsoft.com/office/drawing/2014/main" id="{8687D259-A874-863C-25B0-1FE4FA25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2129" y="3135706"/>
            <a:ext cx="971133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691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7253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7584" y="2370920"/>
            <a:ext cx="914400" cy="914400"/>
          </a:xfrm>
          <a:prstGeom prst="rect">
            <a:avLst/>
          </a:prstGeom>
        </p:spPr>
      </p:pic>
      <p:pic>
        <p:nvPicPr>
          <p:cNvPr id="22" name="Grafik 21" descr="Ganze Pizza">
            <a:extLst>
              <a:ext uri="{FF2B5EF4-FFF2-40B4-BE49-F238E27FC236}">
                <a16:creationId xmlns:a16="http://schemas.microsoft.com/office/drawing/2014/main" id="{BC71A5D7-0AA1-0060-F05C-A1FAE16E9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6599" y="2351124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205" y="2329498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7D64F22-FB29-E41E-AD6D-FF893FE63959}"/>
              </a:ext>
            </a:extLst>
          </p:cNvPr>
          <p:cNvSpPr txBox="1"/>
          <p:nvPr/>
        </p:nvSpPr>
        <p:spPr>
          <a:xfrm>
            <a:off x="1147980" y="3243898"/>
            <a:ext cx="25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Pizzen sind vor den Tigern sicher.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5FD1BDE-48EC-5457-6921-EB72142DDEAB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2996829" y="3592906"/>
            <a:ext cx="1397738" cy="7721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2D5447A-D252-5C5E-7F93-9AF36B5806C0}"/>
              </a:ext>
            </a:extLst>
          </p:cNvPr>
          <p:cNvSpPr txBox="1"/>
          <p:nvPr/>
        </p:nvSpPr>
        <p:spPr>
          <a:xfrm>
            <a:off x="1976922" y="4186419"/>
            <a:ext cx="276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rgbClr val="FF0000"/>
                </a:solidFill>
              </a:rPr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53251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Definition</a:t>
            </a:r>
            <a:r>
              <a:rPr lang="de-DE" dirty="0"/>
              <a:t>:</a:t>
            </a:r>
            <a:endParaRPr lang="en-US" dirty="0"/>
          </a:p>
          <a:p>
            <a:r>
              <a:rPr lang="de-DE" dirty="0"/>
              <a:t>Ein </a:t>
            </a:r>
            <a:r>
              <a:rPr lang="de-DE" b="1" dirty="0"/>
              <a:t>Firewall-System</a:t>
            </a:r>
            <a:r>
              <a:rPr lang="de-DE" dirty="0"/>
              <a:t> ist dafür zuständig, einen </a:t>
            </a:r>
            <a:r>
              <a:rPr lang="de-DE" b="1" dirty="0"/>
              <a:t>bestimmten IT-Bereich</a:t>
            </a:r>
          </a:p>
          <a:p>
            <a:r>
              <a:rPr lang="de-DE" dirty="0"/>
              <a:t>meist in der </a:t>
            </a:r>
            <a:r>
              <a:rPr lang="de-DE" b="1" dirty="0"/>
              <a:t>eigenen Organisation abzuschotten</a:t>
            </a:r>
            <a:r>
              <a:rPr lang="de-DE" dirty="0"/>
              <a:t>, damit </a:t>
            </a:r>
            <a:r>
              <a:rPr lang="de-DE" b="1" dirty="0"/>
              <a:t>Schäden</a:t>
            </a:r>
            <a:r>
              <a:rPr lang="de-DE" dirty="0"/>
              <a:t>, die</a:t>
            </a:r>
          </a:p>
          <a:p>
            <a:r>
              <a:rPr lang="de-DE" b="1" dirty="0"/>
              <a:t>außerhalb von diesem IT-Bereich auftreten</a:t>
            </a:r>
            <a:r>
              <a:rPr lang="de-DE" dirty="0"/>
              <a:t>, nicht auf die </a:t>
            </a:r>
            <a:r>
              <a:rPr lang="de-DE" b="1" dirty="0"/>
              <a:t>andere Seite übergreifen. </a:t>
            </a:r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6464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4050106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756" y="4080933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476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8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7584" y="2370920"/>
            <a:ext cx="914400" cy="914400"/>
          </a:xfrm>
          <a:prstGeom prst="rect">
            <a:avLst/>
          </a:prstGeom>
        </p:spPr>
      </p:pic>
      <p:pic>
        <p:nvPicPr>
          <p:cNvPr id="22" name="Grafik 21" descr="Ganze Pizza">
            <a:extLst>
              <a:ext uri="{FF2B5EF4-FFF2-40B4-BE49-F238E27FC236}">
                <a16:creationId xmlns:a16="http://schemas.microsoft.com/office/drawing/2014/main" id="{BC71A5D7-0AA1-0060-F05C-A1FAE16E9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6599" y="2351124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205" y="2329498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7D64F22-FB29-E41E-AD6D-FF893FE63959}"/>
              </a:ext>
            </a:extLst>
          </p:cNvPr>
          <p:cNvSpPr txBox="1"/>
          <p:nvPr/>
        </p:nvSpPr>
        <p:spPr>
          <a:xfrm>
            <a:off x="1147980" y="3243898"/>
            <a:ext cx="25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Pizzen sind vor den Tigern sicher.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5FD1BDE-48EC-5457-6921-EB72142DDEAB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2938726" y="3592906"/>
            <a:ext cx="1397738" cy="7721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2D5447A-D252-5C5E-7F93-9AF36B5806C0}"/>
              </a:ext>
            </a:extLst>
          </p:cNvPr>
          <p:cNvSpPr txBox="1"/>
          <p:nvPr/>
        </p:nvSpPr>
        <p:spPr>
          <a:xfrm>
            <a:off x="1976922" y="4186419"/>
            <a:ext cx="276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rgbClr val="FF0000"/>
                </a:solidFill>
              </a:rPr>
              <a:t>Firewall</a:t>
            </a:r>
          </a:p>
        </p:txBody>
      </p:sp>
      <p:pic>
        <p:nvPicPr>
          <p:cNvPr id="1026" name="Picture 2" descr="Schranke geschlossen | Kostenlose Icon">
            <a:extLst>
              <a:ext uri="{FF2B5EF4-FFF2-40B4-BE49-F238E27FC236}">
                <a16:creationId xmlns:a16="http://schemas.microsoft.com/office/drawing/2014/main" id="{F2E39D4B-4447-D9FE-5431-8226C1F3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06" y="3243898"/>
            <a:ext cx="772186" cy="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Definition</a:t>
            </a:r>
            <a:r>
              <a:rPr lang="de-DE" dirty="0"/>
              <a:t>:</a:t>
            </a:r>
            <a:endParaRPr lang="en-US" dirty="0"/>
          </a:p>
          <a:p>
            <a:r>
              <a:rPr lang="de-DE" dirty="0"/>
              <a:t>Ein </a:t>
            </a:r>
            <a:r>
              <a:rPr lang="de-DE" b="1" dirty="0"/>
              <a:t>Firewall-System</a:t>
            </a:r>
            <a:r>
              <a:rPr lang="de-DE" dirty="0"/>
              <a:t> ist dafür zuständig, einen </a:t>
            </a:r>
            <a:r>
              <a:rPr lang="de-DE" b="1" dirty="0"/>
              <a:t>bestimmten IT-Bereich</a:t>
            </a:r>
          </a:p>
          <a:p>
            <a:r>
              <a:rPr lang="de-DE" dirty="0"/>
              <a:t>meist in der </a:t>
            </a:r>
            <a:r>
              <a:rPr lang="de-DE" b="1" dirty="0"/>
              <a:t>eigenen Organisation abzuschotten</a:t>
            </a:r>
            <a:r>
              <a:rPr lang="de-DE" dirty="0"/>
              <a:t>, damit </a:t>
            </a:r>
            <a:r>
              <a:rPr lang="de-DE" b="1" dirty="0"/>
              <a:t>Schäden</a:t>
            </a:r>
            <a:r>
              <a:rPr lang="de-DE" dirty="0"/>
              <a:t>, die</a:t>
            </a:r>
          </a:p>
          <a:p>
            <a:r>
              <a:rPr lang="de-DE" b="1" dirty="0"/>
              <a:t>außerhalb von diesem IT-Bereich auftreten</a:t>
            </a:r>
            <a:r>
              <a:rPr lang="de-DE" dirty="0"/>
              <a:t>, nicht auf die </a:t>
            </a:r>
            <a:r>
              <a:rPr lang="de-DE" b="1" dirty="0"/>
              <a:t>andere Seite übergreifen. </a:t>
            </a:r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6464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4050106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756" y="4080933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476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8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7584" y="2370920"/>
            <a:ext cx="914400" cy="914400"/>
          </a:xfrm>
          <a:prstGeom prst="rect">
            <a:avLst/>
          </a:prstGeom>
        </p:spPr>
      </p:pic>
      <p:pic>
        <p:nvPicPr>
          <p:cNvPr id="22" name="Grafik 21" descr="Ganze Pizza">
            <a:extLst>
              <a:ext uri="{FF2B5EF4-FFF2-40B4-BE49-F238E27FC236}">
                <a16:creationId xmlns:a16="http://schemas.microsoft.com/office/drawing/2014/main" id="{BC71A5D7-0AA1-0060-F05C-A1FAE16E9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6599" y="2351124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205" y="2329498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7D64F22-FB29-E41E-AD6D-FF893FE63959}"/>
              </a:ext>
            </a:extLst>
          </p:cNvPr>
          <p:cNvSpPr txBox="1"/>
          <p:nvPr/>
        </p:nvSpPr>
        <p:spPr>
          <a:xfrm>
            <a:off x="1147980" y="3243898"/>
            <a:ext cx="25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Pizzen sind vor den Tigern sicher.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5FD1BDE-48EC-5457-6921-EB72142DDEAB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2938726" y="3592906"/>
            <a:ext cx="1397738" cy="7721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2D5447A-D252-5C5E-7F93-9AF36B5806C0}"/>
              </a:ext>
            </a:extLst>
          </p:cNvPr>
          <p:cNvSpPr txBox="1"/>
          <p:nvPr/>
        </p:nvSpPr>
        <p:spPr>
          <a:xfrm>
            <a:off x="1976922" y="4186419"/>
            <a:ext cx="276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rgbClr val="FF0000"/>
                </a:solidFill>
              </a:rPr>
              <a:t>Firewall</a:t>
            </a:r>
          </a:p>
        </p:txBody>
      </p:sp>
      <p:pic>
        <p:nvPicPr>
          <p:cNvPr id="1026" name="Picture 2" descr="Schranke geschlossen | Kostenlose Icon">
            <a:extLst>
              <a:ext uri="{FF2B5EF4-FFF2-40B4-BE49-F238E27FC236}">
                <a16:creationId xmlns:a16="http://schemas.microsoft.com/office/drawing/2014/main" id="{F2E39D4B-4447-D9FE-5431-8226C1F3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06" y="3243898"/>
            <a:ext cx="772186" cy="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3807B9-04D6-2A44-676C-5BCD1DD66969}"/>
              </a:ext>
            </a:extLst>
          </p:cNvPr>
          <p:cNvSpPr/>
          <p:nvPr/>
        </p:nvSpPr>
        <p:spPr>
          <a:xfrm>
            <a:off x="5217926" y="3297948"/>
            <a:ext cx="901637" cy="624705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68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wird an der Schranke geprüft?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 darf rein?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Wer darf etwas von der Pizza essen?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Pizza darf gegessen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wird festgehalten wer wann </a:t>
            </a:r>
            <a:br>
              <a:rPr lang="de-DE" dirty="0"/>
            </a:br>
            <a:r>
              <a:rPr lang="de-DE" dirty="0"/>
              <a:t>ein Stück gegessen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6464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4050106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756" y="4080933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476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8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7584" y="2370920"/>
            <a:ext cx="914400" cy="914400"/>
          </a:xfrm>
          <a:prstGeom prst="rect">
            <a:avLst/>
          </a:prstGeom>
        </p:spPr>
      </p:pic>
      <p:pic>
        <p:nvPicPr>
          <p:cNvPr id="22" name="Grafik 21" descr="Ganze Pizza">
            <a:extLst>
              <a:ext uri="{FF2B5EF4-FFF2-40B4-BE49-F238E27FC236}">
                <a16:creationId xmlns:a16="http://schemas.microsoft.com/office/drawing/2014/main" id="{BC71A5D7-0AA1-0060-F05C-A1FAE16E9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6599" y="2351124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205" y="2329498"/>
            <a:ext cx="914400" cy="914400"/>
          </a:xfrm>
          <a:prstGeom prst="rect">
            <a:avLst/>
          </a:prstGeom>
        </p:spPr>
      </p:pic>
      <p:pic>
        <p:nvPicPr>
          <p:cNvPr id="1026" name="Picture 2" descr="Schranke geschlossen | Kostenlose Icon">
            <a:extLst>
              <a:ext uri="{FF2B5EF4-FFF2-40B4-BE49-F238E27FC236}">
                <a16:creationId xmlns:a16="http://schemas.microsoft.com/office/drawing/2014/main" id="{F2E39D4B-4447-D9FE-5431-8226C1F3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06" y="3243898"/>
            <a:ext cx="772186" cy="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3807B9-04D6-2A44-676C-5BCD1DD66969}"/>
              </a:ext>
            </a:extLst>
          </p:cNvPr>
          <p:cNvSpPr/>
          <p:nvPr/>
        </p:nvSpPr>
        <p:spPr>
          <a:xfrm>
            <a:off x="5217926" y="3297948"/>
            <a:ext cx="901637" cy="624705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99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2B06B9D5-0886-F4A5-1784-22C4A4BFCEFF}"/>
              </a:ext>
            </a:extLst>
          </p:cNvPr>
          <p:cNvSpPr/>
          <p:nvPr/>
        </p:nvSpPr>
        <p:spPr>
          <a:xfrm>
            <a:off x="6159389" y="864677"/>
            <a:ext cx="1161354" cy="10699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wird an der Schranke geprüft?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 darf rein?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Wer darf etwas von der Pizza essen?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Pizza darf gegessen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wird festgehalten wer wann </a:t>
            </a:r>
            <a:br>
              <a:rPr lang="de-DE" dirty="0"/>
            </a:br>
            <a:r>
              <a:rPr lang="de-DE" dirty="0"/>
              <a:t>ein Stück gegessen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6464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7507" y="4214394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276" y="4295314"/>
            <a:ext cx="914400" cy="914400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718070F-5BC4-B9E8-64A8-AC28E0FF98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9230" y="1752176"/>
            <a:ext cx="840333" cy="254313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16D96FA-1BDE-D03C-BACB-9A14EA0DAE03}"/>
              </a:ext>
            </a:extLst>
          </p:cNvPr>
          <p:cNvCxnSpPr>
            <a:cxnSpLocks/>
          </p:cNvCxnSpPr>
          <p:nvPr/>
        </p:nvCxnSpPr>
        <p:spPr>
          <a:xfrm flipH="1">
            <a:off x="5147076" y="1895601"/>
            <a:ext cx="1456472" cy="251033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0E21D1D8-E040-F820-480C-694062CEBFFF}"/>
              </a:ext>
            </a:extLst>
          </p:cNvPr>
          <p:cNvSpPr/>
          <p:nvPr/>
        </p:nvSpPr>
        <p:spPr>
          <a:xfrm>
            <a:off x="4698815" y="737563"/>
            <a:ext cx="1161354" cy="10699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476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8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2030" y="837776"/>
            <a:ext cx="914400" cy="914400"/>
          </a:xfrm>
          <a:prstGeom prst="rect">
            <a:avLst/>
          </a:prstGeom>
        </p:spPr>
      </p:pic>
      <p:pic>
        <p:nvPicPr>
          <p:cNvPr id="22" name="Grafik 21" descr="Ganze Pizza">
            <a:extLst>
              <a:ext uri="{FF2B5EF4-FFF2-40B4-BE49-F238E27FC236}">
                <a16:creationId xmlns:a16="http://schemas.microsoft.com/office/drawing/2014/main" id="{BC71A5D7-0AA1-0060-F05C-A1FAE16E9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2866" y="942460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0171" y="2135870"/>
            <a:ext cx="914400" cy="914400"/>
          </a:xfrm>
          <a:prstGeom prst="rect">
            <a:avLst/>
          </a:prstGeom>
        </p:spPr>
      </p:pic>
      <p:pic>
        <p:nvPicPr>
          <p:cNvPr id="1026" name="Picture 2" descr="Schranke geschlossen | Kostenlose Icon">
            <a:extLst>
              <a:ext uri="{FF2B5EF4-FFF2-40B4-BE49-F238E27FC236}">
                <a16:creationId xmlns:a16="http://schemas.microsoft.com/office/drawing/2014/main" id="{F2E39D4B-4447-D9FE-5431-8226C1F3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06" y="3243898"/>
            <a:ext cx="772186" cy="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Mann">
            <a:extLst>
              <a:ext uri="{FF2B5EF4-FFF2-40B4-BE49-F238E27FC236}">
                <a16:creationId xmlns:a16="http://schemas.microsoft.com/office/drawing/2014/main" id="{04B70C16-C0F6-460C-1F02-39368EE81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05602" y="4104156"/>
            <a:ext cx="914400" cy="914400"/>
          </a:xfrm>
          <a:prstGeom prst="rect">
            <a:avLst/>
          </a:prstGeom>
        </p:spPr>
      </p:pic>
      <p:pic>
        <p:nvPicPr>
          <p:cNvPr id="14" name="Grafik 13" descr="Frau">
            <a:extLst>
              <a:ext uri="{FF2B5EF4-FFF2-40B4-BE49-F238E27FC236}">
                <a16:creationId xmlns:a16="http://schemas.microsoft.com/office/drawing/2014/main" id="{C4D10C36-0144-8CB5-FFBF-384074F72D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50251" y="41737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Andere Fragen die wichtig sind?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6464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197" y="4173711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181" y="4229100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476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8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2030" y="837776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0171" y="2135870"/>
            <a:ext cx="914400" cy="914400"/>
          </a:xfrm>
          <a:prstGeom prst="rect">
            <a:avLst/>
          </a:prstGeom>
        </p:spPr>
      </p:pic>
      <p:pic>
        <p:nvPicPr>
          <p:cNvPr id="1026" name="Picture 2" descr="Schranke geschlossen | Kostenlose Icon">
            <a:extLst>
              <a:ext uri="{FF2B5EF4-FFF2-40B4-BE49-F238E27FC236}">
                <a16:creationId xmlns:a16="http://schemas.microsoft.com/office/drawing/2014/main" id="{F2E39D4B-4447-D9FE-5431-8226C1F3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06" y="3243898"/>
            <a:ext cx="772186" cy="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Ganze Pizza">
            <a:extLst>
              <a:ext uri="{FF2B5EF4-FFF2-40B4-BE49-F238E27FC236}">
                <a16:creationId xmlns:a16="http://schemas.microsoft.com/office/drawing/2014/main" id="{A1984FF8-B55E-DF67-139B-73A3C3D4E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918" y="1294976"/>
            <a:ext cx="914400" cy="914400"/>
          </a:xfrm>
          <a:prstGeom prst="rect">
            <a:avLst/>
          </a:prstGeom>
        </p:spPr>
      </p:pic>
      <p:pic>
        <p:nvPicPr>
          <p:cNvPr id="12" name="Grafik 11" descr="Fragezeichen">
            <a:extLst>
              <a:ext uri="{FF2B5EF4-FFF2-40B4-BE49-F238E27FC236}">
                <a16:creationId xmlns:a16="http://schemas.microsoft.com/office/drawing/2014/main" id="{07C6B1CA-E32D-B84A-AE27-5362FF1E9C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8158" y="22587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7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Andere Fragen die wichtig sind?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 kam mit Hunger?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Wer hat viel Pizzastücke gekostet?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6464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197" y="4173711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181" y="4229100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476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8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2030" y="837776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0171" y="2135870"/>
            <a:ext cx="914400" cy="914400"/>
          </a:xfrm>
          <a:prstGeom prst="rect">
            <a:avLst/>
          </a:prstGeom>
        </p:spPr>
      </p:pic>
      <p:pic>
        <p:nvPicPr>
          <p:cNvPr id="1026" name="Picture 2" descr="Schranke geschlossen | Kostenlose Icon">
            <a:extLst>
              <a:ext uri="{FF2B5EF4-FFF2-40B4-BE49-F238E27FC236}">
                <a16:creationId xmlns:a16="http://schemas.microsoft.com/office/drawing/2014/main" id="{F2E39D4B-4447-D9FE-5431-8226C1F3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06" y="3243898"/>
            <a:ext cx="772186" cy="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Ganze Pizza">
            <a:extLst>
              <a:ext uri="{FF2B5EF4-FFF2-40B4-BE49-F238E27FC236}">
                <a16:creationId xmlns:a16="http://schemas.microsoft.com/office/drawing/2014/main" id="{A1984FF8-B55E-DF67-139B-73A3C3D4E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918" y="1294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Andere Fragen die wichtig sind?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 kam mit Hunger?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Wer hat viel Pizzastücke gekostet?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6464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197" y="4173711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181" y="4229100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476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8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2030" y="837776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0171" y="2135870"/>
            <a:ext cx="914400" cy="914400"/>
          </a:xfrm>
          <a:prstGeom prst="rect">
            <a:avLst/>
          </a:prstGeom>
        </p:spPr>
      </p:pic>
      <p:pic>
        <p:nvPicPr>
          <p:cNvPr id="1026" name="Picture 2" descr="Schranke geschlossen | Kostenlose Icon">
            <a:extLst>
              <a:ext uri="{FF2B5EF4-FFF2-40B4-BE49-F238E27FC236}">
                <a16:creationId xmlns:a16="http://schemas.microsoft.com/office/drawing/2014/main" id="{F2E39D4B-4447-D9FE-5431-8226C1F3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06" y="3243898"/>
            <a:ext cx="772186" cy="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Ganze Pizza">
            <a:extLst>
              <a:ext uri="{FF2B5EF4-FFF2-40B4-BE49-F238E27FC236}">
                <a16:creationId xmlns:a16="http://schemas.microsoft.com/office/drawing/2014/main" id="{A1984FF8-B55E-DF67-139B-73A3C3D4E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918" y="1294976"/>
            <a:ext cx="914400" cy="914400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66FA144-0EA8-CE80-B68B-CFCFDA810471}"/>
              </a:ext>
            </a:extLst>
          </p:cNvPr>
          <p:cNvCxnSpPr/>
          <p:nvPr/>
        </p:nvCxnSpPr>
        <p:spPr>
          <a:xfrm>
            <a:off x="1742032" y="3043595"/>
            <a:ext cx="5539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EF80F75-D7A4-3C87-844E-EE2773587181}"/>
              </a:ext>
            </a:extLst>
          </p:cNvPr>
          <p:cNvCxnSpPr/>
          <p:nvPr/>
        </p:nvCxnSpPr>
        <p:spPr>
          <a:xfrm>
            <a:off x="1742032" y="3188208"/>
            <a:ext cx="5539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C0B96A7-D728-1950-0916-6D7298D2D901}"/>
              </a:ext>
            </a:extLst>
          </p:cNvPr>
          <p:cNvSpPr txBox="1"/>
          <p:nvPr/>
        </p:nvSpPr>
        <p:spPr>
          <a:xfrm>
            <a:off x="744089" y="3388320"/>
            <a:ext cx="2903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Welcher Dienst erzeugt viel Traffic über die Firewall?</a:t>
            </a:r>
          </a:p>
        </p:txBody>
      </p:sp>
    </p:spTree>
    <p:extLst>
      <p:ext uri="{BB962C8B-B14F-4D97-AF65-F5344CB8AC3E}">
        <p14:creationId xmlns:p14="http://schemas.microsoft.com/office/powerpoint/2010/main" val="2085274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Andere Fragen die wichtig sind?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 hat eine Pizza geklaut?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   Wer hat unserem System Daten </a:t>
            </a:r>
            <a:br>
              <a:rPr lang="de-DE" dirty="0"/>
            </a:br>
            <a:r>
              <a:rPr lang="de-DE" dirty="0"/>
              <a:t>   geklaut?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6464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197" y="4173711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181" y="4229100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476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8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2030" y="837776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0171" y="2135870"/>
            <a:ext cx="914400" cy="914400"/>
          </a:xfrm>
          <a:prstGeom prst="rect">
            <a:avLst/>
          </a:prstGeom>
        </p:spPr>
      </p:pic>
      <p:pic>
        <p:nvPicPr>
          <p:cNvPr id="1026" name="Picture 2" descr="Schranke geschlossen | Kostenlose Icon">
            <a:extLst>
              <a:ext uri="{FF2B5EF4-FFF2-40B4-BE49-F238E27FC236}">
                <a16:creationId xmlns:a16="http://schemas.microsoft.com/office/drawing/2014/main" id="{F2E39D4B-4447-D9FE-5431-8226C1F3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06" y="3243898"/>
            <a:ext cx="772186" cy="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Ganze Pizza">
            <a:extLst>
              <a:ext uri="{FF2B5EF4-FFF2-40B4-BE49-F238E27FC236}">
                <a16:creationId xmlns:a16="http://schemas.microsoft.com/office/drawing/2014/main" id="{A1984FF8-B55E-DF67-139B-73A3C3D4E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918" y="1294976"/>
            <a:ext cx="914400" cy="914400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66FA144-0EA8-CE80-B68B-CFCFDA810471}"/>
              </a:ext>
            </a:extLst>
          </p:cNvPr>
          <p:cNvCxnSpPr/>
          <p:nvPr/>
        </p:nvCxnSpPr>
        <p:spPr>
          <a:xfrm>
            <a:off x="1742032" y="2676500"/>
            <a:ext cx="5539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EF80F75-D7A4-3C87-844E-EE2773587181}"/>
              </a:ext>
            </a:extLst>
          </p:cNvPr>
          <p:cNvCxnSpPr/>
          <p:nvPr/>
        </p:nvCxnSpPr>
        <p:spPr>
          <a:xfrm>
            <a:off x="1742032" y="2821113"/>
            <a:ext cx="5539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4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67123D-1B1B-8C2A-672E-0C18E6A31CBE}"/>
              </a:ext>
            </a:extLst>
          </p:cNvPr>
          <p:cNvSpPr txBox="1"/>
          <p:nvPr/>
        </p:nvSpPr>
        <p:spPr>
          <a:xfrm>
            <a:off x="2516268" y="2202418"/>
            <a:ext cx="41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 hat eine Firewall zuhause?</a:t>
            </a:r>
          </a:p>
        </p:txBody>
      </p:sp>
    </p:spTree>
    <p:extLst>
      <p:ext uri="{BB962C8B-B14F-4D97-AF65-F5344CB8AC3E}">
        <p14:creationId xmlns:p14="http://schemas.microsoft.com/office/powerpoint/2010/main" val="411724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74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Andere Fragen die wichtig sind?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 hat Thunfisch auf die Salamipizza getan?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Wer hat unsere Datenbank </a:t>
            </a:r>
            <a:br>
              <a:rPr lang="de-DE" dirty="0"/>
            </a:br>
            <a:r>
              <a:rPr lang="de-DE" dirty="0"/>
              <a:t>manipuliert?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Zaun">
            <a:extLst>
              <a:ext uri="{FF2B5EF4-FFF2-40B4-BE49-F238E27FC236}">
                <a16:creationId xmlns:a16="http://schemas.microsoft.com/office/drawing/2014/main" id="{0B31B78A-4EAF-F55B-C163-E49ECE95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6464" y="3135706"/>
            <a:ext cx="971133" cy="914400"/>
          </a:xfrm>
          <a:prstGeom prst="rect">
            <a:avLst/>
          </a:prstGeom>
        </p:spPr>
      </p:pic>
      <p:pic>
        <p:nvPicPr>
          <p:cNvPr id="13" name="Grafik 12" descr="Tiger">
            <a:extLst>
              <a:ext uri="{FF2B5EF4-FFF2-40B4-BE49-F238E27FC236}">
                <a16:creationId xmlns:a16="http://schemas.microsoft.com/office/drawing/2014/main" id="{464A0D64-FF39-9811-5959-7219B182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197" y="4173711"/>
            <a:ext cx="914400" cy="914400"/>
          </a:xfrm>
          <a:prstGeom prst="rect">
            <a:avLst/>
          </a:prstGeom>
        </p:spPr>
      </p:pic>
      <p:pic>
        <p:nvPicPr>
          <p:cNvPr id="15" name="Grafik 14" descr="Tiger">
            <a:extLst>
              <a:ext uri="{FF2B5EF4-FFF2-40B4-BE49-F238E27FC236}">
                <a16:creationId xmlns:a16="http://schemas.microsoft.com/office/drawing/2014/main" id="{244C3D7E-B1DD-2048-2812-6D4E969F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181" y="4229100"/>
            <a:ext cx="914400" cy="914400"/>
          </a:xfrm>
          <a:prstGeom prst="rect">
            <a:avLst/>
          </a:prstGeom>
        </p:spPr>
      </p:pic>
      <p:pic>
        <p:nvPicPr>
          <p:cNvPr id="16" name="Grafik 15" descr="Tiger">
            <a:extLst>
              <a:ext uri="{FF2B5EF4-FFF2-40B4-BE49-F238E27FC236}">
                <a16:creationId xmlns:a16="http://schemas.microsoft.com/office/drawing/2014/main" id="{A6A76D50-CB31-02AC-C120-3C3D7A1D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953" y="3716511"/>
            <a:ext cx="914400" cy="914400"/>
          </a:xfrm>
          <a:prstGeom prst="rect">
            <a:avLst/>
          </a:prstGeom>
        </p:spPr>
      </p:pic>
      <p:pic>
        <p:nvPicPr>
          <p:cNvPr id="18" name="Grafik 17" descr="Zaun">
            <a:extLst>
              <a:ext uri="{FF2B5EF4-FFF2-40B4-BE49-F238E27FC236}">
                <a16:creationId xmlns:a16="http://schemas.microsoft.com/office/drawing/2014/main" id="{48A8E385-0435-87DA-470D-15F8EC6F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476" y="3135706"/>
            <a:ext cx="971133" cy="914400"/>
          </a:xfrm>
          <a:prstGeom prst="rect">
            <a:avLst/>
          </a:prstGeom>
        </p:spPr>
      </p:pic>
      <p:pic>
        <p:nvPicPr>
          <p:cNvPr id="19" name="Grafik 18" descr="Zaun">
            <a:extLst>
              <a:ext uri="{FF2B5EF4-FFF2-40B4-BE49-F238E27FC236}">
                <a16:creationId xmlns:a16="http://schemas.microsoft.com/office/drawing/2014/main" id="{6C2178C0-C483-4DAD-E738-9F44CA7B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8" y="3137708"/>
            <a:ext cx="971133" cy="914400"/>
          </a:xfrm>
          <a:prstGeom prst="rect">
            <a:avLst/>
          </a:prstGeom>
        </p:spPr>
      </p:pic>
      <p:pic>
        <p:nvPicPr>
          <p:cNvPr id="21" name="Grafik 20" descr="Ganze Pizza">
            <a:extLst>
              <a:ext uri="{FF2B5EF4-FFF2-40B4-BE49-F238E27FC236}">
                <a16:creationId xmlns:a16="http://schemas.microsoft.com/office/drawing/2014/main" id="{E2ABF0BA-8FCD-8509-A789-D91D77C6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2030" y="837776"/>
            <a:ext cx="914400" cy="914400"/>
          </a:xfrm>
          <a:prstGeom prst="rect">
            <a:avLst/>
          </a:prstGeom>
        </p:spPr>
      </p:pic>
      <p:pic>
        <p:nvPicPr>
          <p:cNvPr id="23" name="Grafik 22" descr="Ganze Pizza">
            <a:extLst>
              <a:ext uri="{FF2B5EF4-FFF2-40B4-BE49-F238E27FC236}">
                <a16:creationId xmlns:a16="http://schemas.microsoft.com/office/drawing/2014/main" id="{5774E948-051E-ECEF-FAF9-FDAEAED4D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0171" y="2135870"/>
            <a:ext cx="914400" cy="914400"/>
          </a:xfrm>
          <a:prstGeom prst="rect">
            <a:avLst/>
          </a:prstGeom>
        </p:spPr>
      </p:pic>
      <p:pic>
        <p:nvPicPr>
          <p:cNvPr id="1026" name="Picture 2" descr="Schranke geschlossen | Kostenlose Icon">
            <a:extLst>
              <a:ext uri="{FF2B5EF4-FFF2-40B4-BE49-F238E27FC236}">
                <a16:creationId xmlns:a16="http://schemas.microsoft.com/office/drawing/2014/main" id="{F2E39D4B-4447-D9FE-5431-8226C1F3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06" y="3243898"/>
            <a:ext cx="772186" cy="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Ganze Pizza">
            <a:extLst>
              <a:ext uri="{FF2B5EF4-FFF2-40B4-BE49-F238E27FC236}">
                <a16:creationId xmlns:a16="http://schemas.microsoft.com/office/drawing/2014/main" id="{A1984FF8-B55E-DF67-139B-73A3C3D4E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918" y="1294976"/>
            <a:ext cx="914400" cy="914400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66FA144-0EA8-CE80-B68B-CFCFDA810471}"/>
              </a:ext>
            </a:extLst>
          </p:cNvPr>
          <p:cNvCxnSpPr/>
          <p:nvPr/>
        </p:nvCxnSpPr>
        <p:spPr>
          <a:xfrm>
            <a:off x="1742032" y="2676500"/>
            <a:ext cx="5539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EF80F75-D7A4-3C87-844E-EE2773587181}"/>
              </a:ext>
            </a:extLst>
          </p:cNvPr>
          <p:cNvCxnSpPr/>
          <p:nvPr/>
        </p:nvCxnSpPr>
        <p:spPr>
          <a:xfrm>
            <a:off x="1742032" y="2821113"/>
            <a:ext cx="5539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45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Zusammenfassung:</a:t>
            </a:r>
          </a:p>
          <a:p>
            <a:r>
              <a:rPr lang="de-DE" dirty="0"/>
              <a:t>Ein </a:t>
            </a:r>
            <a:r>
              <a:rPr lang="de-DE" b="1" dirty="0"/>
              <a:t>Firewall-System</a:t>
            </a:r>
            <a:r>
              <a:rPr lang="de-DE" dirty="0"/>
              <a:t> ist dafür zuständig, einen </a:t>
            </a:r>
            <a:r>
              <a:rPr lang="de-DE" b="1" dirty="0"/>
              <a:t>bestimmten IT-Bereich</a:t>
            </a:r>
          </a:p>
          <a:p>
            <a:r>
              <a:rPr lang="de-DE" dirty="0"/>
              <a:t>meist in der </a:t>
            </a:r>
            <a:r>
              <a:rPr lang="de-DE" b="1" dirty="0"/>
              <a:t>eigenen Organisation abzuschotten</a:t>
            </a:r>
            <a:r>
              <a:rPr lang="de-DE" dirty="0"/>
              <a:t>, damit </a:t>
            </a:r>
            <a:r>
              <a:rPr lang="de-DE" b="1" dirty="0"/>
              <a:t>Schäden</a:t>
            </a:r>
            <a:r>
              <a:rPr lang="de-DE" dirty="0"/>
              <a:t>, die</a:t>
            </a:r>
          </a:p>
          <a:p>
            <a:r>
              <a:rPr lang="de-DE" b="1" dirty="0"/>
              <a:t>außerhalb von diesem IT-Bereich auftreten</a:t>
            </a:r>
            <a:r>
              <a:rPr lang="de-DE" dirty="0"/>
              <a:t>, nicht auf die </a:t>
            </a:r>
            <a:r>
              <a:rPr lang="de-DE" b="1" dirty="0"/>
              <a:t>andere Seite übergreifen. 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 aus dem unsicheren Netz auf das zu schützende Netz der Organisation zugreifen 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Protokolle und Dienste zugegriffen werden 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ArialMT"/>
              </a:rPr>
              <a:t>Mit welchen IT-Systemen kommuniziert werden darf.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53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Zusammenfassung:</a:t>
            </a:r>
          </a:p>
          <a:p>
            <a:r>
              <a:rPr lang="de-DE" dirty="0"/>
              <a:t>Ein </a:t>
            </a:r>
            <a:r>
              <a:rPr lang="de-DE" b="1" dirty="0"/>
              <a:t>Firewall-System</a:t>
            </a:r>
            <a:r>
              <a:rPr lang="de-DE" dirty="0"/>
              <a:t> ist dafür zuständig, einen </a:t>
            </a:r>
            <a:r>
              <a:rPr lang="de-DE" b="1" dirty="0"/>
              <a:t>bestimmten IT-Bereich</a:t>
            </a:r>
          </a:p>
          <a:p>
            <a:r>
              <a:rPr lang="de-DE" dirty="0"/>
              <a:t>meist in der </a:t>
            </a:r>
            <a:r>
              <a:rPr lang="de-DE" b="1" dirty="0"/>
              <a:t>eigenen Organisation abzuschotten</a:t>
            </a:r>
            <a:r>
              <a:rPr lang="de-DE" dirty="0"/>
              <a:t>, damit </a:t>
            </a:r>
            <a:r>
              <a:rPr lang="de-DE" b="1" dirty="0"/>
              <a:t>Schäden</a:t>
            </a:r>
            <a:r>
              <a:rPr lang="de-DE" dirty="0"/>
              <a:t>, die</a:t>
            </a:r>
          </a:p>
          <a:p>
            <a:r>
              <a:rPr lang="de-DE" b="1" dirty="0"/>
              <a:t>außerhalb von diesem IT-Bereich auftreten</a:t>
            </a:r>
            <a:r>
              <a:rPr lang="de-DE" dirty="0"/>
              <a:t>, nicht auf die </a:t>
            </a:r>
            <a:r>
              <a:rPr lang="de-DE" b="1" dirty="0"/>
              <a:t>andere Seite übergreifen. 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 aus dem unsicheren Netz auf das zu schützende Netz der Organisation zugreifen 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Protokolle und Dienste zugegriffen werden 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ArialMT"/>
              </a:rPr>
              <a:t>Mit welchen IT-Systemen kommuniziert werden darf.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A957EC-48CD-2849-D519-BE6836C4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" y="857017"/>
            <a:ext cx="8736858" cy="32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9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2" name="Grafik 1" descr="Fragezeichen">
            <a:extLst>
              <a:ext uri="{FF2B5EF4-FFF2-40B4-BE49-F238E27FC236}">
                <a16:creationId xmlns:a16="http://schemas.microsoft.com/office/drawing/2014/main" id="{46ED2506-8945-A917-A960-9DF16D8B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7729" y="23441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80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DF3E8C-2A7D-0D3F-84DA-82DE5AF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0" y="1704787"/>
            <a:ext cx="3797227" cy="2147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19E9B0-65C8-5E19-9A3C-7A6DA444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76" y="2279030"/>
            <a:ext cx="3362426" cy="2772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0AF115-D146-EBDF-EF70-AD80C16D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909" y="2856837"/>
            <a:ext cx="3470218" cy="2793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1661C9C-41B6-37F7-E1E4-564E7CC3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14" y="3485483"/>
            <a:ext cx="2094634" cy="3148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040AF1E-0040-68E3-C496-C6D21DB2C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70" y="3556263"/>
            <a:ext cx="4069448" cy="38899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9C538E9-5BF4-BFE8-4AF9-BBD21297D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77015"/>
            <a:ext cx="4124623" cy="29669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7278F3F-DD97-AE5F-0F02-D82515FBCC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009" y="4265879"/>
            <a:ext cx="5304402" cy="4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66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DF3E8C-2A7D-0D3F-84DA-82DE5AF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0" y="1704787"/>
            <a:ext cx="3797227" cy="214724"/>
          </a:xfrm>
          <a:prstGeom prst="rect">
            <a:avLst/>
          </a:prstGeom>
        </p:spPr>
      </p:pic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A3D53B73-0CAF-FCB1-1310-6CB613BBDF2F}"/>
              </a:ext>
            </a:extLst>
          </p:cNvPr>
          <p:cNvCxnSpPr>
            <a:stCxn id="8" idx="3"/>
          </p:cNvCxnSpPr>
          <p:nvPr/>
        </p:nvCxnSpPr>
        <p:spPr>
          <a:xfrm>
            <a:off x="4311697" y="1812149"/>
            <a:ext cx="1121307" cy="759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EA3482B-D5F5-1496-24D8-E3DEC61BB2E4}"/>
              </a:ext>
            </a:extLst>
          </p:cNvPr>
          <p:cNvSpPr txBox="1"/>
          <p:nvPr/>
        </p:nvSpPr>
        <p:spPr>
          <a:xfrm>
            <a:off x="5553144" y="2248584"/>
            <a:ext cx="186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Kontrolle</a:t>
            </a:r>
            <a:r>
              <a:rPr lang="en-US" dirty="0"/>
              <a:t> </a:t>
            </a:r>
            <a:r>
              <a:rPr lang="de-DE" dirty="0"/>
              <a:t>über </a:t>
            </a:r>
            <a:r>
              <a:rPr lang="de-DE" dirty="0" err="1"/>
              <a:t>Vlans</a:t>
            </a:r>
            <a:r>
              <a:rPr lang="de-DE" dirty="0"/>
              <a:t> usw. </a:t>
            </a:r>
          </a:p>
        </p:txBody>
      </p:sp>
    </p:spTree>
    <p:extLst>
      <p:ext uri="{BB962C8B-B14F-4D97-AF65-F5344CB8AC3E}">
        <p14:creationId xmlns:p14="http://schemas.microsoft.com/office/powerpoint/2010/main" val="4038859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DF3E8C-2A7D-0D3F-84DA-82DE5AF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0" y="1704787"/>
            <a:ext cx="3797227" cy="2147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19E9B0-65C8-5E19-9A3C-7A6DA444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76" y="2279030"/>
            <a:ext cx="3362426" cy="277252"/>
          </a:xfrm>
          <a:prstGeom prst="rect">
            <a:avLst/>
          </a:prstGeom>
        </p:spPr>
      </p:pic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95C9ABE-A325-033E-A87E-4E98211151F9}"/>
              </a:ext>
            </a:extLst>
          </p:cNvPr>
          <p:cNvCxnSpPr>
            <a:stCxn id="12" idx="3"/>
          </p:cNvCxnSpPr>
          <p:nvPr/>
        </p:nvCxnSpPr>
        <p:spPr>
          <a:xfrm flipV="1">
            <a:off x="5459702" y="1919511"/>
            <a:ext cx="547305" cy="4981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F552BE-171B-D671-57D7-039434ED1368}"/>
              </a:ext>
            </a:extLst>
          </p:cNvPr>
          <p:cNvSpPr txBox="1"/>
          <p:nvPr/>
        </p:nvSpPr>
        <p:spPr>
          <a:xfrm>
            <a:off x="6024583" y="1596345"/>
            <a:ext cx="337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r>
              <a:rPr lang="en-US" dirty="0"/>
              <a:t> an das Active Directory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775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DF3E8C-2A7D-0D3F-84DA-82DE5AF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0" y="1704787"/>
            <a:ext cx="3797227" cy="2147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19E9B0-65C8-5E19-9A3C-7A6DA444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76" y="2279030"/>
            <a:ext cx="3362426" cy="2772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0AF115-D146-EBDF-EF70-AD80C16D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909" y="2856837"/>
            <a:ext cx="3470218" cy="279356"/>
          </a:xfrm>
          <a:prstGeom prst="rect">
            <a:avLst/>
          </a:prstGeom>
        </p:spPr>
      </p:pic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7790D64B-4805-D72A-7967-725AEA83F2A9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029035" y="2996514"/>
            <a:ext cx="1181875" cy="3006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D531BC4-B2FA-6F64-E39D-11FCCD7E5119}"/>
              </a:ext>
            </a:extLst>
          </p:cNvPr>
          <p:cNvSpPr txBox="1"/>
          <p:nvPr/>
        </p:nvSpPr>
        <p:spPr>
          <a:xfrm>
            <a:off x="514470" y="2877032"/>
            <a:ext cx="1802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r>
              <a:rPr lang="en-US" dirty="0"/>
              <a:t> an den Storage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364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DF3E8C-2A7D-0D3F-84DA-82DE5AF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0" y="1704787"/>
            <a:ext cx="3797227" cy="2147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19E9B0-65C8-5E19-9A3C-7A6DA444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76" y="2279030"/>
            <a:ext cx="3362426" cy="2772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0AF115-D146-EBDF-EF70-AD80C16D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909" y="2856837"/>
            <a:ext cx="3470218" cy="279356"/>
          </a:xfrm>
          <a:prstGeom prst="rect">
            <a:avLst/>
          </a:prstGeom>
        </p:spPr>
      </p:pic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7790D64B-4805-D72A-7967-725AEA83F2A9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029035" y="2996514"/>
            <a:ext cx="1181875" cy="3006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D531BC4-B2FA-6F64-E39D-11FCCD7E5119}"/>
              </a:ext>
            </a:extLst>
          </p:cNvPr>
          <p:cNvSpPr txBox="1"/>
          <p:nvPr/>
        </p:nvSpPr>
        <p:spPr>
          <a:xfrm>
            <a:off x="514470" y="2877032"/>
            <a:ext cx="1802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r>
              <a:rPr lang="en-US" dirty="0"/>
              <a:t> an den Storage Server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1661C9C-41B6-37F7-E1E4-564E7CC3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14" y="3485483"/>
            <a:ext cx="2094634" cy="3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5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DF3E8C-2A7D-0D3F-84DA-82DE5AF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0" y="1704787"/>
            <a:ext cx="3797227" cy="2147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19E9B0-65C8-5E19-9A3C-7A6DA444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76" y="2279030"/>
            <a:ext cx="3362426" cy="2772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0AF115-D146-EBDF-EF70-AD80C16D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909" y="2856837"/>
            <a:ext cx="3470218" cy="2793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1661C9C-41B6-37F7-E1E4-564E7CC3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14" y="3485483"/>
            <a:ext cx="2094634" cy="31487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BF8E737-B0A0-D22A-BCA5-FF260799046F}"/>
              </a:ext>
            </a:extLst>
          </p:cNvPr>
          <p:cNvCxnSpPr>
            <a:stCxn id="16" idx="3"/>
          </p:cNvCxnSpPr>
          <p:nvPr/>
        </p:nvCxnSpPr>
        <p:spPr>
          <a:xfrm flipV="1">
            <a:off x="7355248" y="2369431"/>
            <a:ext cx="206907" cy="127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Fragezeichen">
            <a:extLst>
              <a:ext uri="{FF2B5EF4-FFF2-40B4-BE49-F238E27FC236}">
                <a16:creationId xmlns:a16="http://schemas.microsoft.com/office/drawing/2014/main" id="{A1B7AAEA-AFCD-1F62-8A2C-5D691ED78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4955" y="1352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67123D-1B1B-8C2A-672E-0C18E6A31CBE}"/>
              </a:ext>
            </a:extLst>
          </p:cNvPr>
          <p:cNvSpPr txBox="1"/>
          <p:nvPr/>
        </p:nvSpPr>
        <p:spPr>
          <a:xfrm>
            <a:off x="540630" y="2202418"/>
            <a:ext cx="41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 hat eine Firewall zuhause?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250DFD-B6F1-BFFB-8B3E-B5F7D465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397" y="453089"/>
            <a:ext cx="4072506" cy="23482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980DA1-6EAD-C51F-449C-5172857A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02" y="3106251"/>
            <a:ext cx="2132228" cy="8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96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DF3E8C-2A7D-0D3F-84DA-82DE5AF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0" y="1704787"/>
            <a:ext cx="3797227" cy="2147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19E9B0-65C8-5E19-9A3C-7A6DA444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76" y="2279030"/>
            <a:ext cx="3362426" cy="2772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0AF115-D146-EBDF-EF70-AD80C16D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909" y="2856837"/>
            <a:ext cx="3470218" cy="2793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1661C9C-41B6-37F7-E1E4-564E7CC3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14" y="3485483"/>
            <a:ext cx="2094634" cy="31487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BF8E737-B0A0-D22A-BCA5-FF260799046F}"/>
              </a:ext>
            </a:extLst>
          </p:cNvPr>
          <p:cNvCxnSpPr>
            <a:stCxn id="16" idx="3"/>
          </p:cNvCxnSpPr>
          <p:nvPr/>
        </p:nvCxnSpPr>
        <p:spPr>
          <a:xfrm flipV="1">
            <a:off x="7355248" y="2369431"/>
            <a:ext cx="206907" cy="127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FC39E1AC-3541-24F3-C1C0-549FA52F4E87}"/>
              </a:ext>
            </a:extLst>
          </p:cNvPr>
          <p:cNvSpPr txBox="1"/>
          <p:nvPr/>
        </p:nvSpPr>
        <p:spPr>
          <a:xfrm>
            <a:off x="6024583" y="1596345"/>
            <a:ext cx="337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r>
              <a:rPr lang="en-US" dirty="0"/>
              <a:t> an das Active Directory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042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DF3E8C-2A7D-0D3F-84DA-82DE5AF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0" y="1704787"/>
            <a:ext cx="3797227" cy="2147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19E9B0-65C8-5E19-9A3C-7A6DA444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76" y="2279030"/>
            <a:ext cx="3362426" cy="2772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0AF115-D146-EBDF-EF70-AD80C16D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909" y="2856837"/>
            <a:ext cx="3470218" cy="2793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1661C9C-41B6-37F7-E1E4-564E7CC3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14" y="3485483"/>
            <a:ext cx="2094634" cy="3148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040AF1E-0040-68E3-C496-C6D21DB2C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70" y="3556263"/>
            <a:ext cx="4069448" cy="38899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9C538E9-5BF4-BFE8-4AF9-BBD21297D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77015"/>
            <a:ext cx="4124623" cy="296694"/>
          </a:xfrm>
          <a:prstGeom prst="rect">
            <a:avLst/>
          </a:prstGeom>
        </p:spPr>
      </p:pic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C3D293D3-27AA-F93E-0863-E4D558B6AB4B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6615643" y="792377"/>
            <a:ext cx="618108" cy="5807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85FE299-6F45-8E01-38D5-5F5DBE6D0FD9}"/>
              </a:ext>
            </a:extLst>
          </p:cNvPr>
          <p:cNvSpPr txBox="1"/>
          <p:nvPr/>
        </p:nvSpPr>
        <p:spPr>
          <a:xfrm>
            <a:off x="6162702" y="1416334"/>
            <a:ext cx="2456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Logs und Nachrichtendetails zu Spam etc.</a:t>
            </a:r>
          </a:p>
        </p:txBody>
      </p:sp>
    </p:spTree>
    <p:extLst>
      <p:ext uri="{BB962C8B-B14F-4D97-AF65-F5344CB8AC3E}">
        <p14:creationId xmlns:p14="http://schemas.microsoft.com/office/powerpoint/2010/main" val="2949834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Detaillierte Aufgabenbereiche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DF3E8C-2A7D-0D3F-84DA-82DE5AF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0" y="1704787"/>
            <a:ext cx="3797227" cy="2147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19E9B0-65C8-5E19-9A3C-7A6DA444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76" y="2279030"/>
            <a:ext cx="3362426" cy="2772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0AF115-D146-EBDF-EF70-AD80C16D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909" y="2856837"/>
            <a:ext cx="3470218" cy="2793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1661C9C-41B6-37F7-E1E4-564E7CC3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14" y="3485483"/>
            <a:ext cx="2094634" cy="3148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040AF1E-0040-68E3-C496-C6D21DB2C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70" y="3556263"/>
            <a:ext cx="4069448" cy="38899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9C538E9-5BF4-BFE8-4AF9-BBD21297D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77015"/>
            <a:ext cx="4124623" cy="29669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7278F3F-DD97-AE5F-0F02-D82515FBCC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009" y="4265879"/>
            <a:ext cx="5304402" cy="4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99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95" y="1504005"/>
            <a:ext cx="6747872" cy="30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40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5" y="2087478"/>
            <a:ext cx="3628183" cy="162144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BDBD553-87A2-8229-8F43-88ECA3693234}"/>
              </a:ext>
            </a:extLst>
          </p:cNvPr>
          <p:cNvSpPr txBox="1"/>
          <p:nvPr/>
        </p:nvSpPr>
        <p:spPr>
          <a:xfrm>
            <a:off x="4198232" y="1331526"/>
            <a:ext cx="4545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en-US" b="1" dirty="0" err="1"/>
              <a:t>Instanzen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b="1" dirty="0" err="1"/>
              <a:t>Kontakt</a:t>
            </a:r>
            <a:r>
              <a:rPr lang="en-US" dirty="0"/>
              <a:t> </a:t>
            </a:r>
            <a:r>
              <a:rPr lang="en-US" dirty="0" err="1"/>
              <a:t>zueinander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b="1" dirty="0" err="1"/>
              <a:t>Instanzen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b="1" dirty="0" err="1"/>
              <a:t>Protokollelemente</a:t>
            </a:r>
            <a:r>
              <a:rPr lang="en-US" dirty="0"/>
              <a:t>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dirty="0"/>
              <a:t> </a:t>
            </a:r>
            <a:r>
              <a:rPr lang="en-US" dirty="0" err="1"/>
              <a:t>ausgetauscht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5676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45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5" y="2087478"/>
            <a:ext cx="3628183" cy="162144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BDBD553-87A2-8229-8F43-88ECA3693234}"/>
              </a:ext>
            </a:extLst>
          </p:cNvPr>
          <p:cNvSpPr txBox="1"/>
          <p:nvPr/>
        </p:nvSpPr>
        <p:spPr>
          <a:xfrm>
            <a:off x="4198232" y="1331526"/>
            <a:ext cx="4545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en-US" b="1" dirty="0" err="1"/>
              <a:t>Instanzen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b="1" dirty="0" err="1"/>
              <a:t>Kontakt</a:t>
            </a:r>
            <a:r>
              <a:rPr lang="en-US" dirty="0"/>
              <a:t> </a:t>
            </a:r>
            <a:r>
              <a:rPr lang="en-US" dirty="0" err="1"/>
              <a:t>zueinander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b="1" dirty="0" err="1"/>
              <a:t>Instanzen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b="1" dirty="0" err="1"/>
              <a:t>Protokollelemente</a:t>
            </a:r>
            <a:r>
              <a:rPr lang="en-US" dirty="0"/>
              <a:t>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dirty="0"/>
              <a:t> </a:t>
            </a:r>
            <a:r>
              <a:rPr lang="en-US" dirty="0" err="1"/>
              <a:t>ausgetauscht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D41FA8-AD42-A4B8-51E3-641E07394D26}"/>
              </a:ext>
            </a:extLst>
          </p:cNvPr>
          <p:cNvSpPr/>
          <p:nvPr/>
        </p:nvSpPr>
        <p:spPr>
          <a:xfrm>
            <a:off x="4198232" y="1331526"/>
            <a:ext cx="3550807" cy="3939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C283C7F-6685-4428-82AD-A1357048DC3A}"/>
              </a:ext>
            </a:extLst>
          </p:cNvPr>
          <p:cNvSpPr/>
          <p:nvPr/>
        </p:nvSpPr>
        <p:spPr>
          <a:xfrm>
            <a:off x="4190445" y="1949422"/>
            <a:ext cx="4132597" cy="55349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F8CA43-05A0-FFD8-10DC-CDA5FDB883FA}"/>
              </a:ext>
            </a:extLst>
          </p:cNvPr>
          <p:cNvSpPr/>
          <p:nvPr/>
        </p:nvSpPr>
        <p:spPr>
          <a:xfrm>
            <a:off x="1472830" y="3516553"/>
            <a:ext cx="783135" cy="26578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5AE560-E822-59DD-3D04-CCA8B2C98530}"/>
              </a:ext>
            </a:extLst>
          </p:cNvPr>
          <p:cNvSpPr/>
          <p:nvPr/>
        </p:nvSpPr>
        <p:spPr>
          <a:xfrm>
            <a:off x="2422828" y="2104508"/>
            <a:ext cx="1421657" cy="133862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A2674E-0440-7697-6052-60303989F5AC}"/>
              </a:ext>
            </a:extLst>
          </p:cNvPr>
          <p:cNvSpPr/>
          <p:nvPr/>
        </p:nvSpPr>
        <p:spPr>
          <a:xfrm>
            <a:off x="126690" y="2103322"/>
            <a:ext cx="1421657" cy="133862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61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46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5" y="2087478"/>
            <a:ext cx="3628183" cy="162144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BDBD553-87A2-8229-8F43-88ECA3693234}"/>
              </a:ext>
            </a:extLst>
          </p:cNvPr>
          <p:cNvSpPr txBox="1"/>
          <p:nvPr/>
        </p:nvSpPr>
        <p:spPr>
          <a:xfrm>
            <a:off x="4198232" y="1331526"/>
            <a:ext cx="4545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en-US" b="1" dirty="0" err="1"/>
              <a:t>Instanzen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b="1" dirty="0" err="1"/>
              <a:t>Kontakt</a:t>
            </a:r>
            <a:r>
              <a:rPr lang="en-US" dirty="0"/>
              <a:t> </a:t>
            </a:r>
            <a:r>
              <a:rPr lang="en-US" dirty="0" err="1"/>
              <a:t>zueinander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b="1" dirty="0" err="1"/>
              <a:t>Instanzen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b="1" dirty="0" err="1"/>
              <a:t>Protokollelemente</a:t>
            </a:r>
            <a:r>
              <a:rPr lang="en-US" dirty="0"/>
              <a:t>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dirty="0"/>
              <a:t> </a:t>
            </a:r>
            <a:r>
              <a:rPr lang="en-US" dirty="0" err="1"/>
              <a:t>ausgetauscht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Header</a:t>
            </a:r>
            <a:r>
              <a:rPr lang="en-US" dirty="0"/>
              <a:t> (</a:t>
            </a:r>
            <a:r>
              <a:rPr lang="en-US" b="1" i="1" dirty="0"/>
              <a:t>H</a:t>
            </a:r>
            <a:r>
              <a:rPr lang="en-US" dirty="0"/>
              <a:t>) </a:t>
            </a:r>
            <a:r>
              <a:rPr lang="en-US" dirty="0" err="1"/>
              <a:t>erhalten</a:t>
            </a:r>
            <a:r>
              <a:rPr lang="en-US" dirty="0"/>
              <a:t> </a:t>
            </a:r>
            <a:r>
              <a:rPr lang="en-US" dirty="0" err="1"/>
              <a:t>Setuerinformationen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Adressen</a:t>
            </a:r>
            <a:r>
              <a:rPr lang="en-US" dirty="0"/>
              <a:t>, </a:t>
            </a:r>
            <a:r>
              <a:rPr lang="en-US" dirty="0" err="1"/>
              <a:t>laufende</a:t>
            </a:r>
            <a:r>
              <a:rPr lang="en-US" dirty="0"/>
              <a:t> </a:t>
            </a:r>
            <a:r>
              <a:rPr lang="en-US" dirty="0" err="1"/>
              <a:t>Nummern</a:t>
            </a:r>
            <a:r>
              <a:rPr lang="en-US" dirty="0"/>
              <a:t> und </a:t>
            </a:r>
            <a:r>
              <a:rPr lang="de-DE" dirty="0"/>
              <a:t>Übertragungsweg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68E3778-66FB-950C-0190-40243B6F8FB6}"/>
              </a:ext>
            </a:extLst>
          </p:cNvPr>
          <p:cNvSpPr/>
          <p:nvPr/>
        </p:nvSpPr>
        <p:spPr>
          <a:xfrm>
            <a:off x="4477447" y="2676938"/>
            <a:ext cx="3845596" cy="126098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7614A3-23AB-5BAB-73CC-777890FE2702}"/>
              </a:ext>
            </a:extLst>
          </p:cNvPr>
          <p:cNvSpPr/>
          <p:nvPr/>
        </p:nvSpPr>
        <p:spPr>
          <a:xfrm>
            <a:off x="1439458" y="2516201"/>
            <a:ext cx="916624" cy="8810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117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47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5" y="2087478"/>
            <a:ext cx="3628183" cy="162144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BDBD553-87A2-8229-8F43-88ECA3693234}"/>
              </a:ext>
            </a:extLst>
          </p:cNvPr>
          <p:cNvSpPr txBox="1"/>
          <p:nvPr/>
        </p:nvSpPr>
        <p:spPr>
          <a:xfrm>
            <a:off x="4198232" y="1331526"/>
            <a:ext cx="4545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en-US" b="1" dirty="0" err="1"/>
              <a:t>Instanzen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b="1" dirty="0" err="1"/>
              <a:t>Kontakt</a:t>
            </a:r>
            <a:r>
              <a:rPr lang="en-US" dirty="0"/>
              <a:t> </a:t>
            </a:r>
            <a:r>
              <a:rPr lang="en-US" dirty="0" err="1"/>
              <a:t>zueinander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b="1" dirty="0" err="1"/>
              <a:t>Instanzen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b="1" dirty="0" err="1"/>
              <a:t>Protokollelemente</a:t>
            </a:r>
            <a:r>
              <a:rPr lang="en-US" dirty="0"/>
              <a:t>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dirty="0"/>
              <a:t> </a:t>
            </a:r>
            <a:r>
              <a:rPr lang="en-US" dirty="0" err="1"/>
              <a:t>ausgetauscht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Header</a:t>
            </a:r>
            <a:r>
              <a:rPr lang="en-US" dirty="0"/>
              <a:t> (</a:t>
            </a:r>
            <a:r>
              <a:rPr lang="en-US" b="1" i="1" dirty="0"/>
              <a:t>H</a:t>
            </a:r>
            <a:r>
              <a:rPr lang="en-US" dirty="0"/>
              <a:t>) </a:t>
            </a:r>
            <a:r>
              <a:rPr lang="en-US" dirty="0" err="1"/>
              <a:t>erhalten</a:t>
            </a:r>
            <a:r>
              <a:rPr lang="en-US" dirty="0"/>
              <a:t> </a:t>
            </a:r>
            <a:r>
              <a:rPr lang="en-US" dirty="0" err="1"/>
              <a:t>Setuerinformationen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Adressen</a:t>
            </a:r>
            <a:r>
              <a:rPr lang="en-US" dirty="0"/>
              <a:t>, </a:t>
            </a:r>
            <a:r>
              <a:rPr lang="en-US" dirty="0" err="1"/>
              <a:t>laufende</a:t>
            </a:r>
            <a:r>
              <a:rPr lang="en-US" dirty="0"/>
              <a:t> </a:t>
            </a:r>
            <a:r>
              <a:rPr lang="en-US" dirty="0" err="1"/>
              <a:t>Nummern</a:t>
            </a:r>
            <a:r>
              <a:rPr lang="en-US" dirty="0"/>
              <a:t> und </a:t>
            </a:r>
            <a:r>
              <a:rPr lang="de-DE" dirty="0"/>
              <a:t>Übertragungsweg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A9BD27-CD8A-20DC-65AF-B302A10A0EDB}"/>
              </a:ext>
            </a:extLst>
          </p:cNvPr>
          <p:cNvSpPr txBox="1"/>
          <p:nvPr/>
        </p:nvSpPr>
        <p:spPr>
          <a:xfrm>
            <a:off x="2687357" y="4098368"/>
            <a:ext cx="513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Jede Schicht hat einen eigenen Header.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765B906-8F12-7FDE-50F5-7225CBEB546B}"/>
              </a:ext>
            </a:extLst>
          </p:cNvPr>
          <p:cNvCxnSpPr/>
          <p:nvPr/>
        </p:nvCxnSpPr>
        <p:spPr>
          <a:xfrm>
            <a:off x="242249" y="2762687"/>
            <a:ext cx="34086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3C5E0D6-3CF7-970C-58DB-03C75F560FC2}"/>
              </a:ext>
            </a:extLst>
          </p:cNvPr>
          <p:cNvCxnSpPr/>
          <p:nvPr/>
        </p:nvCxnSpPr>
        <p:spPr>
          <a:xfrm>
            <a:off x="242249" y="2975157"/>
            <a:ext cx="34086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A0F6DF-14F2-A0A3-44BC-F4D606126A56}"/>
              </a:ext>
            </a:extLst>
          </p:cNvPr>
          <p:cNvCxnSpPr/>
          <p:nvPr/>
        </p:nvCxnSpPr>
        <p:spPr>
          <a:xfrm>
            <a:off x="242249" y="3194302"/>
            <a:ext cx="34086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09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48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5" y="2087478"/>
            <a:ext cx="3628183" cy="162144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BDBD553-87A2-8229-8F43-88ECA3693234}"/>
              </a:ext>
            </a:extLst>
          </p:cNvPr>
          <p:cNvSpPr txBox="1"/>
          <p:nvPr/>
        </p:nvSpPr>
        <p:spPr>
          <a:xfrm>
            <a:off x="4198232" y="1331526"/>
            <a:ext cx="4545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werden von Schicht </a:t>
            </a:r>
            <a:r>
              <a:rPr lang="de-DE" b="1" dirty="0"/>
              <a:t>N-1</a:t>
            </a:r>
            <a:r>
              <a:rPr lang="de-DE" dirty="0"/>
              <a:t> nach </a:t>
            </a:r>
            <a:r>
              <a:rPr lang="de-DE" b="1" dirty="0"/>
              <a:t>N</a:t>
            </a:r>
            <a:r>
              <a:rPr lang="de-DE" dirty="0"/>
              <a:t> und dann nach </a:t>
            </a:r>
            <a:r>
              <a:rPr lang="de-DE" b="1" dirty="0"/>
              <a:t>N+1</a:t>
            </a:r>
            <a:r>
              <a:rPr lang="de-DE" dirty="0"/>
              <a:t> gegeben.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 Schicht fügt Ihre Information an 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welcher Reihenfolge wird im Kommunikationsprotokoll festgehalten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Hersteller Programmierung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765B906-8F12-7FDE-50F5-7225CBEB546B}"/>
              </a:ext>
            </a:extLst>
          </p:cNvPr>
          <p:cNvCxnSpPr/>
          <p:nvPr/>
        </p:nvCxnSpPr>
        <p:spPr>
          <a:xfrm>
            <a:off x="242249" y="2762687"/>
            <a:ext cx="34086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3C5E0D6-3CF7-970C-58DB-03C75F560FC2}"/>
              </a:ext>
            </a:extLst>
          </p:cNvPr>
          <p:cNvCxnSpPr/>
          <p:nvPr/>
        </p:nvCxnSpPr>
        <p:spPr>
          <a:xfrm>
            <a:off x="242249" y="2975157"/>
            <a:ext cx="34086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A0F6DF-14F2-A0A3-44BC-F4D606126A56}"/>
              </a:ext>
            </a:extLst>
          </p:cNvPr>
          <p:cNvCxnSpPr/>
          <p:nvPr/>
        </p:nvCxnSpPr>
        <p:spPr>
          <a:xfrm>
            <a:off x="242249" y="3194302"/>
            <a:ext cx="34086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44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49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5" y="2087478"/>
            <a:ext cx="3628183" cy="162144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2C718D-35A9-230A-72C0-1F6BB23FE935}"/>
              </a:ext>
            </a:extLst>
          </p:cNvPr>
          <p:cNvSpPr/>
          <p:nvPr/>
        </p:nvSpPr>
        <p:spPr>
          <a:xfrm>
            <a:off x="296395" y="2516269"/>
            <a:ext cx="3508043" cy="665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634122-A739-CB64-9E7E-D287BD27B3FB}"/>
              </a:ext>
            </a:extLst>
          </p:cNvPr>
          <p:cNvSpPr txBox="1"/>
          <p:nvPr/>
        </p:nvSpPr>
        <p:spPr>
          <a:xfrm>
            <a:off x="4138334" y="993043"/>
            <a:ext cx="4226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Netzzugangsschicht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Ermöglicht die Datenübertragung über eine beliebiges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Verwendete Protokolle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Ethernet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WLAN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Umfasst auch die Kapselung von IP-Paketen in Netzrahmen und die Zugriffssteuerung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Wer darf ins Netz?</a:t>
            </a:r>
          </a:p>
        </p:txBody>
      </p:sp>
    </p:spTree>
    <p:extLst>
      <p:ext uri="{BB962C8B-B14F-4D97-AF65-F5344CB8AC3E}">
        <p14:creationId xmlns:p14="http://schemas.microsoft.com/office/powerpoint/2010/main" val="381936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67123D-1B1B-8C2A-672E-0C18E6A31CBE}"/>
              </a:ext>
            </a:extLst>
          </p:cNvPr>
          <p:cNvSpPr txBox="1"/>
          <p:nvPr/>
        </p:nvSpPr>
        <p:spPr>
          <a:xfrm>
            <a:off x="313698" y="1324001"/>
            <a:ext cx="4111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</a:t>
            </a:r>
          </a:p>
          <a:p>
            <a:endParaRPr lang="de-DE" dirty="0"/>
          </a:p>
          <a:p>
            <a:r>
              <a:rPr lang="de-DE" dirty="0"/>
              <a:t>Hochschule Düsseldorf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Kunstakademie Düsseldorf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0B3D323-D841-A5CB-0C08-67BDA9CD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4" y="1074585"/>
            <a:ext cx="4248416" cy="279409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A7CDFC8-70F6-F66B-F626-68FBC59A0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13" y="2127968"/>
            <a:ext cx="1728684" cy="8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87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50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5" y="2087478"/>
            <a:ext cx="3628183" cy="162144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2C718D-35A9-230A-72C0-1F6BB23FE935}"/>
              </a:ext>
            </a:extLst>
          </p:cNvPr>
          <p:cNvSpPr/>
          <p:nvPr/>
        </p:nvSpPr>
        <p:spPr>
          <a:xfrm>
            <a:off x="296395" y="3207785"/>
            <a:ext cx="3508043" cy="639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634122-A739-CB64-9E7E-D287BD27B3FB}"/>
              </a:ext>
            </a:extLst>
          </p:cNvPr>
          <p:cNvSpPr txBox="1"/>
          <p:nvPr/>
        </p:nvSpPr>
        <p:spPr>
          <a:xfrm>
            <a:off x="4138334" y="993043"/>
            <a:ext cx="422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Internetschicht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den Aufbau von IP Paketen und bestimmt welchen Weg diese nehmen </a:t>
            </a:r>
            <a:r>
              <a:rPr lang="en-US" dirty="0"/>
              <a:t>(Routing)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5E5F539-A2E0-D6D4-3C5C-486103B95D86}"/>
              </a:ext>
            </a:extLst>
          </p:cNvPr>
          <p:cNvSpPr/>
          <p:nvPr/>
        </p:nvSpPr>
        <p:spPr>
          <a:xfrm>
            <a:off x="242249" y="2531269"/>
            <a:ext cx="3562189" cy="43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638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51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5" y="2087478"/>
            <a:ext cx="3628183" cy="162144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2C718D-35A9-230A-72C0-1F6BB23FE935}"/>
              </a:ext>
            </a:extLst>
          </p:cNvPr>
          <p:cNvSpPr/>
          <p:nvPr/>
        </p:nvSpPr>
        <p:spPr>
          <a:xfrm>
            <a:off x="296395" y="2956783"/>
            <a:ext cx="3508043" cy="89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634122-A739-CB64-9E7E-D287BD27B3FB}"/>
              </a:ext>
            </a:extLst>
          </p:cNvPr>
          <p:cNvSpPr txBox="1"/>
          <p:nvPr/>
        </p:nvSpPr>
        <p:spPr>
          <a:xfrm>
            <a:off x="4138334" y="993043"/>
            <a:ext cx="4226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Transportschicht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Stellt eine Verbindung zwischen zwei Endpunkten über das Netzwerk 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Protokolle TCP und UDP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Halten fest das in </a:t>
            </a:r>
            <a:r>
              <a:rPr lang="de-DE" b="1" i="1" dirty="0"/>
              <a:t>H </a:t>
            </a:r>
            <a:r>
              <a:rPr lang="de-DE" dirty="0"/>
              <a:t>final steht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5E5F539-A2E0-D6D4-3C5C-486103B95D86}"/>
              </a:ext>
            </a:extLst>
          </p:cNvPr>
          <p:cNvSpPr/>
          <p:nvPr/>
        </p:nvSpPr>
        <p:spPr>
          <a:xfrm>
            <a:off x="242249" y="2531269"/>
            <a:ext cx="3562189" cy="23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22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52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996349"/>
            <a:ext cx="8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TCP-IP Protokollarchitektur</a:t>
            </a:r>
            <a:r>
              <a:rPr lang="en-US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B76533-C49F-90E6-C763-5E7C6592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5" y="2087478"/>
            <a:ext cx="3628183" cy="162144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2C718D-35A9-230A-72C0-1F6BB23FE935}"/>
              </a:ext>
            </a:extLst>
          </p:cNvPr>
          <p:cNvSpPr/>
          <p:nvPr/>
        </p:nvSpPr>
        <p:spPr>
          <a:xfrm>
            <a:off x="296395" y="2750820"/>
            <a:ext cx="3508043" cy="1096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634122-A739-CB64-9E7E-D287BD27B3FB}"/>
              </a:ext>
            </a:extLst>
          </p:cNvPr>
          <p:cNvSpPr txBox="1"/>
          <p:nvPr/>
        </p:nvSpPr>
        <p:spPr>
          <a:xfrm>
            <a:off x="4138334" y="993043"/>
            <a:ext cx="4226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Anwendungsschicht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Beinhaltet sämtliche Programme und Dienste die über Netzwerkzugang verfügen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Protokolle wir HTTP, SMTP und FTP sind hier einzuordnen</a:t>
            </a:r>
          </a:p>
        </p:txBody>
      </p:sp>
    </p:spTree>
    <p:extLst>
      <p:ext uri="{BB962C8B-B14F-4D97-AF65-F5344CB8AC3E}">
        <p14:creationId xmlns:p14="http://schemas.microsoft.com/office/powerpoint/2010/main" val="2588293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53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</p:spTree>
    <p:extLst>
      <p:ext uri="{BB962C8B-B14F-4D97-AF65-F5344CB8AC3E}">
        <p14:creationId xmlns:p14="http://schemas.microsoft.com/office/powerpoint/2010/main" val="2369307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54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2712720" y="988362"/>
            <a:ext cx="1066800" cy="61848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864E4E-C043-E613-AFCC-053BB0979510}"/>
              </a:ext>
            </a:extLst>
          </p:cNvPr>
          <p:cNvSpPr txBox="1"/>
          <p:nvPr/>
        </p:nvSpPr>
        <p:spPr>
          <a:xfrm>
            <a:off x="5829300" y="2735580"/>
            <a:ext cx="242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Steht im Header etwas, was wir nicht erhalten wollen?</a:t>
            </a:r>
          </a:p>
        </p:txBody>
      </p:sp>
    </p:spTree>
    <p:extLst>
      <p:ext uri="{BB962C8B-B14F-4D97-AF65-F5344CB8AC3E}">
        <p14:creationId xmlns:p14="http://schemas.microsoft.com/office/powerpoint/2010/main" val="3458514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55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2712720" y="1873599"/>
            <a:ext cx="1066800" cy="388614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864E4E-C043-E613-AFCC-053BB0979510}"/>
              </a:ext>
            </a:extLst>
          </p:cNvPr>
          <p:cNvSpPr txBox="1"/>
          <p:nvPr/>
        </p:nvSpPr>
        <p:spPr>
          <a:xfrm>
            <a:off x="5829300" y="2458581"/>
            <a:ext cx="2423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Kompletter Datensatz wird analysiert.</a:t>
            </a:r>
          </a:p>
          <a:p>
            <a:endParaRPr lang="de-DE" dirty="0"/>
          </a:p>
          <a:p>
            <a:r>
              <a:rPr lang="de-DE" dirty="0"/>
              <a:t>Statusinformationen werden festgehalten.</a:t>
            </a:r>
          </a:p>
          <a:p>
            <a:endParaRPr lang="de-DE" dirty="0"/>
          </a:p>
          <a:p>
            <a:r>
              <a:rPr lang="de-DE" dirty="0"/>
              <a:t>Tiefer Scan entspricht langsamer </a:t>
            </a:r>
            <a:r>
              <a:rPr lang="de-DE" dirty="0" err="1"/>
              <a:t>performance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505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56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2735580" y="2465588"/>
            <a:ext cx="1066800" cy="4452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864E4E-C043-E613-AFCC-053BB0979510}"/>
              </a:ext>
            </a:extLst>
          </p:cNvPr>
          <p:cNvSpPr txBox="1"/>
          <p:nvPr/>
        </p:nvSpPr>
        <p:spPr>
          <a:xfrm>
            <a:off x="5829300" y="2458581"/>
            <a:ext cx="2423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Entscheidung wird getroffen in Abhängigkeit der Ergebnisse aus der Analyse.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BCDE75D-B559-FD4B-5336-844E784C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980" y="4492371"/>
            <a:ext cx="4720227" cy="26075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A978F52-AB67-0223-A93C-FF257ECC1F5E}"/>
              </a:ext>
            </a:extLst>
          </p:cNvPr>
          <p:cNvSpPr/>
          <p:nvPr/>
        </p:nvSpPr>
        <p:spPr>
          <a:xfrm>
            <a:off x="3177539" y="4461348"/>
            <a:ext cx="4781127" cy="32446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56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57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2735580" y="2465588"/>
            <a:ext cx="1066800" cy="4452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864E4E-C043-E613-AFCC-053BB0979510}"/>
              </a:ext>
            </a:extLst>
          </p:cNvPr>
          <p:cNvSpPr txBox="1"/>
          <p:nvPr/>
        </p:nvSpPr>
        <p:spPr>
          <a:xfrm>
            <a:off x="5829300" y="2458581"/>
            <a:ext cx="2567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Abgleich mit dem definierten Regelwerk.</a:t>
            </a:r>
          </a:p>
          <a:p>
            <a:endParaRPr lang="de-DE" b="1" dirty="0"/>
          </a:p>
          <a:p>
            <a:r>
              <a:rPr lang="de-DE" b="1" dirty="0"/>
              <a:t>Verbindung zu Sicherheitsrichtlinie.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BCDE75D-B559-FD4B-5336-844E784C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980" y="4492371"/>
            <a:ext cx="4720227" cy="26075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A978F52-AB67-0223-A93C-FF257ECC1F5E}"/>
              </a:ext>
            </a:extLst>
          </p:cNvPr>
          <p:cNvSpPr/>
          <p:nvPr/>
        </p:nvSpPr>
        <p:spPr>
          <a:xfrm>
            <a:off x="3177539" y="4461348"/>
            <a:ext cx="4781127" cy="32446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093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58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2709821" y="2880358"/>
            <a:ext cx="1066800" cy="32446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F5DC6FA-261B-C5F5-6D8A-775769E1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17" y="2880358"/>
            <a:ext cx="973844" cy="289964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3653D99-7055-4383-4076-9C4E1C059EFF}"/>
              </a:ext>
            </a:extLst>
          </p:cNvPr>
          <p:cNvSpPr txBox="1"/>
          <p:nvPr/>
        </p:nvSpPr>
        <p:spPr>
          <a:xfrm>
            <a:off x="5623560" y="3170322"/>
            <a:ext cx="276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folgende Event kann ein Block von Spam sein.</a:t>
            </a:r>
          </a:p>
        </p:txBody>
      </p:sp>
    </p:spTree>
    <p:extLst>
      <p:ext uri="{BB962C8B-B14F-4D97-AF65-F5344CB8AC3E}">
        <p14:creationId xmlns:p14="http://schemas.microsoft.com/office/powerpoint/2010/main" val="15022221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59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2709821" y="2880358"/>
            <a:ext cx="1495084" cy="32446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F5DC6FA-261B-C5F5-6D8A-775769E1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17" y="2880358"/>
            <a:ext cx="973844" cy="289964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3653D99-7055-4383-4076-9C4E1C059EFF}"/>
              </a:ext>
            </a:extLst>
          </p:cNvPr>
          <p:cNvSpPr txBox="1"/>
          <p:nvPr/>
        </p:nvSpPr>
        <p:spPr>
          <a:xfrm>
            <a:off x="5623560" y="3170322"/>
            <a:ext cx="276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Block einer DDoS Attacke. 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Alarm wird ausgelöst.</a:t>
            </a:r>
          </a:p>
        </p:txBody>
      </p:sp>
    </p:spTree>
    <p:extLst>
      <p:ext uri="{BB962C8B-B14F-4D97-AF65-F5344CB8AC3E}">
        <p14:creationId xmlns:p14="http://schemas.microsoft.com/office/powerpoint/2010/main" val="60699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67123D-1B1B-8C2A-672E-0C18E6A31CBE}"/>
              </a:ext>
            </a:extLst>
          </p:cNvPr>
          <p:cNvSpPr txBox="1"/>
          <p:nvPr/>
        </p:nvSpPr>
        <p:spPr>
          <a:xfrm>
            <a:off x="313698" y="1324001"/>
            <a:ext cx="4111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</a:t>
            </a:r>
          </a:p>
          <a:p>
            <a:endParaRPr lang="de-DE" dirty="0"/>
          </a:p>
          <a:p>
            <a:r>
              <a:rPr lang="de-DE" dirty="0"/>
              <a:t>Hochschule Düsseldorf </a:t>
            </a:r>
          </a:p>
          <a:p>
            <a:endParaRPr lang="de-DE" dirty="0"/>
          </a:p>
          <a:p>
            <a:r>
              <a:rPr lang="de-DE" dirty="0"/>
              <a:t>Kunstakademie Düsseldorf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18B399-263B-3038-522E-FDEC0702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8" y="2180637"/>
            <a:ext cx="6767895" cy="24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7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60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2709821" y="3307523"/>
            <a:ext cx="1066800" cy="41014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761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61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1668613" y="3307523"/>
            <a:ext cx="2108008" cy="577008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3653D99-7055-4383-4076-9C4E1C059EFF}"/>
              </a:ext>
            </a:extLst>
          </p:cNvPr>
          <p:cNvSpPr txBox="1"/>
          <p:nvPr/>
        </p:nvSpPr>
        <p:spPr>
          <a:xfrm>
            <a:off x="5717360" y="2708657"/>
            <a:ext cx="276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Entscheidungen werden in das Logbuch geschrieben.</a:t>
            </a:r>
          </a:p>
        </p:txBody>
      </p:sp>
    </p:spTree>
    <p:extLst>
      <p:ext uri="{BB962C8B-B14F-4D97-AF65-F5344CB8AC3E}">
        <p14:creationId xmlns:p14="http://schemas.microsoft.com/office/powerpoint/2010/main" val="3871073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62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1655264" y="3307523"/>
            <a:ext cx="2121357" cy="53691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3653D99-7055-4383-4076-9C4E1C059EFF}"/>
              </a:ext>
            </a:extLst>
          </p:cNvPr>
          <p:cNvSpPr txBox="1"/>
          <p:nvPr/>
        </p:nvSpPr>
        <p:spPr>
          <a:xfrm>
            <a:off x="5717360" y="2708657"/>
            <a:ext cx="276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Entscheidungen werden in das Logbuch geschrieben.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530A77-A5BC-DA03-2B5F-7E39E214F093}"/>
              </a:ext>
            </a:extLst>
          </p:cNvPr>
          <p:cNvSpPr txBox="1"/>
          <p:nvPr/>
        </p:nvSpPr>
        <p:spPr>
          <a:xfrm>
            <a:off x="6040380" y="3844436"/>
            <a:ext cx="18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Nachverfolgbar.</a:t>
            </a:r>
          </a:p>
        </p:txBody>
      </p:sp>
    </p:spTree>
    <p:extLst>
      <p:ext uri="{BB962C8B-B14F-4D97-AF65-F5344CB8AC3E}">
        <p14:creationId xmlns:p14="http://schemas.microsoft.com/office/powerpoint/2010/main" val="18494196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63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1394962" y="1865843"/>
            <a:ext cx="1094610" cy="39637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37D3B61-D3CC-5261-C0CB-1B4CDAD2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75" y="2476818"/>
            <a:ext cx="1479524" cy="30505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5B774FA-728B-BF82-5B35-CEE54805482B}"/>
              </a:ext>
            </a:extLst>
          </p:cNvPr>
          <p:cNvSpPr txBox="1"/>
          <p:nvPr/>
        </p:nvSpPr>
        <p:spPr>
          <a:xfrm>
            <a:off x="5352911" y="2876689"/>
            <a:ext cx="3130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Sorgt für die Anmeldung an verwalteten Instanzen. </a:t>
            </a:r>
          </a:p>
          <a:p>
            <a:endParaRPr lang="de-DE" dirty="0"/>
          </a:p>
          <a:p>
            <a:r>
              <a:rPr lang="de-DE" dirty="0"/>
              <a:t>VPN User etc.</a:t>
            </a:r>
          </a:p>
        </p:txBody>
      </p:sp>
    </p:spTree>
    <p:extLst>
      <p:ext uri="{BB962C8B-B14F-4D97-AF65-F5344CB8AC3E}">
        <p14:creationId xmlns:p14="http://schemas.microsoft.com/office/powerpoint/2010/main" val="16081602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64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1348240" y="3878833"/>
            <a:ext cx="2903385" cy="39637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B774FA-728B-BF82-5B35-CEE54805482B}"/>
              </a:ext>
            </a:extLst>
          </p:cNvPr>
          <p:cNvSpPr txBox="1"/>
          <p:nvPr/>
        </p:nvSpPr>
        <p:spPr>
          <a:xfrm>
            <a:off x="5352911" y="2876689"/>
            <a:ext cx="329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Firewall Schutzmodul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Bereich</a:t>
            </a:r>
            <a:r>
              <a:rPr lang="en-US" dirty="0"/>
              <a:t> der </a:t>
            </a:r>
            <a:r>
              <a:rPr lang="en-US" dirty="0" err="1"/>
              <a:t>programmierten</a:t>
            </a:r>
            <a:r>
              <a:rPr lang="en-US" dirty="0"/>
              <a:t> </a:t>
            </a:r>
            <a:r>
              <a:rPr lang="en-US" dirty="0" err="1"/>
              <a:t>Schutzfunktionen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Hersteller</a:t>
            </a:r>
            <a:r>
              <a:rPr lang="en-US" b="1" dirty="0"/>
              <a:t> </a:t>
            </a:r>
            <a:r>
              <a:rPr lang="en-US" b="1" dirty="0" err="1"/>
              <a:t>Programmierung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6767BA-D182-7364-4243-2FB82F37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70" y="2484639"/>
            <a:ext cx="1204047" cy="279613"/>
          </a:xfrm>
          <a:prstGeom prst="rect">
            <a:avLst/>
          </a:prstGeom>
        </p:spPr>
      </p:pic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51197928-B169-0771-AD46-06BF3911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2911" y="4525937"/>
            <a:ext cx="543968" cy="543968"/>
          </a:xfrm>
          <a:prstGeom prst="rect">
            <a:avLst/>
          </a:prstGeom>
        </p:spPr>
      </p:pic>
      <p:pic>
        <p:nvPicPr>
          <p:cNvPr id="17" name="Grafik 16" descr="Dollar">
            <a:extLst>
              <a:ext uri="{FF2B5EF4-FFF2-40B4-BE49-F238E27FC236}">
                <a16:creationId xmlns:a16="http://schemas.microsoft.com/office/drawing/2014/main" id="{C5A9C698-D0F5-0F10-BC15-19F00C754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895" y="4541348"/>
            <a:ext cx="543968" cy="543968"/>
          </a:xfrm>
          <a:prstGeom prst="rect">
            <a:avLst/>
          </a:prstGeom>
        </p:spPr>
      </p:pic>
      <p:pic>
        <p:nvPicPr>
          <p:cNvPr id="18" name="Grafik 17" descr="Dollar">
            <a:extLst>
              <a:ext uri="{FF2B5EF4-FFF2-40B4-BE49-F238E27FC236}">
                <a16:creationId xmlns:a16="http://schemas.microsoft.com/office/drawing/2014/main" id="{C4F294E8-BD3E-40B0-400C-577703D6C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5311" y="4678337"/>
            <a:ext cx="543968" cy="543968"/>
          </a:xfrm>
          <a:prstGeom prst="rect">
            <a:avLst/>
          </a:prstGeom>
        </p:spPr>
      </p:pic>
      <p:pic>
        <p:nvPicPr>
          <p:cNvPr id="19" name="Grafik 18" descr="Dollar">
            <a:extLst>
              <a:ext uri="{FF2B5EF4-FFF2-40B4-BE49-F238E27FC236}">
                <a16:creationId xmlns:a16="http://schemas.microsoft.com/office/drawing/2014/main" id="{EE2F614E-BC90-F653-8807-46D85C659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6962" y="4525885"/>
            <a:ext cx="543968" cy="543968"/>
          </a:xfrm>
          <a:prstGeom prst="rect">
            <a:avLst/>
          </a:prstGeom>
        </p:spPr>
      </p:pic>
      <p:pic>
        <p:nvPicPr>
          <p:cNvPr id="20" name="Grafik 19" descr="Dollar">
            <a:extLst>
              <a:ext uri="{FF2B5EF4-FFF2-40B4-BE49-F238E27FC236}">
                <a16:creationId xmlns:a16="http://schemas.microsoft.com/office/drawing/2014/main" id="{2539801C-C240-06E7-F50F-C235ECC8F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3776" y="3878833"/>
            <a:ext cx="543968" cy="543968"/>
          </a:xfrm>
          <a:prstGeom prst="rect">
            <a:avLst/>
          </a:prstGeom>
        </p:spPr>
      </p:pic>
      <p:pic>
        <p:nvPicPr>
          <p:cNvPr id="21" name="Grafik 20" descr="Dollar">
            <a:extLst>
              <a:ext uri="{FF2B5EF4-FFF2-40B4-BE49-F238E27FC236}">
                <a16:creationId xmlns:a16="http://schemas.microsoft.com/office/drawing/2014/main" id="{7F012766-FE3E-79B8-1409-85E0FF8D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2553" y="3892411"/>
            <a:ext cx="543968" cy="5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25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65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34D93E-C36A-101B-33F5-9112C8F725DF}"/>
              </a:ext>
            </a:extLst>
          </p:cNvPr>
          <p:cNvSpPr txBox="1"/>
          <p:nvPr/>
        </p:nvSpPr>
        <p:spPr>
          <a:xfrm>
            <a:off x="5717360" y="1052851"/>
            <a:ext cx="2766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Protokollelement x</a:t>
            </a:r>
            <a:r>
              <a:rPr lang="de-DE" baseline="-25000" dirty="0"/>
              <a:t>i</a:t>
            </a:r>
          </a:p>
          <a:p>
            <a:endParaRPr lang="de-DE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0721167-5121-AF0A-AC2B-FB74950E0654}"/>
              </a:ext>
            </a:extLst>
          </p:cNvPr>
          <p:cNvSpPr txBox="1"/>
          <p:nvPr/>
        </p:nvSpPr>
        <p:spPr>
          <a:xfrm>
            <a:off x="5717360" y="1338882"/>
            <a:ext cx="30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läuft über das WWW in die Firewall und durchläuft verschiedene Module.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1348240" y="3878833"/>
            <a:ext cx="2903385" cy="39637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B774FA-728B-BF82-5B35-CEE54805482B}"/>
              </a:ext>
            </a:extLst>
          </p:cNvPr>
          <p:cNvSpPr txBox="1"/>
          <p:nvPr/>
        </p:nvSpPr>
        <p:spPr>
          <a:xfrm>
            <a:off x="5352911" y="2876689"/>
            <a:ext cx="329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Firewall Schutzmodul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Bereich</a:t>
            </a:r>
            <a:r>
              <a:rPr lang="en-US" dirty="0"/>
              <a:t> der </a:t>
            </a:r>
            <a:r>
              <a:rPr lang="en-US" dirty="0" err="1"/>
              <a:t>programmierten</a:t>
            </a:r>
            <a:r>
              <a:rPr lang="en-US" dirty="0"/>
              <a:t> </a:t>
            </a:r>
            <a:r>
              <a:rPr lang="en-US" dirty="0" err="1"/>
              <a:t>Schutzfunktionen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Hersteller</a:t>
            </a:r>
            <a:r>
              <a:rPr lang="en-US" b="1" dirty="0"/>
              <a:t> </a:t>
            </a:r>
            <a:r>
              <a:rPr lang="en-US" b="1" dirty="0" err="1"/>
              <a:t>Programmierung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6767BA-D182-7364-4243-2FB82F37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70" y="2484639"/>
            <a:ext cx="1204047" cy="279613"/>
          </a:xfrm>
          <a:prstGeom prst="rect">
            <a:avLst/>
          </a:prstGeom>
        </p:spPr>
      </p:pic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51197928-B169-0771-AD46-06BF3911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2911" y="4525937"/>
            <a:ext cx="543968" cy="543968"/>
          </a:xfrm>
          <a:prstGeom prst="rect">
            <a:avLst/>
          </a:prstGeom>
        </p:spPr>
      </p:pic>
      <p:pic>
        <p:nvPicPr>
          <p:cNvPr id="17" name="Grafik 16" descr="Dollar">
            <a:extLst>
              <a:ext uri="{FF2B5EF4-FFF2-40B4-BE49-F238E27FC236}">
                <a16:creationId xmlns:a16="http://schemas.microsoft.com/office/drawing/2014/main" id="{C5A9C698-D0F5-0F10-BC15-19F00C754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895" y="4541348"/>
            <a:ext cx="543968" cy="543968"/>
          </a:xfrm>
          <a:prstGeom prst="rect">
            <a:avLst/>
          </a:prstGeom>
        </p:spPr>
      </p:pic>
      <p:pic>
        <p:nvPicPr>
          <p:cNvPr id="18" name="Grafik 17" descr="Dollar">
            <a:extLst>
              <a:ext uri="{FF2B5EF4-FFF2-40B4-BE49-F238E27FC236}">
                <a16:creationId xmlns:a16="http://schemas.microsoft.com/office/drawing/2014/main" id="{C4F294E8-BD3E-40B0-400C-577703D6C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5311" y="4678337"/>
            <a:ext cx="543968" cy="543968"/>
          </a:xfrm>
          <a:prstGeom prst="rect">
            <a:avLst/>
          </a:prstGeom>
        </p:spPr>
      </p:pic>
      <p:pic>
        <p:nvPicPr>
          <p:cNvPr id="19" name="Grafik 18" descr="Dollar">
            <a:extLst>
              <a:ext uri="{FF2B5EF4-FFF2-40B4-BE49-F238E27FC236}">
                <a16:creationId xmlns:a16="http://schemas.microsoft.com/office/drawing/2014/main" id="{EE2F614E-BC90-F653-8807-46D85C659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6962" y="4525885"/>
            <a:ext cx="543968" cy="543968"/>
          </a:xfrm>
          <a:prstGeom prst="rect">
            <a:avLst/>
          </a:prstGeom>
        </p:spPr>
      </p:pic>
      <p:pic>
        <p:nvPicPr>
          <p:cNvPr id="20" name="Grafik 19" descr="Dollar">
            <a:extLst>
              <a:ext uri="{FF2B5EF4-FFF2-40B4-BE49-F238E27FC236}">
                <a16:creationId xmlns:a16="http://schemas.microsoft.com/office/drawing/2014/main" id="{2539801C-C240-06E7-F50F-C235ECC8F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3776" y="3878833"/>
            <a:ext cx="543968" cy="543968"/>
          </a:xfrm>
          <a:prstGeom prst="rect">
            <a:avLst/>
          </a:prstGeom>
        </p:spPr>
      </p:pic>
      <p:pic>
        <p:nvPicPr>
          <p:cNvPr id="21" name="Grafik 20" descr="Dollar">
            <a:extLst>
              <a:ext uri="{FF2B5EF4-FFF2-40B4-BE49-F238E27FC236}">
                <a16:creationId xmlns:a16="http://schemas.microsoft.com/office/drawing/2014/main" id="{7F012766-FE3E-79B8-1409-85E0FF8D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2553" y="3892411"/>
            <a:ext cx="543968" cy="5439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BA75757-3833-414A-E61B-DE88A5AF6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49" y="915413"/>
            <a:ext cx="6767895" cy="24502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B4CAE1E0-9D07-337F-010C-AB85154F78F9}"/>
              </a:ext>
            </a:extLst>
          </p:cNvPr>
          <p:cNvSpPr/>
          <p:nvPr/>
        </p:nvSpPr>
        <p:spPr>
          <a:xfrm>
            <a:off x="6914733" y="763034"/>
            <a:ext cx="1810936" cy="2602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0749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66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1348240" y="3878833"/>
            <a:ext cx="2903385" cy="39637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B774FA-728B-BF82-5B35-CEE54805482B}"/>
              </a:ext>
            </a:extLst>
          </p:cNvPr>
          <p:cNvSpPr txBox="1"/>
          <p:nvPr/>
        </p:nvSpPr>
        <p:spPr>
          <a:xfrm>
            <a:off x="5352911" y="2876689"/>
            <a:ext cx="329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Firewall Schutzmodul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Bereich</a:t>
            </a:r>
            <a:r>
              <a:rPr lang="en-US" dirty="0"/>
              <a:t> der </a:t>
            </a:r>
            <a:r>
              <a:rPr lang="en-US" dirty="0" err="1"/>
              <a:t>programmierten</a:t>
            </a:r>
            <a:r>
              <a:rPr lang="en-US" dirty="0"/>
              <a:t> </a:t>
            </a:r>
            <a:r>
              <a:rPr lang="en-US" dirty="0" err="1"/>
              <a:t>Schutzfunktionen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Hersteller</a:t>
            </a:r>
            <a:r>
              <a:rPr lang="en-US" b="1" dirty="0"/>
              <a:t> </a:t>
            </a:r>
            <a:r>
              <a:rPr lang="en-US" b="1" dirty="0" err="1"/>
              <a:t>Programmierung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6767BA-D182-7364-4243-2FB82F37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70" y="2484639"/>
            <a:ext cx="1204047" cy="279613"/>
          </a:xfrm>
          <a:prstGeom prst="rect">
            <a:avLst/>
          </a:prstGeom>
        </p:spPr>
      </p:pic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51197928-B169-0771-AD46-06BF3911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2911" y="4525937"/>
            <a:ext cx="543968" cy="543968"/>
          </a:xfrm>
          <a:prstGeom prst="rect">
            <a:avLst/>
          </a:prstGeom>
        </p:spPr>
      </p:pic>
      <p:pic>
        <p:nvPicPr>
          <p:cNvPr id="17" name="Grafik 16" descr="Dollar">
            <a:extLst>
              <a:ext uri="{FF2B5EF4-FFF2-40B4-BE49-F238E27FC236}">
                <a16:creationId xmlns:a16="http://schemas.microsoft.com/office/drawing/2014/main" id="{C5A9C698-D0F5-0F10-BC15-19F00C754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895" y="4541348"/>
            <a:ext cx="543968" cy="543968"/>
          </a:xfrm>
          <a:prstGeom prst="rect">
            <a:avLst/>
          </a:prstGeom>
        </p:spPr>
      </p:pic>
      <p:pic>
        <p:nvPicPr>
          <p:cNvPr id="18" name="Grafik 17" descr="Dollar">
            <a:extLst>
              <a:ext uri="{FF2B5EF4-FFF2-40B4-BE49-F238E27FC236}">
                <a16:creationId xmlns:a16="http://schemas.microsoft.com/office/drawing/2014/main" id="{C4F294E8-BD3E-40B0-400C-577703D6C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5311" y="4678337"/>
            <a:ext cx="543968" cy="543968"/>
          </a:xfrm>
          <a:prstGeom prst="rect">
            <a:avLst/>
          </a:prstGeom>
        </p:spPr>
      </p:pic>
      <p:pic>
        <p:nvPicPr>
          <p:cNvPr id="19" name="Grafik 18" descr="Dollar">
            <a:extLst>
              <a:ext uri="{FF2B5EF4-FFF2-40B4-BE49-F238E27FC236}">
                <a16:creationId xmlns:a16="http://schemas.microsoft.com/office/drawing/2014/main" id="{EE2F614E-BC90-F653-8807-46D85C659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6962" y="4525885"/>
            <a:ext cx="543968" cy="543968"/>
          </a:xfrm>
          <a:prstGeom prst="rect">
            <a:avLst/>
          </a:prstGeom>
        </p:spPr>
      </p:pic>
      <p:pic>
        <p:nvPicPr>
          <p:cNvPr id="20" name="Grafik 19" descr="Dollar">
            <a:extLst>
              <a:ext uri="{FF2B5EF4-FFF2-40B4-BE49-F238E27FC236}">
                <a16:creationId xmlns:a16="http://schemas.microsoft.com/office/drawing/2014/main" id="{2539801C-C240-06E7-F50F-C235ECC8F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3776" y="3878833"/>
            <a:ext cx="543968" cy="543968"/>
          </a:xfrm>
          <a:prstGeom prst="rect">
            <a:avLst/>
          </a:prstGeom>
        </p:spPr>
      </p:pic>
      <p:pic>
        <p:nvPicPr>
          <p:cNvPr id="21" name="Grafik 20" descr="Dollar">
            <a:extLst>
              <a:ext uri="{FF2B5EF4-FFF2-40B4-BE49-F238E27FC236}">
                <a16:creationId xmlns:a16="http://schemas.microsoft.com/office/drawing/2014/main" id="{7F012766-FE3E-79B8-1409-85E0FF8D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2553" y="3892411"/>
            <a:ext cx="543968" cy="54396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82E352B-3BEC-EC1A-7C9D-4FFD663FD668}"/>
              </a:ext>
            </a:extLst>
          </p:cNvPr>
          <p:cNvSpPr txBox="1"/>
          <p:nvPr/>
        </p:nvSpPr>
        <p:spPr>
          <a:xfrm>
            <a:off x="5573168" y="253629"/>
            <a:ext cx="2983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Integrit</a:t>
            </a:r>
            <a:r>
              <a:rPr lang="de-DE" dirty="0" err="1"/>
              <a:t>ätstest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Ist die Firewall manipuliert worden?</a:t>
            </a:r>
          </a:p>
          <a:p>
            <a:endParaRPr lang="de-DE" dirty="0"/>
          </a:p>
          <a:p>
            <a:r>
              <a:rPr lang="de-DE" dirty="0"/>
              <a:t>TPM Check beim Bootvorgang.</a:t>
            </a:r>
          </a:p>
        </p:txBody>
      </p:sp>
    </p:spTree>
    <p:extLst>
      <p:ext uri="{BB962C8B-B14F-4D97-AF65-F5344CB8AC3E}">
        <p14:creationId xmlns:p14="http://schemas.microsoft.com/office/powerpoint/2010/main" val="15762976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67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3741ED6-9230-9357-9D12-15BDA95D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034"/>
            <a:ext cx="5724980" cy="37937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D7D23CE-1349-56C0-A78D-C53B945F8DA3}"/>
              </a:ext>
            </a:extLst>
          </p:cNvPr>
          <p:cNvSpPr/>
          <p:nvPr/>
        </p:nvSpPr>
        <p:spPr>
          <a:xfrm>
            <a:off x="1348240" y="3878833"/>
            <a:ext cx="2903385" cy="39637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B774FA-728B-BF82-5B35-CEE54805482B}"/>
              </a:ext>
            </a:extLst>
          </p:cNvPr>
          <p:cNvSpPr txBox="1"/>
          <p:nvPr/>
        </p:nvSpPr>
        <p:spPr>
          <a:xfrm>
            <a:off x="5352911" y="2876689"/>
            <a:ext cx="329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Firewall Schutzmodul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Bereich</a:t>
            </a:r>
            <a:r>
              <a:rPr lang="en-US" dirty="0"/>
              <a:t> der </a:t>
            </a:r>
            <a:r>
              <a:rPr lang="en-US" dirty="0" err="1"/>
              <a:t>programmierten</a:t>
            </a:r>
            <a:r>
              <a:rPr lang="en-US" dirty="0"/>
              <a:t> </a:t>
            </a:r>
            <a:r>
              <a:rPr lang="en-US" dirty="0" err="1"/>
              <a:t>Schutzfunktionen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Hersteller</a:t>
            </a:r>
            <a:r>
              <a:rPr lang="en-US" b="1" dirty="0"/>
              <a:t> </a:t>
            </a:r>
            <a:r>
              <a:rPr lang="en-US" b="1" dirty="0" err="1"/>
              <a:t>Programmierung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6767BA-D182-7364-4243-2FB82F37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70" y="2484639"/>
            <a:ext cx="1204047" cy="279613"/>
          </a:xfrm>
          <a:prstGeom prst="rect">
            <a:avLst/>
          </a:prstGeom>
        </p:spPr>
      </p:pic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51197928-B169-0771-AD46-06BF3911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2911" y="4525937"/>
            <a:ext cx="543968" cy="543968"/>
          </a:xfrm>
          <a:prstGeom prst="rect">
            <a:avLst/>
          </a:prstGeom>
        </p:spPr>
      </p:pic>
      <p:pic>
        <p:nvPicPr>
          <p:cNvPr id="17" name="Grafik 16" descr="Dollar">
            <a:extLst>
              <a:ext uri="{FF2B5EF4-FFF2-40B4-BE49-F238E27FC236}">
                <a16:creationId xmlns:a16="http://schemas.microsoft.com/office/drawing/2014/main" id="{C5A9C698-D0F5-0F10-BC15-19F00C754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895" y="4541348"/>
            <a:ext cx="543968" cy="543968"/>
          </a:xfrm>
          <a:prstGeom prst="rect">
            <a:avLst/>
          </a:prstGeom>
        </p:spPr>
      </p:pic>
      <p:pic>
        <p:nvPicPr>
          <p:cNvPr id="18" name="Grafik 17" descr="Dollar">
            <a:extLst>
              <a:ext uri="{FF2B5EF4-FFF2-40B4-BE49-F238E27FC236}">
                <a16:creationId xmlns:a16="http://schemas.microsoft.com/office/drawing/2014/main" id="{C4F294E8-BD3E-40B0-400C-577703D6C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5311" y="4678337"/>
            <a:ext cx="543968" cy="543968"/>
          </a:xfrm>
          <a:prstGeom prst="rect">
            <a:avLst/>
          </a:prstGeom>
        </p:spPr>
      </p:pic>
      <p:pic>
        <p:nvPicPr>
          <p:cNvPr id="19" name="Grafik 18" descr="Dollar">
            <a:extLst>
              <a:ext uri="{FF2B5EF4-FFF2-40B4-BE49-F238E27FC236}">
                <a16:creationId xmlns:a16="http://schemas.microsoft.com/office/drawing/2014/main" id="{EE2F614E-BC90-F653-8807-46D85C659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6962" y="4525885"/>
            <a:ext cx="543968" cy="543968"/>
          </a:xfrm>
          <a:prstGeom prst="rect">
            <a:avLst/>
          </a:prstGeom>
        </p:spPr>
      </p:pic>
      <p:pic>
        <p:nvPicPr>
          <p:cNvPr id="20" name="Grafik 19" descr="Dollar">
            <a:extLst>
              <a:ext uri="{FF2B5EF4-FFF2-40B4-BE49-F238E27FC236}">
                <a16:creationId xmlns:a16="http://schemas.microsoft.com/office/drawing/2014/main" id="{2539801C-C240-06E7-F50F-C235ECC8F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3776" y="3878833"/>
            <a:ext cx="543968" cy="543968"/>
          </a:xfrm>
          <a:prstGeom prst="rect">
            <a:avLst/>
          </a:prstGeom>
        </p:spPr>
      </p:pic>
      <p:pic>
        <p:nvPicPr>
          <p:cNvPr id="21" name="Grafik 20" descr="Dollar">
            <a:extLst>
              <a:ext uri="{FF2B5EF4-FFF2-40B4-BE49-F238E27FC236}">
                <a16:creationId xmlns:a16="http://schemas.microsoft.com/office/drawing/2014/main" id="{7F012766-FE3E-79B8-1409-85E0FF8D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2553" y="3892411"/>
            <a:ext cx="543968" cy="54396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82E352B-3BEC-EC1A-7C9D-4FFD663FD668}"/>
              </a:ext>
            </a:extLst>
          </p:cNvPr>
          <p:cNvSpPr txBox="1"/>
          <p:nvPr/>
        </p:nvSpPr>
        <p:spPr>
          <a:xfrm>
            <a:off x="5573168" y="129344"/>
            <a:ext cx="2983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Integrit</a:t>
            </a:r>
            <a:r>
              <a:rPr lang="de-DE" dirty="0" err="1"/>
              <a:t>ätstest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Checksummenüberprüfung</a:t>
            </a:r>
          </a:p>
          <a:p>
            <a:r>
              <a:rPr lang="de-DE" dirty="0"/>
              <a:t>wird durchgeführt.</a:t>
            </a:r>
          </a:p>
          <a:p>
            <a:endParaRPr lang="de-DE" dirty="0"/>
          </a:p>
          <a:p>
            <a:r>
              <a:rPr lang="de-DE" dirty="0"/>
              <a:t>Prüfsumme wird aus Speicherobjekten errechnet.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9179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68</a:t>
            </a:fld>
            <a:endParaRPr lang="de-DE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B774FA-728B-BF82-5B35-CEE54805482B}"/>
              </a:ext>
            </a:extLst>
          </p:cNvPr>
          <p:cNvSpPr txBox="1"/>
          <p:nvPr/>
        </p:nvSpPr>
        <p:spPr>
          <a:xfrm>
            <a:off x="5352911" y="2876689"/>
            <a:ext cx="329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Firewall Schutzmodul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Bereich</a:t>
            </a:r>
            <a:r>
              <a:rPr lang="en-US" dirty="0"/>
              <a:t> der </a:t>
            </a:r>
            <a:r>
              <a:rPr lang="en-US" dirty="0" err="1"/>
              <a:t>programmierten</a:t>
            </a:r>
            <a:r>
              <a:rPr lang="en-US" dirty="0"/>
              <a:t> </a:t>
            </a:r>
            <a:r>
              <a:rPr lang="en-US" dirty="0" err="1"/>
              <a:t>Schutzfunktionen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Hersteller</a:t>
            </a:r>
            <a:r>
              <a:rPr lang="en-US" b="1" dirty="0"/>
              <a:t> </a:t>
            </a:r>
            <a:r>
              <a:rPr lang="en-US" b="1" dirty="0" err="1"/>
              <a:t>Programmierung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6767BA-D182-7364-4243-2FB82F37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70" y="2484639"/>
            <a:ext cx="1204047" cy="279613"/>
          </a:xfrm>
          <a:prstGeom prst="rect">
            <a:avLst/>
          </a:prstGeom>
        </p:spPr>
      </p:pic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51197928-B169-0771-AD46-06BF39110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2911" y="4525937"/>
            <a:ext cx="543968" cy="543968"/>
          </a:xfrm>
          <a:prstGeom prst="rect">
            <a:avLst/>
          </a:prstGeom>
        </p:spPr>
      </p:pic>
      <p:pic>
        <p:nvPicPr>
          <p:cNvPr id="17" name="Grafik 16" descr="Dollar">
            <a:extLst>
              <a:ext uri="{FF2B5EF4-FFF2-40B4-BE49-F238E27FC236}">
                <a16:creationId xmlns:a16="http://schemas.microsoft.com/office/drawing/2014/main" id="{C5A9C698-D0F5-0F10-BC15-19F00C754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895" y="4541348"/>
            <a:ext cx="543968" cy="543968"/>
          </a:xfrm>
          <a:prstGeom prst="rect">
            <a:avLst/>
          </a:prstGeom>
        </p:spPr>
      </p:pic>
      <p:pic>
        <p:nvPicPr>
          <p:cNvPr id="18" name="Grafik 17" descr="Dollar">
            <a:extLst>
              <a:ext uri="{FF2B5EF4-FFF2-40B4-BE49-F238E27FC236}">
                <a16:creationId xmlns:a16="http://schemas.microsoft.com/office/drawing/2014/main" id="{C4F294E8-BD3E-40B0-400C-577703D6C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5311" y="4678337"/>
            <a:ext cx="543968" cy="543968"/>
          </a:xfrm>
          <a:prstGeom prst="rect">
            <a:avLst/>
          </a:prstGeom>
        </p:spPr>
      </p:pic>
      <p:pic>
        <p:nvPicPr>
          <p:cNvPr id="19" name="Grafik 18" descr="Dollar">
            <a:extLst>
              <a:ext uri="{FF2B5EF4-FFF2-40B4-BE49-F238E27FC236}">
                <a16:creationId xmlns:a16="http://schemas.microsoft.com/office/drawing/2014/main" id="{EE2F614E-BC90-F653-8807-46D85C659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6962" y="4525885"/>
            <a:ext cx="543968" cy="543968"/>
          </a:xfrm>
          <a:prstGeom prst="rect">
            <a:avLst/>
          </a:prstGeom>
        </p:spPr>
      </p:pic>
      <p:pic>
        <p:nvPicPr>
          <p:cNvPr id="20" name="Grafik 19" descr="Dollar">
            <a:extLst>
              <a:ext uri="{FF2B5EF4-FFF2-40B4-BE49-F238E27FC236}">
                <a16:creationId xmlns:a16="http://schemas.microsoft.com/office/drawing/2014/main" id="{2539801C-C240-06E7-F50F-C235ECC8F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3776" y="3878833"/>
            <a:ext cx="543968" cy="543968"/>
          </a:xfrm>
          <a:prstGeom prst="rect">
            <a:avLst/>
          </a:prstGeom>
        </p:spPr>
      </p:pic>
      <p:pic>
        <p:nvPicPr>
          <p:cNvPr id="21" name="Grafik 20" descr="Dollar">
            <a:extLst>
              <a:ext uri="{FF2B5EF4-FFF2-40B4-BE49-F238E27FC236}">
                <a16:creationId xmlns:a16="http://schemas.microsoft.com/office/drawing/2014/main" id="{7F012766-FE3E-79B8-1409-85E0FF8D2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2553" y="3892411"/>
            <a:ext cx="543968" cy="54396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8F2DB47-0CAF-B078-0EA3-3885EA499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03" y="1002682"/>
            <a:ext cx="3963197" cy="32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59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69</a:t>
            </a:fld>
            <a:endParaRPr lang="de-DE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B774FA-728B-BF82-5B35-CEE54805482B}"/>
              </a:ext>
            </a:extLst>
          </p:cNvPr>
          <p:cNvSpPr txBox="1"/>
          <p:nvPr/>
        </p:nvSpPr>
        <p:spPr>
          <a:xfrm>
            <a:off x="5352911" y="2876689"/>
            <a:ext cx="329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Firewall Schutzmodul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Bereich</a:t>
            </a:r>
            <a:r>
              <a:rPr lang="en-US" dirty="0"/>
              <a:t> der </a:t>
            </a:r>
            <a:r>
              <a:rPr lang="en-US" dirty="0" err="1"/>
              <a:t>programmierten</a:t>
            </a:r>
            <a:r>
              <a:rPr lang="en-US" dirty="0"/>
              <a:t> </a:t>
            </a:r>
            <a:r>
              <a:rPr lang="en-US" dirty="0" err="1"/>
              <a:t>Schutzfunktionen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 err="1"/>
              <a:t>Hersteller</a:t>
            </a:r>
            <a:r>
              <a:rPr lang="en-US" b="1" dirty="0"/>
              <a:t> </a:t>
            </a:r>
            <a:r>
              <a:rPr lang="en-US" b="1" dirty="0" err="1"/>
              <a:t>Programmierung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6767BA-D182-7364-4243-2FB82F37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70" y="2484639"/>
            <a:ext cx="1204047" cy="279613"/>
          </a:xfrm>
          <a:prstGeom prst="rect">
            <a:avLst/>
          </a:prstGeom>
        </p:spPr>
      </p:pic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51197928-B169-0771-AD46-06BF39110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2911" y="4525937"/>
            <a:ext cx="543968" cy="543968"/>
          </a:xfrm>
          <a:prstGeom prst="rect">
            <a:avLst/>
          </a:prstGeom>
        </p:spPr>
      </p:pic>
      <p:pic>
        <p:nvPicPr>
          <p:cNvPr id="17" name="Grafik 16" descr="Dollar">
            <a:extLst>
              <a:ext uri="{FF2B5EF4-FFF2-40B4-BE49-F238E27FC236}">
                <a16:creationId xmlns:a16="http://schemas.microsoft.com/office/drawing/2014/main" id="{C5A9C698-D0F5-0F10-BC15-19F00C754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895" y="4541348"/>
            <a:ext cx="543968" cy="543968"/>
          </a:xfrm>
          <a:prstGeom prst="rect">
            <a:avLst/>
          </a:prstGeom>
        </p:spPr>
      </p:pic>
      <p:pic>
        <p:nvPicPr>
          <p:cNvPr id="18" name="Grafik 17" descr="Dollar">
            <a:extLst>
              <a:ext uri="{FF2B5EF4-FFF2-40B4-BE49-F238E27FC236}">
                <a16:creationId xmlns:a16="http://schemas.microsoft.com/office/drawing/2014/main" id="{C4F294E8-BD3E-40B0-400C-577703D6C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5311" y="4678337"/>
            <a:ext cx="543968" cy="543968"/>
          </a:xfrm>
          <a:prstGeom prst="rect">
            <a:avLst/>
          </a:prstGeom>
        </p:spPr>
      </p:pic>
      <p:pic>
        <p:nvPicPr>
          <p:cNvPr id="19" name="Grafik 18" descr="Dollar">
            <a:extLst>
              <a:ext uri="{FF2B5EF4-FFF2-40B4-BE49-F238E27FC236}">
                <a16:creationId xmlns:a16="http://schemas.microsoft.com/office/drawing/2014/main" id="{EE2F614E-BC90-F653-8807-46D85C659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6962" y="4525885"/>
            <a:ext cx="543968" cy="543968"/>
          </a:xfrm>
          <a:prstGeom prst="rect">
            <a:avLst/>
          </a:prstGeom>
        </p:spPr>
      </p:pic>
      <p:pic>
        <p:nvPicPr>
          <p:cNvPr id="20" name="Grafik 19" descr="Dollar">
            <a:extLst>
              <a:ext uri="{FF2B5EF4-FFF2-40B4-BE49-F238E27FC236}">
                <a16:creationId xmlns:a16="http://schemas.microsoft.com/office/drawing/2014/main" id="{2539801C-C240-06E7-F50F-C235ECC8F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3776" y="3878833"/>
            <a:ext cx="543968" cy="543968"/>
          </a:xfrm>
          <a:prstGeom prst="rect">
            <a:avLst/>
          </a:prstGeom>
        </p:spPr>
      </p:pic>
      <p:pic>
        <p:nvPicPr>
          <p:cNvPr id="21" name="Grafik 20" descr="Dollar">
            <a:extLst>
              <a:ext uri="{FF2B5EF4-FFF2-40B4-BE49-F238E27FC236}">
                <a16:creationId xmlns:a16="http://schemas.microsoft.com/office/drawing/2014/main" id="{7F012766-FE3E-79B8-1409-85E0FF8D2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2553" y="3892411"/>
            <a:ext cx="543968" cy="54396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8F2DB47-0CAF-B078-0EA3-3885EA499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03" y="1002682"/>
            <a:ext cx="3963197" cy="3243525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5F34843-3F62-09B3-8636-5FDB4A772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461" y="188826"/>
            <a:ext cx="4174569" cy="1511376"/>
          </a:xfrm>
          <a:prstGeom prst="rect">
            <a:avLst/>
          </a:prstGeom>
        </p:spPr>
      </p:pic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E515966D-E0A7-A67D-1F2D-9A09592B208D}"/>
              </a:ext>
            </a:extLst>
          </p:cNvPr>
          <p:cNvCxnSpPr>
            <a:stCxn id="2" idx="2"/>
          </p:cNvCxnSpPr>
          <p:nvPr/>
        </p:nvCxnSpPr>
        <p:spPr>
          <a:xfrm rot="5400000">
            <a:off x="4973972" y="724228"/>
            <a:ext cx="589801" cy="2541749"/>
          </a:xfrm>
          <a:prstGeom prst="bentConnector2">
            <a:avLst/>
          </a:prstGeom>
          <a:ln w="76200">
            <a:solidFill>
              <a:srgbClr val="00AD4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8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76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70</a:t>
            </a:fld>
            <a:endParaRPr lang="de-DE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5F34843-3F62-09B3-8636-5FDB4A77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61" y="188826"/>
            <a:ext cx="4174569" cy="151137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64B3FC-635D-0774-02F6-E24B5737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85" y="1519689"/>
            <a:ext cx="4702705" cy="2713999"/>
          </a:xfrm>
          <a:prstGeom prst="rect">
            <a:avLst/>
          </a:prstGeom>
        </p:spPr>
      </p:pic>
      <p:pic>
        <p:nvPicPr>
          <p:cNvPr id="23" name="Grafik 22" descr="Hilfe">
            <a:extLst>
              <a:ext uri="{FF2B5EF4-FFF2-40B4-BE49-F238E27FC236}">
                <a16:creationId xmlns:a16="http://schemas.microsoft.com/office/drawing/2014/main" id="{AC81EE06-DC1F-49F6-A892-C6F4A1FB5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459" y="2111212"/>
            <a:ext cx="1591857" cy="15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4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23.11.2022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Firewalls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23.11.2022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E108E9-8754-78D7-3474-75C69AA4952F}"/>
              </a:ext>
            </a:extLst>
          </p:cNvPr>
          <p:cNvSpPr txBox="1"/>
          <p:nvPr/>
        </p:nvSpPr>
        <p:spPr>
          <a:xfrm>
            <a:off x="242249" y="1023410"/>
            <a:ext cx="5079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de-DE" dirty="0" err="1"/>
              <a:t>ückblick</a:t>
            </a:r>
            <a:r>
              <a:rPr lang="de-DE" dirty="0"/>
              <a:t> auf Angriffsvektoren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Passiver</a:t>
            </a:r>
            <a:r>
              <a:rPr lang="en-US" dirty="0"/>
              <a:t> Angriff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Aktiver</a:t>
            </a:r>
            <a:r>
              <a:rPr lang="en-US" dirty="0"/>
              <a:t> Angriff</a:t>
            </a:r>
          </a:p>
          <a:p>
            <a:r>
              <a:rPr lang="de-DE" dirty="0"/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E1F654-D22D-537A-C963-79A232F3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34" y="325057"/>
            <a:ext cx="3611033" cy="160318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98638EA-E315-8D9C-B614-C3863A51D5E2}"/>
              </a:ext>
            </a:extLst>
          </p:cNvPr>
          <p:cNvSpPr/>
          <p:nvPr/>
        </p:nvSpPr>
        <p:spPr>
          <a:xfrm>
            <a:off x="500584" y="1815451"/>
            <a:ext cx="1855498" cy="45386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D0DF87-8DFE-86CD-99E0-C5654A2E7036}"/>
              </a:ext>
            </a:extLst>
          </p:cNvPr>
          <p:cNvSpPr txBox="1"/>
          <p:nvPr/>
        </p:nvSpPr>
        <p:spPr>
          <a:xfrm>
            <a:off x="3023527" y="2329384"/>
            <a:ext cx="5032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Abhören von Daten </a:t>
            </a:r>
          </a:p>
          <a:p>
            <a:endParaRPr lang="de-DE" dirty="0"/>
          </a:p>
          <a:p>
            <a:r>
              <a:rPr lang="de-DE" dirty="0"/>
              <a:t>Angreifer gelangt in den Besitz von Daten</a:t>
            </a:r>
          </a:p>
          <a:p>
            <a:endParaRPr lang="de-DE" dirty="0"/>
          </a:p>
          <a:p>
            <a:r>
              <a:rPr lang="de-DE" dirty="0"/>
              <a:t>Angreifer schaltet sich zwischen die zwei Endpunkte der Kommunikation.</a:t>
            </a:r>
          </a:p>
        </p:txBody>
      </p:sp>
    </p:spTree>
    <p:extLst>
      <p:ext uri="{BB962C8B-B14F-4D97-AF65-F5344CB8AC3E}">
        <p14:creationId xmlns:p14="http://schemas.microsoft.com/office/powerpoint/2010/main" val="218953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Microsoft Office PowerPoint</Application>
  <PresentationFormat>Bildschirmpräsentation (16:9)</PresentationFormat>
  <Paragraphs>766</Paragraphs>
  <Slides>70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80" baseType="lpstr">
      <vt:lpstr>Arial</vt:lpstr>
      <vt:lpstr>ArialMT</vt:lpstr>
      <vt:lpstr>Calibri</vt:lpstr>
      <vt:lpstr>Courier New</vt:lpstr>
      <vt:lpstr>HSD Sans</vt:lpstr>
      <vt:lpstr>HSD Sans Design</vt:lpstr>
      <vt:lpstr>HSD Sans Maschinenbau</vt:lpstr>
      <vt:lpstr>Symbol</vt:lpstr>
      <vt:lpstr>Wingdings</vt:lpstr>
      <vt:lpstr>Office-Design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82</cp:revision>
  <dcterms:created xsi:type="dcterms:W3CDTF">2015-12-03T10:35:01Z</dcterms:created>
  <dcterms:modified xsi:type="dcterms:W3CDTF">2022-11-23T11:04:12Z</dcterms:modified>
</cp:coreProperties>
</file>