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25" r:id="rId2"/>
    <p:sldId id="526" r:id="rId3"/>
    <p:sldId id="527" r:id="rId4"/>
    <p:sldId id="528" r:id="rId5"/>
    <p:sldId id="529" r:id="rId6"/>
    <p:sldId id="532" r:id="rId7"/>
    <p:sldId id="530" r:id="rId8"/>
    <p:sldId id="531" r:id="rId9"/>
    <p:sldId id="533" r:id="rId10"/>
    <p:sldId id="534" r:id="rId11"/>
    <p:sldId id="537" r:id="rId12"/>
    <p:sldId id="535" r:id="rId13"/>
    <p:sldId id="538" r:id="rId14"/>
    <p:sldId id="539" r:id="rId15"/>
    <p:sldId id="516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525"/>
            <p14:sldId id="526"/>
            <p14:sldId id="527"/>
            <p14:sldId id="528"/>
            <p14:sldId id="529"/>
            <p14:sldId id="532"/>
            <p14:sldId id="530"/>
            <p14:sldId id="531"/>
            <p14:sldId id="533"/>
            <p14:sldId id="534"/>
            <p14:sldId id="537"/>
            <p14:sldId id="535"/>
            <p14:sldId id="538"/>
            <p14:sldId id="539"/>
            <p14:sldId id="516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4B"/>
    <a:srgbClr val="00B050"/>
    <a:srgbClr val="C5C5C5"/>
    <a:srgbClr val="00206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719"/>
  </p:normalViewPr>
  <p:slideViewPr>
    <p:cSldViewPr snapToGrid="0" snapToObjects="1">
      <p:cViewPr varScale="1">
        <p:scale>
          <a:sx n="137" d="100"/>
          <a:sy n="137" d="100"/>
        </p:scale>
        <p:origin x="96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sv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8.sv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12" Type="http://schemas.openxmlformats.org/officeDocument/2006/relationships/image" Target="../media/image3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34.png"/><Relationship Id="rId5" Type="http://schemas.openxmlformats.org/officeDocument/2006/relationships/image" Target="../media/image6.svg"/><Relationship Id="rId10" Type="http://schemas.openxmlformats.org/officeDocument/2006/relationships/image" Target="../media/image33.sv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12" Type="http://schemas.openxmlformats.org/officeDocument/2006/relationships/image" Target="../media/image3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34.png"/><Relationship Id="rId5" Type="http://schemas.openxmlformats.org/officeDocument/2006/relationships/image" Target="../media/image6.svg"/><Relationship Id="rId10" Type="http://schemas.openxmlformats.org/officeDocument/2006/relationships/image" Target="../media/image33.svg"/><Relationship Id="rId4" Type="http://schemas.openxmlformats.org/officeDocument/2006/relationships/image" Target="../media/image5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3.sv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2" name="Grafik 13" descr="Umschlag öffnen mit einfarbiger Füllung">
            <a:extLst>
              <a:ext uri="{FF2B5EF4-FFF2-40B4-BE49-F238E27FC236}">
                <a16:creationId xmlns:a16="http://schemas.microsoft.com/office/drawing/2014/main" id="{4163FC69-BCD4-5B30-4332-9CE86BE5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7800" y="2528550"/>
            <a:ext cx="914400" cy="914400"/>
          </a:xfrm>
          <a:prstGeom prst="rect">
            <a:avLst/>
          </a:prstGeom>
        </p:spPr>
      </p:pic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40E5802-BBE9-6CC9-4D83-31605D025DAB}"/>
              </a:ext>
            </a:extLst>
          </p:cNvPr>
          <p:cNvSpPr/>
          <p:nvPr/>
        </p:nvSpPr>
        <p:spPr>
          <a:xfrm rot="5400000">
            <a:off x="5124276" y="2632050"/>
            <a:ext cx="209448" cy="1238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42A52FE-6C36-BE3D-D0EB-CA8ADEAA5B24}"/>
              </a:ext>
            </a:extLst>
          </p:cNvPr>
          <p:cNvSpPr txBox="1"/>
          <p:nvPr/>
        </p:nvSpPr>
        <p:spPr>
          <a:xfrm>
            <a:off x="4950000" y="3442499"/>
            <a:ext cx="214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latin typeface="Cambria"/>
                <a:ea typeface="Cambria"/>
                <a:cs typeface="Arial"/>
              </a:rPr>
              <a:t>143</a:t>
            </a:r>
            <a:endParaRPr lang="de-DE" dirty="0">
              <a:latin typeface="Cambria"/>
              <a:ea typeface="Cambria"/>
            </a:endParaRP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6D4200C7-CDD1-546A-42CF-09EF05A580F2}"/>
              </a:ext>
            </a:extLst>
          </p:cNvPr>
          <p:cNvCxnSpPr/>
          <p:nvPr/>
        </p:nvCxnSpPr>
        <p:spPr>
          <a:xfrm flipV="1">
            <a:off x="5498550" y="3337200"/>
            <a:ext cx="1427400" cy="300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7" descr="Frau mit einfarbiger Füllung">
            <a:extLst>
              <a:ext uri="{FF2B5EF4-FFF2-40B4-BE49-F238E27FC236}">
                <a16:creationId xmlns:a16="http://schemas.microsoft.com/office/drawing/2014/main" id="{5F39D870-9206-1A70-C985-508374C73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2800" y="3932550"/>
            <a:ext cx="914400" cy="914400"/>
          </a:xfrm>
          <a:prstGeom prst="rect">
            <a:avLst/>
          </a:prstGeom>
        </p:spPr>
      </p:pic>
      <p:pic>
        <p:nvPicPr>
          <p:cNvPr id="18" name="Grafik 18" descr="Mann mit einfarbiger Füllung">
            <a:extLst>
              <a:ext uri="{FF2B5EF4-FFF2-40B4-BE49-F238E27FC236}">
                <a16:creationId xmlns:a16="http://schemas.microsoft.com/office/drawing/2014/main" id="{F233893C-E79B-3AF1-F44A-02E9B90D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6300" y="449550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A6CEAE5-0845-D7C5-5ED7-F0C3F707F7AE}"/>
              </a:ext>
            </a:extLst>
          </p:cNvPr>
          <p:cNvSpPr txBox="1"/>
          <p:nvPr/>
        </p:nvSpPr>
        <p:spPr>
          <a:xfrm>
            <a:off x="6408000" y="675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941A690-CAAA-FDE0-8ABE-653EB8E09185}"/>
              </a:ext>
            </a:extLst>
          </p:cNvPr>
          <p:cNvSpPr txBox="1"/>
          <p:nvPr/>
        </p:nvSpPr>
        <p:spPr>
          <a:xfrm>
            <a:off x="6444000" y="4203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F5EA8CC-C6A7-59AE-5FF0-4FFA37B3BFCD}"/>
              </a:ext>
            </a:extLst>
          </p:cNvPr>
          <p:cNvCxnSpPr/>
          <p:nvPr/>
        </p:nvCxnSpPr>
        <p:spPr>
          <a:xfrm flipH="1" flipV="1">
            <a:off x="7962075" y="795825"/>
            <a:ext cx="26100" cy="362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fik 22" descr="Mann mit einfarbiger Füllung">
            <a:extLst>
              <a:ext uri="{FF2B5EF4-FFF2-40B4-BE49-F238E27FC236}">
                <a16:creationId xmlns:a16="http://schemas.microsoft.com/office/drawing/2014/main" id="{B55CF6D5-E51E-CA3D-B770-42F26DD34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3800" y="2033550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BB08D0C-9E8B-4AA3-2D67-3CCCAD4388E2}"/>
              </a:ext>
            </a:extLst>
          </p:cNvPr>
          <p:cNvSpPr txBox="1"/>
          <p:nvPr/>
        </p:nvSpPr>
        <p:spPr>
          <a:xfrm>
            <a:off x="8217000" y="1692000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Eve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4F8F438-DF0D-A79D-CD01-D311458D2F1A}"/>
              </a:ext>
            </a:extLst>
          </p:cNvPr>
          <p:cNvCxnSpPr/>
          <p:nvPr/>
        </p:nvCxnSpPr>
        <p:spPr>
          <a:xfrm flipV="1">
            <a:off x="6549300" y="1588950"/>
            <a:ext cx="2426400" cy="81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7290CA5-FCD4-B2C5-979E-C899D45114EC}"/>
              </a:ext>
            </a:extLst>
          </p:cNvPr>
          <p:cNvSpPr txBox="1"/>
          <p:nvPr/>
        </p:nvSpPr>
        <p:spPr>
          <a:xfrm>
            <a:off x="4977000" y="1827000"/>
            <a:ext cx="2862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Eve kann ohne die 143 nur raten.</a:t>
            </a:r>
            <a:endParaRPr lang="de-DE" dirty="0"/>
          </a:p>
        </p:txBody>
      </p:sp>
      <p:pic>
        <p:nvPicPr>
          <p:cNvPr id="28" name="Grafik 10">
            <a:extLst>
              <a:ext uri="{FF2B5EF4-FFF2-40B4-BE49-F238E27FC236}">
                <a16:creationId xmlns:a16="http://schemas.microsoft.com/office/drawing/2014/main" id="{31339470-0451-CDE3-9AE4-DC686C76DC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7139" y="3067881"/>
            <a:ext cx="823168" cy="1060374"/>
          </a:xfrm>
          <a:prstGeom prst="rect">
            <a:avLst/>
          </a:prstGeom>
        </p:spPr>
      </p:pic>
      <p:sp>
        <p:nvSpPr>
          <p:cNvPr id="1024" name="AutoShape 4">
            <a:extLst>
              <a:ext uri="{FF2B5EF4-FFF2-40B4-BE49-F238E27FC236}">
                <a16:creationId xmlns:a16="http://schemas.microsoft.com/office/drawing/2014/main" id="{5BA43B46-C2CF-6C69-5EB4-94FEFBDA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44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562C30-AF45-3F7A-4816-414EF040DC0B}"/>
              </a:ext>
            </a:extLst>
          </p:cNvPr>
          <p:cNvCxnSpPr/>
          <p:nvPr/>
        </p:nvCxnSpPr>
        <p:spPr>
          <a:xfrm>
            <a:off x="2315527" y="3953799"/>
            <a:ext cx="205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0F4A9C-8922-9633-362B-B5533E8B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170" y="4043056"/>
            <a:ext cx="100453" cy="1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87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F562C30-AF45-3F7A-4816-414EF040DC0B}"/>
              </a:ext>
            </a:extLst>
          </p:cNvPr>
          <p:cNvCxnSpPr/>
          <p:nvPr/>
        </p:nvCxnSpPr>
        <p:spPr>
          <a:xfrm>
            <a:off x="2315527" y="3953799"/>
            <a:ext cx="205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9751333-BA61-571A-FBC6-4C4D035B9821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59059D-4BC8-DF64-F631-63EFD9A82409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28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0DB3EFE-868D-96F5-93AD-CA099E8F48F7}"/>
              </a:ext>
            </a:extLst>
          </p:cNvPr>
          <p:cNvSpPr txBox="1"/>
          <p:nvPr/>
        </p:nvSpPr>
        <p:spPr>
          <a:xfrm>
            <a:off x="4718050" y="30521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Entschl</a:t>
            </a:r>
            <a:r>
              <a:rPr lang="de-DE" dirty="0" err="1"/>
              <a:t>üsseln</a:t>
            </a:r>
            <a:r>
              <a:rPr lang="de-DE" dirty="0"/>
              <a:t> mit </a:t>
            </a:r>
            <a:r>
              <a:rPr lang="en-US" dirty="0"/>
              <a:t>(11,14)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D212A87-D65F-DD23-C0BB-D103E6436E40}"/>
              </a:ext>
            </a:extLst>
          </p:cNvPr>
          <p:cNvSpPr txBox="1"/>
          <p:nvPr/>
        </p:nvSpPr>
        <p:spPr>
          <a:xfrm>
            <a:off x="1979691" y="4043056"/>
            <a:ext cx="229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Text: 4          D    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B44CC7-6A6C-5B05-3947-79517433C5DF}"/>
              </a:ext>
            </a:extLst>
          </p:cNvPr>
          <p:cNvCxnSpPr/>
          <p:nvPr/>
        </p:nvCxnSpPr>
        <p:spPr>
          <a:xfrm>
            <a:off x="2813729" y="42332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443338D-6FB3-EC2F-2EEB-9ED337BD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24" y="3574027"/>
            <a:ext cx="3486150" cy="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EDD69EB0-EDB5-3165-9982-03E09519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3923611"/>
            <a:ext cx="3194259" cy="2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2060E2A5-0A52-4B7A-2FFD-92695A8A2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4" y="4273580"/>
            <a:ext cx="1727146" cy="2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C2564C75-F274-A8F5-4FA9-966F954B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21" y="4355980"/>
            <a:ext cx="1264485" cy="2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015C236-2F32-E854-E8F8-3283683CD40C}"/>
              </a:ext>
            </a:extLst>
          </p:cNvPr>
          <p:cNvSpPr txBox="1"/>
          <p:nvPr/>
        </p:nvSpPr>
        <p:spPr>
          <a:xfrm>
            <a:off x="5222631" y="4604481"/>
            <a:ext cx="16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  <a:endParaRPr lang="de-DE" i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4BFC225-5E15-2A62-09AF-064A9C92C4EE}"/>
              </a:ext>
            </a:extLst>
          </p:cNvPr>
          <p:cNvSpPr/>
          <p:nvPr/>
        </p:nvSpPr>
        <p:spPr>
          <a:xfrm>
            <a:off x="5070615" y="4591781"/>
            <a:ext cx="834885" cy="373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F0C093D-1FA4-83D3-D068-F32EFBE5C1EB}"/>
              </a:ext>
            </a:extLst>
          </p:cNvPr>
          <p:cNvSpPr/>
          <p:nvPr/>
        </p:nvSpPr>
        <p:spPr>
          <a:xfrm>
            <a:off x="1286243" y="2843828"/>
            <a:ext cx="834885" cy="3730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6DE1538-1D80-DE32-DAC3-B397C3BE980A}"/>
              </a:ext>
            </a:extLst>
          </p:cNvPr>
          <p:cNvSpPr/>
          <p:nvPr/>
        </p:nvSpPr>
        <p:spPr>
          <a:xfrm>
            <a:off x="64519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CB2899-30DB-53C1-62DB-4B4E0661CBC4}"/>
              </a:ext>
            </a:extLst>
          </p:cNvPr>
          <p:cNvCxnSpPr/>
          <p:nvPr/>
        </p:nvCxnSpPr>
        <p:spPr>
          <a:xfrm>
            <a:off x="66674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5665F9-2C2F-0696-02A6-12E7C5FA7CE9}"/>
              </a:ext>
            </a:extLst>
          </p:cNvPr>
          <p:cNvCxnSpPr/>
          <p:nvPr/>
        </p:nvCxnSpPr>
        <p:spPr>
          <a:xfrm>
            <a:off x="64519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B1CF0A6-B759-CC74-6ADD-C0D146CFE89C}"/>
              </a:ext>
            </a:extLst>
          </p:cNvPr>
          <p:cNvSpPr/>
          <p:nvPr/>
        </p:nvSpPr>
        <p:spPr>
          <a:xfrm>
            <a:off x="84755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B5D357-58ED-6948-E241-91B45FC6C388}"/>
              </a:ext>
            </a:extLst>
          </p:cNvPr>
          <p:cNvCxnSpPr/>
          <p:nvPr/>
        </p:nvCxnSpPr>
        <p:spPr>
          <a:xfrm>
            <a:off x="86910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E8D148-0C94-C8A3-E189-5B1E54527697}"/>
              </a:ext>
            </a:extLst>
          </p:cNvPr>
          <p:cNvCxnSpPr/>
          <p:nvPr/>
        </p:nvCxnSpPr>
        <p:spPr>
          <a:xfrm>
            <a:off x="84755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F7C835-DB28-AFA4-53DC-7E92328E0B5E}"/>
              </a:ext>
            </a:extLst>
          </p:cNvPr>
          <p:cNvSpPr/>
          <p:nvPr/>
        </p:nvSpPr>
        <p:spPr>
          <a:xfrm>
            <a:off x="7821638" y="23265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3C92247-B3F9-FA82-B2E2-7879B6878428}"/>
              </a:ext>
            </a:extLst>
          </p:cNvPr>
          <p:cNvGrpSpPr/>
          <p:nvPr/>
        </p:nvGrpSpPr>
        <p:grpSpPr>
          <a:xfrm rot="2632046">
            <a:off x="7821638" y="2320486"/>
            <a:ext cx="431006" cy="440532"/>
            <a:chOff x="4440110" y="2675731"/>
            <a:chExt cx="431006" cy="440532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DC2A836-649F-76E9-20D7-6B151E6637DB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FB71437-D45C-8ED1-6963-F01592F7B93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84F765D9-DF52-4C3C-D68E-680C0E953854}"/>
              </a:ext>
            </a:extLst>
          </p:cNvPr>
          <p:cNvSpPr/>
          <p:nvPr/>
        </p:nvSpPr>
        <p:spPr>
          <a:xfrm>
            <a:off x="7130191" y="23237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719B0DC-1312-B897-4896-CD745B234D63}"/>
              </a:ext>
            </a:extLst>
          </p:cNvPr>
          <p:cNvCxnSpPr/>
          <p:nvPr/>
        </p:nvCxnSpPr>
        <p:spPr>
          <a:xfrm>
            <a:off x="7345694" y="232373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7C03920-A1C0-AFF0-41D2-5B5FEDD5E14C}"/>
              </a:ext>
            </a:extLst>
          </p:cNvPr>
          <p:cNvCxnSpPr/>
          <p:nvPr/>
        </p:nvCxnSpPr>
        <p:spPr>
          <a:xfrm>
            <a:off x="7130191" y="254400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</p:spTree>
    <p:extLst>
      <p:ext uri="{BB962C8B-B14F-4D97-AF65-F5344CB8AC3E}">
        <p14:creationId xmlns:p14="http://schemas.microsoft.com/office/powerpoint/2010/main" val="23138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6DE1538-1D80-DE32-DAC3-B397C3BE980A}"/>
              </a:ext>
            </a:extLst>
          </p:cNvPr>
          <p:cNvSpPr/>
          <p:nvPr/>
        </p:nvSpPr>
        <p:spPr>
          <a:xfrm>
            <a:off x="64519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CB2899-30DB-53C1-62DB-4B4E0661CBC4}"/>
              </a:ext>
            </a:extLst>
          </p:cNvPr>
          <p:cNvCxnSpPr/>
          <p:nvPr/>
        </p:nvCxnSpPr>
        <p:spPr>
          <a:xfrm>
            <a:off x="66674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5665F9-2C2F-0696-02A6-12E7C5FA7CE9}"/>
              </a:ext>
            </a:extLst>
          </p:cNvPr>
          <p:cNvCxnSpPr/>
          <p:nvPr/>
        </p:nvCxnSpPr>
        <p:spPr>
          <a:xfrm>
            <a:off x="64519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B1CF0A6-B759-CC74-6ADD-C0D146CFE89C}"/>
              </a:ext>
            </a:extLst>
          </p:cNvPr>
          <p:cNvSpPr/>
          <p:nvPr/>
        </p:nvSpPr>
        <p:spPr>
          <a:xfrm>
            <a:off x="84755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B5D357-58ED-6948-E241-91B45FC6C388}"/>
              </a:ext>
            </a:extLst>
          </p:cNvPr>
          <p:cNvCxnSpPr/>
          <p:nvPr/>
        </p:nvCxnSpPr>
        <p:spPr>
          <a:xfrm>
            <a:off x="86910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E8D148-0C94-C8A3-E189-5B1E54527697}"/>
              </a:ext>
            </a:extLst>
          </p:cNvPr>
          <p:cNvCxnSpPr/>
          <p:nvPr/>
        </p:nvCxnSpPr>
        <p:spPr>
          <a:xfrm>
            <a:off x="84755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F7C835-DB28-AFA4-53DC-7E92328E0B5E}"/>
              </a:ext>
            </a:extLst>
          </p:cNvPr>
          <p:cNvSpPr/>
          <p:nvPr/>
        </p:nvSpPr>
        <p:spPr>
          <a:xfrm>
            <a:off x="7821638" y="23265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3C92247-B3F9-FA82-B2E2-7879B6878428}"/>
              </a:ext>
            </a:extLst>
          </p:cNvPr>
          <p:cNvGrpSpPr/>
          <p:nvPr/>
        </p:nvGrpSpPr>
        <p:grpSpPr>
          <a:xfrm rot="2632046">
            <a:off x="7821638" y="2320486"/>
            <a:ext cx="431006" cy="440532"/>
            <a:chOff x="4440110" y="2675731"/>
            <a:chExt cx="431006" cy="440532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DC2A836-649F-76E9-20D7-6B151E6637DB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FB71437-D45C-8ED1-6963-F01592F7B93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84F765D9-DF52-4C3C-D68E-680C0E953854}"/>
              </a:ext>
            </a:extLst>
          </p:cNvPr>
          <p:cNvSpPr/>
          <p:nvPr/>
        </p:nvSpPr>
        <p:spPr>
          <a:xfrm>
            <a:off x="7130191" y="23237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719B0DC-1312-B897-4896-CD745B234D63}"/>
              </a:ext>
            </a:extLst>
          </p:cNvPr>
          <p:cNvCxnSpPr/>
          <p:nvPr/>
        </p:nvCxnSpPr>
        <p:spPr>
          <a:xfrm>
            <a:off x="7345694" y="232373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7C03920-A1C0-AFF0-41D2-5B5FEDD5E14C}"/>
              </a:ext>
            </a:extLst>
          </p:cNvPr>
          <p:cNvCxnSpPr/>
          <p:nvPr/>
        </p:nvCxnSpPr>
        <p:spPr>
          <a:xfrm>
            <a:off x="7130191" y="254400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EF4812A-A5A4-6527-84CC-C602E64880A8}"/>
              </a:ext>
            </a:extLst>
          </p:cNvPr>
          <p:cNvSpPr/>
          <p:nvPr/>
        </p:nvSpPr>
        <p:spPr>
          <a:xfrm>
            <a:off x="242249" y="1250950"/>
            <a:ext cx="8672891" cy="27946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</p:spTree>
    <p:extLst>
      <p:ext uri="{BB962C8B-B14F-4D97-AF65-F5344CB8AC3E}">
        <p14:creationId xmlns:p14="http://schemas.microsoft.com/office/powerpoint/2010/main" val="184591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765CD66-1439-B4A2-BB61-24F84B91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7" y="2345745"/>
            <a:ext cx="4416282" cy="69825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AA989C-A053-AB80-D503-F8424678B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4" y="1803154"/>
            <a:ext cx="965135" cy="13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9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765CD66-1439-B4A2-BB61-24F84B91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67" y="2345745"/>
            <a:ext cx="4416282" cy="69825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AA989C-A053-AB80-D503-F8424678B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4" y="1803154"/>
            <a:ext cx="965135" cy="136312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4248EE-BC0D-CEA6-01F5-FE06C640264F}"/>
              </a:ext>
            </a:extLst>
          </p:cNvPr>
          <p:cNvSpPr/>
          <p:nvPr/>
        </p:nvSpPr>
        <p:spPr>
          <a:xfrm>
            <a:off x="339967" y="2296012"/>
            <a:ext cx="329093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095790-C4C4-D6EC-D0B0-DC5A58FE8C31}"/>
              </a:ext>
            </a:extLst>
          </p:cNvPr>
          <p:cNvSpPr/>
          <p:nvPr/>
        </p:nvSpPr>
        <p:spPr>
          <a:xfrm>
            <a:off x="3673455" y="2154130"/>
            <a:ext cx="183964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0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AA989C-A053-AB80-D503-F8424678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524" y="1803154"/>
            <a:ext cx="965135" cy="136312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4248EE-BC0D-CEA6-01F5-FE06C640264F}"/>
              </a:ext>
            </a:extLst>
          </p:cNvPr>
          <p:cNvSpPr/>
          <p:nvPr/>
        </p:nvSpPr>
        <p:spPr>
          <a:xfrm>
            <a:off x="339967" y="2296012"/>
            <a:ext cx="329093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095790-C4C4-D6EC-D0B0-DC5A58FE8C31}"/>
              </a:ext>
            </a:extLst>
          </p:cNvPr>
          <p:cNvSpPr/>
          <p:nvPr/>
        </p:nvSpPr>
        <p:spPr>
          <a:xfrm>
            <a:off x="3673455" y="2154130"/>
            <a:ext cx="183964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538DAF-805C-F080-E5B6-59142480B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031966"/>
            <a:ext cx="5347570" cy="14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</p:spTree>
    <p:extLst>
      <p:ext uri="{BB962C8B-B14F-4D97-AF65-F5344CB8AC3E}">
        <p14:creationId xmlns:p14="http://schemas.microsoft.com/office/powerpoint/2010/main" val="174943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AA989C-A053-AB80-D503-F8424678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524" y="1803154"/>
            <a:ext cx="965135" cy="136312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4248EE-BC0D-CEA6-01F5-FE06C640264F}"/>
              </a:ext>
            </a:extLst>
          </p:cNvPr>
          <p:cNvSpPr/>
          <p:nvPr/>
        </p:nvSpPr>
        <p:spPr>
          <a:xfrm>
            <a:off x="339967" y="2296012"/>
            <a:ext cx="329093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095790-C4C4-D6EC-D0B0-DC5A58FE8C31}"/>
              </a:ext>
            </a:extLst>
          </p:cNvPr>
          <p:cNvSpPr/>
          <p:nvPr/>
        </p:nvSpPr>
        <p:spPr>
          <a:xfrm>
            <a:off x="3673455" y="2154130"/>
            <a:ext cx="183964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538DAF-805C-F080-E5B6-59142480B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031966"/>
            <a:ext cx="5347570" cy="14170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CF74C22-1B9E-A22E-E56B-621CD4FBE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65" y="2055681"/>
            <a:ext cx="5370245" cy="14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Wie sehen die Leitungen bei der Übertragung aus?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1071DB-0F9C-FBC9-10C0-0732A8D24EA8}"/>
              </a:ext>
            </a:extLst>
          </p:cNvPr>
          <p:cNvSpPr txBox="1"/>
          <p:nvPr/>
        </p:nvSpPr>
        <p:spPr>
          <a:xfrm>
            <a:off x="407065" y="971747"/>
            <a:ext cx="3601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AD4B"/>
                </a:solidFill>
              </a:rPr>
              <a:t>Photonen werden transportiert. Diese Leiter laufen über Glasfaser oder über Lasersysteme.</a:t>
            </a:r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ABF1CB66-67FB-86E6-B584-179574F4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39" y="1108948"/>
            <a:ext cx="3514207" cy="56507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2AA989C-A053-AB80-D503-F8424678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524" y="1803154"/>
            <a:ext cx="965135" cy="1363128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B14248EE-BC0D-CEA6-01F5-FE06C640264F}"/>
              </a:ext>
            </a:extLst>
          </p:cNvPr>
          <p:cNvSpPr/>
          <p:nvPr/>
        </p:nvSpPr>
        <p:spPr>
          <a:xfrm>
            <a:off x="339967" y="2296012"/>
            <a:ext cx="329093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1095790-C4C4-D6EC-D0B0-DC5A58FE8C31}"/>
              </a:ext>
            </a:extLst>
          </p:cNvPr>
          <p:cNvSpPr/>
          <p:nvPr/>
        </p:nvSpPr>
        <p:spPr>
          <a:xfrm>
            <a:off x="3673455" y="2154130"/>
            <a:ext cx="1839645" cy="54074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538DAF-805C-F080-E5B6-59142480B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031966"/>
            <a:ext cx="5347570" cy="14170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CF74C22-1B9E-A22E-E56B-621CD4FBE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65" y="2055681"/>
            <a:ext cx="5370245" cy="14514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56C93F1-455D-D555-C869-2EFCC6D1B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65" y="2058579"/>
            <a:ext cx="5370245" cy="1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7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6DE1538-1D80-DE32-DAC3-B397C3BE980A}"/>
              </a:ext>
            </a:extLst>
          </p:cNvPr>
          <p:cNvSpPr/>
          <p:nvPr/>
        </p:nvSpPr>
        <p:spPr>
          <a:xfrm>
            <a:off x="64519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CB2899-30DB-53C1-62DB-4B4E0661CBC4}"/>
              </a:ext>
            </a:extLst>
          </p:cNvPr>
          <p:cNvCxnSpPr/>
          <p:nvPr/>
        </p:nvCxnSpPr>
        <p:spPr>
          <a:xfrm>
            <a:off x="66674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95665F9-2C2F-0696-02A6-12E7C5FA7CE9}"/>
              </a:ext>
            </a:extLst>
          </p:cNvPr>
          <p:cNvCxnSpPr/>
          <p:nvPr/>
        </p:nvCxnSpPr>
        <p:spPr>
          <a:xfrm>
            <a:off x="64519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B1CF0A6-B759-CC74-6ADD-C0D146CFE89C}"/>
              </a:ext>
            </a:extLst>
          </p:cNvPr>
          <p:cNvSpPr/>
          <p:nvPr/>
        </p:nvSpPr>
        <p:spPr>
          <a:xfrm>
            <a:off x="84755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DB5D357-58ED-6948-E241-91B45FC6C388}"/>
              </a:ext>
            </a:extLst>
          </p:cNvPr>
          <p:cNvCxnSpPr/>
          <p:nvPr/>
        </p:nvCxnSpPr>
        <p:spPr>
          <a:xfrm>
            <a:off x="86910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DE8D148-0C94-C8A3-E189-5B1E54527697}"/>
              </a:ext>
            </a:extLst>
          </p:cNvPr>
          <p:cNvCxnSpPr/>
          <p:nvPr/>
        </p:nvCxnSpPr>
        <p:spPr>
          <a:xfrm>
            <a:off x="84755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F7C835-DB28-AFA4-53DC-7E92328E0B5E}"/>
              </a:ext>
            </a:extLst>
          </p:cNvPr>
          <p:cNvSpPr/>
          <p:nvPr/>
        </p:nvSpPr>
        <p:spPr>
          <a:xfrm>
            <a:off x="7821638" y="23265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3C92247-B3F9-FA82-B2E2-7879B6878428}"/>
              </a:ext>
            </a:extLst>
          </p:cNvPr>
          <p:cNvGrpSpPr/>
          <p:nvPr/>
        </p:nvGrpSpPr>
        <p:grpSpPr>
          <a:xfrm rot="2632046">
            <a:off x="7821638" y="2320486"/>
            <a:ext cx="431006" cy="440532"/>
            <a:chOff x="4440110" y="2675731"/>
            <a:chExt cx="431006" cy="440532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DC2A836-649F-76E9-20D7-6B151E6637DB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FB71437-D45C-8ED1-6963-F01592F7B93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84F765D9-DF52-4C3C-D68E-680C0E953854}"/>
              </a:ext>
            </a:extLst>
          </p:cNvPr>
          <p:cNvSpPr/>
          <p:nvPr/>
        </p:nvSpPr>
        <p:spPr>
          <a:xfrm>
            <a:off x="7130191" y="23237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719B0DC-1312-B897-4896-CD745B234D63}"/>
              </a:ext>
            </a:extLst>
          </p:cNvPr>
          <p:cNvCxnSpPr/>
          <p:nvPr/>
        </p:nvCxnSpPr>
        <p:spPr>
          <a:xfrm>
            <a:off x="7345694" y="232373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67C03920-A1C0-AFF0-41D2-5B5FEDD5E14C}"/>
              </a:ext>
            </a:extLst>
          </p:cNvPr>
          <p:cNvCxnSpPr/>
          <p:nvPr/>
        </p:nvCxnSpPr>
        <p:spPr>
          <a:xfrm>
            <a:off x="7130191" y="254400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</p:spTree>
    <p:extLst>
      <p:ext uri="{BB962C8B-B14F-4D97-AF65-F5344CB8AC3E}">
        <p14:creationId xmlns:p14="http://schemas.microsoft.com/office/powerpoint/2010/main" val="201489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6DC0C07-9BDD-72D2-CC42-0D0F711BC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"/>
          <a:stretch/>
        </p:blipFill>
        <p:spPr>
          <a:xfrm>
            <a:off x="0" y="735806"/>
            <a:ext cx="9144000" cy="39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8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6DC0C07-9BDD-72D2-CC42-0D0F711BC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73"/>
          <a:stretch/>
        </p:blipFill>
        <p:spPr>
          <a:xfrm>
            <a:off x="0" y="2423160"/>
            <a:ext cx="9144000" cy="223174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08A5804-AD3F-2375-7B1F-F4A34FB5AEFF}"/>
              </a:ext>
            </a:extLst>
          </p:cNvPr>
          <p:cNvSpPr/>
          <p:nvPr/>
        </p:nvSpPr>
        <p:spPr>
          <a:xfrm>
            <a:off x="1287780" y="2164080"/>
            <a:ext cx="86106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D18073-ED38-9890-6678-B7CC6C65ACE9}"/>
              </a:ext>
            </a:extLst>
          </p:cNvPr>
          <p:cNvSpPr/>
          <p:nvPr/>
        </p:nvSpPr>
        <p:spPr>
          <a:xfrm>
            <a:off x="7575842" y="1794510"/>
            <a:ext cx="1179537" cy="1550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44E818-A54E-F4A7-33B6-4B09F1C0C7C2}"/>
              </a:ext>
            </a:extLst>
          </p:cNvPr>
          <p:cNvSpPr txBox="1"/>
          <p:nvPr/>
        </p:nvSpPr>
        <p:spPr>
          <a:xfrm>
            <a:off x="1669159" y="1144002"/>
            <a:ext cx="61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Ja, hier ist es möglich. Denn Alice verändert die Werte, bzw. die Polarisation der Photonen.</a:t>
            </a:r>
          </a:p>
        </p:txBody>
      </p:sp>
    </p:spTree>
    <p:extLst>
      <p:ext uri="{BB962C8B-B14F-4D97-AF65-F5344CB8AC3E}">
        <p14:creationId xmlns:p14="http://schemas.microsoft.com/office/powerpoint/2010/main" val="1852918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6DC0C07-9BDD-72D2-CC42-0D0F711BC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573"/>
          <a:stretch/>
        </p:blipFill>
        <p:spPr>
          <a:xfrm>
            <a:off x="0" y="1642067"/>
            <a:ext cx="9144000" cy="223174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08A5804-AD3F-2375-7B1F-F4A34FB5AEFF}"/>
              </a:ext>
            </a:extLst>
          </p:cNvPr>
          <p:cNvSpPr/>
          <p:nvPr/>
        </p:nvSpPr>
        <p:spPr>
          <a:xfrm>
            <a:off x="1287780" y="1382987"/>
            <a:ext cx="86106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D18073-ED38-9890-6678-B7CC6C65ACE9}"/>
              </a:ext>
            </a:extLst>
          </p:cNvPr>
          <p:cNvSpPr/>
          <p:nvPr/>
        </p:nvSpPr>
        <p:spPr>
          <a:xfrm>
            <a:off x="7575842" y="1013417"/>
            <a:ext cx="1179537" cy="1550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44E818-A54E-F4A7-33B6-4B09F1C0C7C2}"/>
              </a:ext>
            </a:extLst>
          </p:cNvPr>
          <p:cNvSpPr txBox="1"/>
          <p:nvPr/>
        </p:nvSpPr>
        <p:spPr>
          <a:xfrm>
            <a:off x="1669159" y="1144002"/>
            <a:ext cx="61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Ja, hier ist es möglich. Denn Alice verändert die Werte, bzw. die Polarisation der Photonen.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991C15-8AD9-16F1-332A-70B41B1AB766}"/>
              </a:ext>
            </a:extLst>
          </p:cNvPr>
          <p:cNvSpPr/>
          <p:nvPr/>
        </p:nvSpPr>
        <p:spPr>
          <a:xfrm>
            <a:off x="733718" y="381543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1C25455-F746-92AD-57D0-14231FC2DC29}"/>
              </a:ext>
            </a:extLst>
          </p:cNvPr>
          <p:cNvCxnSpPr/>
          <p:nvPr/>
        </p:nvCxnSpPr>
        <p:spPr>
          <a:xfrm>
            <a:off x="949221" y="381543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5264D90-FB23-E006-FB8A-03F26ED9DB01}"/>
              </a:ext>
            </a:extLst>
          </p:cNvPr>
          <p:cNvCxnSpPr/>
          <p:nvPr/>
        </p:nvCxnSpPr>
        <p:spPr>
          <a:xfrm>
            <a:off x="733718" y="403569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353B324F-21BF-352F-1698-9ADDA56C9EA5}"/>
              </a:ext>
            </a:extLst>
          </p:cNvPr>
          <p:cNvSpPr/>
          <p:nvPr/>
        </p:nvSpPr>
        <p:spPr>
          <a:xfrm>
            <a:off x="2757304" y="381543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98793DD-C9DE-1CC0-37FB-47EAEF953D18}"/>
              </a:ext>
            </a:extLst>
          </p:cNvPr>
          <p:cNvCxnSpPr/>
          <p:nvPr/>
        </p:nvCxnSpPr>
        <p:spPr>
          <a:xfrm>
            <a:off x="2972807" y="381543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1FDC18D-C0AC-9355-7B96-36C4EA37FA9B}"/>
              </a:ext>
            </a:extLst>
          </p:cNvPr>
          <p:cNvCxnSpPr/>
          <p:nvPr/>
        </p:nvCxnSpPr>
        <p:spPr>
          <a:xfrm>
            <a:off x="2757304" y="403569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14C70709-E574-AFFB-377A-6D8BEB9661E9}"/>
              </a:ext>
            </a:extLst>
          </p:cNvPr>
          <p:cNvSpPr/>
          <p:nvPr/>
        </p:nvSpPr>
        <p:spPr>
          <a:xfrm>
            <a:off x="1387616" y="3830160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EC8419A-B7DF-50C2-EF5E-6BBAFCB13863}"/>
              </a:ext>
            </a:extLst>
          </p:cNvPr>
          <p:cNvGrpSpPr/>
          <p:nvPr/>
        </p:nvGrpSpPr>
        <p:grpSpPr>
          <a:xfrm rot="2632046">
            <a:off x="1387616" y="3824135"/>
            <a:ext cx="431006" cy="440532"/>
            <a:chOff x="4440110" y="2675731"/>
            <a:chExt cx="431006" cy="44053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E36DDE2-B404-4361-8669-21E4CF53E543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7C31D0F-4C8C-86E4-7D45-B5D39708B6F6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ACE182BF-3864-B020-B638-A0E4BB1D61BD}"/>
              </a:ext>
            </a:extLst>
          </p:cNvPr>
          <p:cNvSpPr/>
          <p:nvPr/>
        </p:nvSpPr>
        <p:spPr>
          <a:xfrm>
            <a:off x="2087706" y="3821766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BD949478-651C-39CF-FF07-56331C396A95}"/>
              </a:ext>
            </a:extLst>
          </p:cNvPr>
          <p:cNvGrpSpPr/>
          <p:nvPr/>
        </p:nvGrpSpPr>
        <p:grpSpPr>
          <a:xfrm rot="2632046">
            <a:off x="2087706" y="3815741"/>
            <a:ext cx="431006" cy="440532"/>
            <a:chOff x="4440110" y="2675731"/>
            <a:chExt cx="431006" cy="44053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169EC969-8AD7-1F6C-3D64-6AFCC51AF819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4E2C9E5-C741-97C9-ED49-59F8D83AB969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B761AC86-DDB1-1E66-646A-FCF4BB75F971}"/>
              </a:ext>
            </a:extLst>
          </p:cNvPr>
          <p:cNvSpPr/>
          <p:nvPr/>
        </p:nvSpPr>
        <p:spPr>
          <a:xfrm>
            <a:off x="6362459" y="377923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9612CD-22E5-FE0B-54A9-9EC9E0458888}"/>
              </a:ext>
            </a:extLst>
          </p:cNvPr>
          <p:cNvCxnSpPr/>
          <p:nvPr/>
        </p:nvCxnSpPr>
        <p:spPr>
          <a:xfrm>
            <a:off x="6577962" y="377923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9009636-C4A6-796A-7217-FB103888DE53}"/>
              </a:ext>
            </a:extLst>
          </p:cNvPr>
          <p:cNvCxnSpPr/>
          <p:nvPr/>
        </p:nvCxnSpPr>
        <p:spPr>
          <a:xfrm>
            <a:off x="6362459" y="399949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49ADBDD-24B1-94B0-E43C-AAB046ECF313}"/>
              </a:ext>
            </a:extLst>
          </p:cNvPr>
          <p:cNvSpPr/>
          <p:nvPr/>
        </p:nvSpPr>
        <p:spPr>
          <a:xfrm>
            <a:off x="8386045" y="377923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467F3-7215-EF47-2B11-2E61E588C6E9}"/>
              </a:ext>
            </a:extLst>
          </p:cNvPr>
          <p:cNvCxnSpPr/>
          <p:nvPr/>
        </p:nvCxnSpPr>
        <p:spPr>
          <a:xfrm>
            <a:off x="8601548" y="377923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EDF71DC-E64D-CB32-1BDA-6FF9ED5C1EB9}"/>
              </a:ext>
            </a:extLst>
          </p:cNvPr>
          <p:cNvCxnSpPr/>
          <p:nvPr/>
        </p:nvCxnSpPr>
        <p:spPr>
          <a:xfrm>
            <a:off x="8386045" y="399949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6A0C2C0-D376-80AA-94A9-A0F981DDDB06}"/>
              </a:ext>
            </a:extLst>
          </p:cNvPr>
          <p:cNvSpPr/>
          <p:nvPr/>
        </p:nvSpPr>
        <p:spPr>
          <a:xfrm>
            <a:off x="7016357" y="3793960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1CA7569-92A3-6524-4E51-8A7D6BC4D3F0}"/>
              </a:ext>
            </a:extLst>
          </p:cNvPr>
          <p:cNvGrpSpPr/>
          <p:nvPr/>
        </p:nvGrpSpPr>
        <p:grpSpPr>
          <a:xfrm rot="2632046">
            <a:off x="7016357" y="3787935"/>
            <a:ext cx="431006" cy="440532"/>
            <a:chOff x="4440110" y="2675731"/>
            <a:chExt cx="431006" cy="440532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00266AA3-69A1-7E01-CBA0-4BF21DCBB591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3121923-692B-0578-7A54-133E402FBEB3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7A285498-A600-FF4A-5F65-C6B49F968377}"/>
              </a:ext>
            </a:extLst>
          </p:cNvPr>
          <p:cNvSpPr/>
          <p:nvPr/>
        </p:nvSpPr>
        <p:spPr>
          <a:xfrm>
            <a:off x="7716447" y="3785566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5AD64EE-4276-674E-3D45-8C9CA40F59EC}"/>
              </a:ext>
            </a:extLst>
          </p:cNvPr>
          <p:cNvGrpSpPr/>
          <p:nvPr/>
        </p:nvGrpSpPr>
        <p:grpSpPr>
          <a:xfrm rot="2632046">
            <a:off x="7716447" y="3779541"/>
            <a:ext cx="431006" cy="440532"/>
            <a:chOff x="4440110" y="2675731"/>
            <a:chExt cx="431006" cy="440532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30C765DE-DE6D-7E25-6652-7F063714D415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56D2C0C-B2DB-7016-3F36-2D89E4DC0EB6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37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5592693-44B4-7278-B52A-10157E495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25" y="2848561"/>
            <a:ext cx="2597384" cy="615951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7FA6F95D-F7C2-4D6D-C1EF-E86B5703B1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6" y="1969615"/>
            <a:ext cx="1526496" cy="145987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A59EF1-3C95-CCAF-C236-941F4E4507C5}"/>
              </a:ext>
            </a:extLst>
          </p:cNvPr>
          <p:cNvSpPr txBox="1"/>
          <p:nvPr/>
        </p:nvSpPr>
        <p:spPr>
          <a:xfrm>
            <a:off x="1669159" y="1144002"/>
            <a:ext cx="61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Ja, hier ist es möglich. Denn Alice verändert die Werte, bzw. die Polarisation der Photonen.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12006-DD55-89FD-D0AD-36A47C361509}"/>
              </a:ext>
            </a:extLst>
          </p:cNvPr>
          <p:cNvSpPr/>
          <p:nvPr/>
        </p:nvSpPr>
        <p:spPr>
          <a:xfrm>
            <a:off x="6464650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560F378-A60C-C043-BDAC-128DB5065D74}"/>
              </a:ext>
            </a:extLst>
          </p:cNvPr>
          <p:cNvCxnSpPr/>
          <p:nvPr/>
        </p:nvCxnSpPr>
        <p:spPr>
          <a:xfrm>
            <a:off x="6680153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FF0ECB2-6E28-9E07-0039-173B3B616FDD}"/>
              </a:ext>
            </a:extLst>
          </p:cNvPr>
          <p:cNvCxnSpPr/>
          <p:nvPr/>
        </p:nvCxnSpPr>
        <p:spPr>
          <a:xfrm>
            <a:off x="6464650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A0CC8547-8031-1EB7-C36D-A16149546AA5}"/>
              </a:ext>
            </a:extLst>
          </p:cNvPr>
          <p:cNvSpPr/>
          <p:nvPr/>
        </p:nvSpPr>
        <p:spPr>
          <a:xfrm>
            <a:off x="8488236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2C4D6BF-D6DE-90DB-AC71-B28B4F6CA4A3}"/>
              </a:ext>
            </a:extLst>
          </p:cNvPr>
          <p:cNvCxnSpPr/>
          <p:nvPr/>
        </p:nvCxnSpPr>
        <p:spPr>
          <a:xfrm>
            <a:off x="8703739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FDF6595-F925-62AA-0196-92F64225E44F}"/>
              </a:ext>
            </a:extLst>
          </p:cNvPr>
          <p:cNvCxnSpPr/>
          <p:nvPr/>
        </p:nvCxnSpPr>
        <p:spPr>
          <a:xfrm>
            <a:off x="8488236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3B8FFC4D-2919-C65E-CB6D-7363A641A489}"/>
              </a:ext>
            </a:extLst>
          </p:cNvPr>
          <p:cNvSpPr/>
          <p:nvPr/>
        </p:nvSpPr>
        <p:spPr>
          <a:xfrm>
            <a:off x="7118548" y="2246170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0A57AD-E145-CAFB-7F99-3F38F8A51414}"/>
              </a:ext>
            </a:extLst>
          </p:cNvPr>
          <p:cNvGrpSpPr/>
          <p:nvPr/>
        </p:nvGrpSpPr>
        <p:grpSpPr>
          <a:xfrm rot="2632046">
            <a:off x="7118548" y="2240145"/>
            <a:ext cx="431006" cy="440532"/>
            <a:chOff x="4440110" y="2675731"/>
            <a:chExt cx="431006" cy="440532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50258DE-F062-3600-6BB2-384020EF99E8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9D6852D-BECD-95EF-90AC-40B644018DAE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D05080F6-79DE-E31E-3B1F-ADD6B30BA97F}"/>
              </a:ext>
            </a:extLst>
          </p:cNvPr>
          <p:cNvSpPr/>
          <p:nvPr/>
        </p:nvSpPr>
        <p:spPr>
          <a:xfrm>
            <a:off x="7818638" y="2237776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54F89DE-1852-219F-E2B4-97B093716488}"/>
              </a:ext>
            </a:extLst>
          </p:cNvPr>
          <p:cNvGrpSpPr/>
          <p:nvPr/>
        </p:nvGrpSpPr>
        <p:grpSpPr>
          <a:xfrm rot="2632046">
            <a:off x="7818638" y="2231751"/>
            <a:ext cx="431006" cy="440532"/>
            <a:chOff x="4440110" y="2675731"/>
            <a:chExt cx="431006" cy="44053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507F68FF-4C5C-F581-2D1B-5364579E1A6D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C8C915EB-511D-BCAD-6CF3-25673ECBC2B5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F5976581-CFAD-1361-763B-66808AB14F01}"/>
              </a:ext>
            </a:extLst>
          </p:cNvPr>
          <p:cNvSpPr/>
          <p:nvPr/>
        </p:nvSpPr>
        <p:spPr>
          <a:xfrm>
            <a:off x="7143139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8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A59EF1-3C95-CCAF-C236-941F4E4507C5}"/>
              </a:ext>
            </a:extLst>
          </p:cNvPr>
          <p:cNvSpPr txBox="1"/>
          <p:nvPr/>
        </p:nvSpPr>
        <p:spPr>
          <a:xfrm>
            <a:off x="1669159" y="1144002"/>
            <a:ext cx="61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Ja, hier ist es möglich. Denn Alice verändert die Werte, bzw. die Polarisation der Photonen.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12006-DD55-89FD-D0AD-36A47C361509}"/>
              </a:ext>
            </a:extLst>
          </p:cNvPr>
          <p:cNvSpPr/>
          <p:nvPr/>
        </p:nvSpPr>
        <p:spPr>
          <a:xfrm>
            <a:off x="6464650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560F378-A60C-C043-BDAC-128DB5065D74}"/>
              </a:ext>
            </a:extLst>
          </p:cNvPr>
          <p:cNvCxnSpPr/>
          <p:nvPr/>
        </p:nvCxnSpPr>
        <p:spPr>
          <a:xfrm>
            <a:off x="6680153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FF0ECB2-6E28-9E07-0039-173B3B616FDD}"/>
              </a:ext>
            </a:extLst>
          </p:cNvPr>
          <p:cNvCxnSpPr/>
          <p:nvPr/>
        </p:nvCxnSpPr>
        <p:spPr>
          <a:xfrm>
            <a:off x="6464650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A0CC8547-8031-1EB7-C36D-A16149546AA5}"/>
              </a:ext>
            </a:extLst>
          </p:cNvPr>
          <p:cNvSpPr/>
          <p:nvPr/>
        </p:nvSpPr>
        <p:spPr>
          <a:xfrm>
            <a:off x="8488236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2C4D6BF-D6DE-90DB-AC71-B28B4F6CA4A3}"/>
              </a:ext>
            </a:extLst>
          </p:cNvPr>
          <p:cNvCxnSpPr/>
          <p:nvPr/>
        </p:nvCxnSpPr>
        <p:spPr>
          <a:xfrm>
            <a:off x="8703739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FDF6595-F925-62AA-0196-92F64225E44F}"/>
              </a:ext>
            </a:extLst>
          </p:cNvPr>
          <p:cNvCxnSpPr/>
          <p:nvPr/>
        </p:nvCxnSpPr>
        <p:spPr>
          <a:xfrm>
            <a:off x="8488236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3B8FFC4D-2919-C65E-CB6D-7363A641A489}"/>
              </a:ext>
            </a:extLst>
          </p:cNvPr>
          <p:cNvSpPr/>
          <p:nvPr/>
        </p:nvSpPr>
        <p:spPr>
          <a:xfrm>
            <a:off x="7118548" y="2246170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0A57AD-E145-CAFB-7F99-3F38F8A51414}"/>
              </a:ext>
            </a:extLst>
          </p:cNvPr>
          <p:cNvGrpSpPr/>
          <p:nvPr/>
        </p:nvGrpSpPr>
        <p:grpSpPr>
          <a:xfrm rot="2632046">
            <a:off x="7118548" y="2240145"/>
            <a:ext cx="431006" cy="440532"/>
            <a:chOff x="4440110" y="2675731"/>
            <a:chExt cx="431006" cy="440532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50258DE-F062-3600-6BB2-384020EF99E8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9D6852D-BECD-95EF-90AC-40B644018DAE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D05080F6-79DE-E31E-3B1F-ADD6B30BA97F}"/>
              </a:ext>
            </a:extLst>
          </p:cNvPr>
          <p:cNvSpPr/>
          <p:nvPr/>
        </p:nvSpPr>
        <p:spPr>
          <a:xfrm>
            <a:off x="7818638" y="2237776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54F89DE-1852-219F-E2B4-97B093716488}"/>
              </a:ext>
            </a:extLst>
          </p:cNvPr>
          <p:cNvGrpSpPr/>
          <p:nvPr/>
        </p:nvGrpSpPr>
        <p:grpSpPr>
          <a:xfrm rot="2632046">
            <a:off x="7818638" y="2231751"/>
            <a:ext cx="431006" cy="440532"/>
            <a:chOff x="4440110" y="2675731"/>
            <a:chExt cx="431006" cy="44053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507F68FF-4C5C-F581-2D1B-5364579E1A6D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C8C915EB-511D-BCAD-6CF3-25673ECBC2B5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F5976581-CFAD-1361-763B-66808AB14F01}"/>
              </a:ext>
            </a:extLst>
          </p:cNvPr>
          <p:cNvSpPr/>
          <p:nvPr/>
        </p:nvSpPr>
        <p:spPr>
          <a:xfrm>
            <a:off x="7143139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Astronaut">
            <a:extLst>
              <a:ext uri="{FF2B5EF4-FFF2-40B4-BE49-F238E27FC236}">
                <a16:creationId xmlns:a16="http://schemas.microsoft.com/office/drawing/2014/main" id="{60228064-1F13-BF2D-2312-B83ABDFEE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6539" y="2293740"/>
            <a:ext cx="652644" cy="65264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0F5EEAA-19EA-C2A6-9DAD-4CE5241E47AB}"/>
              </a:ext>
            </a:extLst>
          </p:cNvPr>
          <p:cNvSpPr/>
          <p:nvPr/>
        </p:nvSpPr>
        <p:spPr>
          <a:xfrm>
            <a:off x="3934942" y="32770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5C5AC7C-33F3-6E44-86C4-8CC92F0CC355}"/>
              </a:ext>
            </a:extLst>
          </p:cNvPr>
          <p:cNvGrpSpPr/>
          <p:nvPr/>
        </p:nvGrpSpPr>
        <p:grpSpPr>
          <a:xfrm rot="2632046">
            <a:off x="3934942" y="3271012"/>
            <a:ext cx="431006" cy="440532"/>
            <a:chOff x="4440110" y="2675731"/>
            <a:chExt cx="431006" cy="440532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70835A8-A15A-78CF-E2C8-29EA6D7E7BE1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E02006A-CF9F-A4F0-D573-2B4D9DD6C29F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02FF3C-0553-8316-EA1D-581E199E4BC2}"/>
              </a:ext>
            </a:extLst>
          </p:cNvPr>
          <p:cNvGrpSpPr/>
          <p:nvPr/>
        </p:nvGrpSpPr>
        <p:grpSpPr>
          <a:xfrm>
            <a:off x="5006038" y="3375252"/>
            <a:ext cx="369498" cy="322528"/>
            <a:chOff x="2799536" y="3131203"/>
            <a:chExt cx="842963" cy="735807"/>
          </a:xfrm>
        </p:grpSpPr>
        <p:pic>
          <p:nvPicPr>
            <p:cNvPr id="35" name="Grafik 11" descr="Atom mit einfarbiger Füllung">
              <a:extLst>
                <a:ext uri="{FF2B5EF4-FFF2-40B4-BE49-F238E27FC236}">
                  <a16:creationId xmlns:a16="http://schemas.microsoft.com/office/drawing/2014/main" id="{547E2F9E-1F8A-292A-51EB-9A32DFE8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6D59D111-5239-D97C-B025-3EFFBB10E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9F9E235-BB13-F42B-402F-B55DB52B1D0A}"/>
              </a:ext>
            </a:extLst>
          </p:cNvPr>
          <p:cNvGrpSpPr/>
          <p:nvPr/>
        </p:nvGrpSpPr>
        <p:grpSpPr>
          <a:xfrm>
            <a:off x="6464650" y="2944531"/>
            <a:ext cx="390737" cy="341067"/>
            <a:chOff x="2418942" y="2294081"/>
            <a:chExt cx="842963" cy="735807"/>
          </a:xfrm>
        </p:grpSpPr>
        <p:pic>
          <p:nvPicPr>
            <p:cNvPr id="38" name="Grafik 11" descr="Atom mit einfarbiger Füllung">
              <a:extLst>
                <a:ext uri="{FF2B5EF4-FFF2-40B4-BE49-F238E27FC236}">
                  <a16:creationId xmlns:a16="http://schemas.microsoft.com/office/drawing/2014/main" id="{6817BE19-2B8F-CE05-CA38-9B2AF112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CEC70963-BA71-3CAE-663A-A9D7E4DB1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91045FC-FE94-1464-7A3B-FFB984D8DE61}"/>
              </a:ext>
            </a:extLst>
          </p:cNvPr>
          <p:cNvGrpSpPr/>
          <p:nvPr/>
        </p:nvGrpSpPr>
        <p:grpSpPr>
          <a:xfrm>
            <a:off x="4913855" y="2965463"/>
            <a:ext cx="369498" cy="322528"/>
            <a:chOff x="2799536" y="3131203"/>
            <a:chExt cx="842963" cy="735807"/>
          </a:xfrm>
        </p:grpSpPr>
        <p:pic>
          <p:nvPicPr>
            <p:cNvPr id="41" name="Grafik 11" descr="Atom mit einfarbiger Füllung">
              <a:extLst>
                <a:ext uri="{FF2B5EF4-FFF2-40B4-BE49-F238E27FC236}">
                  <a16:creationId xmlns:a16="http://schemas.microsoft.com/office/drawing/2014/main" id="{665DE750-9104-76C4-6AF0-20515710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528308DB-A76B-4CED-74F7-228EDD951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1EAC1AC-65E5-9923-5524-587B36719A4B}"/>
              </a:ext>
            </a:extLst>
          </p:cNvPr>
          <p:cNvGrpSpPr/>
          <p:nvPr/>
        </p:nvGrpSpPr>
        <p:grpSpPr>
          <a:xfrm>
            <a:off x="5329244" y="2489699"/>
            <a:ext cx="369498" cy="322528"/>
            <a:chOff x="2799536" y="3131203"/>
            <a:chExt cx="842963" cy="735807"/>
          </a:xfrm>
        </p:grpSpPr>
        <p:pic>
          <p:nvPicPr>
            <p:cNvPr id="72" name="Grafik 11" descr="Atom mit einfarbiger Füllung">
              <a:extLst>
                <a:ext uri="{FF2B5EF4-FFF2-40B4-BE49-F238E27FC236}">
                  <a16:creationId xmlns:a16="http://schemas.microsoft.com/office/drawing/2014/main" id="{8D8EAD38-CA59-CAA0-0F9B-C78371B4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C142A58A-A1BF-A1EE-3BD4-19761A8C3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FD9EEBD-968C-E667-BD8F-E658EEEF5199}"/>
              </a:ext>
            </a:extLst>
          </p:cNvPr>
          <p:cNvCxnSpPr>
            <a:cxnSpLocks/>
          </p:cNvCxnSpPr>
          <p:nvPr/>
        </p:nvCxnSpPr>
        <p:spPr>
          <a:xfrm flipV="1">
            <a:off x="4613579" y="3807177"/>
            <a:ext cx="0" cy="134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287243E2-B0D1-0F9B-FB4C-DF627B97046B}"/>
              </a:ext>
            </a:extLst>
          </p:cNvPr>
          <p:cNvGrpSpPr/>
          <p:nvPr/>
        </p:nvGrpSpPr>
        <p:grpSpPr>
          <a:xfrm>
            <a:off x="7138682" y="2965463"/>
            <a:ext cx="390737" cy="341067"/>
            <a:chOff x="2418942" y="2294081"/>
            <a:chExt cx="842963" cy="735807"/>
          </a:xfrm>
        </p:grpSpPr>
        <p:pic>
          <p:nvPicPr>
            <p:cNvPr id="78" name="Grafik 11" descr="Atom mit einfarbiger Füllung">
              <a:extLst>
                <a:ext uri="{FF2B5EF4-FFF2-40B4-BE49-F238E27FC236}">
                  <a16:creationId xmlns:a16="http://schemas.microsoft.com/office/drawing/2014/main" id="{78031AF5-4AA3-5BA4-E431-671D7BD3E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091D55D3-909A-76CB-DEA2-AB78E0986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5CB1D330-BB08-F101-FEA4-2C7747A05F03}"/>
              </a:ext>
            </a:extLst>
          </p:cNvPr>
          <p:cNvGrpSpPr/>
          <p:nvPr/>
        </p:nvGrpSpPr>
        <p:grpSpPr>
          <a:xfrm>
            <a:off x="7820010" y="2988153"/>
            <a:ext cx="390737" cy="341067"/>
            <a:chOff x="2418942" y="2294081"/>
            <a:chExt cx="842963" cy="735807"/>
          </a:xfrm>
        </p:grpSpPr>
        <p:pic>
          <p:nvPicPr>
            <p:cNvPr id="84" name="Grafik 11" descr="Atom mit einfarbiger Füllung">
              <a:extLst>
                <a:ext uri="{FF2B5EF4-FFF2-40B4-BE49-F238E27FC236}">
                  <a16:creationId xmlns:a16="http://schemas.microsoft.com/office/drawing/2014/main" id="{482C88A2-F0B5-B22F-55FA-704EDB32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725A862-DE53-5B93-1C1A-1587C53E5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7D2CE96-57CA-FB19-3C32-7EF159BB9FA5}"/>
              </a:ext>
            </a:extLst>
          </p:cNvPr>
          <p:cNvGrpSpPr/>
          <p:nvPr/>
        </p:nvGrpSpPr>
        <p:grpSpPr>
          <a:xfrm>
            <a:off x="8511014" y="2963157"/>
            <a:ext cx="390737" cy="341067"/>
            <a:chOff x="2418942" y="2294081"/>
            <a:chExt cx="842963" cy="735807"/>
          </a:xfrm>
        </p:grpSpPr>
        <p:pic>
          <p:nvPicPr>
            <p:cNvPr id="87" name="Grafik 11" descr="Atom mit einfarbiger Füllung">
              <a:extLst>
                <a:ext uri="{FF2B5EF4-FFF2-40B4-BE49-F238E27FC236}">
                  <a16:creationId xmlns:a16="http://schemas.microsoft.com/office/drawing/2014/main" id="{A24201D1-ECD7-2091-D3F9-A8BE05DC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CBC968F8-7D98-508B-3163-6B0749F1B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E630CB-049F-A883-ED4C-F068C1621118}"/>
              </a:ext>
            </a:extLst>
          </p:cNvPr>
          <p:cNvGrpSpPr/>
          <p:nvPr/>
        </p:nvGrpSpPr>
        <p:grpSpPr>
          <a:xfrm>
            <a:off x="5476317" y="2907027"/>
            <a:ext cx="390737" cy="341067"/>
            <a:chOff x="2418942" y="2294081"/>
            <a:chExt cx="842963" cy="735807"/>
          </a:xfrm>
        </p:grpSpPr>
        <p:pic>
          <p:nvPicPr>
            <p:cNvPr id="90" name="Grafik 11" descr="Atom mit einfarbiger Füllung">
              <a:extLst>
                <a:ext uri="{FF2B5EF4-FFF2-40B4-BE49-F238E27FC236}">
                  <a16:creationId xmlns:a16="http://schemas.microsoft.com/office/drawing/2014/main" id="{15FAFE33-1C22-388C-69B4-EF1B60E7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73234AC2-F6A0-B512-3E3B-B724F195B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7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pic>
        <p:nvPicPr>
          <p:cNvPr id="23" name="Grafik 18" descr="Mann mit einfarbiger Füllung">
            <a:extLst>
              <a:ext uri="{FF2B5EF4-FFF2-40B4-BE49-F238E27FC236}">
                <a16:creationId xmlns:a16="http://schemas.microsoft.com/office/drawing/2014/main" id="{13DBC033-6F9D-AA2C-A2F4-9F0B7EF07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2343" y="3451167"/>
            <a:ext cx="914400" cy="91440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0F69BE1-989A-D524-9A1E-B78571553435}"/>
              </a:ext>
            </a:extLst>
          </p:cNvPr>
          <p:cNvSpPr txBox="1"/>
          <p:nvPr/>
        </p:nvSpPr>
        <p:spPr>
          <a:xfrm>
            <a:off x="7054043" y="3676617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Bob</a:t>
            </a:r>
            <a:endParaRPr lang="de-DE" dirty="0"/>
          </a:p>
        </p:txBody>
      </p:sp>
      <p:pic>
        <p:nvPicPr>
          <p:cNvPr id="27" name="Grafik 17" descr="Frau mit einfarbiger Füllung">
            <a:extLst>
              <a:ext uri="{FF2B5EF4-FFF2-40B4-BE49-F238E27FC236}">
                <a16:creationId xmlns:a16="http://schemas.microsoft.com/office/drawing/2014/main" id="{0B970444-10D0-22EE-F8D9-99F6F62C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7374" y="3405776"/>
            <a:ext cx="914400" cy="9144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C4DA5C02-4D0A-3EB9-0B69-523FA1BD34CA}"/>
              </a:ext>
            </a:extLst>
          </p:cNvPr>
          <p:cNvSpPr txBox="1"/>
          <p:nvPr/>
        </p:nvSpPr>
        <p:spPr>
          <a:xfrm>
            <a:off x="798574" y="3676226"/>
            <a:ext cx="245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cs typeface="Arial"/>
              </a:rPr>
              <a:t>Alice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129057" y="3941560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E439B78-1EC5-896B-8785-69F32A463FAC}"/>
              </a:ext>
            </a:extLst>
          </p:cNvPr>
          <p:cNvSpPr txBox="1"/>
          <p:nvPr/>
        </p:nvSpPr>
        <p:spPr>
          <a:xfrm>
            <a:off x="7196844" y="1700036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225805-B598-C58D-547E-13BC9A441016}"/>
              </a:ext>
            </a:extLst>
          </p:cNvPr>
          <p:cNvSpPr txBox="1"/>
          <p:nvPr/>
        </p:nvSpPr>
        <p:spPr>
          <a:xfrm>
            <a:off x="6529387" y="1694115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28EC3CA-72E9-2885-DA28-D978AE49C0BC}"/>
              </a:ext>
            </a:extLst>
          </p:cNvPr>
          <p:cNvSpPr txBox="1"/>
          <p:nvPr/>
        </p:nvSpPr>
        <p:spPr>
          <a:xfrm>
            <a:off x="8547655" y="1709984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8BE9D8-E271-9BCE-7349-4DFEF3FEF2E5}"/>
              </a:ext>
            </a:extLst>
          </p:cNvPr>
          <p:cNvSpPr txBox="1"/>
          <p:nvPr/>
        </p:nvSpPr>
        <p:spPr>
          <a:xfrm>
            <a:off x="7851285" y="1710760"/>
            <a:ext cx="47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pic>
        <p:nvPicPr>
          <p:cNvPr id="12" name="Grafik 11" descr="Telefon">
            <a:extLst>
              <a:ext uri="{FF2B5EF4-FFF2-40B4-BE49-F238E27FC236}">
                <a16:creationId xmlns:a16="http://schemas.microsoft.com/office/drawing/2014/main" id="{4158369D-45F5-23CA-304E-654E8B6A0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64694" y="3883469"/>
            <a:ext cx="914400" cy="914400"/>
          </a:xfrm>
          <a:prstGeom prst="rect">
            <a:avLst/>
          </a:prstGeom>
        </p:spPr>
      </p:pic>
      <p:pic>
        <p:nvPicPr>
          <p:cNvPr id="13" name="Grafik 12" descr="Telefon">
            <a:extLst>
              <a:ext uri="{FF2B5EF4-FFF2-40B4-BE49-F238E27FC236}">
                <a16:creationId xmlns:a16="http://schemas.microsoft.com/office/drawing/2014/main" id="{8DE1188D-2F77-CA0B-3A38-68CF7782F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5014" y="3875361"/>
            <a:ext cx="914400" cy="9144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075F8AF-59A6-7EB2-FBE7-84AC94D3F1BD}"/>
              </a:ext>
            </a:extLst>
          </p:cNvPr>
          <p:cNvCxnSpPr/>
          <p:nvPr/>
        </p:nvCxnSpPr>
        <p:spPr>
          <a:xfrm>
            <a:off x="3048000" y="4427220"/>
            <a:ext cx="371701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2A601EB6-77D3-0F41-63C6-44F40500DCE2}"/>
              </a:ext>
            </a:extLst>
          </p:cNvPr>
          <p:cNvSpPr/>
          <p:nvPr/>
        </p:nvSpPr>
        <p:spPr>
          <a:xfrm>
            <a:off x="460350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26EF38F-7090-EE5C-9DC2-BB30156BF3D7}"/>
              </a:ext>
            </a:extLst>
          </p:cNvPr>
          <p:cNvCxnSpPr/>
          <p:nvPr/>
        </p:nvCxnSpPr>
        <p:spPr>
          <a:xfrm>
            <a:off x="675853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F89E4AB-71E6-B9F1-F12F-5C1723701C7F}"/>
              </a:ext>
            </a:extLst>
          </p:cNvPr>
          <p:cNvCxnSpPr/>
          <p:nvPr/>
        </p:nvCxnSpPr>
        <p:spPr>
          <a:xfrm>
            <a:off x="460350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966AE21-BC58-B1ED-F382-B569B4C8104F}"/>
              </a:ext>
            </a:extLst>
          </p:cNvPr>
          <p:cNvSpPr/>
          <p:nvPr/>
        </p:nvSpPr>
        <p:spPr>
          <a:xfrm>
            <a:off x="2483936" y="233057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518406E-5258-86A8-8A20-DF0A7C97F8CA}"/>
              </a:ext>
            </a:extLst>
          </p:cNvPr>
          <p:cNvCxnSpPr/>
          <p:nvPr/>
        </p:nvCxnSpPr>
        <p:spPr>
          <a:xfrm>
            <a:off x="2699439" y="2330577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8748DEE-87FA-9453-6AF4-45CA951CB0EF}"/>
              </a:ext>
            </a:extLst>
          </p:cNvPr>
          <p:cNvCxnSpPr/>
          <p:nvPr/>
        </p:nvCxnSpPr>
        <p:spPr>
          <a:xfrm>
            <a:off x="2483936" y="2550843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873B3AC-35BD-89D2-F838-B7648630DFF7}"/>
              </a:ext>
            </a:extLst>
          </p:cNvPr>
          <p:cNvSpPr/>
          <p:nvPr/>
        </p:nvSpPr>
        <p:spPr>
          <a:xfrm>
            <a:off x="1114248" y="2345305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F3BCE59-9C20-3AF6-471E-1D504590BFA2}"/>
              </a:ext>
            </a:extLst>
          </p:cNvPr>
          <p:cNvGrpSpPr/>
          <p:nvPr/>
        </p:nvGrpSpPr>
        <p:grpSpPr>
          <a:xfrm rot="2632046">
            <a:off x="1114248" y="2339280"/>
            <a:ext cx="431006" cy="440532"/>
            <a:chOff x="4440110" y="2675731"/>
            <a:chExt cx="431006" cy="440532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2F952BC-1C94-4E9B-0CAB-EEFDBCEB612E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8448FE75-55C2-2188-C7F3-27154EF7F557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Grafik 50">
            <a:extLst>
              <a:ext uri="{FF2B5EF4-FFF2-40B4-BE49-F238E27FC236}">
                <a16:creationId xmlns:a16="http://schemas.microsoft.com/office/drawing/2014/main" id="{A0C361A9-28FD-AA77-3480-6FE0800E84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065" y="2840189"/>
            <a:ext cx="2597384" cy="615951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719E5421-DDD5-8A2E-FB0C-02961B8FF246}"/>
              </a:ext>
            </a:extLst>
          </p:cNvPr>
          <p:cNvSpPr/>
          <p:nvPr/>
        </p:nvSpPr>
        <p:spPr>
          <a:xfrm>
            <a:off x="1814338" y="2336911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8AA9C5B-D370-80F4-F9A2-D8567AA148AD}"/>
              </a:ext>
            </a:extLst>
          </p:cNvPr>
          <p:cNvGrpSpPr/>
          <p:nvPr/>
        </p:nvGrpSpPr>
        <p:grpSpPr>
          <a:xfrm rot="2632046">
            <a:off x="1814338" y="2330886"/>
            <a:ext cx="431006" cy="440532"/>
            <a:chOff x="4440110" y="2675731"/>
            <a:chExt cx="431006" cy="440532"/>
          </a:xfrm>
        </p:grpSpPr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D09470-5373-8C14-5505-7AF4C2E15D72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4C903B1-5BF8-DB9A-648E-F119BE4D3DC2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>
            <a:extLst>
              <a:ext uri="{FF2B5EF4-FFF2-40B4-BE49-F238E27FC236}">
                <a16:creationId xmlns:a16="http://schemas.microsoft.com/office/drawing/2014/main" id="{40F68A46-F538-D6B9-9975-61FC4C474E46}"/>
              </a:ext>
            </a:extLst>
          </p:cNvPr>
          <p:cNvSpPr/>
          <p:nvPr/>
        </p:nvSpPr>
        <p:spPr>
          <a:xfrm>
            <a:off x="6489303" y="1694116"/>
            <a:ext cx="39365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C7877A66-008E-C0B4-6160-816498515D83}"/>
              </a:ext>
            </a:extLst>
          </p:cNvPr>
          <p:cNvSpPr/>
          <p:nvPr/>
        </p:nvSpPr>
        <p:spPr>
          <a:xfrm>
            <a:off x="7833457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23E6528-5A3D-03DC-FD80-78EDC35E030C}"/>
              </a:ext>
            </a:extLst>
          </p:cNvPr>
          <p:cNvSpPr/>
          <p:nvPr/>
        </p:nvSpPr>
        <p:spPr>
          <a:xfrm>
            <a:off x="8494212" y="1709984"/>
            <a:ext cx="39365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A59EF1-3C95-CCAF-C236-941F4E4507C5}"/>
              </a:ext>
            </a:extLst>
          </p:cNvPr>
          <p:cNvSpPr txBox="1"/>
          <p:nvPr/>
        </p:nvSpPr>
        <p:spPr>
          <a:xfrm>
            <a:off x="1669159" y="1144002"/>
            <a:ext cx="61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Dieser Schlüssel wird verworfen.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12006-DD55-89FD-D0AD-36A47C361509}"/>
              </a:ext>
            </a:extLst>
          </p:cNvPr>
          <p:cNvSpPr/>
          <p:nvPr/>
        </p:nvSpPr>
        <p:spPr>
          <a:xfrm>
            <a:off x="6464650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560F378-A60C-C043-BDAC-128DB5065D74}"/>
              </a:ext>
            </a:extLst>
          </p:cNvPr>
          <p:cNvCxnSpPr/>
          <p:nvPr/>
        </p:nvCxnSpPr>
        <p:spPr>
          <a:xfrm>
            <a:off x="6680153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FF0ECB2-6E28-9E07-0039-173B3B616FDD}"/>
              </a:ext>
            </a:extLst>
          </p:cNvPr>
          <p:cNvCxnSpPr/>
          <p:nvPr/>
        </p:nvCxnSpPr>
        <p:spPr>
          <a:xfrm>
            <a:off x="6464650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A0CC8547-8031-1EB7-C36D-A16149546AA5}"/>
              </a:ext>
            </a:extLst>
          </p:cNvPr>
          <p:cNvSpPr/>
          <p:nvPr/>
        </p:nvSpPr>
        <p:spPr>
          <a:xfrm>
            <a:off x="8488236" y="223144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2C4D6BF-D6DE-90DB-AC71-B28B4F6CA4A3}"/>
              </a:ext>
            </a:extLst>
          </p:cNvPr>
          <p:cNvCxnSpPr/>
          <p:nvPr/>
        </p:nvCxnSpPr>
        <p:spPr>
          <a:xfrm>
            <a:off x="8703739" y="2231442"/>
            <a:ext cx="0" cy="4405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FDF6595-F925-62AA-0196-92F64225E44F}"/>
              </a:ext>
            </a:extLst>
          </p:cNvPr>
          <p:cNvCxnSpPr/>
          <p:nvPr/>
        </p:nvCxnSpPr>
        <p:spPr>
          <a:xfrm>
            <a:off x="8488236" y="2451708"/>
            <a:ext cx="4310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3B8FFC4D-2919-C65E-CB6D-7363A641A489}"/>
              </a:ext>
            </a:extLst>
          </p:cNvPr>
          <p:cNvSpPr/>
          <p:nvPr/>
        </p:nvSpPr>
        <p:spPr>
          <a:xfrm>
            <a:off x="7118548" y="2246170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F0A57AD-E145-CAFB-7F99-3F38F8A51414}"/>
              </a:ext>
            </a:extLst>
          </p:cNvPr>
          <p:cNvGrpSpPr/>
          <p:nvPr/>
        </p:nvGrpSpPr>
        <p:grpSpPr>
          <a:xfrm rot="2632046">
            <a:off x="7118548" y="2240145"/>
            <a:ext cx="431006" cy="440532"/>
            <a:chOff x="4440110" y="2675731"/>
            <a:chExt cx="431006" cy="440532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950258DE-F062-3600-6BB2-384020EF99E8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9D6852D-BECD-95EF-90AC-40B644018DAE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hteck 64">
            <a:extLst>
              <a:ext uri="{FF2B5EF4-FFF2-40B4-BE49-F238E27FC236}">
                <a16:creationId xmlns:a16="http://schemas.microsoft.com/office/drawing/2014/main" id="{D05080F6-79DE-E31E-3B1F-ADD6B30BA97F}"/>
              </a:ext>
            </a:extLst>
          </p:cNvPr>
          <p:cNvSpPr/>
          <p:nvPr/>
        </p:nvSpPr>
        <p:spPr>
          <a:xfrm>
            <a:off x="7818638" y="2237776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A54F89DE-1852-219F-E2B4-97B093716488}"/>
              </a:ext>
            </a:extLst>
          </p:cNvPr>
          <p:cNvGrpSpPr/>
          <p:nvPr/>
        </p:nvGrpSpPr>
        <p:grpSpPr>
          <a:xfrm rot="2632046">
            <a:off x="7818638" y="2231751"/>
            <a:ext cx="431006" cy="440532"/>
            <a:chOff x="4440110" y="2675731"/>
            <a:chExt cx="431006" cy="44053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507F68FF-4C5C-F581-2D1B-5364579E1A6D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C8C915EB-511D-BCAD-6CF3-25673ECBC2B5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F5976581-CFAD-1361-763B-66808AB14F01}"/>
              </a:ext>
            </a:extLst>
          </p:cNvPr>
          <p:cNvSpPr/>
          <p:nvPr/>
        </p:nvSpPr>
        <p:spPr>
          <a:xfrm>
            <a:off x="7143139" y="1694116"/>
            <a:ext cx="393654" cy="3693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Astronaut">
            <a:extLst>
              <a:ext uri="{FF2B5EF4-FFF2-40B4-BE49-F238E27FC236}">
                <a16:creationId xmlns:a16="http://schemas.microsoft.com/office/drawing/2014/main" id="{60228064-1F13-BF2D-2312-B83ABDFEEB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6539" y="2293740"/>
            <a:ext cx="652644" cy="65264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0F5EEAA-19EA-C2A6-9DAD-4CE5241E47AB}"/>
              </a:ext>
            </a:extLst>
          </p:cNvPr>
          <p:cNvSpPr/>
          <p:nvPr/>
        </p:nvSpPr>
        <p:spPr>
          <a:xfrm>
            <a:off x="3934942" y="3277037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5C5AC7C-33F3-6E44-86C4-8CC92F0CC355}"/>
              </a:ext>
            </a:extLst>
          </p:cNvPr>
          <p:cNvGrpSpPr/>
          <p:nvPr/>
        </p:nvGrpSpPr>
        <p:grpSpPr>
          <a:xfrm rot="2632046">
            <a:off x="3934942" y="3271012"/>
            <a:ext cx="431006" cy="440532"/>
            <a:chOff x="4440110" y="2675731"/>
            <a:chExt cx="431006" cy="440532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70835A8-A15A-78CF-E2C8-29EA6D7E7BE1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E02006A-CF9F-A4F0-D573-2B4D9DD6C29F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02FF3C-0553-8316-EA1D-581E199E4BC2}"/>
              </a:ext>
            </a:extLst>
          </p:cNvPr>
          <p:cNvGrpSpPr/>
          <p:nvPr/>
        </p:nvGrpSpPr>
        <p:grpSpPr>
          <a:xfrm>
            <a:off x="5006038" y="3375252"/>
            <a:ext cx="369498" cy="322528"/>
            <a:chOff x="2799536" y="3131203"/>
            <a:chExt cx="842963" cy="735807"/>
          </a:xfrm>
        </p:grpSpPr>
        <p:pic>
          <p:nvPicPr>
            <p:cNvPr id="35" name="Grafik 11" descr="Atom mit einfarbiger Füllung">
              <a:extLst>
                <a:ext uri="{FF2B5EF4-FFF2-40B4-BE49-F238E27FC236}">
                  <a16:creationId xmlns:a16="http://schemas.microsoft.com/office/drawing/2014/main" id="{547E2F9E-1F8A-292A-51EB-9A32DFE8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6D59D111-5239-D97C-B025-3EFFBB10E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A9F9E235-BB13-F42B-402F-B55DB52B1D0A}"/>
              </a:ext>
            </a:extLst>
          </p:cNvPr>
          <p:cNvGrpSpPr/>
          <p:nvPr/>
        </p:nvGrpSpPr>
        <p:grpSpPr>
          <a:xfrm>
            <a:off x="6464650" y="2944531"/>
            <a:ext cx="390737" cy="341067"/>
            <a:chOff x="2418942" y="2294081"/>
            <a:chExt cx="842963" cy="735807"/>
          </a:xfrm>
        </p:grpSpPr>
        <p:pic>
          <p:nvPicPr>
            <p:cNvPr id="38" name="Grafik 11" descr="Atom mit einfarbiger Füllung">
              <a:extLst>
                <a:ext uri="{FF2B5EF4-FFF2-40B4-BE49-F238E27FC236}">
                  <a16:creationId xmlns:a16="http://schemas.microsoft.com/office/drawing/2014/main" id="{6817BE19-2B8F-CE05-CA38-9B2AF112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CEC70963-BA71-3CAE-663A-A9D7E4DB1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91045FC-FE94-1464-7A3B-FFB984D8DE61}"/>
              </a:ext>
            </a:extLst>
          </p:cNvPr>
          <p:cNvGrpSpPr/>
          <p:nvPr/>
        </p:nvGrpSpPr>
        <p:grpSpPr>
          <a:xfrm>
            <a:off x="4913855" y="2965463"/>
            <a:ext cx="369498" cy="322528"/>
            <a:chOff x="2799536" y="3131203"/>
            <a:chExt cx="842963" cy="735807"/>
          </a:xfrm>
        </p:grpSpPr>
        <p:pic>
          <p:nvPicPr>
            <p:cNvPr id="41" name="Grafik 11" descr="Atom mit einfarbiger Füllung">
              <a:extLst>
                <a:ext uri="{FF2B5EF4-FFF2-40B4-BE49-F238E27FC236}">
                  <a16:creationId xmlns:a16="http://schemas.microsoft.com/office/drawing/2014/main" id="{665DE750-9104-76C4-6AF0-20515710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528308DB-A76B-4CED-74F7-228EDD951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1EAC1AC-65E5-9923-5524-587B36719A4B}"/>
              </a:ext>
            </a:extLst>
          </p:cNvPr>
          <p:cNvGrpSpPr/>
          <p:nvPr/>
        </p:nvGrpSpPr>
        <p:grpSpPr>
          <a:xfrm>
            <a:off x="5329244" y="2489699"/>
            <a:ext cx="369498" cy="322528"/>
            <a:chOff x="2799536" y="3131203"/>
            <a:chExt cx="842963" cy="735807"/>
          </a:xfrm>
        </p:grpSpPr>
        <p:pic>
          <p:nvPicPr>
            <p:cNvPr id="72" name="Grafik 11" descr="Atom mit einfarbiger Füllung">
              <a:extLst>
                <a:ext uri="{FF2B5EF4-FFF2-40B4-BE49-F238E27FC236}">
                  <a16:creationId xmlns:a16="http://schemas.microsoft.com/office/drawing/2014/main" id="{8D8EAD38-CA59-CAA0-0F9B-C78371B4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C142A58A-A1BF-A1EE-3BD4-19761A8C3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FD9EEBD-968C-E667-BD8F-E658EEEF5199}"/>
              </a:ext>
            </a:extLst>
          </p:cNvPr>
          <p:cNvCxnSpPr>
            <a:cxnSpLocks/>
          </p:cNvCxnSpPr>
          <p:nvPr/>
        </p:nvCxnSpPr>
        <p:spPr>
          <a:xfrm flipV="1">
            <a:off x="4613579" y="3807177"/>
            <a:ext cx="0" cy="134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287243E2-B0D1-0F9B-FB4C-DF627B97046B}"/>
              </a:ext>
            </a:extLst>
          </p:cNvPr>
          <p:cNvGrpSpPr/>
          <p:nvPr/>
        </p:nvGrpSpPr>
        <p:grpSpPr>
          <a:xfrm>
            <a:off x="7138682" y="2965463"/>
            <a:ext cx="390737" cy="341067"/>
            <a:chOff x="2418942" y="2294081"/>
            <a:chExt cx="842963" cy="735807"/>
          </a:xfrm>
        </p:grpSpPr>
        <p:pic>
          <p:nvPicPr>
            <p:cNvPr id="78" name="Grafik 11" descr="Atom mit einfarbiger Füllung">
              <a:extLst>
                <a:ext uri="{FF2B5EF4-FFF2-40B4-BE49-F238E27FC236}">
                  <a16:creationId xmlns:a16="http://schemas.microsoft.com/office/drawing/2014/main" id="{78031AF5-4AA3-5BA4-E431-671D7BD3E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091D55D3-909A-76CB-DEA2-AB78E0986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5CB1D330-BB08-F101-FEA4-2C7747A05F03}"/>
              </a:ext>
            </a:extLst>
          </p:cNvPr>
          <p:cNvGrpSpPr/>
          <p:nvPr/>
        </p:nvGrpSpPr>
        <p:grpSpPr>
          <a:xfrm>
            <a:off x="7820010" y="2988153"/>
            <a:ext cx="390737" cy="341067"/>
            <a:chOff x="2418942" y="2294081"/>
            <a:chExt cx="842963" cy="735807"/>
          </a:xfrm>
        </p:grpSpPr>
        <p:pic>
          <p:nvPicPr>
            <p:cNvPr id="84" name="Grafik 11" descr="Atom mit einfarbiger Füllung">
              <a:extLst>
                <a:ext uri="{FF2B5EF4-FFF2-40B4-BE49-F238E27FC236}">
                  <a16:creationId xmlns:a16="http://schemas.microsoft.com/office/drawing/2014/main" id="{482C88A2-F0B5-B22F-55FA-704EDB32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725A862-DE53-5B93-1C1A-1587C53E5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7D2CE96-57CA-FB19-3C32-7EF159BB9FA5}"/>
              </a:ext>
            </a:extLst>
          </p:cNvPr>
          <p:cNvGrpSpPr/>
          <p:nvPr/>
        </p:nvGrpSpPr>
        <p:grpSpPr>
          <a:xfrm>
            <a:off x="8511014" y="2963157"/>
            <a:ext cx="390737" cy="341067"/>
            <a:chOff x="2418942" y="2294081"/>
            <a:chExt cx="842963" cy="735807"/>
          </a:xfrm>
        </p:grpSpPr>
        <p:pic>
          <p:nvPicPr>
            <p:cNvPr id="87" name="Grafik 11" descr="Atom mit einfarbiger Füllung">
              <a:extLst>
                <a:ext uri="{FF2B5EF4-FFF2-40B4-BE49-F238E27FC236}">
                  <a16:creationId xmlns:a16="http://schemas.microsoft.com/office/drawing/2014/main" id="{A24201D1-ECD7-2091-D3F9-A8BE05DC0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CBC968F8-7D98-508B-3163-6B0749F1B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E630CB-049F-A883-ED4C-F068C1621118}"/>
              </a:ext>
            </a:extLst>
          </p:cNvPr>
          <p:cNvGrpSpPr/>
          <p:nvPr/>
        </p:nvGrpSpPr>
        <p:grpSpPr>
          <a:xfrm>
            <a:off x="5476317" y="2907027"/>
            <a:ext cx="390737" cy="341067"/>
            <a:chOff x="2418942" y="2294081"/>
            <a:chExt cx="842963" cy="735807"/>
          </a:xfrm>
        </p:grpSpPr>
        <p:pic>
          <p:nvPicPr>
            <p:cNvPr id="90" name="Grafik 11" descr="Atom mit einfarbiger Füllung">
              <a:extLst>
                <a:ext uri="{FF2B5EF4-FFF2-40B4-BE49-F238E27FC236}">
                  <a16:creationId xmlns:a16="http://schemas.microsoft.com/office/drawing/2014/main" id="{15FAFE33-1C22-388C-69B4-EF1B60E7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73234AC2-F6A0-B512-3E3B-B724F195B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0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474C13B-B565-A301-BD70-639F865CB981}"/>
              </a:ext>
            </a:extLst>
          </p:cNvPr>
          <p:cNvCxnSpPr/>
          <p:nvPr/>
        </p:nvCxnSpPr>
        <p:spPr>
          <a:xfrm flipV="1">
            <a:off x="2893709" y="4720335"/>
            <a:ext cx="4933526" cy="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utoShape 4" descr="Iteration Stockvektoren, lizenzfreie Illustrationen | Depositphotos">
            <a:extLst>
              <a:ext uri="{FF2B5EF4-FFF2-40B4-BE49-F238E27FC236}">
                <a16:creationId xmlns:a16="http://schemas.microsoft.com/office/drawing/2014/main" id="{F12698AC-EAEF-7A10-812F-3CF5944130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4252" y="3198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63DF8D-91DB-219C-19F3-48056FF8663E}"/>
              </a:ext>
            </a:extLst>
          </p:cNvPr>
          <p:cNvSpPr txBox="1"/>
          <p:nvPr/>
        </p:nvSpPr>
        <p:spPr>
          <a:xfrm>
            <a:off x="4756249" y="287159"/>
            <a:ext cx="333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Warum übermittelt Alice nicht die Filterreihenfolge direkt an Bob?</a:t>
            </a:r>
          </a:p>
        </p:txBody>
      </p:sp>
      <p:pic>
        <p:nvPicPr>
          <p:cNvPr id="4" name="Grafik 3" descr="Astronaut">
            <a:extLst>
              <a:ext uri="{FF2B5EF4-FFF2-40B4-BE49-F238E27FC236}">
                <a16:creationId xmlns:a16="http://schemas.microsoft.com/office/drawing/2014/main" id="{60228064-1F13-BF2D-2312-B83ABDFE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191" y="3072515"/>
            <a:ext cx="652644" cy="65264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0F5EEAA-19EA-C2A6-9DAD-4CE5241E47AB}"/>
              </a:ext>
            </a:extLst>
          </p:cNvPr>
          <p:cNvSpPr/>
          <p:nvPr/>
        </p:nvSpPr>
        <p:spPr>
          <a:xfrm>
            <a:off x="4699594" y="4055812"/>
            <a:ext cx="431006" cy="4405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5C5AC7C-33F3-6E44-86C4-8CC92F0CC355}"/>
              </a:ext>
            </a:extLst>
          </p:cNvPr>
          <p:cNvGrpSpPr/>
          <p:nvPr/>
        </p:nvGrpSpPr>
        <p:grpSpPr>
          <a:xfrm rot="2632046">
            <a:off x="4699594" y="4049787"/>
            <a:ext cx="431006" cy="440532"/>
            <a:chOff x="4440110" y="2675731"/>
            <a:chExt cx="431006" cy="440532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70835A8-A15A-78CF-E2C8-29EA6D7E7BE1}"/>
                </a:ext>
              </a:extLst>
            </p:cNvPr>
            <p:cNvCxnSpPr/>
            <p:nvPr/>
          </p:nvCxnSpPr>
          <p:spPr>
            <a:xfrm>
              <a:off x="4655613" y="2675731"/>
              <a:ext cx="0" cy="4405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E02006A-CF9F-A4F0-D573-2B4D9DD6C29F}"/>
                </a:ext>
              </a:extLst>
            </p:cNvPr>
            <p:cNvCxnSpPr/>
            <p:nvPr/>
          </p:nvCxnSpPr>
          <p:spPr>
            <a:xfrm>
              <a:off x="4440110" y="2895997"/>
              <a:ext cx="4310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402FF3C-0553-8316-EA1D-581E199E4BC2}"/>
              </a:ext>
            </a:extLst>
          </p:cNvPr>
          <p:cNvGrpSpPr/>
          <p:nvPr/>
        </p:nvGrpSpPr>
        <p:grpSpPr>
          <a:xfrm>
            <a:off x="5770690" y="4154027"/>
            <a:ext cx="369498" cy="322528"/>
            <a:chOff x="2799536" y="3131203"/>
            <a:chExt cx="842963" cy="735807"/>
          </a:xfrm>
        </p:grpSpPr>
        <p:pic>
          <p:nvPicPr>
            <p:cNvPr id="35" name="Grafik 11" descr="Atom mit einfarbiger Füllung">
              <a:extLst>
                <a:ext uri="{FF2B5EF4-FFF2-40B4-BE49-F238E27FC236}">
                  <a16:creationId xmlns:a16="http://schemas.microsoft.com/office/drawing/2014/main" id="{547E2F9E-1F8A-292A-51EB-9A32DFE8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6D59D111-5239-D97C-B025-3EFFBB10E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991045FC-FE94-1464-7A3B-FFB984D8DE61}"/>
              </a:ext>
            </a:extLst>
          </p:cNvPr>
          <p:cNvGrpSpPr/>
          <p:nvPr/>
        </p:nvGrpSpPr>
        <p:grpSpPr>
          <a:xfrm>
            <a:off x="5678507" y="3744238"/>
            <a:ext cx="369498" cy="322528"/>
            <a:chOff x="2799536" y="3131203"/>
            <a:chExt cx="842963" cy="735807"/>
          </a:xfrm>
        </p:grpSpPr>
        <p:pic>
          <p:nvPicPr>
            <p:cNvPr id="41" name="Grafik 11" descr="Atom mit einfarbiger Füllung">
              <a:extLst>
                <a:ext uri="{FF2B5EF4-FFF2-40B4-BE49-F238E27FC236}">
                  <a16:creationId xmlns:a16="http://schemas.microsoft.com/office/drawing/2014/main" id="{665DE750-9104-76C4-6AF0-20515710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528308DB-A76B-4CED-74F7-228EDD951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A1EAC1AC-65E5-9923-5524-587B36719A4B}"/>
              </a:ext>
            </a:extLst>
          </p:cNvPr>
          <p:cNvGrpSpPr/>
          <p:nvPr/>
        </p:nvGrpSpPr>
        <p:grpSpPr>
          <a:xfrm>
            <a:off x="6093896" y="3268474"/>
            <a:ext cx="369498" cy="322528"/>
            <a:chOff x="2799536" y="3131203"/>
            <a:chExt cx="842963" cy="735807"/>
          </a:xfrm>
        </p:grpSpPr>
        <p:pic>
          <p:nvPicPr>
            <p:cNvPr id="72" name="Grafik 11" descr="Atom mit einfarbiger Füllung">
              <a:extLst>
                <a:ext uri="{FF2B5EF4-FFF2-40B4-BE49-F238E27FC236}">
                  <a16:creationId xmlns:a16="http://schemas.microsoft.com/office/drawing/2014/main" id="{8D8EAD38-CA59-CAA0-0F9B-C78371B4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0985" y="3188354"/>
              <a:ext cx="578644" cy="578644"/>
            </a:xfrm>
            <a:prstGeom prst="rect">
              <a:avLst/>
            </a:prstGeom>
          </p:spPr>
        </p:pic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C142A58A-A1BF-A1EE-3BD4-19761A8C3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9536" y="3131203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FD9EEBD-968C-E667-BD8F-E658EEEF5199}"/>
              </a:ext>
            </a:extLst>
          </p:cNvPr>
          <p:cNvCxnSpPr>
            <a:cxnSpLocks/>
          </p:cNvCxnSpPr>
          <p:nvPr/>
        </p:nvCxnSpPr>
        <p:spPr>
          <a:xfrm flipV="1">
            <a:off x="5378231" y="4585952"/>
            <a:ext cx="0" cy="134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2EE630CB-049F-A883-ED4C-F068C1621118}"/>
              </a:ext>
            </a:extLst>
          </p:cNvPr>
          <p:cNvGrpSpPr/>
          <p:nvPr/>
        </p:nvGrpSpPr>
        <p:grpSpPr>
          <a:xfrm>
            <a:off x="6240969" y="3685802"/>
            <a:ext cx="390737" cy="341067"/>
            <a:chOff x="2418942" y="2294081"/>
            <a:chExt cx="842963" cy="735807"/>
          </a:xfrm>
        </p:grpSpPr>
        <p:pic>
          <p:nvPicPr>
            <p:cNvPr id="90" name="Grafik 11" descr="Atom mit einfarbiger Füllung">
              <a:extLst>
                <a:ext uri="{FF2B5EF4-FFF2-40B4-BE49-F238E27FC236}">
                  <a16:creationId xmlns:a16="http://schemas.microsoft.com/office/drawing/2014/main" id="{15FAFE33-1C22-388C-69B4-EF1B60E7E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0391" y="2351232"/>
              <a:ext cx="578644" cy="578644"/>
            </a:xfrm>
            <a:prstGeom prst="rect">
              <a:avLst/>
            </a:prstGeom>
          </p:spPr>
        </p:pic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73234AC2-F6A0-B512-3E3B-B724F195B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942" y="2294081"/>
              <a:ext cx="842963" cy="735807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Grafik 75">
            <a:extLst>
              <a:ext uri="{FF2B5EF4-FFF2-40B4-BE49-F238E27FC236}">
                <a16:creationId xmlns:a16="http://schemas.microsoft.com/office/drawing/2014/main" id="{CACC9645-3DBA-8D73-2C54-8086B9ABA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49" y="1051927"/>
            <a:ext cx="6239746" cy="543001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882B8FA2-DB0E-E21E-E9EF-1B0695226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93" y="1463025"/>
            <a:ext cx="6868484" cy="15337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4CC6D8A-7D02-0F37-A705-8C110CE5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58" y="3223274"/>
            <a:ext cx="1413941" cy="12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8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411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3560786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3560785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055633-C1AB-FEF1-0CDD-267B5CA6EAE0}"/>
              </a:ext>
            </a:extLst>
          </p:cNvPr>
          <p:cNvSpPr txBox="1"/>
          <p:nvPr/>
        </p:nvSpPr>
        <p:spPr>
          <a:xfrm>
            <a:off x="972000" y="2569500"/>
            <a:ext cx="63629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latin typeface="Cambria"/>
                <a:ea typeface="Cambria"/>
                <a:cs typeface="Arial"/>
              </a:rPr>
              <a:t>v o  r    l    e    s    u    n   g     _      !</a:t>
            </a:r>
          </a:p>
          <a:p>
            <a:r>
              <a:rPr lang="de-DE" dirty="0">
                <a:latin typeface="Cambria"/>
                <a:ea typeface="Cambria"/>
                <a:cs typeface="Arial"/>
              </a:rPr>
              <a:t>5 8 12 15 87 55 21 32 73  52  44           11           13             β </a:t>
            </a:r>
            <a:endParaRPr lang="de-DE" dirty="0"/>
          </a:p>
          <a:p>
            <a:endParaRPr lang="de-DE" dirty="0">
              <a:latin typeface="Cambria"/>
              <a:ea typeface="Cambria"/>
              <a:cs typeface="Arial"/>
            </a:endParaRP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9256670F-EE6E-8025-F326-79092FD4D58F}"/>
              </a:ext>
            </a:extLst>
          </p:cNvPr>
          <p:cNvSpPr/>
          <p:nvPr/>
        </p:nvSpPr>
        <p:spPr>
          <a:xfrm>
            <a:off x="4316175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033756-8B11-243A-09CF-1866666A544F}"/>
              </a:ext>
            </a:extLst>
          </p:cNvPr>
          <p:cNvSpPr/>
          <p:nvPr/>
        </p:nvSpPr>
        <p:spPr>
          <a:xfrm>
            <a:off x="5099174" y="2846925"/>
            <a:ext cx="365400" cy="3654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leich 7">
            <a:extLst>
              <a:ext uri="{FF2B5EF4-FFF2-40B4-BE49-F238E27FC236}">
                <a16:creationId xmlns:a16="http://schemas.microsoft.com/office/drawing/2014/main" id="{80F71450-C6DC-CA45-F02A-2224B64CA11D}"/>
              </a:ext>
            </a:extLst>
          </p:cNvPr>
          <p:cNvSpPr/>
          <p:nvPr/>
        </p:nvSpPr>
        <p:spPr>
          <a:xfrm>
            <a:off x="5993550" y="2845800"/>
            <a:ext cx="347400" cy="3474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481CC61-F39A-BD8D-8BEC-40AB21B5AA8C}"/>
              </a:ext>
            </a:extLst>
          </p:cNvPr>
          <p:cNvSpPr/>
          <p:nvPr/>
        </p:nvSpPr>
        <p:spPr>
          <a:xfrm>
            <a:off x="4681575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526819-C371-38AE-B17D-2215A326CBE3}"/>
              </a:ext>
            </a:extLst>
          </p:cNvPr>
          <p:cNvSpPr/>
          <p:nvPr/>
        </p:nvSpPr>
        <p:spPr>
          <a:xfrm>
            <a:off x="5514488" y="2696479"/>
            <a:ext cx="417599" cy="6941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3E2C6D-679B-14BE-4E68-EAACA184A03D}"/>
              </a:ext>
            </a:extLst>
          </p:cNvPr>
          <p:cNvSpPr txBox="1"/>
          <p:nvPr/>
        </p:nvSpPr>
        <p:spPr>
          <a:xfrm>
            <a:off x="4736914" y="3376120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p           q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C6E0C09-5DA4-231D-350C-F149D52CADA4}"/>
              </a:ext>
            </a:extLst>
          </p:cNvPr>
          <p:cNvSpPr/>
          <p:nvPr/>
        </p:nvSpPr>
        <p:spPr>
          <a:xfrm rot="5400000">
            <a:off x="5171491" y="3134313"/>
            <a:ext cx="285054" cy="12361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AD4B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D2EDC5-60D2-DDB4-EDB7-79E9C98A4C66}"/>
              </a:ext>
            </a:extLst>
          </p:cNvPr>
          <p:cNvSpPr txBox="1"/>
          <p:nvPr/>
        </p:nvSpPr>
        <p:spPr>
          <a:xfrm>
            <a:off x="5154513" y="3862477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AD4B"/>
                </a:solidFill>
              </a:rPr>
              <a:t>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3560786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3560785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11B6D1-DC5D-6CBE-B56E-96F5B49499F7}"/>
              </a:ext>
            </a:extLst>
          </p:cNvPr>
          <p:cNvSpPr txBox="1"/>
          <p:nvPr/>
        </p:nvSpPr>
        <p:spPr>
          <a:xfrm>
            <a:off x="5578257" y="1088484"/>
            <a:ext cx="285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Berechnung der Zahl </a:t>
            </a:r>
            <a:r>
              <a:rPr lang="de-DE" sz="1600" i="1" dirty="0">
                <a:solidFill>
                  <a:srgbClr val="00AD4B"/>
                </a:solidFill>
              </a:rPr>
              <a:t>d nach der euklidischen Norm.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99345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79278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F8A403-76CD-582F-847B-1EDB0ABE1BB6}"/>
              </a:ext>
            </a:extLst>
          </p:cNvPr>
          <p:cNvSpPr txBox="1"/>
          <p:nvPr/>
        </p:nvSpPr>
        <p:spPr>
          <a:xfrm>
            <a:off x="7181093" y="2431426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D4B"/>
                </a:solidFill>
              </a:rPr>
              <a:t>Die </a:t>
            </a:r>
            <a:r>
              <a:rPr lang="en-US" sz="1600" dirty="0" err="1">
                <a:solidFill>
                  <a:srgbClr val="00AD4B"/>
                </a:solidFill>
              </a:rPr>
              <a:t>Zahl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i="1" dirty="0">
                <a:solidFill>
                  <a:srgbClr val="00AD4B"/>
                </a:solidFill>
              </a:rPr>
              <a:t>d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private key.</a:t>
            </a:r>
            <a:endParaRPr lang="de-DE" sz="1600" i="1" dirty="0">
              <a:solidFill>
                <a:srgbClr val="00AD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364941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pic>
        <p:nvPicPr>
          <p:cNvPr id="11" name="Grafik 18" descr="Ein Bild, das Tisch enthält.&#10;&#10;Beschreibung automatisch generiert.">
            <a:extLst>
              <a:ext uri="{FF2B5EF4-FFF2-40B4-BE49-F238E27FC236}">
                <a16:creationId xmlns:a16="http://schemas.microsoft.com/office/drawing/2014/main" id="{087C43FA-1954-867E-4CA5-05305870C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44" b="83031"/>
          <a:stretch/>
        </p:blipFill>
        <p:spPr>
          <a:xfrm>
            <a:off x="820780" y="1828478"/>
            <a:ext cx="2938765" cy="46373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211B6D1-DC5D-6CBE-B56E-96F5B49499F7}"/>
              </a:ext>
            </a:extLst>
          </p:cNvPr>
          <p:cNvSpPr txBox="1"/>
          <p:nvPr/>
        </p:nvSpPr>
        <p:spPr>
          <a:xfrm>
            <a:off x="5578257" y="1088484"/>
            <a:ext cx="285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Berechnung der Zahl </a:t>
            </a:r>
            <a:r>
              <a:rPr lang="de-DE" sz="1600" i="1" dirty="0">
                <a:solidFill>
                  <a:srgbClr val="00AD4B"/>
                </a:solidFill>
              </a:rPr>
              <a:t>d nach der euklidischen Norm.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99345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79278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2F8A403-76CD-582F-847B-1EDB0ABE1BB6}"/>
              </a:ext>
            </a:extLst>
          </p:cNvPr>
          <p:cNvSpPr txBox="1"/>
          <p:nvPr/>
        </p:nvSpPr>
        <p:spPr>
          <a:xfrm>
            <a:off x="5384042" y="2363574"/>
            <a:ext cx="4362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D4B"/>
                </a:solidFill>
              </a:rPr>
              <a:t>Die </a:t>
            </a:r>
            <a:r>
              <a:rPr lang="en-US" sz="1600" dirty="0" err="1">
                <a:solidFill>
                  <a:srgbClr val="00AD4B"/>
                </a:solidFill>
              </a:rPr>
              <a:t>Zahl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i="1" dirty="0">
                <a:solidFill>
                  <a:srgbClr val="00AD4B"/>
                </a:solidFill>
              </a:rPr>
              <a:t>d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private key.</a:t>
            </a:r>
            <a:endParaRPr lang="de-DE" sz="1600" i="1" dirty="0">
              <a:solidFill>
                <a:srgbClr val="00AD4B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1A18F-B6FC-8F51-C1F3-31A25DA883E0}"/>
              </a:ext>
            </a:extLst>
          </p:cNvPr>
          <p:cNvSpPr/>
          <p:nvPr/>
        </p:nvSpPr>
        <p:spPr>
          <a:xfrm>
            <a:off x="820780" y="2569500"/>
            <a:ext cx="3810881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6FA6E48-E690-E05A-596A-EED774734CB3}"/>
              </a:ext>
            </a:extLst>
          </p:cNvPr>
          <p:cNvSpPr txBox="1"/>
          <p:nvPr/>
        </p:nvSpPr>
        <p:spPr>
          <a:xfrm>
            <a:off x="384648" y="2316878"/>
            <a:ext cx="1555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Freie Wahl einer Zahl </a:t>
            </a:r>
            <a:r>
              <a:rPr lang="de-DE" sz="1600" i="1" dirty="0">
                <a:solidFill>
                  <a:srgbClr val="00AD4B"/>
                </a:solidFill>
              </a:rPr>
              <a:t>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11F065-1BEA-C1AE-06F0-B6C0F4CCC8FB}"/>
              </a:ext>
            </a:extLst>
          </p:cNvPr>
          <p:cNvSpPr txBox="1"/>
          <p:nvPr/>
        </p:nvSpPr>
        <p:spPr>
          <a:xfrm>
            <a:off x="2076884" y="2316877"/>
            <a:ext cx="1555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D4B"/>
                </a:solidFill>
              </a:rPr>
              <a:t>Zahlenpaar </a:t>
            </a:r>
            <a:r>
              <a:rPr lang="en-US" sz="1600" i="1" dirty="0">
                <a:solidFill>
                  <a:srgbClr val="00AD4B"/>
                </a:solidFill>
              </a:rPr>
              <a:t>(</a:t>
            </a:r>
            <a:r>
              <a:rPr lang="en-US" sz="1600" i="1" dirty="0" err="1">
                <a:solidFill>
                  <a:srgbClr val="00AD4B"/>
                </a:solidFill>
              </a:rPr>
              <a:t>e,n</a:t>
            </a:r>
            <a:r>
              <a:rPr lang="en-US" sz="1600" i="1" dirty="0">
                <a:solidFill>
                  <a:srgbClr val="00AD4B"/>
                </a:solidFill>
              </a:rPr>
              <a:t>)</a:t>
            </a:r>
            <a:r>
              <a:rPr lang="en-US" sz="1600" dirty="0">
                <a:solidFill>
                  <a:srgbClr val="00AD4B"/>
                </a:solidFill>
              </a:rPr>
              <a:t> </a:t>
            </a:r>
            <a:r>
              <a:rPr lang="en-US" sz="1600" dirty="0" err="1">
                <a:solidFill>
                  <a:srgbClr val="00AD4B"/>
                </a:solidFill>
              </a:rPr>
              <a:t>ist</a:t>
            </a:r>
            <a:r>
              <a:rPr lang="en-US" sz="1600" dirty="0">
                <a:solidFill>
                  <a:srgbClr val="00AD4B"/>
                </a:solidFill>
              </a:rPr>
              <a:t> der public key</a:t>
            </a:r>
            <a:endParaRPr lang="de-DE" sz="1600" i="1" dirty="0">
              <a:solidFill>
                <a:srgbClr val="00AD4B"/>
              </a:solidFill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426F1866-4C7C-E436-C9F0-555617B73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3109644"/>
            <a:ext cx="2125558" cy="1611411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19128095-954B-0123-F54C-E02CF758D29B}"/>
              </a:ext>
            </a:extLst>
          </p:cNvPr>
          <p:cNvSpPr txBox="1"/>
          <p:nvPr/>
        </p:nvSpPr>
        <p:spPr>
          <a:xfrm>
            <a:off x="4092631" y="2807711"/>
            <a:ext cx="42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Rechenvorschrift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Verschl</a:t>
            </a:r>
            <a:r>
              <a:rPr lang="de-DE" dirty="0" err="1"/>
              <a:t>üsselung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653840-9393-AC65-E5AB-2EE2C893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6" y="3295787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feld 2047">
            <a:extLst>
              <a:ext uri="{FF2B5EF4-FFF2-40B4-BE49-F238E27FC236}">
                <a16:creationId xmlns:a16="http://schemas.microsoft.com/office/drawing/2014/main" id="{ABD45478-AADE-B913-3ADD-2CDD7FE92714}"/>
              </a:ext>
            </a:extLst>
          </p:cNvPr>
          <p:cNvSpPr txBox="1"/>
          <p:nvPr/>
        </p:nvSpPr>
        <p:spPr>
          <a:xfrm>
            <a:off x="4134275" y="3593925"/>
            <a:ext cx="423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Rechenvorschrift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Entschl</a:t>
            </a:r>
            <a:r>
              <a:rPr lang="de-DE" dirty="0" err="1"/>
              <a:t>üsselung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99BA27-9FC1-E0AD-073C-1887557E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80" y="3962594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7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</a:t>
            </a:r>
            <a:endParaRPr lang="de-DE" i="1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AFA044A-B3F1-0A45-4973-AD502267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547C4A2-8ED0-92D0-B589-F279D79B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51C3ABE1-B44E-31D5-4198-249FB671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98C1863-A482-E5B8-5A1A-209137C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B2AB9-0A03-8D87-83E4-73E593914C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20.12.2022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80A07-8321-F661-ADBB-407A7159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DE0B26-0A78-9AE4-F429-5219B89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Kryptographie</a:t>
            </a:r>
            <a:endParaRPr lang="de-DE" sz="3600" b="1" dirty="0"/>
          </a:p>
        </p:txBody>
      </p:sp>
      <p:sp>
        <p:nvSpPr>
          <p:cNvPr id="9" name="Datumsplatzhalter 4">
            <a:extLst>
              <a:ext uri="{FF2B5EF4-FFF2-40B4-BE49-F238E27FC236}">
                <a16:creationId xmlns:a16="http://schemas.microsoft.com/office/drawing/2014/main" id="{09050D12-6CC2-DE31-AB49-FC5F7D15FCAB}"/>
              </a:ext>
            </a:extLst>
          </p:cNvPr>
          <p:cNvSpPr txBox="1">
            <a:spLocks/>
          </p:cNvSpPr>
          <p:nvPr/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3E4023-3B93-7144-AB24-A5387DB88F56}" type="datetime1">
              <a:rPr lang="de-DE" smtClean="0"/>
              <a:pPr/>
              <a:t>20.12.2022</a:t>
            </a:fld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A55CD7F-3DAB-7E28-7705-C152D59FA03B}"/>
              </a:ext>
            </a:extLst>
          </p:cNvPr>
          <p:cNvSpPr txBox="1">
            <a:spLocks/>
          </p:cNvSpPr>
          <p:nvPr/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457200" rtl="0" eaLnBrk="1" latinLnBrk="0" hangingPunct="1">
              <a:defRPr sz="12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930B48-5BBF-5D39-C405-033FB19A2FF0}"/>
              </a:ext>
            </a:extLst>
          </p:cNvPr>
          <p:cNvSpPr/>
          <p:nvPr/>
        </p:nvSpPr>
        <p:spPr>
          <a:xfrm>
            <a:off x="3360241" y="1516261"/>
            <a:ext cx="905470" cy="575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BF3A2DA-E7C9-C118-9737-540AB5DF7C7B}"/>
              </a:ext>
            </a:extLst>
          </p:cNvPr>
          <p:cNvSpPr txBox="1"/>
          <p:nvPr/>
        </p:nvSpPr>
        <p:spPr>
          <a:xfrm>
            <a:off x="454980" y="1539384"/>
            <a:ext cx="6846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cs typeface="Arial"/>
              </a:rPr>
              <a:t>Beispiel: Multiplikation von Primzahlen. </a:t>
            </a:r>
          </a:p>
          <a:p>
            <a:endParaRPr lang="de-DE" dirty="0">
              <a:cs typeface="Arial"/>
            </a:endParaRPr>
          </a:p>
          <a:p>
            <a:endParaRPr lang="de-DE" dirty="0">
              <a:cs typeface="Arial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EE6893B-61F7-C7E8-B1DB-C46A0BBF46BF}"/>
              </a:ext>
            </a:extLst>
          </p:cNvPr>
          <p:cNvSpPr txBox="1"/>
          <p:nvPr/>
        </p:nvSpPr>
        <p:spPr>
          <a:xfrm>
            <a:off x="3113449" y="14084"/>
            <a:ext cx="3330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70C0"/>
                </a:solidFill>
              </a:rPr>
              <a:t>Frage aus der Vorlesung (Nachtrag):</a:t>
            </a:r>
          </a:p>
          <a:p>
            <a:r>
              <a:rPr lang="de-DE" sz="1200" dirty="0">
                <a:solidFill>
                  <a:srgbClr val="0070C0"/>
                </a:solidFill>
              </a:rPr>
              <a:t>Die Zahl 143 kann man beim RSA Verfahren doch einfach abfangen und zum entschlüsseln nutzen?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281C27-04F3-B4B4-AB67-0B6D09906EFD}"/>
              </a:ext>
            </a:extLst>
          </p:cNvPr>
          <p:cNvSpPr txBox="1"/>
          <p:nvPr/>
        </p:nvSpPr>
        <p:spPr>
          <a:xfrm>
            <a:off x="1248770" y="675000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00AD4B"/>
                </a:solidFill>
              </a:rPr>
              <a:t>Richtig! Was ich in der Vorlesung vergessen habe zu zeigen, ist dass die Rechnung auf der rechten Seite der Gleichung eine andere ist.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D7A01225-456A-842F-9B22-1CEB8B039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05" y="1619388"/>
            <a:ext cx="3102110" cy="21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1A9B0C0-97C1-8A9D-BBEA-6AC395CCF300}"/>
              </a:ext>
            </a:extLst>
          </p:cNvPr>
          <p:cNvSpPr txBox="1"/>
          <p:nvPr/>
        </p:nvSpPr>
        <p:spPr>
          <a:xfrm>
            <a:off x="5543063" y="1418716"/>
            <a:ext cx="9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297048-6A40-80F1-94FD-5CF214815CFD}"/>
              </a:ext>
            </a:extLst>
          </p:cNvPr>
          <p:cNvSpPr txBox="1"/>
          <p:nvPr/>
        </p:nvSpPr>
        <p:spPr>
          <a:xfrm>
            <a:off x="1248770" y="2027879"/>
            <a:ext cx="268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Wahl des </a:t>
            </a:r>
            <a:r>
              <a:rPr lang="en-US" dirty="0" err="1"/>
              <a:t>Paares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i="1" dirty="0" err="1"/>
              <a:t>e,n</a:t>
            </a:r>
            <a:r>
              <a:rPr lang="en-US" i="1" dirty="0"/>
              <a:t>) </a:t>
            </a:r>
            <a:r>
              <a:rPr lang="en-US" dirty="0"/>
              <a:t>auf (5,14) </a:t>
            </a:r>
          </a:p>
          <a:p>
            <a:br>
              <a:rPr lang="en-US" dirty="0"/>
            </a:br>
            <a:r>
              <a:rPr lang="en-US" dirty="0"/>
              <a:t>Text: </a:t>
            </a:r>
            <a:r>
              <a:rPr lang="en-US" i="1" dirty="0"/>
              <a:t>B           2</a:t>
            </a:r>
            <a:endParaRPr lang="de-DE" i="1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BEE2842-41FC-77A0-A937-F4EBC0A65489}"/>
              </a:ext>
            </a:extLst>
          </p:cNvPr>
          <p:cNvCxnSpPr/>
          <p:nvPr/>
        </p:nvCxnSpPr>
        <p:spPr>
          <a:xfrm>
            <a:off x="2125980" y="3052168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6">
            <a:extLst>
              <a:ext uri="{FF2B5EF4-FFF2-40B4-BE49-F238E27FC236}">
                <a16:creationId xmlns:a16="http://schemas.microsoft.com/office/drawing/2014/main" id="{9A93C845-1918-7EC4-A9D0-44AC2793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5" y="3453601"/>
            <a:ext cx="2682240" cy="26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711254EE-876C-3A05-569B-E63229AF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26" y="3739647"/>
            <a:ext cx="1245915" cy="22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D60AFB4-45B1-B2B9-2FA0-B1FEDA42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4" y="1986623"/>
            <a:ext cx="1763528" cy="20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20CBB76-A0B9-902F-0246-E8DA361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18" y="2313741"/>
            <a:ext cx="1676819" cy="22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Microsoft Office PowerPoint</Application>
  <PresentationFormat>Bildschirmpräsentation (16:9)</PresentationFormat>
  <Paragraphs>352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HSD Sans</vt:lpstr>
      <vt:lpstr>HSD Sans Design</vt:lpstr>
      <vt:lpstr>HSD Sans Maschinenbau</vt:lpstr>
      <vt:lpstr>Symbol</vt:lpstr>
      <vt:lpstr>Wingdings</vt:lpstr>
      <vt:lpstr>Office-Design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  <vt:lpstr>Kryptographie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1053</cp:revision>
  <dcterms:created xsi:type="dcterms:W3CDTF">2015-12-03T10:35:01Z</dcterms:created>
  <dcterms:modified xsi:type="dcterms:W3CDTF">2022-12-20T13:33:08Z</dcterms:modified>
</cp:coreProperties>
</file>