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75" r:id="rId2"/>
  </p:sldMasterIdLst>
  <p:notesMasterIdLst>
    <p:notesMasterId r:id="rId26"/>
  </p:notesMasterIdLst>
  <p:sldIdLst>
    <p:sldId id="396" r:id="rId3"/>
    <p:sldId id="347" r:id="rId4"/>
    <p:sldId id="398" r:id="rId5"/>
    <p:sldId id="403" r:id="rId6"/>
    <p:sldId id="407" r:id="rId7"/>
    <p:sldId id="408" r:id="rId8"/>
    <p:sldId id="409" r:id="rId9"/>
    <p:sldId id="412" r:id="rId10"/>
    <p:sldId id="399" r:id="rId11"/>
    <p:sldId id="404" r:id="rId12"/>
    <p:sldId id="414" r:id="rId13"/>
    <p:sldId id="405" r:id="rId14"/>
    <p:sldId id="411" r:id="rId15"/>
    <p:sldId id="413" r:id="rId16"/>
    <p:sldId id="415" r:id="rId17"/>
    <p:sldId id="400" r:id="rId18"/>
    <p:sldId id="416" r:id="rId19"/>
    <p:sldId id="417" r:id="rId20"/>
    <p:sldId id="418" r:id="rId21"/>
    <p:sldId id="419" r:id="rId22"/>
    <p:sldId id="420" r:id="rId23"/>
    <p:sldId id="406" r:id="rId24"/>
    <p:sldId id="421" r:id="rId2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DE479AA-711E-4C92-8823-638DDECD7835}">
          <p14:sldIdLst>
            <p14:sldId id="396"/>
            <p14:sldId id="347"/>
            <p14:sldId id="398"/>
            <p14:sldId id="403"/>
            <p14:sldId id="407"/>
            <p14:sldId id="408"/>
            <p14:sldId id="409"/>
            <p14:sldId id="412"/>
            <p14:sldId id="399"/>
            <p14:sldId id="404"/>
            <p14:sldId id="414"/>
            <p14:sldId id="405"/>
            <p14:sldId id="411"/>
            <p14:sldId id="413"/>
            <p14:sldId id="415"/>
            <p14:sldId id="400"/>
            <p14:sldId id="416"/>
            <p14:sldId id="417"/>
            <p14:sldId id="418"/>
            <p14:sldId id="419"/>
            <p14:sldId id="420"/>
            <p14:sldId id="406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29">
          <p15:clr>
            <a:srgbClr val="A4A3A4"/>
          </p15:clr>
        </p15:guide>
        <p15:guide id="2" orient="horz" pos="679">
          <p15:clr>
            <a:srgbClr val="A4A3A4"/>
          </p15:clr>
        </p15:guide>
        <p15:guide id="3" orient="horz" pos="3423">
          <p15:clr>
            <a:srgbClr val="A4A3A4"/>
          </p15:clr>
        </p15:guide>
        <p15:guide id="4" orient="horz" pos="4376">
          <p15:clr>
            <a:srgbClr val="A4A3A4"/>
          </p15:clr>
        </p15:guide>
        <p15:guide id="5" pos="3367">
          <p15:clr>
            <a:srgbClr val="A4A3A4"/>
          </p15:clr>
        </p15:guide>
        <p15:guide id="6" pos="327">
          <p15:clr>
            <a:srgbClr val="A4A3A4"/>
          </p15:clr>
        </p15:guide>
        <p15:guide id="7" pos="6361">
          <p15:clr>
            <a:srgbClr val="A4A3A4"/>
          </p15:clr>
        </p15:guide>
        <p15:guide id="8" pos="3185">
          <p15:clr>
            <a:srgbClr val="A4A3A4"/>
          </p15:clr>
        </p15:guide>
        <p15:guide id="9" pos="64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86" y="53"/>
      </p:cViewPr>
      <p:guideLst>
        <p:guide orient="horz" pos="2629"/>
        <p:guide orient="horz" pos="679"/>
        <p:guide orient="horz" pos="3423"/>
        <p:guide orient="horz" pos="4376"/>
        <p:guide pos="3367"/>
        <p:guide pos="327"/>
        <p:guide pos="6361"/>
        <p:guide pos="3185"/>
        <p:guide pos="645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1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091852-0911-497B-9FFF-A4696DDC1B07}" type="datetime1">
              <a:rPr lang="ko-KR" altLang="en-US"/>
              <a:pPr lvl="0"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FA9DA4E-F8D1-460D-AE0E-1CC1F1F0CD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57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8E447F-CC13-4CD1-A8FA-E42D44D1C5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21445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>
              <a:defRPr sz="20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/>
              <a:t>1. </a:t>
            </a:r>
            <a:r>
              <a:rPr lang="ko-KR" altLang="en-US"/>
              <a:t>큰 주제 </a:t>
            </a:r>
            <a:r>
              <a:rPr lang="en-US" altLang="ko-KR"/>
              <a:t>- </a:t>
            </a:r>
            <a:r>
              <a:rPr lang="ko-KR" altLang="en-US"/>
              <a:t>나눔스퀘어</a:t>
            </a:r>
            <a:r>
              <a:rPr lang="en-US" altLang="ko-KR"/>
              <a:t>, BOLD, 20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5DCEACD-4BF2-4D81-92BA-FFE2878ED32B}"/>
              </a:ext>
            </a:extLst>
          </p:cNvPr>
          <p:cNvCxnSpPr>
            <a:cxnSpLocks/>
          </p:cNvCxnSpPr>
          <p:nvPr/>
        </p:nvCxnSpPr>
        <p:spPr>
          <a:xfrm>
            <a:off x="548439" y="1090441"/>
            <a:ext cx="0" cy="291600"/>
          </a:xfrm>
          <a:prstGeom prst="line">
            <a:avLst/>
          </a:prstGeom>
          <a:ln w="28575">
            <a:solidFill>
              <a:srgbClr val="223E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E81C5278-C3E4-4B8C-8069-6743EDCF5C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90441"/>
            <a:ext cx="10691812" cy="291600"/>
          </a:xfrm>
          <a:prstGeom prst="rect">
            <a:avLst/>
          </a:prstGeom>
        </p:spPr>
        <p:txBody>
          <a:bodyPr anchor="ctr"/>
          <a:lstStyle>
            <a:lvl1pPr marL="539750" indent="0">
              <a:buNone/>
              <a:defRPr sz="15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5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5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5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5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페이지 주제 </a:t>
            </a:r>
            <a:r>
              <a:rPr lang="en-US" altLang="ko-KR"/>
              <a:t>– </a:t>
            </a:r>
            <a:r>
              <a:rPr lang="ko-KR" altLang="en-US"/>
              <a:t>나눔스퀘어</a:t>
            </a:r>
            <a:r>
              <a:rPr lang="en-US" altLang="ko-KR"/>
              <a:t>,  BOLD, 15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="" xmlns:a16="http://schemas.microsoft.com/office/drawing/2014/main" id="{78679412-92C2-47D6-A348-0A01AF9818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2284"/>
            <a:ext cx="10106532" cy="712116"/>
          </a:xfrm>
          <a:prstGeom prst="rect">
            <a:avLst/>
          </a:prstGeom>
        </p:spPr>
        <p:txBody>
          <a:bodyPr/>
          <a:lstStyle>
            <a:lvl1pPr marL="714375" indent="-171450">
              <a:defRPr sz="1400" i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400" i="0"/>
            </a:lvl2pPr>
            <a:lvl3pPr>
              <a:defRPr sz="1400" i="0"/>
            </a:lvl3pPr>
            <a:lvl4pPr>
              <a:defRPr sz="1400" i="0"/>
            </a:lvl4pPr>
            <a:lvl5pPr>
              <a:defRPr sz="1400" i="0"/>
            </a:lvl5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– </a:t>
            </a:r>
            <a:r>
              <a:rPr lang="ko-KR" altLang="en-US"/>
              <a:t>나눔스퀘어</a:t>
            </a:r>
            <a:r>
              <a:rPr lang="en-US" altLang="ko-KR"/>
              <a:t>, 14</a:t>
            </a:r>
          </a:p>
          <a:p>
            <a:pPr lvl="0"/>
            <a:r>
              <a:rPr lang="ko-KR" altLang="en-US"/>
              <a:t>말머리 변경은 일괄로 할 예정입니다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8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413" y="1088454"/>
            <a:ext cx="5412730" cy="5372269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2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413" y="1088454"/>
            <a:ext cx="5412730" cy="5372269"/>
          </a:xfrm>
        </p:spPr>
        <p:txBody>
          <a:bodyPr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1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4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62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말머리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8E447F-CC13-4CD1-A8FA-E42D44D1C5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21445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>
              <a:defRPr sz="20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/>
              <a:t>1. </a:t>
            </a:r>
            <a:r>
              <a:rPr lang="ko-KR" altLang="en-US"/>
              <a:t>큰 주제 </a:t>
            </a:r>
            <a:r>
              <a:rPr lang="en-US" altLang="ko-KR"/>
              <a:t>- </a:t>
            </a:r>
            <a:r>
              <a:rPr lang="ko-KR" altLang="en-US"/>
              <a:t>나눔스퀘어</a:t>
            </a:r>
            <a:r>
              <a:rPr lang="en-US" altLang="ko-KR"/>
              <a:t>, BOLD, 20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E81C5278-C3E4-4B8C-8069-6743EDCF5C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90441"/>
            <a:ext cx="10691812" cy="291600"/>
          </a:xfrm>
          <a:prstGeom prst="rect">
            <a:avLst/>
          </a:prstGeom>
        </p:spPr>
        <p:txBody>
          <a:bodyPr anchor="ctr"/>
          <a:lstStyle>
            <a:lvl1pPr marL="539750" indent="0">
              <a:buNone/>
              <a:defRPr sz="15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5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5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5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5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페이지 주제 </a:t>
            </a:r>
            <a:r>
              <a:rPr lang="en-US" altLang="ko-KR"/>
              <a:t>– </a:t>
            </a:r>
            <a:r>
              <a:rPr lang="ko-KR" altLang="en-US"/>
              <a:t>나눔스퀘어</a:t>
            </a:r>
            <a:r>
              <a:rPr lang="en-US" altLang="ko-KR"/>
              <a:t>,  BOLD, 15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="" xmlns:a16="http://schemas.microsoft.com/office/drawing/2014/main" id="{78679412-92C2-47D6-A348-0A01AF9818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2284"/>
            <a:ext cx="10106532" cy="712116"/>
          </a:xfrm>
          <a:prstGeom prst="rect">
            <a:avLst/>
          </a:prstGeom>
        </p:spPr>
        <p:txBody>
          <a:bodyPr/>
          <a:lstStyle>
            <a:lvl1pPr marL="714375" indent="-171450">
              <a:defRPr sz="1400" i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400" i="0"/>
            </a:lvl2pPr>
            <a:lvl3pPr>
              <a:defRPr sz="1400" i="0"/>
            </a:lvl3pPr>
            <a:lvl4pPr>
              <a:defRPr sz="1400" i="0"/>
            </a:lvl4pPr>
            <a:lvl5pPr>
              <a:defRPr sz="1400" i="0"/>
            </a:lvl5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– </a:t>
            </a:r>
            <a:r>
              <a:rPr lang="ko-KR" altLang="en-US"/>
              <a:t>나눔스퀘어</a:t>
            </a:r>
            <a:r>
              <a:rPr lang="en-US" altLang="ko-KR"/>
              <a:t>, 14</a:t>
            </a:r>
          </a:p>
          <a:p>
            <a:pPr lvl="0"/>
            <a:r>
              <a:rPr lang="ko-KR" altLang="en-US"/>
              <a:t>말머리 변경은 일괄로 할 예정입니다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5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4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590"/>
            </a:lvl1pPr>
            <a:lvl2pPr marL="493456" indent="0" algn="ctr">
              <a:buNone/>
              <a:defRPr sz="2159"/>
            </a:lvl2pPr>
            <a:lvl3pPr marL="986912" indent="0" algn="ctr">
              <a:buNone/>
              <a:defRPr sz="1943"/>
            </a:lvl3pPr>
            <a:lvl4pPr marL="1480368" indent="0" algn="ctr">
              <a:buNone/>
              <a:defRPr sz="1727"/>
            </a:lvl4pPr>
            <a:lvl5pPr marL="1973824" indent="0" algn="ctr">
              <a:buNone/>
              <a:defRPr sz="1727"/>
            </a:lvl5pPr>
            <a:lvl6pPr marL="2467280" indent="0" algn="ctr">
              <a:buNone/>
              <a:defRPr sz="1727"/>
            </a:lvl6pPr>
            <a:lvl7pPr marL="2960736" indent="0" algn="ctr">
              <a:buNone/>
              <a:defRPr sz="1727"/>
            </a:lvl7pPr>
            <a:lvl8pPr marL="3454192" indent="0" algn="ctr">
              <a:buNone/>
              <a:defRPr sz="1727"/>
            </a:lvl8pPr>
            <a:lvl9pPr marL="3947648" indent="0" algn="ctr">
              <a:buNone/>
              <a:defRPr sz="172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D396-F333-490A-A7E3-FAF764490A2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450-A486-4B9D-B485-8E9CFA11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8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86912" latinLnBrk="1">
              <a:defRPr/>
            </a:pPr>
            <a:endParaRPr lang="ko-KR" altLang="en-US" sz="1295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86912" latinLnBrk="1">
              <a:defRPr/>
            </a:pPr>
            <a:endParaRPr lang="ko-KR" altLang="en-US" sz="1295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86912" latinLnBrk="1">
              <a:defRPr/>
            </a:pPr>
            <a:fld id="{63037003-9989-43CB-A1DF-24A52805D3BF}" type="slidenum">
              <a:rPr lang="ko-KR" altLang="en-US" sz="1295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986912" latinLnBrk="1">
                <a:defRPr/>
              </a:pPr>
              <a:t>‹#›</a:t>
            </a:fld>
            <a:endParaRPr lang="ko-KR" altLang="en-US" sz="1295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51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6477" y="1237197"/>
            <a:ext cx="8018860" cy="2631887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7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493" y="1884670"/>
            <a:ext cx="9221689" cy="3144614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9493" y="5059034"/>
            <a:ext cx="9221689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6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455" y="402483"/>
            <a:ext cx="9221689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455" y="1853171"/>
            <a:ext cx="4523138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455" y="2761381"/>
            <a:ext cx="4523138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2730" y="1853171"/>
            <a:ext cx="4545413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2730" y="2761381"/>
            <a:ext cx="4545413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4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6F1651-FA7A-4D5D-B63E-F8F81B3D4199}"/>
              </a:ext>
            </a:extLst>
          </p:cNvPr>
          <p:cNvCxnSpPr>
            <a:cxnSpLocks/>
            <a:stCxn id="81" idx="3"/>
          </p:cNvCxnSpPr>
          <p:nvPr userDrawn="1"/>
        </p:nvCxnSpPr>
        <p:spPr>
          <a:xfrm>
            <a:off x="548024" y="846412"/>
            <a:ext cx="9854616" cy="0"/>
          </a:xfrm>
          <a:prstGeom prst="line">
            <a:avLst/>
          </a:prstGeom>
          <a:ln w="28575">
            <a:solidFill>
              <a:srgbClr val="223E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68656D0-DDC0-4A5C-ABA3-5B7A8634A43B}"/>
              </a:ext>
            </a:extLst>
          </p:cNvPr>
          <p:cNvSpPr/>
          <p:nvPr userDrawn="1"/>
        </p:nvSpPr>
        <p:spPr>
          <a:xfrm>
            <a:off x="-1" y="7039718"/>
            <a:ext cx="10691813" cy="25200"/>
          </a:xfrm>
          <a:prstGeom prst="rect">
            <a:avLst/>
          </a:prstGeom>
          <a:solidFill>
            <a:srgbClr val="223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704" tIns="30852" rIns="61704" bIns="30852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05A3DCCE-E733-41F5-B645-CF27F57A39F5}"/>
              </a:ext>
            </a:extLst>
          </p:cNvPr>
          <p:cNvSpPr/>
          <p:nvPr userDrawn="1"/>
        </p:nvSpPr>
        <p:spPr>
          <a:xfrm>
            <a:off x="299357" y="800639"/>
            <a:ext cx="248667" cy="91546"/>
          </a:xfrm>
          <a:prstGeom prst="rect">
            <a:avLst/>
          </a:prstGeom>
          <a:solidFill>
            <a:srgbClr val="223E96"/>
          </a:solidFill>
          <a:ln>
            <a:solidFill>
              <a:srgbClr val="223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8264E87-24BE-4356-9DC5-FF3ED3CCAC41}"/>
              </a:ext>
            </a:extLst>
          </p:cNvPr>
          <p:cNvCxnSpPr/>
          <p:nvPr userDrawn="1"/>
        </p:nvCxnSpPr>
        <p:spPr>
          <a:xfrm>
            <a:off x="10120483" y="7153342"/>
            <a:ext cx="0" cy="31055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7D05DA5-E8B8-4044-BCD1-4381911A6020}"/>
              </a:ext>
            </a:extLst>
          </p:cNvPr>
          <p:cNvSpPr txBox="1"/>
          <p:nvPr userDrawn="1"/>
        </p:nvSpPr>
        <p:spPr>
          <a:xfrm>
            <a:off x="10169880" y="7162385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9E1C6-9F67-4162-AE18-635205BCD1EF}" type="slidenum"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37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3" r:id="rId3"/>
    <p:sldLayoutId id="214748367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35062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1929" latinLnBrk="1"/>
            <a:fld id="{29817E74-4078-4860-A0ED-E8751FCFB5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801929" latinLnBrk="1"/>
              <a:t>2022-10-04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1663" y="7006699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1929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51093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1929" latinLnBrk="1"/>
            <a:fld id="{E5430527-99F5-4FB6-90C7-A2C8E2A97A3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801929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4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801929" rtl="0" eaLnBrk="1" latinLnBrk="1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C50BCD-E64F-4982-9AB2-60CF14783B35}"/>
              </a:ext>
            </a:extLst>
          </p:cNvPr>
          <p:cNvSpPr/>
          <p:nvPr/>
        </p:nvSpPr>
        <p:spPr>
          <a:xfrm>
            <a:off x="-1" y="78825"/>
            <a:ext cx="10691813" cy="7402025"/>
          </a:xfrm>
          <a:prstGeom prst="rect">
            <a:avLst/>
          </a:prstGeom>
          <a:gradFill>
            <a:gsLst>
              <a:gs pos="0">
                <a:srgbClr val="1D9D98"/>
              </a:gs>
              <a:gs pos="15000">
                <a:srgbClr val="1BAFA8"/>
              </a:gs>
              <a:gs pos="78000">
                <a:srgbClr val="2279BE"/>
              </a:gs>
              <a:gs pos="55774">
                <a:srgbClr val="46AEDB"/>
              </a:gs>
              <a:gs pos="37000">
                <a:srgbClr val="3FB5D3"/>
              </a:gs>
              <a:gs pos="100000">
                <a:srgbClr val="0554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5174" latinLnBrk="1">
              <a:defRPr/>
            </a:pPr>
            <a:endParaRPr lang="ko-KR" altLang="en-US" sz="2097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A3AFBB3-C45A-4FE0-B544-128D4817C0D1}"/>
              </a:ext>
            </a:extLst>
          </p:cNvPr>
          <p:cNvSpPr/>
          <p:nvPr/>
        </p:nvSpPr>
        <p:spPr>
          <a:xfrm>
            <a:off x="126893" y="219816"/>
            <a:ext cx="10429036" cy="7110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/>
          </a:p>
        </p:txBody>
      </p:sp>
      <p:cxnSp>
        <p:nvCxnSpPr>
          <p:cNvPr id="7" name="직선 연결선 20">
            <a:extLst>
              <a:ext uri="{FF2B5EF4-FFF2-40B4-BE49-F238E27FC236}">
                <a16:creationId xmlns="" xmlns:a16="http://schemas.microsoft.com/office/drawing/2014/main" id="{9B33D9F0-5A6E-4974-B5F3-469D00ABC302}"/>
              </a:ext>
            </a:extLst>
          </p:cNvPr>
          <p:cNvCxnSpPr>
            <a:cxnSpLocks/>
          </p:cNvCxnSpPr>
          <p:nvPr/>
        </p:nvCxnSpPr>
        <p:spPr>
          <a:xfrm>
            <a:off x="5317940" y="3273751"/>
            <a:ext cx="523798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DD83336-0C89-44F8-8540-147EC99854A5}"/>
              </a:ext>
            </a:extLst>
          </p:cNvPr>
          <p:cNvSpPr txBox="1"/>
          <p:nvPr/>
        </p:nvSpPr>
        <p:spPr>
          <a:xfrm>
            <a:off x="5395865" y="1982093"/>
            <a:ext cx="4854208" cy="1063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86714" latinLnBrk="1">
              <a:defRPr/>
            </a:pPr>
            <a:r>
              <a:rPr lang="ko-KR" altLang="en-US" sz="3454" spc="-162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4948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파주시 스마트 횡단보도</a:t>
            </a:r>
            <a:endParaRPr lang="en-US" altLang="ko-KR" sz="3454" spc="-162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4948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986714" latinLnBrk="1">
              <a:defRPr/>
            </a:pPr>
            <a:r>
              <a:rPr lang="ko-KR" altLang="en-US" sz="3454" spc="-162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4948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교통 </a:t>
            </a:r>
            <a:r>
              <a:rPr lang="ko-KR" altLang="en-US" sz="3454" spc="-162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4948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</a:t>
            </a:r>
            <a:r>
              <a:rPr lang="ko-KR" altLang="en-US" sz="3454" spc="-162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44948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분석</a:t>
            </a:r>
            <a:endParaRPr lang="en-US" altLang="ko-KR" sz="3454" spc="-162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44948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A9B1A4-B880-4887-8B38-348E64454C06}"/>
              </a:ext>
            </a:extLst>
          </p:cNvPr>
          <p:cNvSpPr txBox="1"/>
          <p:nvPr/>
        </p:nvSpPr>
        <p:spPr>
          <a:xfrm>
            <a:off x="8489805" y="3502298"/>
            <a:ext cx="151329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86714" latinLnBrk="1">
              <a:defRPr/>
            </a:pPr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A7088"/>
                </a:solidFill>
                <a:latin typeface="Corbel" panose="020B0503020204020204" pitchFamily="34" charset="0"/>
                <a:ea typeface="나눔스퀘어 Bold" panose="020B0600000101010101" pitchFamily="50" charset="-127"/>
              </a:rPr>
              <a:t>2022. </a:t>
            </a:r>
            <a:r>
              <a:rPr lang="en-US" altLang="ko-KR" sz="240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A7088"/>
                </a:solidFill>
                <a:latin typeface="Corbel" panose="020B0503020204020204" pitchFamily="34" charset="0"/>
                <a:ea typeface="나눔스퀘어 Bold" panose="020B0600000101010101" pitchFamily="50" charset="-127"/>
              </a:rPr>
              <a:t>10.05.</a:t>
            </a:r>
          </a:p>
          <a:p>
            <a:pPr defTabSz="986714" latinLnBrk="1">
              <a:defRPr/>
            </a:pPr>
            <a:r>
              <a:rPr lang="en-US" altLang="ko-KR" sz="240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A7088"/>
                </a:solidFill>
                <a:latin typeface="Corbel" panose="020B0503020204020204" pitchFamily="34" charset="0"/>
                <a:ea typeface="나눔스퀘어 Bold" panose="020B0600000101010101" pitchFamily="50" charset="-127"/>
              </a:rPr>
              <a:t>1</a:t>
            </a:r>
            <a:r>
              <a:rPr lang="ko-KR" altLang="en-US" sz="240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4A7088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분임</a:t>
            </a:r>
            <a:endParaRPr lang="ko-KR" altLang="en-US" sz="24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4A7088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9F067A9-724D-471C-80A0-9F3DC3ED61C4}"/>
              </a:ext>
            </a:extLst>
          </p:cNvPr>
          <p:cNvSpPr txBox="1"/>
          <p:nvPr/>
        </p:nvSpPr>
        <p:spPr>
          <a:xfrm>
            <a:off x="3754055" y="5945251"/>
            <a:ext cx="50680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86714" latinLnBrk="1">
              <a:defRPr/>
            </a:pPr>
            <a:r>
              <a:rPr lang="ko-KR" altLang="en-US" sz="2000" spc="-162" dirty="0" smtClean="0">
                <a:ln>
                  <a:solidFill>
                    <a:srgbClr val="5B9BD5">
                      <a:alpha val="0"/>
                    </a:srgb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조정민 </a:t>
            </a:r>
            <a:r>
              <a:rPr lang="en-US" altLang="ko-KR" sz="2000" spc="-162" dirty="0" smtClean="0">
                <a:ln>
                  <a:solidFill>
                    <a:srgbClr val="5B9BD5">
                      <a:alpha val="0"/>
                    </a:srgb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 </a:t>
            </a:r>
            <a:r>
              <a:rPr lang="ko-KR" altLang="en-US" sz="2000" spc="-162" dirty="0" smtClean="0">
                <a:ln>
                  <a:solidFill>
                    <a:srgbClr val="5B9BD5">
                      <a:alpha val="0"/>
                    </a:srgb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최효정 </a:t>
            </a:r>
            <a:r>
              <a:rPr lang="en-US" altLang="ko-KR" sz="2000" spc="-162" dirty="0" smtClean="0">
                <a:ln>
                  <a:solidFill>
                    <a:srgbClr val="5B9BD5">
                      <a:alpha val="0"/>
                    </a:srgb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 </a:t>
            </a:r>
            <a:r>
              <a:rPr lang="ko-KR" altLang="en-US" sz="2000" spc="-162" dirty="0" smtClean="0">
                <a:ln>
                  <a:solidFill>
                    <a:srgbClr val="5B9BD5">
                      <a:alpha val="0"/>
                    </a:srgb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윤형원 </a:t>
            </a:r>
            <a:r>
              <a:rPr lang="en-US" altLang="ko-KR" sz="2000" spc="-162" dirty="0" smtClean="0">
                <a:ln>
                  <a:solidFill>
                    <a:srgbClr val="5B9BD5">
                      <a:alpha val="0"/>
                    </a:srgb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 </a:t>
            </a:r>
            <a:r>
              <a:rPr lang="ko-KR" altLang="en-US" sz="2000" spc="-162" dirty="0" smtClean="0">
                <a:ln>
                  <a:solidFill>
                    <a:srgbClr val="5B9BD5">
                      <a:alpha val="0"/>
                    </a:srgb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김가영</a:t>
            </a:r>
            <a:endParaRPr lang="en-US" altLang="ko-KR" sz="2000" spc="-162" dirty="0">
              <a:ln>
                <a:solidFill>
                  <a:srgbClr val="5B9BD5">
                    <a:alpha val="0"/>
                  </a:srgbClr>
                </a:solidFill>
              </a:ln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60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350" y="399286"/>
            <a:ext cx="10691813" cy="330200"/>
          </a:xfrm>
        </p:spPr>
        <p:txBody>
          <a:bodyPr/>
          <a:lstStyle/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상관분석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2-1 </a:t>
            </a:r>
            <a:r>
              <a:rPr lang="ko-KR" altLang="en-US" b="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산점도</a:t>
            </a:r>
            <a:r>
              <a:rPr lang="ko-KR" altLang="en-US" b="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행렬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640B2B7-43CA-8468-A417-CFF15069E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3" y="1382041"/>
            <a:ext cx="3635094" cy="2709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A767771-A111-81B0-143F-CB7DE3707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81" y="1494123"/>
            <a:ext cx="3484718" cy="2597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4B8ABED-244E-1788-F85F-9271DD7DE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14" y="1494123"/>
            <a:ext cx="3484718" cy="2597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347C95A-306D-F94F-F830-D4787E70B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2" y="1494123"/>
            <a:ext cx="3484718" cy="2597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763548E-5E90-9323-10DA-FDDD26CC9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3" y="4119703"/>
            <a:ext cx="3635094" cy="25973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E1DC1791-7B63-7087-C740-DFB0B07D07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61" y="4119703"/>
            <a:ext cx="3484718" cy="25973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32E40BAA-8892-6BFF-DC5D-F78D094E1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14" y="4119703"/>
            <a:ext cx="3484718" cy="25973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B6D7716-E9D2-3397-F5E0-54F51DBF1B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2" y="4119702"/>
            <a:ext cx="3484718" cy="25973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90D8DD4-18E4-D745-C387-FE058400DB46}"/>
              </a:ext>
            </a:extLst>
          </p:cNvPr>
          <p:cNvSpPr txBox="1"/>
          <p:nvPr/>
        </p:nvSpPr>
        <p:spPr>
          <a:xfrm>
            <a:off x="5210700" y="1127443"/>
            <a:ext cx="6589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●</a:t>
            </a:r>
            <a:r>
              <a:rPr lang="en-US" altLang="ko-KR" sz="1600" dirty="0">
                <a:solidFill>
                  <a:schemeClr val="accent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ko-KR" altLang="en-US" sz="1600" dirty="0" err="1">
                <a:solidFill>
                  <a:schemeClr val="accent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자운학교앞</a:t>
            </a:r>
            <a:r>
              <a:rPr lang="ko-KR" altLang="en-US" sz="1600" dirty="0">
                <a:solidFill>
                  <a:schemeClr val="accent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●</a:t>
            </a:r>
            <a:r>
              <a:rPr lang="en-US" altLang="ko-KR" sz="1600" dirty="0">
                <a:solidFill>
                  <a:schemeClr val="accent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accent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금촌</a:t>
            </a:r>
            <a:r>
              <a:rPr lang="en-US" altLang="ko-KR" sz="1600" dirty="0">
                <a:solidFill>
                  <a:schemeClr val="accent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119</a:t>
            </a:r>
            <a:r>
              <a:rPr lang="ko-KR" altLang="en-US" sz="1600" dirty="0">
                <a:solidFill>
                  <a:schemeClr val="accent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●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노인복지관</a:t>
            </a:r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●</a:t>
            </a:r>
            <a:r>
              <a:rPr lang="en-US" altLang="ko-KR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파주병원</a:t>
            </a: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5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b="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2-2 </a:t>
            </a:r>
            <a:r>
              <a:rPr lang="ko-KR" altLang="en-US" b="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산점도행렬</a:t>
            </a:r>
            <a:endParaRPr lang="ko-KR" altLang="en-US" b="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9EDB81B-5CC8-ED0B-B03E-E4A942E6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7" y="1494122"/>
            <a:ext cx="3476073" cy="2590861"/>
          </a:xfrm>
          <a:prstGeom prst="rect">
            <a:avLst/>
          </a:prstGeom>
        </p:spPr>
      </p:pic>
      <p:pic>
        <p:nvPicPr>
          <p:cNvPr id="8" name="그림 7" descr="텍스트, 문구, 연필이(가) 표시된 사진&#10;&#10;자동 생성된 설명">
            <a:extLst>
              <a:ext uri="{FF2B5EF4-FFF2-40B4-BE49-F238E27FC236}">
                <a16:creationId xmlns="" xmlns:a16="http://schemas.microsoft.com/office/drawing/2014/main" id="{79C423BC-0004-3681-55C9-2F4F6CFCC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08" y="1494122"/>
            <a:ext cx="3476071" cy="25908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0C057E9-671A-1C5B-DCE1-3F8B0FEDE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28" y="1494122"/>
            <a:ext cx="3476072" cy="25908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23A1E01-7319-05B8-E3F6-BDDD69CA4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47" y="1494122"/>
            <a:ext cx="3476070" cy="25908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B9AE669F-07BE-D626-5C28-A2D28B7D8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1" y="4197064"/>
            <a:ext cx="3476069" cy="25908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4D7F4E2C-BE4B-EFB8-B973-2C0C45974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08" y="4094921"/>
            <a:ext cx="3626446" cy="27029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2D1C1D9-2B6C-875A-DF32-C2B123712A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85" y="4197064"/>
            <a:ext cx="3476069" cy="25908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8E87745E-D901-5C13-B8EC-CACE38E1E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47" y="4187125"/>
            <a:ext cx="3489404" cy="26007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A6D42DC-7F7C-D58D-3270-558B136B43B2}"/>
              </a:ext>
            </a:extLst>
          </p:cNvPr>
          <p:cNvSpPr txBox="1"/>
          <p:nvPr/>
        </p:nvSpPr>
        <p:spPr>
          <a:xfrm>
            <a:off x="5345906" y="1125336"/>
            <a:ext cx="6589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●</a:t>
            </a:r>
            <a:r>
              <a:rPr lang="en-US" altLang="ko-KR" sz="1600" dirty="0">
                <a:solidFill>
                  <a:schemeClr val="accent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ko-KR" altLang="en-US" sz="1600" dirty="0" err="1">
                <a:solidFill>
                  <a:schemeClr val="accent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자운학교앞</a:t>
            </a:r>
            <a:r>
              <a:rPr lang="ko-KR" altLang="en-US" sz="1600" dirty="0">
                <a:solidFill>
                  <a:schemeClr val="accent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●</a:t>
            </a:r>
            <a:r>
              <a:rPr lang="en-US" altLang="ko-KR" sz="1600" dirty="0">
                <a:solidFill>
                  <a:schemeClr val="accent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accent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금촌</a:t>
            </a:r>
            <a:r>
              <a:rPr lang="en-US" altLang="ko-KR" sz="1600" dirty="0">
                <a:solidFill>
                  <a:schemeClr val="accent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119</a:t>
            </a:r>
            <a:r>
              <a:rPr lang="ko-KR" altLang="en-US" sz="1600" dirty="0">
                <a:solidFill>
                  <a:schemeClr val="accent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●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노인복지관</a:t>
            </a:r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●</a:t>
            </a:r>
            <a:r>
              <a:rPr lang="en-US" altLang="ko-KR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파주병원</a:t>
            </a: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25350" y="399286"/>
            <a:ext cx="10691813" cy="330200"/>
          </a:xfrm>
        </p:spPr>
        <p:txBody>
          <a:bodyPr/>
          <a:lstStyle/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상관분석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23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b="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2-3 </a:t>
            </a:r>
            <a:r>
              <a:rPr lang="ko-KR" altLang="en-US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상관계수표</a:t>
            </a:r>
            <a:r>
              <a:rPr lang="en-US" altLang="ko-KR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(method = ‘spearman’)</a:t>
            </a:r>
            <a:endParaRPr lang="ko-KR" altLang="en-US" b="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3FF8B0F9-592A-FA0B-4A64-9B21FA8FE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2841"/>
              </p:ext>
            </p:extLst>
          </p:nvPr>
        </p:nvGraphicFramePr>
        <p:xfrm>
          <a:off x="642793" y="1576680"/>
          <a:ext cx="9000000" cy="4789227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740234514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1557621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1170982259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802686827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599507562"/>
                    </a:ext>
                  </a:extLst>
                </a:gridCol>
              </a:tblGrid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자운학교앞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금촌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119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노인복지관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파주병원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5878753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신호횟수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-0.1714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-0.0852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-0.05866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-0.04979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01362819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운영시간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-0.08915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-0.02855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-0.01033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-0.0274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5876027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녹색시간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-0.00536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0.219876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0.492772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0.321921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5626803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통과 보행자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0.490754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0.542111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0.754529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0.566249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41041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보행시간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1701366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분류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0.49862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0.539321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0.737573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0.564905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7416205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분류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적색횡단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0.085212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0.337673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0.371321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0.18093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39720568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분류</a:t>
                      </a:r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무단횡단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0.102358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73736314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연장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횟수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0.342988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0.270859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0.462676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0.384221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9298923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연장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시간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0.335298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0.265328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0.456771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0.382147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34405605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연장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보행자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0.34701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0.278139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0.436533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0.37765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842660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약자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목발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0.213147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0.094674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0.209864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0.137611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8028657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약자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휠체어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0.337431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0.301091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0.288748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0.302891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16616743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약자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유모차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0.108735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0.109459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0.127154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0.120434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7587093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약자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0.383325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0.384205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0.396506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0.368771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448007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합계</a:t>
                      </a:r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잔여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0.142353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0.113373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0.318734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0.229782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6939036"/>
                  </a:ext>
                </a:extLst>
              </a:tr>
              <a:tr h="251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기온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0.105341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-0.05086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0.308275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0.178712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96909741"/>
                  </a:ext>
                </a:extLst>
              </a:tr>
              <a:tr h="262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강수량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0.011789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-0.15165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0.021722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-0.01856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4041246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225350" y="399286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상관분석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9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410" y="404220"/>
            <a:ext cx="10691813" cy="330200"/>
          </a:xfrm>
        </p:spPr>
        <p:txBody>
          <a:bodyPr/>
          <a:lstStyle/>
          <a:p>
            <a:pPr marL="0" lvl="1" defTabSz="986912">
              <a:tabLst>
                <a:tab pos="6096237" algn="l"/>
              </a:tabLst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분석 모델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42925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11980" y="1760204"/>
            <a:ext cx="4132040" cy="4124741"/>
          </a:xfrm>
          <a:prstGeom prst="ellipse">
            <a:avLst/>
          </a:prstGeom>
          <a:solidFill>
            <a:srgbClr val="223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형 9"/>
          <p:cNvSpPr/>
          <p:nvPr/>
        </p:nvSpPr>
        <p:spPr>
          <a:xfrm>
            <a:off x="1158428" y="1909292"/>
            <a:ext cx="3856033" cy="3778007"/>
          </a:xfrm>
          <a:prstGeom prst="pie">
            <a:avLst>
              <a:gd name="adj1" fmla="val 0"/>
              <a:gd name="adj2" fmla="val 108062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559256" y="1760204"/>
            <a:ext cx="4132040" cy="4124741"/>
          </a:xfrm>
          <a:prstGeom prst="ellipse">
            <a:avLst/>
          </a:prstGeom>
          <a:solidFill>
            <a:srgbClr val="223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형 12"/>
          <p:cNvSpPr/>
          <p:nvPr/>
        </p:nvSpPr>
        <p:spPr>
          <a:xfrm rot="10800000">
            <a:off x="5707198" y="1953448"/>
            <a:ext cx="3856033" cy="3778007"/>
          </a:xfrm>
          <a:prstGeom prst="pie">
            <a:avLst>
              <a:gd name="adj1" fmla="val 64263"/>
              <a:gd name="adj2" fmla="val 10821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5499" y="4215596"/>
            <a:ext cx="16594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랜덤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포레스트</a:t>
            </a:r>
            <a:endParaRPr lang="en-US" altLang="ko-KR" sz="2000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모델링</a:t>
            </a:r>
            <a:endParaRPr lang="en-US" altLang="ko-KR" sz="20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73641" y="2795711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첫번째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모델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10977" y="2868799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두번째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모델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25898" y="4215596"/>
            <a:ext cx="21210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자기 학습</a:t>
            </a:r>
            <a:endParaRPr lang="en-US" altLang="ko-KR" sz="20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다중회귀분석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모델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84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227" y="394755"/>
            <a:ext cx="10691813" cy="330200"/>
          </a:xfrm>
        </p:spPr>
        <p:txBody>
          <a:bodyPr/>
          <a:lstStyle/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회귀분석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_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모델 적합성 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63375" y="1100666"/>
            <a:ext cx="10691812" cy="291600"/>
          </a:xfrm>
        </p:spPr>
        <p:txBody>
          <a:bodyPr/>
          <a:lstStyle/>
          <a:p>
            <a:r>
              <a:rPr lang="ko-KR" altLang="en-US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b="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3-1  </a:t>
            </a:r>
            <a:r>
              <a:rPr lang="ko-KR" altLang="en-US" b="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다중 </a:t>
            </a:r>
            <a:r>
              <a:rPr lang="ko-KR" altLang="en-US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회귀분석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9C32B9C-75EE-1813-0A9D-A1DEC034147B}"/>
              </a:ext>
            </a:extLst>
          </p:cNvPr>
          <p:cNvSpPr txBox="1"/>
          <p:nvPr/>
        </p:nvSpPr>
        <p:spPr>
          <a:xfrm>
            <a:off x="5877957" y="2638996"/>
            <a:ext cx="45196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----------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총괄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---------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RMSE = 3.940</a:t>
            </a:r>
          </a:p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R_squared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= 0.6145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MAE = 15.4900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해당 모델의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적합도는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61.45%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수준으로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낮지는 않은 수준이지만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정확한 예측을 하지는 못한다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" y="2153891"/>
            <a:ext cx="5425440" cy="41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4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88A36B8-1EC5-AC31-49D1-65F38AFDB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08148"/>
              </p:ext>
            </p:extLst>
          </p:nvPr>
        </p:nvGraphicFramePr>
        <p:xfrm>
          <a:off x="1202721" y="2210685"/>
          <a:ext cx="8286370" cy="4279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185">
                  <a:extLst>
                    <a:ext uri="{9D8B030D-6E8A-4147-A177-3AD203B41FA5}">
                      <a16:colId xmlns="" xmlns:a16="http://schemas.microsoft.com/office/drawing/2014/main" val="1389698384"/>
                    </a:ext>
                  </a:extLst>
                </a:gridCol>
                <a:gridCol w="4143185">
                  <a:extLst>
                    <a:ext uri="{9D8B030D-6E8A-4147-A177-3AD203B41FA5}">
                      <a16:colId xmlns="" xmlns:a16="http://schemas.microsoft.com/office/drawing/2014/main" val="631445867"/>
                    </a:ext>
                  </a:extLst>
                </a:gridCol>
              </a:tblGrid>
              <a:tr h="534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독립변수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VIF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210872"/>
                  </a:ext>
                </a:extLst>
              </a:tr>
              <a:tr h="534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주말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1.0246729985785954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0455077"/>
                  </a:ext>
                </a:extLst>
              </a:tr>
              <a:tr h="534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1.1949914893697742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3916442"/>
                  </a:ext>
                </a:extLst>
              </a:tr>
              <a:tr h="534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겨울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1.2333848428982137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4520721"/>
                  </a:ext>
                </a:extLst>
              </a:tr>
              <a:tr h="534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통과보행자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2.3254095282995073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79310193"/>
                  </a:ext>
                </a:extLst>
              </a:tr>
              <a:tr h="534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연장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보행자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1.926774198971266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1169047"/>
                  </a:ext>
                </a:extLst>
              </a:tr>
              <a:tr h="534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약자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목발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1.366939678696384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50464935"/>
                  </a:ext>
                </a:extLst>
              </a:tr>
              <a:tr h="534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약자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_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유모차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1.3385194912889344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67578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5A0501-A78C-2D72-121F-20D80B62B844}"/>
              </a:ext>
            </a:extLst>
          </p:cNvPr>
          <p:cNvSpPr txBox="1"/>
          <p:nvPr/>
        </p:nvSpPr>
        <p:spPr>
          <a:xfrm>
            <a:off x="1130293" y="1086218"/>
            <a:ext cx="865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독립변수 선정과정에서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확인하며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다중공선성이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있는 변수는 하나를 제거함으로써 해결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최종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모델 분석결과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다중공선성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문제 없음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</p:txBody>
      </p:sp>
      <p:cxnSp>
        <p:nvCxnSpPr>
          <p:cNvPr id="7" name="꺾인 연결선 6"/>
          <p:cNvCxnSpPr/>
          <p:nvPr/>
        </p:nvCxnSpPr>
        <p:spPr>
          <a:xfrm rot="5400000" flipH="1" flipV="1">
            <a:off x="7715593" y="1931809"/>
            <a:ext cx="296495" cy="261258"/>
          </a:xfrm>
          <a:prstGeom prst="bentConnector3">
            <a:avLst>
              <a:gd name="adj1" fmla="val 9846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2"/>
          <p:cNvSpPr txBox="1">
            <a:spLocks/>
          </p:cNvSpPr>
          <p:nvPr/>
        </p:nvSpPr>
        <p:spPr>
          <a:xfrm>
            <a:off x="7493123" y="1771415"/>
            <a:ext cx="1559438" cy="292515"/>
          </a:xfrm>
          <a:prstGeom prst="rect">
            <a:avLst/>
          </a:prstGeom>
        </p:spPr>
        <p:txBody>
          <a:bodyPr anchor="ctr"/>
          <a:lstStyle>
            <a:lvl1pPr marL="53975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VIF 10 </a:t>
            </a:r>
            <a:r>
              <a:rPr lang="ko-KR" alt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이하</a:t>
            </a:r>
            <a:endParaRPr lang="ko-KR" altLang="en-US" sz="1050" b="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08227" y="394755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회귀분석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_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모델 적합성 확인 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4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다중공선성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75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120" y="439312"/>
            <a:ext cx="10691813" cy="330200"/>
          </a:xfrm>
        </p:spPr>
        <p:txBody>
          <a:bodyPr/>
          <a:lstStyle/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회귀분석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_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모델 적합성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확인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잔차분석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81482" y="1147301"/>
            <a:ext cx="10691812" cy="291600"/>
          </a:xfrm>
        </p:spPr>
        <p:txBody>
          <a:bodyPr/>
          <a:lstStyle/>
          <a:p>
            <a:r>
              <a:rPr lang="en-US" altLang="ko-KR" b="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3-2 </a:t>
            </a:r>
            <a:r>
              <a:rPr lang="ko-KR" altLang="en-US" b="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잔차</a:t>
            </a:r>
            <a:r>
              <a:rPr lang="en-US" altLang="ko-KR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오차</a:t>
            </a:r>
            <a:r>
              <a:rPr lang="en-US" altLang="ko-KR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b="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BA695D41-030B-6887-2D09-086EF795F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1472283"/>
            <a:ext cx="10106532" cy="1141707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잔차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히스토그램을 볼 때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정규분포와 유사한 모습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보이기 때문에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잔차의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정규성을 만족한다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Durbin-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watson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검정 결과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1.68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잔차간의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독립성이 있다고 할 수 있다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DE18924-6FC9-3EF2-E0FA-7C5F23008C83}"/>
              </a:ext>
            </a:extLst>
          </p:cNvPr>
          <p:cNvSpPr txBox="1"/>
          <p:nvPr/>
        </p:nvSpPr>
        <p:spPr>
          <a:xfrm>
            <a:off x="4394994" y="2644911"/>
            <a:ext cx="244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회귀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모델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잔차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14" y="3085037"/>
            <a:ext cx="5617698" cy="38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7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494" y="394698"/>
            <a:ext cx="10691813" cy="330200"/>
          </a:xfrm>
        </p:spPr>
        <p:txBody>
          <a:bodyPr/>
          <a:lstStyle/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랜덤포레스트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93798E-8838-7AE5-1D36-6BCFBC8C3274}"/>
              </a:ext>
            </a:extLst>
          </p:cNvPr>
          <p:cNvSpPr txBox="1"/>
          <p:nvPr/>
        </p:nvSpPr>
        <p:spPr>
          <a:xfrm>
            <a:off x="564040" y="1192039"/>
            <a:ext cx="953057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-------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총괄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-------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다중 회귀분석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모델로는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적합도를 지닌 모델을 만들기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어려워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머신러닝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기법인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랜덤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포레스트로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모델링 실시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본래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타겟이 분류 변수일 때 잘 사용되나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해당 분석에서 종속변수의 범위가 그렇게 넓지 않고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소수단위의 정확한 측정까지는 필요하지 않다고 판단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따라서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종속변수를 정수형으로 변경하여 분류변수 형식으로 만든 후 모델링 실시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------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독립 변수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총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13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------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 '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현장명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통과보행자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적색횡단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무단횡단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약자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약자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휠체어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’,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약자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유모차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강수량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',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 </a:t>
            </a:r>
          </a:p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------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종속 변수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-------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보행시간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72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93798E-8838-7AE5-1D36-6BCFBC8C3274}"/>
              </a:ext>
            </a:extLst>
          </p:cNvPr>
          <p:cNvSpPr txBox="1"/>
          <p:nvPr/>
        </p:nvSpPr>
        <p:spPr>
          <a:xfrm>
            <a:off x="772270" y="1155826"/>
            <a:ext cx="92499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사전적으로 알 수 있는 것들을 통해 정확한 보행시간을 측정하는 것이 목적이므로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녹색시간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신호 횟수 등과 같은 사후적으로 알 수 있는 변수는 제외 처리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머신러닝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모델의 경우 문자형 변수를 입력 받을 수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없으므로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라벨링을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문자형 변수를 수치형 변수로 변환 처리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3. 50%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데이터를 학습용 데이터로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50%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데이터를 테스트용 데이터로 분리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98AA1F0-B0F6-742F-C08B-ED4A2C77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5" y="3246075"/>
            <a:ext cx="4795914" cy="3139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DB26C43-65B2-5D95-1CBA-C4ECFF6CC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527" y="3246076"/>
            <a:ext cx="5250622" cy="313931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53494" y="394698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r>
              <a:rPr lang="en-US" altLang="ko-KR" sz="2400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ko-KR" altLang="en-US" sz="24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랜덤포레스트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전처리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05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93798E-8838-7AE5-1D36-6BCFBC8C3274}"/>
              </a:ext>
            </a:extLst>
          </p:cNvPr>
          <p:cNvSpPr txBox="1"/>
          <p:nvPr/>
        </p:nvSpPr>
        <p:spPr>
          <a:xfrm>
            <a:off x="3298187" y="1426168"/>
            <a:ext cx="5257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하이퍼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파라미터들을 수정해가며 최적화 진행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33A1C6D-6938-D4A8-1BE6-A2932F20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3" y="1924259"/>
            <a:ext cx="4477847" cy="2223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3C42A35-FB7A-A0F6-9DCA-F8EE14E3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3" y="4292707"/>
            <a:ext cx="4477847" cy="2419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BDD5807-75DF-B5AA-4D5C-3C0F5570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906" y="1924260"/>
            <a:ext cx="4477847" cy="22233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3DC0A9A-F622-10AA-7643-86CF69EA4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906" y="4292707"/>
            <a:ext cx="4477847" cy="241979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53494" y="394698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</a:t>
            </a:r>
            <a:r>
              <a:rPr lang="ko-KR" altLang="en-US" sz="24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랜덤포레스트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모델링 과정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51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24353" y="2406357"/>
            <a:ext cx="4574884" cy="595238"/>
            <a:chOff x="3607097" y="3040806"/>
            <a:chExt cx="4237207" cy="614279"/>
          </a:xfrm>
        </p:grpSpPr>
        <p:sp>
          <p:nvSpPr>
            <p:cNvPr id="4" name="TextBox 3">
              <a:hlinkClick r:id="" action="ppaction://noaction"/>
            </p:cNvPr>
            <p:cNvSpPr txBox="1"/>
            <p:nvPr userDrawn="1"/>
          </p:nvSpPr>
          <p:spPr>
            <a:xfrm>
              <a:off x="4665596" y="3192438"/>
              <a:ext cx="3178708" cy="317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marL="0" lvl="1" defTabSz="986912">
                <a:buClr>
                  <a:sysClr val="windowText" lastClr="000000"/>
                </a:buClr>
                <a:tabLst>
                  <a:tab pos="6096237" algn="l"/>
                </a:tabLst>
                <a:defRPr/>
              </a:pP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1.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이용 데이터 및 데이터 전처리</a:t>
              </a:r>
            </a:p>
          </p:txBody>
        </p:sp>
        <p:pic>
          <p:nvPicPr>
            <p:cNvPr id="6" name="Picture 3" descr="C:\Users\우팀\Desktop\Untitled-1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4F81BD">
                  <a:shade val="45000"/>
                  <a:satMod val="135000"/>
                </a:srgbClr>
                <a:prstClr val="white"/>
              </a:duotone>
              <a:lum bright="-29000" contrast="46000"/>
            </a:blip>
            <a:srcRect/>
            <a:stretch>
              <a:fillRect/>
            </a:stretch>
          </p:blipFill>
          <p:spPr bwMode="auto">
            <a:xfrm>
              <a:off x="3607097" y="3040806"/>
              <a:ext cx="749848" cy="614279"/>
            </a:xfrm>
            <a:prstGeom prst="rect">
              <a:avLst/>
            </a:prstGeom>
            <a:noFill/>
          </p:spPr>
        </p:pic>
      </p:grpSp>
      <p:grpSp>
        <p:nvGrpSpPr>
          <p:cNvPr id="8" name="그룹 7"/>
          <p:cNvGrpSpPr/>
          <p:nvPr/>
        </p:nvGrpSpPr>
        <p:grpSpPr>
          <a:xfrm>
            <a:off x="4297287" y="3338011"/>
            <a:ext cx="2565614" cy="631459"/>
            <a:chOff x="3582027" y="3795509"/>
            <a:chExt cx="2376244" cy="651659"/>
          </a:xfrm>
        </p:grpSpPr>
        <p:sp>
          <p:nvSpPr>
            <p:cNvPr id="9" name="TextBox 8">
              <a:hlinkClick r:id="" action="ppaction://noaction"/>
            </p:cNvPr>
            <p:cNvSpPr txBox="1"/>
            <p:nvPr userDrawn="1"/>
          </p:nvSpPr>
          <p:spPr>
            <a:xfrm>
              <a:off x="4584938" y="3873061"/>
              <a:ext cx="1373333" cy="47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marL="0" lvl="1" defTabSz="986912">
                <a:buClr>
                  <a:sysClr val="windowText" lastClr="000000"/>
                </a:buClr>
                <a:tabLst>
                  <a:tab pos="6096237" algn="l"/>
                </a:tabLst>
                <a:defRPr/>
              </a:pPr>
              <a:r>
                <a:rPr lang="en-US" altLang="ko-KR" sz="3022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2.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상관 분석</a:t>
              </a:r>
            </a:p>
          </p:txBody>
        </p:sp>
        <p:grpSp>
          <p:nvGrpSpPr>
            <p:cNvPr id="10" name="그룹 98"/>
            <p:cNvGrpSpPr/>
            <p:nvPr userDrawn="1"/>
          </p:nvGrpSpPr>
          <p:grpSpPr>
            <a:xfrm>
              <a:off x="3582027" y="3795509"/>
              <a:ext cx="774918" cy="651659"/>
              <a:chOff x="4989004" y="2325540"/>
              <a:chExt cx="691863" cy="581817"/>
            </a:xfrm>
          </p:grpSpPr>
          <p:pic>
            <p:nvPicPr>
              <p:cNvPr id="11" name="Picture 3" descr="C:\Users\우팀\Desktop\Untitled-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lum bright="-29000" contrast="46000"/>
              </a:blip>
              <a:srcRect/>
              <a:stretch>
                <a:fillRect/>
              </a:stretch>
            </p:blipFill>
            <p:spPr bwMode="auto">
              <a:xfrm>
                <a:off x="5011387" y="2358914"/>
                <a:ext cx="669480" cy="548443"/>
              </a:xfrm>
              <a:prstGeom prst="rect">
                <a:avLst/>
              </a:prstGeom>
              <a:noFill/>
            </p:spPr>
          </p:pic>
          <p:sp>
            <p:nvSpPr>
              <p:cNvPr id="12" name="TextBox 11">
                <a:hlinkClick r:id="" action="ppaction://noaction"/>
              </p:cNvPr>
              <p:cNvSpPr txBox="1"/>
              <p:nvPr/>
            </p:nvSpPr>
            <p:spPr>
              <a:xfrm>
                <a:off x="4989004" y="2325540"/>
                <a:ext cx="577139" cy="57484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  <a:contourClr>
                    <a:srgbClr val="00A249"/>
                  </a:contourClr>
                </a:sp3d>
              </a:bodyPr>
              <a:lstStyle/>
              <a:p>
                <a:pPr algn="ctr" defTabSz="986912">
                  <a:defRPr/>
                </a:pPr>
                <a:endParaRPr lang="ko-KR" altLang="en-US" sz="3454" b="1" kern="0" dirty="0">
                  <a:solidFill>
                    <a:sysClr val="window" lastClr="FFFFFF"/>
                  </a:solidFill>
                  <a:effectLst>
                    <a:outerShdw blurRad="63500" algn="ctr" rotWithShape="0">
                      <a:srgbClr val="004620">
                        <a:alpha val="71000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4297287" y="4314942"/>
            <a:ext cx="2918672" cy="631459"/>
            <a:chOff x="3582028" y="4584108"/>
            <a:chExt cx="2703244" cy="651659"/>
          </a:xfrm>
        </p:grpSpPr>
        <p:sp>
          <p:nvSpPr>
            <p:cNvPr id="14" name="TextBox 13">
              <a:hlinkClick r:id="" action="ppaction://noaction"/>
            </p:cNvPr>
            <p:cNvSpPr txBox="1"/>
            <p:nvPr userDrawn="1"/>
          </p:nvSpPr>
          <p:spPr>
            <a:xfrm>
              <a:off x="4524436" y="4608556"/>
              <a:ext cx="1760836" cy="47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marL="0" lvl="1" defTabSz="986912">
                <a:buClr>
                  <a:sysClr val="windowText" lastClr="000000"/>
                </a:buClr>
                <a:tabLst>
                  <a:tab pos="6096237" algn="l"/>
                </a:tabLst>
                <a:defRPr/>
              </a:pPr>
              <a:r>
                <a:rPr lang="en-US" altLang="ko-KR" sz="3022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0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3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.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다중 회귀분석</a:t>
              </a:r>
            </a:p>
          </p:txBody>
        </p:sp>
        <p:grpSp>
          <p:nvGrpSpPr>
            <p:cNvPr id="15" name="그룹 98"/>
            <p:cNvGrpSpPr/>
            <p:nvPr userDrawn="1"/>
          </p:nvGrpSpPr>
          <p:grpSpPr>
            <a:xfrm>
              <a:off x="3582028" y="4584108"/>
              <a:ext cx="774918" cy="651659"/>
              <a:chOff x="4989004" y="2325540"/>
              <a:chExt cx="691863" cy="581817"/>
            </a:xfrm>
          </p:grpSpPr>
          <p:pic>
            <p:nvPicPr>
              <p:cNvPr id="16" name="Picture 3" descr="C:\Users\우팀\Desktop\Untitled-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lum bright="-29000" contrast="46000"/>
              </a:blip>
              <a:srcRect/>
              <a:stretch>
                <a:fillRect/>
              </a:stretch>
            </p:blipFill>
            <p:spPr bwMode="auto">
              <a:xfrm>
                <a:off x="5011387" y="2358914"/>
                <a:ext cx="669480" cy="548443"/>
              </a:xfrm>
              <a:prstGeom prst="rect">
                <a:avLst/>
              </a:prstGeom>
              <a:noFill/>
            </p:spPr>
          </p:pic>
          <p:sp>
            <p:nvSpPr>
              <p:cNvPr id="17" name="TextBox 16">
                <a:hlinkClick r:id="" action="ppaction://noaction"/>
              </p:cNvPr>
              <p:cNvSpPr txBox="1"/>
              <p:nvPr/>
            </p:nvSpPr>
            <p:spPr>
              <a:xfrm>
                <a:off x="4989004" y="2325540"/>
                <a:ext cx="577138" cy="57484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  <a:contourClr>
                    <a:srgbClr val="00A249"/>
                  </a:contourClr>
                </a:sp3d>
              </a:bodyPr>
              <a:lstStyle/>
              <a:p>
                <a:pPr algn="ctr" defTabSz="986912">
                  <a:defRPr/>
                </a:pPr>
                <a:endParaRPr lang="ko-KR" altLang="en-US" sz="3454" b="1" kern="0" dirty="0">
                  <a:solidFill>
                    <a:sysClr val="window" lastClr="FFFFFF"/>
                  </a:solidFill>
                  <a:effectLst>
                    <a:outerShdw blurRad="63500" algn="ctr" rotWithShape="0">
                      <a:srgbClr val="004620">
                        <a:alpha val="71000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 bwMode="auto">
          <a:xfrm>
            <a:off x="157940" y="1005163"/>
            <a:ext cx="3163701" cy="92954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 defTabSz="986912" latinLnBrk="1">
              <a:lnSpc>
                <a:spcPct val="90000"/>
              </a:lnSpc>
              <a:defRPr/>
            </a:pPr>
            <a:r>
              <a:rPr lang="ko-KR" altLang="en-US" sz="3600" dirty="0" smtClean="0">
                <a:solidFill>
                  <a:srgbClr val="C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 차</a:t>
            </a:r>
            <a:endParaRPr lang="en-US" altLang="ko-KR" sz="3600" dirty="0">
              <a:solidFill>
                <a:srgbClr val="C000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725106" y="1989196"/>
            <a:ext cx="8758740" cy="0"/>
          </a:xfrm>
          <a:prstGeom prst="line">
            <a:avLst/>
          </a:prstGeom>
          <a:ln w="19050" cap="sq">
            <a:solidFill>
              <a:srgbClr val="0070C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24AF04CF-F4A8-4E03-BBEA-45D8087EFA63}"/>
              </a:ext>
            </a:extLst>
          </p:cNvPr>
          <p:cNvGrpSpPr/>
          <p:nvPr/>
        </p:nvGrpSpPr>
        <p:grpSpPr>
          <a:xfrm>
            <a:off x="4310218" y="5230365"/>
            <a:ext cx="2894861" cy="631459"/>
            <a:chOff x="3582028" y="4584108"/>
            <a:chExt cx="2681190" cy="651659"/>
          </a:xfrm>
        </p:grpSpPr>
        <p:sp>
          <p:nvSpPr>
            <p:cNvPr id="20" name="TextBox 19">
              <a:hlinkClick r:id="" action="ppaction://noaction"/>
              <a:extLst>
                <a:ext uri="{FF2B5EF4-FFF2-40B4-BE49-F238E27FC236}">
                  <a16:creationId xmlns="" xmlns:a16="http://schemas.microsoft.com/office/drawing/2014/main" id="{1D9AF2A0-BB77-4F9D-80E2-1083CD3F71BF}"/>
                </a:ext>
              </a:extLst>
            </p:cNvPr>
            <p:cNvSpPr txBox="1"/>
            <p:nvPr userDrawn="1"/>
          </p:nvSpPr>
          <p:spPr>
            <a:xfrm>
              <a:off x="4502383" y="4688657"/>
              <a:ext cx="1760835" cy="47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marL="0" lvl="1" defTabSz="986912">
                <a:buClr>
                  <a:sysClr val="windowText" lastClr="000000"/>
                </a:buClr>
                <a:tabLst>
                  <a:tab pos="6096237" algn="l"/>
                </a:tabLst>
                <a:defRPr/>
              </a:pPr>
              <a:r>
                <a:rPr lang="en-US" altLang="ko-KR" sz="3022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4.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랜덤 포레스트</a:t>
              </a:r>
            </a:p>
          </p:txBody>
        </p:sp>
        <p:grpSp>
          <p:nvGrpSpPr>
            <p:cNvPr id="21" name="그룹 98">
              <a:extLst>
                <a:ext uri="{FF2B5EF4-FFF2-40B4-BE49-F238E27FC236}">
                  <a16:creationId xmlns="" xmlns:a16="http://schemas.microsoft.com/office/drawing/2014/main" id="{BFA51209-CA50-4745-80B4-80E24C1A8C69}"/>
                </a:ext>
              </a:extLst>
            </p:cNvPr>
            <p:cNvGrpSpPr/>
            <p:nvPr userDrawn="1"/>
          </p:nvGrpSpPr>
          <p:grpSpPr>
            <a:xfrm>
              <a:off x="3582028" y="4584108"/>
              <a:ext cx="774918" cy="651659"/>
              <a:chOff x="4989004" y="2325540"/>
              <a:chExt cx="691863" cy="581817"/>
            </a:xfrm>
          </p:grpSpPr>
          <p:pic>
            <p:nvPicPr>
              <p:cNvPr id="22" name="Picture 3" descr="C:\Users\우팀\Desktop\Untitled-1.png">
                <a:extLst>
                  <a:ext uri="{FF2B5EF4-FFF2-40B4-BE49-F238E27FC236}">
                    <a16:creationId xmlns="" xmlns:a16="http://schemas.microsoft.com/office/drawing/2014/main" id="{4C957196-0E07-4C85-9BDF-2BF05BA90D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lum bright="-29000" contrast="46000"/>
              </a:blip>
              <a:srcRect/>
              <a:stretch>
                <a:fillRect/>
              </a:stretch>
            </p:blipFill>
            <p:spPr bwMode="auto">
              <a:xfrm>
                <a:off x="5011387" y="2358914"/>
                <a:ext cx="669480" cy="548443"/>
              </a:xfrm>
              <a:prstGeom prst="rect">
                <a:avLst/>
              </a:prstGeom>
              <a:noFill/>
            </p:spPr>
          </p:pic>
          <p:sp>
            <p:nvSpPr>
              <p:cNvPr id="23" name="TextBox 22">
                <a:hlinkClick r:id="" action="ppaction://noaction"/>
                <a:extLst>
                  <a:ext uri="{FF2B5EF4-FFF2-40B4-BE49-F238E27FC236}">
                    <a16:creationId xmlns="" xmlns:a16="http://schemas.microsoft.com/office/drawing/2014/main" id="{E4488313-4C31-4EA4-ADA1-EB7D4650E672}"/>
                  </a:ext>
                </a:extLst>
              </p:cNvPr>
              <p:cNvSpPr txBox="1"/>
              <p:nvPr/>
            </p:nvSpPr>
            <p:spPr>
              <a:xfrm>
                <a:off x="4989004" y="2325540"/>
                <a:ext cx="577138" cy="57484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  <a:contourClr>
                    <a:srgbClr val="00A249"/>
                  </a:contourClr>
                </a:sp3d>
              </a:bodyPr>
              <a:lstStyle/>
              <a:p>
                <a:pPr algn="ctr" defTabSz="986912">
                  <a:defRPr/>
                </a:pPr>
                <a:endParaRPr lang="ko-KR" altLang="en-US" sz="3454" b="1" kern="0" dirty="0">
                  <a:solidFill>
                    <a:sysClr val="window" lastClr="FFFFFF"/>
                  </a:solidFill>
                  <a:effectLst>
                    <a:outerShdw blurRad="63500" algn="ctr" rotWithShape="0">
                      <a:srgbClr val="004620">
                        <a:alpha val="71000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24AF04CF-F4A8-4E03-BBEA-45D8087EFA63}"/>
              </a:ext>
            </a:extLst>
          </p:cNvPr>
          <p:cNvGrpSpPr/>
          <p:nvPr/>
        </p:nvGrpSpPr>
        <p:grpSpPr>
          <a:xfrm>
            <a:off x="4308711" y="6197569"/>
            <a:ext cx="3858171" cy="631459"/>
            <a:chOff x="3582028" y="4584108"/>
            <a:chExt cx="3573398" cy="651659"/>
          </a:xfrm>
        </p:grpSpPr>
        <p:sp>
          <p:nvSpPr>
            <p:cNvPr id="25" name="TextBox 24">
              <a:hlinkClick r:id="" action="ppaction://noaction"/>
              <a:extLst>
                <a:ext uri="{FF2B5EF4-FFF2-40B4-BE49-F238E27FC236}">
                  <a16:creationId xmlns="" xmlns:a16="http://schemas.microsoft.com/office/drawing/2014/main" id="{1D9AF2A0-BB77-4F9D-80E2-1083CD3F71BF}"/>
                </a:ext>
              </a:extLst>
            </p:cNvPr>
            <p:cNvSpPr txBox="1"/>
            <p:nvPr userDrawn="1"/>
          </p:nvSpPr>
          <p:spPr>
            <a:xfrm>
              <a:off x="4503779" y="4645591"/>
              <a:ext cx="2651647" cy="47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marL="0" lvl="1" defTabSz="986912">
                <a:buClr>
                  <a:sysClr val="windowText" lastClr="000000"/>
                </a:buClr>
                <a:tabLst>
                  <a:tab pos="6096237" algn="l"/>
                </a:tabLst>
                <a:defRPr/>
              </a:pPr>
              <a:r>
                <a:rPr lang="en-US" altLang="ko-KR" sz="3022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5. </a:t>
              </a:r>
              <a:r>
                <a:rPr lang="ko-KR" altLang="en-US" sz="20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향후 분석 계획 및 결론</a:t>
              </a:r>
              <a:endPara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grpSp>
          <p:nvGrpSpPr>
            <p:cNvPr id="26" name="그룹 98">
              <a:extLst>
                <a:ext uri="{FF2B5EF4-FFF2-40B4-BE49-F238E27FC236}">
                  <a16:creationId xmlns="" xmlns:a16="http://schemas.microsoft.com/office/drawing/2014/main" id="{BFA51209-CA50-4745-80B4-80E24C1A8C69}"/>
                </a:ext>
              </a:extLst>
            </p:cNvPr>
            <p:cNvGrpSpPr/>
            <p:nvPr userDrawn="1"/>
          </p:nvGrpSpPr>
          <p:grpSpPr>
            <a:xfrm>
              <a:off x="3582028" y="4584108"/>
              <a:ext cx="774918" cy="651659"/>
              <a:chOff x="4989004" y="2325540"/>
              <a:chExt cx="691863" cy="581817"/>
            </a:xfrm>
          </p:grpSpPr>
          <p:pic>
            <p:nvPicPr>
              <p:cNvPr id="27" name="Picture 3" descr="C:\Users\우팀\Desktop\Untitled-1.png">
                <a:extLst>
                  <a:ext uri="{FF2B5EF4-FFF2-40B4-BE49-F238E27FC236}">
                    <a16:creationId xmlns="" xmlns:a16="http://schemas.microsoft.com/office/drawing/2014/main" id="{4C957196-0E07-4C85-9BDF-2BF05BA90D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lum bright="-29000" contrast="46000"/>
              </a:blip>
              <a:srcRect/>
              <a:stretch>
                <a:fillRect/>
              </a:stretch>
            </p:blipFill>
            <p:spPr bwMode="auto">
              <a:xfrm>
                <a:off x="5011387" y="2358914"/>
                <a:ext cx="669480" cy="548443"/>
              </a:xfrm>
              <a:prstGeom prst="rect">
                <a:avLst/>
              </a:prstGeom>
              <a:noFill/>
            </p:spPr>
          </p:pic>
          <p:sp>
            <p:nvSpPr>
              <p:cNvPr id="28" name="TextBox 27">
                <a:hlinkClick r:id="" action="ppaction://noaction"/>
                <a:extLst>
                  <a:ext uri="{FF2B5EF4-FFF2-40B4-BE49-F238E27FC236}">
                    <a16:creationId xmlns="" xmlns:a16="http://schemas.microsoft.com/office/drawing/2014/main" id="{E4488313-4C31-4EA4-ADA1-EB7D4650E672}"/>
                  </a:ext>
                </a:extLst>
              </p:cNvPr>
              <p:cNvSpPr txBox="1"/>
              <p:nvPr/>
            </p:nvSpPr>
            <p:spPr>
              <a:xfrm>
                <a:off x="4989004" y="2325540"/>
                <a:ext cx="577138" cy="57484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  <a:contourClr>
                    <a:srgbClr val="00A249"/>
                  </a:contourClr>
                </a:sp3d>
              </a:bodyPr>
              <a:lstStyle/>
              <a:p>
                <a:pPr algn="ctr" defTabSz="986912">
                  <a:defRPr/>
                </a:pPr>
                <a:endParaRPr lang="ko-KR" altLang="en-US" sz="3454" b="1" kern="0" dirty="0">
                  <a:solidFill>
                    <a:sysClr val="window" lastClr="FFFFFF"/>
                  </a:solidFill>
                  <a:effectLst>
                    <a:outerShdw blurRad="63500" algn="ctr" rotWithShape="0">
                      <a:srgbClr val="004620">
                        <a:alpha val="71000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851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93798E-8838-7AE5-1D36-6BCFBC8C3274}"/>
              </a:ext>
            </a:extLst>
          </p:cNvPr>
          <p:cNvSpPr txBox="1"/>
          <p:nvPr/>
        </p:nvSpPr>
        <p:spPr>
          <a:xfrm>
            <a:off x="372553" y="1418376"/>
            <a:ext cx="104536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최종 모델링 결과 차이가 나는 부분도 있지만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다중회귀분석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모델보다 높은 보행시간 예측치와 실제 관측치가 꽤 유사한 모습을 확인할 수 있었음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12AF7A3B-B718-2983-128B-9E8ADC2C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73" y="2142530"/>
            <a:ext cx="8272865" cy="425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53494" y="394698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</a:t>
            </a:r>
            <a:r>
              <a:rPr lang="ko-KR" altLang="en-US" sz="24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랜덤포레스트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모델링 결과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11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93798E-8838-7AE5-1D36-6BCFBC8C3274}"/>
              </a:ext>
            </a:extLst>
          </p:cNvPr>
          <p:cNvSpPr txBox="1"/>
          <p:nvPr/>
        </p:nvSpPr>
        <p:spPr>
          <a:xfrm>
            <a:off x="418856" y="1435312"/>
            <a:ext cx="102729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 모델을 비교할 때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랜덤포레스트의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예측 정확도가 더 높은 것을 알 수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3494" y="394698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</a:t>
            </a:r>
            <a:r>
              <a:rPr lang="ko-KR" altLang="en-US" sz="24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랜덤포레스트</a:t>
            </a: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모델링 결과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12AF7A3B-B718-2983-128B-9E8ADC2C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16" y="2202457"/>
            <a:ext cx="4511040" cy="38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6" y="2160166"/>
            <a:ext cx="4640580" cy="3924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6395" y="6084858"/>
            <a:ext cx="276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01929" latinLnBrk="1"/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다중회귀분석모델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0952" y="6042567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01929" latinLnBrk="1"/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랜덤포레스트모델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93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897" y="391156"/>
            <a:ext cx="10691813" cy="330200"/>
          </a:xfrm>
        </p:spPr>
        <p:txBody>
          <a:bodyPr/>
          <a:lstStyle/>
          <a:p>
            <a:pPr marL="0" lvl="1" defTabSz="986912">
              <a:buClr>
                <a:sysClr val="windowText" lastClr="000000"/>
              </a:buClr>
              <a:tabLst>
                <a:tab pos="6096237" algn="l"/>
              </a:tabLst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5.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향후 분석 계획 및 결론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660744" y="1449978"/>
            <a:ext cx="3146387" cy="3278776"/>
          </a:xfrm>
          <a:prstGeom prst="wedgeRoundRectCallout">
            <a:avLst>
              <a:gd name="adj1" fmla="val -83012"/>
              <a:gd name="adj2" fmla="val -42898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 flipH="1">
            <a:off x="5284311" y="3578892"/>
            <a:ext cx="4295964" cy="2589679"/>
          </a:xfrm>
          <a:prstGeom prst="wedgeRoundRectCallout">
            <a:avLst>
              <a:gd name="adj1" fmla="val -71699"/>
              <a:gd name="adj2" fmla="val 3244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524741" y="1720334"/>
            <a:ext cx="4206910" cy="3449259"/>
          </a:xfrm>
        </p:spPr>
        <p:txBody>
          <a:bodyPr/>
          <a:lstStyle/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다중회귀분석과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랜덤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포레스트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모델링 결과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어느 정도의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설명력을 갖춘 모델을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형성할 수 있었지만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설명력을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일정 수준 이상으로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높이기는 어려웠음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961640" y="3907452"/>
            <a:ext cx="4618635" cy="3767311"/>
          </a:xfrm>
        </p:spPr>
        <p:txBody>
          <a:bodyPr/>
          <a:lstStyle/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향후에는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부스팅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모형이나 신경망모형 등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다양한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머신러닝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모델링 기법들을 적용하여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랜덤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포레스트보다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더 정확하게 예측할 수 있는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모델을 찾아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분석을 시도해볼 예정임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449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8C50BCD-E64F-4982-9AB2-60CF14783B35}"/>
              </a:ext>
            </a:extLst>
          </p:cNvPr>
          <p:cNvSpPr/>
          <p:nvPr/>
        </p:nvSpPr>
        <p:spPr>
          <a:xfrm>
            <a:off x="0" y="0"/>
            <a:ext cx="10691813" cy="7559675"/>
          </a:xfrm>
          <a:prstGeom prst="rect">
            <a:avLst/>
          </a:prstGeom>
          <a:gradFill>
            <a:gsLst>
              <a:gs pos="0">
                <a:srgbClr val="1D9D98"/>
              </a:gs>
              <a:gs pos="15000">
                <a:srgbClr val="1BAFA8"/>
              </a:gs>
              <a:gs pos="78000">
                <a:srgbClr val="2279BE"/>
              </a:gs>
              <a:gs pos="55774">
                <a:srgbClr val="46AEDB"/>
              </a:gs>
              <a:gs pos="37000">
                <a:srgbClr val="3FB5D3"/>
              </a:gs>
              <a:gs pos="100000">
                <a:srgbClr val="0554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5174" latinLnBrk="1">
              <a:defRPr/>
            </a:pPr>
            <a:endParaRPr lang="ko-KR" altLang="en-US" sz="2097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A3AFBB3-C45A-4FE0-B544-128D4817C0D1}"/>
              </a:ext>
            </a:extLst>
          </p:cNvPr>
          <p:cNvSpPr/>
          <p:nvPr/>
        </p:nvSpPr>
        <p:spPr>
          <a:xfrm>
            <a:off x="126892" y="128790"/>
            <a:ext cx="10438501" cy="7295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/>
          </a:p>
        </p:txBody>
      </p:sp>
      <p:sp>
        <p:nvSpPr>
          <p:cNvPr id="2" name="TextBox 1"/>
          <p:cNvSpPr txBox="1"/>
          <p:nvPr/>
        </p:nvSpPr>
        <p:spPr>
          <a:xfrm>
            <a:off x="4259335" y="3540341"/>
            <a:ext cx="2417650" cy="5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1929" latinLnBrk="1"/>
            <a:r>
              <a:rPr lang="ko-KR" altLang="en-US" sz="2806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감사합니다 </a:t>
            </a:r>
            <a:r>
              <a:rPr lang="ko-KR" altLang="en-US" sz="2806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🙂</a:t>
            </a:r>
            <a:r>
              <a:rPr lang="ko-KR" altLang="en-US" sz="2806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88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289" y="358280"/>
            <a:ext cx="10691813" cy="330200"/>
          </a:xfrm>
        </p:spPr>
        <p:txBody>
          <a:bodyPr/>
          <a:lstStyle/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이용 데이터 및 데이터 전처리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046" y="1282040"/>
            <a:ext cx="10691812" cy="291600"/>
          </a:xfrm>
        </p:spPr>
        <p:txBody>
          <a:bodyPr/>
          <a:lstStyle/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1-1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 데이터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69BAFC66-E8CE-E5D0-476E-1600937E5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33489"/>
              </p:ext>
            </p:extLst>
          </p:nvPr>
        </p:nvGraphicFramePr>
        <p:xfrm>
          <a:off x="642793" y="1711370"/>
          <a:ext cx="9566318" cy="1397170"/>
        </p:xfrm>
        <a:graphic>
          <a:graphicData uri="http://schemas.openxmlformats.org/drawingml/2006/table">
            <a:tbl>
              <a:tblPr/>
              <a:tblGrid>
                <a:gridCol w="1939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3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94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19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19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7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데이터명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주요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필드 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시점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집계단위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출처</a:t>
                      </a:r>
                      <a:endParaRPr lang="ko-KR" altLang="en-US" sz="1200" b="1" i="0" u="none" strike="noStrike">
                        <a:solidFill>
                          <a:schemeClr val="bg1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21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스마트 횡단보도 데이터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보행자수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교통약자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휠체어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유모차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지팡이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등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19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개 항목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2022.01.01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~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2022.08.31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(8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개월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시간별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파주시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스마트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교통체계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센터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4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2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기상청 종관기상관측센터</a:t>
                      </a:r>
                      <a:endParaRPr lang="en-US" altLang="ko-KR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2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기온</a:t>
                      </a:r>
                      <a:r>
                        <a:rPr lang="en-US" altLang="ko-KR" sz="12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, </a:t>
                      </a:r>
                      <a:r>
                        <a:rPr lang="ko-KR" altLang="en-US" sz="120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+mj-cs"/>
                        </a:rPr>
                        <a:t>강수량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  <a:cs typeface="+mj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4">
            <a:extLst>
              <a:ext uri="{FF2B5EF4-FFF2-40B4-BE49-F238E27FC236}">
                <a16:creationId xmlns="" xmlns:a16="http://schemas.microsoft.com/office/drawing/2014/main" id="{AE130493-76DA-3B28-12EB-C56A0D4D3D87}"/>
              </a:ext>
            </a:extLst>
          </p:cNvPr>
          <p:cNvSpPr txBox="1">
            <a:spLocks/>
          </p:cNvSpPr>
          <p:nvPr/>
        </p:nvSpPr>
        <p:spPr>
          <a:xfrm>
            <a:off x="0" y="3675601"/>
            <a:ext cx="10106532" cy="2724309"/>
          </a:xfrm>
          <a:prstGeom prst="rect">
            <a:avLst/>
          </a:prstGeom>
        </p:spPr>
        <p:txBody>
          <a:bodyPr/>
          <a:lstStyle>
            <a:lvl1pPr marL="714375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i="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 수집 및 </a:t>
            </a: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전처리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가공 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  <a:defRPr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파주시 교통정보센터에서 스마트 교통데이터를 </a:t>
            </a:r>
            <a:r>
              <a:rPr lang="ko-KR" altLang="en-US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시간별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일별 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 </a:t>
            </a:r>
            <a:r>
              <a:rPr lang="ko-KR" altLang="en-US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단위별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집계데이터 형태로 수집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  <a:defRPr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-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 편집 및 오류 검출 등 보완 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  <a:defRPr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-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기상데이터 및 그 외 다양하게 수집한 데이터를 결합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  <a:defRPr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83970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0" y="1301710"/>
            <a:ext cx="10691812" cy="291600"/>
          </a:xfrm>
        </p:spPr>
        <p:txBody>
          <a:bodyPr/>
          <a:lstStyle/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1-2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분석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전처리 과정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689653" y="1810726"/>
            <a:ext cx="10106532" cy="712116"/>
          </a:xfrm>
        </p:spPr>
        <p:txBody>
          <a:bodyPr/>
          <a:lstStyle/>
          <a:p>
            <a:pPr marL="542925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하기와 같이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통과 보행자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존재하지만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보행시간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누락된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2021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데이터 제외 처리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85825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18FFE27-6E13-1239-945D-10142AE9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70" y="2166784"/>
            <a:ext cx="7410450" cy="39528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35289" y="358280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이용 데이터 및 데이터 전처리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9443" y="2206540"/>
            <a:ext cx="785192" cy="29710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16256" y="1839703"/>
            <a:ext cx="10106532" cy="712116"/>
          </a:xfrm>
        </p:spPr>
        <p:txBody>
          <a:bodyPr/>
          <a:lstStyle/>
          <a:p>
            <a:pPr marL="542925" indent="0" algn="ctr">
              <a:buNone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약자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합계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카운트되었지만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약자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목발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휠체어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유모차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 개개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약자의 수가 누락된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부분이 존재하여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 algn="ctr">
              <a:buNone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누락되지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않은 부분의 비율을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구한 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합계에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곱하여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누락치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처리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F761687-E13D-6639-51E1-5448B2BF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84" y="2581037"/>
            <a:ext cx="4064521" cy="3087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A838687-3319-D510-60D4-D6F252DFF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38" y="2581037"/>
            <a:ext cx="3914395" cy="308789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="" xmlns:a16="http://schemas.microsoft.com/office/drawing/2014/main" id="{F798EEB5-5049-F71A-D1EB-E1967B7B69C8}"/>
              </a:ext>
            </a:extLst>
          </p:cNvPr>
          <p:cNvSpPr/>
          <p:nvPr/>
        </p:nvSpPr>
        <p:spPr>
          <a:xfrm>
            <a:off x="5158533" y="3940441"/>
            <a:ext cx="621977" cy="369082"/>
          </a:xfrm>
          <a:prstGeom prst="rightArrow">
            <a:avLst/>
          </a:prstGeom>
          <a:solidFill>
            <a:srgbClr val="223E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35289" y="358280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이용 데이터 및 데이터 전처리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0" y="1301710"/>
            <a:ext cx="10691812" cy="291600"/>
          </a:xfrm>
          <a:prstGeom prst="rect">
            <a:avLst/>
          </a:prstGeom>
        </p:spPr>
        <p:txBody>
          <a:bodyPr anchor="ctr"/>
          <a:lstStyle>
            <a:lvl1pPr marL="53975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1-2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분석 전처리 과정</a:t>
            </a:r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2756" y="2639471"/>
            <a:ext cx="2792896" cy="29710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2834" y="2639471"/>
            <a:ext cx="2610679" cy="29710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1272207" y="5610494"/>
            <a:ext cx="675862" cy="334303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/>
          <p:cNvSpPr txBox="1">
            <a:spLocks/>
          </p:cNvSpPr>
          <p:nvPr/>
        </p:nvSpPr>
        <p:spPr>
          <a:xfrm>
            <a:off x="1346847" y="5798997"/>
            <a:ext cx="3468758" cy="291600"/>
          </a:xfrm>
          <a:prstGeom prst="rect">
            <a:avLst/>
          </a:prstGeom>
        </p:spPr>
        <p:txBody>
          <a:bodyPr anchor="ctr"/>
          <a:lstStyle>
            <a:lvl1pPr marL="53975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1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한컴 윤고딕 230" panose="02020603020101020101" pitchFamily="18" charset="-127"/>
              </a:rPr>
              <a:t>NaN</a:t>
            </a:r>
            <a:r>
              <a:rPr lang="en-US" altLang="ko-KR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값으로 누락된 것을 확인할 수 있음</a:t>
            </a:r>
            <a:endPara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22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35289" y="1959813"/>
            <a:ext cx="10106532" cy="712116"/>
          </a:xfrm>
        </p:spPr>
        <p:txBody>
          <a:bodyPr/>
          <a:lstStyle/>
          <a:p>
            <a:pPr marL="542925" indent="0" algn="ctr">
              <a:buNone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보행자가 존재하지 않아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보행시간이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경우가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대부분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이었기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때문에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회귀분석을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위하여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정규성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늘리고자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 algn="ctr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하기 그래프는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전처리 이전과 이후의 보행시간 히스토그램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42925" indent="0">
              <a:buNone/>
            </a:pPr>
            <a:endParaRPr lang="en-US" altLang="ko-KR" dirty="0"/>
          </a:p>
        </p:txBody>
      </p:sp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96DD3F49-6201-7F1A-D943-53BFDE7C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1" y="2746375"/>
            <a:ext cx="4585315" cy="324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8C14122B-0078-4700-2E57-B8206C1CF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06" y="2746375"/>
            <a:ext cx="4597071" cy="324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35289" y="358280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이용 데이터 및 데이터 전처리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0" y="1301710"/>
            <a:ext cx="10691812" cy="291600"/>
          </a:xfrm>
          <a:prstGeom prst="rect">
            <a:avLst/>
          </a:prstGeom>
        </p:spPr>
        <p:txBody>
          <a:bodyPr anchor="ctr"/>
          <a:lstStyle>
            <a:lvl1pPr marL="53975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1-2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분석 전처리 과정</a:t>
            </a:r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>
            <a:off x="6399579" y="5877310"/>
            <a:ext cx="675862" cy="334303"/>
          </a:xfrm>
          <a:prstGeom prst="bentConnector3">
            <a:avLst>
              <a:gd name="adj1" fmla="val 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2"/>
          <p:cNvSpPr txBox="1">
            <a:spLocks/>
          </p:cNvSpPr>
          <p:nvPr/>
        </p:nvSpPr>
        <p:spPr>
          <a:xfrm>
            <a:off x="6474218" y="6065813"/>
            <a:ext cx="3653755" cy="291600"/>
          </a:xfrm>
          <a:prstGeom prst="rect">
            <a:avLst/>
          </a:prstGeom>
        </p:spPr>
        <p:txBody>
          <a:bodyPr anchor="ctr"/>
          <a:lstStyle>
            <a:lvl1pPr marL="53975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전처리 이전보다는 종 모양에 가까워졌음을 확인할  수 있음</a:t>
            </a:r>
            <a:endParaRPr lang="ko-KR" altLang="en-US" sz="900" b="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2756" y="3038432"/>
            <a:ext cx="705679" cy="25720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6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500810" y="1979180"/>
            <a:ext cx="10106532" cy="712116"/>
          </a:xfrm>
        </p:spPr>
        <p:txBody>
          <a:bodyPr/>
          <a:lstStyle/>
          <a:p>
            <a:pPr marL="542925" indent="0">
              <a:buNone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강수량 등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기상적 요소들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상관관계가 있을 것으로 예상하여 기상 데이터를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수집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결합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A91082F-1B3D-89E1-C3C5-A1467234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3" y="2475196"/>
            <a:ext cx="4361664" cy="36121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116833F-B647-43F7-B615-0DEEAC9F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357" y="2475195"/>
            <a:ext cx="4361663" cy="3612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1923AE0-53ED-F2DC-669E-A8B2066B9697}"/>
              </a:ext>
            </a:extLst>
          </p:cNvPr>
          <p:cNvSpPr txBox="1"/>
          <p:nvPr/>
        </p:nvSpPr>
        <p:spPr>
          <a:xfrm>
            <a:off x="695248" y="6087390"/>
            <a:ext cx="425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기상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1A7F5A-E1A5-DF3B-B7F8-8F7DF5895EB5}"/>
              </a:ext>
            </a:extLst>
          </p:cNvPr>
          <p:cNvSpPr txBox="1"/>
          <p:nvPr/>
        </p:nvSpPr>
        <p:spPr>
          <a:xfrm>
            <a:off x="5687357" y="6087390"/>
            <a:ext cx="436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횡단보도 데이터</a:t>
            </a:r>
          </a:p>
        </p:txBody>
      </p:sp>
      <p:sp>
        <p:nvSpPr>
          <p:cNvPr id="12" name="더하기 기호 11">
            <a:extLst>
              <a:ext uri="{FF2B5EF4-FFF2-40B4-BE49-F238E27FC236}">
                <a16:creationId xmlns="" xmlns:a16="http://schemas.microsoft.com/office/drawing/2014/main" id="{26A3E6B7-1020-377F-27DD-96AD033D7CFB}"/>
              </a:ext>
            </a:extLst>
          </p:cNvPr>
          <p:cNvSpPr/>
          <p:nvPr/>
        </p:nvSpPr>
        <p:spPr>
          <a:xfrm>
            <a:off x="5158854" y="4012442"/>
            <a:ext cx="395785" cy="436728"/>
          </a:xfrm>
          <a:prstGeom prst="mathPlus">
            <a:avLst/>
          </a:prstGeom>
          <a:ln>
            <a:solidFill>
              <a:srgbClr val="223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35289" y="358280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이용 데이터 및 데이터 전처리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0" y="1301710"/>
            <a:ext cx="10691812" cy="291600"/>
          </a:xfrm>
          <a:prstGeom prst="rect">
            <a:avLst/>
          </a:prstGeom>
        </p:spPr>
        <p:txBody>
          <a:bodyPr anchor="ctr"/>
          <a:lstStyle>
            <a:lvl1pPr marL="53975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1-2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분석 전처리 과정</a:t>
            </a:r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96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3260035" y="2008997"/>
            <a:ext cx="10106532" cy="712116"/>
          </a:xfrm>
        </p:spPr>
        <p:txBody>
          <a:bodyPr/>
          <a:lstStyle/>
          <a:p>
            <a:pPr marL="542925" indent="0">
              <a:buNone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현장명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 등 범주형 변수 더미변수화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35289" y="358280"/>
            <a:ext cx="10691813" cy="330200"/>
          </a:xfrm>
          <a:prstGeom prst="rect">
            <a:avLst/>
          </a:prstGeom>
        </p:spPr>
        <p:txBody>
          <a:bodyPr anchor="ctr"/>
          <a:lstStyle>
            <a:lvl1pPr marL="0" indent="447675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lvl="1" defTabSz="986912">
              <a:tabLst>
                <a:tab pos="6096237" algn="l"/>
              </a:tabLst>
              <a:defRPr/>
            </a:pPr>
            <a:r>
              <a:rPr lang="en-US" altLang="ko-KR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이용 데이터 및 데이터 전처리</a:t>
            </a:r>
            <a:endParaRPr lang="ko-KR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0" y="1301710"/>
            <a:ext cx="10691812" cy="291600"/>
          </a:xfrm>
          <a:prstGeom prst="rect">
            <a:avLst/>
          </a:prstGeom>
        </p:spPr>
        <p:txBody>
          <a:bodyPr anchor="ctr"/>
          <a:lstStyle>
            <a:lvl1pPr marL="53975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1-2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분석 전처리 과정</a:t>
            </a:r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5" y="2582565"/>
            <a:ext cx="1497375" cy="38789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95" y="2842209"/>
            <a:ext cx="4594022" cy="335964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260035" y="4244340"/>
            <a:ext cx="1273865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3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349" y="321582"/>
            <a:ext cx="10691813" cy="330200"/>
          </a:xfrm>
        </p:spPr>
        <p:txBody>
          <a:bodyPr/>
          <a:lstStyle/>
          <a:p>
            <a:pPr marL="0" lvl="1" defTabSz="986912">
              <a:tabLst>
                <a:tab pos="6096237" algn="l"/>
              </a:tabLst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분석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42925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750861" y="1922358"/>
            <a:ext cx="2795905" cy="901793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종속 변수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3335" y="1907166"/>
            <a:ext cx="6423625" cy="90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2022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스마트 횡단보도 데이터의 보행시간을 종속변수로 함</a:t>
            </a:r>
            <a:r>
              <a:rPr lang="en-US" altLang="ko-KR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750861" y="3307748"/>
            <a:ext cx="2795905" cy="901793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독립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변수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3335" y="3292556"/>
            <a:ext cx="6423625" cy="90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교통약자의 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</a:t>
            </a:r>
            <a:r>
              <a:rPr lang="en-US" altLang="ko-KR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</a:t>
            </a:r>
            <a:r>
              <a:rPr lang="en-US" altLang="ko-KR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</a:t>
            </a:r>
            <a:r>
              <a:rPr lang="en-US" altLang="ko-KR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기온</a:t>
            </a:r>
            <a:r>
              <a:rPr lang="en-US" altLang="ko-KR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강수량</a:t>
            </a:r>
            <a:r>
              <a:rPr lang="en-US" altLang="ko-KR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무단횡단자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수</a:t>
            </a:r>
            <a:r>
              <a:rPr lang="en-US" altLang="ko-KR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 총 </a:t>
            </a:r>
            <a:r>
              <a:rPr lang="en-US" altLang="ko-KR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 변수 중 추출</a:t>
            </a:r>
            <a:r>
              <a:rPr lang="en-US" altLang="ko-KR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대각선 방향의 모서리가 둥근 사각형 9"/>
          <p:cNvSpPr/>
          <p:nvPr/>
        </p:nvSpPr>
        <p:spPr>
          <a:xfrm>
            <a:off x="750861" y="4708330"/>
            <a:ext cx="2795905" cy="901793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오차항의 자기상관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43335" y="4693138"/>
            <a:ext cx="6423625" cy="90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분석 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 </a:t>
            </a:r>
            <a:r>
              <a:rPr lang="ko-KR" altLang="en-US" sz="14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오차항</a:t>
            </a:r>
            <a:r>
              <a:rPr lang="ko-KR" altLang="en-US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간에 자기상관 존재하는지 검증</a:t>
            </a:r>
            <a:r>
              <a:rPr lang="en-US" altLang="ko-KR" sz="14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0940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994</Words>
  <Application>Microsoft Office PowerPoint</Application>
  <PresentationFormat>사용자 지정</PresentationFormat>
  <Paragraphs>268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나눔스퀘어</vt:lpstr>
      <vt:lpstr>나눔스퀘어 Bold</vt:lpstr>
      <vt:lpstr>나눔스퀘어 ExtraBold</vt:lpstr>
      <vt:lpstr>맑은 고딕</vt:lpstr>
      <vt:lpstr>위메프</vt:lpstr>
      <vt:lpstr>한컴 윤고딕 230</vt:lpstr>
      <vt:lpstr>한컴 윤고딕 240</vt:lpstr>
      <vt:lpstr>Arial</vt:lpstr>
      <vt:lpstr>Calibri</vt:lpstr>
      <vt:lpstr>Corbel</vt:lpstr>
      <vt:lpstr>디자인 사용자 지정</vt:lpstr>
      <vt:lpstr>Office 테마</vt:lpstr>
      <vt:lpstr>PowerPoint 프레젠테이션</vt:lpstr>
      <vt:lpstr>PowerPoint 프레젠테이션</vt:lpstr>
      <vt:lpstr>1. 이용 데이터 및 데이터 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분석 방법</vt:lpstr>
      <vt:lpstr>2. 상관분석</vt:lpstr>
      <vt:lpstr>2. 상관분석</vt:lpstr>
      <vt:lpstr>PowerPoint 프레젠테이션</vt:lpstr>
      <vt:lpstr>분석 모델</vt:lpstr>
      <vt:lpstr>3. 회귀분석_모델 적합성 확인</vt:lpstr>
      <vt:lpstr>PowerPoint 프레젠테이션</vt:lpstr>
      <vt:lpstr>3. 회귀분석_모델 적합성 확인 - 잔차분석</vt:lpstr>
      <vt:lpstr>4. 랜덤포레스트</vt:lpstr>
      <vt:lpstr>PowerPoint 프레젠테이션</vt:lpstr>
      <vt:lpstr>PowerPoint 프레젠테이션</vt:lpstr>
      <vt:lpstr>PowerPoint 프레젠테이션</vt:lpstr>
      <vt:lpstr>PowerPoint 프레젠테이션</vt:lpstr>
      <vt:lpstr> 5. 향후 분석 계획 및 결론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hyeji kim</dc:creator>
  <cp:lastModifiedBy>Admin</cp:lastModifiedBy>
  <cp:revision>534</cp:revision>
  <dcterms:created xsi:type="dcterms:W3CDTF">2020-04-16T05:20:56Z</dcterms:created>
  <dcterms:modified xsi:type="dcterms:W3CDTF">2022-10-04T04:08:41Z</dcterms:modified>
  <cp:version/>
</cp:coreProperties>
</file>