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7"/>
  </p:notesMasterIdLst>
  <p:handoutMasterIdLst>
    <p:handoutMasterId r:id="rId18"/>
  </p:handoutMasterIdLst>
  <p:sldIdLst>
    <p:sldId id="260" r:id="rId2"/>
    <p:sldId id="288" r:id="rId3"/>
    <p:sldId id="262" r:id="rId4"/>
    <p:sldId id="289" r:id="rId5"/>
    <p:sldId id="290" r:id="rId6"/>
    <p:sldId id="291" r:id="rId7"/>
    <p:sldId id="279" r:id="rId8"/>
    <p:sldId id="280" r:id="rId9"/>
    <p:sldId id="281" r:id="rId10"/>
    <p:sldId id="282" r:id="rId11"/>
    <p:sldId id="283" r:id="rId12"/>
    <p:sldId id="284" r:id="rId13"/>
    <p:sldId id="286" r:id="rId14"/>
    <p:sldId id="287" r:id="rId15"/>
    <p:sldId id="270" r:id="rId16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E2B"/>
    <a:srgbClr val="4E79A7"/>
    <a:srgbClr val="E05254"/>
    <a:srgbClr val="EDC948"/>
    <a:srgbClr val="FF9DA7"/>
    <a:srgbClr val="63A0D7"/>
    <a:srgbClr val="215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50" d="100"/>
          <a:sy n="150" d="100"/>
        </p:scale>
        <p:origin x="1594" y="-1190"/>
      </p:cViewPr>
      <p:guideLst>
        <p:guide orient="horz" pos="312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59E3B-39D2-4B9D-B465-BF626B030DC5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BDE49-CB39-4B18-A57F-D34C1B0FE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62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511EB-54A3-4E44-95D7-B45BA4CEB576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79C4F-2F2B-41F6-93EF-5F51323E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62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92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061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26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987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459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8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95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49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37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12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501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7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058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18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FCCA-B623-41F2-AF35-1CE4C814068E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4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1EBE-4574-4542-A59A-E5BBC4DC5550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78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7464-4E62-49B1-9E61-FD0371B75F50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2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E80F-55F3-4EB7-9468-98C5F16757EA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076-251C-4E9F-93AB-1030DA081057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6902-F984-43EB-A314-706CBD6D1E0A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6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C394-F3E4-45A6-80E9-CE12738EB007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5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381F-5AA6-4D9F-BC68-BEBA57BA3290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23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C5ED-7699-4F35-A7A9-369F2F99CE0D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18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9A5D-9D6F-41CA-8F55-D8B1362378C0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97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BFD6-D70F-449E-A004-D6CBA870B1D7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09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C3ED1-A74A-448D-8EF8-8500E0DA5873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47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0275" y="1501775"/>
            <a:ext cx="50165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나눔스퀘어"/>
              </a:rPr>
              <a:t>스마트교차로 및 스마트횡단보도 </a:t>
            </a:r>
            <a:endParaRPr lang="en-US" altLang="ko-KR" sz="2400" b="1" dirty="0" smtClean="0">
              <a:latin typeface="나눔스퀘어"/>
            </a:endParaRPr>
          </a:p>
          <a:p>
            <a:pPr algn="ctr"/>
            <a:r>
              <a:rPr lang="en-US" altLang="ko-KR" b="1" dirty="0" smtClean="0">
                <a:latin typeface="나눔스퀘어"/>
              </a:rPr>
              <a:t>LOS </a:t>
            </a:r>
            <a:r>
              <a:rPr lang="ko-KR" altLang="en-US" b="1" dirty="0" smtClean="0">
                <a:latin typeface="나눔스퀘어"/>
              </a:rPr>
              <a:t>통계 분석 결과</a:t>
            </a:r>
            <a:endParaRPr lang="en-US" altLang="ko-KR" b="1" dirty="0" smtClean="0">
              <a:latin typeface="나눔스퀘어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4350" y="1320800"/>
            <a:ext cx="5848350" cy="114300"/>
          </a:xfrm>
          <a:prstGeom prst="rect">
            <a:avLst/>
          </a:prstGeom>
          <a:gradFill flip="none" rotWithShape="1">
            <a:gsLst>
              <a:gs pos="0">
                <a:srgbClr val="63A0D7"/>
              </a:gs>
              <a:gs pos="23000">
                <a:schemeClr val="accent1">
                  <a:lumMod val="89000"/>
                </a:schemeClr>
              </a:gs>
              <a:gs pos="65000">
                <a:schemeClr val="accent1">
                  <a:lumMod val="75000"/>
                </a:schemeClr>
              </a:gs>
              <a:gs pos="97000">
                <a:srgbClr val="21538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4350" y="2265839"/>
            <a:ext cx="5848350" cy="115411"/>
          </a:xfrm>
          <a:prstGeom prst="rect">
            <a:avLst/>
          </a:prstGeom>
          <a:gradFill flip="none" rotWithShape="1">
            <a:gsLst>
              <a:gs pos="0">
                <a:srgbClr val="63A0D7"/>
              </a:gs>
              <a:gs pos="23000">
                <a:schemeClr val="accent1">
                  <a:lumMod val="89000"/>
                </a:schemeClr>
              </a:gs>
              <a:gs pos="65000">
                <a:schemeClr val="accent1">
                  <a:lumMod val="75000"/>
                </a:schemeClr>
              </a:gs>
              <a:gs pos="97000">
                <a:srgbClr val="215381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14350" y="2794000"/>
            <a:ext cx="5848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"/>
                <a:ea typeface="맑은 고딕" panose="020B0503020000020004" pitchFamily="50" charset="-127"/>
              </a:rPr>
              <a:t>Ⅰ. </a:t>
            </a:r>
            <a:r>
              <a:rPr lang="ko-KR" altLang="en-US" b="1" dirty="0" smtClean="0">
                <a:latin typeface="나눔스퀘어"/>
                <a:ea typeface="맑은 고딕" panose="020B0503020000020004" pitchFamily="50" charset="-127"/>
              </a:rPr>
              <a:t>분석 배경 및 주요경과</a:t>
            </a:r>
            <a:endParaRPr lang="en-US" altLang="ko-KR" b="1" dirty="0" smtClean="0">
              <a:latin typeface="나눔스퀘어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나눔스퀘어"/>
              <a:ea typeface="맑은 고딕" panose="020B0503020000020004" pitchFamily="50" charset="-127"/>
            </a:endParaRPr>
          </a:p>
          <a:p>
            <a:r>
              <a:rPr lang="ko-KR" altLang="ko-KR" sz="1600" b="1" dirty="0" smtClean="0">
                <a:latin typeface="나눔스퀘어"/>
                <a:ea typeface="맑은 고딕" panose="020B0503020000020004" pitchFamily="50" charset="-127"/>
              </a:rPr>
              <a:t>▣</a:t>
            </a:r>
            <a:r>
              <a:rPr lang="en-US" altLang="ko-KR" sz="1600" b="1" dirty="0" smtClean="0">
                <a:latin typeface="나눔스퀘어"/>
                <a:ea typeface="맑은 고딕" panose="020B0503020000020004" pitchFamily="50" charset="-127"/>
              </a:rPr>
              <a:t> </a:t>
            </a:r>
            <a:r>
              <a:rPr lang="ko-KR" altLang="en-US" sz="1600" b="1" dirty="0" smtClean="0">
                <a:latin typeface="나눔스퀘어"/>
                <a:ea typeface="맑은 고딕" panose="020B0503020000020004" pitchFamily="50" charset="-127"/>
              </a:rPr>
              <a:t>배경 및 목적</a:t>
            </a:r>
            <a:endParaRPr lang="en-US" altLang="ko-KR" sz="1600" b="1" dirty="0" smtClean="0">
              <a:latin typeface="나눔스퀘어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4350" y="3717330"/>
            <a:ext cx="5848350" cy="2226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나눔스퀘어"/>
              </a:rPr>
              <a:t>» </a:t>
            </a:r>
            <a:r>
              <a:rPr lang="ko-KR" altLang="en-US" sz="1100" b="1" dirty="0" smtClean="0">
                <a:latin typeface="나눔스퀘어"/>
              </a:rPr>
              <a:t>교통약자의 보행  편의성 개선 </a:t>
            </a:r>
            <a:endParaRPr lang="en-US" altLang="ko-KR" sz="11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나눔스퀘어"/>
              </a:rPr>
              <a:t>» </a:t>
            </a:r>
            <a:r>
              <a:rPr lang="ko-KR" altLang="en-US" sz="1100" b="1" dirty="0" smtClean="0">
                <a:latin typeface="나눔스퀘어"/>
              </a:rPr>
              <a:t>스마트횡단보도 시스템을 활용해 기간별 교통약자의 통계적 특성 파악 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4350" y="6704370"/>
            <a:ext cx="5848350" cy="2226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나눔스퀘어"/>
              </a:rPr>
              <a:t>» </a:t>
            </a:r>
            <a:r>
              <a:rPr lang="ko-KR" altLang="en-US" sz="1100" b="1" dirty="0" smtClean="0">
                <a:latin typeface="+mn-ea"/>
              </a:rPr>
              <a:t>‘</a:t>
            </a:r>
            <a:r>
              <a:rPr lang="en-US" altLang="ko-KR" sz="1100" b="1" dirty="0">
                <a:latin typeface="+mn-ea"/>
              </a:rPr>
              <a:t>21</a:t>
            </a:r>
            <a:r>
              <a:rPr lang="ko-KR" altLang="en-US" sz="1100" b="1" dirty="0">
                <a:latin typeface="+mn-ea"/>
              </a:rPr>
              <a:t>년 </a:t>
            </a:r>
            <a:r>
              <a:rPr lang="en-US" altLang="ko-KR" sz="1100" b="1" dirty="0">
                <a:latin typeface="+mn-ea"/>
              </a:rPr>
              <a:t>7</a:t>
            </a:r>
            <a:r>
              <a:rPr lang="ko-KR" altLang="en-US" sz="1100" b="1" dirty="0">
                <a:latin typeface="+mn-ea"/>
              </a:rPr>
              <a:t>월</a:t>
            </a:r>
            <a:r>
              <a:rPr lang="en-US" altLang="ko-KR" sz="1100" b="1" dirty="0">
                <a:latin typeface="+mn-ea"/>
              </a:rPr>
              <a:t>~’22</a:t>
            </a:r>
            <a:r>
              <a:rPr lang="ko-KR" altLang="en-US" sz="1100" b="1" dirty="0">
                <a:latin typeface="+mn-ea"/>
              </a:rPr>
              <a:t>년 </a:t>
            </a:r>
            <a:r>
              <a:rPr lang="en-US" altLang="ko-KR" sz="1100" b="1" dirty="0">
                <a:latin typeface="+mn-ea"/>
              </a:rPr>
              <a:t>6</a:t>
            </a:r>
            <a:r>
              <a:rPr lang="ko-KR" altLang="en-US" sz="1100" b="1" dirty="0">
                <a:latin typeface="+mn-ea"/>
              </a:rPr>
              <a:t>월 파주시 </a:t>
            </a:r>
            <a:r>
              <a:rPr lang="ko-KR" altLang="en-US" sz="1100" b="1" dirty="0" err="1" smtClean="0">
                <a:latin typeface="+mn-ea"/>
              </a:rPr>
              <a:t>스마트교차로별</a:t>
            </a:r>
            <a:r>
              <a:rPr lang="ko-KR" altLang="en-US" sz="1100" b="1" dirty="0" smtClean="0">
                <a:latin typeface="+mn-ea"/>
              </a:rPr>
              <a:t> </a:t>
            </a:r>
            <a:r>
              <a:rPr lang="ko-KR" altLang="en-US" sz="1100" b="1" dirty="0">
                <a:latin typeface="+mn-ea"/>
              </a:rPr>
              <a:t>교통량의 </a:t>
            </a:r>
            <a:r>
              <a:rPr lang="ko-KR" altLang="en-US" sz="1100" b="1" dirty="0" err="1">
                <a:latin typeface="+mn-ea"/>
              </a:rPr>
              <a:t>시계열</a:t>
            </a:r>
            <a:r>
              <a:rPr lang="ko-KR" altLang="en-US" sz="1100" b="1" dirty="0">
                <a:latin typeface="+mn-ea"/>
              </a:rPr>
              <a:t> 분석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latin typeface="나눔스퀘어"/>
              </a:rPr>
              <a:t>» </a:t>
            </a:r>
            <a:r>
              <a:rPr lang="ko-KR" altLang="en-US" sz="1100" b="1" dirty="0" err="1" smtClean="0">
                <a:latin typeface="+mn-ea"/>
              </a:rPr>
              <a:t>금촌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운정 지역 </a:t>
            </a:r>
            <a:r>
              <a:rPr lang="en-US" altLang="ko-KR" sz="1100" b="1" dirty="0">
                <a:latin typeface="+mn-ea"/>
              </a:rPr>
              <a:t>28</a:t>
            </a:r>
            <a:r>
              <a:rPr lang="ko-KR" altLang="en-US" sz="1100" b="1" dirty="0">
                <a:latin typeface="+mn-ea"/>
              </a:rPr>
              <a:t>개 </a:t>
            </a:r>
            <a:r>
              <a:rPr lang="ko-KR" altLang="en-US" sz="1100" b="1" dirty="0" smtClean="0">
                <a:latin typeface="+mn-ea"/>
              </a:rPr>
              <a:t>교차로 </a:t>
            </a:r>
            <a:r>
              <a:rPr lang="ko-KR" altLang="en-US" sz="1100" b="1" dirty="0">
                <a:latin typeface="+mn-ea"/>
              </a:rPr>
              <a:t/>
            </a:r>
            <a:br>
              <a:rPr lang="ko-KR" altLang="en-US" sz="1100" b="1" dirty="0">
                <a:latin typeface="+mn-ea"/>
              </a:rPr>
            </a:br>
            <a:r>
              <a:rPr lang="en-US" altLang="ko-KR" sz="1100" b="1" dirty="0" smtClean="0">
                <a:latin typeface="나눔스퀘어"/>
              </a:rPr>
              <a:t>» </a:t>
            </a:r>
            <a:r>
              <a:rPr lang="ko-KR" altLang="en-US" sz="1100" b="1" dirty="0" err="1" smtClean="0">
                <a:latin typeface="+mn-ea"/>
              </a:rPr>
              <a:t>스마트교차로별</a:t>
            </a:r>
            <a:r>
              <a:rPr lang="ko-KR" altLang="en-US" sz="1100" b="1" dirty="0" smtClean="0">
                <a:latin typeface="+mn-ea"/>
              </a:rPr>
              <a:t> </a:t>
            </a:r>
            <a:r>
              <a:rPr lang="en-US" altLang="ko-KR" sz="1100" b="1" dirty="0">
                <a:latin typeface="+mn-ea"/>
              </a:rPr>
              <a:t>LOS</a:t>
            </a:r>
            <a:r>
              <a:rPr lang="ko-KR" altLang="en-US" sz="1100" b="1" dirty="0">
                <a:latin typeface="+mn-ea"/>
              </a:rPr>
              <a:t>의 </a:t>
            </a:r>
            <a:r>
              <a:rPr lang="ko-KR" altLang="en-US" sz="1100" b="1" dirty="0" err="1">
                <a:latin typeface="+mn-ea"/>
              </a:rPr>
              <a:t>시계열</a:t>
            </a:r>
            <a:r>
              <a:rPr lang="ko-KR" altLang="en-US" sz="1100" b="1" dirty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분석</a:t>
            </a:r>
            <a:endParaRPr lang="en-US" altLang="ko-KR" sz="11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»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특히 지방도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359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호선과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56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호선이 교차하는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와동교차로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집중 분석</a:t>
            </a:r>
            <a:endParaRPr lang="en-US" altLang="ko-KR" sz="11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나눔스퀘어"/>
              </a:rPr>
              <a:t>»</a:t>
            </a:r>
            <a:r>
              <a:rPr lang="en-US" altLang="ko-KR" sz="1100" b="1" dirty="0">
                <a:latin typeface="나눔스퀘어"/>
              </a:rPr>
              <a:t> </a:t>
            </a:r>
            <a:r>
              <a:rPr lang="ko-KR" altLang="en-US" sz="1100" b="1" dirty="0" err="1" smtClean="0">
                <a:latin typeface="나눔스퀘어"/>
              </a:rPr>
              <a:t>금촌</a:t>
            </a:r>
            <a:r>
              <a:rPr lang="en-US" altLang="ko-KR" sz="1100" b="1" dirty="0" smtClean="0">
                <a:latin typeface="나눔스퀘어"/>
              </a:rPr>
              <a:t>, </a:t>
            </a:r>
            <a:r>
              <a:rPr lang="ko-KR" altLang="en-US" sz="1100" b="1" dirty="0" smtClean="0">
                <a:latin typeface="나눔스퀘어"/>
              </a:rPr>
              <a:t>운정 지역 </a:t>
            </a:r>
            <a:r>
              <a:rPr lang="en-US" altLang="ko-KR" sz="1100" b="1" dirty="0" smtClean="0">
                <a:latin typeface="나눔스퀘어"/>
              </a:rPr>
              <a:t>4</a:t>
            </a:r>
            <a:r>
              <a:rPr lang="ko-KR" altLang="en-US" sz="1100" b="1" dirty="0" smtClean="0">
                <a:latin typeface="나눔스퀘어"/>
              </a:rPr>
              <a:t>개 스마트횡단보도 보행자 분석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50" y="6365816"/>
            <a:ext cx="5848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600" b="1" dirty="0" smtClean="0">
                <a:latin typeface="나눔스퀘어"/>
                <a:ea typeface="맑은 고딕" panose="020B0503020000020004" pitchFamily="50" charset="-127"/>
              </a:rPr>
              <a:t>▣</a:t>
            </a:r>
            <a:r>
              <a:rPr lang="en-US" altLang="ko-KR" sz="1600" b="1" dirty="0" smtClean="0">
                <a:latin typeface="나눔스퀘어"/>
                <a:ea typeface="맑은 고딕" panose="020B0503020000020004" pitchFamily="50" charset="-127"/>
              </a:rPr>
              <a:t> </a:t>
            </a:r>
            <a:r>
              <a:rPr lang="ko-KR" altLang="en-US" sz="1600" b="1" dirty="0" smtClean="0">
                <a:latin typeface="나눔스퀘어"/>
                <a:ea typeface="맑은 고딕" panose="020B0503020000020004" pitchFamily="50" charset="-127"/>
              </a:rPr>
              <a:t>분석내용</a:t>
            </a:r>
            <a:endParaRPr lang="en-US" altLang="ko-KR" sz="1600" b="1" dirty="0" smtClean="0">
              <a:latin typeface="나눔스퀘어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5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800" b="1" dirty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1800" b="1" dirty="0">
                <a:latin typeface="맑은 고딕" panose="020B0503020000020004" pitchFamily="50" charset="-127"/>
              </a:rPr>
              <a:t>Ⅴ. </a:t>
            </a:r>
            <a:r>
              <a:rPr lang="ko-KR" altLang="en-US" sz="1800" b="1" dirty="0">
                <a:latin typeface="맑은 고딕" panose="020B0503020000020004" pitchFamily="50" charset="-127"/>
              </a:rPr>
              <a:t>스마트횡단보도 분석</a:t>
            </a:r>
            <a:endParaRPr lang="ko-KR" altLang="en-US" sz="18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400" b="1" dirty="0">
              <a:latin typeface="나눔스퀘어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249" y="101707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400" b="1" dirty="0">
                <a:latin typeface="나눔스퀘어"/>
              </a:rPr>
              <a:t>총괄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3919" y="1355626"/>
            <a:ext cx="5890161" cy="98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en-US" altLang="ko-KR" sz="900" b="1" dirty="0">
                <a:latin typeface="맑은 고딕" panose="020B0503020000020004" pitchFamily="50" charset="-127"/>
              </a:rPr>
              <a:t>4</a:t>
            </a:r>
            <a:r>
              <a:rPr lang="ko-KR" altLang="en-US" sz="900" b="1" dirty="0">
                <a:latin typeface="맑은 고딕" panose="020B0503020000020004" pitchFamily="50" charset="-127"/>
              </a:rPr>
              <a:t>개의 스마트 횡단보도의 </a:t>
            </a:r>
            <a:r>
              <a:rPr lang="ko-KR" altLang="en-US" sz="900" b="1" dirty="0" smtClean="0">
                <a:latin typeface="맑은 고딕" panose="020B0503020000020004" pitchFamily="50" charset="-127"/>
              </a:rPr>
              <a:t>유형 별 </a:t>
            </a:r>
            <a:r>
              <a:rPr lang="ko-KR" altLang="en-US" sz="900" b="1" dirty="0" err="1" smtClean="0">
                <a:latin typeface="맑은 고딕" panose="020B0503020000020004" pitchFamily="50" charset="-127"/>
              </a:rPr>
              <a:t>교통약자수</a:t>
            </a:r>
            <a:r>
              <a:rPr lang="ko-KR" altLang="en-US" sz="9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900" b="1" dirty="0">
                <a:latin typeface="맑은 고딕" panose="020B0503020000020004" pitchFamily="50" charset="-127"/>
              </a:rPr>
              <a:t>추세 </a:t>
            </a:r>
            <a:r>
              <a:rPr lang="ko-KR" altLang="en-US" sz="900" b="1" dirty="0" smtClean="0">
                <a:latin typeface="맑은 고딕" panose="020B0503020000020004" pitchFamily="50" charset="-127"/>
              </a:rPr>
              <a:t>시각화 </a:t>
            </a:r>
            <a:r>
              <a:rPr lang="en-US" altLang="ko-KR" sz="9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900" b="1" dirty="0" smtClean="0">
                <a:latin typeface="맑은 고딕" panose="020B0503020000020004" pitchFamily="50" charset="-127"/>
              </a:rPr>
              <a:t>목발</a:t>
            </a:r>
            <a:r>
              <a:rPr lang="en-US" altLang="ko-KR" sz="9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900" b="1" dirty="0" smtClean="0">
                <a:latin typeface="맑은 고딕" panose="020B0503020000020004" pitchFamily="50" charset="-127"/>
              </a:rPr>
              <a:t>유모자</a:t>
            </a:r>
            <a:r>
              <a:rPr lang="en-US" altLang="ko-KR" sz="9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900" b="1" dirty="0" smtClean="0">
                <a:latin typeface="맑은 고딕" panose="020B0503020000020004" pitchFamily="50" charset="-127"/>
              </a:rPr>
              <a:t>휠체어</a:t>
            </a:r>
            <a:r>
              <a:rPr lang="en-US" altLang="ko-KR" sz="9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900" b="1" dirty="0" smtClean="0">
                <a:latin typeface="맑은 고딕" panose="020B0503020000020004" pitchFamily="50" charset="-127"/>
              </a:rPr>
              <a:t>합계</a:t>
            </a:r>
            <a:r>
              <a:rPr lang="en-US" altLang="ko-KR" sz="900" b="1" dirty="0" smtClean="0">
                <a:latin typeface="맑은 고딕" panose="020B0503020000020004" pitchFamily="50" charset="-127"/>
              </a:rPr>
              <a:t>)</a:t>
            </a:r>
            <a:endParaRPr lang="en-US" altLang="ko-KR" sz="900" b="1" dirty="0">
              <a:latin typeface="맑은 고딕" panose="020B0503020000020004" pitchFamily="50" charset="-127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 err="1">
                <a:latin typeface="나눔스퀘어"/>
              </a:rPr>
              <a:t>자운학교를</a:t>
            </a:r>
            <a:r>
              <a:rPr lang="ko-KR" altLang="en-US" sz="900" b="1" dirty="0">
                <a:latin typeface="나눔스퀘어"/>
              </a:rPr>
              <a:t> 제외하고 유모차의 </a:t>
            </a:r>
            <a:r>
              <a:rPr lang="ko-KR" altLang="en-US" sz="900" b="1" dirty="0" err="1">
                <a:latin typeface="나눔스퀘어"/>
              </a:rPr>
              <a:t>통행수는</a:t>
            </a:r>
            <a:r>
              <a:rPr lang="ko-KR" altLang="en-US" sz="900" b="1" dirty="0">
                <a:latin typeface="나눔스퀘어"/>
              </a:rPr>
              <a:t> 다른 교통약자에 비해 적은 편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모든 장소에서 휠체어 </a:t>
            </a:r>
            <a:r>
              <a:rPr lang="en-US" altLang="ko-KR" sz="900" b="1" dirty="0">
                <a:latin typeface="나눔스퀘어"/>
              </a:rPr>
              <a:t>– </a:t>
            </a:r>
            <a:r>
              <a:rPr lang="ko-KR" altLang="en-US" sz="900" b="1" dirty="0">
                <a:latin typeface="나눔스퀘어"/>
              </a:rPr>
              <a:t>목발 </a:t>
            </a:r>
            <a:r>
              <a:rPr lang="en-US" altLang="ko-KR" sz="900" b="1" dirty="0">
                <a:latin typeface="나눔스퀘어"/>
              </a:rPr>
              <a:t>– </a:t>
            </a:r>
            <a:r>
              <a:rPr lang="ko-KR" altLang="en-US" sz="900" b="1" dirty="0">
                <a:latin typeface="나눔스퀘어"/>
              </a:rPr>
              <a:t>유모차 순으로 통행수가 많은 것을 확인할 수 있음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</a:t>
            </a:r>
            <a:r>
              <a:rPr lang="ko-KR" altLang="en-US" sz="900" b="1" dirty="0">
                <a:latin typeface="나눔스퀘어"/>
              </a:rPr>
              <a:t> </a:t>
            </a:r>
            <a:r>
              <a:rPr lang="ko-KR" altLang="en-US" sz="900" b="1" dirty="0" err="1">
                <a:latin typeface="나눔스퀘어"/>
              </a:rPr>
              <a:t>장소별</a:t>
            </a:r>
            <a:r>
              <a:rPr lang="ko-KR" altLang="en-US" sz="900" b="1" dirty="0">
                <a:latin typeface="나눔스퀘어"/>
              </a:rPr>
              <a:t> 차이는 있으나 평균적으로 </a:t>
            </a:r>
            <a:r>
              <a:rPr lang="en-US" altLang="ko-KR" sz="900" b="1" dirty="0">
                <a:latin typeface="나눔스퀘어"/>
              </a:rPr>
              <a:t>5</a:t>
            </a:r>
            <a:r>
              <a:rPr lang="ko-KR" altLang="en-US" sz="900" b="1" dirty="0">
                <a:latin typeface="나눔스퀘어"/>
              </a:rPr>
              <a:t>월과 </a:t>
            </a:r>
            <a:r>
              <a:rPr lang="en-US" altLang="ko-KR" sz="900" b="1" dirty="0">
                <a:latin typeface="나눔스퀘어"/>
              </a:rPr>
              <a:t>9</a:t>
            </a:r>
            <a:r>
              <a:rPr lang="ko-KR" altLang="en-US" sz="900" b="1" dirty="0">
                <a:latin typeface="나눔스퀘어"/>
              </a:rPr>
              <a:t>월의 통행량이 다른 시기에 비해 많은 편</a:t>
            </a:r>
            <a:endParaRPr lang="en-US" altLang="ko-KR" sz="900" b="1" dirty="0">
              <a:latin typeface="맑은 고딕" panose="020B0503020000020004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338673"/>
              </p:ext>
            </p:extLst>
          </p:nvPr>
        </p:nvGraphicFramePr>
        <p:xfrm>
          <a:off x="788925" y="3029792"/>
          <a:ext cx="5328158" cy="247434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453"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유모차와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목발의 수는 비교적 완만한 형태를 보이나 휠체어는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월과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월에 많이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높은 특징이 보임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유모차는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완만한 형태를 보이나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목발은 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, 8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, 9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휠체어는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월에 집중적으로 약자수가 늘어난 모습이 보임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88925" y="480912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88925" y="571804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88671" y="7934132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524214"/>
              </p:ext>
            </p:extLst>
          </p:nvPr>
        </p:nvGraphicFramePr>
        <p:xfrm>
          <a:off x="788671" y="6156259"/>
          <a:ext cx="5328158" cy="225488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목발은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비교적 완만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유모차와 휠체어는 비슷한 형태의 수의 변화를 보임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유모차는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원만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휠체어와 목발은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9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월에 통행수가 많음 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z="800" smtClean="0"/>
              <a:t>10</a:t>
            </a:fld>
            <a:endParaRPr lang="ko-KR" alt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765048" y="2806478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금촌</a:t>
            </a:r>
            <a:r>
              <a:rPr lang="ko-KR" altLang="en-US" sz="800" b="1" dirty="0" smtClean="0">
                <a:latin typeface="나눔스퀘어"/>
              </a:rPr>
              <a:t> </a:t>
            </a:r>
            <a:r>
              <a:rPr lang="en-US" altLang="ko-KR" sz="800" b="1" dirty="0" smtClean="0">
                <a:latin typeface="나눔스퀘어"/>
              </a:rPr>
              <a:t>119</a:t>
            </a:r>
            <a:r>
              <a:rPr lang="ko-KR" altLang="en-US" sz="800" b="1" dirty="0">
                <a:latin typeface="나눔스퀘어"/>
              </a:rPr>
              <a:t> </a:t>
            </a:r>
            <a:r>
              <a:rPr lang="ko-KR" altLang="en-US" sz="800" b="1" dirty="0" smtClean="0">
                <a:latin typeface="나눔스퀘어"/>
              </a:rPr>
              <a:t>안전센터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048" y="59197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자운학교앞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3437" y="59197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파주병원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3437" y="2816587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노인복지관</a:t>
            </a:r>
            <a:endParaRPr lang="ko-KR" altLang="en-US" sz="800" b="1" dirty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246831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000" b="1" dirty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2000" b="1" dirty="0">
                <a:latin typeface="맑은 고딕" panose="020B0503020000020004" pitchFamily="50" charset="-127"/>
              </a:rPr>
              <a:t>Ⅴ. </a:t>
            </a:r>
            <a:r>
              <a:rPr lang="ko-KR" altLang="en-US" sz="2000" b="1" dirty="0">
                <a:latin typeface="맑은 고딕" panose="020B0503020000020004" pitchFamily="50" charset="-127"/>
              </a:rPr>
              <a:t>스마트횡단보도 분석</a:t>
            </a:r>
            <a:endParaRPr lang="ko-KR" altLang="en-US" sz="20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500" b="1" dirty="0">
              <a:latin typeface="나눔스퀘어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249" y="1017072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600" b="1" dirty="0">
                <a:latin typeface="나눔스퀘어"/>
              </a:rPr>
              <a:t>총괄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3665" y="1355627"/>
            <a:ext cx="5890161" cy="110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00" b="1" dirty="0" smtClean="0">
                <a:latin typeface="나눔스퀘어"/>
              </a:rPr>
              <a:t>» </a:t>
            </a:r>
            <a:r>
              <a:rPr lang="en-US" altLang="ko-KR" sz="1000" b="1" dirty="0">
                <a:latin typeface="맑은 고딕" panose="020B0503020000020004" pitchFamily="50" charset="-127"/>
              </a:rPr>
              <a:t>4</a:t>
            </a:r>
            <a:r>
              <a:rPr lang="ko-KR" altLang="en-US" sz="1000" b="1" dirty="0">
                <a:latin typeface="맑은 고딕" panose="020B0503020000020004" pitchFamily="50" charset="-127"/>
              </a:rPr>
              <a:t>개의 스마트 횡단보도의 </a:t>
            </a:r>
            <a:r>
              <a:rPr lang="ko-KR" altLang="en-US" sz="1000" b="1" dirty="0" err="1" smtClean="0">
                <a:latin typeface="나눔스퀘어"/>
              </a:rPr>
              <a:t>시간별</a:t>
            </a:r>
            <a:r>
              <a:rPr lang="ko-KR" altLang="en-US" sz="1000" b="1" dirty="0" smtClean="0">
                <a:latin typeface="나눔스퀘어"/>
              </a:rPr>
              <a:t> </a:t>
            </a:r>
            <a:r>
              <a:rPr lang="ko-KR" altLang="en-US" sz="1000" b="1" dirty="0" err="1" smtClean="0">
                <a:latin typeface="나눔스퀘어"/>
              </a:rPr>
              <a:t>교통약자수</a:t>
            </a:r>
            <a:r>
              <a:rPr lang="ko-KR" altLang="en-US" sz="1000" b="1" dirty="0" smtClean="0">
                <a:latin typeface="나눔스퀘어"/>
              </a:rPr>
              <a:t> 추세 시각화</a:t>
            </a:r>
            <a:endParaRPr lang="en-US" altLang="ko-KR" sz="1000" b="1" dirty="0">
              <a:latin typeface="나눔스퀘어"/>
            </a:endParaRPr>
          </a:p>
          <a:p>
            <a:pPr algn="just"/>
            <a:r>
              <a:rPr lang="en-US" altLang="ko-KR" sz="1000" b="1" dirty="0" smtClean="0">
                <a:latin typeface="나눔스퀘어"/>
              </a:rPr>
              <a:t>» </a:t>
            </a:r>
            <a:r>
              <a:rPr lang="ko-KR" altLang="en-US" sz="1000" b="1" dirty="0">
                <a:latin typeface="나눔스퀘어"/>
              </a:rPr>
              <a:t>전반적으로 오전 </a:t>
            </a:r>
            <a:r>
              <a:rPr lang="en-US" altLang="ko-KR" sz="1000" b="1" dirty="0">
                <a:latin typeface="나눔스퀘어"/>
              </a:rPr>
              <a:t>7</a:t>
            </a:r>
            <a:r>
              <a:rPr lang="ko-KR" altLang="en-US" sz="1000" b="1" dirty="0">
                <a:latin typeface="나눔스퀘어"/>
              </a:rPr>
              <a:t>시</a:t>
            </a:r>
            <a:r>
              <a:rPr lang="en-US" altLang="ko-KR" sz="1000" b="1" dirty="0">
                <a:latin typeface="나눔스퀘어"/>
              </a:rPr>
              <a:t>~8</a:t>
            </a:r>
            <a:r>
              <a:rPr lang="ko-KR" altLang="en-US" sz="1000" b="1" dirty="0">
                <a:latin typeface="나눔스퀘어"/>
              </a:rPr>
              <a:t>시 출근시간 쯤 통행량이 급증함</a:t>
            </a:r>
            <a:endParaRPr lang="en-US" altLang="ko-KR" sz="1000" b="1" dirty="0">
              <a:latin typeface="나눔스퀘어"/>
            </a:endParaRPr>
          </a:p>
          <a:p>
            <a:pPr algn="just"/>
            <a:r>
              <a:rPr lang="en-US" altLang="ko-KR" sz="1000" b="1" dirty="0">
                <a:latin typeface="나눔스퀘어"/>
              </a:rPr>
              <a:t>» </a:t>
            </a:r>
            <a:r>
              <a:rPr lang="ko-KR" altLang="en-US" sz="1000" b="1" dirty="0">
                <a:latin typeface="나눔스퀘어"/>
              </a:rPr>
              <a:t>전반적으로 오후 </a:t>
            </a:r>
            <a:r>
              <a:rPr lang="en-US" altLang="ko-KR" sz="1000" b="1" dirty="0">
                <a:latin typeface="나눔스퀘어"/>
              </a:rPr>
              <a:t>5</a:t>
            </a:r>
            <a:r>
              <a:rPr lang="ko-KR" altLang="en-US" sz="1000" b="1" dirty="0">
                <a:latin typeface="나눔스퀘어"/>
              </a:rPr>
              <a:t>시</a:t>
            </a:r>
            <a:r>
              <a:rPr lang="en-US" altLang="ko-KR" sz="1000" b="1" dirty="0">
                <a:latin typeface="나눔스퀘어"/>
              </a:rPr>
              <a:t>~7</a:t>
            </a:r>
            <a:r>
              <a:rPr lang="ko-KR" altLang="en-US" sz="1000" b="1" dirty="0">
                <a:latin typeface="나눔스퀘어"/>
              </a:rPr>
              <a:t>시 퇴근시간을 기점으로 통행량이 감소함</a:t>
            </a:r>
            <a:endParaRPr lang="en-US" altLang="ko-KR" sz="1000" b="1" dirty="0">
              <a:latin typeface="나눔스퀘어"/>
            </a:endParaRPr>
          </a:p>
          <a:p>
            <a:pPr algn="just"/>
            <a:r>
              <a:rPr lang="en-US" altLang="ko-KR" sz="1000" b="1" dirty="0">
                <a:latin typeface="나눔스퀘어"/>
              </a:rPr>
              <a:t>» </a:t>
            </a:r>
            <a:r>
              <a:rPr lang="ko-KR" altLang="en-US" sz="1000" b="1" dirty="0" err="1">
                <a:latin typeface="나눔스퀘어"/>
              </a:rPr>
              <a:t>자운학교의</a:t>
            </a:r>
            <a:r>
              <a:rPr lang="ko-KR" altLang="en-US" sz="1000" b="1" dirty="0">
                <a:latin typeface="나눔스퀘어"/>
              </a:rPr>
              <a:t> 경우 모든 교통약자의 통행량이 비슷한 패턴을 보이는데 이는 수업을 하는 학교의 </a:t>
            </a:r>
            <a:r>
              <a:rPr lang="ko-KR" altLang="en-US" sz="1000" b="1" dirty="0" err="1">
                <a:latin typeface="나눔스퀘어"/>
              </a:rPr>
              <a:t>특</a:t>
            </a:r>
            <a:r>
              <a:rPr lang="ko-KR" altLang="en-US" sz="1000" b="1" dirty="0">
                <a:latin typeface="나눔스퀘어"/>
              </a:rPr>
              <a:t>    </a:t>
            </a:r>
            <a:endParaRPr lang="en-US" altLang="ko-KR" sz="1000" b="1" dirty="0">
              <a:latin typeface="나눔스퀘어"/>
            </a:endParaRPr>
          </a:p>
          <a:p>
            <a:pPr algn="just"/>
            <a:r>
              <a:rPr lang="en-US" altLang="ko-KR" sz="1000" b="1" dirty="0">
                <a:latin typeface="나눔스퀘어"/>
              </a:rPr>
              <a:t>  </a:t>
            </a:r>
            <a:r>
              <a:rPr lang="ko-KR" altLang="en-US" sz="1000" b="1" dirty="0">
                <a:latin typeface="나눔스퀘어"/>
              </a:rPr>
              <a:t>성 때문 </a:t>
            </a:r>
            <a:r>
              <a:rPr lang="ko-KR" altLang="en-US" sz="1000" b="1" dirty="0" err="1">
                <a:latin typeface="나눔스퀘어"/>
              </a:rPr>
              <a:t>인것으로</a:t>
            </a:r>
            <a:r>
              <a:rPr lang="ko-KR" altLang="en-US" sz="1000" b="1" dirty="0">
                <a:latin typeface="나눔스퀘어"/>
              </a:rPr>
              <a:t> 추정됨</a:t>
            </a:r>
            <a:endParaRPr lang="en-US" altLang="ko-KR" sz="1000" b="1" dirty="0">
              <a:latin typeface="나눔스퀘어"/>
            </a:endParaRPr>
          </a:p>
          <a:p>
            <a:pPr algn="just"/>
            <a:r>
              <a:rPr lang="en-US" altLang="ko-KR" sz="1000" b="1" dirty="0">
                <a:latin typeface="나눔스퀘어"/>
              </a:rPr>
              <a:t>» </a:t>
            </a:r>
            <a:r>
              <a:rPr lang="ko-KR" altLang="en-US" sz="1000" b="1" dirty="0">
                <a:latin typeface="나눔스퀘어"/>
              </a:rPr>
              <a:t>파주병원의 경우 특성상 고르게 </a:t>
            </a:r>
            <a:r>
              <a:rPr lang="ko-KR" altLang="en-US" sz="1000" b="1" dirty="0" smtClean="0">
                <a:latin typeface="나눔스퀘어"/>
              </a:rPr>
              <a:t>통행량이 </a:t>
            </a:r>
            <a:r>
              <a:rPr lang="ko-KR" altLang="en-US" sz="1000" b="1" dirty="0">
                <a:latin typeface="나눔스퀘어"/>
              </a:rPr>
              <a:t>많은 특성을 보임</a:t>
            </a:r>
            <a:endParaRPr lang="en-US" altLang="ko-KR" sz="1000" b="1" dirty="0">
              <a:latin typeface="맑은 고딕" panose="020B0503020000020004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09199"/>
              </p:ext>
            </p:extLst>
          </p:nvPr>
        </p:nvGraphicFramePr>
        <p:xfrm>
          <a:off x="788925" y="3093292"/>
          <a:ext cx="5328158" cy="26389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453"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전반적으로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오전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시 급증한 후 감소하고 완만히 상승했다 오후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5~6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시를 기점으로 감소하는 추세를 보임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전반적으로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오전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시 급증한 후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~1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시 정점을 찍고 완만히 감소하는 추세를 보임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유모차의 </a:t>
                      </a:r>
                      <a:r>
                        <a:rPr lang="ko-KR" altLang="en-US" sz="900" b="1" dirty="0" err="1">
                          <a:latin typeface="+mn-ea"/>
                          <a:ea typeface="+mn-ea"/>
                        </a:rPr>
                        <a:t>시간별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보행자수는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시 급증한 후 감소와 증가를 반복하는 패턴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88925" y="47498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88925" y="565872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88671" y="7874809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666387"/>
              </p:ext>
            </p:extLst>
          </p:nvPr>
        </p:nvGraphicFramePr>
        <p:xfrm>
          <a:off x="788671" y="6295959"/>
          <a:ext cx="5328158" cy="243319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전반적으로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시쯤 급증하고 오후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5~6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시쯤 정점을 찍고 완만히 하락하는 비슷한 형태를 보임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오전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시를 기점으로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~12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시까지 꾸준히 상승하여 비슷한 보행자수를 보이다 오후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시쯤 급감하는 모습이 확인됨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65048" y="2844578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err="1" smtClean="0">
                <a:latin typeface="나눔스퀘어"/>
              </a:rPr>
              <a:t>금촌</a:t>
            </a:r>
            <a:r>
              <a:rPr lang="ko-KR" altLang="en-US" sz="900" b="1" dirty="0" smtClean="0">
                <a:latin typeface="나눔스퀘어"/>
              </a:rPr>
              <a:t> </a:t>
            </a:r>
            <a:r>
              <a:rPr lang="en-US" altLang="ko-KR" sz="900" b="1" dirty="0" smtClean="0">
                <a:latin typeface="나눔스퀘어"/>
              </a:rPr>
              <a:t>119</a:t>
            </a:r>
            <a:r>
              <a:rPr lang="ko-KR" altLang="en-US" sz="900" b="1" dirty="0">
                <a:latin typeface="나눔스퀘어"/>
              </a:rPr>
              <a:t> </a:t>
            </a:r>
            <a:r>
              <a:rPr lang="ko-KR" altLang="en-US" sz="900" b="1" dirty="0" smtClean="0">
                <a:latin typeface="나눔스퀘어"/>
              </a:rPr>
              <a:t>안전센터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048" y="6046790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err="1" smtClean="0">
                <a:latin typeface="나눔스퀘어"/>
              </a:rPr>
              <a:t>자운학교앞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3437" y="6046790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smtClean="0">
                <a:latin typeface="나눔스퀘어"/>
              </a:rPr>
              <a:t>파주병원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3437" y="2854687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smtClean="0">
                <a:latin typeface="나눔스퀘어"/>
              </a:rPr>
              <a:t>노인복지관</a:t>
            </a:r>
            <a:endParaRPr lang="ko-KR" altLang="en-US" sz="900" b="1" dirty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2548773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800" b="1" dirty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1800" b="1" dirty="0">
                <a:latin typeface="맑은 고딕" panose="020B0503020000020004" pitchFamily="50" charset="-127"/>
              </a:rPr>
              <a:t>Ⅴ. </a:t>
            </a:r>
            <a:r>
              <a:rPr lang="ko-KR" altLang="en-US" sz="1800" b="1" dirty="0">
                <a:latin typeface="맑은 고딕" panose="020B0503020000020004" pitchFamily="50" charset="-127"/>
              </a:rPr>
              <a:t>스마트횡단보도 분석</a:t>
            </a:r>
            <a:endParaRPr lang="ko-KR" altLang="en-US" sz="18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400" b="1" dirty="0">
              <a:latin typeface="나눔스퀘어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249" y="101707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400" b="1" dirty="0">
                <a:latin typeface="나눔스퀘어"/>
              </a:rPr>
              <a:t>총괄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10639" y="1396045"/>
            <a:ext cx="5748065" cy="98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900" b="1" dirty="0" smtClean="0">
                <a:latin typeface="나눔스퀘어"/>
              </a:rPr>
              <a:t>» </a:t>
            </a:r>
            <a:r>
              <a:rPr lang="ko-KR" altLang="en-US" sz="900" b="1" dirty="0" err="1" smtClean="0">
                <a:latin typeface="나눔스퀘어"/>
              </a:rPr>
              <a:t>현장별로</a:t>
            </a:r>
            <a:r>
              <a:rPr lang="ko-KR" altLang="en-US" sz="900" b="1" dirty="0" smtClean="0">
                <a:latin typeface="나눔스퀘어"/>
              </a:rPr>
              <a:t> 시간에 따른 약자 수와 보행속도의 변화를 시각화</a:t>
            </a:r>
            <a:endParaRPr lang="en-US" altLang="ko-KR" sz="900" b="1" dirty="0" smtClean="0">
              <a:latin typeface="나눔스퀘어"/>
            </a:endParaRPr>
          </a:p>
          <a:p>
            <a:pPr algn="just"/>
            <a:r>
              <a:rPr lang="en-US" altLang="ko-KR" sz="900" b="1" dirty="0" smtClean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노인복지관의 통행 속도가 다른 세 곳에 비해 현저히 느림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 smtClean="0">
                <a:latin typeface="나눔스퀘어"/>
              </a:rPr>
              <a:t>» </a:t>
            </a:r>
            <a:r>
              <a:rPr lang="ko-KR" altLang="en-US" sz="900" b="1" dirty="0" err="1" smtClean="0">
                <a:latin typeface="나눔스퀘어"/>
              </a:rPr>
              <a:t>자운학교</a:t>
            </a:r>
            <a:r>
              <a:rPr lang="ko-KR" altLang="en-US" sz="900" b="1" dirty="0" smtClean="0">
                <a:latin typeface="나눔스퀘어"/>
              </a:rPr>
              <a:t> 앞의 통행속도가 다른 세 곳보다 현저히 빠름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 smtClean="0">
                <a:latin typeface="나눔스퀘어"/>
              </a:rPr>
              <a:t>» </a:t>
            </a:r>
            <a:r>
              <a:rPr lang="ko-KR" altLang="en-US" sz="900" b="1" dirty="0" smtClean="0">
                <a:latin typeface="나눔스퀘어"/>
              </a:rPr>
              <a:t>유모차의 수는 보행속도에 큰 영향을 주지 않는 것으로 보임</a:t>
            </a:r>
            <a:endParaRPr lang="en-US" altLang="ko-KR" sz="900" b="1" dirty="0" smtClean="0">
              <a:latin typeface="나눔스퀘어"/>
            </a:endParaRPr>
          </a:p>
          <a:p>
            <a:pPr algn="just"/>
            <a:r>
              <a:rPr lang="en-US" altLang="ko-KR" sz="900" b="1" dirty="0" smtClean="0">
                <a:latin typeface="나눔스퀘어"/>
              </a:rPr>
              <a:t>»</a:t>
            </a:r>
            <a:r>
              <a:rPr lang="ko-KR" altLang="en-US" sz="900" b="1" dirty="0">
                <a:latin typeface="나눔스퀘어"/>
              </a:rPr>
              <a:t> </a:t>
            </a:r>
            <a:r>
              <a:rPr lang="ko-KR" altLang="en-US" sz="900" b="1" dirty="0" smtClean="0">
                <a:latin typeface="나눔스퀘어"/>
              </a:rPr>
              <a:t>교통약자가 많으면 평균 보행속도가 감소할 것으로 예상했지만</a:t>
            </a:r>
            <a:r>
              <a:rPr lang="en-US" altLang="ko-KR" sz="900" b="1" dirty="0" smtClean="0">
                <a:latin typeface="나눔스퀘어"/>
              </a:rPr>
              <a:t>, </a:t>
            </a:r>
            <a:r>
              <a:rPr lang="ko-KR" altLang="en-US" sz="900" b="1" dirty="0" smtClean="0">
                <a:latin typeface="나눔스퀘어"/>
              </a:rPr>
              <a:t>대부분 그렇지 않았음</a:t>
            </a:r>
            <a:r>
              <a:rPr lang="en-US" altLang="ko-KR" sz="900" b="1" dirty="0" smtClean="0">
                <a:latin typeface="나눔스퀘어"/>
              </a:rPr>
              <a:t>.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9788"/>
              </p:ext>
            </p:extLst>
          </p:nvPr>
        </p:nvGraphicFramePr>
        <p:xfrm>
          <a:off x="788925" y="3042492"/>
          <a:ext cx="5328158" cy="225488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453"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휠체어와 목발 수의 추세선과 평균 보행속도의 </a:t>
                      </a:r>
                      <a:r>
                        <a:rPr lang="ko-KR" altLang="en-US" sz="900" b="1" dirty="0" err="1" smtClean="0">
                          <a:latin typeface="+mn-ea"/>
                          <a:ea typeface="+mn-ea"/>
                        </a:rPr>
                        <a:t>추세선이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 유사한 모습을 보임</a:t>
                      </a:r>
                      <a:endParaRPr lang="en-US" altLang="ko-KR" sz="900" b="1" dirty="0" smtClean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노인복지관의 경우 목발인원 수가 증가함에 따라 보행속도가 감소하는 모습을 보임</a:t>
                      </a:r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88925" y="480912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88925" y="571804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88671" y="7934132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530085"/>
              </p:ext>
            </p:extLst>
          </p:nvPr>
        </p:nvGraphicFramePr>
        <p:xfrm>
          <a:off x="788671" y="6092759"/>
          <a:ext cx="5328158" cy="225488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병원 앞의 경우 유모차 수보다 휠체어</a:t>
                      </a:r>
                      <a:r>
                        <a:rPr lang="en-US" altLang="ko-KR" sz="900" b="1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목발 수의 추세선과 보행속도의 </a:t>
                      </a:r>
                      <a:r>
                        <a:rPr lang="ko-KR" altLang="en-US" sz="900" b="1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추세선이</a:t>
                      </a:r>
                      <a:r>
                        <a:rPr lang="ko-KR" altLang="en-US" sz="900" b="1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유사함</a:t>
                      </a:r>
                      <a:r>
                        <a:rPr lang="en-US" altLang="ko-KR" sz="900" b="1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교통약자 수에 따라 보행속도가 큰 영향을 받지 않는 것으로 보임</a:t>
                      </a:r>
                      <a:r>
                        <a:rPr lang="en-US" altLang="ko-KR" sz="900" b="1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z="800" smtClean="0"/>
              <a:t>12</a:t>
            </a:fld>
            <a:endParaRPr lang="ko-KR" alt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765048" y="2806478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금촌</a:t>
            </a:r>
            <a:r>
              <a:rPr lang="ko-KR" altLang="en-US" sz="800" b="1" dirty="0" smtClean="0">
                <a:latin typeface="나눔스퀘어"/>
              </a:rPr>
              <a:t> </a:t>
            </a:r>
            <a:r>
              <a:rPr lang="en-US" altLang="ko-KR" sz="800" b="1" dirty="0" smtClean="0">
                <a:latin typeface="나눔스퀘어"/>
              </a:rPr>
              <a:t>119</a:t>
            </a:r>
            <a:r>
              <a:rPr lang="ko-KR" altLang="en-US" sz="800" b="1" dirty="0">
                <a:latin typeface="나눔스퀘어"/>
              </a:rPr>
              <a:t> </a:t>
            </a:r>
            <a:r>
              <a:rPr lang="ko-KR" altLang="en-US" sz="800" b="1" dirty="0" smtClean="0">
                <a:latin typeface="나눔스퀘어"/>
              </a:rPr>
              <a:t>안전센터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048" y="58562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자운학교앞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3437" y="58562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파주병원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3437" y="2816587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노인복지관</a:t>
            </a:r>
            <a:endParaRPr lang="ko-KR" altLang="en-US" sz="800" b="1" dirty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365166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800" b="1" dirty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1800" b="1" dirty="0">
                <a:latin typeface="맑은 고딕" panose="020B0503020000020004" pitchFamily="50" charset="-127"/>
              </a:rPr>
              <a:t>Ⅴ. </a:t>
            </a:r>
            <a:r>
              <a:rPr lang="ko-KR" altLang="en-US" sz="1800" b="1" dirty="0">
                <a:latin typeface="맑은 고딕" panose="020B0503020000020004" pitchFamily="50" charset="-127"/>
              </a:rPr>
              <a:t>스마트횡단보도 분석</a:t>
            </a:r>
            <a:endParaRPr lang="ko-KR" altLang="en-US" sz="18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400" b="1" dirty="0">
              <a:latin typeface="나눔스퀘어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249" y="101707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400" b="1" dirty="0">
                <a:latin typeface="나눔스퀘어"/>
              </a:rPr>
              <a:t>총괄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3665" y="1355627"/>
            <a:ext cx="5890161" cy="98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맑은 고딕" panose="020B0503020000020004" pitchFamily="50" charset="-127"/>
              </a:rPr>
              <a:t>월별 보행속도와 교통약자의 수를 비교한 꺾은선 그래프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맑은 고딕" panose="020B0503020000020004" pitchFamily="50" charset="-127"/>
              </a:rPr>
              <a:t>대체적으로 휠체어 </a:t>
            </a:r>
            <a:r>
              <a:rPr lang="en-US" altLang="ko-KR" sz="900" b="1" dirty="0">
                <a:latin typeface="맑은 고딕" panose="020B0503020000020004" pitchFamily="50" charset="-127"/>
              </a:rPr>
              <a:t>– </a:t>
            </a:r>
            <a:r>
              <a:rPr lang="ko-KR" altLang="en-US" sz="900" b="1" dirty="0">
                <a:latin typeface="맑은 고딕" panose="020B0503020000020004" pitchFamily="50" charset="-127"/>
              </a:rPr>
              <a:t>목발 </a:t>
            </a:r>
            <a:r>
              <a:rPr lang="en-US" altLang="ko-KR" sz="900" b="1" dirty="0">
                <a:latin typeface="맑은 고딕" panose="020B0503020000020004" pitchFamily="50" charset="-127"/>
              </a:rPr>
              <a:t>– </a:t>
            </a:r>
            <a:r>
              <a:rPr lang="ko-KR" altLang="en-US" sz="900" b="1" dirty="0">
                <a:latin typeface="맑은 고딕" panose="020B0503020000020004" pitchFamily="50" charset="-127"/>
              </a:rPr>
              <a:t>유모차 순으로 약자 수가 많은 것으로 집계됨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맑은 고딕" panose="020B0503020000020004" pitchFamily="50" charset="-127"/>
              </a:rPr>
              <a:t>자운학교의 경우에는 휠체어 </a:t>
            </a:r>
            <a:r>
              <a:rPr lang="en-US" altLang="ko-KR" sz="900" b="1" dirty="0">
                <a:latin typeface="맑은 고딕" panose="020B0503020000020004" pitchFamily="50" charset="-127"/>
              </a:rPr>
              <a:t>– </a:t>
            </a:r>
            <a:r>
              <a:rPr lang="ko-KR" altLang="en-US" sz="900" b="1" dirty="0">
                <a:latin typeface="맑은 고딕" panose="020B0503020000020004" pitchFamily="50" charset="-127"/>
              </a:rPr>
              <a:t>유모차 </a:t>
            </a:r>
            <a:r>
              <a:rPr lang="en-US" altLang="ko-KR" sz="900" b="1" dirty="0">
                <a:latin typeface="맑은 고딕" panose="020B0503020000020004" pitchFamily="50" charset="-127"/>
              </a:rPr>
              <a:t>– </a:t>
            </a:r>
            <a:r>
              <a:rPr lang="ko-KR" altLang="en-US" sz="900" b="1" dirty="0">
                <a:latin typeface="맑은 고딕" panose="020B0503020000020004" pitchFamily="50" charset="-127"/>
              </a:rPr>
              <a:t>목발 순으로 약자수가 많은 추세를 나타냄</a:t>
            </a:r>
            <a:endParaRPr lang="en-US" altLang="ko-KR" sz="900" b="1" dirty="0">
              <a:latin typeface="나눔스퀘어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62498"/>
              </p:ext>
            </p:extLst>
          </p:nvPr>
        </p:nvGraphicFramePr>
        <p:xfrm>
          <a:off x="788925" y="3080592"/>
          <a:ext cx="5328158" cy="225488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453"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월을 제외하면 교통약자 수가 많을수록 평균 보행속도가 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높아지는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추세를 보임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평균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보행속도는 목발 보행자 수와 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상관관계가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있는 것으로 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파악됨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88925" y="480912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88925" y="580694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88671" y="7883332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292853"/>
              </p:ext>
            </p:extLst>
          </p:nvPr>
        </p:nvGraphicFramePr>
        <p:xfrm>
          <a:off x="788671" y="6168959"/>
          <a:ext cx="5328158" cy="26389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ko-KR" altLang="en-US" sz="9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유모차</a:t>
                      </a:r>
                      <a:r>
                        <a:rPr lang="en-US" altLang="ko-KR" sz="9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휠체어수가 매우 적을 때 보행속도가 가장 빠른 모습을 보임</a:t>
                      </a:r>
                      <a:r>
                        <a:rPr lang="en-US" altLang="ko-KR" sz="9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전체적인 추세를 볼 때 유모차</a:t>
                      </a:r>
                      <a:r>
                        <a:rPr lang="en-US" altLang="ko-KR" sz="9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휠체어 수가 증가하는 추세일 때 보행속도는 감소하는 추세를 보임</a:t>
                      </a:r>
                      <a:r>
                        <a:rPr lang="en-US" altLang="ko-KR" sz="9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en-US" altLang="ko-KR" sz="9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목발 수가 감소하는 추세를 보일 때 보행속도는 증가하는 추세를 보임</a:t>
                      </a: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z="800" smtClean="0"/>
              <a:t>13</a:t>
            </a:fld>
            <a:endParaRPr lang="ko-KR" alt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765048" y="2819178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금촌</a:t>
            </a:r>
            <a:r>
              <a:rPr lang="ko-KR" altLang="en-US" sz="800" b="1" dirty="0" smtClean="0">
                <a:latin typeface="나눔스퀘어"/>
              </a:rPr>
              <a:t> </a:t>
            </a:r>
            <a:r>
              <a:rPr lang="en-US" altLang="ko-KR" sz="800" b="1" dirty="0" smtClean="0">
                <a:latin typeface="나눔스퀘어"/>
              </a:rPr>
              <a:t>119</a:t>
            </a:r>
            <a:r>
              <a:rPr lang="ko-KR" altLang="en-US" sz="800" b="1" dirty="0">
                <a:latin typeface="나눔스퀘어"/>
              </a:rPr>
              <a:t> </a:t>
            </a:r>
            <a:r>
              <a:rPr lang="ko-KR" altLang="en-US" sz="800" b="1" dirty="0" smtClean="0">
                <a:latin typeface="나눔스퀘어"/>
              </a:rPr>
              <a:t>안전센터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048" y="58943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자운학교앞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3437" y="58943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파주병원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3437" y="2829287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노인복지관</a:t>
            </a:r>
            <a:endParaRPr lang="ko-KR" altLang="en-US" sz="800" b="1" dirty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3270018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800" b="1" dirty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1800" b="1" dirty="0">
                <a:latin typeface="맑은 고딕" panose="020B0503020000020004" pitchFamily="50" charset="-127"/>
              </a:rPr>
              <a:t>Ⅴ. </a:t>
            </a:r>
            <a:r>
              <a:rPr lang="ko-KR" altLang="en-US" sz="1800" b="1" dirty="0">
                <a:latin typeface="맑은 고딕" panose="020B0503020000020004" pitchFamily="50" charset="-127"/>
              </a:rPr>
              <a:t>스마트횡단보도 분석</a:t>
            </a:r>
            <a:endParaRPr lang="ko-KR" altLang="en-US" sz="18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400" b="1" dirty="0">
              <a:latin typeface="나눔스퀘어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249" y="101707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400" b="1" dirty="0">
                <a:latin typeface="나눔스퀘어"/>
              </a:rPr>
              <a:t>총괄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3665" y="1355627"/>
            <a:ext cx="5890161" cy="98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맑은 고딕" panose="020B0503020000020004" pitchFamily="50" charset="-127"/>
              </a:rPr>
              <a:t>시간별 약자유무에 따른 보행시간 차이를 나타낸 막대 그래프</a:t>
            </a:r>
            <a:endParaRPr lang="en-US" altLang="ko-KR" sz="900" b="1" dirty="0">
              <a:latin typeface="맑은 고딕" panose="020B0503020000020004" pitchFamily="50" charset="-127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</a:t>
            </a:r>
            <a:r>
              <a:rPr lang="en-US" altLang="ko-KR" sz="900" b="1" dirty="0">
                <a:latin typeface="맑은 고딕" panose="020B0503020000020004" pitchFamily="50" charset="-127"/>
              </a:rPr>
              <a:t> </a:t>
            </a:r>
            <a:r>
              <a:rPr lang="ko-KR" altLang="en-US" sz="900" b="1" dirty="0">
                <a:latin typeface="맑은 고딕" panose="020B0503020000020004" pitchFamily="50" charset="-127"/>
              </a:rPr>
              <a:t>대체적으로 교통약자가 포함됐을 때가 보행시간이 더 긴 경향을 보임</a:t>
            </a:r>
            <a:endParaRPr lang="en-US" altLang="ko-KR" sz="900" b="1" dirty="0">
              <a:latin typeface="맑은 고딕" panose="020B0503020000020004" pitchFamily="50" charset="-127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새벽시간에 보행시간 차이가 극대화 됨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자운학교만 교통약자가 포함됐을 때 보행시간이 더 짧은 </a:t>
            </a:r>
            <a:r>
              <a:rPr lang="ko-KR" altLang="en-US" sz="900" b="1" dirty="0" err="1">
                <a:latin typeface="나눔스퀘어"/>
              </a:rPr>
              <a:t>경항을</a:t>
            </a:r>
            <a:r>
              <a:rPr lang="ko-KR" altLang="en-US" sz="900" b="1" dirty="0">
                <a:latin typeface="나눔스퀘어"/>
              </a:rPr>
              <a:t> 보임</a:t>
            </a:r>
            <a:endParaRPr lang="en-US" altLang="ko-KR" sz="900" b="1" dirty="0">
              <a:latin typeface="맑은 고딕" panose="020B0503020000020004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239356"/>
              </p:ext>
            </p:extLst>
          </p:nvPr>
        </p:nvGraphicFramePr>
        <p:xfrm>
          <a:off x="788925" y="2801192"/>
          <a:ext cx="5328158" cy="284467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453"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새벽시간을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제외한 교통약자가 포함된 경우의 보행시간은 고르게 나타남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교통약자가 포함되지 않는 경우의 보행시간은 편차가 큰데 교통약자로 분류되지 않은 노인이 원인으로 추정됨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~ 4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시 사이의 교통약자의 보행이 없는 것으로 집계됨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낮시간대에 보행시간이 더 길어지는 추세를 보임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88925" y="480912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941998"/>
              </p:ext>
            </p:extLst>
          </p:nvPr>
        </p:nvGraphicFramePr>
        <p:xfrm>
          <a:off x="788671" y="6105459"/>
          <a:ext cx="5328158" cy="284467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다른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지역과 다르게 교통약자가 포함되어 있을 때 보행시간이 짧은 시간대가 더 많은 경향을 보임</a:t>
                      </a:r>
                      <a:endParaRPr lang="en-US" altLang="ko-KR" sz="9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교통약자가 포함되어 있을 때의 보행시간은 고르나 교통약자가 포함되어 있지 않을 때 보행시간 편차가 더 큼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대체적으로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보행시간이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초대로 고르나 보행약자가 포함되어 있을 때가 보행시간이 더 긴 경향을 보임</a:t>
                      </a:r>
                      <a:endParaRPr lang="en-US" altLang="ko-KR" sz="9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새벽시간대에 보행시간이 급격하게 줄어드는 추세를 보임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z="800" smtClean="0"/>
              <a:t>14</a:t>
            </a:fld>
            <a:endParaRPr lang="ko-KR" alt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765048" y="2565178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금촌</a:t>
            </a:r>
            <a:r>
              <a:rPr lang="ko-KR" altLang="en-US" sz="800" b="1" dirty="0" smtClean="0">
                <a:latin typeface="나눔스퀘어"/>
              </a:rPr>
              <a:t> </a:t>
            </a:r>
            <a:r>
              <a:rPr lang="en-US" altLang="ko-KR" sz="800" b="1" dirty="0" smtClean="0">
                <a:latin typeface="나눔스퀘어"/>
              </a:rPr>
              <a:t>119</a:t>
            </a:r>
            <a:r>
              <a:rPr lang="ko-KR" altLang="en-US" sz="800" b="1" dirty="0">
                <a:latin typeface="나눔스퀘어"/>
              </a:rPr>
              <a:t> </a:t>
            </a:r>
            <a:r>
              <a:rPr lang="ko-KR" altLang="en-US" sz="800" b="1" dirty="0" smtClean="0">
                <a:latin typeface="나눔스퀘어"/>
              </a:rPr>
              <a:t>안전센터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048" y="58816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자운학교앞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3437" y="58816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파주병원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3437" y="2575287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노인복지관</a:t>
            </a:r>
            <a:endParaRPr lang="ko-KR" altLang="en-US" sz="800" b="1" dirty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985909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000" b="1" dirty="0" smtClean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Ⅵ. 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시사점</a:t>
            </a:r>
            <a:endParaRPr lang="ko-KR" altLang="en-US" sz="20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500" b="1" dirty="0">
              <a:latin typeface="나눔스퀘어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88925" y="565872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88671" y="7874809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8948" y="1093272"/>
            <a:ext cx="6006465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200" b="1" dirty="0">
                <a:latin typeface="나눔스퀘어"/>
              </a:rPr>
              <a:t> </a:t>
            </a:r>
            <a:r>
              <a:rPr lang="ko-KR" altLang="en-US" sz="1200" dirty="0" err="1" smtClean="0">
                <a:latin typeface="나눔스퀘어"/>
              </a:rPr>
              <a:t>금촌</a:t>
            </a:r>
            <a:r>
              <a:rPr lang="en-US" altLang="ko-KR" sz="1200" dirty="0" smtClean="0">
                <a:latin typeface="나눔스퀘어"/>
              </a:rPr>
              <a:t>, </a:t>
            </a:r>
            <a:r>
              <a:rPr lang="ko-KR" altLang="en-US" sz="1200" dirty="0" smtClean="0">
                <a:latin typeface="나눔스퀘어"/>
              </a:rPr>
              <a:t>운정 지역에 설치된 스마트교차로의 시간에 따른 통계적 분석으로 </a:t>
            </a:r>
            <a:r>
              <a:rPr lang="ko-KR" altLang="en-US" sz="1200" dirty="0" err="1" smtClean="0">
                <a:latin typeface="나눔스퀘어"/>
              </a:rPr>
              <a:t>빅데이터</a:t>
            </a:r>
            <a:endParaRPr lang="en-US" altLang="ko-KR" sz="1200" dirty="0" smtClean="0">
              <a:latin typeface="나눔스퀘어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나눔스퀘어"/>
              </a:rPr>
              <a:t> </a:t>
            </a:r>
            <a:r>
              <a:rPr lang="en-US" altLang="ko-KR" sz="1200" dirty="0" smtClean="0">
                <a:latin typeface="나눔스퀘어"/>
              </a:rPr>
              <a:t>   </a:t>
            </a:r>
            <a:r>
              <a:rPr lang="ko-KR" altLang="en-US" sz="1200" dirty="0" smtClean="0">
                <a:latin typeface="나눔스퀘어"/>
              </a:rPr>
              <a:t>를 활용한 도로서비스수준 향상의 토대 마련</a:t>
            </a:r>
            <a:r>
              <a:rPr lang="en-US" altLang="ko-KR" sz="1200" dirty="0" smtClean="0">
                <a:latin typeface="나눔스퀘어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400" dirty="0" smtClean="0">
              <a:latin typeface="나눔스퀘어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latin typeface="나눔스퀘어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•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교통량 통계를 확인함으로써 공휴일이나 코로나 격리 수준과 같은 정책이 </a:t>
            </a:r>
            <a:r>
              <a:rPr lang="ko-KR" altLang="en-US" sz="1200" dirty="0" err="1" smtClean="0">
                <a:latin typeface="맑은 고딕" panose="020B0503020000020004" pitchFamily="50" charset="-127"/>
              </a:rPr>
              <a:t>도로흐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   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  </a:t>
            </a:r>
            <a:r>
              <a:rPr lang="ko-KR" altLang="en-US" sz="1200" dirty="0" err="1" smtClean="0">
                <a:latin typeface="맑은 고딕" panose="020B0503020000020004" pitchFamily="50" charset="-127"/>
              </a:rPr>
              <a:t>름</a:t>
            </a:r>
            <a:r>
              <a:rPr lang="ko-KR" altLang="en-US" sz="1200" dirty="0" err="1" smtClean="0">
                <a:latin typeface="나눔스퀘어"/>
              </a:rPr>
              <a:t>에</a:t>
            </a:r>
            <a:r>
              <a:rPr lang="ko-KR" altLang="en-US" sz="1200" dirty="0" smtClean="0">
                <a:latin typeface="나눔스퀘어"/>
              </a:rPr>
              <a:t> 얼마나 영향을 미치는 지 알 수 있음</a:t>
            </a:r>
            <a:r>
              <a:rPr lang="en-US" altLang="ko-KR" sz="1200" dirty="0" smtClean="0">
                <a:latin typeface="나눔스퀘어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latin typeface="나눔스퀘어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LOS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값은 측정 빈도가 길면 정확한 분석을 하기 어렵기 때문에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시간마다 측정된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값으로 분석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latin typeface="나눔스퀘어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•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시간마다 측정되는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LOS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값의 빈도를 요일 별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월 별로 추세 변화를 살펴봄으로써 전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체적으로 평일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주말에 따라 오전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오후의 교통량이 달라지며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 1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년 동안의 교통 흐름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을 파악할 수 있음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•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특히 교통량이 가장 많은 지방도의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LOS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값을 살펴봄으로써 교통흐름을</a:t>
            </a: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개선하기 위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한 토대 마련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</a:rPr>
              <a:t>▣ </a:t>
            </a:r>
            <a:r>
              <a:rPr lang="ko-KR" altLang="en-US" sz="1200" dirty="0"/>
              <a:t>파주시에 설치된 스마트 횡단보도 데이터를 이용해 시간에 따른 </a:t>
            </a:r>
            <a:r>
              <a:rPr lang="ko-KR" altLang="en-US" sz="1200" dirty="0" err="1" smtClean="0"/>
              <a:t>교통약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자</a:t>
            </a:r>
            <a:r>
              <a:rPr lang="en-US" altLang="ko-KR" sz="1200" dirty="0"/>
              <a:t>, </a:t>
            </a:r>
            <a:r>
              <a:rPr lang="ko-KR" altLang="en-US" sz="1200" dirty="0"/>
              <a:t>일반 </a:t>
            </a:r>
            <a:r>
              <a:rPr lang="ko-KR" altLang="en-US" sz="1200" dirty="0" smtClean="0"/>
              <a:t>보행</a:t>
            </a:r>
            <a:endParaRPr lang="en-US" altLang="ko-KR" sz="12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자의 </a:t>
            </a:r>
            <a:r>
              <a:rPr lang="ko-KR" altLang="en-US" sz="1200" dirty="0"/>
              <a:t>수와 보행속도 변화를 예측해 정확한 필요 연장 </a:t>
            </a:r>
            <a:r>
              <a:rPr lang="ko-KR" altLang="en-US" sz="1200" dirty="0" smtClean="0"/>
              <a:t>시간 을 </a:t>
            </a:r>
            <a:r>
              <a:rPr lang="ko-KR" altLang="en-US" sz="1200" dirty="0"/>
              <a:t>측정하고 이에 따라 </a:t>
            </a:r>
            <a:r>
              <a:rPr lang="ko-KR" altLang="en-US" sz="1200" dirty="0" smtClean="0"/>
              <a:t>교</a:t>
            </a:r>
            <a:endParaRPr lang="en-US" altLang="ko-KR" sz="12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err="1" smtClean="0"/>
              <a:t>통약자의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교통 불편을 개선하는 토대 </a:t>
            </a:r>
            <a:r>
              <a:rPr lang="ko-KR" altLang="en-US" sz="1200" dirty="0" smtClean="0"/>
              <a:t>마련</a:t>
            </a:r>
            <a:endParaRPr lang="en-US" altLang="ko-KR" sz="1200" dirty="0" smtClean="0"/>
          </a:p>
          <a:p>
            <a:pPr>
              <a:lnSpc>
                <a:spcPct val="150000"/>
              </a:lnSpc>
              <a:defRPr/>
            </a:pPr>
            <a:endParaRPr lang="en-US" altLang="ko-KR" sz="400" dirty="0"/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latin typeface="맑은 고딕" panose="020B0503020000020004" pitchFamily="50" charset="-127"/>
              </a:rPr>
              <a:t> • </a:t>
            </a:r>
            <a:r>
              <a:rPr lang="ko-KR" altLang="en-US" sz="1200" dirty="0"/>
              <a:t>보행자 통계를 확인해 계절</a:t>
            </a:r>
            <a:r>
              <a:rPr lang="en-US" altLang="ko-KR" sz="1200" dirty="0"/>
              <a:t>, </a:t>
            </a:r>
            <a:r>
              <a:rPr lang="ko-KR" altLang="en-US" sz="1200" dirty="0"/>
              <a:t>공휴일 여부</a:t>
            </a:r>
            <a:r>
              <a:rPr lang="en-US" altLang="ko-KR" sz="1200" dirty="0"/>
              <a:t>, </a:t>
            </a:r>
            <a:r>
              <a:rPr lang="ko-KR" altLang="en-US" sz="1200" dirty="0"/>
              <a:t>시간 등이 보행자 수요나 </a:t>
            </a:r>
            <a:r>
              <a:rPr lang="ko-KR" altLang="en-US" sz="1200" dirty="0" smtClean="0"/>
              <a:t>보행시간에 </a:t>
            </a:r>
            <a:r>
              <a:rPr lang="ko-KR" altLang="en-US" sz="1200" dirty="0"/>
              <a:t>어떤 </a:t>
            </a:r>
            <a:endParaRPr lang="en-US" altLang="ko-KR" sz="12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영향을 </a:t>
            </a:r>
            <a:r>
              <a:rPr lang="ko-KR" altLang="en-US" sz="1200" dirty="0"/>
              <a:t>주는지 알 수 있음</a:t>
            </a:r>
            <a:r>
              <a:rPr lang="en-US" altLang="ko-KR" sz="1200" dirty="0"/>
              <a:t>.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• </a:t>
            </a:r>
            <a:r>
              <a:rPr lang="ko-KR" altLang="en-US" sz="1200" dirty="0"/>
              <a:t>현장</a:t>
            </a:r>
            <a:r>
              <a:rPr lang="en-US" altLang="ko-KR" sz="1200" dirty="0"/>
              <a:t>, </a:t>
            </a:r>
            <a:r>
              <a:rPr lang="ko-KR" altLang="en-US" sz="1200" dirty="0"/>
              <a:t>시간에 따라 교통약자의 보행 수요가 어떻게 변화하는지 확인할 </a:t>
            </a:r>
            <a:r>
              <a:rPr lang="ko-KR" altLang="en-US" sz="1200" dirty="0" smtClean="0"/>
              <a:t>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있음</a:t>
            </a:r>
            <a:r>
              <a:rPr lang="en-US" altLang="ko-KR" sz="1200" dirty="0"/>
              <a:t>.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latin typeface="맑은 고딕" panose="020B0503020000020004" pitchFamily="50" charset="-127"/>
              </a:rPr>
              <a:t> • </a:t>
            </a:r>
            <a:r>
              <a:rPr lang="ko-KR" altLang="en-US" sz="1200" dirty="0"/>
              <a:t>보행자수</a:t>
            </a:r>
            <a:r>
              <a:rPr lang="en-US" altLang="ko-KR" sz="1200" dirty="0"/>
              <a:t>, </a:t>
            </a:r>
            <a:r>
              <a:rPr lang="ko-KR" altLang="en-US" sz="1200" dirty="0"/>
              <a:t>교통약자 수와 보행속도 그래프를 비교함으로써 어떤 </a:t>
            </a:r>
            <a:r>
              <a:rPr lang="ko-KR" altLang="en-US" sz="1200" dirty="0" smtClean="0"/>
              <a:t>상관관계가 </a:t>
            </a:r>
            <a:r>
              <a:rPr lang="ko-KR" altLang="en-US" sz="1200" dirty="0"/>
              <a:t>있는지 </a:t>
            </a:r>
            <a:endParaRPr lang="en-US" altLang="ko-KR" sz="12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파악할 </a:t>
            </a:r>
            <a:r>
              <a:rPr lang="ko-KR" altLang="en-US" sz="1200" dirty="0"/>
              <a:t>수 있음</a:t>
            </a:r>
            <a:r>
              <a:rPr lang="en-US" altLang="ko-KR" sz="1200" dirty="0"/>
              <a:t>.</a:t>
            </a:r>
            <a:endParaRPr lang="en-US" altLang="ko-KR" sz="1200" dirty="0" smtClean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52903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638922"/>
          </a:xfrm>
        </p:spPr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1488" y="1073020"/>
            <a:ext cx="5915025" cy="7849260"/>
          </a:xfrm>
        </p:spPr>
        <p:txBody>
          <a:bodyPr/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연구 배경 및 기초 통계량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중간보고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자문회의 보고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3.</a:t>
            </a:r>
            <a:r>
              <a:rPr lang="ko-KR" altLang="en-US" dirty="0"/>
              <a:t> </a:t>
            </a:r>
            <a:r>
              <a:rPr lang="ko-KR" altLang="en-US" dirty="0" smtClean="0"/>
              <a:t>최종 분석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시각화 자료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12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000" b="1" dirty="0" smtClean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Ⅴ. 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스마트횡단보도 분석</a:t>
            </a:r>
            <a:endParaRPr lang="ko-KR" altLang="en-US" sz="20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400" b="1" dirty="0">
              <a:latin typeface="나눔스퀘어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249" y="1017072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600" b="1" dirty="0" smtClean="0">
                <a:latin typeface="나눔스퀘어"/>
              </a:rPr>
              <a:t>총괄</a:t>
            </a:r>
            <a:endParaRPr lang="ko-KR" altLang="en-US" sz="1600" b="1" dirty="0">
              <a:latin typeface="나눔스퀘어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3665" y="1355627"/>
            <a:ext cx="5890161" cy="98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altLang="ko-KR" sz="900" b="1" dirty="0">
              <a:latin typeface="나눔스퀘어"/>
            </a:endParaRPr>
          </a:p>
          <a:p>
            <a:pPr algn="just"/>
            <a:endParaRPr lang="en-US" altLang="ko-KR" sz="900" b="1" dirty="0">
              <a:latin typeface="나눔스퀘어"/>
            </a:endParaRPr>
          </a:p>
          <a:p>
            <a:pPr algn="just"/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 smtClean="0">
                <a:latin typeface="나눔스퀘어"/>
              </a:rPr>
              <a:t>»</a:t>
            </a:r>
            <a:r>
              <a:rPr lang="ko-KR" altLang="en-US" sz="900" b="1" dirty="0" smtClean="0">
                <a:latin typeface="나눔스퀘어"/>
              </a:rPr>
              <a:t>기초 통계량</a:t>
            </a:r>
            <a:endParaRPr lang="en-US" altLang="ko-KR" sz="1000" b="1" dirty="0">
              <a:latin typeface="나눔스퀘어"/>
            </a:endParaRPr>
          </a:p>
          <a:p>
            <a:pPr algn="just"/>
            <a:endParaRPr lang="en-US" altLang="ko-KR" sz="1000" b="1" dirty="0">
              <a:latin typeface="나눔스퀘어"/>
            </a:endParaRPr>
          </a:p>
          <a:p>
            <a:pPr algn="just"/>
            <a:endParaRPr lang="en-US" altLang="ko-KR" sz="1000" b="1" dirty="0">
              <a:latin typeface="맑은 고딕" panose="020B0503020000020004" pitchFamily="50" charset="-127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88925" y="4793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88671" y="791874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58" y="6088011"/>
            <a:ext cx="5328158" cy="24011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5048" y="2829338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err="1" smtClean="0">
                <a:latin typeface="나눔스퀘어"/>
              </a:rPr>
              <a:t>금촌</a:t>
            </a:r>
            <a:r>
              <a:rPr lang="ko-KR" altLang="en-US" sz="900" b="1" dirty="0" smtClean="0">
                <a:latin typeface="나눔스퀘어"/>
              </a:rPr>
              <a:t> </a:t>
            </a:r>
            <a:r>
              <a:rPr lang="en-US" altLang="ko-KR" sz="900" b="1" dirty="0" smtClean="0">
                <a:latin typeface="나눔스퀘어"/>
              </a:rPr>
              <a:t>119</a:t>
            </a:r>
            <a:r>
              <a:rPr lang="ko-KR" altLang="en-US" sz="900" b="1" dirty="0">
                <a:latin typeface="나눔스퀘어"/>
              </a:rPr>
              <a:t> </a:t>
            </a:r>
            <a:r>
              <a:rPr lang="ko-KR" altLang="en-US" sz="900" b="1" dirty="0" smtClean="0">
                <a:latin typeface="나눔스퀘어"/>
              </a:rPr>
              <a:t>안전센터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5048" y="5856290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err="1" smtClean="0">
                <a:latin typeface="나눔스퀘어"/>
              </a:rPr>
              <a:t>자운학교앞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93437" y="5856290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smtClean="0">
                <a:latin typeface="나눔스퀘어"/>
              </a:rPr>
              <a:t>파주병원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93437" y="2839447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smtClean="0">
                <a:latin typeface="나눔스퀘어"/>
              </a:rPr>
              <a:t>노인복지관</a:t>
            </a:r>
            <a:endParaRPr lang="ko-KR" altLang="en-US" sz="900" b="1" dirty="0">
              <a:latin typeface="나눔스퀘어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299132"/>
              </p:ext>
            </p:extLst>
          </p:nvPr>
        </p:nvGraphicFramePr>
        <p:xfrm>
          <a:off x="788925" y="3017520"/>
          <a:ext cx="5584901" cy="2499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5849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591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0233"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err="1" smtClean="0">
                          <a:latin typeface="+mn-ea"/>
                          <a:ea typeface="+mn-ea"/>
                        </a:rPr>
                        <a:t>금촌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119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안전센터의 </a:t>
                      </a:r>
                      <a:r>
                        <a:rPr lang="ko-KR" altLang="en-US" sz="900" b="1" baseline="0" dirty="0" err="1">
                          <a:latin typeface="+mn-ea"/>
                          <a:ea typeface="+mn-ea"/>
                        </a:rPr>
                        <a:t>요일별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 약자 수의 비율</a:t>
                      </a:r>
                      <a:endParaRPr lang="en-US" altLang="ko-KR" sz="900" b="1" baseline="0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18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000" b="1" dirty="0" smtClean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Ⅴ. 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스마트횡단보도 분석</a:t>
            </a:r>
            <a:endParaRPr lang="ko-KR" altLang="en-US" sz="20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400" b="1" dirty="0">
              <a:latin typeface="나눔스퀘어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249" y="1017072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600" b="1" dirty="0" smtClean="0">
                <a:latin typeface="나눔스퀘어"/>
              </a:rPr>
              <a:t>총괄</a:t>
            </a:r>
            <a:endParaRPr lang="ko-KR" altLang="en-US" sz="1600" b="1" dirty="0">
              <a:latin typeface="나눔스퀘어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3665" y="1355627"/>
            <a:ext cx="5890161" cy="98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altLang="ko-KR" sz="900" b="1" dirty="0">
              <a:latin typeface="나눔스퀘어"/>
            </a:endParaRPr>
          </a:p>
          <a:p>
            <a:pPr algn="just"/>
            <a:endParaRPr lang="en-US" altLang="ko-KR" sz="900" b="1" dirty="0">
              <a:latin typeface="나눔스퀘어"/>
            </a:endParaRPr>
          </a:p>
          <a:p>
            <a:pPr algn="just"/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교통약자 보행자 수를 요일 별로 시각화한 꺾은선 </a:t>
            </a:r>
            <a:r>
              <a:rPr lang="ko-KR" altLang="en-US" sz="900" b="1" dirty="0" smtClean="0">
                <a:latin typeface="나눔스퀘어"/>
              </a:rPr>
              <a:t>그래프</a:t>
            </a:r>
            <a:endParaRPr lang="en-US" altLang="ko-KR" sz="900" b="1" dirty="0" smtClean="0">
              <a:latin typeface="나눔스퀘어"/>
            </a:endParaRPr>
          </a:p>
          <a:p>
            <a:pPr algn="just"/>
            <a:r>
              <a:rPr lang="en-US" altLang="ko-KR" sz="900" b="1" dirty="0" smtClean="0">
                <a:latin typeface="나눔스퀘어"/>
              </a:rPr>
              <a:t>» 2022.01 ~ 2022.09 </a:t>
            </a:r>
            <a:r>
              <a:rPr lang="ko-KR" altLang="en-US" sz="900" b="1" dirty="0" smtClean="0">
                <a:latin typeface="나눔스퀘어"/>
              </a:rPr>
              <a:t>데이터 사용</a:t>
            </a:r>
            <a:r>
              <a:rPr lang="en-US" altLang="ko-KR" sz="900" b="1" dirty="0" smtClean="0">
                <a:latin typeface="나눔스퀘어"/>
              </a:rPr>
              <a:t>(</a:t>
            </a:r>
            <a:r>
              <a:rPr lang="ko-KR" altLang="en-US" sz="900" b="1" dirty="0" smtClean="0">
                <a:latin typeface="나눔스퀘어"/>
              </a:rPr>
              <a:t>이전 </a:t>
            </a:r>
            <a:r>
              <a:rPr lang="ko-KR" altLang="en-US" sz="900" b="1" smtClean="0">
                <a:latin typeface="나눔스퀘어"/>
              </a:rPr>
              <a:t>데이터는 누락되어 제외</a:t>
            </a:r>
            <a:r>
              <a:rPr lang="en-US" altLang="ko-KR" sz="900" b="1" smtClean="0">
                <a:latin typeface="나눔스퀘어"/>
              </a:rPr>
              <a:t>)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교통약자는 목발</a:t>
            </a:r>
            <a:r>
              <a:rPr lang="en-US" altLang="ko-KR" sz="900" b="1" dirty="0">
                <a:latin typeface="나눔스퀘어"/>
              </a:rPr>
              <a:t>, </a:t>
            </a:r>
            <a:r>
              <a:rPr lang="ko-KR" altLang="en-US" sz="900" b="1" dirty="0">
                <a:latin typeface="나눔스퀘어"/>
              </a:rPr>
              <a:t>휠체어</a:t>
            </a:r>
            <a:r>
              <a:rPr lang="en-US" altLang="ko-KR" sz="900" b="1" dirty="0">
                <a:latin typeface="나눔스퀘어"/>
              </a:rPr>
              <a:t>, </a:t>
            </a:r>
            <a:r>
              <a:rPr lang="ko-KR" altLang="en-US" sz="900" b="1" dirty="0">
                <a:latin typeface="나눔스퀘어"/>
              </a:rPr>
              <a:t>유모차로 구분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 err="1">
                <a:latin typeface="나눔스퀘어"/>
              </a:rPr>
              <a:t>자운학교앞</a:t>
            </a:r>
            <a:r>
              <a:rPr lang="ko-KR" altLang="en-US" sz="900" b="1" dirty="0">
                <a:latin typeface="나눔스퀘어"/>
              </a:rPr>
              <a:t> </a:t>
            </a:r>
            <a:r>
              <a:rPr lang="en-US" altLang="ko-KR" sz="900" b="1" dirty="0">
                <a:latin typeface="나눔스퀘어"/>
              </a:rPr>
              <a:t>&gt; </a:t>
            </a:r>
            <a:r>
              <a:rPr lang="ko-KR" altLang="en-US" sz="900" b="1" dirty="0">
                <a:latin typeface="나눔스퀘어"/>
              </a:rPr>
              <a:t>파주병원 </a:t>
            </a:r>
            <a:r>
              <a:rPr lang="en-US" altLang="ko-KR" sz="900" b="1" dirty="0">
                <a:latin typeface="나눔스퀘어"/>
              </a:rPr>
              <a:t>&gt; </a:t>
            </a:r>
            <a:r>
              <a:rPr lang="ko-KR" altLang="en-US" sz="900" b="1" dirty="0" err="1">
                <a:latin typeface="나눔스퀘어"/>
              </a:rPr>
              <a:t>금촌</a:t>
            </a:r>
            <a:r>
              <a:rPr lang="en-US" altLang="ko-KR" sz="900" b="1" dirty="0">
                <a:latin typeface="나눔스퀘어"/>
              </a:rPr>
              <a:t>119</a:t>
            </a:r>
            <a:r>
              <a:rPr lang="ko-KR" altLang="en-US" sz="900" b="1" dirty="0">
                <a:latin typeface="나눔스퀘어"/>
              </a:rPr>
              <a:t>안전센터 </a:t>
            </a:r>
            <a:r>
              <a:rPr lang="en-US" altLang="ko-KR" sz="900" b="1" dirty="0">
                <a:latin typeface="나눔스퀘어"/>
              </a:rPr>
              <a:t>&gt; </a:t>
            </a:r>
            <a:r>
              <a:rPr lang="ko-KR" altLang="en-US" sz="900" b="1" dirty="0">
                <a:latin typeface="나눔스퀘어"/>
              </a:rPr>
              <a:t>노인복지관 순으로 이용 보행자가 많음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횡단보도를 통과하는 보행자간 뚜렷한 관계를 찾아보기는 어려워 보임</a:t>
            </a:r>
            <a:endParaRPr lang="en-US" altLang="ko-KR" sz="900" b="1" dirty="0">
              <a:latin typeface="나눔스퀘어"/>
            </a:endParaRPr>
          </a:p>
          <a:p>
            <a:pPr algn="just"/>
            <a:endParaRPr lang="en-US" altLang="ko-KR" sz="1000" b="1" dirty="0">
              <a:latin typeface="나눔스퀘어"/>
            </a:endParaRPr>
          </a:p>
          <a:p>
            <a:pPr algn="just"/>
            <a:endParaRPr lang="en-US" altLang="ko-KR" sz="1000" b="1" dirty="0">
              <a:latin typeface="나눔스퀘어"/>
            </a:endParaRPr>
          </a:p>
          <a:p>
            <a:pPr algn="just"/>
            <a:endParaRPr lang="en-US" altLang="ko-KR" sz="1000" b="1" dirty="0">
              <a:latin typeface="맑은 고딕" panose="020B0503020000020004" pitchFamily="50" charset="-127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88925" y="4793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88671" y="791874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48" y="3068116"/>
            <a:ext cx="5328158" cy="2401189"/>
          </a:xfrm>
          <a:prstGeom prst="rect">
            <a:avLst/>
          </a:prstGeom>
        </p:spPr>
      </p:pic>
      <p:pic>
        <p:nvPicPr>
          <p:cNvPr id="15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58" y="6088011"/>
            <a:ext cx="5328158" cy="24011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5048" y="2829338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err="1" smtClean="0">
                <a:latin typeface="나눔스퀘어"/>
              </a:rPr>
              <a:t>금촌</a:t>
            </a:r>
            <a:r>
              <a:rPr lang="ko-KR" altLang="en-US" sz="900" b="1" dirty="0" smtClean="0">
                <a:latin typeface="나눔스퀘어"/>
              </a:rPr>
              <a:t> </a:t>
            </a:r>
            <a:r>
              <a:rPr lang="en-US" altLang="ko-KR" sz="900" b="1" dirty="0" smtClean="0">
                <a:latin typeface="나눔스퀘어"/>
              </a:rPr>
              <a:t>119</a:t>
            </a:r>
            <a:r>
              <a:rPr lang="ko-KR" altLang="en-US" sz="900" b="1" dirty="0">
                <a:latin typeface="나눔스퀘어"/>
              </a:rPr>
              <a:t> </a:t>
            </a:r>
            <a:r>
              <a:rPr lang="ko-KR" altLang="en-US" sz="900" b="1" dirty="0" smtClean="0">
                <a:latin typeface="나눔스퀘어"/>
              </a:rPr>
              <a:t>안전센터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5048" y="5856290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err="1" smtClean="0">
                <a:latin typeface="나눔스퀘어"/>
              </a:rPr>
              <a:t>자운학교앞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93437" y="5856290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smtClean="0">
                <a:latin typeface="나눔스퀘어"/>
              </a:rPr>
              <a:t>파주병원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93437" y="2839447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smtClean="0">
                <a:latin typeface="나눔스퀘어"/>
              </a:rPr>
              <a:t>노인복지관</a:t>
            </a:r>
            <a:endParaRPr lang="ko-KR" altLang="en-US" sz="900" b="1" dirty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133690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000" b="1" dirty="0" smtClean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Ⅴ. 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스마트횡단보도 분석</a:t>
            </a:r>
            <a:endParaRPr lang="ko-KR" altLang="en-US" sz="20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400" b="1" dirty="0">
              <a:latin typeface="나눔스퀘어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249" y="1017072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600" b="1" dirty="0" smtClean="0">
                <a:latin typeface="나눔스퀘어"/>
              </a:rPr>
              <a:t>총괄</a:t>
            </a:r>
            <a:endParaRPr lang="ko-KR" altLang="en-US" sz="1600" b="1" dirty="0">
              <a:latin typeface="나눔스퀘어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3665" y="1355627"/>
            <a:ext cx="5890161" cy="98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altLang="ko-KR" sz="900" b="1" dirty="0">
              <a:latin typeface="나눔스퀘어"/>
            </a:endParaRPr>
          </a:p>
          <a:p>
            <a:pPr algn="just"/>
            <a:endParaRPr lang="en-US" altLang="ko-KR" sz="900" b="1" dirty="0">
              <a:latin typeface="나눔스퀘어"/>
            </a:endParaRPr>
          </a:p>
          <a:p>
            <a:pPr algn="just"/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교통약자 보행자 수를 요일 별로 시각화한 꺾은선 그래프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교통약자는 목발</a:t>
            </a:r>
            <a:r>
              <a:rPr lang="en-US" altLang="ko-KR" sz="900" b="1" dirty="0">
                <a:latin typeface="나눔스퀘어"/>
              </a:rPr>
              <a:t>, </a:t>
            </a:r>
            <a:r>
              <a:rPr lang="ko-KR" altLang="en-US" sz="900" b="1" dirty="0">
                <a:latin typeface="나눔스퀘어"/>
              </a:rPr>
              <a:t>휠체어</a:t>
            </a:r>
            <a:r>
              <a:rPr lang="en-US" altLang="ko-KR" sz="900" b="1" dirty="0">
                <a:latin typeface="나눔스퀘어"/>
              </a:rPr>
              <a:t>, </a:t>
            </a:r>
            <a:r>
              <a:rPr lang="ko-KR" altLang="en-US" sz="900" b="1" dirty="0">
                <a:latin typeface="나눔스퀘어"/>
              </a:rPr>
              <a:t>유모차로 구분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 err="1">
                <a:latin typeface="나눔스퀘어"/>
              </a:rPr>
              <a:t>자운학교앞</a:t>
            </a:r>
            <a:r>
              <a:rPr lang="ko-KR" altLang="en-US" sz="900" b="1" dirty="0">
                <a:latin typeface="나눔스퀘어"/>
              </a:rPr>
              <a:t> </a:t>
            </a:r>
            <a:r>
              <a:rPr lang="en-US" altLang="ko-KR" sz="900" b="1" dirty="0">
                <a:latin typeface="나눔스퀘어"/>
              </a:rPr>
              <a:t>&gt; </a:t>
            </a:r>
            <a:r>
              <a:rPr lang="ko-KR" altLang="en-US" sz="900" b="1" dirty="0">
                <a:latin typeface="나눔스퀘어"/>
              </a:rPr>
              <a:t>파주병원 </a:t>
            </a:r>
            <a:r>
              <a:rPr lang="en-US" altLang="ko-KR" sz="900" b="1" dirty="0">
                <a:latin typeface="나눔스퀘어"/>
              </a:rPr>
              <a:t>&gt; </a:t>
            </a:r>
            <a:r>
              <a:rPr lang="ko-KR" altLang="en-US" sz="900" b="1" dirty="0" err="1">
                <a:latin typeface="나눔스퀘어"/>
              </a:rPr>
              <a:t>금촌</a:t>
            </a:r>
            <a:r>
              <a:rPr lang="en-US" altLang="ko-KR" sz="900" b="1" dirty="0">
                <a:latin typeface="나눔스퀘어"/>
              </a:rPr>
              <a:t>119</a:t>
            </a:r>
            <a:r>
              <a:rPr lang="ko-KR" altLang="en-US" sz="900" b="1" dirty="0">
                <a:latin typeface="나눔스퀘어"/>
              </a:rPr>
              <a:t>안전센터 </a:t>
            </a:r>
            <a:r>
              <a:rPr lang="en-US" altLang="ko-KR" sz="900" b="1" dirty="0">
                <a:latin typeface="나눔스퀘어"/>
              </a:rPr>
              <a:t>&gt; </a:t>
            </a:r>
            <a:r>
              <a:rPr lang="ko-KR" altLang="en-US" sz="900" b="1" dirty="0">
                <a:latin typeface="나눔스퀘어"/>
              </a:rPr>
              <a:t>노인복지관 순으로 이용 보행자가 많음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횡단보도를 통과하는 보행자간 뚜렷한 관계를 찾아보기는 어려워 보임</a:t>
            </a:r>
            <a:endParaRPr lang="en-US" altLang="ko-KR" sz="900" b="1" dirty="0">
              <a:latin typeface="나눔스퀘어"/>
            </a:endParaRPr>
          </a:p>
          <a:p>
            <a:pPr algn="just"/>
            <a:endParaRPr lang="en-US" altLang="ko-KR" sz="1000" b="1" dirty="0">
              <a:latin typeface="나눔스퀘어"/>
            </a:endParaRPr>
          </a:p>
          <a:p>
            <a:pPr algn="just"/>
            <a:endParaRPr lang="en-US" altLang="ko-KR" sz="1000" b="1" dirty="0">
              <a:latin typeface="나눔스퀘어"/>
            </a:endParaRPr>
          </a:p>
          <a:p>
            <a:pPr algn="just"/>
            <a:endParaRPr lang="en-US" altLang="ko-KR" sz="1000" b="1" dirty="0">
              <a:latin typeface="맑은 고딕" panose="020B0503020000020004" pitchFamily="50" charset="-127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88925" y="4793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88671" y="791874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48" y="3068116"/>
            <a:ext cx="5328158" cy="2401189"/>
          </a:xfrm>
          <a:prstGeom prst="rect">
            <a:avLst/>
          </a:prstGeom>
        </p:spPr>
      </p:pic>
      <p:pic>
        <p:nvPicPr>
          <p:cNvPr id="15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58" y="6088011"/>
            <a:ext cx="5328158" cy="24011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5048" y="2829338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err="1" smtClean="0">
                <a:latin typeface="나눔스퀘어"/>
              </a:rPr>
              <a:t>금촌</a:t>
            </a:r>
            <a:r>
              <a:rPr lang="ko-KR" altLang="en-US" sz="900" b="1" dirty="0" smtClean="0">
                <a:latin typeface="나눔스퀘어"/>
              </a:rPr>
              <a:t> </a:t>
            </a:r>
            <a:r>
              <a:rPr lang="en-US" altLang="ko-KR" sz="900" b="1" dirty="0" smtClean="0">
                <a:latin typeface="나눔스퀘어"/>
              </a:rPr>
              <a:t>119</a:t>
            </a:r>
            <a:r>
              <a:rPr lang="ko-KR" altLang="en-US" sz="900" b="1" dirty="0">
                <a:latin typeface="나눔스퀘어"/>
              </a:rPr>
              <a:t> </a:t>
            </a:r>
            <a:r>
              <a:rPr lang="ko-KR" altLang="en-US" sz="900" b="1" dirty="0" smtClean="0">
                <a:latin typeface="나눔스퀘어"/>
              </a:rPr>
              <a:t>안전센터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5048" y="5856290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err="1" smtClean="0">
                <a:latin typeface="나눔스퀘어"/>
              </a:rPr>
              <a:t>자운학교앞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93437" y="5856290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smtClean="0">
                <a:latin typeface="나눔스퀘어"/>
              </a:rPr>
              <a:t>파주병원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93437" y="2839447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smtClean="0">
                <a:latin typeface="나눔스퀘어"/>
              </a:rPr>
              <a:t>노인복지관</a:t>
            </a:r>
            <a:endParaRPr lang="ko-KR" altLang="en-US" sz="900" b="1" dirty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39217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000" b="1" dirty="0" smtClean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Ⅴ. 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스마트횡단보도 분석</a:t>
            </a:r>
            <a:endParaRPr lang="ko-KR" altLang="en-US" sz="20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400" b="1" dirty="0">
              <a:latin typeface="나눔스퀘어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249" y="1017072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600" b="1" dirty="0" smtClean="0">
                <a:latin typeface="나눔스퀘어"/>
              </a:rPr>
              <a:t>총괄</a:t>
            </a:r>
            <a:endParaRPr lang="ko-KR" altLang="en-US" sz="1600" b="1" dirty="0">
              <a:latin typeface="나눔스퀘어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3665" y="1355627"/>
            <a:ext cx="5890161" cy="98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altLang="ko-KR" sz="900" b="1" dirty="0">
              <a:latin typeface="나눔스퀘어"/>
            </a:endParaRPr>
          </a:p>
          <a:p>
            <a:pPr algn="just"/>
            <a:endParaRPr lang="en-US" altLang="ko-KR" sz="900" b="1" dirty="0">
              <a:latin typeface="나눔스퀘어"/>
            </a:endParaRPr>
          </a:p>
          <a:p>
            <a:pPr algn="just"/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교통약자 보행자 수를 요일 별로 시각화한 꺾은선 그래프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교통약자는 목발</a:t>
            </a:r>
            <a:r>
              <a:rPr lang="en-US" altLang="ko-KR" sz="900" b="1" dirty="0">
                <a:latin typeface="나눔스퀘어"/>
              </a:rPr>
              <a:t>, </a:t>
            </a:r>
            <a:r>
              <a:rPr lang="ko-KR" altLang="en-US" sz="900" b="1" dirty="0">
                <a:latin typeface="나눔스퀘어"/>
              </a:rPr>
              <a:t>휠체어</a:t>
            </a:r>
            <a:r>
              <a:rPr lang="en-US" altLang="ko-KR" sz="900" b="1" dirty="0">
                <a:latin typeface="나눔스퀘어"/>
              </a:rPr>
              <a:t>, </a:t>
            </a:r>
            <a:r>
              <a:rPr lang="ko-KR" altLang="en-US" sz="900" b="1" dirty="0">
                <a:latin typeface="나눔스퀘어"/>
              </a:rPr>
              <a:t>유모차로 구분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 err="1">
                <a:latin typeface="나눔스퀘어"/>
              </a:rPr>
              <a:t>자운학교앞</a:t>
            </a:r>
            <a:r>
              <a:rPr lang="ko-KR" altLang="en-US" sz="900" b="1" dirty="0">
                <a:latin typeface="나눔스퀘어"/>
              </a:rPr>
              <a:t> </a:t>
            </a:r>
            <a:r>
              <a:rPr lang="en-US" altLang="ko-KR" sz="900" b="1" dirty="0">
                <a:latin typeface="나눔스퀘어"/>
              </a:rPr>
              <a:t>&gt; </a:t>
            </a:r>
            <a:r>
              <a:rPr lang="ko-KR" altLang="en-US" sz="900" b="1" dirty="0">
                <a:latin typeface="나눔스퀘어"/>
              </a:rPr>
              <a:t>파주병원 </a:t>
            </a:r>
            <a:r>
              <a:rPr lang="en-US" altLang="ko-KR" sz="900" b="1" dirty="0">
                <a:latin typeface="나눔스퀘어"/>
              </a:rPr>
              <a:t>&gt; </a:t>
            </a:r>
            <a:r>
              <a:rPr lang="ko-KR" altLang="en-US" sz="900" b="1" dirty="0" err="1">
                <a:latin typeface="나눔스퀘어"/>
              </a:rPr>
              <a:t>금촌</a:t>
            </a:r>
            <a:r>
              <a:rPr lang="en-US" altLang="ko-KR" sz="900" b="1" dirty="0">
                <a:latin typeface="나눔스퀘어"/>
              </a:rPr>
              <a:t>119</a:t>
            </a:r>
            <a:r>
              <a:rPr lang="ko-KR" altLang="en-US" sz="900" b="1" dirty="0">
                <a:latin typeface="나눔스퀘어"/>
              </a:rPr>
              <a:t>안전센터 </a:t>
            </a:r>
            <a:r>
              <a:rPr lang="en-US" altLang="ko-KR" sz="900" b="1" dirty="0">
                <a:latin typeface="나눔스퀘어"/>
              </a:rPr>
              <a:t>&gt; </a:t>
            </a:r>
            <a:r>
              <a:rPr lang="ko-KR" altLang="en-US" sz="900" b="1" dirty="0">
                <a:latin typeface="나눔스퀘어"/>
              </a:rPr>
              <a:t>노인복지관 순으로 이용 보행자가 많음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횡단보도를 통과하는 보행자간 뚜렷한 관계를 찾아보기는 어려워 보임</a:t>
            </a:r>
            <a:endParaRPr lang="en-US" altLang="ko-KR" sz="900" b="1" dirty="0">
              <a:latin typeface="나눔스퀘어"/>
            </a:endParaRPr>
          </a:p>
          <a:p>
            <a:pPr algn="just"/>
            <a:endParaRPr lang="en-US" altLang="ko-KR" sz="1000" b="1" dirty="0">
              <a:latin typeface="나눔스퀘어"/>
            </a:endParaRPr>
          </a:p>
          <a:p>
            <a:pPr algn="just"/>
            <a:endParaRPr lang="en-US" altLang="ko-KR" sz="1000" b="1" dirty="0">
              <a:latin typeface="나눔스퀘어"/>
            </a:endParaRPr>
          </a:p>
          <a:p>
            <a:pPr algn="just"/>
            <a:endParaRPr lang="en-US" altLang="ko-KR" sz="1000" b="1" dirty="0">
              <a:latin typeface="맑은 고딕" panose="020B0503020000020004" pitchFamily="50" charset="-127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88925" y="4793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88671" y="791874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48" y="3068116"/>
            <a:ext cx="5328158" cy="2401189"/>
          </a:xfrm>
          <a:prstGeom prst="rect">
            <a:avLst/>
          </a:prstGeom>
        </p:spPr>
      </p:pic>
      <p:pic>
        <p:nvPicPr>
          <p:cNvPr id="15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58" y="6088011"/>
            <a:ext cx="5328158" cy="24011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5048" y="2829338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err="1" smtClean="0">
                <a:latin typeface="나눔스퀘어"/>
              </a:rPr>
              <a:t>금촌</a:t>
            </a:r>
            <a:r>
              <a:rPr lang="ko-KR" altLang="en-US" sz="900" b="1" dirty="0" smtClean="0">
                <a:latin typeface="나눔스퀘어"/>
              </a:rPr>
              <a:t> </a:t>
            </a:r>
            <a:r>
              <a:rPr lang="en-US" altLang="ko-KR" sz="900" b="1" dirty="0" smtClean="0">
                <a:latin typeface="나눔스퀘어"/>
              </a:rPr>
              <a:t>119</a:t>
            </a:r>
            <a:r>
              <a:rPr lang="ko-KR" altLang="en-US" sz="900" b="1" dirty="0">
                <a:latin typeface="나눔스퀘어"/>
              </a:rPr>
              <a:t> </a:t>
            </a:r>
            <a:r>
              <a:rPr lang="ko-KR" altLang="en-US" sz="900" b="1" dirty="0" smtClean="0">
                <a:latin typeface="나눔스퀘어"/>
              </a:rPr>
              <a:t>안전센터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5048" y="5856290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err="1" smtClean="0">
                <a:latin typeface="나눔스퀘어"/>
              </a:rPr>
              <a:t>자운학교앞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93437" y="5856290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smtClean="0">
                <a:latin typeface="나눔스퀘어"/>
              </a:rPr>
              <a:t>파주병원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93437" y="2839447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smtClean="0">
                <a:latin typeface="나눔스퀘어"/>
              </a:rPr>
              <a:t>노인복지관</a:t>
            </a:r>
            <a:endParaRPr lang="ko-KR" altLang="en-US" sz="900" b="1" dirty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82131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800" b="1" dirty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1800" b="1" dirty="0">
                <a:latin typeface="맑은 고딕" panose="020B0503020000020004" pitchFamily="50" charset="-127"/>
              </a:rPr>
              <a:t>Ⅴ. </a:t>
            </a:r>
            <a:r>
              <a:rPr lang="ko-KR" altLang="en-US" sz="1800" b="1" dirty="0">
                <a:latin typeface="맑은 고딕" panose="020B0503020000020004" pitchFamily="50" charset="-127"/>
              </a:rPr>
              <a:t>스마트횡단보도 분석</a:t>
            </a:r>
            <a:endParaRPr lang="ko-KR" altLang="en-US" sz="18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400" b="1" dirty="0">
              <a:latin typeface="나눔스퀘어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249" y="101707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400" b="1" dirty="0">
                <a:latin typeface="나눔스퀘어"/>
              </a:rPr>
              <a:t>총괄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3665" y="1355627"/>
            <a:ext cx="5890161" cy="98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교통약자 보행자 수를 요일 별로 시각화한 막대 그래프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교통약자는 목발</a:t>
            </a:r>
            <a:r>
              <a:rPr lang="en-US" altLang="ko-KR" sz="900" b="1" dirty="0">
                <a:latin typeface="나눔스퀘어"/>
              </a:rPr>
              <a:t>, </a:t>
            </a:r>
            <a:r>
              <a:rPr lang="ko-KR" altLang="en-US" sz="900" b="1" dirty="0">
                <a:latin typeface="나눔스퀘어"/>
              </a:rPr>
              <a:t>휠체어</a:t>
            </a:r>
            <a:r>
              <a:rPr lang="en-US" altLang="ko-KR" sz="900" b="1" dirty="0">
                <a:latin typeface="나눔스퀘어"/>
              </a:rPr>
              <a:t>, </a:t>
            </a:r>
            <a:r>
              <a:rPr lang="ko-KR" altLang="en-US" sz="900" b="1" dirty="0">
                <a:latin typeface="나눔스퀘어"/>
              </a:rPr>
              <a:t>유모차로 구분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 err="1">
                <a:latin typeface="나눔스퀘어"/>
              </a:rPr>
              <a:t>자운학교앞</a:t>
            </a:r>
            <a:r>
              <a:rPr lang="ko-KR" altLang="en-US" sz="900" b="1" dirty="0">
                <a:latin typeface="나눔스퀘어"/>
              </a:rPr>
              <a:t> </a:t>
            </a:r>
            <a:r>
              <a:rPr lang="en-US" altLang="ko-KR" sz="900" b="1" dirty="0">
                <a:latin typeface="나눔스퀘어"/>
              </a:rPr>
              <a:t>&gt; </a:t>
            </a:r>
            <a:r>
              <a:rPr lang="ko-KR" altLang="en-US" sz="900" b="1" dirty="0">
                <a:latin typeface="나눔스퀘어"/>
              </a:rPr>
              <a:t>파주병원 </a:t>
            </a:r>
            <a:r>
              <a:rPr lang="en-US" altLang="ko-KR" sz="900" b="1" dirty="0">
                <a:latin typeface="나눔스퀘어"/>
              </a:rPr>
              <a:t>&gt; </a:t>
            </a:r>
            <a:r>
              <a:rPr lang="ko-KR" altLang="en-US" sz="900" b="1" dirty="0" err="1">
                <a:latin typeface="나눔스퀘어"/>
              </a:rPr>
              <a:t>금촌</a:t>
            </a:r>
            <a:r>
              <a:rPr lang="en-US" altLang="ko-KR" sz="900" b="1" dirty="0">
                <a:latin typeface="나눔스퀘어"/>
              </a:rPr>
              <a:t>119</a:t>
            </a:r>
            <a:r>
              <a:rPr lang="ko-KR" altLang="en-US" sz="900" b="1" dirty="0">
                <a:latin typeface="나눔스퀘어"/>
              </a:rPr>
              <a:t>안전센터 </a:t>
            </a:r>
            <a:r>
              <a:rPr lang="en-US" altLang="ko-KR" sz="900" b="1" dirty="0">
                <a:latin typeface="나눔스퀘어"/>
              </a:rPr>
              <a:t>&gt; </a:t>
            </a:r>
            <a:r>
              <a:rPr lang="ko-KR" altLang="en-US" sz="900" b="1" dirty="0">
                <a:latin typeface="나눔스퀘어"/>
              </a:rPr>
              <a:t>노인복지관 순으로 이용 보행자가 많음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횡단보도를 통과하는 보행자간 뚜렷한 관계를 찾아보기는 어려워 보임</a:t>
            </a:r>
            <a:endParaRPr lang="en-US" altLang="ko-KR" sz="900" b="1" dirty="0">
              <a:latin typeface="나눔스퀘어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614312"/>
              </p:ext>
            </p:extLst>
          </p:nvPr>
        </p:nvGraphicFramePr>
        <p:xfrm>
          <a:off x="788925" y="3067892"/>
          <a:ext cx="5328158" cy="225488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453"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err="1" smtClean="0">
                          <a:latin typeface="+mn-ea"/>
                          <a:ea typeface="+mn-ea"/>
                        </a:rPr>
                        <a:t>금촌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119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안전센터의 </a:t>
                      </a:r>
                      <a:r>
                        <a:rPr lang="ko-KR" altLang="en-US" sz="900" b="1" baseline="0" dirty="0" err="1">
                          <a:latin typeface="+mn-ea"/>
                          <a:ea typeface="+mn-ea"/>
                        </a:rPr>
                        <a:t>요일별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 약자 수의 비율</a:t>
                      </a:r>
                      <a:endParaRPr lang="en-US" altLang="ko-KR" sz="900" b="1" baseline="0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+mn-ea"/>
                          <a:ea typeface="+mn-ea"/>
                        </a:rPr>
                        <a:t>주말과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금요일에 보행자 수가 급격히 줄어드는 경향을 보임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88925" y="480912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88925" y="567994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88671" y="7934132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288655"/>
              </p:ext>
            </p:extLst>
          </p:nvPr>
        </p:nvGraphicFramePr>
        <p:xfrm>
          <a:off x="788671" y="6054659"/>
          <a:ext cx="5328158" cy="243319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+mn-ea"/>
                          <a:ea typeface="+mn-ea"/>
                        </a:rPr>
                        <a:t>유모차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보행자의 비율이 다른 횡단보도보다 높게 나타나는 </a:t>
                      </a:r>
                      <a:r>
                        <a:rPr lang="ko-KR" altLang="en-US" sz="900" b="1" baseline="0" dirty="0" smtClean="0">
                          <a:latin typeface="+mn-ea"/>
                          <a:ea typeface="+mn-ea"/>
                        </a:rPr>
                        <a:t>경향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+mn-ea"/>
                          <a:ea typeface="+mn-ea"/>
                        </a:rPr>
                        <a:t>유모차의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보행자 비율이 다른 횡단보도보다 낮음</a:t>
                      </a:r>
                      <a:endParaRPr lang="en-US" altLang="ko-KR" sz="900" b="1" baseline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+mn-ea"/>
                          <a:ea typeface="+mn-ea"/>
                        </a:rPr>
                        <a:t>대체적으로 </a:t>
                      </a:r>
                      <a:r>
                        <a:rPr lang="ko-KR" altLang="en-US" sz="900" b="1" baseline="0" dirty="0" err="1">
                          <a:latin typeface="+mn-ea"/>
                          <a:ea typeface="+mn-ea"/>
                        </a:rPr>
                        <a:t>금촌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119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안전센터 그래프와 유사한 모습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z="800" smtClean="0"/>
              <a:t>7</a:t>
            </a:fld>
            <a:endParaRPr lang="ko-KR" alt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765048" y="2806478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금촌</a:t>
            </a:r>
            <a:r>
              <a:rPr lang="ko-KR" altLang="en-US" sz="800" b="1" dirty="0" smtClean="0">
                <a:latin typeface="나눔스퀘어"/>
              </a:rPr>
              <a:t> </a:t>
            </a:r>
            <a:r>
              <a:rPr lang="en-US" altLang="ko-KR" sz="800" b="1" dirty="0" smtClean="0">
                <a:latin typeface="나눔스퀘어"/>
              </a:rPr>
              <a:t>119</a:t>
            </a:r>
            <a:r>
              <a:rPr lang="ko-KR" altLang="en-US" sz="800" b="1" dirty="0">
                <a:latin typeface="나눔스퀘어"/>
              </a:rPr>
              <a:t> </a:t>
            </a:r>
            <a:r>
              <a:rPr lang="ko-KR" altLang="en-US" sz="800" b="1" dirty="0" smtClean="0">
                <a:latin typeface="나눔스퀘어"/>
              </a:rPr>
              <a:t>안전센터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048" y="58181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자운학교앞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3437" y="58181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파주병원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3437" y="2816587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노인복지관</a:t>
            </a:r>
            <a:endParaRPr lang="ko-KR" altLang="en-US" sz="800" b="1" dirty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1864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800" b="1" dirty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1800" b="1" dirty="0">
                <a:latin typeface="맑은 고딕" panose="020B0503020000020004" pitchFamily="50" charset="-127"/>
              </a:rPr>
              <a:t>Ⅴ. </a:t>
            </a:r>
            <a:r>
              <a:rPr lang="ko-KR" altLang="en-US" sz="1800" b="1" dirty="0">
                <a:latin typeface="맑은 고딕" panose="020B0503020000020004" pitchFamily="50" charset="-127"/>
              </a:rPr>
              <a:t>스마트횡단보도 분석</a:t>
            </a:r>
            <a:endParaRPr lang="ko-KR" altLang="en-US" sz="18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400" b="1" dirty="0">
              <a:latin typeface="나눔스퀘어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249" y="101707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400" b="1" dirty="0">
                <a:latin typeface="나눔스퀘어"/>
              </a:rPr>
              <a:t>총괄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3665" y="1355627"/>
            <a:ext cx="5890161" cy="98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맑은 고딕" panose="020B0503020000020004" pitchFamily="50" charset="-127"/>
              </a:rPr>
              <a:t>세 분류로 구분한 교통약자 </a:t>
            </a:r>
            <a:r>
              <a:rPr lang="ko-KR" altLang="en-US" sz="900" b="1" dirty="0" err="1">
                <a:latin typeface="맑은 고딕" panose="020B0503020000020004" pitchFamily="50" charset="-127"/>
              </a:rPr>
              <a:t>현장별</a:t>
            </a:r>
            <a:r>
              <a:rPr lang="ko-KR" altLang="en-US" sz="900" b="1" dirty="0">
                <a:latin typeface="맑은 고딕" panose="020B0503020000020004" pitchFamily="50" charset="-127"/>
              </a:rPr>
              <a:t> 파이차트</a:t>
            </a:r>
            <a:r>
              <a:rPr lang="en-US" altLang="ko-KR" sz="900" b="1" dirty="0">
                <a:latin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836000"/>
              </p:ext>
            </p:extLst>
          </p:nvPr>
        </p:nvGraphicFramePr>
        <p:xfrm>
          <a:off x="788925" y="3029792"/>
          <a:ext cx="5328158" cy="225488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453"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휠체어</a:t>
                      </a:r>
                      <a:r>
                        <a:rPr lang="en-US" altLang="ko-KR" sz="9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목발 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유모차 순의 비율을 나타내고 </a:t>
                      </a:r>
                      <a:r>
                        <a:rPr lang="ko-KR" altLang="en-US" sz="900" b="1" baseline="0" dirty="0" smtClean="0">
                          <a:latin typeface="+mn-ea"/>
                          <a:ea typeface="+mn-ea"/>
                        </a:rPr>
                        <a:t>있음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err="1" smtClean="0">
                          <a:latin typeface="+mn-ea"/>
                          <a:ea typeface="+mn-ea"/>
                        </a:rPr>
                        <a:t>금촌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119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안전센터의 </a:t>
                      </a:r>
                      <a:r>
                        <a:rPr lang="ko-KR" altLang="en-US" sz="900" b="1" dirty="0" err="1">
                          <a:latin typeface="+mn-ea"/>
                          <a:ea typeface="+mn-ea"/>
                        </a:rPr>
                        <a:t>교통약자별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비율과 동일한 형태를 띄고 있음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88925" y="480912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88925" y="571804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88671" y="7934132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280935"/>
              </p:ext>
            </p:extLst>
          </p:nvPr>
        </p:nvGraphicFramePr>
        <p:xfrm>
          <a:off x="788671" y="5991159"/>
          <a:ext cx="5328158" cy="26389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휠체어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유모차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목발 순으로 목발의 비율이 다른 횡단보도에 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비해 근소하게 낮음</a:t>
                      </a:r>
                      <a:endParaRPr lang="ko-KR" altLang="en-US" sz="7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휠체어</a:t>
                      </a:r>
                      <a:r>
                        <a:rPr lang="ko-KR" altLang="en-US" sz="9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교통약자의 비율이 절반 이상을 넘는 비율을 차지하고 있음</a:t>
                      </a:r>
                      <a:endParaRPr lang="en-US" altLang="ko-KR" sz="900" b="1" baseline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+mn-ea"/>
                          <a:ea typeface="+mn-ea"/>
                        </a:rPr>
                        <a:t>횡단보도의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특성 상 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병원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앞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 나타나는 모습으로 </a:t>
                      </a:r>
                      <a:r>
                        <a:rPr lang="ko-KR" altLang="en-US" sz="900" b="1" baseline="0" dirty="0" smtClean="0">
                          <a:latin typeface="+mn-ea"/>
                          <a:ea typeface="+mn-ea"/>
                        </a:rPr>
                        <a:t>보임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z="800" smtClean="0"/>
              <a:t>8</a:t>
            </a:fld>
            <a:endParaRPr lang="ko-KR" alt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765048" y="2781078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금촌</a:t>
            </a:r>
            <a:r>
              <a:rPr lang="ko-KR" altLang="en-US" sz="800" b="1" dirty="0" smtClean="0">
                <a:latin typeface="나눔스퀘어"/>
              </a:rPr>
              <a:t> </a:t>
            </a:r>
            <a:r>
              <a:rPr lang="en-US" altLang="ko-KR" sz="800" b="1" dirty="0" smtClean="0">
                <a:latin typeface="나눔스퀘어"/>
              </a:rPr>
              <a:t>119</a:t>
            </a:r>
            <a:r>
              <a:rPr lang="ko-KR" altLang="en-US" sz="800" b="1" dirty="0">
                <a:latin typeface="나눔스퀘어"/>
              </a:rPr>
              <a:t> </a:t>
            </a:r>
            <a:r>
              <a:rPr lang="ko-KR" altLang="en-US" sz="800" b="1" dirty="0" smtClean="0">
                <a:latin typeface="나눔스퀘어"/>
              </a:rPr>
              <a:t>안전센터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048" y="57546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자운학교앞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3437" y="57546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파주병원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3437" y="2791187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노인복지관</a:t>
            </a:r>
            <a:endParaRPr lang="ko-KR" altLang="en-US" sz="800" b="1" dirty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8883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800" b="1" dirty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1800" b="1" dirty="0">
                <a:latin typeface="맑은 고딕" panose="020B0503020000020004" pitchFamily="50" charset="-127"/>
              </a:rPr>
              <a:t>Ⅴ. </a:t>
            </a:r>
            <a:r>
              <a:rPr lang="ko-KR" altLang="en-US" sz="1800" b="1" dirty="0">
                <a:latin typeface="맑은 고딕" panose="020B0503020000020004" pitchFamily="50" charset="-127"/>
              </a:rPr>
              <a:t>스마트횡단보도 분석</a:t>
            </a:r>
            <a:endParaRPr lang="ko-KR" altLang="en-US" sz="18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400" b="1" dirty="0">
              <a:latin typeface="나눔스퀘어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249" y="101707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400" b="1" dirty="0">
                <a:latin typeface="나눔스퀘어"/>
              </a:rPr>
              <a:t>총괄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3665" y="1355627"/>
            <a:ext cx="5890161" cy="98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en-US" altLang="ko-KR" sz="900" b="1" dirty="0">
                <a:latin typeface="맑은 고딕" panose="020B0503020000020004" pitchFamily="50" charset="-127"/>
              </a:rPr>
              <a:t>4</a:t>
            </a:r>
            <a:r>
              <a:rPr lang="ko-KR" altLang="en-US" sz="900" b="1" dirty="0">
                <a:latin typeface="맑은 고딕" panose="020B0503020000020004" pitchFamily="50" charset="-127"/>
              </a:rPr>
              <a:t>개의 스마트 </a:t>
            </a:r>
            <a:r>
              <a:rPr lang="ko-KR" altLang="en-US" sz="900" b="1" dirty="0" smtClean="0">
                <a:latin typeface="맑은 고딕" panose="020B0503020000020004" pitchFamily="50" charset="-127"/>
              </a:rPr>
              <a:t>횡단보도의 월 별 </a:t>
            </a:r>
            <a:r>
              <a:rPr lang="ko-KR" altLang="en-US" sz="900" b="1" dirty="0" err="1">
                <a:latin typeface="맑은 고딕" panose="020B0503020000020004" pitchFamily="50" charset="-127"/>
              </a:rPr>
              <a:t>약자수</a:t>
            </a:r>
            <a:r>
              <a:rPr lang="ko-KR" altLang="en-US" sz="900" b="1" dirty="0">
                <a:latin typeface="맑은 고딕" panose="020B0503020000020004" pitchFamily="50" charset="-127"/>
              </a:rPr>
              <a:t> 추세 시각화</a:t>
            </a:r>
            <a:endParaRPr lang="en-US" altLang="ko-KR" sz="900" b="1" dirty="0">
              <a:latin typeface="맑은 고딕" panose="020B0503020000020004" pitchFamily="50" charset="-127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 err="1">
                <a:latin typeface="나눔스퀘어"/>
              </a:rPr>
              <a:t>자운학교를</a:t>
            </a:r>
            <a:r>
              <a:rPr lang="ko-KR" altLang="en-US" sz="900" b="1" dirty="0">
                <a:latin typeface="나눔스퀘어"/>
              </a:rPr>
              <a:t> 제외하고 유모차의 </a:t>
            </a:r>
            <a:r>
              <a:rPr lang="ko-KR" altLang="en-US" sz="900" b="1" dirty="0" err="1">
                <a:latin typeface="나눔스퀘어"/>
              </a:rPr>
              <a:t>통행수는</a:t>
            </a:r>
            <a:r>
              <a:rPr lang="ko-KR" altLang="en-US" sz="900" b="1" dirty="0">
                <a:latin typeface="나눔스퀘어"/>
              </a:rPr>
              <a:t> 다른 교통약자에 비해 적은 편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모든 장소에서 휠체어 </a:t>
            </a:r>
            <a:r>
              <a:rPr lang="en-US" altLang="ko-KR" sz="900" b="1" dirty="0">
                <a:latin typeface="나눔스퀘어"/>
              </a:rPr>
              <a:t>– </a:t>
            </a:r>
            <a:r>
              <a:rPr lang="ko-KR" altLang="en-US" sz="900" b="1" dirty="0">
                <a:latin typeface="나눔스퀘어"/>
              </a:rPr>
              <a:t>목발 </a:t>
            </a:r>
            <a:r>
              <a:rPr lang="en-US" altLang="ko-KR" sz="900" b="1" dirty="0">
                <a:latin typeface="나눔스퀘어"/>
              </a:rPr>
              <a:t>– </a:t>
            </a:r>
            <a:r>
              <a:rPr lang="ko-KR" altLang="en-US" sz="900" b="1" dirty="0">
                <a:latin typeface="나눔스퀘어"/>
              </a:rPr>
              <a:t>유모차 순으로 통행수가 많은 것을 확인할 수 있음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</a:t>
            </a:r>
            <a:r>
              <a:rPr lang="ko-KR" altLang="en-US" sz="900" b="1" dirty="0">
                <a:latin typeface="나눔스퀘어"/>
              </a:rPr>
              <a:t> </a:t>
            </a:r>
            <a:r>
              <a:rPr lang="ko-KR" altLang="en-US" sz="900" b="1" dirty="0" err="1">
                <a:latin typeface="나눔스퀘어"/>
              </a:rPr>
              <a:t>장소별</a:t>
            </a:r>
            <a:r>
              <a:rPr lang="ko-KR" altLang="en-US" sz="900" b="1" dirty="0">
                <a:latin typeface="나눔스퀘어"/>
              </a:rPr>
              <a:t> 차이는 있으나 평균적으로 </a:t>
            </a:r>
            <a:r>
              <a:rPr lang="en-US" altLang="ko-KR" sz="900" b="1" dirty="0">
                <a:latin typeface="나눔스퀘어"/>
              </a:rPr>
              <a:t>5</a:t>
            </a:r>
            <a:r>
              <a:rPr lang="ko-KR" altLang="en-US" sz="900" b="1" dirty="0">
                <a:latin typeface="나눔스퀘어"/>
              </a:rPr>
              <a:t>월과 </a:t>
            </a:r>
            <a:r>
              <a:rPr lang="en-US" altLang="ko-KR" sz="900" b="1" dirty="0">
                <a:latin typeface="나눔스퀘어"/>
              </a:rPr>
              <a:t>9</a:t>
            </a:r>
            <a:r>
              <a:rPr lang="ko-KR" altLang="en-US" sz="900" b="1" dirty="0">
                <a:latin typeface="나눔스퀘어"/>
              </a:rPr>
              <a:t>월의 통행량이 다른 시기에 비해 많은 편</a:t>
            </a:r>
            <a:endParaRPr lang="en-US" altLang="ko-KR" sz="900" b="1" dirty="0">
              <a:latin typeface="맑은 고딕" panose="020B0503020000020004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300615"/>
              </p:ext>
            </p:extLst>
          </p:nvPr>
        </p:nvGraphicFramePr>
        <p:xfrm>
          <a:off x="788925" y="3017092"/>
          <a:ext cx="5328158" cy="247434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453"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유모차의 그래프 정도는 대체적으로 완만하나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목발과 휠체어는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월과 </a:t>
                      </a:r>
                      <a:r>
                        <a:rPr lang="en-US" altLang="ko-KR" sz="900" b="1" baseline="0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월에 상승하는 모습을 보임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월에 목발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 보행자 수가 휠체어의 보행자 수 보다 많아지는 모습</a:t>
                      </a:r>
                      <a:endParaRPr lang="en-US" altLang="ko-KR" sz="900" b="1" baseline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휠체어의 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월 보행자 수가 대폭 상승하는 모습</a:t>
                      </a:r>
                      <a:endParaRPr lang="en-US" altLang="ko-KR" sz="900" b="1" baseline="0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88925" y="480912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88925" y="571804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88671" y="7934132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52106"/>
              </p:ext>
            </p:extLst>
          </p:nvPr>
        </p:nvGraphicFramePr>
        <p:xfrm>
          <a:off x="788671" y="6219759"/>
          <a:ext cx="5328158" cy="247434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다른</a:t>
                      </a:r>
                      <a:r>
                        <a:rPr lang="ko-KR" altLang="en-US" sz="900" b="1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횡단보도에 비해 유모차 보행자 수가 많은 모습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휠체어 보행자가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월에 증가하는 부분을 제외하면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900" b="1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월별 각 </a:t>
                      </a: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교통약자와 보행자수의 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차이가 적은 편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z="800" smtClean="0"/>
              <a:t>9</a:t>
            </a:fld>
            <a:endParaRPr lang="ko-KR" alt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765048" y="2793778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금촌</a:t>
            </a:r>
            <a:r>
              <a:rPr lang="ko-KR" altLang="en-US" sz="800" b="1" dirty="0" smtClean="0">
                <a:latin typeface="나눔스퀘어"/>
              </a:rPr>
              <a:t> </a:t>
            </a:r>
            <a:r>
              <a:rPr lang="en-US" altLang="ko-KR" sz="800" b="1" dirty="0" smtClean="0">
                <a:latin typeface="나눔스퀘어"/>
              </a:rPr>
              <a:t>119</a:t>
            </a:r>
            <a:r>
              <a:rPr lang="ko-KR" altLang="en-US" sz="800" b="1" dirty="0">
                <a:latin typeface="나눔스퀘어"/>
              </a:rPr>
              <a:t> </a:t>
            </a:r>
            <a:r>
              <a:rPr lang="ko-KR" altLang="en-US" sz="800" b="1" dirty="0" smtClean="0">
                <a:latin typeface="나눔스퀘어"/>
              </a:rPr>
              <a:t>안전센터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048" y="59578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자운학교앞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3437" y="59578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파주병원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3437" y="2803887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노인복지관</a:t>
            </a:r>
            <a:endParaRPr lang="ko-KR" altLang="en-US" sz="800" b="1" dirty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96216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1357</TotalTime>
  <Words>1491</Words>
  <Application>Microsoft Office PowerPoint</Application>
  <PresentationFormat>A4 용지(210x297mm)</PresentationFormat>
  <Paragraphs>244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나눔스퀘어</vt:lpstr>
      <vt:lpstr>맑은 고딕</vt:lpstr>
      <vt:lpstr>Arial</vt:lpstr>
      <vt:lpstr>Calibri</vt:lpstr>
      <vt:lpstr>Calibri Light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126</cp:revision>
  <dcterms:created xsi:type="dcterms:W3CDTF">2022-10-20T07:43:46Z</dcterms:created>
  <dcterms:modified xsi:type="dcterms:W3CDTF">2022-11-11T06:38:42Z</dcterms:modified>
</cp:coreProperties>
</file>