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7" r:id="rId7"/>
    <p:sldId id="264" r:id="rId8"/>
    <p:sldId id="291" r:id="rId9"/>
    <p:sldId id="260" r:id="rId10"/>
    <p:sldId id="270" r:id="rId11"/>
    <p:sldId id="271" r:id="rId12"/>
    <p:sldId id="272" r:id="rId13"/>
    <p:sldId id="265" r:id="rId14"/>
    <p:sldId id="273" r:id="rId15"/>
    <p:sldId id="266" r:id="rId16"/>
    <p:sldId id="292" r:id="rId17"/>
    <p:sldId id="293" r:id="rId18"/>
    <p:sldId id="303" r:id="rId19"/>
    <p:sldId id="304" r:id="rId20"/>
    <p:sldId id="278" r:id="rId21"/>
    <p:sldId id="280"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D7B7"/>
    <a:srgbClr val="57BEAC"/>
    <a:srgbClr val="E197A4"/>
    <a:srgbClr val="EBBBC3"/>
    <a:srgbClr val="A0D9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07" d="100"/>
          <a:sy n="107" d="100"/>
        </p:scale>
        <p:origin x="-102" y="-108"/>
      </p:cViewPr>
      <p:guideLst>
        <p:guide orient="horz" pos="2287"/>
        <p:guide pos="3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5" Type="http://schemas.microsoft.com/office/2011/relationships/chartColorStyle" Target="colors1.xml"/><Relationship Id="rId4" Type="http://schemas.microsoft.com/office/2011/relationships/chartStyle" Target="style1.xml"/><Relationship Id="rId3" Type="http://schemas.openxmlformats.org/officeDocument/2006/relationships/image" Target="../media/image5.jpeg"/><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7" Type="http://schemas.microsoft.com/office/2011/relationships/chartColorStyle" Target="colors2.xml"/><Relationship Id="rId6" Type="http://schemas.microsoft.com/office/2011/relationships/chartStyle" Target="style2.xml"/><Relationship Id="rId5" Type="http://schemas.openxmlformats.org/officeDocument/2006/relationships/image" Target="../media/image15.jpeg"/><Relationship Id="rId4" Type="http://schemas.openxmlformats.org/officeDocument/2006/relationships/image" Target="../media/image10.jpeg"/><Relationship Id="rId3" Type="http://schemas.openxmlformats.org/officeDocument/2006/relationships/image" Target="../media/image16.jpeg"/><Relationship Id="rId2" Type="http://schemas.openxmlformats.org/officeDocument/2006/relationships/image" Target="../media/image5.jpeg"/><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6" Type="http://schemas.microsoft.com/office/2011/relationships/chartColorStyle" Target="colors3.xml"/><Relationship Id="rId5" Type="http://schemas.microsoft.com/office/2011/relationships/chartStyle" Target="style3.xml"/><Relationship Id="rId4" Type="http://schemas.openxmlformats.org/officeDocument/2006/relationships/image" Target="../media/image15.jpeg"/><Relationship Id="rId3" Type="http://schemas.openxmlformats.org/officeDocument/2006/relationships/image" Target="../media/image16.jpeg"/><Relationship Id="rId2" Type="http://schemas.openxmlformats.org/officeDocument/2006/relationships/image" Target="../media/image10.jpeg"/><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blipFill>
              <a:blip xmlns:r="http://schemas.openxmlformats.org/officeDocument/2006/relationships" r:embed="rId3"/>
              <a:stretch>
                <a:fillRect/>
              </a:stretch>
            </a:blipFill>
            <a:ln w="19050">
              <a:noFill/>
            </a:ln>
          </c:spPr>
          <c:explosion val="0"/>
          <c:dPt>
            <c:idx val="0"/>
            <c:bubble3D val="0"/>
            <c:spPr>
              <a:blipFill>
                <a:blip xmlns:r="http://schemas.openxmlformats.org/officeDocument/2006/relationships" r:embed="rId3"/>
                <a:stretch>
                  <a:fillRect/>
                </a:stretch>
              </a:blipFill>
              <a:ln w="19050">
                <a:noFill/>
              </a:ln>
              <a:effectLst/>
            </c:spPr>
          </c:dPt>
          <c:dPt>
            <c:idx val="1"/>
            <c:bubble3D val="0"/>
            <c:spPr>
              <a:blipFill>
                <a:blip xmlns:r="http://schemas.openxmlformats.org/officeDocument/2006/relationships" r:embed="rId3"/>
                <a:stretch>
                  <a:fillRect/>
                </a:stretch>
              </a:blipFill>
              <a:ln w="19050">
                <a:noFill/>
              </a:ln>
              <a:effectLst/>
            </c:spPr>
          </c:dPt>
          <c:dPt>
            <c:idx val="2"/>
            <c:bubble3D val="0"/>
            <c:spPr>
              <a:blipFill>
                <a:blip xmlns:r="http://schemas.openxmlformats.org/officeDocument/2006/relationships" r:embed="rId3"/>
                <a:stretch>
                  <a:fillRect/>
                </a:stretch>
              </a:blipFill>
              <a:ln w="19050">
                <a:noFill/>
              </a:ln>
              <a:effectLst/>
            </c:spPr>
          </c:dPt>
          <c:dPt>
            <c:idx val="3"/>
            <c:bubble3D val="0"/>
            <c:spPr>
              <a:blipFill>
                <a:blip xmlns:r="http://schemas.openxmlformats.org/officeDocument/2006/relationships" r:embed="rId3"/>
                <a:stretch>
                  <a:fillRect/>
                </a:stretch>
              </a:blipFill>
              <a:ln w="19050">
                <a:noFill/>
              </a:ln>
              <a:effectLst/>
            </c:spPr>
          </c:dPt>
          <c:dPt>
            <c:idx val="4"/>
            <c:bubble3D val="0"/>
            <c:spPr>
              <a:blipFill>
                <a:blip xmlns:r="http://schemas.openxmlformats.org/officeDocument/2006/relationships" r:embed="rId3"/>
                <a:stretch>
                  <a:fillRect/>
                </a:stretch>
              </a:blipFill>
              <a:ln w="19050">
                <a:noFill/>
              </a:ln>
              <a:effectLst/>
            </c:spPr>
          </c:dPt>
          <c:dPt>
            <c:idx val="5"/>
            <c:bubble3D val="0"/>
            <c:spPr>
              <a:blipFill>
                <a:blip xmlns:r="http://schemas.openxmlformats.org/officeDocument/2006/relationships" r:embed="rId3"/>
                <a:stretch>
                  <a:fillRect/>
                </a:stretch>
              </a:blipFill>
              <a:ln w="19050">
                <a:noFill/>
              </a:ln>
              <a:effectLst/>
            </c:spPr>
          </c:dPt>
          <c:dPt>
            <c:idx val="6"/>
            <c:bubble3D val="0"/>
            <c:spPr>
              <a:blipFill>
                <a:blip xmlns:r="http://schemas.openxmlformats.org/officeDocument/2006/relationships" r:embed="rId3"/>
                <a:stretch>
                  <a:fillRect/>
                </a:stretch>
              </a:blipFill>
              <a:ln w="19050">
                <a:noFill/>
              </a:ln>
              <a:effectLst/>
            </c:spPr>
          </c:dPt>
          <c:dPt>
            <c:idx val="7"/>
            <c:bubble3D val="0"/>
            <c:spPr>
              <a:blipFill>
                <a:blip xmlns:r="http://schemas.openxmlformats.org/officeDocument/2006/relationships" r:embed="rId3"/>
                <a:stretch>
                  <a:fillRect/>
                </a:stretch>
              </a:blipFill>
              <a:ln w="19050">
                <a:noFill/>
              </a:ln>
              <a:effectLst/>
            </c:spPr>
          </c:dPt>
          <c:dLbls>
            <c:delete val="1"/>
          </c:dLbls>
          <c:cat>
            <c:strRef>
              <c:f>Sheet1!$A$2:$A$9</c:f>
              <c:strCache>
                <c:ptCount val="4"/>
                <c:pt idx="0">
                  <c:v>第一季度</c:v>
                </c:pt>
                <c:pt idx="1">
                  <c:v>第二季度</c:v>
                </c:pt>
                <c:pt idx="2">
                  <c:v>第三季度</c:v>
                </c:pt>
                <c:pt idx="3">
                  <c:v>第四季度</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ser>
        <c:dLbls>
          <c:showLegendKey val="0"/>
          <c:showVal val="0"/>
          <c:showCatName val="0"/>
          <c:showSerName val="0"/>
          <c:showPercent val="0"/>
          <c:showBubbleSize val="0"/>
          <c:showLeaderLines val="1"/>
        </c:dLbls>
        <c:firstSliceAng val="0"/>
        <c:holeSize val="54"/>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blipFill>
                <a:blip xmlns:r="http://schemas.openxmlformats.org/officeDocument/2006/relationships" r:embed="rId2"/>
                <a:stretch>
                  <a:fillRect/>
                </a:stretch>
              </a:blipFill>
              <a:ln w="19050">
                <a:noFill/>
              </a:ln>
              <a:effectLst/>
            </c:spPr>
          </c:dPt>
          <c:dPt>
            <c:idx val="1"/>
            <c:bubble3D val="0"/>
            <c:spPr>
              <a:noFill/>
              <a:ln w="19050">
                <a:noFill/>
              </a:ln>
              <a:effectLst/>
            </c:spPr>
          </c:dPt>
          <c:dPt>
            <c:idx val="2"/>
            <c:bubble3D val="0"/>
            <c:spPr>
              <a:noFill/>
              <a:ln w="19050">
                <a:noFill/>
              </a:ln>
              <a:effectLst/>
            </c:spPr>
          </c:dPt>
          <c:dPt>
            <c:idx val="3"/>
            <c:bubble3D val="0"/>
            <c:spPr>
              <a:blipFill>
                <a:blip xmlns:r="http://schemas.openxmlformats.org/officeDocument/2006/relationships" r:embed="rId2"/>
                <a:stretch>
                  <a:fillRect/>
                </a:stretch>
              </a:blipFill>
              <a:ln w="19050">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ser>
          <c:idx val="1"/>
          <c:order val="1"/>
          <c:tx>
            <c:strRef>
              <c:f>Sheet1!$C$1</c:f>
              <c:strCache>
                <c:ptCount val="1"/>
                <c:pt idx="0">
                  <c:v>列1</c:v>
                </c:pt>
              </c:strCache>
            </c:strRef>
          </c:tx>
          <c:spPr>
            <a:ln w="19050">
              <a:noFill/>
            </a:ln>
          </c:spPr>
          <c:explosion val="0"/>
          <c:dPt>
            <c:idx val="0"/>
            <c:bubble3D val="0"/>
            <c:spPr>
              <a:solidFill>
                <a:schemeClr val="accent1"/>
              </a:solidFill>
              <a:ln w="19050">
                <a:noFill/>
              </a:ln>
              <a:effectLst/>
            </c:spPr>
          </c:dPt>
          <c:dPt>
            <c:idx val="1"/>
            <c:bubble3D val="0"/>
            <c:spPr>
              <a:blipFill>
                <a:blip xmlns:r="http://schemas.openxmlformats.org/officeDocument/2006/relationships" r:embed="rId3"/>
                <a:stretch>
                  <a:fillRect/>
                </a:stretch>
              </a:blipFill>
              <a:ln w="19050">
                <a:noFill/>
              </a:ln>
              <a:effectLst/>
            </c:spPr>
          </c:dPt>
          <c:dPt>
            <c:idx val="2"/>
            <c:bubble3D val="0"/>
            <c:spPr>
              <a:noFill/>
              <a:ln w="19050">
                <a:noFill/>
              </a:ln>
              <a:effectLst/>
            </c:spPr>
          </c:dPt>
          <c:dPt>
            <c:idx val="3"/>
            <c:bubble3D val="0"/>
            <c:spPr>
              <a:blipFill>
                <a:blip xmlns:r="http://schemas.openxmlformats.org/officeDocument/2006/relationships" r:embed="rId4"/>
                <a:stretch>
                  <a:fillRect/>
                </a:stretch>
              </a:blipFill>
              <a:ln w="19050">
                <a:noFill/>
              </a:ln>
              <a:effectLst/>
            </c:spPr>
          </c:dPt>
          <c:dLbls>
            <c:delete val="1"/>
          </c:dLbls>
          <c:cat>
            <c:strRef>
              <c:f>Sheet1!$A$2:$A$5</c:f>
              <c:strCache>
                <c:ptCount val="4"/>
                <c:pt idx="0">
                  <c:v>第一季度</c:v>
                </c:pt>
                <c:pt idx="1">
                  <c:v>第二季度</c:v>
                </c:pt>
                <c:pt idx="2">
                  <c:v>第三季度</c:v>
                </c:pt>
                <c:pt idx="3">
                  <c:v>第四季度</c:v>
                </c:pt>
              </c:strCache>
            </c:strRef>
          </c:cat>
          <c:val>
            <c:numRef>
              <c:f>Sheet1!$C$2:$C$5</c:f>
              <c:numCache>
                <c:formatCode>General</c:formatCode>
                <c:ptCount val="4"/>
                <c:pt idx="0">
                  <c:v>5.6</c:v>
                </c:pt>
                <c:pt idx="1">
                  <c:v>4.5</c:v>
                </c:pt>
                <c:pt idx="2">
                  <c:v>3.1</c:v>
                </c:pt>
                <c:pt idx="3">
                  <c:v>2.4</c:v>
                </c:pt>
              </c:numCache>
            </c:numRef>
          </c:val>
        </c:ser>
        <c:ser>
          <c:idx val="2"/>
          <c:order val="2"/>
          <c:tx>
            <c:strRef>
              <c:f>Sheet1!$D$1</c:f>
              <c:strCache>
                <c:ptCount val="1"/>
                <c:pt idx="0">
                  <c:v>列2</c:v>
                </c:pt>
              </c:strCache>
            </c:strRef>
          </c:tx>
          <c:spPr>
            <a:ln w="19050">
              <a:noFill/>
            </a:ln>
          </c:spPr>
          <c:explosion val="0"/>
          <c:dPt>
            <c:idx val="0"/>
            <c:bubble3D val="0"/>
            <c:spPr>
              <a:solidFill>
                <a:schemeClr val="accent1"/>
              </a:solidFill>
              <a:ln w="19050">
                <a:noFill/>
              </a:ln>
              <a:effectLst/>
            </c:spPr>
          </c:dPt>
          <c:dPt>
            <c:idx val="1"/>
            <c:bubble3D val="0"/>
            <c:spPr>
              <a:blipFill>
                <a:blip xmlns:r="http://schemas.openxmlformats.org/officeDocument/2006/relationships" r:embed="rId4"/>
                <a:stretch>
                  <a:fillRect/>
                </a:stretch>
              </a:blipFill>
              <a:ln w="19050">
                <a:noFill/>
              </a:ln>
              <a:effectLst/>
            </c:spPr>
          </c:dPt>
          <c:dPt>
            <c:idx val="2"/>
            <c:bubble3D val="0"/>
            <c:spPr>
              <a:noFill/>
              <a:ln w="19050">
                <a:noFill/>
              </a:ln>
              <a:effectLst/>
            </c:spPr>
          </c:dPt>
          <c:dPt>
            <c:idx val="3"/>
            <c:bubble3D val="0"/>
            <c:spPr>
              <a:blipFill>
                <a:blip xmlns:r="http://schemas.openxmlformats.org/officeDocument/2006/relationships" r:embed="rId3"/>
                <a:stretch>
                  <a:fillRect/>
                </a:stretch>
              </a:blipFill>
              <a:ln w="19050">
                <a:noFill/>
              </a:ln>
              <a:effectLst/>
            </c:spPr>
          </c:dPt>
          <c:dLbls>
            <c:delete val="1"/>
          </c:dLbls>
          <c:cat>
            <c:strRef>
              <c:f>Sheet1!$A$2:$A$5</c:f>
              <c:strCache>
                <c:ptCount val="4"/>
                <c:pt idx="0">
                  <c:v>第一季度</c:v>
                </c:pt>
                <c:pt idx="1">
                  <c:v>第二季度</c:v>
                </c:pt>
                <c:pt idx="2">
                  <c:v>第三季度</c:v>
                </c:pt>
                <c:pt idx="3">
                  <c:v>第四季度</c:v>
                </c:pt>
              </c:strCache>
            </c:strRef>
          </c:cat>
          <c:val>
            <c:numRef>
              <c:f>Sheet1!$D$2:$D$5</c:f>
              <c:numCache>
                <c:formatCode>General</c:formatCode>
                <c:ptCount val="4"/>
                <c:pt idx="0">
                  <c:v>7.5</c:v>
                </c:pt>
                <c:pt idx="1">
                  <c:v>6.3</c:v>
                </c:pt>
                <c:pt idx="2">
                  <c:v>5.5</c:v>
                </c:pt>
                <c:pt idx="3">
                  <c:v>6.1</c:v>
                </c:pt>
              </c:numCache>
            </c:numRef>
          </c:val>
        </c:ser>
        <c:ser>
          <c:idx val="3"/>
          <c:order val="3"/>
          <c:tx>
            <c:strRef>
              <c:f>Sheet1!$E$1</c:f>
              <c:strCache>
                <c:ptCount val="1"/>
                <c:pt idx="0">
                  <c:v>列3</c:v>
                </c:pt>
              </c:strCache>
            </c:strRef>
          </c:tx>
          <c:spPr>
            <a:ln w="19050">
              <a:noFill/>
            </a:ln>
          </c:spPr>
          <c:explosion val="0"/>
          <c:dPt>
            <c:idx val="0"/>
            <c:bubble3D val="0"/>
            <c:spPr>
              <a:solidFill>
                <a:schemeClr val="accent1"/>
              </a:solidFill>
              <a:ln w="19050">
                <a:noFill/>
              </a:ln>
              <a:effectLst/>
            </c:spPr>
          </c:dPt>
          <c:dPt>
            <c:idx val="1"/>
            <c:bubble3D val="0"/>
            <c:spPr>
              <a:blipFill>
                <a:blip xmlns:r="http://schemas.openxmlformats.org/officeDocument/2006/relationships" r:embed="rId5"/>
                <a:stretch>
                  <a:fillRect/>
                </a:stretch>
              </a:blipFill>
              <a:ln w="19050">
                <a:noFill/>
              </a:ln>
              <a:effectLst/>
            </c:spPr>
          </c:dPt>
          <c:dPt>
            <c:idx val="2"/>
            <c:bubble3D val="0"/>
            <c:spPr>
              <a:noFill/>
              <a:ln w="19050">
                <a:noFill/>
              </a:ln>
              <a:effectLst/>
            </c:spPr>
          </c:dPt>
          <c:dPt>
            <c:idx val="3"/>
            <c:bubble3D val="0"/>
            <c:spPr>
              <a:blipFill>
                <a:blip xmlns:r="http://schemas.openxmlformats.org/officeDocument/2006/relationships" r:embed="rId5"/>
                <a:stretch>
                  <a:fillRect/>
                </a:stretch>
              </a:blipFill>
              <a:ln w="19050">
                <a:noFill/>
              </a:ln>
              <a:effectLst/>
            </c:spPr>
          </c:dPt>
          <c:dLbls>
            <c:delete val="1"/>
          </c:dLbls>
          <c:cat>
            <c:strRef>
              <c:f>Sheet1!$A$2:$A$5</c:f>
              <c:strCache>
                <c:ptCount val="4"/>
                <c:pt idx="0">
                  <c:v>第一季度</c:v>
                </c:pt>
                <c:pt idx="1">
                  <c:v>第二季度</c:v>
                </c:pt>
                <c:pt idx="2">
                  <c:v>第三季度</c:v>
                </c:pt>
                <c:pt idx="3">
                  <c:v>第四季度</c:v>
                </c:pt>
              </c:strCache>
            </c:strRef>
          </c:cat>
          <c:val>
            <c:numRef>
              <c:f>Sheet1!$E$2:$E$5</c:f>
              <c:numCache>
                <c:formatCode>General</c:formatCode>
                <c:ptCount val="4"/>
                <c:pt idx="0">
                  <c:v>6.1</c:v>
                </c:pt>
                <c:pt idx="1">
                  <c:v>7.3</c:v>
                </c:pt>
                <c:pt idx="2">
                  <c:v>2.4</c:v>
                </c:pt>
                <c:pt idx="3">
                  <c:v>5.6</c:v>
                </c:pt>
              </c:numCache>
            </c:numRef>
          </c:val>
        </c:ser>
        <c:dLbls>
          <c:showLegendKey val="0"/>
          <c:showVal val="0"/>
          <c:showCatName val="0"/>
          <c:showSerName val="0"/>
          <c:showPercent val="0"/>
          <c:showBubbleSize val="0"/>
          <c:showLeaderLines val="1"/>
        </c:dLbls>
        <c:firstSliceAng val="90"/>
        <c:holeSize val="61"/>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19050">
              <a:noFill/>
            </a:ln>
          </c:spPr>
          <c:explosion val="0"/>
          <c:dPt>
            <c:idx val="0"/>
            <c:bubble3D val="0"/>
            <c:spPr>
              <a:blipFill>
                <a:blip xmlns:r="http://schemas.openxmlformats.org/officeDocument/2006/relationships" r:embed="rId2"/>
                <a:stretch>
                  <a:fillRect/>
                </a:stretch>
              </a:blipFill>
              <a:ln w="19050">
                <a:noFill/>
              </a:ln>
              <a:effectLst/>
            </c:spPr>
          </c:dPt>
          <c:dPt>
            <c:idx val="1"/>
            <c:bubble3D val="0"/>
            <c:spPr>
              <a:blipFill>
                <a:blip xmlns:r="http://schemas.openxmlformats.org/officeDocument/2006/relationships" r:embed="rId3"/>
                <a:stretch>
                  <a:fillRect/>
                </a:stretch>
              </a:blipFill>
              <a:ln w="19050">
                <a:noFill/>
              </a:ln>
              <a:effectLst/>
            </c:spPr>
          </c:dPt>
          <c:dPt>
            <c:idx val="2"/>
            <c:bubble3D val="0"/>
            <c:spPr>
              <a:blipFill>
                <a:blip xmlns:r="http://schemas.openxmlformats.org/officeDocument/2006/relationships" r:embed="rId4"/>
                <a:stretch>
                  <a:fillRect/>
                </a:stretch>
              </a:blipFill>
              <a:ln w="19050">
                <a:no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800" b="1" i="0" u="none" strike="noStrike" kern="1200" baseline="0">
                    <a:solidFill>
                      <a:schemeClr val="bg1"/>
                    </a:solidFill>
                    <a:effectLst/>
                    <a:latin typeface="+mn-lt"/>
                    <a:ea typeface="+mn-ea"/>
                    <a:cs typeface="+mn-cs"/>
                  </a:defRPr>
                </a:pPr>
              </a:p>
            </c:txPr>
            <c:dLblPos val="inEnd"/>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Sheet1!$A$2:$A$4</c:f>
              <c:strCache>
                <c:ptCount val="3"/>
                <c:pt idx="0">
                  <c:v>第一季度</c:v>
                </c:pt>
                <c:pt idx="1">
                  <c:v>第二季度</c:v>
                </c:pt>
                <c:pt idx="2">
                  <c:v>第四季度</c:v>
                </c:pt>
              </c:strCache>
            </c:strRef>
          </c:cat>
          <c:val>
            <c:numRef>
              <c:f>Sheet1!$B$2:$B$4</c:f>
              <c:numCache>
                <c:formatCode>General</c:formatCode>
                <c:ptCount val="3"/>
                <c:pt idx="0">
                  <c:v>91.4</c:v>
                </c:pt>
                <c:pt idx="1">
                  <c:v>5.9</c:v>
                </c:pt>
                <c:pt idx="2">
                  <c:v>2.7</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0.14917</cdr:x>
      <cdr:y>0.15132</cdr:y>
    </cdr:from>
    <cdr:to>
      <cdr:x>0.8507</cdr:x>
      <cdr:y>0.85284</cdr:y>
    </cdr:to>
    <cdr:sp>
      <cdr:nvSpPr>
        <cdr:cNvPr id="2" name="同心圆 1"/>
        <cdr:cNvSpPr/>
      </cdr:nvSpPr>
      <cdr:spPr xmlns:a="http://schemas.openxmlformats.org/drawingml/2006/main">
        <a:xfrm xmlns:a="http://schemas.openxmlformats.org/drawingml/2006/main">
          <a:off x="537028" y="544743"/>
          <a:ext cx="2525486" cy="2525486"/>
        </a:xfrm>
        <a:prstGeom xmlns:a="http://schemas.openxmlformats.org/drawingml/2006/main" prst="donut">
          <a:avLst>
            <a:gd name="adj" fmla="val 14136"/>
          </a:avLst>
        </a:prstGeom>
        <a:solidFill>
          <a:schemeClr val="tx1">
            <a:alpha val="21000"/>
          </a:schemeClr>
        </a:solidFill>
        <a:l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xmlns:a="http://schemas.openxmlformats.org/drawingml/2006/main">
        <a:bodyPr vertOverflow="clip" vert="horz" wrap="none" lIns="45720" tIns="45720" rIns="45720" bIns="45720" anchor="t" anchorCtr="0">
          <a:normAutofit/>
        </a:bodyPr>
        <a:lstStyle/>
        <a:p>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C3F33-3803-42FC-86E8-11ACEEAB0A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E6F11-1AD8-4C97-BF5E-1DEB7C8C2C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E6F11-1AD8-4C97-BF5E-1DEB7C8C2C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8537EE87-BC90-4263-A1C7-B6A9918BA5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A6843-657F-430A-AEC0-9374FF1294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3000" r="-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7EE87-BC90-4263-A1C7-B6A9918BA5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A6843-657F-430A-AEC0-9374FF1294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22.emf"/><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3.emf"/><Relationship Id="rId2" Type="http://schemas.openxmlformats.org/officeDocument/2006/relationships/image" Target="../media/image5.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image" Target="../media/image16.jpeg"/><Relationship Id="rId2" Type="http://schemas.openxmlformats.org/officeDocument/2006/relationships/chart" Target="../charts/chart3.xml"/><Relationship Id="rId1"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14286" y="4854237"/>
            <a:ext cx="502414" cy="502414"/>
          </a:xfrm>
          <a:prstGeom prst="rect">
            <a:avLst/>
          </a:prstGeom>
        </p:spPr>
      </p:pic>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922" y="4855507"/>
            <a:ext cx="502414" cy="502414"/>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112" y="4854872"/>
            <a:ext cx="502414" cy="502414"/>
          </a:xfrm>
          <a:prstGeom prst="rect">
            <a:avLst/>
          </a:prstGeom>
        </p:spPr>
      </p:pic>
      <p:sp>
        <p:nvSpPr>
          <p:cNvPr id="35" name="文本框 34"/>
          <p:cNvSpPr txBox="1"/>
          <p:nvPr/>
        </p:nvSpPr>
        <p:spPr>
          <a:xfrm>
            <a:off x="2978362" y="5445344"/>
            <a:ext cx="1706880" cy="39878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项目</a:t>
            </a:r>
            <a:r>
              <a:rPr lang="zh-CN" altLang="en-US" sz="2000" dirty="0">
                <a:latin typeface="微软雅黑" panose="020B0503020204020204" pitchFamily="34" charset="-122"/>
                <a:ea typeface="微软雅黑" panose="020B0503020204020204" pitchFamily="34" charset="-122"/>
              </a:rPr>
              <a:t>初始目标</a:t>
            </a:r>
            <a:endParaRPr lang="zh-CN" altLang="en-US" sz="20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5311649" y="5444709"/>
            <a:ext cx="1706880" cy="39878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项目</a:t>
            </a:r>
            <a:r>
              <a:rPr lang="zh-CN" altLang="en-US" sz="2000" dirty="0">
                <a:latin typeface="微软雅黑" panose="020B0503020204020204" pitchFamily="34" charset="-122"/>
                <a:ea typeface="微软雅黑" panose="020B0503020204020204" pitchFamily="34" charset="-122"/>
              </a:rPr>
              <a:t>开发过程</a:t>
            </a:r>
            <a:endParaRPr lang="zh-CN" altLang="en-US" sz="20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7644519" y="5445344"/>
            <a:ext cx="1706880" cy="39878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项目开发</a:t>
            </a:r>
            <a:r>
              <a:rPr lang="zh-CN" altLang="en-US" sz="2000" dirty="0">
                <a:latin typeface="微软雅黑" panose="020B0503020204020204" pitchFamily="34" charset="-122"/>
                <a:ea typeface="微软雅黑" panose="020B0503020204020204" pitchFamily="34" charset="-122"/>
              </a:rPr>
              <a:t>心得</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562735" y="1156335"/>
            <a:ext cx="9065895" cy="1322070"/>
          </a:xfrm>
          <a:prstGeom prst="rect">
            <a:avLst/>
          </a:prstGeom>
          <a:noFill/>
        </p:spPr>
        <p:txBody>
          <a:bodyPr wrap="square" rtlCol="0">
            <a:spAutoFit/>
          </a:bodyPr>
          <a:p>
            <a:pPr algn="just"/>
            <a:r>
              <a:rPr lang="en-US" altLang="zh-CN" sz="3600">
                <a:latin typeface="华文新魏" panose="02010800040101010101" charset="-122"/>
                <a:ea typeface="华文新魏" panose="02010800040101010101" charset="-122"/>
                <a:cs typeface="华文新魏" panose="02010800040101010101" charset="-122"/>
              </a:rPr>
              <a:t>              </a:t>
            </a:r>
            <a:r>
              <a:rPr lang="en-US" altLang="zh-CN" sz="3600" b="1">
                <a:latin typeface="华文新魏" panose="02010800040101010101" charset="-122"/>
                <a:ea typeface="华文新魏" panose="02010800040101010101" charset="-122"/>
                <a:cs typeface="华文新魏" panose="02010800040101010101" charset="-122"/>
              </a:rPr>
              <a:t>  </a:t>
            </a:r>
            <a:r>
              <a:rPr lang="en-US" altLang="zh-CN" sz="4000" b="1">
                <a:solidFill>
                  <a:srgbClr val="92D050"/>
                </a:solidFill>
                <a:latin typeface="华文新魏" panose="02010800040101010101" charset="-122"/>
                <a:ea typeface="华文新魏" panose="02010800040101010101" charset="-122"/>
                <a:cs typeface="华文新魏" panose="02010800040101010101" charset="-122"/>
              </a:rPr>
              <a:t> </a:t>
            </a:r>
            <a:r>
              <a:rPr lang="en-US" altLang="zh-CN" sz="4000" b="1">
                <a:solidFill>
                  <a:schemeClr val="tx1"/>
                </a:solidFill>
                <a:latin typeface="华文新魏" panose="02010800040101010101" charset="-122"/>
                <a:ea typeface="华文新魏" panose="02010800040101010101" charset="-122"/>
                <a:cs typeface="华文新魏" panose="02010800040101010101" charset="-122"/>
              </a:rPr>
              <a:t>QT</a:t>
            </a:r>
            <a:r>
              <a:rPr lang="zh-CN" altLang="en-US" sz="4000" b="1">
                <a:solidFill>
                  <a:schemeClr val="tx1"/>
                </a:solidFill>
                <a:latin typeface="华文新魏" panose="02010800040101010101" charset="-122"/>
                <a:ea typeface="华文新魏" panose="02010800040101010101" charset="-122"/>
                <a:cs typeface="华文新魏" panose="02010800040101010101" charset="-122"/>
              </a:rPr>
              <a:t>期末项目设计</a:t>
            </a:r>
            <a:endParaRPr lang="zh-CN" altLang="en-US" sz="4000" b="1">
              <a:solidFill>
                <a:schemeClr val="tx1"/>
              </a:solidFill>
              <a:latin typeface="华文新魏" panose="02010800040101010101" charset="-122"/>
              <a:ea typeface="华文新魏" panose="02010800040101010101" charset="-122"/>
              <a:cs typeface="华文新魏" panose="02010800040101010101" charset="-122"/>
            </a:endParaRPr>
          </a:p>
          <a:p>
            <a:pPr algn="just"/>
            <a:r>
              <a:rPr lang="en-US" altLang="zh-CN" sz="4000" b="1">
                <a:solidFill>
                  <a:schemeClr val="tx1"/>
                </a:solidFill>
                <a:latin typeface="华文新魏" panose="02010800040101010101" charset="-122"/>
                <a:ea typeface="华文新魏" panose="02010800040101010101" charset="-122"/>
                <a:cs typeface="华文新魏" panose="02010800040101010101" charset="-122"/>
              </a:rPr>
              <a:t>                                  </a:t>
            </a:r>
            <a:r>
              <a:rPr lang="en-US" altLang="zh-CN" sz="4000" b="1">
                <a:solidFill>
                  <a:schemeClr val="tx1"/>
                </a:solidFill>
                <a:ea typeface="+mn-lt"/>
                <a:cs typeface="华文新魏" panose="02010800040101010101" charset="-122"/>
              </a:rPr>
              <a:t> --</a:t>
            </a:r>
            <a:r>
              <a:rPr lang="zh-CN" altLang="en-US" sz="4000" b="1">
                <a:solidFill>
                  <a:schemeClr val="tx1"/>
                </a:solidFill>
                <a:latin typeface="华文新魏" panose="02010800040101010101" charset="-122"/>
                <a:ea typeface="华文新魏" panose="02010800040101010101" charset="-122"/>
                <a:cs typeface="华文新魏" panose="02010800040101010101" charset="-122"/>
              </a:rPr>
              <a:t>《永不言弃》</a:t>
            </a:r>
            <a:endParaRPr lang="zh-CN" altLang="en-US" sz="4000" b="1">
              <a:solidFill>
                <a:schemeClr val="tx1"/>
              </a:solidFill>
              <a:latin typeface="华文新魏" panose="02010800040101010101" charset="-122"/>
              <a:ea typeface="华文新魏" panose="02010800040101010101" charset="-122"/>
              <a:cs typeface="华文新魏" panose="02010800040101010101" charset="-122"/>
            </a:endParaRPr>
          </a:p>
        </p:txBody>
      </p:sp>
      <p:sp>
        <p:nvSpPr>
          <p:cNvPr id="5" name="文本框 4"/>
          <p:cNvSpPr txBox="1"/>
          <p:nvPr/>
        </p:nvSpPr>
        <p:spPr>
          <a:xfrm>
            <a:off x="8112760" y="6489700"/>
            <a:ext cx="4079240" cy="368300"/>
          </a:xfrm>
          <a:prstGeom prst="rect">
            <a:avLst/>
          </a:prstGeom>
          <a:noFill/>
        </p:spPr>
        <p:txBody>
          <a:bodyPr wrap="square" rtlCol="0">
            <a:spAutoFit/>
          </a:bodyPr>
          <a:p>
            <a:r>
              <a:rPr lang="en-US" altLang="zh-CN">
                <a:latin typeface="华文新魏" panose="02010800040101010101" charset="-122"/>
                <a:ea typeface="华文新魏" panose="02010800040101010101" charset="-122"/>
              </a:rPr>
              <a:t>    </a:t>
            </a:r>
            <a:r>
              <a:rPr lang="zh-CN" altLang="en-US">
                <a:latin typeface="华文新魏" panose="02010800040101010101" charset="-122"/>
                <a:ea typeface="华文新魏" panose="02010800040101010101" charset="-122"/>
              </a:rPr>
              <a:t>重庆师范大学计算机与信息科学学院</a:t>
            </a:r>
            <a:endParaRPr lang="zh-CN" altLang="en-US">
              <a:latin typeface="华文新魏" panose="02010800040101010101" charset="-122"/>
              <a:ea typeface="华文新魏" panose="02010800040101010101" charset="-122"/>
            </a:endParaRPr>
          </a:p>
        </p:txBody>
      </p:sp>
      <p:sp>
        <p:nvSpPr>
          <p:cNvPr id="6" name="文本框 5"/>
          <p:cNvSpPr txBox="1"/>
          <p:nvPr/>
        </p:nvSpPr>
        <p:spPr>
          <a:xfrm>
            <a:off x="7529195" y="3273425"/>
            <a:ext cx="3099435" cy="1014730"/>
          </a:xfrm>
          <a:prstGeom prst="rect">
            <a:avLst/>
          </a:prstGeom>
          <a:noFill/>
        </p:spPr>
        <p:txBody>
          <a:bodyPr wrap="square" rtlCol="0">
            <a:spAutoFit/>
          </a:bodyPr>
          <a:p>
            <a:r>
              <a:rPr lang="zh-CN" altLang="en-US" sz="2000">
                <a:latin typeface="华文新魏" panose="02010800040101010101" charset="-122"/>
                <a:ea typeface="华文新魏" panose="02010800040101010101" charset="-122"/>
              </a:rPr>
              <a:t>小组成员：</a:t>
            </a:r>
            <a:endParaRPr lang="zh-CN" altLang="en-US" sz="2000">
              <a:latin typeface="华文新魏" panose="02010800040101010101" charset="-122"/>
              <a:ea typeface="华文新魏" panose="02010800040101010101" charset="-122"/>
            </a:endParaRPr>
          </a:p>
          <a:p>
            <a:r>
              <a:rPr lang="zh-CN" altLang="en-US" sz="2000">
                <a:latin typeface="华文新魏" panose="02010800040101010101" charset="-122"/>
                <a:ea typeface="华文新魏" panose="02010800040101010101" charset="-122"/>
              </a:rPr>
              <a:t>彭渡凯，龚华强，邓依旭</a:t>
            </a:r>
            <a:endParaRPr lang="zh-CN" altLang="en-US" sz="2000">
              <a:latin typeface="华文新魏" panose="02010800040101010101" charset="-122"/>
              <a:ea typeface="华文新魏" panose="02010800040101010101" charset="-122"/>
            </a:endParaRPr>
          </a:p>
          <a:p>
            <a:endParaRPr lang="zh-CN" altLang="en-US" sz="2000">
              <a:latin typeface="华文新魏" panose="02010800040101010101" charset="-122"/>
              <a:ea typeface="华文新魏" panose="0201080004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项目实现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42100" y="149850"/>
            <a:ext cx="255156" cy="523221"/>
            <a:chOff x="2524835" y="1384107"/>
            <a:chExt cx="1528551" cy="3134436"/>
          </a:xfrm>
          <a:blipFill>
            <a:blip r:embed="rId1"/>
            <a:stretch>
              <a:fillRect/>
            </a:stretch>
          </a:blipFill>
        </p:grpSpPr>
        <p:sp>
          <p:nvSpPr>
            <p:cNvPr id="7" name="矩形 6"/>
            <p:cNvSpPr/>
            <p:nvPr/>
          </p:nvSpPr>
          <p:spPr>
            <a:xfrm>
              <a:off x="2634018" y="1384107"/>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8" name="矩形 7"/>
            <p:cNvSpPr/>
            <p:nvPr/>
          </p:nvSpPr>
          <p:spPr>
            <a:xfrm>
              <a:off x="3772469" y="1536507"/>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9" name="矩形 8"/>
            <p:cNvSpPr/>
            <p:nvPr/>
          </p:nvSpPr>
          <p:spPr>
            <a:xfrm>
              <a:off x="2634018" y="2745471"/>
              <a:ext cx="1310185" cy="282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0" name="矩形 9"/>
            <p:cNvSpPr/>
            <p:nvPr/>
          </p:nvSpPr>
          <p:spPr>
            <a:xfrm>
              <a:off x="2524835" y="3027525"/>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1" name="矩形 10"/>
            <p:cNvSpPr/>
            <p:nvPr/>
          </p:nvSpPr>
          <p:spPr>
            <a:xfrm>
              <a:off x="2665293" y="4259235"/>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22" name="组合 21"/>
          <p:cNvGrpSpPr/>
          <p:nvPr/>
        </p:nvGrpSpPr>
        <p:grpSpPr>
          <a:xfrm>
            <a:off x="-100043" y="3310255"/>
            <a:ext cx="4731656" cy="3454399"/>
            <a:chOff x="6201697" y="2032000"/>
            <a:chExt cx="4731656" cy="3454399"/>
          </a:xfrm>
        </p:grpSpPr>
        <p:grpSp>
          <p:nvGrpSpPr>
            <p:cNvPr id="23" name="组合 22"/>
            <p:cNvGrpSpPr/>
            <p:nvPr/>
          </p:nvGrpSpPr>
          <p:grpSpPr>
            <a:xfrm>
              <a:off x="6201697" y="2032000"/>
              <a:ext cx="4731656" cy="3454399"/>
              <a:chOff x="522515" y="827314"/>
              <a:chExt cx="4731656" cy="3454399"/>
            </a:xfrm>
          </p:grpSpPr>
          <p:grpSp>
            <p:nvGrpSpPr>
              <p:cNvPr id="27" name="组合 26"/>
              <p:cNvGrpSpPr/>
              <p:nvPr/>
            </p:nvGrpSpPr>
            <p:grpSpPr>
              <a:xfrm>
                <a:off x="522515" y="827314"/>
                <a:ext cx="4731656" cy="3454399"/>
                <a:chOff x="522515" y="827314"/>
                <a:chExt cx="4731656" cy="3454399"/>
              </a:xfrm>
            </p:grpSpPr>
            <p:sp>
              <p:nvSpPr>
                <p:cNvPr id="29" name="等腰三角形 28"/>
                <p:cNvSpPr/>
                <p:nvPr/>
              </p:nvSpPr>
              <p:spPr>
                <a:xfrm flipV="1">
                  <a:off x="522515" y="3875311"/>
                  <a:ext cx="4731656" cy="406402"/>
                </a:xfrm>
                <a:prstGeom prst="triangle">
                  <a:avLst/>
                </a:prstGeom>
                <a:gradFill flip="none" rotWithShape="1">
                  <a:gsLst>
                    <a:gs pos="0">
                      <a:schemeClr val="bg2">
                        <a:alpha val="12000"/>
                      </a:schemeClr>
                    </a:gs>
                    <a:gs pos="74000">
                      <a:schemeClr val="bg1">
                        <a:lumMod val="50000"/>
                        <a:alpha val="32000"/>
                      </a:schemeClr>
                    </a:gs>
                    <a:gs pos="94000">
                      <a:schemeClr val="tx1">
                        <a:lumMod val="50000"/>
                        <a:lumOff val="50000"/>
                        <a:alpha val="5100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22690" y="1814760"/>
                  <a:ext cx="546826" cy="1102135"/>
                </a:xfrm>
                <a:custGeom>
                  <a:avLst/>
                  <a:gdLst>
                    <a:gd name="connsiteX0" fmla="*/ 0 w 546826"/>
                    <a:gd name="connsiteY0" fmla="*/ 0 h 1102135"/>
                    <a:gd name="connsiteX1" fmla="*/ 106438 w 546826"/>
                    <a:gd name="connsiteY1" fmla="*/ 10729 h 1102135"/>
                    <a:gd name="connsiteX2" fmla="*/ 546826 w 546826"/>
                    <a:gd name="connsiteY2" fmla="*/ 551067 h 1102135"/>
                    <a:gd name="connsiteX3" fmla="*/ 106438 w 546826"/>
                    <a:gd name="connsiteY3" fmla="*/ 1091405 h 1102135"/>
                    <a:gd name="connsiteX4" fmla="*/ 0 w 546826"/>
                    <a:gd name="connsiteY4" fmla="*/ 1102135 h 110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826" h="1102135">
                      <a:moveTo>
                        <a:pt x="0" y="0"/>
                      </a:moveTo>
                      <a:lnTo>
                        <a:pt x="106438" y="10729"/>
                      </a:lnTo>
                      <a:cubicBezTo>
                        <a:pt x="357767" y="62159"/>
                        <a:pt x="546826" y="284534"/>
                        <a:pt x="546826" y="551067"/>
                      </a:cubicBezTo>
                      <a:cubicBezTo>
                        <a:pt x="546826" y="817600"/>
                        <a:pt x="357767" y="1039975"/>
                        <a:pt x="106438" y="1091405"/>
                      </a:cubicBezTo>
                      <a:lnTo>
                        <a:pt x="0" y="1102135"/>
                      </a:lnTo>
                      <a:close/>
                    </a:path>
                  </a:pathLst>
                </a:custGeom>
                <a:blipFill>
                  <a:blip r:embed="rId1"/>
                  <a:stretch>
                    <a:fillRect/>
                  </a:stretch>
                </a:blip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970076" y="827314"/>
                  <a:ext cx="3877695" cy="3077029"/>
                </a:xfrm>
                <a:custGeom>
                  <a:avLst/>
                  <a:gdLst>
                    <a:gd name="connsiteX0" fmla="*/ 152355 w 3877695"/>
                    <a:gd name="connsiteY0" fmla="*/ 0 h 3077029"/>
                    <a:gd name="connsiteX1" fmla="*/ 3727721 w 3877695"/>
                    <a:gd name="connsiteY1" fmla="*/ 0 h 3077029"/>
                    <a:gd name="connsiteX2" fmla="*/ 3877695 w 3877695"/>
                    <a:gd name="connsiteY2" fmla="*/ 149974 h 3077029"/>
                    <a:gd name="connsiteX3" fmla="*/ 3877695 w 3877695"/>
                    <a:gd name="connsiteY3" fmla="*/ 2927055 h 3077029"/>
                    <a:gd name="connsiteX4" fmla="*/ 3727721 w 3877695"/>
                    <a:gd name="connsiteY4" fmla="*/ 3077029 h 3077029"/>
                    <a:gd name="connsiteX5" fmla="*/ 152355 w 3877695"/>
                    <a:gd name="connsiteY5" fmla="*/ 3077029 h 3077029"/>
                    <a:gd name="connsiteX6" fmla="*/ 2381 w 3877695"/>
                    <a:gd name="connsiteY6" fmla="*/ 2927055 h 3077029"/>
                    <a:gd name="connsiteX7" fmla="*/ 2381 w 3877695"/>
                    <a:gd name="connsiteY7" fmla="*/ 2131375 h 3077029"/>
                    <a:gd name="connsiteX8" fmla="*/ 7384 w 3877695"/>
                    <a:gd name="connsiteY8" fmla="*/ 2143453 h 3077029"/>
                    <a:gd name="connsiteX9" fmla="*/ 8273 w 3877695"/>
                    <a:gd name="connsiteY9" fmla="*/ 2143821 h 3077029"/>
                    <a:gd name="connsiteX10" fmla="*/ 0 w 3877695"/>
                    <a:gd name="connsiteY10" fmla="*/ 2123848 h 3077029"/>
                    <a:gd name="connsiteX11" fmla="*/ 11624 w 3877695"/>
                    <a:gd name="connsiteY11" fmla="*/ 2095784 h 3077029"/>
                    <a:gd name="connsiteX12" fmla="*/ 32449 w 3877695"/>
                    <a:gd name="connsiteY12" fmla="*/ 2087159 h 3077029"/>
                    <a:gd name="connsiteX13" fmla="*/ 32191 w 3877695"/>
                    <a:gd name="connsiteY13" fmla="*/ 2087052 h 3077029"/>
                    <a:gd name="connsiteX14" fmla="*/ 32872 w 3877695"/>
                    <a:gd name="connsiteY14" fmla="*/ 2086983 h 3077029"/>
                    <a:gd name="connsiteX15" fmla="*/ 39688 w 3877695"/>
                    <a:gd name="connsiteY15" fmla="*/ 2084160 h 3077029"/>
                    <a:gd name="connsiteX16" fmla="*/ 43836 w 3877695"/>
                    <a:gd name="connsiteY16" fmla="*/ 2085878 h 3077029"/>
                    <a:gd name="connsiteX17" fmla="*/ 113536 w 3877695"/>
                    <a:gd name="connsiteY17" fmla="*/ 2078852 h 3077029"/>
                    <a:gd name="connsiteX18" fmla="*/ 553924 w 3877695"/>
                    <a:gd name="connsiteY18" fmla="*/ 1538514 h 3077029"/>
                    <a:gd name="connsiteX19" fmla="*/ 113536 w 3877695"/>
                    <a:gd name="connsiteY19" fmla="*/ 998176 h 3077029"/>
                    <a:gd name="connsiteX20" fmla="*/ 49328 w 3877695"/>
                    <a:gd name="connsiteY20" fmla="*/ 991703 h 3077029"/>
                    <a:gd name="connsiteX21" fmla="*/ 40084 w 3877695"/>
                    <a:gd name="connsiteY21" fmla="*/ 995532 h 3077029"/>
                    <a:gd name="connsiteX22" fmla="*/ 0 w 3877695"/>
                    <a:gd name="connsiteY22" fmla="*/ 955448 h 3077029"/>
                    <a:gd name="connsiteX23" fmla="*/ 7876 w 3877695"/>
                    <a:gd name="connsiteY23" fmla="*/ 936433 h 3077029"/>
                    <a:gd name="connsiteX24" fmla="*/ 7384 w 3877695"/>
                    <a:gd name="connsiteY24" fmla="*/ 936637 h 3077029"/>
                    <a:gd name="connsiteX25" fmla="*/ 2381 w 3877695"/>
                    <a:gd name="connsiteY25" fmla="*/ 948714 h 3077029"/>
                    <a:gd name="connsiteX26" fmla="*/ 2381 w 3877695"/>
                    <a:gd name="connsiteY26" fmla="*/ 149974 h 3077029"/>
                    <a:gd name="connsiteX27" fmla="*/ 152355 w 3877695"/>
                    <a:gd name="connsiteY27" fmla="*/ 0 h 307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77695" h="3077029">
                      <a:moveTo>
                        <a:pt x="152355" y="0"/>
                      </a:moveTo>
                      <a:lnTo>
                        <a:pt x="3727721" y="0"/>
                      </a:lnTo>
                      <a:cubicBezTo>
                        <a:pt x="3810549" y="0"/>
                        <a:pt x="3877695" y="67146"/>
                        <a:pt x="3877695" y="149974"/>
                      </a:cubicBezTo>
                      <a:lnTo>
                        <a:pt x="3877695" y="2927055"/>
                      </a:lnTo>
                      <a:cubicBezTo>
                        <a:pt x="3877695" y="3009883"/>
                        <a:pt x="3810549" y="3077029"/>
                        <a:pt x="3727721" y="3077029"/>
                      </a:cubicBezTo>
                      <a:lnTo>
                        <a:pt x="152355" y="3077029"/>
                      </a:lnTo>
                      <a:cubicBezTo>
                        <a:pt x="69527" y="3077029"/>
                        <a:pt x="2381" y="3009883"/>
                        <a:pt x="2381" y="2927055"/>
                      </a:cubicBezTo>
                      <a:lnTo>
                        <a:pt x="2381" y="2131375"/>
                      </a:lnTo>
                      <a:lnTo>
                        <a:pt x="7384" y="2143453"/>
                      </a:lnTo>
                      <a:lnTo>
                        <a:pt x="8273" y="2143821"/>
                      </a:lnTo>
                      <a:lnTo>
                        <a:pt x="0" y="2123848"/>
                      </a:lnTo>
                      <a:cubicBezTo>
                        <a:pt x="0" y="2112889"/>
                        <a:pt x="4442" y="2102967"/>
                        <a:pt x="11624" y="2095784"/>
                      </a:cubicBezTo>
                      <a:lnTo>
                        <a:pt x="32449" y="2087159"/>
                      </a:lnTo>
                      <a:lnTo>
                        <a:pt x="32191" y="2087052"/>
                      </a:lnTo>
                      <a:lnTo>
                        <a:pt x="32872" y="2086983"/>
                      </a:lnTo>
                      <a:lnTo>
                        <a:pt x="39688" y="2084160"/>
                      </a:lnTo>
                      <a:lnTo>
                        <a:pt x="43836" y="2085878"/>
                      </a:lnTo>
                      <a:lnTo>
                        <a:pt x="113536" y="2078852"/>
                      </a:lnTo>
                      <a:cubicBezTo>
                        <a:pt x="364865" y="2027422"/>
                        <a:pt x="553924" y="1805047"/>
                        <a:pt x="553924" y="1538514"/>
                      </a:cubicBezTo>
                      <a:cubicBezTo>
                        <a:pt x="553924" y="1271981"/>
                        <a:pt x="364865" y="1049606"/>
                        <a:pt x="113536" y="998176"/>
                      </a:cubicBezTo>
                      <a:lnTo>
                        <a:pt x="49328" y="991703"/>
                      </a:lnTo>
                      <a:lnTo>
                        <a:pt x="40084" y="995532"/>
                      </a:lnTo>
                      <a:cubicBezTo>
                        <a:pt x="17946" y="995532"/>
                        <a:pt x="0" y="977586"/>
                        <a:pt x="0" y="955448"/>
                      </a:cubicBezTo>
                      <a:lnTo>
                        <a:pt x="7876" y="936433"/>
                      </a:lnTo>
                      <a:lnTo>
                        <a:pt x="7384" y="936637"/>
                      </a:lnTo>
                      <a:lnTo>
                        <a:pt x="2381" y="948714"/>
                      </a:lnTo>
                      <a:lnTo>
                        <a:pt x="2381" y="149974"/>
                      </a:lnTo>
                      <a:cubicBezTo>
                        <a:pt x="2381" y="67146"/>
                        <a:pt x="69527" y="0"/>
                        <a:pt x="152355" y="0"/>
                      </a:cubicBezTo>
                      <a:close/>
                    </a:path>
                  </a:pathLst>
                </a:custGeom>
                <a:gradFill flip="none" rotWithShape="1">
                  <a:gsLst>
                    <a:gs pos="0">
                      <a:schemeClr val="bg1"/>
                    </a:gs>
                    <a:gs pos="48000">
                      <a:srgbClr val="FBFBFB"/>
                    </a:gs>
                    <a:gs pos="52000">
                      <a:srgbClr val="F0F0F0"/>
                    </a:gs>
                    <a:gs pos="50000">
                      <a:srgbClr val="E7E7E7"/>
                    </a:gs>
                    <a:gs pos="100000">
                      <a:srgbClr val="E7E7E7"/>
                    </a:gs>
                  </a:gsLst>
                  <a:lin ang="0" scaled="1"/>
                  <a:tileRect/>
                </a:gradFill>
                <a:ln>
                  <a:noFill/>
                </a:ln>
                <a:effectLst>
                  <a:outerShdw blurRad="241300" dist="101600" sx="98000" sy="980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4397829" y="1088572"/>
                <a:ext cx="246743" cy="246743"/>
              </a:xfrm>
              <a:prstGeom prst="ellipse">
                <a:avLst/>
              </a:prstGeom>
              <a:blipFill>
                <a:blip r:embed="rId1"/>
                <a:stretch>
                  <a:fillRect/>
                </a:stretch>
              </a:blipFill>
              <a:ln>
                <a:solidFill>
                  <a:schemeClr val="bg1"/>
                </a:solidFill>
              </a:ln>
              <a:effectLst>
                <a:outerShdw blurRad="127000" dist="50800" dir="600000" sx="97000" sy="97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任意多边形 23"/>
            <p:cNvSpPr/>
            <p:nvPr/>
          </p:nvSpPr>
          <p:spPr bwMode="auto">
            <a:xfrm>
              <a:off x="6701872" y="3424941"/>
              <a:ext cx="339505" cy="339505"/>
            </a:xfrm>
            <a:custGeom>
              <a:avLst/>
              <a:gdLst>
                <a:gd name="connsiteX0" fmla="*/ 531623 w 1063246"/>
                <a:gd name="connsiteY0" fmla="*/ 386480 h 1063246"/>
                <a:gd name="connsiteX1" fmla="*/ 386480 w 1063246"/>
                <a:gd name="connsiteY1" fmla="*/ 531623 h 1063246"/>
                <a:gd name="connsiteX2" fmla="*/ 531623 w 1063246"/>
                <a:gd name="connsiteY2" fmla="*/ 676766 h 1063246"/>
                <a:gd name="connsiteX3" fmla="*/ 676766 w 1063246"/>
                <a:gd name="connsiteY3" fmla="*/ 531623 h 1063246"/>
                <a:gd name="connsiteX4" fmla="*/ 531623 w 1063246"/>
                <a:gd name="connsiteY4" fmla="*/ 386480 h 1063246"/>
                <a:gd name="connsiteX5" fmla="*/ 389857 w 1063246"/>
                <a:gd name="connsiteY5" fmla="*/ 0 h 1063246"/>
                <a:gd name="connsiteX6" fmla="*/ 478461 w 1063246"/>
                <a:gd name="connsiteY6" fmla="*/ 141766 h 1063246"/>
                <a:gd name="connsiteX7" fmla="*/ 531623 w 1063246"/>
                <a:gd name="connsiteY7" fmla="*/ 141766 h 1063246"/>
                <a:gd name="connsiteX8" fmla="*/ 593646 w 1063246"/>
                <a:gd name="connsiteY8" fmla="*/ 141766 h 1063246"/>
                <a:gd name="connsiteX9" fmla="*/ 682250 w 1063246"/>
                <a:gd name="connsiteY9" fmla="*/ 0 h 1063246"/>
                <a:gd name="connsiteX10" fmla="*/ 806295 w 1063246"/>
                <a:gd name="connsiteY10" fmla="*/ 53162 h 1063246"/>
                <a:gd name="connsiteX11" fmla="*/ 770853 w 1063246"/>
                <a:gd name="connsiteY11" fmla="*/ 212649 h 1063246"/>
                <a:gd name="connsiteX12" fmla="*/ 850597 w 1063246"/>
                <a:gd name="connsiteY12" fmla="*/ 301253 h 1063246"/>
                <a:gd name="connsiteX13" fmla="*/ 1010084 w 1063246"/>
                <a:gd name="connsiteY13" fmla="*/ 256951 h 1063246"/>
                <a:gd name="connsiteX14" fmla="*/ 1063246 w 1063246"/>
                <a:gd name="connsiteY14" fmla="*/ 389857 h 1063246"/>
                <a:gd name="connsiteX15" fmla="*/ 921480 w 1063246"/>
                <a:gd name="connsiteY15" fmla="*/ 478461 h 1063246"/>
                <a:gd name="connsiteX16" fmla="*/ 921480 w 1063246"/>
                <a:gd name="connsiteY16" fmla="*/ 531623 h 1063246"/>
                <a:gd name="connsiteX17" fmla="*/ 921480 w 1063246"/>
                <a:gd name="connsiteY17" fmla="*/ 593646 h 1063246"/>
                <a:gd name="connsiteX18" fmla="*/ 1063246 w 1063246"/>
                <a:gd name="connsiteY18" fmla="*/ 673389 h 1063246"/>
                <a:gd name="connsiteX19" fmla="*/ 1010084 w 1063246"/>
                <a:gd name="connsiteY19" fmla="*/ 806295 h 1063246"/>
                <a:gd name="connsiteX20" fmla="*/ 850597 w 1063246"/>
                <a:gd name="connsiteY20" fmla="*/ 761993 h 1063246"/>
                <a:gd name="connsiteX21" fmla="*/ 761993 w 1063246"/>
                <a:gd name="connsiteY21" fmla="*/ 850597 h 1063246"/>
                <a:gd name="connsiteX22" fmla="*/ 806295 w 1063246"/>
                <a:gd name="connsiteY22" fmla="*/ 1010084 h 1063246"/>
                <a:gd name="connsiteX23" fmla="*/ 673389 w 1063246"/>
                <a:gd name="connsiteY23" fmla="*/ 1063246 h 1063246"/>
                <a:gd name="connsiteX24" fmla="*/ 584785 w 1063246"/>
                <a:gd name="connsiteY24" fmla="*/ 921480 h 1063246"/>
                <a:gd name="connsiteX25" fmla="*/ 531623 w 1063246"/>
                <a:gd name="connsiteY25" fmla="*/ 921480 h 1063246"/>
                <a:gd name="connsiteX26" fmla="*/ 469600 w 1063246"/>
                <a:gd name="connsiteY26" fmla="*/ 921480 h 1063246"/>
                <a:gd name="connsiteX27" fmla="*/ 389857 w 1063246"/>
                <a:gd name="connsiteY27" fmla="*/ 1063246 h 1063246"/>
                <a:gd name="connsiteX28" fmla="*/ 256951 w 1063246"/>
                <a:gd name="connsiteY28" fmla="*/ 1010084 h 1063246"/>
                <a:gd name="connsiteX29" fmla="*/ 301253 w 1063246"/>
                <a:gd name="connsiteY29" fmla="*/ 841736 h 1063246"/>
                <a:gd name="connsiteX30" fmla="*/ 212649 w 1063246"/>
                <a:gd name="connsiteY30" fmla="*/ 761993 h 1063246"/>
                <a:gd name="connsiteX31" fmla="*/ 53162 w 1063246"/>
                <a:gd name="connsiteY31" fmla="*/ 806295 h 1063246"/>
                <a:gd name="connsiteX32" fmla="*/ 0 w 1063246"/>
                <a:gd name="connsiteY32" fmla="*/ 673389 h 1063246"/>
                <a:gd name="connsiteX33" fmla="*/ 141766 w 1063246"/>
                <a:gd name="connsiteY33" fmla="*/ 584785 h 1063246"/>
                <a:gd name="connsiteX34" fmla="*/ 141766 w 1063246"/>
                <a:gd name="connsiteY34" fmla="*/ 531623 h 1063246"/>
                <a:gd name="connsiteX35" fmla="*/ 141766 w 1063246"/>
                <a:gd name="connsiteY35" fmla="*/ 469600 h 1063246"/>
                <a:gd name="connsiteX36" fmla="*/ 0 w 1063246"/>
                <a:gd name="connsiteY36" fmla="*/ 380997 h 1063246"/>
                <a:gd name="connsiteX37" fmla="*/ 53162 w 1063246"/>
                <a:gd name="connsiteY37" fmla="*/ 256951 h 1063246"/>
                <a:gd name="connsiteX38" fmla="*/ 212649 w 1063246"/>
                <a:gd name="connsiteY38" fmla="*/ 301253 h 1063246"/>
                <a:gd name="connsiteX39" fmla="*/ 301253 w 1063246"/>
                <a:gd name="connsiteY39" fmla="*/ 212649 h 1063246"/>
                <a:gd name="connsiteX40" fmla="*/ 256951 w 1063246"/>
                <a:gd name="connsiteY40" fmla="*/ 53162 h 1063246"/>
                <a:gd name="connsiteX41" fmla="*/ 389857 w 1063246"/>
                <a:gd name="connsiteY41" fmla="*/ 0 h 106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63246" h="1063246">
                  <a:moveTo>
                    <a:pt x="531623" y="386480"/>
                  </a:moveTo>
                  <a:cubicBezTo>
                    <a:pt x="451463" y="386480"/>
                    <a:pt x="386480" y="451463"/>
                    <a:pt x="386480" y="531623"/>
                  </a:cubicBezTo>
                  <a:cubicBezTo>
                    <a:pt x="386480" y="611783"/>
                    <a:pt x="451463" y="676766"/>
                    <a:pt x="531623" y="676766"/>
                  </a:cubicBezTo>
                  <a:cubicBezTo>
                    <a:pt x="611783" y="676766"/>
                    <a:pt x="676766" y="611783"/>
                    <a:pt x="676766" y="531623"/>
                  </a:cubicBezTo>
                  <a:cubicBezTo>
                    <a:pt x="676766" y="451463"/>
                    <a:pt x="611783" y="386480"/>
                    <a:pt x="531623" y="386480"/>
                  </a:cubicBezTo>
                  <a:close/>
                  <a:moveTo>
                    <a:pt x="389857" y="0"/>
                  </a:moveTo>
                  <a:cubicBezTo>
                    <a:pt x="478461" y="141766"/>
                    <a:pt x="478461" y="141766"/>
                    <a:pt x="478461" y="141766"/>
                  </a:cubicBezTo>
                  <a:cubicBezTo>
                    <a:pt x="496182" y="141766"/>
                    <a:pt x="513902" y="141766"/>
                    <a:pt x="531623" y="141766"/>
                  </a:cubicBezTo>
                  <a:cubicBezTo>
                    <a:pt x="549344" y="141766"/>
                    <a:pt x="575925" y="141766"/>
                    <a:pt x="593646" y="141766"/>
                  </a:cubicBezTo>
                  <a:cubicBezTo>
                    <a:pt x="682250" y="0"/>
                    <a:pt x="682250" y="0"/>
                    <a:pt x="682250" y="0"/>
                  </a:cubicBezTo>
                  <a:cubicBezTo>
                    <a:pt x="806295" y="53162"/>
                    <a:pt x="806295" y="53162"/>
                    <a:pt x="806295" y="53162"/>
                  </a:cubicBezTo>
                  <a:cubicBezTo>
                    <a:pt x="770853" y="212649"/>
                    <a:pt x="770853" y="212649"/>
                    <a:pt x="770853" y="212649"/>
                  </a:cubicBezTo>
                  <a:cubicBezTo>
                    <a:pt x="797435" y="239230"/>
                    <a:pt x="824016" y="265812"/>
                    <a:pt x="850597" y="301253"/>
                  </a:cubicBezTo>
                  <a:cubicBezTo>
                    <a:pt x="1010084" y="256951"/>
                    <a:pt x="1010084" y="256951"/>
                    <a:pt x="1010084" y="256951"/>
                  </a:cubicBezTo>
                  <a:cubicBezTo>
                    <a:pt x="1063246" y="389857"/>
                    <a:pt x="1063246" y="389857"/>
                    <a:pt x="1063246" y="389857"/>
                  </a:cubicBezTo>
                  <a:cubicBezTo>
                    <a:pt x="921480" y="478461"/>
                    <a:pt x="921480" y="478461"/>
                    <a:pt x="921480" y="478461"/>
                  </a:cubicBezTo>
                  <a:cubicBezTo>
                    <a:pt x="921480" y="496182"/>
                    <a:pt x="921480" y="513902"/>
                    <a:pt x="921480" y="531623"/>
                  </a:cubicBezTo>
                  <a:cubicBezTo>
                    <a:pt x="921480" y="549344"/>
                    <a:pt x="921480" y="567065"/>
                    <a:pt x="921480" y="593646"/>
                  </a:cubicBezTo>
                  <a:cubicBezTo>
                    <a:pt x="1063246" y="673389"/>
                    <a:pt x="1063246" y="673389"/>
                    <a:pt x="1063246" y="673389"/>
                  </a:cubicBezTo>
                  <a:cubicBezTo>
                    <a:pt x="1010084" y="806295"/>
                    <a:pt x="1010084" y="806295"/>
                    <a:pt x="1010084" y="806295"/>
                  </a:cubicBezTo>
                  <a:cubicBezTo>
                    <a:pt x="850597" y="761993"/>
                    <a:pt x="850597" y="761993"/>
                    <a:pt x="850597" y="761993"/>
                  </a:cubicBezTo>
                  <a:cubicBezTo>
                    <a:pt x="824016" y="797435"/>
                    <a:pt x="797435" y="824016"/>
                    <a:pt x="761993" y="850597"/>
                  </a:cubicBezTo>
                  <a:cubicBezTo>
                    <a:pt x="806295" y="1010084"/>
                    <a:pt x="806295" y="1010084"/>
                    <a:pt x="806295" y="1010084"/>
                  </a:cubicBezTo>
                  <a:cubicBezTo>
                    <a:pt x="673389" y="1063246"/>
                    <a:pt x="673389" y="1063246"/>
                    <a:pt x="673389" y="1063246"/>
                  </a:cubicBezTo>
                  <a:cubicBezTo>
                    <a:pt x="584785" y="921480"/>
                    <a:pt x="584785" y="921480"/>
                    <a:pt x="584785" y="921480"/>
                  </a:cubicBezTo>
                  <a:cubicBezTo>
                    <a:pt x="567065" y="921480"/>
                    <a:pt x="549344" y="921480"/>
                    <a:pt x="531623" y="921480"/>
                  </a:cubicBezTo>
                  <a:cubicBezTo>
                    <a:pt x="513902" y="921480"/>
                    <a:pt x="496182" y="921480"/>
                    <a:pt x="469600" y="921480"/>
                  </a:cubicBezTo>
                  <a:cubicBezTo>
                    <a:pt x="389857" y="1063246"/>
                    <a:pt x="389857" y="1063246"/>
                    <a:pt x="389857" y="1063246"/>
                  </a:cubicBezTo>
                  <a:cubicBezTo>
                    <a:pt x="256951" y="1010084"/>
                    <a:pt x="256951" y="1010084"/>
                    <a:pt x="256951" y="1010084"/>
                  </a:cubicBezTo>
                  <a:cubicBezTo>
                    <a:pt x="301253" y="841736"/>
                    <a:pt x="301253" y="841736"/>
                    <a:pt x="301253" y="841736"/>
                  </a:cubicBezTo>
                  <a:cubicBezTo>
                    <a:pt x="265812" y="824016"/>
                    <a:pt x="239230" y="788574"/>
                    <a:pt x="212649" y="761993"/>
                  </a:cubicBezTo>
                  <a:cubicBezTo>
                    <a:pt x="53162" y="806295"/>
                    <a:pt x="53162" y="806295"/>
                    <a:pt x="53162" y="806295"/>
                  </a:cubicBezTo>
                  <a:cubicBezTo>
                    <a:pt x="0" y="673389"/>
                    <a:pt x="0" y="673389"/>
                    <a:pt x="0" y="673389"/>
                  </a:cubicBezTo>
                  <a:cubicBezTo>
                    <a:pt x="141766" y="584785"/>
                    <a:pt x="141766" y="584785"/>
                    <a:pt x="141766" y="584785"/>
                  </a:cubicBezTo>
                  <a:cubicBezTo>
                    <a:pt x="141766" y="567065"/>
                    <a:pt x="141766" y="549344"/>
                    <a:pt x="141766" y="531623"/>
                  </a:cubicBezTo>
                  <a:cubicBezTo>
                    <a:pt x="141766" y="505042"/>
                    <a:pt x="141766" y="487321"/>
                    <a:pt x="141766" y="469600"/>
                  </a:cubicBezTo>
                  <a:cubicBezTo>
                    <a:pt x="0" y="380997"/>
                    <a:pt x="0" y="380997"/>
                    <a:pt x="0" y="380997"/>
                  </a:cubicBezTo>
                  <a:cubicBezTo>
                    <a:pt x="53162" y="256951"/>
                    <a:pt x="53162" y="256951"/>
                    <a:pt x="53162" y="256951"/>
                  </a:cubicBezTo>
                  <a:cubicBezTo>
                    <a:pt x="212649" y="301253"/>
                    <a:pt x="212649" y="301253"/>
                    <a:pt x="212649" y="301253"/>
                  </a:cubicBezTo>
                  <a:cubicBezTo>
                    <a:pt x="239230" y="265812"/>
                    <a:pt x="265812" y="239230"/>
                    <a:pt x="301253" y="212649"/>
                  </a:cubicBezTo>
                  <a:cubicBezTo>
                    <a:pt x="256951" y="53162"/>
                    <a:pt x="256951" y="53162"/>
                    <a:pt x="256951" y="53162"/>
                  </a:cubicBezTo>
                  <a:cubicBezTo>
                    <a:pt x="389857" y="0"/>
                    <a:pt x="389857" y="0"/>
                    <a:pt x="389857" y="0"/>
                  </a:cubicBezTo>
                  <a:close/>
                </a:path>
              </a:pathLst>
            </a:custGeom>
            <a:solidFill>
              <a:srgbClr val="3A3A3A"/>
            </a:solidFill>
            <a:ln w="30163" cap="rnd">
              <a:noFill/>
              <a:prstDash val="solid"/>
              <a:round/>
            </a:ln>
          </p:spPr>
          <p:txBody>
            <a:bodyPr vert="horz" wrap="square" lIns="91440" tIns="45720" rIns="91440" bIns="45720" numCol="1" anchor="t" anchorCtr="0" compatLnSpc="1">
              <a:noAutofit/>
            </a:bodyPr>
            <a:lstStyle/>
            <a:p>
              <a:endParaRPr lang="zh-CN" altLang="en-US"/>
            </a:p>
          </p:txBody>
        </p:sp>
        <p:sp>
          <p:nvSpPr>
            <p:cNvPr id="25" name="文本框 24"/>
            <p:cNvSpPr txBox="1"/>
            <p:nvPr/>
          </p:nvSpPr>
          <p:spPr>
            <a:xfrm>
              <a:off x="8727182" y="3167080"/>
              <a:ext cx="1197610" cy="398780"/>
            </a:xfrm>
            <a:prstGeom prst="rect">
              <a:avLst/>
            </a:prstGeom>
            <a:noFill/>
          </p:spPr>
          <p:txBody>
            <a:bodyPr wrap="none" rtlCol="0">
              <a:spAutoFit/>
            </a:bodyPr>
            <a:lstStyle/>
            <a:p>
              <a:r>
                <a:rPr lang="zh-CN" altLang="en-US" sz="2000" b="1" dirty="0">
                  <a:solidFill>
                    <a:srgbClr val="4C77BE"/>
                  </a:solidFill>
                </a:rPr>
                <a:t>主页面</a:t>
              </a:r>
              <a:r>
                <a:rPr lang="en-US" altLang="zh-CN" sz="2000" b="1" dirty="0">
                  <a:solidFill>
                    <a:srgbClr val="4C77BE"/>
                  </a:solidFill>
                </a:rPr>
                <a:t>UI</a:t>
              </a:r>
              <a:endParaRPr lang="en-US" altLang="zh-CN" sz="2000" b="1" dirty="0">
                <a:solidFill>
                  <a:srgbClr val="4C77BE"/>
                </a:solidFill>
              </a:endParaRPr>
            </a:p>
          </p:txBody>
        </p:sp>
        <p:sp>
          <p:nvSpPr>
            <p:cNvPr id="26" name="文本框 25"/>
            <p:cNvSpPr txBox="1"/>
            <p:nvPr/>
          </p:nvSpPr>
          <p:spPr>
            <a:xfrm>
              <a:off x="8727182" y="3539823"/>
              <a:ext cx="1799771" cy="306705"/>
            </a:xfrm>
            <a:prstGeom prst="rect">
              <a:avLst/>
            </a:prstGeom>
            <a:noFill/>
          </p:spPr>
          <p:txBody>
            <a:bodyPr wrap="square" rtlCol="0">
              <a:spAutoFit/>
            </a:bodyPr>
            <a:lstStyle/>
            <a:p>
              <a:r>
                <a:rPr lang="zh-CN" altLang="en-US" sz="1400" dirty="0" smtClean="0">
                  <a:solidFill>
                    <a:srgbClr val="4C77BE"/>
                  </a:solidFill>
                </a:rPr>
                <a:t>游戏开始页面</a:t>
              </a:r>
              <a:endParaRPr lang="zh-CN" altLang="en-US" sz="1400" dirty="0" smtClean="0">
                <a:solidFill>
                  <a:srgbClr val="4C77BE"/>
                </a:solidFill>
              </a:endParaRPr>
            </a:p>
          </p:txBody>
        </p:sp>
      </p:grpSp>
      <p:sp>
        <p:nvSpPr>
          <p:cNvPr id="32" name="文本框 31"/>
          <p:cNvSpPr txBox="1"/>
          <p:nvPr/>
        </p:nvSpPr>
        <p:spPr>
          <a:xfrm>
            <a:off x="4929505" y="819150"/>
            <a:ext cx="6703060" cy="2861310"/>
          </a:xfrm>
          <a:prstGeom prst="rect">
            <a:avLst/>
          </a:prstGeom>
          <a:noFill/>
        </p:spPr>
        <p:txBody>
          <a:bodyPr wrap="square" rtlCol="0">
            <a:spAutoFit/>
          </a:bodyPr>
          <a:p>
            <a:r>
              <a:rPr lang="en-US" altLang="zh-CN"/>
              <a:t>      </a:t>
            </a:r>
            <a:r>
              <a:rPr lang="zh-CN" altLang="en-US"/>
              <a:t>游戏方面我们还原了《永不言弃》的玩法，并且添加了一些新的东西，让这个游戏具有一定的竞争性。</a:t>
            </a:r>
            <a:endParaRPr lang="zh-CN" altLang="en-US"/>
          </a:p>
          <a:p>
            <a:r>
              <a:rPr lang="en-US" altLang="zh-CN"/>
              <a:t>      </a:t>
            </a:r>
            <a:r>
              <a:rPr lang="zh-CN" altLang="en-US"/>
              <a:t>起初我们是为这个游戏设置了登陆、注册界面，打算将玩家的账户ID信息和得分情况做一个排行榜界面，同时这个排名会实时更新，最后我们经过多重考虑，因为本身原版就是个单机游戏，添加了登陆注册就感觉和游戏本身的意愿有点冲突，违和感也挺大，于是最好我们舍弃了这个想法，但也不是完全放弃，我们将玩家每一关的最高分数保存本地数据库，最后通过listview将分数展现出来。登陆注册等页面具有登录注册时所该具有的功能，在</a:t>
            </a:r>
            <a:r>
              <a:rPr lang="en-US" altLang="zh-CN"/>
              <a:t>regist.qml</a:t>
            </a:r>
            <a:r>
              <a:rPr lang="zh-CN" altLang="en-US"/>
              <a:t>里面可以</a:t>
            </a:r>
            <a:r>
              <a:rPr lang="zh-CN" altLang="en-US"/>
              <a:t>查看。</a:t>
            </a:r>
            <a:endParaRPr lang="zh-CN" altLang="en-US"/>
          </a:p>
        </p:txBody>
      </p:sp>
      <p:pic>
        <p:nvPicPr>
          <p:cNvPr id="33" name="图片 32"/>
          <p:cNvPicPr>
            <a:picLocks noChangeAspect="1"/>
          </p:cNvPicPr>
          <p:nvPr/>
        </p:nvPicPr>
        <p:blipFill>
          <a:blip r:embed="rId3"/>
          <a:stretch>
            <a:fillRect/>
          </a:stretch>
        </p:blipFill>
        <p:spPr>
          <a:xfrm>
            <a:off x="5818505" y="3783330"/>
            <a:ext cx="5176520" cy="3077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486632" y="3903151"/>
            <a:ext cx="3251756" cy="521970"/>
          </a:xfrm>
          <a:prstGeom prst="rect">
            <a:avLst/>
          </a:prstGeom>
          <a:noFill/>
        </p:spPr>
        <p:txBody>
          <a:bodyPr wrap="square" rtlCol="0">
            <a:spAutoFit/>
          </a:bodyPr>
          <a:lstStyle/>
          <a:p>
            <a:pPr algn="ctr"/>
            <a:r>
              <a:rPr lang="en-US" altLang="zh-CN" sz="2000" b="1" dirty="0" smtClean="0">
                <a:solidFill>
                  <a:schemeClr val="tx1">
                    <a:lumMod val="85000"/>
                    <a:lumOff val="15000"/>
                  </a:schemeClr>
                </a:solidFill>
              </a:rPr>
              <a:t>  </a:t>
            </a:r>
            <a:r>
              <a:rPr lang="zh-CN" altLang="en-US" sz="2800" b="1" dirty="0" smtClean="0">
                <a:solidFill>
                  <a:schemeClr val="tx1">
                    <a:lumMod val="85000"/>
                    <a:lumOff val="15000"/>
                  </a:schemeClr>
                </a:solidFill>
              </a:rPr>
              <a:t>项目开发心得</a:t>
            </a:r>
            <a:r>
              <a:rPr lang="en-US" altLang="zh-CN" sz="2800" b="1" dirty="0" smtClean="0">
                <a:solidFill>
                  <a:srgbClr val="FFC000"/>
                </a:solidFill>
              </a:rPr>
              <a:t>#03</a:t>
            </a:r>
            <a:endParaRPr lang="en-US" altLang="zh-CN" sz="2800" b="1" dirty="0" smtClean="0">
              <a:solidFill>
                <a:srgbClr val="FFC000"/>
              </a:solidFill>
            </a:endParaRPr>
          </a:p>
        </p:txBody>
      </p:sp>
      <p:grpSp>
        <p:nvGrpSpPr>
          <p:cNvPr id="31" name="组合 30"/>
          <p:cNvGrpSpPr/>
          <p:nvPr/>
        </p:nvGrpSpPr>
        <p:grpSpPr>
          <a:xfrm>
            <a:off x="3623579" y="1607756"/>
            <a:ext cx="1546692" cy="1821242"/>
            <a:chOff x="4312263" y="813001"/>
            <a:chExt cx="633297" cy="554606"/>
          </a:xfrm>
          <a:blipFill>
            <a:blip r:embed="rId1"/>
            <a:stretch>
              <a:fillRect/>
            </a:stretch>
          </a:blipFill>
        </p:grpSpPr>
        <p:sp>
          <p:nvSpPr>
            <p:cNvPr id="41" name="矩形 40"/>
            <p:cNvSpPr/>
            <p:nvPr/>
          </p:nvSpPr>
          <p:spPr>
            <a:xfrm>
              <a:off x="482917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2" name="矩形 41"/>
            <p:cNvSpPr/>
            <p:nvPr/>
          </p:nvSpPr>
          <p:spPr>
            <a:xfrm>
              <a:off x="431226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3" name="矩形 42"/>
            <p:cNvSpPr/>
            <p:nvPr/>
          </p:nvSpPr>
          <p:spPr>
            <a:xfrm>
              <a:off x="4357499" y="103202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32" name="组合 31"/>
          <p:cNvGrpSpPr/>
          <p:nvPr/>
        </p:nvGrpSpPr>
        <p:grpSpPr>
          <a:xfrm>
            <a:off x="2172461" y="1607756"/>
            <a:ext cx="1339123" cy="1771098"/>
            <a:chOff x="4013940" y="2693305"/>
            <a:chExt cx="542826" cy="717931"/>
          </a:xfrm>
          <a:blipFill>
            <a:blip r:embed="rId1"/>
            <a:stretch>
              <a:fillRect/>
            </a:stretch>
          </a:blipFill>
        </p:grpSpPr>
        <p:sp>
          <p:nvSpPr>
            <p:cNvPr id="38" name="矩形 37"/>
            <p:cNvSpPr/>
            <p:nvPr/>
          </p:nvSpPr>
          <p:spPr>
            <a:xfrm>
              <a:off x="4013940" y="2693305"/>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9" name="矩形 38"/>
            <p:cNvSpPr/>
            <p:nvPr/>
          </p:nvSpPr>
          <p:spPr>
            <a:xfrm>
              <a:off x="4227159" y="2800739"/>
              <a:ext cx="127932" cy="6104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33" name="组合 32"/>
          <p:cNvGrpSpPr/>
          <p:nvPr/>
        </p:nvGrpSpPr>
        <p:grpSpPr>
          <a:xfrm rot="5400000">
            <a:off x="6853686" y="1762318"/>
            <a:ext cx="1759422" cy="1426946"/>
            <a:chOff x="2756848" y="2173406"/>
            <a:chExt cx="2494632" cy="2582286"/>
          </a:xfrm>
          <a:blipFill>
            <a:blip r:embed="rId1"/>
            <a:stretch>
              <a:fillRect/>
            </a:stretch>
          </a:blipFill>
        </p:grpSpPr>
        <p:sp>
          <p:nvSpPr>
            <p:cNvPr id="34" name="矩形 33"/>
            <p:cNvSpPr/>
            <p:nvPr/>
          </p:nvSpPr>
          <p:spPr>
            <a:xfrm>
              <a:off x="2756848" y="2173406"/>
              <a:ext cx="423081" cy="25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5" name="矩形 34"/>
            <p:cNvSpPr/>
            <p:nvPr/>
          </p:nvSpPr>
          <p:spPr>
            <a:xfrm rot="2378547">
              <a:off x="3366140" y="2963555"/>
              <a:ext cx="423081" cy="1792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6" name="矩形 35"/>
            <p:cNvSpPr/>
            <p:nvPr/>
          </p:nvSpPr>
          <p:spPr>
            <a:xfrm rot="19233795">
              <a:off x="4217109" y="2963555"/>
              <a:ext cx="423081" cy="1792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7" name="矩形 36"/>
            <p:cNvSpPr/>
            <p:nvPr/>
          </p:nvSpPr>
          <p:spPr>
            <a:xfrm>
              <a:off x="4828399" y="2173406"/>
              <a:ext cx="423081" cy="25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2" name="组合 1"/>
          <p:cNvGrpSpPr/>
          <p:nvPr/>
        </p:nvGrpSpPr>
        <p:grpSpPr>
          <a:xfrm>
            <a:off x="5297337" y="1596080"/>
            <a:ext cx="1597326" cy="1832920"/>
            <a:chOff x="6649868" y="1596082"/>
            <a:chExt cx="1597326" cy="1832920"/>
          </a:xfrm>
          <a:blipFill>
            <a:blip r:embed="rId1"/>
            <a:stretch>
              <a:fillRect/>
            </a:stretch>
          </a:blipFill>
        </p:grpSpPr>
        <p:grpSp>
          <p:nvGrpSpPr>
            <p:cNvPr id="17" name="组合 16"/>
            <p:cNvGrpSpPr/>
            <p:nvPr/>
          </p:nvGrpSpPr>
          <p:grpSpPr>
            <a:xfrm>
              <a:off x="6649868" y="1596082"/>
              <a:ext cx="1535033" cy="1832920"/>
              <a:chOff x="4312263" y="705567"/>
              <a:chExt cx="628523" cy="750494"/>
            </a:xfrm>
            <a:grpFill/>
          </p:grpSpPr>
          <p:sp>
            <p:nvSpPr>
              <p:cNvPr id="18" name="矩形 17"/>
              <p:cNvSpPr/>
              <p:nvPr/>
            </p:nvSpPr>
            <p:spPr>
              <a:xfrm>
                <a:off x="4357499" y="70556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9" name="矩形 18"/>
              <p:cNvSpPr/>
              <p:nvPr/>
            </p:nvSpPr>
            <p:spPr>
              <a:xfrm>
                <a:off x="4829173" y="813001"/>
                <a:ext cx="111613" cy="31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0" name="矩形 19"/>
              <p:cNvSpPr/>
              <p:nvPr/>
            </p:nvSpPr>
            <p:spPr>
              <a:xfrm>
                <a:off x="4312263" y="813001"/>
                <a:ext cx="124569" cy="643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1" name="矩形 20"/>
              <p:cNvSpPr/>
              <p:nvPr/>
            </p:nvSpPr>
            <p:spPr>
              <a:xfrm>
                <a:off x="4374547" y="108443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
          <p:nvSpPr>
            <p:cNvPr id="22" name="矩形 21"/>
            <p:cNvSpPr/>
            <p:nvPr/>
          </p:nvSpPr>
          <p:spPr>
            <a:xfrm rot="6811484">
              <a:off x="7434345" y="2431880"/>
              <a:ext cx="300920" cy="13247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23" name="组合 22"/>
          <p:cNvGrpSpPr/>
          <p:nvPr/>
        </p:nvGrpSpPr>
        <p:grpSpPr>
          <a:xfrm rot="5400000">
            <a:off x="8467795" y="1762318"/>
            <a:ext cx="1759422" cy="1426946"/>
            <a:chOff x="2756848" y="2173406"/>
            <a:chExt cx="2494632" cy="2582286"/>
          </a:xfrm>
          <a:blipFill>
            <a:blip r:embed="rId1"/>
            <a:stretch>
              <a:fillRect/>
            </a:stretch>
          </a:blipFill>
        </p:grpSpPr>
        <p:sp>
          <p:nvSpPr>
            <p:cNvPr id="24" name="矩形 23"/>
            <p:cNvSpPr/>
            <p:nvPr/>
          </p:nvSpPr>
          <p:spPr>
            <a:xfrm>
              <a:off x="2756848" y="2173406"/>
              <a:ext cx="423081" cy="25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5" name="矩形 24"/>
            <p:cNvSpPr/>
            <p:nvPr/>
          </p:nvSpPr>
          <p:spPr>
            <a:xfrm rot="2378547">
              <a:off x="3366140" y="2963555"/>
              <a:ext cx="423081" cy="1792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6" name="矩形 25"/>
            <p:cNvSpPr/>
            <p:nvPr/>
          </p:nvSpPr>
          <p:spPr>
            <a:xfrm rot="19233795">
              <a:off x="4217109" y="2963555"/>
              <a:ext cx="423081" cy="1792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9" name="矩形 28"/>
            <p:cNvSpPr/>
            <p:nvPr/>
          </p:nvSpPr>
          <p:spPr>
            <a:xfrm>
              <a:off x="4828399" y="2173406"/>
              <a:ext cx="423081" cy="25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iterate type="lt">
                                        <p:tmPct val="26667"/>
                                      </p:iterate>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500" fill="hold"/>
                                            <p:tgtEl>
                                              <p:spTgt spid="3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iterate type="lt">
                                        <p:tmPct val="26667"/>
                                      </p:iterate>
                                      <p:childTnLst>
                                        <p:set>
                                          <p:cBhvr>
                                            <p:cTn id="11" dur="1" fill="hold">
                                              <p:stCondLst>
                                                <p:cond delay="0"/>
                                              </p:stCondLst>
                                            </p:cTn>
                                            <p:tgtEl>
                                              <p:spTgt spid="31"/>
                                            </p:tgtEl>
                                            <p:attrNameLst>
                                              <p:attrName>style.visibility</p:attrName>
                                            </p:attrNameLst>
                                          </p:cBhvr>
                                          <p:to>
                                            <p:strVal val="visible"/>
                                          </p:to>
                                        </p:set>
                                        <p:anim calcmode="lin" valueType="num" p14:bounceEnd="40000">
                                          <p:cBhvr additive="base">
                                            <p:cTn id="12" dur="50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iterate type="lt">
                                        <p:tmPct val="26667"/>
                                      </p:iterate>
                                      <p:childTnLst>
                                        <p:set>
                                          <p:cBhvr>
                                            <p:cTn id="16" dur="1" fill="hold">
                                              <p:stCondLst>
                                                <p:cond delay="0"/>
                                              </p:stCondLst>
                                            </p:cTn>
                                            <p:tgtEl>
                                              <p:spTgt spid="2"/>
                                            </p:tgtEl>
                                            <p:attrNameLst>
                                              <p:attrName>style.visibility</p:attrName>
                                            </p:attrNameLst>
                                          </p:cBhvr>
                                          <p:to>
                                            <p:strVal val="visible"/>
                                          </p:to>
                                        </p:set>
                                        <p:anim calcmode="lin" valueType="num" p14:bounceEnd="40000">
                                          <p:cBhvr additive="base">
                                            <p:cTn id="1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14:presetBounceEnd="40000">
                                      <p:stCondLst>
                                        <p:cond delay="0"/>
                                      </p:stCondLst>
                                      <p:iterate type="lt">
                                        <p:tmPct val="26667"/>
                                      </p:iterate>
                                      <p:childTnLst>
                                        <p:set>
                                          <p:cBhvr>
                                            <p:cTn id="21" dur="1" fill="hold">
                                              <p:stCondLst>
                                                <p:cond delay="0"/>
                                              </p:stCondLst>
                                            </p:cTn>
                                            <p:tgtEl>
                                              <p:spTgt spid="33"/>
                                            </p:tgtEl>
                                            <p:attrNameLst>
                                              <p:attrName>style.visibility</p:attrName>
                                            </p:attrNameLst>
                                          </p:cBhvr>
                                          <p:to>
                                            <p:strVal val="visible"/>
                                          </p:to>
                                        </p:set>
                                        <p:anim calcmode="lin" valueType="num" p14:bounceEnd="40000">
                                          <p:cBhvr additive="base">
                                            <p:cTn id="22"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14:presetBounceEnd="40000">
                                      <p:stCondLst>
                                        <p:cond delay="0"/>
                                      </p:stCondLst>
                                      <p:iterate type="lt">
                                        <p:tmPct val="26667"/>
                                      </p:iterate>
                                      <p:childTnLst>
                                        <p:set>
                                          <p:cBhvr>
                                            <p:cTn id="26" dur="1" fill="hold">
                                              <p:stCondLst>
                                                <p:cond delay="0"/>
                                              </p:stCondLst>
                                            </p:cTn>
                                            <p:tgtEl>
                                              <p:spTgt spid="23"/>
                                            </p:tgtEl>
                                            <p:attrNameLst>
                                              <p:attrName>style.visibility</p:attrName>
                                            </p:attrNameLst>
                                          </p:cBhvr>
                                          <p:to>
                                            <p:strVal val="visible"/>
                                          </p:to>
                                        </p:set>
                                        <p:anim calcmode="lin" valueType="num" p14:bounceEnd="40000">
                                          <p:cBhvr additive="base">
                                            <p:cTn id="27" dur="50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arn(inVertical)">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iterate type="lt">
                                        <p:tmPct val="26667"/>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iterate type="lt">
                                        <p:tmPct val="26667"/>
                                      </p:iterate>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iterate type="lt">
                                        <p:tmPct val="26667"/>
                                      </p:iterate>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iterate type="lt">
                                        <p:tmPct val="26667"/>
                                      </p:iterate>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1+#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iterate type="lt">
                                        <p:tmPct val="26667"/>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arn(inVertical)">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项目开发心得</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969593" y="88027"/>
            <a:ext cx="264926" cy="585044"/>
            <a:chOff x="7640837" y="2952180"/>
            <a:chExt cx="435945" cy="962710"/>
          </a:xfrm>
          <a:blipFill>
            <a:blip r:embed="rId1"/>
            <a:stretch>
              <a:fillRect/>
            </a:stretch>
          </a:blipFill>
        </p:grpSpPr>
        <p:sp>
          <p:nvSpPr>
            <p:cNvPr id="13" name="矩形 12"/>
            <p:cNvSpPr/>
            <p:nvPr/>
          </p:nvSpPr>
          <p:spPr>
            <a:xfrm>
              <a:off x="7640837" y="2952180"/>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4" name="矩形 13"/>
            <p:cNvSpPr/>
            <p:nvPr/>
          </p:nvSpPr>
          <p:spPr>
            <a:xfrm>
              <a:off x="7990501" y="2998988"/>
              <a:ext cx="86281" cy="411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5" name="矩形 14"/>
            <p:cNvSpPr/>
            <p:nvPr/>
          </p:nvSpPr>
          <p:spPr>
            <a:xfrm>
              <a:off x="7640837" y="3370309"/>
              <a:ext cx="402410" cy="866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6" name="矩形 15"/>
            <p:cNvSpPr/>
            <p:nvPr/>
          </p:nvSpPr>
          <p:spPr>
            <a:xfrm>
              <a:off x="7973733" y="3456939"/>
              <a:ext cx="86281" cy="411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7" name="矩形 16"/>
            <p:cNvSpPr/>
            <p:nvPr/>
          </p:nvSpPr>
          <p:spPr>
            <a:xfrm>
              <a:off x="7650443" y="3835246"/>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
        <p:nvSpPr>
          <p:cNvPr id="10" name="Freeform 244"/>
          <p:cNvSpPr/>
          <p:nvPr/>
        </p:nvSpPr>
        <p:spPr bwMode="auto">
          <a:xfrm>
            <a:off x="8828405" y="5491480"/>
            <a:ext cx="2769235" cy="1246505"/>
          </a:xfrm>
          <a:custGeom>
            <a:avLst/>
            <a:gdLst>
              <a:gd name="T0" fmla="*/ 42 w 124"/>
              <a:gd name="T1" fmla="*/ 0 h 57"/>
              <a:gd name="T2" fmla="*/ 8 w 124"/>
              <a:gd name="T3" fmla="*/ 0 h 57"/>
              <a:gd name="T4" fmla="*/ 0 w 124"/>
              <a:gd name="T5" fmla="*/ 8 h 57"/>
              <a:gd name="T6" fmla="*/ 0 w 124"/>
              <a:gd name="T7" fmla="*/ 49 h 57"/>
              <a:gd name="T8" fmla="*/ 8 w 124"/>
              <a:gd name="T9" fmla="*/ 57 h 57"/>
              <a:gd name="T10" fmla="*/ 124 w 124"/>
              <a:gd name="T11" fmla="*/ 57 h 57"/>
            </a:gdLst>
            <a:ahLst/>
            <a:cxnLst>
              <a:cxn ang="0">
                <a:pos x="T0" y="T1"/>
              </a:cxn>
              <a:cxn ang="0">
                <a:pos x="T2" y="T3"/>
              </a:cxn>
              <a:cxn ang="0">
                <a:pos x="T4" y="T5"/>
              </a:cxn>
              <a:cxn ang="0">
                <a:pos x="T6" y="T7"/>
              </a:cxn>
              <a:cxn ang="0">
                <a:pos x="T8" y="T9"/>
              </a:cxn>
              <a:cxn ang="0">
                <a:pos x="T10" y="T11"/>
              </a:cxn>
            </a:cxnLst>
            <a:rect l="0" t="0" r="r" b="b"/>
            <a:pathLst>
              <a:path w="124" h="57">
                <a:moveTo>
                  <a:pt x="42" y="0"/>
                </a:moveTo>
                <a:cubicBezTo>
                  <a:pt x="8" y="0"/>
                  <a:pt x="8" y="0"/>
                  <a:pt x="8" y="0"/>
                </a:cubicBezTo>
                <a:cubicBezTo>
                  <a:pt x="4" y="0"/>
                  <a:pt x="0" y="4"/>
                  <a:pt x="0" y="8"/>
                </a:cubicBezTo>
                <a:cubicBezTo>
                  <a:pt x="0" y="49"/>
                  <a:pt x="0" y="49"/>
                  <a:pt x="0" y="49"/>
                </a:cubicBezTo>
                <a:cubicBezTo>
                  <a:pt x="0" y="53"/>
                  <a:pt x="4" y="57"/>
                  <a:pt x="8" y="57"/>
                </a:cubicBezTo>
                <a:cubicBezTo>
                  <a:pt x="124" y="57"/>
                  <a:pt x="124" y="57"/>
                  <a:pt x="124" y="57"/>
                </a:cubicBezTo>
              </a:path>
            </a:pathLst>
          </a:custGeom>
          <a:blipFill dpi="0" rotWithShape="1">
            <a:blip r:embed="rId2">
              <a:extLst>
                <a:ext uri="{28A0092B-C50C-407E-A947-70E740481C1C}">
                  <a14:useLocalDpi xmlns:a14="http://schemas.microsoft.com/office/drawing/2010/main" val="0"/>
                </a:ext>
              </a:extLst>
            </a:blip>
            <a:srcRect/>
            <a:stretch>
              <a:fillRect/>
            </a:stretch>
          </a:blipFill>
          <a:ln w="30163" cap="rnd">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245"/>
          <p:cNvSpPr/>
          <p:nvPr/>
        </p:nvSpPr>
        <p:spPr bwMode="auto">
          <a:xfrm>
            <a:off x="8890000" y="3958590"/>
            <a:ext cx="1730375" cy="2657475"/>
          </a:xfrm>
          <a:custGeom>
            <a:avLst/>
            <a:gdLst>
              <a:gd name="T0" fmla="*/ 80 w 82"/>
              <a:gd name="T1" fmla="*/ 40 h 123"/>
              <a:gd name="T2" fmla="*/ 44 w 82"/>
              <a:gd name="T3" fmla="*/ 3 h 123"/>
              <a:gd name="T4" fmla="*/ 32 w 82"/>
              <a:gd name="T5" fmla="*/ 3 h 123"/>
              <a:gd name="T6" fmla="*/ 3 w 82"/>
              <a:gd name="T7" fmla="*/ 32 h 123"/>
              <a:gd name="T8" fmla="*/ 3 w 82"/>
              <a:gd name="T9" fmla="*/ 44 h 123"/>
              <a:gd name="T10" fmla="*/ 82 w 82"/>
              <a:gd name="T11" fmla="*/ 123 h 123"/>
            </a:gdLst>
            <a:ahLst/>
            <a:cxnLst>
              <a:cxn ang="0">
                <a:pos x="T0" y="T1"/>
              </a:cxn>
              <a:cxn ang="0">
                <a:pos x="T2" y="T3"/>
              </a:cxn>
              <a:cxn ang="0">
                <a:pos x="T4" y="T5"/>
              </a:cxn>
              <a:cxn ang="0">
                <a:pos x="T6" y="T7"/>
              </a:cxn>
              <a:cxn ang="0">
                <a:pos x="T8" y="T9"/>
              </a:cxn>
              <a:cxn ang="0">
                <a:pos x="T10" y="T11"/>
              </a:cxn>
            </a:cxnLst>
            <a:rect l="0" t="0" r="r" b="b"/>
            <a:pathLst>
              <a:path w="82" h="123">
                <a:moveTo>
                  <a:pt x="80" y="40"/>
                </a:moveTo>
                <a:cubicBezTo>
                  <a:pt x="44" y="3"/>
                  <a:pt x="44" y="3"/>
                  <a:pt x="44" y="3"/>
                </a:cubicBezTo>
                <a:cubicBezTo>
                  <a:pt x="41" y="0"/>
                  <a:pt x="35" y="0"/>
                  <a:pt x="32" y="3"/>
                </a:cubicBezTo>
                <a:cubicBezTo>
                  <a:pt x="3" y="32"/>
                  <a:pt x="3" y="32"/>
                  <a:pt x="3" y="32"/>
                </a:cubicBezTo>
                <a:cubicBezTo>
                  <a:pt x="0" y="35"/>
                  <a:pt x="0" y="41"/>
                  <a:pt x="3" y="44"/>
                </a:cubicBezTo>
                <a:cubicBezTo>
                  <a:pt x="82" y="123"/>
                  <a:pt x="82" y="123"/>
                  <a:pt x="82" y="123"/>
                </a:cubicBezTo>
              </a:path>
            </a:pathLst>
          </a:custGeom>
          <a:blipFill dpi="0" rotWithShape="1">
            <a:blip r:embed="rId1">
              <a:extLst>
                <a:ext uri="{28A0092B-C50C-407E-A947-70E740481C1C}">
                  <a14:useLocalDpi xmlns:a14="http://schemas.microsoft.com/office/drawing/2010/main" val="0"/>
                </a:ext>
              </a:extLst>
            </a:blip>
            <a:srcRect/>
            <a:stretch>
              <a:fillRect/>
            </a:stretch>
          </a:blipFill>
          <a:ln w="30163" cap="rnd">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8" name="组合 17"/>
          <p:cNvGrpSpPr/>
          <p:nvPr/>
        </p:nvGrpSpPr>
        <p:grpSpPr>
          <a:xfrm>
            <a:off x="10574274" y="3863940"/>
            <a:ext cx="1246591" cy="2797899"/>
            <a:chOff x="8568309" y="2740625"/>
            <a:chExt cx="1246591" cy="2797899"/>
          </a:xfrm>
        </p:grpSpPr>
        <p:sp>
          <p:nvSpPr>
            <p:cNvPr id="19" name="Freeform 246"/>
            <p:cNvSpPr/>
            <p:nvPr/>
          </p:nvSpPr>
          <p:spPr bwMode="auto">
            <a:xfrm>
              <a:off x="8568309" y="2740625"/>
              <a:ext cx="1246591" cy="2797899"/>
            </a:xfrm>
            <a:custGeom>
              <a:avLst/>
              <a:gdLst>
                <a:gd name="T0" fmla="*/ 49 w 57"/>
                <a:gd name="T1" fmla="*/ 128 h 128"/>
                <a:gd name="T2" fmla="*/ 57 w 57"/>
                <a:gd name="T3" fmla="*/ 120 h 128"/>
                <a:gd name="T4" fmla="*/ 57 w 57"/>
                <a:gd name="T5" fmla="*/ 8 h 128"/>
                <a:gd name="T6" fmla="*/ 49 w 57"/>
                <a:gd name="T7" fmla="*/ 0 h 128"/>
                <a:gd name="T8" fmla="*/ 8 w 57"/>
                <a:gd name="T9" fmla="*/ 0 h 128"/>
                <a:gd name="T10" fmla="*/ 0 w 57"/>
                <a:gd name="T11" fmla="*/ 8 h 128"/>
                <a:gd name="T12" fmla="*/ 0 w 57"/>
                <a:gd name="T13" fmla="*/ 120 h 128"/>
                <a:gd name="T14" fmla="*/ 8 w 57"/>
                <a:gd name="T15" fmla="*/ 128 h 128"/>
                <a:gd name="T16" fmla="*/ 49 w 5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8">
                  <a:moveTo>
                    <a:pt x="49" y="128"/>
                  </a:moveTo>
                  <a:cubicBezTo>
                    <a:pt x="54" y="128"/>
                    <a:pt x="57" y="124"/>
                    <a:pt x="57" y="120"/>
                  </a:cubicBezTo>
                  <a:cubicBezTo>
                    <a:pt x="57" y="8"/>
                    <a:pt x="57" y="8"/>
                    <a:pt x="57" y="8"/>
                  </a:cubicBezTo>
                  <a:cubicBezTo>
                    <a:pt x="57" y="4"/>
                    <a:pt x="54" y="0"/>
                    <a:pt x="49" y="0"/>
                  </a:cubicBezTo>
                  <a:cubicBezTo>
                    <a:pt x="8" y="0"/>
                    <a:pt x="8" y="0"/>
                    <a:pt x="8" y="0"/>
                  </a:cubicBezTo>
                  <a:cubicBezTo>
                    <a:pt x="4" y="0"/>
                    <a:pt x="0" y="4"/>
                    <a:pt x="0" y="8"/>
                  </a:cubicBezTo>
                  <a:cubicBezTo>
                    <a:pt x="0" y="120"/>
                    <a:pt x="0" y="120"/>
                    <a:pt x="0" y="120"/>
                  </a:cubicBezTo>
                  <a:cubicBezTo>
                    <a:pt x="0" y="124"/>
                    <a:pt x="4" y="128"/>
                    <a:pt x="8" y="128"/>
                  </a:cubicBezTo>
                  <a:lnTo>
                    <a:pt x="49" y="128"/>
                  </a:lnTo>
                  <a:close/>
                </a:path>
              </a:pathLst>
            </a:custGeom>
            <a:blipFill dpi="0" rotWithShape="1">
              <a:blip r:embed="rId3">
                <a:extLst>
                  <a:ext uri="{28A0092B-C50C-407E-A947-70E740481C1C}">
                    <a14:useLocalDpi xmlns:a14="http://schemas.microsoft.com/office/drawing/2010/main" val="0"/>
                  </a:ext>
                </a:extLst>
              </a:blip>
              <a:srcRect/>
              <a:stretch>
                <a:fillRect/>
              </a:stretch>
            </a:blipFill>
            <a:ln w="30163" cap="rnd">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Oval 247"/>
            <p:cNvSpPr>
              <a:spLocks noChangeArrowheads="1"/>
            </p:cNvSpPr>
            <p:nvPr/>
          </p:nvSpPr>
          <p:spPr bwMode="auto">
            <a:xfrm>
              <a:off x="8826861" y="5104524"/>
              <a:ext cx="193917" cy="193916"/>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2" name="组合 31"/>
          <p:cNvGrpSpPr/>
          <p:nvPr/>
        </p:nvGrpSpPr>
        <p:grpSpPr>
          <a:xfrm>
            <a:off x="593569" y="1051640"/>
            <a:ext cx="401795" cy="275225"/>
            <a:chOff x="8917167" y="2211710"/>
            <a:chExt cx="535726" cy="366967"/>
          </a:xfrm>
          <a:blipFill>
            <a:blip r:embed="rId2"/>
            <a:stretch>
              <a:fillRect/>
            </a:stretch>
          </a:blipFill>
        </p:grpSpPr>
        <p:sp>
          <p:nvSpPr>
            <p:cNvPr id="33" name="Rectangle 266"/>
            <p:cNvSpPr>
              <a:spLocks noChangeArrowheads="1"/>
            </p:cNvSpPr>
            <p:nvPr/>
          </p:nvSpPr>
          <p:spPr bwMode="auto">
            <a:xfrm>
              <a:off x="9172005" y="2365745"/>
              <a:ext cx="11326" cy="15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34" name="Freeform 267"/>
            <p:cNvSpPr/>
            <p:nvPr/>
          </p:nvSpPr>
          <p:spPr bwMode="auto">
            <a:xfrm>
              <a:off x="9133496" y="2469946"/>
              <a:ext cx="33978" cy="36244"/>
            </a:xfrm>
            <a:custGeom>
              <a:avLst/>
              <a:gdLst>
                <a:gd name="T0" fmla="*/ 15 w 15"/>
                <a:gd name="T1" fmla="*/ 10 h 16"/>
                <a:gd name="T2" fmla="*/ 5 w 15"/>
                <a:gd name="T3" fmla="*/ 0 h 16"/>
                <a:gd name="T4" fmla="*/ 0 w 15"/>
                <a:gd name="T5" fmla="*/ 1 h 16"/>
                <a:gd name="T6" fmla="*/ 15 w 15"/>
                <a:gd name="T7" fmla="*/ 16 h 16"/>
                <a:gd name="T8" fmla="*/ 15 w 15"/>
                <a:gd name="T9" fmla="*/ 10 h 16"/>
              </a:gdLst>
              <a:ahLst/>
              <a:cxnLst>
                <a:cxn ang="0">
                  <a:pos x="T0" y="T1"/>
                </a:cxn>
                <a:cxn ang="0">
                  <a:pos x="T2" y="T3"/>
                </a:cxn>
                <a:cxn ang="0">
                  <a:pos x="T4" y="T5"/>
                </a:cxn>
                <a:cxn ang="0">
                  <a:pos x="T6" y="T7"/>
                </a:cxn>
                <a:cxn ang="0">
                  <a:pos x="T8" y="T9"/>
                </a:cxn>
              </a:cxnLst>
              <a:rect l="0" t="0" r="r" b="b"/>
              <a:pathLst>
                <a:path w="15" h="16">
                  <a:moveTo>
                    <a:pt x="15" y="10"/>
                  </a:moveTo>
                  <a:cubicBezTo>
                    <a:pt x="10" y="9"/>
                    <a:pt x="7" y="5"/>
                    <a:pt x="5" y="0"/>
                  </a:cubicBezTo>
                  <a:cubicBezTo>
                    <a:pt x="0" y="1"/>
                    <a:pt x="0" y="1"/>
                    <a:pt x="0" y="1"/>
                  </a:cubicBezTo>
                  <a:cubicBezTo>
                    <a:pt x="2" y="10"/>
                    <a:pt x="8" y="15"/>
                    <a:pt x="15" y="16"/>
                  </a:cubicBez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68"/>
            <p:cNvSpPr/>
            <p:nvPr/>
          </p:nvSpPr>
          <p:spPr bwMode="auto">
            <a:xfrm>
              <a:off x="9138026" y="2374806"/>
              <a:ext cx="29448" cy="67957"/>
            </a:xfrm>
            <a:custGeom>
              <a:avLst/>
              <a:gdLst>
                <a:gd name="T0" fmla="*/ 0 w 13"/>
                <a:gd name="T1" fmla="*/ 18 h 30"/>
                <a:gd name="T2" fmla="*/ 13 w 13"/>
                <a:gd name="T3" fmla="*/ 30 h 30"/>
                <a:gd name="T4" fmla="*/ 13 w 13"/>
                <a:gd name="T5" fmla="*/ 24 h 30"/>
                <a:gd name="T6" fmla="*/ 5 w 13"/>
                <a:gd name="T7" fmla="*/ 15 h 30"/>
                <a:gd name="T8" fmla="*/ 13 w 13"/>
                <a:gd name="T9" fmla="*/ 7 h 30"/>
                <a:gd name="T10" fmla="*/ 13 w 13"/>
                <a:gd name="T11" fmla="*/ 6 h 30"/>
                <a:gd name="T12" fmla="*/ 13 w 13"/>
                <a:gd name="T13" fmla="*/ 0 h 30"/>
                <a:gd name="T14" fmla="*/ 11 w 13"/>
                <a:gd name="T15" fmla="*/ 1 h 30"/>
                <a:gd name="T16" fmla="*/ 1 w 13"/>
                <a:gd name="T17" fmla="*/ 12 h 30"/>
                <a:gd name="T18" fmla="*/ 0 w 13"/>
                <a:gd name="T19" fmla="*/ 15 h 30"/>
                <a:gd name="T20" fmla="*/ 0 w 13"/>
                <a:gd name="T2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30">
                  <a:moveTo>
                    <a:pt x="0" y="18"/>
                  </a:moveTo>
                  <a:cubicBezTo>
                    <a:pt x="2" y="24"/>
                    <a:pt x="6" y="28"/>
                    <a:pt x="13" y="30"/>
                  </a:cubicBezTo>
                  <a:cubicBezTo>
                    <a:pt x="13" y="24"/>
                    <a:pt x="13" y="24"/>
                    <a:pt x="13" y="24"/>
                  </a:cubicBezTo>
                  <a:cubicBezTo>
                    <a:pt x="9" y="22"/>
                    <a:pt x="5" y="19"/>
                    <a:pt x="5" y="15"/>
                  </a:cubicBezTo>
                  <a:cubicBezTo>
                    <a:pt x="5" y="11"/>
                    <a:pt x="8" y="8"/>
                    <a:pt x="13" y="7"/>
                  </a:cubicBezTo>
                  <a:cubicBezTo>
                    <a:pt x="13" y="7"/>
                    <a:pt x="13" y="6"/>
                    <a:pt x="13" y="6"/>
                  </a:cubicBezTo>
                  <a:cubicBezTo>
                    <a:pt x="13" y="0"/>
                    <a:pt x="13" y="0"/>
                    <a:pt x="13" y="0"/>
                  </a:cubicBezTo>
                  <a:cubicBezTo>
                    <a:pt x="12" y="0"/>
                    <a:pt x="12" y="1"/>
                    <a:pt x="11" y="1"/>
                  </a:cubicBezTo>
                  <a:cubicBezTo>
                    <a:pt x="6" y="3"/>
                    <a:pt x="2" y="7"/>
                    <a:pt x="1" y="12"/>
                  </a:cubicBezTo>
                  <a:cubicBezTo>
                    <a:pt x="0" y="13"/>
                    <a:pt x="0" y="14"/>
                    <a:pt x="0" y="15"/>
                  </a:cubicBezTo>
                  <a:cubicBezTo>
                    <a:pt x="0" y="16"/>
                    <a:pt x="0" y="17"/>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9"/>
            <p:cNvSpPr/>
            <p:nvPr/>
          </p:nvSpPr>
          <p:spPr bwMode="auto">
            <a:xfrm>
              <a:off x="9187861" y="2374806"/>
              <a:ext cx="31713" cy="36244"/>
            </a:xfrm>
            <a:custGeom>
              <a:avLst/>
              <a:gdLst>
                <a:gd name="T0" fmla="*/ 3 w 14"/>
                <a:gd name="T1" fmla="*/ 8 h 16"/>
                <a:gd name="T2" fmla="*/ 8 w 14"/>
                <a:gd name="T3" fmla="*/ 16 h 16"/>
                <a:gd name="T4" fmla="*/ 14 w 14"/>
                <a:gd name="T5" fmla="*/ 14 h 16"/>
                <a:gd name="T6" fmla="*/ 0 w 14"/>
                <a:gd name="T7" fmla="*/ 0 h 16"/>
                <a:gd name="T8" fmla="*/ 0 w 14"/>
                <a:gd name="T9" fmla="*/ 6 h 16"/>
                <a:gd name="T10" fmla="*/ 3 w 14"/>
                <a:gd name="T11" fmla="*/ 8 h 16"/>
              </a:gdLst>
              <a:ahLst/>
              <a:cxnLst>
                <a:cxn ang="0">
                  <a:pos x="T0" y="T1"/>
                </a:cxn>
                <a:cxn ang="0">
                  <a:pos x="T2" y="T3"/>
                </a:cxn>
                <a:cxn ang="0">
                  <a:pos x="T4" y="T5"/>
                </a:cxn>
                <a:cxn ang="0">
                  <a:pos x="T6" y="T7"/>
                </a:cxn>
                <a:cxn ang="0">
                  <a:pos x="T8" y="T9"/>
                </a:cxn>
                <a:cxn ang="0">
                  <a:pos x="T10" y="T11"/>
                </a:cxn>
              </a:cxnLst>
              <a:rect l="0" t="0" r="r" b="b"/>
              <a:pathLst>
                <a:path w="14" h="16">
                  <a:moveTo>
                    <a:pt x="3" y="8"/>
                  </a:moveTo>
                  <a:cubicBezTo>
                    <a:pt x="6" y="10"/>
                    <a:pt x="7" y="12"/>
                    <a:pt x="8" y="16"/>
                  </a:cubicBezTo>
                  <a:cubicBezTo>
                    <a:pt x="14" y="14"/>
                    <a:pt x="14" y="14"/>
                    <a:pt x="14" y="14"/>
                  </a:cubicBezTo>
                  <a:cubicBezTo>
                    <a:pt x="11" y="6"/>
                    <a:pt x="7" y="2"/>
                    <a:pt x="0" y="0"/>
                  </a:cubicBezTo>
                  <a:cubicBezTo>
                    <a:pt x="0" y="6"/>
                    <a:pt x="0" y="6"/>
                    <a:pt x="0" y="6"/>
                  </a:cubicBezTo>
                  <a:cubicBezTo>
                    <a:pt x="1" y="7"/>
                    <a:pt x="2" y="7"/>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70"/>
            <p:cNvSpPr/>
            <p:nvPr/>
          </p:nvSpPr>
          <p:spPr bwMode="auto">
            <a:xfrm>
              <a:off x="9187861" y="2433702"/>
              <a:ext cx="33978" cy="72487"/>
            </a:xfrm>
            <a:custGeom>
              <a:avLst/>
              <a:gdLst>
                <a:gd name="T0" fmla="*/ 10 w 15"/>
                <a:gd name="T1" fmla="*/ 16 h 32"/>
                <a:gd name="T2" fmla="*/ 6 w 15"/>
                <a:gd name="T3" fmla="*/ 24 h 32"/>
                <a:gd name="T4" fmla="*/ 1 w 15"/>
                <a:gd name="T5" fmla="*/ 26 h 32"/>
                <a:gd name="T6" fmla="*/ 0 w 15"/>
                <a:gd name="T7" fmla="*/ 26 h 32"/>
                <a:gd name="T8" fmla="*/ 0 w 15"/>
                <a:gd name="T9" fmla="*/ 32 h 32"/>
                <a:gd name="T10" fmla="*/ 0 w 15"/>
                <a:gd name="T11" fmla="*/ 32 h 32"/>
                <a:gd name="T12" fmla="*/ 15 w 15"/>
                <a:gd name="T13" fmla="*/ 16 h 32"/>
                <a:gd name="T14" fmla="*/ 0 w 15"/>
                <a:gd name="T15" fmla="*/ 0 h 32"/>
                <a:gd name="T16" fmla="*/ 0 w 15"/>
                <a:gd name="T17" fmla="*/ 6 h 32"/>
                <a:gd name="T18" fmla="*/ 10 w 1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2">
                  <a:moveTo>
                    <a:pt x="10" y="16"/>
                  </a:moveTo>
                  <a:cubicBezTo>
                    <a:pt x="10" y="19"/>
                    <a:pt x="8" y="22"/>
                    <a:pt x="6" y="24"/>
                  </a:cubicBezTo>
                  <a:cubicBezTo>
                    <a:pt x="4" y="25"/>
                    <a:pt x="3" y="26"/>
                    <a:pt x="1" y="26"/>
                  </a:cubicBezTo>
                  <a:cubicBezTo>
                    <a:pt x="1" y="26"/>
                    <a:pt x="0" y="26"/>
                    <a:pt x="0" y="26"/>
                  </a:cubicBezTo>
                  <a:cubicBezTo>
                    <a:pt x="0" y="32"/>
                    <a:pt x="0" y="32"/>
                    <a:pt x="0" y="32"/>
                  </a:cubicBezTo>
                  <a:cubicBezTo>
                    <a:pt x="0" y="32"/>
                    <a:pt x="0" y="32"/>
                    <a:pt x="0" y="32"/>
                  </a:cubicBezTo>
                  <a:cubicBezTo>
                    <a:pt x="9" y="29"/>
                    <a:pt x="15" y="23"/>
                    <a:pt x="15" y="16"/>
                  </a:cubicBezTo>
                  <a:cubicBezTo>
                    <a:pt x="15" y="9"/>
                    <a:pt x="9" y="3"/>
                    <a:pt x="0" y="0"/>
                  </a:cubicBezTo>
                  <a:cubicBezTo>
                    <a:pt x="0" y="6"/>
                    <a:pt x="0" y="6"/>
                    <a:pt x="0" y="6"/>
                  </a:cubicBezTo>
                  <a:cubicBezTo>
                    <a:pt x="6" y="8"/>
                    <a:pt x="10" y="12"/>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71"/>
            <p:cNvSpPr>
              <a:spLocks noEditPoints="1"/>
            </p:cNvSpPr>
            <p:nvPr/>
          </p:nvSpPr>
          <p:spPr bwMode="auto">
            <a:xfrm>
              <a:off x="8917167" y="2211710"/>
              <a:ext cx="535726" cy="366967"/>
            </a:xfrm>
            <a:custGeom>
              <a:avLst/>
              <a:gdLst>
                <a:gd name="T0" fmla="*/ 221 w 236"/>
                <a:gd name="T1" fmla="*/ 0 h 162"/>
                <a:gd name="T2" fmla="*/ 15 w 236"/>
                <a:gd name="T3" fmla="*/ 0 h 162"/>
                <a:gd name="T4" fmla="*/ 0 w 236"/>
                <a:gd name="T5" fmla="*/ 14 h 162"/>
                <a:gd name="T6" fmla="*/ 0 w 236"/>
                <a:gd name="T7" fmla="*/ 148 h 162"/>
                <a:gd name="T8" fmla="*/ 15 w 236"/>
                <a:gd name="T9" fmla="*/ 162 h 162"/>
                <a:gd name="T10" fmla="*/ 221 w 236"/>
                <a:gd name="T11" fmla="*/ 162 h 162"/>
                <a:gd name="T12" fmla="*/ 236 w 236"/>
                <a:gd name="T13" fmla="*/ 148 h 162"/>
                <a:gd name="T14" fmla="*/ 236 w 236"/>
                <a:gd name="T15" fmla="*/ 14 h 162"/>
                <a:gd name="T16" fmla="*/ 221 w 236"/>
                <a:gd name="T17" fmla="*/ 0 h 162"/>
                <a:gd name="T18" fmla="*/ 15 w 236"/>
                <a:gd name="T19" fmla="*/ 7 h 162"/>
                <a:gd name="T20" fmla="*/ 221 w 236"/>
                <a:gd name="T21" fmla="*/ 7 h 162"/>
                <a:gd name="T22" fmla="*/ 229 w 236"/>
                <a:gd name="T23" fmla="*/ 14 h 162"/>
                <a:gd name="T24" fmla="*/ 229 w 236"/>
                <a:gd name="T25" fmla="*/ 21 h 162"/>
                <a:gd name="T26" fmla="*/ 8 w 236"/>
                <a:gd name="T27" fmla="*/ 21 h 162"/>
                <a:gd name="T28" fmla="*/ 8 w 236"/>
                <a:gd name="T29" fmla="*/ 14 h 162"/>
                <a:gd name="T30" fmla="*/ 15 w 236"/>
                <a:gd name="T31" fmla="*/ 7 h 162"/>
                <a:gd name="T32" fmla="*/ 221 w 236"/>
                <a:gd name="T33" fmla="*/ 155 h 162"/>
                <a:gd name="T34" fmla="*/ 15 w 236"/>
                <a:gd name="T35" fmla="*/ 155 h 162"/>
                <a:gd name="T36" fmla="*/ 8 w 236"/>
                <a:gd name="T37" fmla="*/ 148 h 162"/>
                <a:gd name="T38" fmla="*/ 8 w 236"/>
                <a:gd name="T39" fmla="*/ 53 h 162"/>
                <a:gd name="T40" fmla="*/ 229 w 236"/>
                <a:gd name="T41" fmla="*/ 53 h 162"/>
                <a:gd name="T42" fmla="*/ 229 w 236"/>
                <a:gd name="T43" fmla="*/ 148 h 162"/>
                <a:gd name="T44" fmla="*/ 221 w 236"/>
                <a:gd name="T45" fmla="*/ 15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162">
                  <a:moveTo>
                    <a:pt x="221" y="0"/>
                  </a:moveTo>
                  <a:cubicBezTo>
                    <a:pt x="15" y="0"/>
                    <a:pt x="15" y="0"/>
                    <a:pt x="15" y="0"/>
                  </a:cubicBezTo>
                  <a:cubicBezTo>
                    <a:pt x="7" y="0"/>
                    <a:pt x="0" y="6"/>
                    <a:pt x="0" y="14"/>
                  </a:cubicBezTo>
                  <a:cubicBezTo>
                    <a:pt x="0" y="148"/>
                    <a:pt x="0" y="148"/>
                    <a:pt x="0" y="148"/>
                  </a:cubicBezTo>
                  <a:cubicBezTo>
                    <a:pt x="0" y="156"/>
                    <a:pt x="7" y="162"/>
                    <a:pt x="15" y="162"/>
                  </a:cubicBezTo>
                  <a:cubicBezTo>
                    <a:pt x="221" y="162"/>
                    <a:pt x="221" y="162"/>
                    <a:pt x="221" y="162"/>
                  </a:cubicBezTo>
                  <a:cubicBezTo>
                    <a:pt x="229" y="162"/>
                    <a:pt x="236" y="156"/>
                    <a:pt x="236" y="148"/>
                  </a:cubicBezTo>
                  <a:cubicBezTo>
                    <a:pt x="236" y="14"/>
                    <a:pt x="236" y="14"/>
                    <a:pt x="236" y="14"/>
                  </a:cubicBezTo>
                  <a:cubicBezTo>
                    <a:pt x="236" y="6"/>
                    <a:pt x="229" y="0"/>
                    <a:pt x="221" y="0"/>
                  </a:cubicBezTo>
                  <a:close/>
                  <a:moveTo>
                    <a:pt x="15" y="7"/>
                  </a:moveTo>
                  <a:cubicBezTo>
                    <a:pt x="221" y="7"/>
                    <a:pt x="221" y="7"/>
                    <a:pt x="221" y="7"/>
                  </a:cubicBezTo>
                  <a:cubicBezTo>
                    <a:pt x="225" y="7"/>
                    <a:pt x="229" y="10"/>
                    <a:pt x="229" y="14"/>
                  </a:cubicBezTo>
                  <a:cubicBezTo>
                    <a:pt x="229" y="21"/>
                    <a:pt x="229" y="21"/>
                    <a:pt x="229" y="21"/>
                  </a:cubicBezTo>
                  <a:cubicBezTo>
                    <a:pt x="8" y="21"/>
                    <a:pt x="8" y="21"/>
                    <a:pt x="8" y="21"/>
                  </a:cubicBezTo>
                  <a:cubicBezTo>
                    <a:pt x="8" y="14"/>
                    <a:pt x="8" y="14"/>
                    <a:pt x="8" y="14"/>
                  </a:cubicBezTo>
                  <a:cubicBezTo>
                    <a:pt x="8" y="10"/>
                    <a:pt x="11" y="7"/>
                    <a:pt x="15" y="7"/>
                  </a:cubicBezTo>
                  <a:close/>
                  <a:moveTo>
                    <a:pt x="221" y="155"/>
                  </a:moveTo>
                  <a:cubicBezTo>
                    <a:pt x="15" y="155"/>
                    <a:pt x="15" y="155"/>
                    <a:pt x="15" y="155"/>
                  </a:cubicBezTo>
                  <a:cubicBezTo>
                    <a:pt x="11" y="155"/>
                    <a:pt x="8" y="152"/>
                    <a:pt x="8" y="148"/>
                  </a:cubicBezTo>
                  <a:cubicBezTo>
                    <a:pt x="8" y="53"/>
                    <a:pt x="8" y="53"/>
                    <a:pt x="8" y="53"/>
                  </a:cubicBezTo>
                  <a:cubicBezTo>
                    <a:pt x="229" y="53"/>
                    <a:pt x="229" y="53"/>
                    <a:pt x="229" y="53"/>
                  </a:cubicBezTo>
                  <a:cubicBezTo>
                    <a:pt x="229" y="148"/>
                    <a:pt x="229" y="148"/>
                    <a:pt x="229" y="148"/>
                  </a:cubicBezTo>
                  <a:cubicBezTo>
                    <a:pt x="229" y="152"/>
                    <a:pt x="225" y="155"/>
                    <a:pt x="22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文本框 79"/>
          <p:cNvSpPr txBox="1"/>
          <p:nvPr/>
        </p:nvSpPr>
        <p:spPr>
          <a:xfrm>
            <a:off x="1086208" y="1016513"/>
            <a:ext cx="1054100" cy="403225"/>
          </a:xfrm>
          <a:prstGeom prst="rect">
            <a:avLst/>
          </a:prstGeom>
          <a:noFill/>
        </p:spPr>
        <p:txBody>
          <a:bodyPr wrap="none" lIns="68580" tIns="34290" rIns="68580" bIns="34290" rtlCol="0">
            <a:spAutoFit/>
          </a:bodyPr>
          <a:lstStyle/>
          <a:p>
            <a:pPr algn="just">
              <a:lnSpc>
                <a:spcPct val="121000"/>
              </a:lnSpc>
              <a:spcAft>
                <a:spcPts val="600"/>
              </a:spcAft>
            </a:pPr>
            <a:r>
              <a:rPr lang="zh-CN" altLang="en-US" b="1">
                <a:latin typeface="华文新魏" panose="02010800040101010101" charset="-122"/>
                <a:ea typeface="华文新魏" panose="02010800040101010101" charset="-122"/>
              </a:rPr>
              <a:t>项目心得</a:t>
            </a:r>
            <a:endParaRPr lang="zh-CN" altLang="en-US" b="1">
              <a:latin typeface="华文新魏" panose="02010800040101010101" charset="-122"/>
              <a:ea typeface="华文新魏" panose="02010800040101010101" charset="-122"/>
            </a:endParaRPr>
          </a:p>
        </p:txBody>
      </p:sp>
      <p:grpSp>
        <p:nvGrpSpPr>
          <p:cNvPr id="42" name="组合 41"/>
          <p:cNvGrpSpPr/>
          <p:nvPr/>
        </p:nvGrpSpPr>
        <p:grpSpPr>
          <a:xfrm>
            <a:off x="9302189" y="4462978"/>
            <a:ext cx="807182" cy="682779"/>
            <a:chOff x="9543502" y="2688540"/>
            <a:chExt cx="631998" cy="534594"/>
          </a:xfrm>
          <a:solidFill>
            <a:schemeClr val="bg1"/>
          </a:solidFill>
        </p:grpSpPr>
        <p:sp>
          <p:nvSpPr>
            <p:cNvPr id="43" name="Freeform 248"/>
            <p:cNvSpPr/>
            <p:nvPr/>
          </p:nvSpPr>
          <p:spPr bwMode="auto">
            <a:xfrm>
              <a:off x="9543502" y="2774619"/>
              <a:ext cx="419067" cy="283153"/>
            </a:xfrm>
            <a:custGeom>
              <a:avLst/>
              <a:gdLst>
                <a:gd name="T0" fmla="*/ 370 w 370"/>
                <a:gd name="T1" fmla="*/ 0 h 250"/>
                <a:gd name="T2" fmla="*/ 0 w 370"/>
                <a:gd name="T3" fmla="*/ 54 h 250"/>
                <a:gd name="T4" fmla="*/ 36 w 370"/>
                <a:gd name="T5" fmla="*/ 250 h 250"/>
                <a:gd name="T6" fmla="*/ 282 w 370"/>
                <a:gd name="T7" fmla="*/ 250 h 250"/>
                <a:gd name="T8" fmla="*/ 370 w 370"/>
                <a:gd name="T9" fmla="*/ 0 h 250"/>
              </a:gdLst>
              <a:ahLst/>
              <a:cxnLst>
                <a:cxn ang="0">
                  <a:pos x="T0" y="T1"/>
                </a:cxn>
                <a:cxn ang="0">
                  <a:pos x="T2" y="T3"/>
                </a:cxn>
                <a:cxn ang="0">
                  <a:pos x="T4" y="T5"/>
                </a:cxn>
                <a:cxn ang="0">
                  <a:pos x="T6" y="T7"/>
                </a:cxn>
                <a:cxn ang="0">
                  <a:pos x="T8" y="T9"/>
                </a:cxn>
              </a:cxnLst>
              <a:rect l="0" t="0" r="r" b="b"/>
              <a:pathLst>
                <a:path w="370" h="250">
                  <a:moveTo>
                    <a:pt x="370" y="0"/>
                  </a:moveTo>
                  <a:lnTo>
                    <a:pt x="0" y="54"/>
                  </a:lnTo>
                  <a:lnTo>
                    <a:pt x="36" y="250"/>
                  </a:lnTo>
                  <a:lnTo>
                    <a:pt x="282" y="250"/>
                  </a:lnTo>
                  <a:lnTo>
                    <a:pt x="3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9"/>
            <p:cNvSpPr/>
            <p:nvPr/>
          </p:nvSpPr>
          <p:spPr bwMode="auto">
            <a:xfrm>
              <a:off x="9591072" y="2688540"/>
              <a:ext cx="584428" cy="432658"/>
            </a:xfrm>
            <a:custGeom>
              <a:avLst/>
              <a:gdLst>
                <a:gd name="T0" fmla="*/ 250 w 258"/>
                <a:gd name="T1" fmla="*/ 0 h 191"/>
                <a:gd name="T2" fmla="*/ 200 w 258"/>
                <a:gd name="T3" fmla="*/ 0 h 191"/>
                <a:gd name="T4" fmla="*/ 200 w 258"/>
                <a:gd name="T5" fmla="*/ 0 h 191"/>
                <a:gd name="T6" fmla="*/ 198 w 258"/>
                <a:gd name="T7" fmla="*/ 1 h 191"/>
                <a:gd name="T8" fmla="*/ 197 w 258"/>
                <a:gd name="T9" fmla="*/ 1 h 191"/>
                <a:gd name="T10" fmla="*/ 195 w 258"/>
                <a:gd name="T11" fmla="*/ 2 h 191"/>
                <a:gd name="T12" fmla="*/ 194 w 258"/>
                <a:gd name="T13" fmla="*/ 3 h 191"/>
                <a:gd name="T14" fmla="*/ 193 w 258"/>
                <a:gd name="T15" fmla="*/ 4 h 191"/>
                <a:gd name="T16" fmla="*/ 193 w 258"/>
                <a:gd name="T17" fmla="*/ 5 h 191"/>
                <a:gd name="T18" fmla="*/ 192 w 258"/>
                <a:gd name="T19" fmla="*/ 5 h 191"/>
                <a:gd name="T20" fmla="*/ 130 w 258"/>
                <a:gd name="T21" fmla="*/ 175 h 191"/>
                <a:gd name="T22" fmla="*/ 7 w 258"/>
                <a:gd name="T23" fmla="*/ 175 h 191"/>
                <a:gd name="T24" fmla="*/ 0 w 258"/>
                <a:gd name="T25" fmla="*/ 183 h 191"/>
                <a:gd name="T26" fmla="*/ 7 w 258"/>
                <a:gd name="T27" fmla="*/ 191 h 191"/>
                <a:gd name="T28" fmla="*/ 135 w 258"/>
                <a:gd name="T29" fmla="*/ 191 h 191"/>
                <a:gd name="T30" fmla="*/ 138 w 258"/>
                <a:gd name="T31" fmla="*/ 190 h 191"/>
                <a:gd name="T32" fmla="*/ 139 w 258"/>
                <a:gd name="T33" fmla="*/ 190 h 191"/>
                <a:gd name="T34" fmla="*/ 140 w 258"/>
                <a:gd name="T35" fmla="*/ 189 h 191"/>
                <a:gd name="T36" fmla="*/ 141 w 258"/>
                <a:gd name="T37" fmla="*/ 188 h 191"/>
                <a:gd name="T38" fmla="*/ 142 w 258"/>
                <a:gd name="T39" fmla="*/ 187 h 191"/>
                <a:gd name="T40" fmla="*/ 143 w 258"/>
                <a:gd name="T41" fmla="*/ 186 h 191"/>
                <a:gd name="T42" fmla="*/ 143 w 258"/>
                <a:gd name="T43" fmla="*/ 186 h 191"/>
                <a:gd name="T44" fmla="*/ 205 w 258"/>
                <a:gd name="T45" fmla="*/ 16 h 191"/>
                <a:gd name="T46" fmla="*/ 250 w 258"/>
                <a:gd name="T47" fmla="*/ 16 h 191"/>
                <a:gd name="T48" fmla="*/ 258 w 258"/>
                <a:gd name="T49" fmla="*/ 8 h 191"/>
                <a:gd name="T50" fmla="*/ 250 w 258"/>
                <a:gd name="T5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191">
                  <a:moveTo>
                    <a:pt x="250" y="0"/>
                  </a:moveTo>
                  <a:cubicBezTo>
                    <a:pt x="200" y="0"/>
                    <a:pt x="200" y="0"/>
                    <a:pt x="200" y="0"/>
                  </a:cubicBezTo>
                  <a:cubicBezTo>
                    <a:pt x="200" y="0"/>
                    <a:pt x="200" y="0"/>
                    <a:pt x="200" y="0"/>
                  </a:cubicBezTo>
                  <a:cubicBezTo>
                    <a:pt x="199" y="0"/>
                    <a:pt x="198" y="1"/>
                    <a:pt x="198" y="1"/>
                  </a:cubicBezTo>
                  <a:cubicBezTo>
                    <a:pt x="197" y="1"/>
                    <a:pt x="197" y="1"/>
                    <a:pt x="197" y="1"/>
                  </a:cubicBezTo>
                  <a:cubicBezTo>
                    <a:pt x="196" y="1"/>
                    <a:pt x="196" y="2"/>
                    <a:pt x="195" y="2"/>
                  </a:cubicBezTo>
                  <a:cubicBezTo>
                    <a:pt x="195" y="2"/>
                    <a:pt x="195" y="2"/>
                    <a:pt x="194" y="3"/>
                  </a:cubicBezTo>
                  <a:cubicBezTo>
                    <a:pt x="194" y="3"/>
                    <a:pt x="194" y="3"/>
                    <a:pt x="193" y="4"/>
                  </a:cubicBezTo>
                  <a:cubicBezTo>
                    <a:pt x="193" y="4"/>
                    <a:pt x="193" y="5"/>
                    <a:pt x="193" y="5"/>
                  </a:cubicBezTo>
                  <a:cubicBezTo>
                    <a:pt x="193" y="5"/>
                    <a:pt x="193" y="5"/>
                    <a:pt x="192" y="5"/>
                  </a:cubicBezTo>
                  <a:cubicBezTo>
                    <a:pt x="130" y="175"/>
                    <a:pt x="130" y="175"/>
                    <a:pt x="130" y="175"/>
                  </a:cubicBezTo>
                  <a:cubicBezTo>
                    <a:pt x="7" y="175"/>
                    <a:pt x="7" y="175"/>
                    <a:pt x="7" y="175"/>
                  </a:cubicBezTo>
                  <a:cubicBezTo>
                    <a:pt x="3" y="175"/>
                    <a:pt x="0" y="179"/>
                    <a:pt x="0" y="183"/>
                  </a:cubicBezTo>
                  <a:cubicBezTo>
                    <a:pt x="0" y="188"/>
                    <a:pt x="3" y="191"/>
                    <a:pt x="7" y="191"/>
                  </a:cubicBezTo>
                  <a:cubicBezTo>
                    <a:pt x="135" y="191"/>
                    <a:pt x="135" y="191"/>
                    <a:pt x="135" y="191"/>
                  </a:cubicBezTo>
                  <a:cubicBezTo>
                    <a:pt x="136" y="191"/>
                    <a:pt x="137" y="191"/>
                    <a:pt x="138" y="190"/>
                  </a:cubicBezTo>
                  <a:cubicBezTo>
                    <a:pt x="138" y="190"/>
                    <a:pt x="139" y="190"/>
                    <a:pt x="139" y="190"/>
                  </a:cubicBezTo>
                  <a:cubicBezTo>
                    <a:pt x="139" y="190"/>
                    <a:pt x="140" y="189"/>
                    <a:pt x="140" y="189"/>
                  </a:cubicBezTo>
                  <a:cubicBezTo>
                    <a:pt x="141" y="189"/>
                    <a:pt x="141" y="189"/>
                    <a:pt x="141" y="188"/>
                  </a:cubicBezTo>
                  <a:cubicBezTo>
                    <a:pt x="141" y="188"/>
                    <a:pt x="142" y="187"/>
                    <a:pt x="142" y="187"/>
                  </a:cubicBezTo>
                  <a:cubicBezTo>
                    <a:pt x="142" y="186"/>
                    <a:pt x="142" y="186"/>
                    <a:pt x="143" y="186"/>
                  </a:cubicBezTo>
                  <a:cubicBezTo>
                    <a:pt x="143" y="186"/>
                    <a:pt x="143" y="186"/>
                    <a:pt x="143" y="186"/>
                  </a:cubicBezTo>
                  <a:cubicBezTo>
                    <a:pt x="205" y="16"/>
                    <a:pt x="205" y="16"/>
                    <a:pt x="205" y="16"/>
                  </a:cubicBezTo>
                  <a:cubicBezTo>
                    <a:pt x="250" y="16"/>
                    <a:pt x="250" y="16"/>
                    <a:pt x="250" y="16"/>
                  </a:cubicBezTo>
                  <a:cubicBezTo>
                    <a:pt x="254" y="16"/>
                    <a:pt x="258" y="12"/>
                    <a:pt x="258" y="8"/>
                  </a:cubicBezTo>
                  <a:cubicBezTo>
                    <a:pt x="258" y="4"/>
                    <a:pt x="254" y="0"/>
                    <a:pt x="2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250"/>
            <p:cNvSpPr>
              <a:spLocks noChangeArrowheads="1"/>
            </p:cNvSpPr>
            <p:nvPr/>
          </p:nvSpPr>
          <p:spPr bwMode="auto">
            <a:xfrm>
              <a:off x="9611459" y="3143851"/>
              <a:ext cx="79283" cy="7928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46" name="Oval 251"/>
            <p:cNvSpPr>
              <a:spLocks noChangeArrowheads="1"/>
            </p:cNvSpPr>
            <p:nvPr/>
          </p:nvSpPr>
          <p:spPr bwMode="auto">
            <a:xfrm>
              <a:off x="9822125" y="3143851"/>
              <a:ext cx="79283" cy="7928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grpSp>
      <p:grpSp>
        <p:nvGrpSpPr>
          <p:cNvPr id="47" name="组合 46"/>
          <p:cNvGrpSpPr/>
          <p:nvPr/>
        </p:nvGrpSpPr>
        <p:grpSpPr>
          <a:xfrm>
            <a:off x="10865755" y="4141303"/>
            <a:ext cx="655293" cy="626362"/>
            <a:chOff x="10175500" y="3476839"/>
            <a:chExt cx="513074" cy="490422"/>
          </a:xfrm>
          <a:solidFill>
            <a:schemeClr val="bg1"/>
          </a:solidFill>
        </p:grpSpPr>
        <p:sp>
          <p:nvSpPr>
            <p:cNvPr id="48" name="Rectangle 253"/>
            <p:cNvSpPr>
              <a:spLocks noChangeArrowheads="1"/>
            </p:cNvSpPr>
            <p:nvPr/>
          </p:nvSpPr>
          <p:spPr bwMode="auto">
            <a:xfrm>
              <a:off x="10175500" y="3476839"/>
              <a:ext cx="94007" cy="4904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49" name="Rectangle 254"/>
            <p:cNvSpPr>
              <a:spLocks noChangeArrowheads="1"/>
            </p:cNvSpPr>
            <p:nvPr/>
          </p:nvSpPr>
          <p:spPr bwMode="auto">
            <a:xfrm>
              <a:off x="10314812" y="3703362"/>
              <a:ext cx="95139" cy="263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50" name="Rectangle 255"/>
            <p:cNvSpPr>
              <a:spLocks noChangeArrowheads="1"/>
            </p:cNvSpPr>
            <p:nvPr/>
          </p:nvSpPr>
          <p:spPr bwMode="auto">
            <a:xfrm>
              <a:off x="10455256" y="3644466"/>
              <a:ext cx="92874" cy="3227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51" name="Rectangle 256"/>
            <p:cNvSpPr>
              <a:spLocks noChangeArrowheads="1"/>
            </p:cNvSpPr>
            <p:nvPr/>
          </p:nvSpPr>
          <p:spPr bwMode="auto">
            <a:xfrm>
              <a:off x="10595700" y="3583305"/>
              <a:ext cx="92874" cy="383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52" name="Freeform 257"/>
            <p:cNvSpPr/>
            <p:nvPr/>
          </p:nvSpPr>
          <p:spPr bwMode="auto">
            <a:xfrm>
              <a:off x="10312546" y="3476839"/>
              <a:ext cx="231053" cy="188014"/>
            </a:xfrm>
            <a:custGeom>
              <a:avLst/>
              <a:gdLst>
                <a:gd name="T0" fmla="*/ 0 w 102"/>
                <a:gd name="T1" fmla="*/ 83 h 83"/>
                <a:gd name="T2" fmla="*/ 60 w 102"/>
                <a:gd name="T3" fmla="*/ 27 h 83"/>
                <a:gd name="T4" fmla="*/ 39 w 102"/>
                <a:gd name="T5" fmla="*/ 12 h 83"/>
                <a:gd name="T6" fmla="*/ 92 w 102"/>
                <a:gd name="T7" fmla="*/ 0 h 83"/>
                <a:gd name="T8" fmla="*/ 102 w 102"/>
                <a:gd name="T9" fmla="*/ 51 h 83"/>
                <a:gd name="T10" fmla="*/ 79 w 102"/>
                <a:gd name="T11" fmla="*/ 39 h 83"/>
                <a:gd name="T12" fmla="*/ 0 w 102"/>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102" h="83">
                  <a:moveTo>
                    <a:pt x="0" y="83"/>
                  </a:moveTo>
                  <a:cubicBezTo>
                    <a:pt x="0" y="83"/>
                    <a:pt x="54" y="68"/>
                    <a:pt x="60" y="27"/>
                  </a:cubicBezTo>
                  <a:cubicBezTo>
                    <a:pt x="39" y="12"/>
                    <a:pt x="39" y="12"/>
                    <a:pt x="39" y="12"/>
                  </a:cubicBezTo>
                  <a:cubicBezTo>
                    <a:pt x="92" y="0"/>
                    <a:pt x="92" y="0"/>
                    <a:pt x="92" y="0"/>
                  </a:cubicBezTo>
                  <a:cubicBezTo>
                    <a:pt x="102" y="51"/>
                    <a:pt x="102" y="51"/>
                    <a:pt x="102" y="51"/>
                  </a:cubicBezTo>
                  <a:cubicBezTo>
                    <a:pt x="79" y="39"/>
                    <a:pt x="79" y="39"/>
                    <a:pt x="79" y="39"/>
                  </a:cubicBezTo>
                  <a:cubicBezTo>
                    <a:pt x="79" y="39"/>
                    <a:pt x="65" y="83"/>
                    <a:pt x="0"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3" name="组合 52"/>
          <p:cNvGrpSpPr/>
          <p:nvPr/>
        </p:nvGrpSpPr>
        <p:grpSpPr>
          <a:xfrm>
            <a:off x="9061852" y="5880221"/>
            <a:ext cx="684224" cy="468686"/>
            <a:chOff x="8917167" y="2211710"/>
            <a:chExt cx="535726" cy="366967"/>
          </a:xfrm>
          <a:solidFill>
            <a:schemeClr val="bg1"/>
          </a:solidFill>
        </p:grpSpPr>
        <p:sp>
          <p:nvSpPr>
            <p:cNvPr id="54" name="Rectangle 266"/>
            <p:cNvSpPr>
              <a:spLocks noChangeArrowheads="1"/>
            </p:cNvSpPr>
            <p:nvPr/>
          </p:nvSpPr>
          <p:spPr bwMode="auto">
            <a:xfrm>
              <a:off x="9172005" y="2365745"/>
              <a:ext cx="11326" cy="15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ea typeface="微软雅黑" panose="020B0503020204020204" pitchFamily="34" charset="-122"/>
              </a:endParaRPr>
            </a:p>
          </p:txBody>
        </p:sp>
        <p:sp>
          <p:nvSpPr>
            <p:cNvPr id="55" name="Freeform 267"/>
            <p:cNvSpPr/>
            <p:nvPr/>
          </p:nvSpPr>
          <p:spPr bwMode="auto">
            <a:xfrm>
              <a:off x="9133496" y="2469946"/>
              <a:ext cx="33978" cy="36244"/>
            </a:xfrm>
            <a:custGeom>
              <a:avLst/>
              <a:gdLst>
                <a:gd name="T0" fmla="*/ 15 w 15"/>
                <a:gd name="T1" fmla="*/ 10 h 16"/>
                <a:gd name="T2" fmla="*/ 5 w 15"/>
                <a:gd name="T3" fmla="*/ 0 h 16"/>
                <a:gd name="T4" fmla="*/ 0 w 15"/>
                <a:gd name="T5" fmla="*/ 1 h 16"/>
                <a:gd name="T6" fmla="*/ 15 w 15"/>
                <a:gd name="T7" fmla="*/ 16 h 16"/>
                <a:gd name="T8" fmla="*/ 15 w 15"/>
                <a:gd name="T9" fmla="*/ 10 h 16"/>
              </a:gdLst>
              <a:ahLst/>
              <a:cxnLst>
                <a:cxn ang="0">
                  <a:pos x="T0" y="T1"/>
                </a:cxn>
                <a:cxn ang="0">
                  <a:pos x="T2" y="T3"/>
                </a:cxn>
                <a:cxn ang="0">
                  <a:pos x="T4" y="T5"/>
                </a:cxn>
                <a:cxn ang="0">
                  <a:pos x="T6" y="T7"/>
                </a:cxn>
                <a:cxn ang="0">
                  <a:pos x="T8" y="T9"/>
                </a:cxn>
              </a:cxnLst>
              <a:rect l="0" t="0" r="r" b="b"/>
              <a:pathLst>
                <a:path w="15" h="16">
                  <a:moveTo>
                    <a:pt x="15" y="10"/>
                  </a:moveTo>
                  <a:cubicBezTo>
                    <a:pt x="10" y="9"/>
                    <a:pt x="7" y="5"/>
                    <a:pt x="5" y="0"/>
                  </a:cubicBezTo>
                  <a:cubicBezTo>
                    <a:pt x="0" y="1"/>
                    <a:pt x="0" y="1"/>
                    <a:pt x="0" y="1"/>
                  </a:cubicBezTo>
                  <a:cubicBezTo>
                    <a:pt x="2" y="10"/>
                    <a:pt x="8" y="15"/>
                    <a:pt x="15" y="16"/>
                  </a:cubicBez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68"/>
            <p:cNvSpPr/>
            <p:nvPr/>
          </p:nvSpPr>
          <p:spPr bwMode="auto">
            <a:xfrm>
              <a:off x="9138026" y="2374806"/>
              <a:ext cx="29448" cy="67957"/>
            </a:xfrm>
            <a:custGeom>
              <a:avLst/>
              <a:gdLst>
                <a:gd name="T0" fmla="*/ 0 w 13"/>
                <a:gd name="T1" fmla="*/ 18 h 30"/>
                <a:gd name="T2" fmla="*/ 13 w 13"/>
                <a:gd name="T3" fmla="*/ 30 h 30"/>
                <a:gd name="T4" fmla="*/ 13 w 13"/>
                <a:gd name="T5" fmla="*/ 24 h 30"/>
                <a:gd name="T6" fmla="*/ 5 w 13"/>
                <a:gd name="T7" fmla="*/ 15 h 30"/>
                <a:gd name="T8" fmla="*/ 13 w 13"/>
                <a:gd name="T9" fmla="*/ 7 h 30"/>
                <a:gd name="T10" fmla="*/ 13 w 13"/>
                <a:gd name="T11" fmla="*/ 6 h 30"/>
                <a:gd name="T12" fmla="*/ 13 w 13"/>
                <a:gd name="T13" fmla="*/ 0 h 30"/>
                <a:gd name="T14" fmla="*/ 11 w 13"/>
                <a:gd name="T15" fmla="*/ 1 h 30"/>
                <a:gd name="T16" fmla="*/ 1 w 13"/>
                <a:gd name="T17" fmla="*/ 12 h 30"/>
                <a:gd name="T18" fmla="*/ 0 w 13"/>
                <a:gd name="T19" fmla="*/ 15 h 30"/>
                <a:gd name="T20" fmla="*/ 0 w 13"/>
                <a:gd name="T2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30">
                  <a:moveTo>
                    <a:pt x="0" y="18"/>
                  </a:moveTo>
                  <a:cubicBezTo>
                    <a:pt x="2" y="24"/>
                    <a:pt x="6" y="28"/>
                    <a:pt x="13" y="30"/>
                  </a:cubicBezTo>
                  <a:cubicBezTo>
                    <a:pt x="13" y="24"/>
                    <a:pt x="13" y="24"/>
                    <a:pt x="13" y="24"/>
                  </a:cubicBezTo>
                  <a:cubicBezTo>
                    <a:pt x="9" y="22"/>
                    <a:pt x="5" y="19"/>
                    <a:pt x="5" y="15"/>
                  </a:cubicBezTo>
                  <a:cubicBezTo>
                    <a:pt x="5" y="11"/>
                    <a:pt x="8" y="8"/>
                    <a:pt x="13" y="7"/>
                  </a:cubicBezTo>
                  <a:cubicBezTo>
                    <a:pt x="13" y="7"/>
                    <a:pt x="13" y="6"/>
                    <a:pt x="13" y="6"/>
                  </a:cubicBezTo>
                  <a:cubicBezTo>
                    <a:pt x="13" y="0"/>
                    <a:pt x="13" y="0"/>
                    <a:pt x="13" y="0"/>
                  </a:cubicBezTo>
                  <a:cubicBezTo>
                    <a:pt x="12" y="0"/>
                    <a:pt x="12" y="1"/>
                    <a:pt x="11" y="1"/>
                  </a:cubicBezTo>
                  <a:cubicBezTo>
                    <a:pt x="6" y="3"/>
                    <a:pt x="2" y="7"/>
                    <a:pt x="1" y="12"/>
                  </a:cubicBezTo>
                  <a:cubicBezTo>
                    <a:pt x="0" y="13"/>
                    <a:pt x="0" y="14"/>
                    <a:pt x="0" y="15"/>
                  </a:cubicBezTo>
                  <a:cubicBezTo>
                    <a:pt x="0" y="16"/>
                    <a:pt x="0" y="17"/>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69"/>
            <p:cNvSpPr/>
            <p:nvPr/>
          </p:nvSpPr>
          <p:spPr bwMode="auto">
            <a:xfrm>
              <a:off x="9187861" y="2374806"/>
              <a:ext cx="31713" cy="36244"/>
            </a:xfrm>
            <a:custGeom>
              <a:avLst/>
              <a:gdLst>
                <a:gd name="T0" fmla="*/ 3 w 14"/>
                <a:gd name="T1" fmla="*/ 8 h 16"/>
                <a:gd name="T2" fmla="*/ 8 w 14"/>
                <a:gd name="T3" fmla="*/ 16 h 16"/>
                <a:gd name="T4" fmla="*/ 14 w 14"/>
                <a:gd name="T5" fmla="*/ 14 h 16"/>
                <a:gd name="T6" fmla="*/ 0 w 14"/>
                <a:gd name="T7" fmla="*/ 0 h 16"/>
                <a:gd name="T8" fmla="*/ 0 w 14"/>
                <a:gd name="T9" fmla="*/ 6 h 16"/>
                <a:gd name="T10" fmla="*/ 3 w 14"/>
                <a:gd name="T11" fmla="*/ 8 h 16"/>
              </a:gdLst>
              <a:ahLst/>
              <a:cxnLst>
                <a:cxn ang="0">
                  <a:pos x="T0" y="T1"/>
                </a:cxn>
                <a:cxn ang="0">
                  <a:pos x="T2" y="T3"/>
                </a:cxn>
                <a:cxn ang="0">
                  <a:pos x="T4" y="T5"/>
                </a:cxn>
                <a:cxn ang="0">
                  <a:pos x="T6" y="T7"/>
                </a:cxn>
                <a:cxn ang="0">
                  <a:pos x="T8" y="T9"/>
                </a:cxn>
                <a:cxn ang="0">
                  <a:pos x="T10" y="T11"/>
                </a:cxn>
              </a:cxnLst>
              <a:rect l="0" t="0" r="r" b="b"/>
              <a:pathLst>
                <a:path w="14" h="16">
                  <a:moveTo>
                    <a:pt x="3" y="8"/>
                  </a:moveTo>
                  <a:cubicBezTo>
                    <a:pt x="6" y="10"/>
                    <a:pt x="7" y="12"/>
                    <a:pt x="8" y="16"/>
                  </a:cubicBezTo>
                  <a:cubicBezTo>
                    <a:pt x="14" y="14"/>
                    <a:pt x="14" y="14"/>
                    <a:pt x="14" y="14"/>
                  </a:cubicBezTo>
                  <a:cubicBezTo>
                    <a:pt x="11" y="6"/>
                    <a:pt x="7" y="2"/>
                    <a:pt x="0" y="0"/>
                  </a:cubicBezTo>
                  <a:cubicBezTo>
                    <a:pt x="0" y="6"/>
                    <a:pt x="0" y="6"/>
                    <a:pt x="0" y="6"/>
                  </a:cubicBezTo>
                  <a:cubicBezTo>
                    <a:pt x="1" y="7"/>
                    <a:pt x="2" y="7"/>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70"/>
            <p:cNvSpPr/>
            <p:nvPr/>
          </p:nvSpPr>
          <p:spPr bwMode="auto">
            <a:xfrm>
              <a:off x="9187861" y="2433702"/>
              <a:ext cx="33978" cy="72487"/>
            </a:xfrm>
            <a:custGeom>
              <a:avLst/>
              <a:gdLst>
                <a:gd name="T0" fmla="*/ 10 w 15"/>
                <a:gd name="T1" fmla="*/ 16 h 32"/>
                <a:gd name="T2" fmla="*/ 6 w 15"/>
                <a:gd name="T3" fmla="*/ 24 h 32"/>
                <a:gd name="T4" fmla="*/ 1 w 15"/>
                <a:gd name="T5" fmla="*/ 26 h 32"/>
                <a:gd name="T6" fmla="*/ 0 w 15"/>
                <a:gd name="T7" fmla="*/ 26 h 32"/>
                <a:gd name="T8" fmla="*/ 0 w 15"/>
                <a:gd name="T9" fmla="*/ 32 h 32"/>
                <a:gd name="T10" fmla="*/ 0 w 15"/>
                <a:gd name="T11" fmla="*/ 32 h 32"/>
                <a:gd name="T12" fmla="*/ 15 w 15"/>
                <a:gd name="T13" fmla="*/ 16 h 32"/>
                <a:gd name="T14" fmla="*/ 0 w 15"/>
                <a:gd name="T15" fmla="*/ 0 h 32"/>
                <a:gd name="T16" fmla="*/ 0 w 15"/>
                <a:gd name="T17" fmla="*/ 6 h 32"/>
                <a:gd name="T18" fmla="*/ 10 w 1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2">
                  <a:moveTo>
                    <a:pt x="10" y="16"/>
                  </a:moveTo>
                  <a:cubicBezTo>
                    <a:pt x="10" y="19"/>
                    <a:pt x="8" y="22"/>
                    <a:pt x="6" y="24"/>
                  </a:cubicBezTo>
                  <a:cubicBezTo>
                    <a:pt x="4" y="25"/>
                    <a:pt x="3" y="26"/>
                    <a:pt x="1" y="26"/>
                  </a:cubicBezTo>
                  <a:cubicBezTo>
                    <a:pt x="1" y="26"/>
                    <a:pt x="0" y="26"/>
                    <a:pt x="0" y="26"/>
                  </a:cubicBezTo>
                  <a:cubicBezTo>
                    <a:pt x="0" y="32"/>
                    <a:pt x="0" y="32"/>
                    <a:pt x="0" y="32"/>
                  </a:cubicBezTo>
                  <a:cubicBezTo>
                    <a:pt x="0" y="32"/>
                    <a:pt x="0" y="32"/>
                    <a:pt x="0" y="32"/>
                  </a:cubicBezTo>
                  <a:cubicBezTo>
                    <a:pt x="9" y="29"/>
                    <a:pt x="15" y="23"/>
                    <a:pt x="15" y="16"/>
                  </a:cubicBezTo>
                  <a:cubicBezTo>
                    <a:pt x="15" y="9"/>
                    <a:pt x="9" y="3"/>
                    <a:pt x="0" y="0"/>
                  </a:cubicBezTo>
                  <a:cubicBezTo>
                    <a:pt x="0" y="6"/>
                    <a:pt x="0" y="6"/>
                    <a:pt x="0" y="6"/>
                  </a:cubicBezTo>
                  <a:cubicBezTo>
                    <a:pt x="6" y="8"/>
                    <a:pt x="10" y="12"/>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1"/>
            <p:cNvSpPr>
              <a:spLocks noEditPoints="1"/>
            </p:cNvSpPr>
            <p:nvPr/>
          </p:nvSpPr>
          <p:spPr bwMode="auto">
            <a:xfrm>
              <a:off x="8917167" y="2211710"/>
              <a:ext cx="535726" cy="366967"/>
            </a:xfrm>
            <a:custGeom>
              <a:avLst/>
              <a:gdLst>
                <a:gd name="T0" fmla="*/ 221 w 236"/>
                <a:gd name="T1" fmla="*/ 0 h 162"/>
                <a:gd name="T2" fmla="*/ 15 w 236"/>
                <a:gd name="T3" fmla="*/ 0 h 162"/>
                <a:gd name="T4" fmla="*/ 0 w 236"/>
                <a:gd name="T5" fmla="*/ 14 h 162"/>
                <a:gd name="T6" fmla="*/ 0 w 236"/>
                <a:gd name="T7" fmla="*/ 148 h 162"/>
                <a:gd name="T8" fmla="*/ 15 w 236"/>
                <a:gd name="T9" fmla="*/ 162 h 162"/>
                <a:gd name="T10" fmla="*/ 221 w 236"/>
                <a:gd name="T11" fmla="*/ 162 h 162"/>
                <a:gd name="T12" fmla="*/ 236 w 236"/>
                <a:gd name="T13" fmla="*/ 148 h 162"/>
                <a:gd name="T14" fmla="*/ 236 w 236"/>
                <a:gd name="T15" fmla="*/ 14 h 162"/>
                <a:gd name="T16" fmla="*/ 221 w 236"/>
                <a:gd name="T17" fmla="*/ 0 h 162"/>
                <a:gd name="T18" fmla="*/ 15 w 236"/>
                <a:gd name="T19" fmla="*/ 7 h 162"/>
                <a:gd name="T20" fmla="*/ 221 w 236"/>
                <a:gd name="T21" fmla="*/ 7 h 162"/>
                <a:gd name="T22" fmla="*/ 229 w 236"/>
                <a:gd name="T23" fmla="*/ 14 h 162"/>
                <a:gd name="T24" fmla="*/ 229 w 236"/>
                <a:gd name="T25" fmla="*/ 21 h 162"/>
                <a:gd name="T26" fmla="*/ 8 w 236"/>
                <a:gd name="T27" fmla="*/ 21 h 162"/>
                <a:gd name="T28" fmla="*/ 8 w 236"/>
                <a:gd name="T29" fmla="*/ 14 h 162"/>
                <a:gd name="T30" fmla="*/ 15 w 236"/>
                <a:gd name="T31" fmla="*/ 7 h 162"/>
                <a:gd name="T32" fmla="*/ 221 w 236"/>
                <a:gd name="T33" fmla="*/ 155 h 162"/>
                <a:gd name="T34" fmla="*/ 15 w 236"/>
                <a:gd name="T35" fmla="*/ 155 h 162"/>
                <a:gd name="T36" fmla="*/ 8 w 236"/>
                <a:gd name="T37" fmla="*/ 148 h 162"/>
                <a:gd name="T38" fmla="*/ 8 w 236"/>
                <a:gd name="T39" fmla="*/ 53 h 162"/>
                <a:gd name="T40" fmla="*/ 229 w 236"/>
                <a:gd name="T41" fmla="*/ 53 h 162"/>
                <a:gd name="T42" fmla="*/ 229 w 236"/>
                <a:gd name="T43" fmla="*/ 148 h 162"/>
                <a:gd name="T44" fmla="*/ 221 w 236"/>
                <a:gd name="T45" fmla="*/ 15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162">
                  <a:moveTo>
                    <a:pt x="221" y="0"/>
                  </a:moveTo>
                  <a:cubicBezTo>
                    <a:pt x="15" y="0"/>
                    <a:pt x="15" y="0"/>
                    <a:pt x="15" y="0"/>
                  </a:cubicBezTo>
                  <a:cubicBezTo>
                    <a:pt x="7" y="0"/>
                    <a:pt x="0" y="6"/>
                    <a:pt x="0" y="14"/>
                  </a:cubicBezTo>
                  <a:cubicBezTo>
                    <a:pt x="0" y="148"/>
                    <a:pt x="0" y="148"/>
                    <a:pt x="0" y="148"/>
                  </a:cubicBezTo>
                  <a:cubicBezTo>
                    <a:pt x="0" y="156"/>
                    <a:pt x="7" y="162"/>
                    <a:pt x="15" y="162"/>
                  </a:cubicBezTo>
                  <a:cubicBezTo>
                    <a:pt x="221" y="162"/>
                    <a:pt x="221" y="162"/>
                    <a:pt x="221" y="162"/>
                  </a:cubicBezTo>
                  <a:cubicBezTo>
                    <a:pt x="229" y="162"/>
                    <a:pt x="236" y="156"/>
                    <a:pt x="236" y="148"/>
                  </a:cubicBezTo>
                  <a:cubicBezTo>
                    <a:pt x="236" y="14"/>
                    <a:pt x="236" y="14"/>
                    <a:pt x="236" y="14"/>
                  </a:cubicBezTo>
                  <a:cubicBezTo>
                    <a:pt x="236" y="6"/>
                    <a:pt x="229" y="0"/>
                    <a:pt x="221" y="0"/>
                  </a:cubicBezTo>
                  <a:close/>
                  <a:moveTo>
                    <a:pt x="15" y="7"/>
                  </a:moveTo>
                  <a:cubicBezTo>
                    <a:pt x="221" y="7"/>
                    <a:pt x="221" y="7"/>
                    <a:pt x="221" y="7"/>
                  </a:cubicBezTo>
                  <a:cubicBezTo>
                    <a:pt x="225" y="7"/>
                    <a:pt x="229" y="10"/>
                    <a:pt x="229" y="14"/>
                  </a:cubicBezTo>
                  <a:cubicBezTo>
                    <a:pt x="229" y="21"/>
                    <a:pt x="229" y="21"/>
                    <a:pt x="229" y="21"/>
                  </a:cubicBezTo>
                  <a:cubicBezTo>
                    <a:pt x="8" y="21"/>
                    <a:pt x="8" y="21"/>
                    <a:pt x="8" y="21"/>
                  </a:cubicBezTo>
                  <a:cubicBezTo>
                    <a:pt x="8" y="14"/>
                    <a:pt x="8" y="14"/>
                    <a:pt x="8" y="14"/>
                  </a:cubicBezTo>
                  <a:cubicBezTo>
                    <a:pt x="8" y="10"/>
                    <a:pt x="11" y="7"/>
                    <a:pt x="15" y="7"/>
                  </a:cubicBezTo>
                  <a:close/>
                  <a:moveTo>
                    <a:pt x="221" y="155"/>
                  </a:moveTo>
                  <a:cubicBezTo>
                    <a:pt x="15" y="155"/>
                    <a:pt x="15" y="155"/>
                    <a:pt x="15" y="155"/>
                  </a:cubicBezTo>
                  <a:cubicBezTo>
                    <a:pt x="11" y="155"/>
                    <a:pt x="8" y="152"/>
                    <a:pt x="8" y="148"/>
                  </a:cubicBezTo>
                  <a:cubicBezTo>
                    <a:pt x="8" y="53"/>
                    <a:pt x="8" y="53"/>
                    <a:pt x="8" y="53"/>
                  </a:cubicBezTo>
                  <a:cubicBezTo>
                    <a:pt x="229" y="53"/>
                    <a:pt x="229" y="53"/>
                    <a:pt x="229" y="53"/>
                  </a:cubicBezTo>
                  <a:cubicBezTo>
                    <a:pt x="229" y="148"/>
                    <a:pt x="229" y="148"/>
                    <a:pt x="229" y="148"/>
                  </a:cubicBezTo>
                  <a:cubicBezTo>
                    <a:pt x="229" y="152"/>
                    <a:pt x="225" y="155"/>
                    <a:pt x="22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567055" y="1643380"/>
            <a:ext cx="6339840" cy="2584450"/>
          </a:xfrm>
          <a:prstGeom prst="rect">
            <a:avLst/>
          </a:prstGeom>
          <a:noFill/>
        </p:spPr>
        <p:txBody>
          <a:bodyPr wrap="square" rtlCol="0">
            <a:spAutoFit/>
          </a:bodyPr>
          <a:p>
            <a:r>
              <a:rPr lang="en-US" altLang="zh-CN"/>
              <a:t>     </a:t>
            </a:r>
            <a:r>
              <a:rPr lang="zh-CN" altLang="en-US"/>
              <a:t>我们通过本次项目开发，深刻地意识到做软件开发的最重要的就是先做关于UML的建模分析、研究，如果一开始在进行简单构建后进直接写代码的话，后期会出现很多问题，那样项目就是一个坏掉的，失败的项目。每个人都要对项目参与进来，编写代码的前提是我们对项目的分析足够的完善，最后小组才应该分工对自己的部分进行着手。遇到项目上面的代码问题应该要多去看看</a:t>
            </a:r>
            <a:r>
              <a:rPr lang="en-US" altLang="zh-CN"/>
              <a:t>qt</a:t>
            </a:r>
            <a:r>
              <a:rPr lang="zh-CN" altLang="en-US"/>
              <a:t>里面的文档。借阅我们仅能借阅的部分，对开发的时候，开发的版本用到</a:t>
            </a:r>
            <a:r>
              <a:rPr lang="en-US" altLang="zh-CN"/>
              <a:t>GitHub</a:t>
            </a:r>
            <a:r>
              <a:rPr lang="zh-CN" altLang="en-US"/>
              <a:t>进行版本合并等工作，减少小组在代码合并的时候所</a:t>
            </a:r>
            <a:r>
              <a:rPr lang="zh-CN" altLang="en-US"/>
              <a:t>花费的时间。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350" fill="hold"/>
                                        <p:tgtEl>
                                          <p:spTgt spid="47"/>
                                        </p:tgtEl>
                                        <p:attrNameLst>
                                          <p:attrName>ppt_w</p:attrName>
                                        </p:attrNameLst>
                                      </p:cBhvr>
                                      <p:tavLst>
                                        <p:tav tm="0">
                                          <p:val>
                                            <p:fltVal val="0"/>
                                          </p:val>
                                        </p:tav>
                                        <p:tav tm="100000">
                                          <p:val>
                                            <p:strVal val="#ppt_w"/>
                                          </p:val>
                                        </p:tav>
                                      </p:tavLst>
                                    </p:anim>
                                    <p:anim calcmode="lin" valueType="num">
                                      <p:cBhvr>
                                        <p:cTn id="8" dur="350" fill="hold"/>
                                        <p:tgtEl>
                                          <p:spTgt spid="47"/>
                                        </p:tgtEl>
                                        <p:attrNameLst>
                                          <p:attrName>ppt_h</p:attrName>
                                        </p:attrNameLst>
                                      </p:cBhvr>
                                      <p:tavLst>
                                        <p:tav tm="0">
                                          <p:val>
                                            <p:fltVal val="0"/>
                                          </p:val>
                                        </p:tav>
                                        <p:tav tm="100000">
                                          <p:val>
                                            <p:strVal val="#ppt_h"/>
                                          </p:val>
                                        </p:tav>
                                      </p:tavLst>
                                    </p:anim>
                                    <p:animEffect transition="in" filter="fade">
                                      <p:cBhvr>
                                        <p:cTn id="9" dur="350"/>
                                        <p:tgtEl>
                                          <p:spTgt spid="4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350" fill="hold"/>
                                        <p:tgtEl>
                                          <p:spTgt spid="42"/>
                                        </p:tgtEl>
                                        <p:attrNameLst>
                                          <p:attrName>ppt_w</p:attrName>
                                        </p:attrNameLst>
                                      </p:cBhvr>
                                      <p:tavLst>
                                        <p:tav tm="0">
                                          <p:val>
                                            <p:fltVal val="0"/>
                                          </p:val>
                                        </p:tav>
                                        <p:tav tm="100000">
                                          <p:val>
                                            <p:strVal val="#ppt_w"/>
                                          </p:val>
                                        </p:tav>
                                      </p:tavLst>
                                    </p:anim>
                                    <p:anim calcmode="lin" valueType="num">
                                      <p:cBhvr>
                                        <p:cTn id="14" dur="350" fill="hold"/>
                                        <p:tgtEl>
                                          <p:spTgt spid="42"/>
                                        </p:tgtEl>
                                        <p:attrNameLst>
                                          <p:attrName>ppt_h</p:attrName>
                                        </p:attrNameLst>
                                      </p:cBhvr>
                                      <p:tavLst>
                                        <p:tav tm="0">
                                          <p:val>
                                            <p:fltVal val="0"/>
                                          </p:val>
                                        </p:tav>
                                        <p:tav tm="100000">
                                          <p:val>
                                            <p:strVal val="#ppt_h"/>
                                          </p:val>
                                        </p:tav>
                                      </p:tavLst>
                                    </p:anim>
                                    <p:animEffect transition="in" filter="fade">
                                      <p:cBhvr>
                                        <p:cTn id="15" dur="350"/>
                                        <p:tgtEl>
                                          <p:spTgt spid="4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350" fill="hold"/>
                                        <p:tgtEl>
                                          <p:spTgt spid="53"/>
                                        </p:tgtEl>
                                        <p:attrNameLst>
                                          <p:attrName>ppt_w</p:attrName>
                                        </p:attrNameLst>
                                      </p:cBhvr>
                                      <p:tavLst>
                                        <p:tav tm="0">
                                          <p:val>
                                            <p:fltVal val="0"/>
                                          </p:val>
                                        </p:tav>
                                        <p:tav tm="100000">
                                          <p:val>
                                            <p:strVal val="#ppt_w"/>
                                          </p:val>
                                        </p:tav>
                                      </p:tavLst>
                                    </p:anim>
                                    <p:anim calcmode="lin" valueType="num">
                                      <p:cBhvr>
                                        <p:cTn id="20" dur="350" fill="hold"/>
                                        <p:tgtEl>
                                          <p:spTgt spid="53"/>
                                        </p:tgtEl>
                                        <p:attrNameLst>
                                          <p:attrName>ppt_h</p:attrName>
                                        </p:attrNameLst>
                                      </p:cBhvr>
                                      <p:tavLst>
                                        <p:tav tm="0">
                                          <p:val>
                                            <p:fltVal val="0"/>
                                          </p:val>
                                        </p:tav>
                                        <p:tav tm="100000">
                                          <p:val>
                                            <p:strVal val="#ppt_h"/>
                                          </p:val>
                                        </p:tav>
                                      </p:tavLst>
                                    </p:anim>
                                    <p:animEffect transition="in" filter="fade">
                                      <p:cBhvr>
                                        <p:cTn id="21" dur="350"/>
                                        <p:tgtEl>
                                          <p:spTgt spid="5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350" fill="hold"/>
                                        <p:tgtEl>
                                          <p:spTgt spid="32"/>
                                        </p:tgtEl>
                                        <p:attrNameLst>
                                          <p:attrName>ppt_w</p:attrName>
                                        </p:attrNameLst>
                                      </p:cBhvr>
                                      <p:tavLst>
                                        <p:tav tm="0">
                                          <p:val>
                                            <p:fltVal val="0"/>
                                          </p:val>
                                        </p:tav>
                                        <p:tav tm="100000">
                                          <p:val>
                                            <p:strVal val="#ppt_w"/>
                                          </p:val>
                                        </p:tav>
                                      </p:tavLst>
                                    </p:anim>
                                    <p:anim calcmode="lin" valueType="num">
                                      <p:cBhvr>
                                        <p:cTn id="26" dur="350" fill="hold"/>
                                        <p:tgtEl>
                                          <p:spTgt spid="32"/>
                                        </p:tgtEl>
                                        <p:attrNameLst>
                                          <p:attrName>ppt_h</p:attrName>
                                        </p:attrNameLst>
                                      </p:cBhvr>
                                      <p:tavLst>
                                        <p:tav tm="0">
                                          <p:val>
                                            <p:fltVal val="0"/>
                                          </p:val>
                                        </p:tav>
                                        <p:tav tm="100000">
                                          <p:val>
                                            <p:strVal val="#ppt_h"/>
                                          </p:val>
                                        </p:tav>
                                      </p:tavLst>
                                    </p:anim>
                                    <p:animEffect transition="in" filter="fade">
                                      <p:cBhvr>
                                        <p:cTn id="27" dur="350"/>
                                        <p:tgtEl>
                                          <p:spTgt spid="32"/>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399302" y="3747896"/>
            <a:ext cx="3393396" cy="521970"/>
          </a:xfrm>
          <a:prstGeom prst="rect">
            <a:avLst/>
          </a:prstGeom>
          <a:noFill/>
        </p:spPr>
        <p:txBody>
          <a:bodyPr wrap="square" rtlCol="0">
            <a:spAutoFit/>
          </a:bodyPr>
          <a:lstStyle/>
          <a:p>
            <a:pPr algn="ctr"/>
            <a:r>
              <a:rPr lang="zh-CN" altLang="en-US" sz="2800" b="1" dirty="0" smtClean="0">
                <a:solidFill>
                  <a:schemeClr val="tx1">
                    <a:lumMod val="85000"/>
                    <a:lumOff val="15000"/>
                  </a:schemeClr>
                </a:solidFill>
              </a:rPr>
              <a:t>项目实现图片</a:t>
            </a:r>
            <a:r>
              <a:rPr lang="en-US" altLang="zh-CN" sz="2800" b="1" dirty="0" smtClean="0">
                <a:solidFill>
                  <a:srgbClr val="E197A4"/>
                </a:solidFill>
              </a:rPr>
              <a:t>#04</a:t>
            </a:r>
            <a:endParaRPr lang="en-US" altLang="zh-CN" sz="2800" b="1" dirty="0" smtClean="0">
              <a:solidFill>
                <a:srgbClr val="E197A4"/>
              </a:solidFill>
            </a:endParaRPr>
          </a:p>
        </p:txBody>
      </p:sp>
      <p:grpSp>
        <p:nvGrpSpPr>
          <p:cNvPr id="31" name="组合 30"/>
          <p:cNvGrpSpPr/>
          <p:nvPr/>
        </p:nvGrpSpPr>
        <p:grpSpPr>
          <a:xfrm>
            <a:off x="4188100" y="1607758"/>
            <a:ext cx="1546692" cy="1771098"/>
            <a:chOff x="4312263" y="705567"/>
            <a:chExt cx="633297" cy="725181"/>
          </a:xfrm>
          <a:blipFill>
            <a:blip r:embed="rId1"/>
            <a:stretch>
              <a:fillRect/>
            </a:stretch>
          </a:blipFill>
        </p:grpSpPr>
        <p:sp>
          <p:nvSpPr>
            <p:cNvPr id="40" name="矩形 39"/>
            <p:cNvSpPr/>
            <p:nvPr/>
          </p:nvSpPr>
          <p:spPr>
            <a:xfrm>
              <a:off x="4357499" y="70556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1" name="矩形 40"/>
            <p:cNvSpPr/>
            <p:nvPr/>
          </p:nvSpPr>
          <p:spPr>
            <a:xfrm>
              <a:off x="482917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2" name="矩形 41"/>
            <p:cNvSpPr/>
            <p:nvPr/>
          </p:nvSpPr>
          <p:spPr>
            <a:xfrm>
              <a:off x="431226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3" name="矩形 42"/>
            <p:cNvSpPr/>
            <p:nvPr/>
          </p:nvSpPr>
          <p:spPr>
            <a:xfrm>
              <a:off x="4370456" y="1323314"/>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2" name="组合 1"/>
          <p:cNvGrpSpPr/>
          <p:nvPr/>
        </p:nvGrpSpPr>
        <p:grpSpPr>
          <a:xfrm>
            <a:off x="2601032" y="1607758"/>
            <a:ext cx="1339123" cy="1821242"/>
            <a:chOff x="2601032" y="1607758"/>
            <a:chExt cx="1339123" cy="1771098"/>
          </a:xfrm>
          <a:blipFill>
            <a:blip r:embed="rId1"/>
            <a:stretch>
              <a:fillRect/>
            </a:stretch>
          </a:blipFill>
        </p:grpSpPr>
        <p:grpSp>
          <p:nvGrpSpPr>
            <p:cNvPr id="32" name="组合 31"/>
            <p:cNvGrpSpPr/>
            <p:nvPr/>
          </p:nvGrpSpPr>
          <p:grpSpPr>
            <a:xfrm>
              <a:off x="2601032" y="1607758"/>
              <a:ext cx="1339123" cy="1771098"/>
              <a:chOff x="4142238" y="2693305"/>
              <a:chExt cx="542826" cy="717931"/>
            </a:xfrm>
            <a:grpFill/>
          </p:grpSpPr>
          <p:sp>
            <p:nvSpPr>
              <p:cNvPr id="38" name="矩形 37"/>
              <p:cNvSpPr/>
              <p:nvPr/>
            </p:nvSpPr>
            <p:spPr>
              <a:xfrm>
                <a:off x="4142238" y="2693305"/>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9" name="矩形 38"/>
              <p:cNvSpPr/>
              <p:nvPr/>
            </p:nvSpPr>
            <p:spPr>
              <a:xfrm>
                <a:off x="4227159" y="2800739"/>
                <a:ext cx="127932" cy="6104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
          <p:nvSpPr>
            <p:cNvPr id="17" name="矩形 16"/>
            <p:cNvSpPr/>
            <p:nvPr/>
          </p:nvSpPr>
          <p:spPr>
            <a:xfrm>
              <a:off x="2821553" y="2282360"/>
              <a:ext cx="906160" cy="2561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18" name="组合 17"/>
          <p:cNvGrpSpPr/>
          <p:nvPr/>
        </p:nvGrpSpPr>
        <p:grpSpPr>
          <a:xfrm>
            <a:off x="6017012" y="1607758"/>
            <a:ext cx="1546692" cy="1795214"/>
            <a:chOff x="4312263" y="813001"/>
            <a:chExt cx="633297" cy="617747"/>
          </a:xfrm>
          <a:blipFill>
            <a:blip r:embed="rId1"/>
            <a:stretch>
              <a:fillRect/>
            </a:stretch>
          </a:blipFill>
        </p:grpSpPr>
        <p:sp>
          <p:nvSpPr>
            <p:cNvPr id="20" name="矩形 19"/>
            <p:cNvSpPr/>
            <p:nvPr/>
          </p:nvSpPr>
          <p:spPr>
            <a:xfrm>
              <a:off x="482917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1" name="矩形 20"/>
            <p:cNvSpPr/>
            <p:nvPr/>
          </p:nvSpPr>
          <p:spPr>
            <a:xfrm>
              <a:off x="431226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2" name="矩形 21"/>
            <p:cNvSpPr/>
            <p:nvPr/>
          </p:nvSpPr>
          <p:spPr>
            <a:xfrm>
              <a:off x="4370456" y="1323314"/>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23" name="组合 22"/>
          <p:cNvGrpSpPr/>
          <p:nvPr/>
        </p:nvGrpSpPr>
        <p:grpSpPr>
          <a:xfrm>
            <a:off x="7890304" y="1596080"/>
            <a:ext cx="1597326" cy="1832920"/>
            <a:chOff x="6649868" y="1596082"/>
            <a:chExt cx="1597326" cy="1832920"/>
          </a:xfrm>
          <a:blipFill>
            <a:blip r:embed="rId1"/>
            <a:stretch>
              <a:fillRect/>
            </a:stretch>
          </a:blipFill>
        </p:grpSpPr>
        <p:grpSp>
          <p:nvGrpSpPr>
            <p:cNvPr id="24" name="组合 23"/>
            <p:cNvGrpSpPr/>
            <p:nvPr/>
          </p:nvGrpSpPr>
          <p:grpSpPr>
            <a:xfrm>
              <a:off x="6649868" y="1596082"/>
              <a:ext cx="1535033" cy="1832920"/>
              <a:chOff x="4312263" y="705567"/>
              <a:chExt cx="628523" cy="750494"/>
            </a:xfrm>
            <a:grpFill/>
          </p:grpSpPr>
          <p:sp>
            <p:nvSpPr>
              <p:cNvPr id="26" name="矩形 25"/>
              <p:cNvSpPr/>
              <p:nvPr/>
            </p:nvSpPr>
            <p:spPr>
              <a:xfrm>
                <a:off x="4357499" y="70556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29" name="矩形 28"/>
              <p:cNvSpPr/>
              <p:nvPr/>
            </p:nvSpPr>
            <p:spPr>
              <a:xfrm>
                <a:off x="4829173" y="813001"/>
                <a:ext cx="111613" cy="31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0" name="矩形 29"/>
              <p:cNvSpPr/>
              <p:nvPr/>
            </p:nvSpPr>
            <p:spPr>
              <a:xfrm>
                <a:off x="4312263" y="813001"/>
                <a:ext cx="124569" cy="643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4" name="矩形 43"/>
              <p:cNvSpPr/>
              <p:nvPr/>
            </p:nvSpPr>
            <p:spPr>
              <a:xfrm>
                <a:off x="4374547" y="108443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
          <p:nvSpPr>
            <p:cNvPr id="25" name="矩形 24"/>
            <p:cNvSpPr/>
            <p:nvPr/>
          </p:nvSpPr>
          <p:spPr>
            <a:xfrm rot="6811484">
              <a:off x="7434345" y="2431880"/>
              <a:ext cx="300920" cy="13247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iterate type="lt">
                                        <p:tmPct val="26667"/>
                                      </p:iterate>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iterate type="lt">
                                        <p:tmPct val="26667"/>
                                      </p:iterate>
                                      <p:childTnLst>
                                        <p:set>
                                          <p:cBhvr>
                                            <p:cTn id="11" dur="1" fill="hold">
                                              <p:stCondLst>
                                                <p:cond delay="0"/>
                                              </p:stCondLst>
                                            </p:cTn>
                                            <p:tgtEl>
                                              <p:spTgt spid="31"/>
                                            </p:tgtEl>
                                            <p:attrNameLst>
                                              <p:attrName>style.visibility</p:attrName>
                                            </p:attrNameLst>
                                          </p:cBhvr>
                                          <p:to>
                                            <p:strVal val="visible"/>
                                          </p:to>
                                        </p:set>
                                        <p:anim calcmode="lin" valueType="num" p14:bounceEnd="40000">
                                          <p:cBhvr additive="base">
                                            <p:cTn id="12" dur="50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iterate type="lt">
                                        <p:tmPct val="26667"/>
                                      </p:iterate>
                                      <p:childTnLst>
                                        <p:set>
                                          <p:cBhvr>
                                            <p:cTn id="16" dur="1" fill="hold">
                                              <p:stCondLst>
                                                <p:cond delay="0"/>
                                              </p:stCondLst>
                                            </p:cTn>
                                            <p:tgtEl>
                                              <p:spTgt spid="18"/>
                                            </p:tgtEl>
                                            <p:attrNameLst>
                                              <p:attrName>style.visibility</p:attrName>
                                            </p:attrNameLst>
                                          </p:cBhvr>
                                          <p:to>
                                            <p:strVal val="visible"/>
                                          </p:to>
                                        </p:set>
                                        <p:anim calcmode="lin" valueType="num" p14:bounceEnd="40000">
                                          <p:cBhvr additive="base">
                                            <p:cTn id="17" dur="5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14:presetBounceEnd="40000">
                                      <p:stCondLst>
                                        <p:cond delay="0"/>
                                      </p:stCondLst>
                                      <p:iterate type="lt">
                                        <p:tmPct val="26667"/>
                                      </p:iterate>
                                      <p:childTnLst>
                                        <p:set>
                                          <p:cBhvr>
                                            <p:cTn id="21" dur="1" fill="hold">
                                              <p:stCondLst>
                                                <p:cond delay="0"/>
                                              </p:stCondLst>
                                            </p:cTn>
                                            <p:tgtEl>
                                              <p:spTgt spid="23"/>
                                            </p:tgtEl>
                                            <p:attrNameLst>
                                              <p:attrName>style.visibility</p:attrName>
                                            </p:attrNameLst>
                                          </p:cBhvr>
                                          <p:to>
                                            <p:strVal val="visible"/>
                                          </p:to>
                                        </p:set>
                                        <p:anim calcmode="lin" valueType="num" p14:bounceEnd="40000">
                                          <p:cBhvr additive="base">
                                            <p:cTn id="22" dur="50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iterate type="lt">
                                        <p:tmPct val="26667"/>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iterate type="lt">
                                        <p:tmPct val="26667"/>
                                      </p:iterate>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iterate type="lt">
                                        <p:tmPct val="26667"/>
                                      </p:iterate>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1+#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iterate type="lt">
                                        <p:tmPct val="26667"/>
                                      </p:iterate>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rgbClr val="EBBBC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项目成果图片</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85471" y="69179"/>
            <a:ext cx="246969" cy="684564"/>
            <a:chOff x="6131025" y="4237552"/>
            <a:chExt cx="402410" cy="1115424"/>
          </a:xfrm>
          <a:blipFill>
            <a:blip r:embed="rId1"/>
            <a:stretch>
              <a:fillRect/>
            </a:stretch>
          </a:blipFill>
        </p:grpSpPr>
        <p:sp>
          <p:nvSpPr>
            <p:cNvPr id="11" name="矩形 10"/>
            <p:cNvSpPr/>
            <p:nvPr/>
          </p:nvSpPr>
          <p:spPr>
            <a:xfrm rot="5400000">
              <a:off x="5962919" y="4828839"/>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8" name="矩形 17"/>
            <p:cNvSpPr/>
            <p:nvPr/>
          </p:nvSpPr>
          <p:spPr>
            <a:xfrm rot="7482296">
              <a:off x="5779238" y="4683543"/>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9" name="矩形 18"/>
            <p:cNvSpPr/>
            <p:nvPr/>
          </p:nvSpPr>
          <p:spPr>
            <a:xfrm>
              <a:off x="6131025" y="5023251"/>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cxnSp>
        <p:nvCxnSpPr>
          <p:cNvPr id="12" name="直接连接符 11"/>
          <p:cNvCxnSpPr/>
          <p:nvPr/>
        </p:nvCxnSpPr>
        <p:spPr>
          <a:xfrm>
            <a:off x="2826094" y="6729242"/>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3"/>
            </p:custDataLst>
          </p:nvPr>
        </p:nvPicPr>
        <p:blipFill>
          <a:blip r:embed="rId4"/>
          <a:stretch>
            <a:fillRect/>
          </a:stretch>
        </p:blipFill>
        <p:spPr>
          <a:xfrm>
            <a:off x="258445" y="1476375"/>
            <a:ext cx="5158740" cy="3455670"/>
          </a:xfrm>
          <a:prstGeom prst="rect">
            <a:avLst/>
          </a:prstGeom>
        </p:spPr>
      </p:pic>
      <p:pic>
        <p:nvPicPr>
          <p:cNvPr id="3" name="图片 2"/>
          <p:cNvPicPr>
            <a:picLocks noChangeAspect="1"/>
          </p:cNvPicPr>
          <p:nvPr/>
        </p:nvPicPr>
        <p:blipFill>
          <a:blip r:embed="rId5"/>
          <a:stretch>
            <a:fillRect/>
          </a:stretch>
        </p:blipFill>
        <p:spPr>
          <a:xfrm>
            <a:off x="5951855" y="1476375"/>
            <a:ext cx="6128385" cy="3455670"/>
          </a:xfrm>
          <a:prstGeom prst="rect">
            <a:avLst/>
          </a:prstGeom>
        </p:spPr>
      </p:pic>
      <p:sp>
        <p:nvSpPr>
          <p:cNvPr id="6" name="文本框 5"/>
          <p:cNvSpPr txBox="1"/>
          <p:nvPr/>
        </p:nvSpPr>
        <p:spPr>
          <a:xfrm>
            <a:off x="1868170" y="5284470"/>
            <a:ext cx="1217295" cy="368300"/>
          </a:xfrm>
          <a:prstGeom prst="rect">
            <a:avLst/>
          </a:prstGeom>
          <a:noFill/>
        </p:spPr>
        <p:txBody>
          <a:bodyPr wrap="square" rtlCol="0">
            <a:spAutoFit/>
          </a:bodyPr>
          <a:p>
            <a:r>
              <a:rPr lang="zh-CN" altLang="en-US" b="1">
                <a:latin typeface="华文新魏" panose="02010800040101010101" charset="-122"/>
                <a:ea typeface="华文新魏" panose="02010800040101010101" charset="-122"/>
              </a:rPr>
              <a:t>关卡界面</a:t>
            </a:r>
            <a:endParaRPr lang="zh-CN" altLang="en-US" b="1">
              <a:latin typeface="华文新魏" panose="02010800040101010101" charset="-122"/>
              <a:ea typeface="华文新魏" panose="02010800040101010101" charset="-122"/>
            </a:endParaRPr>
          </a:p>
        </p:txBody>
      </p:sp>
      <p:sp>
        <p:nvSpPr>
          <p:cNvPr id="7" name="文本框 6"/>
          <p:cNvSpPr txBox="1"/>
          <p:nvPr/>
        </p:nvSpPr>
        <p:spPr>
          <a:xfrm>
            <a:off x="8402320" y="5253990"/>
            <a:ext cx="1228090" cy="398780"/>
          </a:xfrm>
          <a:prstGeom prst="rect">
            <a:avLst/>
          </a:prstGeom>
          <a:noFill/>
        </p:spPr>
        <p:txBody>
          <a:bodyPr wrap="square" rtlCol="0">
            <a:spAutoFit/>
          </a:bodyPr>
          <a:p>
            <a:r>
              <a:rPr lang="zh-CN" altLang="en-US" sz="2000" b="1">
                <a:latin typeface="华文新魏" panose="02010800040101010101" charset="-122"/>
                <a:ea typeface="华文新魏" panose="02010800040101010101" charset="-122"/>
              </a:rPr>
              <a:t>死亡界面</a:t>
            </a:r>
            <a:endParaRPr lang="zh-CN" altLang="en-US" sz="2000" b="1">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rgbClr val="EBBBC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项目成果图片</a:t>
            </a:r>
            <a:endParaRPr lang="zh-CN" altLang="en-US" sz="2800" b="1"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85471" y="69179"/>
            <a:ext cx="246969" cy="684564"/>
            <a:chOff x="6131025" y="4237552"/>
            <a:chExt cx="402410" cy="1115424"/>
          </a:xfrm>
          <a:blipFill>
            <a:blip r:embed="rId1"/>
            <a:stretch>
              <a:fillRect/>
            </a:stretch>
          </a:blipFill>
        </p:grpSpPr>
        <p:sp>
          <p:nvSpPr>
            <p:cNvPr id="11" name="矩形 10"/>
            <p:cNvSpPr/>
            <p:nvPr/>
          </p:nvSpPr>
          <p:spPr>
            <a:xfrm rot="5400000">
              <a:off x="5962919" y="4828839"/>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8" name="矩形 17"/>
            <p:cNvSpPr/>
            <p:nvPr/>
          </p:nvSpPr>
          <p:spPr>
            <a:xfrm rot="7482296">
              <a:off x="5779238" y="4683543"/>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9" name="矩形 18"/>
            <p:cNvSpPr/>
            <p:nvPr/>
          </p:nvSpPr>
          <p:spPr>
            <a:xfrm>
              <a:off x="6131025" y="5023251"/>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cxnSp>
        <p:nvCxnSpPr>
          <p:cNvPr id="12" name="直接连接符 11"/>
          <p:cNvCxnSpPr/>
          <p:nvPr/>
        </p:nvCxnSpPr>
        <p:spPr>
          <a:xfrm>
            <a:off x="2826094" y="6729242"/>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17445" y="5279390"/>
            <a:ext cx="1217295" cy="368300"/>
          </a:xfrm>
          <a:prstGeom prst="rect">
            <a:avLst/>
          </a:prstGeom>
          <a:noFill/>
        </p:spPr>
        <p:txBody>
          <a:bodyPr wrap="square" rtlCol="0">
            <a:spAutoFit/>
          </a:bodyPr>
          <a:p>
            <a:r>
              <a:rPr lang="zh-CN" altLang="en-US" b="1">
                <a:latin typeface="华文新魏" panose="02010800040101010101" charset="-122"/>
                <a:ea typeface="华文新魏" panose="02010800040101010101" charset="-122"/>
              </a:rPr>
              <a:t>通关界面</a:t>
            </a:r>
            <a:endParaRPr lang="zh-CN" altLang="en-US" b="1">
              <a:latin typeface="华文新魏" panose="02010800040101010101" charset="-122"/>
              <a:ea typeface="华文新魏" panose="02010800040101010101" charset="-122"/>
            </a:endParaRPr>
          </a:p>
        </p:txBody>
      </p:sp>
      <p:sp>
        <p:nvSpPr>
          <p:cNvPr id="7" name="文本框 6"/>
          <p:cNvSpPr txBox="1"/>
          <p:nvPr/>
        </p:nvSpPr>
        <p:spPr>
          <a:xfrm>
            <a:off x="8564880" y="5232400"/>
            <a:ext cx="1228090" cy="398780"/>
          </a:xfrm>
          <a:prstGeom prst="rect">
            <a:avLst/>
          </a:prstGeom>
          <a:noFill/>
        </p:spPr>
        <p:txBody>
          <a:bodyPr wrap="square" rtlCol="0">
            <a:spAutoFit/>
          </a:bodyPr>
          <a:p>
            <a:r>
              <a:rPr lang="zh-CN" altLang="en-US" sz="2000" b="1">
                <a:latin typeface="华文新魏" panose="02010800040101010101" charset="-122"/>
                <a:ea typeface="华文新魏" panose="02010800040101010101" charset="-122"/>
              </a:rPr>
              <a:t>游戏界面</a:t>
            </a:r>
            <a:endParaRPr lang="zh-CN" altLang="en-US" sz="2000" b="1">
              <a:latin typeface="华文新魏" panose="02010800040101010101" charset="-122"/>
              <a:ea typeface="华文新魏" panose="02010800040101010101" charset="-122"/>
            </a:endParaRPr>
          </a:p>
        </p:txBody>
      </p:sp>
      <p:pic>
        <p:nvPicPr>
          <p:cNvPr id="8" name="图片 7"/>
          <p:cNvPicPr>
            <a:picLocks noChangeAspect="1"/>
          </p:cNvPicPr>
          <p:nvPr/>
        </p:nvPicPr>
        <p:blipFill>
          <a:blip r:embed="rId3"/>
          <a:stretch>
            <a:fillRect/>
          </a:stretch>
        </p:blipFill>
        <p:spPr>
          <a:xfrm>
            <a:off x="96520" y="1094740"/>
            <a:ext cx="5595620" cy="3715385"/>
          </a:xfrm>
          <a:prstGeom prst="rect">
            <a:avLst/>
          </a:prstGeom>
        </p:spPr>
      </p:pic>
      <p:pic>
        <p:nvPicPr>
          <p:cNvPr id="100" name="图片 99"/>
          <p:cNvPicPr/>
          <p:nvPr/>
        </p:nvPicPr>
        <p:blipFill>
          <a:blip r:embed="rId4"/>
          <a:stretch>
            <a:fillRect/>
          </a:stretch>
        </p:blipFill>
        <p:spPr>
          <a:xfrm>
            <a:off x="6261735" y="1095375"/>
            <a:ext cx="5848350" cy="3688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rgbClr val="EBBBC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项目成果图片</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85471" y="69179"/>
            <a:ext cx="246969" cy="684564"/>
            <a:chOff x="6131025" y="4237552"/>
            <a:chExt cx="402410" cy="1115424"/>
          </a:xfrm>
          <a:blipFill>
            <a:blip r:embed="rId1"/>
            <a:stretch>
              <a:fillRect/>
            </a:stretch>
          </a:blipFill>
        </p:grpSpPr>
        <p:sp>
          <p:nvSpPr>
            <p:cNvPr id="11" name="矩形 10"/>
            <p:cNvSpPr/>
            <p:nvPr/>
          </p:nvSpPr>
          <p:spPr>
            <a:xfrm rot="5400000">
              <a:off x="5962919" y="4828839"/>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8" name="矩形 17"/>
            <p:cNvSpPr/>
            <p:nvPr/>
          </p:nvSpPr>
          <p:spPr>
            <a:xfrm rot="7482296">
              <a:off x="5779238" y="4683543"/>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9" name="矩形 18"/>
            <p:cNvSpPr/>
            <p:nvPr/>
          </p:nvSpPr>
          <p:spPr>
            <a:xfrm>
              <a:off x="6131025" y="5023251"/>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cxnSp>
        <p:nvCxnSpPr>
          <p:cNvPr id="12" name="直接连接符 11"/>
          <p:cNvCxnSpPr/>
          <p:nvPr/>
        </p:nvCxnSpPr>
        <p:spPr>
          <a:xfrm>
            <a:off x="2826094" y="6729242"/>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17445" y="5279390"/>
            <a:ext cx="1471930" cy="368300"/>
          </a:xfrm>
          <a:prstGeom prst="rect">
            <a:avLst/>
          </a:prstGeom>
          <a:noFill/>
        </p:spPr>
        <p:txBody>
          <a:bodyPr wrap="square" rtlCol="0">
            <a:spAutoFit/>
          </a:bodyPr>
          <a:p>
            <a:r>
              <a:rPr lang="zh-CN" altLang="en-US" b="1">
                <a:latin typeface="华文新魏" panose="02010800040101010101" charset="-122"/>
                <a:ea typeface="华文新魏" panose="02010800040101010101" charset="-122"/>
              </a:rPr>
              <a:t>排行榜界面</a:t>
            </a:r>
            <a:endParaRPr lang="zh-CN" altLang="en-US" b="1">
              <a:latin typeface="华文新魏" panose="02010800040101010101" charset="-122"/>
              <a:ea typeface="华文新魏" panose="02010800040101010101" charset="-122"/>
            </a:endParaRPr>
          </a:p>
        </p:txBody>
      </p:sp>
      <p:sp>
        <p:nvSpPr>
          <p:cNvPr id="7" name="文本框 6"/>
          <p:cNvSpPr txBox="1"/>
          <p:nvPr/>
        </p:nvSpPr>
        <p:spPr>
          <a:xfrm>
            <a:off x="8564880" y="5232400"/>
            <a:ext cx="1228090" cy="398780"/>
          </a:xfrm>
          <a:prstGeom prst="rect">
            <a:avLst/>
          </a:prstGeom>
          <a:noFill/>
        </p:spPr>
        <p:txBody>
          <a:bodyPr wrap="square" rtlCol="0">
            <a:spAutoFit/>
          </a:bodyPr>
          <a:p>
            <a:r>
              <a:rPr lang="zh-CN" altLang="en-US" sz="2000" b="1">
                <a:latin typeface="华文新魏" panose="02010800040101010101" charset="-122"/>
                <a:ea typeface="华文新魏" panose="02010800040101010101" charset="-122"/>
              </a:rPr>
              <a:t>登录界面</a:t>
            </a:r>
            <a:endParaRPr lang="zh-CN" altLang="en-US" sz="2000" b="1">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3"/>
          <a:stretch>
            <a:fillRect/>
          </a:stretch>
        </p:blipFill>
        <p:spPr>
          <a:xfrm>
            <a:off x="514350" y="1222375"/>
            <a:ext cx="5389880" cy="3587750"/>
          </a:xfrm>
          <a:prstGeom prst="rect">
            <a:avLst/>
          </a:prstGeom>
        </p:spPr>
      </p:pic>
      <p:pic>
        <p:nvPicPr>
          <p:cNvPr id="3" name="图片 2"/>
          <p:cNvPicPr>
            <a:picLocks noChangeAspect="1"/>
          </p:cNvPicPr>
          <p:nvPr/>
        </p:nvPicPr>
        <p:blipFill>
          <a:blip r:embed="rId4"/>
          <a:stretch>
            <a:fillRect/>
          </a:stretch>
        </p:blipFill>
        <p:spPr>
          <a:xfrm>
            <a:off x="6877050" y="1222375"/>
            <a:ext cx="5193665" cy="3587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rgbClr val="EBBBC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项目成果图片</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85471" y="69179"/>
            <a:ext cx="246969" cy="684564"/>
            <a:chOff x="6131025" y="4237552"/>
            <a:chExt cx="402410" cy="1115424"/>
          </a:xfrm>
          <a:blipFill>
            <a:blip r:embed="rId1"/>
            <a:stretch>
              <a:fillRect/>
            </a:stretch>
          </a:blipFill>
        </p:grpSpPr>
        <p:sp>
          <p:nvSpPr>
            <p:cNvPr id="11" name="矩形 10"/>
            <p:cNvSpPr/>
            <p:nvPr/>
          </p:nvSpPr>
          <p:spPr>
            <a:xfrm rot="5400000">
              <a:off x="5962919" y="4828839"/>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8" name="矩形 17"/>
            <p:cNvSpPr/>
            <p:nvPr/>
          </p:nvSpPr>
          <p:spPr>
            <a:xfrm rot="7482296">
              <a:off x="5779238" y="4683543"/>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9" name="矩形 18"/>
            <p:cNvSpPr/>
            <p:nvPr/>
          </p:nvSpPr>
          <p:spPr>
            <a:xfrm>
              <a:off x="6131025" y="5023251"/>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cxnSp>
        <p:nvCxnSpPr>
          <p:cNvPr id="12" name="直接连接符 11"/>
          <p:cNvCxnSpPr/>
          <p:nvPr/>
        </p:nvCxnSpPr>
        <p:spPr>
          <a:xfrm>
            <a:off x="2826094" y="6729242"/>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82920" y="5214620"/>
            <a:ext cx="1228090" cy="398780"/>
          </a:xfrm>
          <a:prstGeom prst="rect">
            <a:avLst/>
          </a:prstGeom>
          <a:noFill/>
        </p:spPr>
        <p:txBody>
          <a:bodyPr wrap="square" rtlCol="0">
            <a:spAutoFit/>
          </a:bodyPr>
          <a:p>
            <a:r>
              <a:rPr lang="zh-CN" altLang="en-US" sz="2000" b="1">
                <a:latin typeface="华文新魏" panose="02010800040101010101" charset="-122"/>
                <a:ea typeface="华文新魏" panose="02010800040101010101" charset="-122"/>
              </a:rPr>
              <a:t>注册界面</a:t>
            </a:r>
            <a:endParaRPr lang="zh-CN" altLang="en-US" sz="2000" b="1">
              <a:latin typeface="华文新魏" panose="02010800040101010101" charset="-122"/>
              <a:ea typeface="华文新魏" panose="02010800040101010101" charset="-122"/>
            </a:endParaRPr>
          </a:p>
        </p:txBody>
      </p:sp>
      <p:pic>
        <p:nvPicPr>
          <p:cNvPr id="8" name="图片 7"/>
          <p:cNvPicPr>
            <a:picLocks noChangeAspect="1"/>
          </p:cNvPicPr>
          <p:nvPr/>
        </p:nvPicPr>
        <p:blipFill>
          <a:blip r:embed="rId3"/>
          <a:stretch>
            <a:fillRect/>
          </a:stretch>
        </p:blipFill>
        <p:spPr>
          <a:xfrm>
            <a:off x="3431540" y="1103630"/>
            <a:ext cx="5329555" cy="3587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rgbClr val="EBBBC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项目语言占比</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85471" y="69179"/>
            <a:ext cx="246969" cy="684564"/>
            <a:chOff x="6131025" y="4237552"/>
            <a:chExt cx="402410" cy="1115424"/>
          </a:xfrm>
          <a:blipFill>
            <a:blip r:embed="rId3"/>
            <a:stretch>
              <a:fillRect/>
            </a:stretch>
          </a:blipFill>
        </p:grpSpPr>
        <p:sp>
          <p:nvSpPr>
            <p:cNvPr id="11" name="矩形 10"/>
            <p:cNvSpPr/>
            <p:nvPr/>
          </p:nvSpPr>
          <p:spPr>
            <a:xfrm rot="5400000">
              <a:off x="5962919" y="4828839"/>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4"/>
                  <a:stretch>
                    <a:fillRect/>
                  </a:stretch>
                </a:blipFill>
              </a:endParaRPr>
            </a:p>
          </p:txBody>
        </p:sp>
        <p:sp>
          <p:nvSpPr>
            <p:cNvPr id="18" name="矩形 17"/>
            <p:cNvSpPr/>
            <p:nvPr/>
          </p:nvSpPr>
          <p:spPr>
            <a:xfrm rot="7482296">
              <a:off x="5779238" y="4683543"/>
              <a:ext cx="970128" cy="781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4"/>
                  <a:stretch>
                    <a:fillRect/>
                  </a:stretch>
                </a:blipFill>
              </a:endParaRPr>
            </a:p>
          </p:txBody>
        </p:sp>
        <p:sp>
          <p:nvSpPr>
            <p:cNvPr id="19" name="矩形 18"/>
            <p:cNvSpPr/>
            <p:nvPr/>
          </p:nvSpPr>
          <p:spPr>
            <a:xfrm>
              <a:off x="6131025" y="5023251"/>
              <a:ext cx="402410" cy="7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4"/>
                  <a:stretch>
                    <a:fillRect/>
                  </a:stretch>
                </a:blipFill>
              </a:endParaRPr>
            </a:p>
          </p:txBody>
        </p:sp>
      </p:grpSp>
      <p:graphicFrame>
        <p:nvGraphicFramePr>
          <p:cNvPr id="8" name="图表 7"/>
          <p:cNvGraphicFramePr/>
          <p:nvPr/>
        </p:nvGraphicFramePr>
        <p:xfrm>
          <a:off x="3859928" y="1462705"/>
          <a:ext cx="4459751" cy="4459752"/>
        </p:xfrm>
        <a:graphic>
          <a:graphicData uri="http://schemas.openxmlformats.org/drawingml/2006/chart">
            <c:chart xmlns:c="http://schemas.openxmlformats.org/drawingml/2006/chart" xmlns:r="http://schemas.openxmlformats.org/officeDocument/2006/relationships" r:id="rId1"/>
          </a:graphicData>
        </a:graphic>
      </p:graphicFrame>
      <p:sp>
        <p:nvSpPr>
          <p:cNvPr id="9" name="弦形 8"/>
          <p:cNvSpPr/>
          <p:nvPr/>
        </p:nvSpPr>
        <p:spPr>
          <a:xfrm rot="16200000">
            <a:off x="3967809" y="1560381"/>
            <a:ext cx="4255407" cy="4255406"/>
          </a:xfrm>
          <a:prstGeom prst="chord">
            <a:avLst>
              <a:gd name="adj1" fmla="val 5408029"/>
              <a:gd name="adj2" fmla="val 16200000"/>
            </a:avLst>
          </a:prstGeom>
          <a:solidFill>
            <a:schemeClr val="bg1"/>
          </a:solidFill>
          <a:ln>
            <a:solidFill>
              <a:schemeClr val="bg1">
                <a:lumMod val="85000"/>
              </a:schemeClr>
            </a:solidFill>
          </a:ln>
          <a:effectLst>
            <a:outerShdw blurRad="241300" dist="38100" dir="16200000" sx="99000" sy="99000"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998698" y="2610749"/>
            <a:ext cx="2181644" cy="2181644"/>
          </a:xfrm>
          <a:prstGeom prst="ellipse">
            <a:avLst/>
          </a:prstGeom>
          <a:solidFill>
            <a:schemeClr val="bg1">
              <a:lumMod val="95000"/>
            </a:schemeClr>
          </a:solidFill>
          <a:ln>
            <a:noFill/>
          </a:ln>
          <a:effectLst>
            <a:outerShdw blurRad="165100" dir="2700000" sx="103000" sy="103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同心圆 12"/>
          <p:cNvSpPr/>
          <p:nvPr/>
        </p:nvSpPr>
        <p:spPr>
          <a:xfrm>
            <a:off x="3608200" y="1217252"/>
            <a:ext cx="4962641" cy="4962641"/>
          </a:xfrm>
          <a:prstGeom prst="donut">
            <a:avLst>
              <a:gd name="adj" fmla="val 7366"/>
            </a:avLst>
          </a:prstGeom>
          <a:ln>
            <a:noFill/>
          </a:ln>
          <a:effectLst>
            <a:outerShdw blurRad="127000" dist="38100" dir="4800000" sx="98000" sy="98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4" name="图表 13"/>
          <p:cNvGraphicFramePr/>
          <p:nvPr/>
        </p:nvGraphicFramePr>
        <p:xfrm>
          <a:off x="5026052" y="2657964"/>
          <a:ext cx="2081217" cy="2081217"/>
        </p:xfrm>
        <a:graphic>
          <a:graphicData uri="http://schemas.openxmlformats.org/drawingml/2006/chart">
            <c:chart xmlns:c="http://schemas.openxmlformats.org/drawingml/2006/chart" xmlns:r="http://schemas.openxmlformats.org/officeDocument/2006/relationships" r:id="rId2"/>
          </a:graphicData>
        </a:graphic>
      </p:graphicFrame>
      <p:grpSp>
        <p:nvGrpSpPr>
          <p:cNvPr id="15" name="组合 14"/>
          <p:cNvGrpSpPr/>
          <p:nvPr/>
        </p:nvGrpSpPr>
        <p:grpSpPr>
          <a:xfrm>
            <a:off x="4679375" y="5164755"/>
            <a:ext cx="783814" cy="1126016"/>
            <a:chOff x="2776779" y="3917092"/>
            <a:chExt cx="949065" cy="1363414"/>
          </a:xfrm>
        </p:grpSpPr>
        <p:sp>
          <p:nvSpPr>
            <p:cNvPr id="16" name="矩形 15"/>
            <p:cNvSpPr/>
            <p:nvPr/>
          </p:nvSpPr>
          <p:spPr>
            <a:xfrm rot="2700000">
              <a:off x="2826449" y="4381110"/>
              <a:ext cx="1310116" cy="488675"/>
            </a:xfrm>
            <a:prstGeom prst="rect">
              <a:avLst/>
            </a:prstGeom>
            <a:gradFill flip="none" rotWithShape="1">
              <a:gsLst>
                <a:gs pos="47000">
                  <a:schemeClr val="bg1">
                    <a:alpha val="0"/>
                  </a:schemeClr>
                </a:gs>
                <a:gs pos="76000">
                  <a:schemeClr val="tx1">
                    <a:lumMod val="95000"/>
                    <a:lumOff val="5000"/>
                    <a:alpha val="18000"/>
                  </a:schemeClr>
                </a:gs>
                <a:gs pos="94000">
                  <a:schemeClr val="tx1">
                    <a:lumMod val="95000"/>
                    <a:lumOff val="5000"/>
                    <a:alpha val="49000"/>
                  </a:schemeClr>
                </a:gs>
                <a:gs pos="100000">
                  <a:schemeClr val="tx1">
                    <a:alpha val="59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76779" y="3917092"/>
              <a:ext cx="494270" cy="494270"/>
            </a:xfrm>
            <a:prstGeom prst="ellipse">
              <a:avLst/>
            </a:prstGeom>
            <a:solidFill>
              <a:srgbClr val="DC6C7C"/>
            </a:solidFill>
            <a:ln>
              <a:noFill/>
            </a:ln>
            <a:effectLst>
              <a:outerShdw blurRad="1905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777289" y="3917092"/>
              <a:ext cx="494270" cy="494270"/>
            </a:xfrm>
            <a:prstGeom prst="ellipse">
              <a:avLst/>
            </a:prstGeom>
            <a:gradFill>
              <a:gsLst>
                <a:gs pos="5000">
                  <a:schemeClr val="tx1">
                    <a:lumMod val="50000"/>
                    <a:lumOff val="50000"/>
                    <a:alpha val="0"/>
                  </a:schemeClr>
                </a:gs>
                <a:gs pos="11000">
                  <a:schemeClr val="tx1">
                    <a:lumMod val="50000"/>
                    <a:lumOff val="50000"/>
                    <a:alpha val="7000"/>
                  </a:schemeClr>
                </a:gs>
                <a:gs pos="28000">
                  <a:schemeClr val="tx1">
                    <a:lumMod val="65000"/>
                    <a:lumOff val="35000"/>
                    <a:alpha val="9000"/>
                  </a:schemeClr>
                </a:gs>
                <a:gs pos="53000">
                  <a:schemeClr val="tx1">
                    <a:lumMod val="85000"/>
                    <a:lumOff val="15000"/>
                    <a:alpha val="9000"/>
                  </a:schemeClr>
                </a:gs>
                <a:gs pos="86000">
                  <a:srgbClr val="111111">
                    <a:alpha val="21000"/>
                  </a:srgbClr>
                </a:gs>
                <a:gs pos="100000">
                  <a:schemeClr val="tx1">
                    <a:lumMod val="95000"/>
                    <a:lumOff val="5000"/>
                    <a:alpha val="25000"/>
                  </a:schemeClr>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Freeform 157"/>
          <p:cNvSpPr>
            <a:spLocks noEditPoints="1"/>
          </p:cNvSpPr>
          <p:nvPr/>
        </p:nvSpPr>
        <p:spPr bwMode="auto">
          <a:xfrm>
            <a:off x="4763770" y="5224780"/>
            <a:ext cx="240030" cy="264795"/>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4" name="组合 33"/>
          <p:cNvGrpSpPr/>
          <p:nvPr/>
        </p:nvGrpSpPr>
        <p:grpSpPr>
          <a:xfrm>
            <a:off x="7843393" y="4138104"/>
            <a:ext cx="783814" cy="1126016"/>
            <a:chOff x="7843393" y="4138104"/>
            <a:chExt cx="783814" cy="1126016"/>
          </a:xfrm>
        </p:grpSpPr>
        <p:grpSp>
          <p:nvGrpSpPr>
            <p:cNvPr id="35" name="组合 34"/>
            <p:cNvGrpSpPr/>
            <p:nvPr/>
          </p:nvGrpSpPr>
          <p:grpSpPr>
            <a:xfrm>
              <a:off x="7843393" y="4138104"/>
              <a:ext cx="783814" cy="1126016"/>
              <a:chOff x="2776779" y="3917092"/>
              <a:chExt cx="949065" cy="1363414"/>
            </a:xfrm>
          </p:grpSpPr>
          <p:sp>
            <p:nvSpPr>
              <p:cNvPr id="37" name="矩形 36"/>
              <p:cNvSpPr/>
              <p:nvPr/>
            </p:nvSpPr>
            <p:spPr>
              <a:xfrm rot="2700000">
                <a:off x="2826449" y="4381110"/>
                <a:ext cx="1310116" cy="488675"/>
              </a:xfrm>
              <a:prstGeom prst="rect">
                <a:avLst/>
              </a:prstGeom>
              <a:gradFill flip="none" rotWithShape="1">
                <a:gsLst>
                  <a:gs pos="47000">
                    <a:schemeClr val="bg1">
                      <a:alpha val="0"/>
                    </a:schemeClr>
                  </a:gs>
                  <a:gs pos="76000">
                    <a:schemeClr val="tx1">
                      <a:lumMod val="95000"/>
                      <a:lumOff val="5000"/>
                      <a:alpha val="18000"/>
                    </a:schemeClr>
                  </a:gs>
                  <a:gs pos="94000">
                    <a:schemeClr val="tx1">
                      <a:lumMod val="95000"/>
                      <a:lumOff val="5000"/>
                      <a:alpha val="49000"/>
                    </a:schemeClr>
                  </a:gs>
                  <a:gs pos="100000">
                    <a:schemeClr val="tx1">
                      <a:alpha val="59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776779" y="3917092"/>
                <a:ext cx="494270" cy="494270"/>
              </a:xfrm>
              <a:prstGeom prst="ellipse">
                <a:avLst/>
              </a:prstGeom>
              <a:solidFill>
                <a:schemeClr val="tx2">
                  <a:lumMod val="75000"/>
                </a:schemeClr>
              </a:solidFill>
              <a:ln>
                <a:noFill/>
              </a:ln>
              <a:effectLst>
                <a:outerShdw blurRad="1905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777289" y="3917092"/>
                <a:ext cx="494270" cy="494270"/>
              </a:xfrm>
              <a:prstGeom prst="ellipse">
                <a:avLst/>
              </a:prstGeom>
              <a:solidFill>
                <a:srgbClr val="4C77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Freeform 164"/>
            <p:cNvSpPr>
              <a:spLocks noEditPoints="1"/>
            </p:cNvSpPr>
            <p:nvPr/>
          </p:nvSpPr>
          <p:spPr bwMode="auto">
            <a:xfrm>
              <a:off x="7911731" y="4210154"/>
              <a:ext cx="282912" cy="282912"/>
            </a:xfrm>
            <a:custGeom>
              <a:avLst/>
              <a:gdLst>
                <a:gd name="T0" fmla="*/ 14 w 96"/>
                <a:gd name="T1" fmla="*/ 82 h 96"/>
                <a:gd name="T2" fmla="*/ 42 w 96"/>
                <a:gd name="T3" fmla="*/ 38 h 96"/>
                <a:gd name="T4" fmla="*/ 60 w 96"/>
                <a:gd name="T5" fmla="*/ 48 h 96"/>
                <a:gd name="T6" fmla="*/ 17 w 96"/>
                <a:gd name="T7" fmla="*/ 36 h 96"/>
                <a:gd name="T8" fmla="*/ 53 w 96"/>
                <a:gd name="T9" fmla="*/ 52 h 96"/>
                <a:gd name="T10" fmla="*/ 53 w 96"/>
                <a:gd name="T11" fmla="*/ 52 h 96"/>
                <a:gd name="T12" fmla="*/ 53 w 96"/>
                <a:gd name="T13" fmla="*/ 52 h 96"/>
                <a:gd name="T14" fmla="*/ 54 w 96"/>
                <a:gd name="T15" fmla="*/ 51 h 96"/>
                <a:gd name="T16" fmla="*/ 54 w 96"/>
                <a:gd name="T17" fmla="*/ 50 h 96"/>
                <a:gd name="T18" fmla="*/ 54 w 96"/>
                <a:gd name="T19" fmla="*/ 49 h 96"/>
                <a:gd name="T20" fmla="*/ 54 w 96"/>
                <a:gd name="T21" fmla="*/ 49 h 96"/>
                <a:gd name="T22" fmla="*/ 51 w 96"/>
                <a:gd name="T23" fmla="*/ 43 h 96"/>
                <a:gd name="T24" fmla="*/ 51 w 96"/>
                <a:gd name="T25" fmla="*/ 43 h 96"/>
                <a:gd name="T26" fmla="*/ 50 w 96"/>
                <a:gd name="T27" fmla="*/ 43 h 96"/>
                <a:gd name="T28" fmla="*/ 50 w 96"/>
                <a:gd name="T29" fmla="*/ 43 h 96"/>
                <a:gd name="T30" fmla="*/ 50 w 96"/>
                <a:gd name="T31" fmla="*/ 43 h 96"/>
                <a:gd name="T32" fmla="*/ 50 w 96"/>
                <a:gd name="T33" fmla="*/ 43 h 96"/>
                <a:gd name="T34" fmla="*/ 50 w 96"/>
                <a:gd name="T35" fmla="*/ 43 h 96"/>
                <a:gd name="T36" fmla="*/ 49 w 96"/>
                <a:gd name="T37" fmla="*/ 42 h 96"/>
                <a:gd name="T38" fmla="*/ 49 w 96"/>
                <a:gd name="T39" fmla="*/ 42 h 96"/>
                <a:gd name="T40" fmla="*/ 49 w 96"/>
                <a:gd name="T41" fmla="*/ 42 h 96"/>
                <a:gd name="T42" fmla="*/ 48 w 96"/>
                <a:gd name="T43" fmla="*/ 42 h 96"/>
                <a:gd name="T44" fmla="*/ 48 w 96"/>
                <a:gd name="T45" fmla="*/ 42 h 96"/>
                <a:gd name="T46" fmla="*/ 48 w 96"/>
                <a:gd name="T47" fmla="*/ 42 h 96"/>
                <a:gd name="T48" fmla="*/ 47 w 96"/>
                <a:gd name="T49" fmla="*/ 42 h 96"/>
                <a:gd name="T50" fmla="*/ 46 w 96"/>
                <a:gd name="T51" fmla="*/ 43 h 96"/>
                <a:gd name="T52" fmla="*/ 46 w 96"/>
                <a:gd name="T53" fmla="*/ 43 h 96"/>
                <a:gd name="T54" fmla="*/ 46 w 96"/>
                <a:gd name="T55" fmla="*/ 43 h 96"/>
                <a:gd name="T56" fmla="*/ 46 w 96"/>
                <a:gd name="T57" fmla="*/ 43 h 96"/>
                <a:gd name="T58" fmla="*/ 45 w 96"/>
                <a:gd name="T59" fmla="*/ 43 h 96"/>
                <a:gd name="T60" fmla="*/ 45 w 96"/>
                <a:gd name="T61" fmla="*/ 43 h 96"/>
                <a:gd name="T62" fmla="*/ 45 w 96"/>
                <a:gd name="T63" fmla="*/ 43 h 96"/>
                <a:gd name="T64" fmla="*/ 45 w 96"/>
                <a:gd name="T65" fmla="*/ 43 h 96"/>
                <a:gd name="T66" fmla="*/ 44 w 96"/>
                <a:gd name="T67" fmla="*/ 44 h 96"/>
                <a:gd name="T68" fmla="*/ 44 w 96"/>
                <a:gd name="T69" fmla="*/ 44 h 96"/>
                <a:gd name="T70" fmla="*/ 44 w 96"/>
                <a:gd name="T71" fmla="*/ 44 h 96"/>
                <a:gd name="T72" fmla="*/ 43 w 96"/>
                <a:gd name="T73" fmla="*/ 45 h 96"/>
                <a:gd name="T74" fmla="*/ 43 w 96"/>
                <a:gd name="T75" fmla="*/ 45 h 96"/>
                <a:gd name="T76" fmla="*/ 42 w 96"/>
                <a:gd name="T77" fmla="*/ 48 h 96"/>
                <a:gd name="T78" fmla="*/ 45 w 96"/>
                <a:gd name="T79" fmla="*/ 54 h 96"/>
                <a:gd name="T80" fmla="*/ 45 w 96"/>
                <a:gd name="T81" fmla="*/ 54 h 96"/>
                <a:gd name="T82" fmla="*/ 46 w 96"/>
                <a:gd name="T83" fmla="*/ 54 h 96"/>
                <a:gd name="T84" fmla="*/ 46 w 96"/>
                <a:gd name="T85" fmla="*/ 54 h 96"/>
                <a:gd name="T86" fmla="*/ 46 w 96"/>
                <a:gd name="T87" fmla="*/ 54 h 96"/>
                <a:gd name="T88" fmla="*/ 46 w 96"/>
                <a:gd name="T89" fmla="*/ 54 h 96"/>
                <a:gd name="T90" fmla="*/ 47 w 96"/>
                <a:gd name="T91" fmla="*/ 54 h 96"/>
                <a:gd name="T92" fmla="*/ 47 w 96"/>
                <a:gd name="T93" fmla="*/ 54 h 96"/>
                <a:gd name="T94" fmla="*/ 47 w 96"/>
                <a:gd name="T95" fmla="*/ 54 h 96"/>
                <a:gd name="T96" fmla="*/ 48 w 96"/>
                <a:gd name="T97" fmla="*/ 54 h 96"/>
                <a:gd name="T98" fmla="*/ 48 w 96"/>
                <a:gd name="T99" fmla="*/ 54 h 96"/>
                <a:gd name="T100" fmla="*/ 49 w 96"/>
                <a:gd name="T101" fmla="*/ 54 h 96"/>
                <a:gd name="T102" fmla="*/ 49 w 96"/>
                <a:gd name="T103" fmla="*/ 54 h 96"/>
                <a:gd name="T104" fmla="*/ 49 w 96"/>
                <a:gd name="T105" fmla="*/ 54 h 96"/>
                <a:gd name="T106" fmla="*/ 50 w 96"/>
                <a:gd name="T107" fmla="*/ 54 h 96"/>
                <a:gd name="T108" fmla="*/ 50 w 96"/>
                <a:gd name="T109" fmla="*/ 54 h 96"/>
                <a:gd name="T110" fmla="*/ 51 w 96"/>
                <a:gd name="T111" fmla="*/ 54 h 96"/>
                <a:gd name="T112" fmla="*/ 51 w 96"/>
                <a:gd name="T113" fmla="*/ 54 h 96"/>
                <a:gd name="T114" fmla="*/ 51 w 96"/>
                <a:gd name="T115" fmla="*/ 53 h 96"/>
                <a:gd name="T116" fmla="*/ 52 w 96"/>
                <a:gd name="T117" fmla="*/ 53 h 96"/>
                <a:gd name="T118" fmla="*/ 52 w 96"/>
                <a:gd name="T119" fmla="*/ 53 h 96"/>
                <a:gd name="T120" fmla="*/ 52 w 96"/>
                <a:gd name="T121" fmla="*/ 53 h 96"/>
                <a:gd name="T122" fmla="*/ 48 w 96"/>
                <a:gd name="T12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48" y="0"/>
                  </a:moveTo>
                  <a:cubicBezTo>
                    <a:pt x="61" y="0"/>
                    <a:pt x="73" y="6"/>
                    <a:pt x="82" y="14"/>
                  </a:cubicBezTo>
                  <a:cubicBezTo>
                    <a:pt x="91" y="23"/>
                    <a:pt x="96" y="35"/>
                    <a:pt x="96" y="48"/>
                  </a:cubicBezTo>
                  <a:cubicBezTo>
                    <a:pt x="96" y="62"/>
                    <a:pt x="91" y="74"/>
                    <a:pt x="82" y="82"/>
                  </a:cubicBezTo>
                  <a:cubicBezTo>
                    <a:pt x="73" y="91"/>
                    <a:pt x="61" y="96"/>
                    <a:pt x="48" y="96"/>
                  </a:cubicBezTo>
                  <a:cubicBezTo>
                    <a:pt x="35" y="96"/>
                    <a:pt x="23" y="91"/>
                    <a:pt x="14" y="82"/>
                  </a:cubicBezTo>
                  <a:cubicBezTo>
                    <a:pt x="5" y="74"/>
                    <a:pt x="0" y="62"/>
                    <a:pt x="0" y="48"/>
                  </a:cubicBezTo>
                  <a:cubicBezTo>
                    <a:pt x="0" y="35"/>
                    <a:pt x="5" y="23"/>
                    <a:pt x="14" y="14"/>
                  </a:cubicBezTo>
                  <a:cubicBezTo>
                    <a:pt x="23" y="6"/>
                    <a:pt x="35" y="0"/>
                    <a:pt x="48" y="0"/>
                  </a:cubicBezTo>
                  <a:close/>
                  <a:moveTo>
                    <a:pt x="17" y="36"/>
                  </a:moveTo>
                  <a:cubicBezTo>
                    <a:pt x="22" y="27"/>
                    <a:pt x="30" y="22"/>
                    <a:pt x="38" y="21"/>
                  </a:cubicBezTo>
                  <a:cubicBezTo>
                    <a:pt x="42" y="38"/>
                    <a:pt x="42" y="38"/>
                    <a:pt x="42" y="38"/>
                  </a:cubicBezTo>
                  <a:cubicBezTo>
                    <a:pt x="38" y="40"/>
                    <a:pt x="36" y="44"/>
                    <a:pt x="36" y="48"/>
                  </a:cubicBezTo>
                  <a:cubicBezTo>
                    <a:pt x="36" y="54"/>
                    <a:pt x="41" y="59"/>
                    <a:pt x="46" y="60"/>
                  </a:cubicBezTo>
                  <a:cubicBezTo>
                    <a:pt x="48" y="66"/>
                    <a:pt x="48" y="66"/>
                    <a:pt x="48" y="66"/>
                  </a:cubicBezTo>
                  <a:cubicBezTo>
                    <a:pt x="61" y="61"/>
                    <a:pt x="61" y="61"/>
                    <a:pt x="61" y="61"/>
                  </a:cubicBezTo>
                  <a:cubicBezTo>
                    <a:pt x="58" y="55"/>
                    <a:pt x="58" y="55"/>
                    <a:pt x="58" y="55"/>
                  </a:cubicBezTo>
                  <a:cubicBezTo>
                    <a:pt x="59" y="53"/>
                    <a:pt x="60" y="51"/>
                    <a:pt x="60" y="48"/>
                  </a:cubicBezTo>
                  <a:cubicBezTo>
                    <a:pt x="60" y="42"/>
                    <a:pt x="55" y="36"/>
                    <a:pt x="48" y="36"/>
                  </a:cubicBezTo>
                  <a:cubicBezTo>
                    <a:pt x="48" y="36"/>
                    <a:pt x="48" y="36"/>
                    <a:pt x="47" y="36"/>
                  </a:cubicBezTo>
                  <a:cubicBezTo>
                    <a:pt x="39" y="21"/>
                    <a:pt x="39" y="21"/>
                    <a:pt x="39" y="21"/>
                  </a:cubicBezTo>
                  <a:cubicBezTo>
                    <a:pt x="53" y="20"/>
                    <a:pt x="68" y="30"/>
                    <a:pt x="69" y="50"/>
                  </a:cubicBezTo>
                  <a:cubicBezTo>
                    <a:pt x="74" y="50"/>
                    <a:pt x="77" y="50"/>
                    <a:pt x="82" y="50"/>
                  </a:cubicBezTo>
                  <a:cubicBezTo>
                    <a:pt x="81" y="10"/>
                    <a:pt x="28" y="1"/>
                    <a:pt x="17" y="36"/>
                  </a:cubicBezTo>
                  <a:close/>
                  <a:moveTo>
                    <a:pt x="52" y="53"/>
                  </a:moveTo>
                  <a:cubicBezTo>
                    <a:pt x="52" y="53"/>
                    <a:pt x="52" y="53"/>
                    <a:pt x="52" y="53"/>
                  </a:cubicBezTo>
                  <a:cubicBezTo>
                    <a:pt x="52" y="52"/>
                    <a:pt x="52" y="52"/>
                    <a:pt x="52"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1"/>
                    <a:pt x="53" y="51"/>
                    <a:pt x="53" y="51"/>
                  </a:cubicBezTo>
                  <a:cubicBezTo>
                    <a:pt x="53" y="51"/>
                    <a:pt x="53" y="51"/>
                    <a:pt x="53" y="51"/>
                  </a:cubicBezTo>
                  <a:cubicBezTo>
                    <a:pt x="53" y="51"/>
                    <a:pt x="53" y="51"/>
                    <a:pt x="53" y="51"/>
                  </a:cubicBezTo>
                  <a:cubicBezTo>
                    <a:pt x="53" y="51"/>
                    <a:pt x="54" y="51"/>
                    <a:pt x="54" y="51"/>
                  </a:cubicBezTo>
                  <a:cubicBezTo>
                    <a:pt x="54" y="51"/>
                    <a:pt x="54" y="51"/>
                    <a:pt x="54" y="51"/>
                  </a:cubicBezTo>
                  <a:cubicBezTo>
                    <a:pt x="54" y="51"/>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8"/>
                    <a:pt x="54" y="48"/>
                  </a:cubicBezTo>
                  <a:cubicBezTo>
                    <a:pt x="54" y="46"/>
                    <a:pt x="53" y="44"/>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3"/>
                  </a:cubicBezTo>
                  <a:cubicBezTo>
                    <a:pt x="47" y="43"/>
                    <a:pt x="47" y="43"/>
                    <a:pt x="47" y="43"/>
                  </a:cubicBezTo>
                  <a:cubicBezTo>
                    <a:pt x="47" y="43"/>
                    <a:pt x="47" y="43"/>
                    <a:pt x="47"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3" y="44"/>
                    <a:pt x="43" y="44"/>
                    <a:pt x="43" y="44"/>
                  </a:cubicBezTo>
                  <a:cubicBezTo>
                    <a:pt x="43" y="44"/>
                    <a:pt x="43" y="44"/>
                    <a:pt x="43" y="44"/>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2" y="46"/>
                    <a:pt x="42" y="47"/>
                    <a:pt x="42" y="48"/>
                  </a:cubicBezTo>
                  <a:cubicBezTo>
                    <a:pt x="42" y="51"/>
                    <a:pt x="43" y="52"/>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3"/>
                    <a:pt x="51" y="53"/>
                    <a:pt x="51" y="53"/>
                  </a:cubicBezTo>
                  <a:cubicBezTo>
                    <a:pt x="51" y="53"/>
                    <a:pt x="51" y="53"/>
                    <a:pt x="51" y="53"/>
                  </a:cubicBezTo>
                  <a:cubicBezTo>
                    <a:pt x="51" y="53"/>
                    <a:pt x="51" y="53"/>
                    <a:pt x="51" y="53"/>
                  </a:cubicBezTo>
                  <a:cubicBezTo>
                    <a:pt x="51" y="53"/>
                    <a:pt x="51" y="53"/>
                    <a:pt x="51"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lose/>
                  <a:moveTo>
                    <a:pt x="76" y="20"/>
                  </a:moveTo>
                  <a:cubicBezTo>
                    <a:pt x="69" y="13"/>
                    <a:pt x="59" y="9"/>
                    <a:pt x="48" y="9"/>
                  </a:cubicBezTo>
                  <a:cubicBezTo>
                    <a:pt x="37" y="9"/>
                    <a:pt x="27" y="13"/>
                    <a:pt x="20" y="20"/>
                  </a:cubicBezTo>
                  <a:cubicBezTo>
                    <a:pt x="13" y="28"/>
                    <a:pt x="8" y="37"/>
                    <a:pt x="8" y="48"/>
                  </a:cubicBezTo>
                  <a:cubicBezTo>
                    <a:pt x="8" y="59"/>
                    <a:pt x="13" y="69"/>
                    <a:pt x="20" y="76"/>
                  </a:cubicBezTo>
                  <a:cubicBezTo>
                    <a:pt x="27" y="84"/>
                    <a:pt x="37" y="88"/>
                    <a:pt x="48" y="88"/>
                  </a:cubicBezTo>
                  <a:cubicBezTo>
                    <a:pt x="59" y="88"/>
                    <a:pt x="69" y="84"/>
                    <a:pt x="76" y="76"/>
                  </a:cubicBezTo>
                  <a:cubicBezTo>
                    <a:pt x="83" y="69"/>
                    <a:pt x="88" y="59"/>
                    <a:pt x="88" y="48"/>
                  </a:cubicBezTo>
                  <a:cubicBezTo>
                    <a:pt x="88" y="37"/>
                    <a:pt x="83" y="28"/>
                    <a:pt x="76" y="2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0" name="文本框 39"/>
          <p:cNvSpPr txBox="1"/>
          <p:nvPr/>
        </p:nvSpPr>
        <p:spPr>
          <a:xfrm>
            <a:off x="3563234" y="5428585"/>
            <a:ext cx="1010920" cy="398780"/>
          </a:xfrm>
          <a:prstGeom prst="rect">
            <a:avLst/>
          </a:prstGeom>
          <a:noFill/>
        </p:spPr>
        <p:txBody>
          <a:bodyPr wrap="none" rtlCol="0">
            <a:spAutoFit/>
          </a:bodyPr>
          <a:lstStyle/>
          <a:p>
            <a:pPr algn="r"/>
            <a:r>
              <a:rPr lang="en-US" altLang="zh-CN" sz="2000" b="1" dirty="0">
                <a:solidFill>
                  <a:srgbClr val="3A3A3A"/>
                </a:solidFill>
              </a:rPr>
              <a:t>QM</a:t>
            </a:r>
            <a:r>
              <a:rPr lang="en-US" altLang="zh-CN" sz="2000" b="1" dirty="0">
                <a:solidFill>
                  <a:srgbClr val="3A3A3A"/>
                </a:solidFill>
              </a:rPr>
              <a:t>ake</a:t>
            </a:r>
            <a:endParaRPr lang="en-US" altLang="zh-CN" sz="2000" b="1" dirty="0">
              <a:solidFill>
                <a:srgbClr val="3A3A3A"/>
              </a:solidFill>
            </a:endParaRPr>
          </a:p>
        </p:txBody>
      </p:sp>
      <p:sp>
        <p:nvSpPr>
          <p:cNvPr id="42" name="文本框 41"/>
          <p:cNvSpPr txBox="1"/>
          <p:nvPr/>
        </p:nvSpPr>
        <p:spPr>
          <a:xfrm>
            <a:off x="7180666" y="5664196"/>
            <a:ext cx="693420" cy="398780"/>
          </a:xfrm>
          <a:prstGeom prst="rect">
            <a:avLst/>
          </a:prstGeom>
          <a:noFill/>
        </p:spPr>
        <p:txBody>
          <a:bodyPr wrap="none" rtlCol="0">
            <a:spAutoFit/>
          </a:bodyPr>
          <a:lstStyle/>
          <a:p>
            <a:pPr algn="r"/>
            <a:r>
              <a:rPr lang="en-US" altLang="zh-CN" sz="2000" b="1" dirty="0">
                <a:solidFill>
                  <a:srgbClr val="3A3A3A"/>
                </a:solidFill>
              </a:rPr>
              <a:t>C++</a:t>
            </a:r>
            <a:endParaRPr lang="en-US" altLang="zh-CN" sz="2000" b="1" dirty="0">
              <a:solidFill>
                <a:srgbClr val="3A3A3A"/>
              </a:solidFill>
            </a:endParaRPr>
          </a:p>
        </p:txBody>
      </p:sp>
      <p:sp>
        <p:nvSpPr>
          <p:cNvPr id="44" name="文本框 43"/>
          <p:cNvSpPr txBox="1"/>
          <p:nvPr/>
        </p:nvSpPr>
        <p:spPr>
          <a:xfrm>
            <a:off x="8389531" y="4286121"/>
            <a:ext cx="734060" cy="398780"/>
          </a:xfrm>
          <a:prstGeom prst="rect">
            <a:avLst/>
          </a:prstGeom>
          <a:noFill/>
        </p:spPr>
        <p:txBody>
          <a:bodyPr wrap="none" rtlCol="0">
            <a:spAutoFit/>
          </a:bodyPr>
          <a:lstStyle/>
          <a:p>
            <a:r>
              <a:rPr lang="en-US" altLang="zh-CN" sz="2000" b="1" dirty="0">
                <a:solidFill>
                  <a:srgbClr val="3A3A3A"/>
                </a:solidFill>
              </a:rPr>
              <a:t>QML</a:t>
            </a:r>
            <a:endParaRPr lang="en-US" altLang="zh-CN" sz="2000" b="1" dirty="0">
              <a:solidFill>
                <a:srgbClr val="3A3A3A"/>
              </a:solidFill>
            </a:endParaRPr>
          </a:p>
        </p:txBody>
      </p:sp>
      <p:grpSp>
        <p:nvGrpSpPr>
          <p:cNvPr id="2" name="组合 1"/>
          <p:cNvGrpSpPr/>
          <p:nvPr/>
        </p:nvGrpSpPr>
        <p:grpSpPr>
          <a:xfrm>
            <a:off x="7180342" y="5158757"/>
            <a:ext cx="783814" cy="1126016"/>
            <a:chOff x="7180342" y="5158757"/>
            <a:chExt cx="783814" cy="1126016"/>
          </a:xfrm>
        </p:grpSpPr>
        <p:grpSp>
          <p:nvGrpSpPr>
            <p:cNvPr id="3" name="组合 2"/>
            <p:cNvGrpSpPr/>
            <p:nvPr/>
          </p:nvGrpSpPr>
          <p:grpSpPr>
            <a:xfrm>
              <a:off x="7180342" y="5158757"/>
              <a:ext cx="783814" cy="1126016"/>
              <a:chOff x="2776779" y="3917092"/>
              <a:chExt cx="949065" cy="1363414"/>
            </a:xfrm>
          </p:grpSpPr>
          <p:sp>
            <p:nvSpPr>
              <p:cNvPr id="6" name="矩形 5"/>
              <p:cNvSpPr/>
              <p:nvPr/>
            </p:nvSpPr>
            <p:spPr>
              <a:xfrm rot="2700000">
                <a:off x="2826449" y="4381110"/>
                <a:ext cx="1310116" cy="488675"/>
              </a:xfrm>
              <a:prstGeom prst="rect">
                <a:avLst/>
              </a:prstGeom>
              <a:gradFill flip="none" rotWithShape="1">
                <a:gsLst>
                  <a:gs pos="47000">
                    <a:schemeClr val="bg1">
                      <a:alpha val="0"/>
                    </a:schemeClr>
                  </a:gs>
                  <a:gs pos="76000">
                    <a:schemeClr val="tx1">
                      <a:lumMod val="95000"/>
                      <a:lumOff val="5000"/>
                      <a:alpha val="18000"/>
                    </a:schemeClr>
                  </a:gs>
                  <a:gs pos="94000">
                    <a:schemeClr val="tx1">
                      <a:lumMod val="95000"/>
                      <a:lumOff val="5000"/>
                      <a:alpha val="49000"/>
                    </a:schemeClr>
                  </a:gs>
                  <a:gs pos="100000">
                    <a:schemeClr val="tx1">
                      <a:alpha val="59000"/>
                    </a:scheme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776779" y="3917092"/>
                <a:ext cx="494270" cy="494270"/>
              </a:xfrm>
              <a:prstGeom prst="ellipse">
                <a:avLst/>
              </a:prstGeom>
              <a:solidFill>
                <a:srgbClr val="F1AF59"/>
              </a:solidFill>
              <a:ln>
                <a:noFill/>
              </a:ln>
              <a:effectLst>
                <a:outerShdw blurRad="1905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77289" y="3917092"/>
                <a:ext cx="494270" cy="494270"/>
              </a:xfrm>
              <a:prstGeom prst="ellipse">
                <a:avLst/>
              </a:prstGeom>
              <a:solidFill>
                <a:srgbClr val="F7C3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9" name="Freeform 182"/>
            <p:cNvSpPr>
              <a:spLocks noEditPoints="1"/>
            </p:cNvSpPr>
            <p:nvPr/>
          </p:nvSpPr>
          <p:spPr bwMode="auto">
            <a:xfrm>
              <a:off x="7240908" y="5225160"/>
              <a:ext cx="305353" cy="309337"/>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P spid="12" grpId="0" animBg="1"/>
      <p:bldP spid="13" grpId="0" animBg="1"/>
      <p:bldGraphic spid="14" grpId="0">
        <p:bldAsOne/>
      </p:bldGraphic>
      <p:bldP spid="40" grpId="0"/>
      <p:bldP spid="42"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09179" y="2150829"/>
            <a:ext cx="1546692" cy="1821242"/>
            <a:chOff x="4312263" y="813001"/>
            <a:chExt cx="633297" cy="554606"/>
          </a:xfrm>
          <a:blipFill>
            <a:blip r:embed="rId1"/>
            <a:stretch>
              <a:fillRect/>
            </a:stretch>
          </a:blipFill>
        </p:grpSpPr>
        <p:sp>
          <p:nvSpPr>
            <p:cNvPr id="3" name="矩形 2"/>
            <p:cNvSpPr/>
            <p:nvPr/>
          </p:nvSpPr>
          <p:spPr>
            <a:xfrm>
              <a:off x="482917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4" name="矩形 3"/>
            <p:cNvSpPr/>
            <p:nvPr/>
          </p:nvSpPr>
          <p:spPr>
            <a:xfrm>
              <a:off x="431226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5" name="矩形 4"/>
            <p:cNvSpPr/>
            <p:nvPr/>
          </p:nvSpPr>
          <p:spPr>
            <a:xfrm>
              <a:off x="4357499" y="103202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6" name="组合 5"/>
          <p:cNvGrpSpPr/>
          <p:nvPr/>
        </p:nvGrpSpPr>
        <p:grpSpPr>
          <a:xfrm>
            <a:off x="1258061" y="2150829"/>
            <a:ext cx="1339123" cy="1771098"/>
            <a:chOff x="4013940" y="2693305"/>
            <a:chExt cx="542826" cy="717931"/>
          </a:xfrm>
          <a:blipFill>
            <a:blip r:embed="rId1"/>
            <a:stretch>
              <a:fillRect/>
            </a:stretch>
          </a:blipFill>
        </p:grpSpPr>
        <p:sp>
          <p:nvSpPr>
            <p:cNvPr id="7" name="矩形 6"/>
            <p:cNvSpPr/>
            <p:nvPr/>
          </p:nvSpPr>
          <p:spPr>
            <a:xfrm>
              <a:off x="4013940" y="2693305"/>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8" name="矩形 7"/>
            <p:cNvSpPr/>
            <p:nvPr/>
          </p:nvSpPr>
          <p:spPr>
            <a:xfrm>
              <a:off x="4227159" y="2800739"/>
              <a:ext cx="127932" cy="6104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14" name="组合 13"/>
          <p:cNvGrpSpPr/>
          <p:nvPr/>
        </p:nvGrpSpPr>
        <p:grpSpPr>
          <a:xfrm>
            <a:off x="6253812" y="2150829"/>
            <a:ext cx="1538792" cy="1764678"/>
            <a:chOff x="5298973" y="1664322"/>
            <a:chExt cx="1538792" cy="1764678"/>
          </a:xfrm>
          <a:blipFill>
            <a:blip r:embed="rId1"/>
            <a:stretch>
              <a:fillRect/>
            </a:stretch>
          </a:blipFill>
        </p:grpSpPr>
        <p:sp>
          <p:nvSpPr>
            <p:cNvPr id="15" name="矩形 14"/>
            <p:cNvSpPr/>
            <p:nvPr/>
          </p:nvSpPr>
          <p:spPr>
            <a:xfrm rot="3747755">
              <a:off x="5305371" y="2422457"/>
              <a:ext cx="1525997" cy="24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6" name="矩形 15"/>
            <p:cNvSpPr/>
            <p:nvPr/>
          </p:nvSpPr>
          <p:spPr>
            <a:xfrm>
              <a:off x="6556838" y="1664322"/>
              <a:ext cx="280927" cy="1764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7" name="矩形 16"/>
            <p:cNvSpPr/>
            <p:nvPr/>
          </p:nvSpPr>
          <p:spPr>
            <a:xfrm>
              <a:off x="5298973" y="1664322"/>
              <a:ext cx="280927" cy="1764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20" name="组合 19"/>
          <p:cNvGrpSpPr/>
          <p:nvPr/>
        </p:nvGrpSpPr>
        <p:grpSpPr>
          <a:xfrm>
            <a:off x="4708269" y="2150829"/>
            <a:ext cx="1049080" cy="1914756"/>
            <a:chOff x="5761153" y="1740692"/>
            <a:chExt cx="908748" cy="1550306"/>
          </a:xfrm>
          <a:blipFill>
            <a:blip r:embed="rId1"/>
            <a:stretch>
              <a:fillRect/>
            </a:stretch>
          </a:blipFill>
        </p:grpSpPr>
        <p:sp>
          <p:nvSpPr>
            <p:cNvPr id="13" name="矩形 12"/>
            <p:cNvSpPr/>
            <p:nvPr/>
          </p:nvSpPr>
          <p:spPr>
            <a:xfrm>
              <a:off x="5805477" y="2541044"/>
              <a:ext cx="849086" cy="168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8" name="矩形 17"/>
            <p:cNvSpPr/>
            <p:nvPr/>
          </p:nvSpPr>
          <p:spPr>
            <a:xfrm rot="4279137">
              <a:off x="5782697" y="2403795"/>
              <a:ext cx="1525997" cy="24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9" name="矩形 18"/>
            <p:cNvSpPr/>
            <p:nvPr/>
          </p:nvSpPr>
          <p:spPr>
            <a:xfrm rot="17297763">
              <a:off x="5122359" y="2379486"/>
              <a:ext cx="1525997" cy="24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26" name="组合 25"/>
          <p:cNvGrpSpPr/>
          <p:nvPr/>
        </p:nvGrpSpPr>
        <p:grpSpPr>
          <a:xfrm>
            <a:off x="8006543" y="2150829"/>
            <a:ext cx="1628776" cy="1883533"/>
            <a:chOff x="7637500" y="3898066"/>
            <a:chExt cx="1525997" cy="1764678"/>
          </a:xfrm>
          <a:blipFill>
            <a:blip r:embed="rId1"/>
            <a:stretch>
              <a:fillRect/>
            </a:stretch>
          </a:blipFill>
        </p:grpSpPr>
        <p:grpSp>
          <p:nvGrpSpPr>
            <p:cNvPr id="21" name="组合 20"/>
            <p:cNvGrpSpPr/>
            <p:nvPr/>
          </p:nvGrpSpPr>
          <p:grpSpPr>
            <a:xfrm>
              <a:off x="7637500" y="3898066"/>
              <a:ext cx="1525997" cy="1764678"/>
              <a:chOff x="4998865" y="1664322"/>
              <a:chExt cx="1525997" cy="1764678"/>
            </a:xfrm>
            <a:grpFill/>
          </p:grpSpPr>
          <p:sp>
            <p:nvSpPr>
              <p:cNvPr id="22" name="矩形 21"/>
              <p:cNvSpPr/>
              <p:nvPr/>
            </p:nvSpPr>
            <p:spPr>
              <a:xfrm rot="19385477">
                <a:off x="4998865" y="2236040"/>
                <a:ext cx="1525997" cy="24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24" name="矩形 23"/>
              <p:cNvSpPr/>
              <p:nvPr/>
            </p:nvSpPr>
            <p:spPr>
              <a:xfrm>
                <a:off x="5298973" y="1664322"/>
                <a:ext cx="280927" cy="1764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sp>
          <p:nvSpPr>
            <p:cNvPr id="25" name="矩形 24"/>
            <p:cNvSpPr/>
            <p:nvPr/>
          </p:nvSpPr>
          <p:spPr>
            <a:xfrm rot="1851127">
              <a:off x="8016164" y="4976532"/>
              <a:ext cx="1073691" cy="2377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44" name="组合 43"/>
          <p:cNvGrpSpPr/>
          <p:nvPr/>
        </p:nvGrpSpPr>
        <p:grpSpPr>
          <a:xfrm>
            <a:off x="9659317" y="2150829"/>
            <a:ext cx="1339124" cy="1819538"/>
            <a:chOff x="2240854" y="3815015"/>
            <a:chExt cx="1339124" cy="2055711"/>
          </a:xfrm>
          <a:blipFill>
            <a:blip r:embed="rId1"/>
            <a:stretch>
              <a:fillRect/>
            </a:stretch>
          </a:blipFill>
        </p:grpSpPr>
        <p:sp>
          <p:nvSpPr>
            <p:cNvPr id="39" name="矩形 38"/>
            <p:cNvSpPr/>
            <p:nvPr/>
          </p:nvSpPr>
          <p:spPr>
            <a:xfrm>
              <a:off x="2240855" y="3815015"/>
              <a:ext cx="1339123" cy="265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41" name="矩形 40"/>
            <p:cNvSpPr/>
            <p:nvPr/>
          </p:nvSpPr>
          <p:spPr>
            <a:xfrm rot="2998667">
              <a:off x="1903141" y="4741338"/>
              <a:ext cx="2024190" cy="234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43" name="矩形 42"/>
            <p:cNvSpPr/>
            <p:nvPr/>
          </p:nvSpPr>
          <p:spPr>
            <a:xfrm>
              <a:off x="2240854" y="5589278"/>
              <a:ext cx="1339123" cy="265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cxnSp>
        <p:nvCxnSpPr>
          <p:cNvPr id="48" name="直接连接符 47"/>
          <p:cNvCxnSpPr/>
          <p:nvPr/>
        </p:nvCxnSpPr>
        <p:spPr>
          <a:xfrm>
            <a:off x="1473958" y="4258101"/>
            <a:ext cx="9524482" cy="0"/>
          </a:xfrm>
          <a:prstGeom prst="line">
            <a:avLst/>
          </a:prstGeom>
          <a:ln>
            <a:solidFill>
              <a:srgbClr val="57BEA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iterate type="lt">
                                        <p:tmPct val="26667"/>
                                      </p:iterate>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5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iterate type="lt">
                                        <p:tmPct val="26667"/>
                                      </p:iterate>
                                      <p:childTnLst>
                                        <p:set>
                                          <p:cBhvr>
                                            <p:cTn id="11" dur="1" fill="hold">
                                              <p:stCondLst>
                                                <p:cond delay="0"/>
                                              </p:stCondLst>
                                            </p:cTn>
                                            <p:tgtEl>
                                              <p:spTgt spid="2"/>
                                            </p:tgtEl>
                                            <p:attrNameLst>
                                              <p:attrName>style.visibility</p:attrName>
                                            </p:attrNameLst>
                                          </p:cBhvr>
                                          <p:to>
                                            <p:strVal val="visible"/>
                                          </p:to>
                                        </p:set>
                                        <p:anim calcmode="lin" valueType="num" p14:bounceEnd="40000">
                                          <p:cBhvr additive="base">
                                            <p:cTn id="12"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iterate type="lt">
                                        <p:tmPct val="26667"/>
                                      </p:iterate>
                                      <p:childTnLst>
                                        <p:set>
                                          <p:cBhvr>
                                            <p:cTn id="16" dur="1" fill="hold">
                                              <p:stCondLst>
                                                <p:cond delay="0"/>
                                              </p:stCondLst>
                                            </p:cTn>
                                            <p:tgtEl>
                                              <p:spTgt spid="20"/>
                                            </p:tgtEl>
                                            <p:attrNameLst>
                                              <p:attrName>style.visibility</p:attrName>
                                            </p:attrNameLst>
                                          </p:cBhvr>
                                          <p:to>
                                            <p:strVal val="visible"/>
                                          </p:to>
                                        </p:set>
                                        <p:anim calcmode="lin" valueType="num" p14:bounceEnd="40000">
                                          <p:cBhvr additive="base">
                                            <p:cTn id="17" dur="50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14:presetBounceEnd="40000">
                                      <p:stCondLst>
                                        <p:cond delay="0"/>
                                      </p:stCondLst>
                                      <p:iterate type="lt">
                                        <p:tmPct val="26667"/>
                                      </p:iterate>
                                      <p:childTnLst>
                                        <p:set>
                                          <p:cBhvr>
                                            <p:cTn id="21" dur="1" fill="hold">
                                              <p:stCondLst>
                                                <p:cond delay="0"/>
                                              </p:stCondLst>
                                            </p:cTn>
                                            <p:tgtEl>
                                              <p:spTgt spid="14"/>
                                            </p:tgtEl>
                                            <p:attrNameLst>
                                              <p:attrName>style.visibility</p:attrName>
                                            </p:attrNameLst>
                                          </p:cBhvr>
                                          <p:to>
                                            <p:strVal val="visible"/>
                                          </p:to>
                                        </p:set>
                                        <p:anim calcmode="lin" valueType="num" p14:bounceEnd="40000">
                                          <p:cBhvr additive="base">
                                            <p:cTn id="22" dur="50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14:presetBounceEnd="40000">
                                      <p:stCondLst>
                                        <p:cond delay="0"/>
                                      </p:stCondLst>
                                      <p:iterate type="lt">
                                        <p:tmPct val="26667"/>
                                      </p:iterate>
                                      <p:childTnLst>
                                        <p:set>
                                          <p:cBhvr>
                                            <p:cTn id="26" dur="1" fill="hold">
                                              <p:stCondLst>
                                                <p:cond delay="0"/>
                                              </p:stCondLst>
                                            </p:cTn>
                                            <p:tgtEl>
                                              <p:spTgt spid="26"/>
                                            </p:tgtEl>
                                            <p:attrNameLst>
                                              <p:attrName>style.visibility</p:attrName>
                                            </p:attrNameLst>
                                          </p:cBhvr>
                                          <p:to>
                                            <p:strVal val="visible"/>
                                          </p:to>
                                        </p:set>
                                        <p:anim calcmode="lin" valueType="num" p14:bounceEnd="40000">
                                          <p:cBhvr additive="base">
                                            <p:cTn id="27"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14:presetBounceEnd="40000">
                                      <p:stCondLst>
                                        <p:cond delay="0"/>
                                      </p:stCondLst>
                                      <p:iterate type="lt">
                                        <p:tmPct val="26667"/>
                                      </p:iterate>
                                      <p:childTnLst>
                                        <p:set>
                                          <p:cBhvr>
                                            <p:cTn id="31" dur="1" fill="hold">
                                              <p:stCondLst>
                                                <p:cond delay="0"/>
                                              </p:stCondLst>
                                            </p:cTn>
                                            <p:tgtEl>
                                              <p:spTgt spid="44"/>
                                            </p:tgtEl>
                                            <p:attrNameLst>
                                              <p:attrName>style.visibility</p:attrName>
                                            </p:attrNameLst>
                                          </p:cBhvr>
                                          <p:to>
                                            <p:strVal val="visible"/>
                                          </p:to>
                                        </p:set>
                                        <p:anim calcmode="lin" valueType="num" p14:bounceEnd="40000">
                                          <p:cBhvr additive="base">
                                            <p:cTn id="32"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barn(inVertical)">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iterate type="lt">
                                        <p:tmPct val="26667"/>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iterate type="lt">
                                        <p:tmPct val="26667"/>
                                      </p:iterate>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iterate type="lt">
                                        <p:tmPct val="26667"/>
                                      </p:iterate>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iterate type="lt">
                                        <p:tmPct val="26667"/>
                                      </p:iterate>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iterate type="lt">
                                        <p:tmPct val="26667"/>
                                      </p:iterate>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iterate type="lt">
                                        <p:tmPct val="26667"/>
                                      </p:iterate>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1+#ppt_w/2"/>
                                              </p:val>
                                            </p:tav>
                                            <p:tav tm="100000">
                                              <p:val>
                                                <p:strVal val="#ppt_x"/>
                                              </p:val>
                                            </p:tav>
                                          </p:tavLst>
                                        </p:anim>
                                        <p:anim calcmode="lin" valueType="num">
                                          <p:cBhvr additive="base">
                                            <p:cTn id="33"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barn(inVertical)">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331340" y="1664322"/>
            <a:ext cx="1541085" cy="1764678"/>
            <a:chOff x="3331340" y="1664322"/>
            <a:chExt cx="1541085" cy="1764678"/>
          </a:xfrm>
          <a:blipFill>
            <a:blip r:embed="rId1"/>
            <a:stretch>
              <a:fillRect/>
            </a:stretch>
          </a:blipFill>
        </p:grpSpPr>
        <p:sp>
          <p:nvSpPr>
            <p:cNvPr id="2" name="矩形 1"/>
            <p:cNvSpPr/>
            <p:nvPr/>
          </p:nvSpPr>
          <p:spPr>
            <a:xfrm>
              <a:off x="3441419" y="1664322"/>
              <a:ext cx="1320930" cy="2614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3" name="矩形 2"/>
            <p:cNvSpPr/>
            <p:nvPr/>
          </p:nvSpPr>
          <p:spPr>
            <a:xfrm>
              <a:off x="4589205" y="1925755"/>
              <a:ext cx="283220" cy="1349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4" name="矩形 3"/>
            <p:cNvSpPr/>
            <p:nvPr/>
          </p:nvSpPr>
          <p:spPr>
            <a:xfrm>
              <a:off x="3331340" y="1925755"/>
              <a:ext cx="283220" cy="1349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5" name="矩形 4"/>
            <p:cNvSpPr/>
            <p:nvPr/>
          </p:nvSpPr>
          <p:spPr>
            <a:xfrm>
              <a:off x="3472949" y="3167567"/>
              <a:ext cx="1320930" cy="2614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17" name="组合 16"/>
          <p:cNvGrpSpPr/>
          <p:nvPr/>
        </p:nvGrpSpPr>
        <p:grpSpPr>
          <a:xfrm>
            <a:off x="5298973" y="1664322"/>
            <a:ext cx="1538792" cy="1764678"/>
            <a:chOff x="5298973" y="1664322"/>
            <a:chExt cx="1538792" cy="1764678"/>
          </a:xfrm>
          <a:blipFill>
            <a:blip r:embed="rId1"/>
            <a:stretch>
              <a:fillRect/>
            </a:stretch>
          </a:blipFill>
        </p:grpSpPr>
        <p:sp>
          <p:nvSpPr>
            <p:cNvPr id="6" name="矩形 5"/>
            <p:cNvSpPr/>
            <p:nvPr/>
          </p:nvSpPr>
          <p:spPr>
            <a:xfrm rot="3747755">
              <a:off x="5305371" y="2422457"/>
              <a:ext cx="1525997" cy="24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7" name="矩形 6"/>
            <p:cNvSpPr/>
            <p:nvPr/>
          </p:nvSpPr>
          <p:spPr>
            <a:xfrm>
              <a:off x="6556838" y="1664322"/>
              <a:ext cx="280927" cy="1764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8" name="矩形 7"/>
            <p:cNvSpPr/>
            <p:nvPr/>
          </p:nvSpPr>
          <p:spPr>
            <a:xfrm>
              <a:off x="5298973" y="1664322"/>
              <a:ext cx="280927" cy="1764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grpSp>
        <p:nvGrpSpPr>
          <p:cNvPr id="18" name="组合 17"/>
          <p:cNvGrpSpPr/>
          <p:nvPr/>
        </p:nvGrpSpPr>
        <p:grpSpPr>
          <a:xfrm>
            <a:off x="7398119" y="1664322"/>
            <a:ext cx="1462541" cy="1764678"/>
            <a:chOff x="7398119" y="1664322"/>
            <a:chExt cx="1462541" cy="1764678"/>
          </a:xfrm>
          <a:blipFill>
            <a:blip r:embed="rId1"/>
            <a:stretch>
              <a:fillRect/>
            </a:stretch>
          </a:blipFill>
        </p:grpSpPr>
        <p:sp>
          <p:nvSpPr>
            <p:cNvPr id="9" name="矩形 8"/>
            <p:cNvSpPr/>
            <p:nvPr/>
          </p:nvSpPr>
          <p:spPr>
            <a:xfrm>
              <a:off x="7508198" y="1664322"/>
              <a:ext cx="1320930" cy="2614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0" name="矩形 9"/>
            <p:cNvSpPr/>
            <p:nvPr/>
          </p:nvSpPr>
          <p:spPr>
            <a:xfrm>
              <a:off x="7398119" y="1925755"/>
              <a:ext cx="283220" cy="1349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1" name="矩形 10"/>
            <p:cNvSpPr/>
            <p:nvPr/>
          </p:nvSpPr>
          <p:spPr>
            <a:xfrm>
              <a:off x="7539730" y="3167567"/>
              <a:ext cx="1320930" cy="2614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sp>
          <p:nvSpPr>
            <p:cNvPr id="12" name="矩形 11"/>
            <p:cNvSpPr/>
            <p:nvPr/>
          </p:nvSpPr>
          <p:spPr>
            <a:xfrm>
              <a:off x="7681341" y="2398301"/>
              <a:ext cx="752191" cy="2964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grpSp>
      <p:sp>
        <p:nvSpPr>
          <p:cNvPr id="14" name="文本框 13"/>
          <p:cNvSpPr txBox="1"/>
          <p:nvPr/>
        </p:nvSpPr>
        <p:spPr>
          <a:xfrm>
            <a:off x="4482489" y="3749166"/>
            <a:ext cx="3227022" cy="460375"/>
          </a:xfrm>
          <a:prstGeom prst="rect">
            <a:avLst/>
          </a:prstGeom>
          <a:noFill/>
        </p:spPr>
        <p:txBody>
          <a:bodyPr wrap="square" rtlCol="0">
            <a:spAutoFit/>
          </a:bodyPr>
          <a:lstStyle/>
          <a:p>
            <a:pPr algn="ctr"/>
            <a:r>
              <a:rPr lang="zh-CN" altLang="en-US" sz="2400" b="1" dirty="0" smtClean="0">
                <a:solidFill>
                  <a:schemeClr val="tx1">
                    <a:lumMod val="85000"/>
                    <a:lumOff val="15000"/>
                  </a:schemeClr>
                </a:solidFill>
              </a:rPr>
              <a:t>项目理想目标</a:t>
            </a:r>
            <a:r>
              <a:rPr lang="en-US" altLang="zh-CN" sz="2400" b="1" dirty="0" smtClean="0">
                <a:solidFill>
                  <a:schemeClr val="tx1">
                    <a:lumMod val="85000"/>
                    <a:lumOff val="15000"/>
                  </a:schemeClr>
                </a:solidFill>
              </a:rPr>
              <a:t>  </a:t>
            </a:r>
            <a:r>
              <a:rPr lang="en-US" altLang="zh-CN" sz="2400" b="1" dirty="0" smtClean="0">
                <a:solidFill>
                  <a:srgbClr val="57BEAC"/>
                </a:solidFill>
              </a:rPr>
              <a:t>#01</a:t>
            </a:r>
            <a:endParaRPr lang="en-US" altLang="zh-CN" sz="2400" b="1" dirty="0" smtClean="0">
              <a:solidFill>
                <a:srgbClr val="57BEAC"/>
              </a:solidFill>
            </a:endParaRPr>
          </a:p>
        </p:txBody>
      </p:sp>
      <p:sp>
        <p:nvSpPr>
          <p:cNvPr id="15" name="矩形 14"/>
          <p:cNvSpPr/>
          <p:nvPr/>
        </p:nvSpPr>
        <p:spPr>
          <a:xfrm>
            <a:off x="1887166" y="4148006"/>
            <a:ext cx="8529849" cy="1476375"/>
          </a:xfrm>
          <a:prstGeom prst="rect">
            <a:avLst/>
          </a:prstGeom>
        </p:spPr>
        <p:txBody>
          <a:bodyPr wrap="square">
            <a:spAutoFit/>
          </a:bodyPr>
          <a:lstStyle/>
          <a:p>
            <a:pPr algn="just"/>
            <a:r>
              <a:rPr lang="en-US" altLang="zh-CN" dirty="0" smtClean="0">
                <a:solidFill>
                  <a:srgbClr val="3A3A3A"/>
                </a:solidFill>
              </a:rPr>
              <a:t>     </a:t>
            </a:r>
            <a:r>
              <a:rPr lang="zh-CN" altLang="en-US" dirty="0" smtClean="0">
                <a:solidFill>
                  <a:srgbClr val="3A3A3A"/>
                </a:solidFill>
                <a:latin typeface="楷体" panose="02010609060101010101" charset="-122"/>
                <a:ea typeface="楷体" panose="02010609060101010101" charset="-122"/>
              </a:rPr>
              <a:t>我们小组原计划使用麒麟杯参赛作品作为期末设计，但是因为我们觉得在截至时间前完不能成其基础主要功能，我们决定模仿一款当前手游《永不言弃》，它与游戏《愤怒的小鸟》来自同一游戏公司，并且在</a:t>
            </a:r>
            <a:r>
              <a:rPr lang="en-US" altLang="zh-CN" dirty="0" smtClean="0">
                <a:solidFill>
                  <a:srgbClr val="3A3A3A"/>
                </a:solidFill>
                <a:latin typeface="楷体" panose="02010609060101010101" charset="-122"/>
                <a:ea typeface="楷体" panose="02010609060101010101" charset="-122"/>
              </a:rPr>
              <a:t>Felgo</a:t>
            </a:r>
            <a:r>
              <a:rPr lang="zh-CN" altLang="en-US" dirty="0" smtClean="0">
                <a:solidFill>
                  <a:srgbClr val="3A3A3A"/>
                </a:solidFill>
                <a:latin typeface="楷体" panose="02010609060101010101" charset="-122"/>
                <a:ea typeface="楷体" panose="02010609060101010101" charset="-122"/>
              </a:rPr>
              <a:t>上面能找到游戏物理碰撞案例可以供我们参考。虽然是模仿手机游戏，但是我们在端游上面添加了自己的一点创新。在核心玩法上面有一点</a:t>
            </a:r>
            <a:r>
              <a:rPr lang="zh-CN" altLang="en-US" dirty="0" smtClean="0">
                <a:solidFill>
                  <a:srgbClr val="3A3A3A"/>
                </a:solidFill>
                <a:latin typeface="楷体" panose="02010609060101010101" charset="-122"/>
                <a:ea typeface="楷体" panose="02010609060101010101" charset="-122"/>
              </a:rPr>
              <a:t>扩展。</a:t>
            </a:r>
            <a:endParaRPr lang="zh-CN" altLang="en-US" dirty="0" smtClean="0">
              <a:solidFill>
                <a:srgbClr val="3A3A3A"/>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outVertic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6952233" flipH="1">
            <a:off x="3048656" y="384892"/>
            <a:ext cx="567569" cy="4571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cxnSp>
        <p:nvCxnSpPr>
          <p:cNvPr id="4" name="直接连接符 3"/>
          <p:cNvCxnSpPr/>
          <p:nvPr/>
        </p:nvCxnSpPr>
        <p:spPr>
          <a:xfrm>
            <a:off x="3332440" y="673071"/>
            <a:ext cx="5729673" cy="0"/>
          </a:xfrm>
          <a:prstGeom prst="line">
            <a:avLst/>
          </a:prstGeom>
          <a:ln>
            <a:solidFill>
              <a:srgbClr val="A0D9CE"/>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45140" y="151121"/>
            <a:ext cx="5729673" cy="521970"/>
          </a:xfrm>
          <a:prstGeom prst="rect">
            <a:avLst/>
          </a:prstGeom>
          <a:noFill/>
        </p:spPr>
        <p:txBody>
          <a:bodyPr wrap="square" rtlCol="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项目</a:t>
            </a:r>
            <a:r>
              <a:rPr lang="zh-CN" altLang="en-US" sz="2800" b="1" dirty="0">
                <a:solidFill>
                  <a:schemeClr val="tx1"/>
                </a:solidFill>
                <a:latin typeface="微软雅黑" panose="020B0503020204020204" pitchFamily="34" charset="-122"/>
                <a:ea typeface="微软雅黑" panose="020B0503020204020204" pitchFamily="34" charset="-122"/>
              </a:rPr>
              <a:t>计划目标</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 name="Freeform 1961"/>
          <p:cNvSpPr/>
          <p:nvPr/>
        </p:nvSpPr>
        <p:spPr bwMode="auto">
          <a:xfrm>
            <a:off x="1621155" y="1990090"/>
            <a:ext cx="2479675" cy="130746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1"/>
            <a:srcRect/>
            <a:stretch>
              <a:fillRect/>
            </a:stretch>
          </a:bli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1961"/>
          <p:cNvSpPr/>
          <p:nvPr/>
        </p:nvSpPr>
        <p:spPr bwMode="auto">
          <a:xfrm>
            <a:off x="5134610" y="1936115"/>
            <a:ext cx="2397125" cy="1334770"/>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1"/>
            <a:srcRect/>
            <a:stretch>
              <a:fillRect/>
            </a:stretch>
          </a:bli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1961"/>
          <p:cNvSpPr/>
          <p:nvPr/>
        </p:nvSpPr>
        <p:spPr bwMode="auto">
          <a:xfrm>
            <a:off x="8346440" y="2008505"/>
            <a:ext cx="2616835" cy="1262380"/>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1"/>
            <a:srcRect/>
            <a:stretch>
              <a:fillRect/>
            </a:stretch>
          </a:bli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910"/>
          <p:cNvSpPr/>
          <p:nvPr/>
        </p:nvSpPr>
        <p:spPr bwMode="auto">
          <a:xfrm>
            <a:off x="2174240" y="2249170"/>
            <a:ext cx="699135" cy="614045"/>
          </a:xfrm>
          <a:custGeom>
            <a:avLst/>
            <a:gdLst>
              <a:gd name="T0" fmla="*/ 140 w 280"/>
              <a:gd name="T1" fmla="*/ 0 h 283"/>
              <a:gd name="T2" fmla="*/ 0 w 280"/>
              <a:gd name="T3" fmla="*/ 122 h 283"/>
              <a:gd name="T4" fmla="*/ 34 w 280"/>
              <a:gd name="T5" fmla="*/ 104 h 283"/>
              <a:gd name="T6" fmla="*/ 70 w 280"/>
              <a:gd name="T7" fmla="*/ 124 h 283"/>
              <a:gd name="T8" fmla="*/ 105 w 280"/>
              <a:gd name="T9" fmla="*/ 104 h 283"/>
              <a:gd name="T10" fmla="*/ 135 w 280"/>
              <a:gd name="T11" fmla="*/ 117 h 283"/>
              <a:gd name="T12" fmla="*/ 135 w 280"/>
              <a:gd name="T13" fmla="*/ 194 h 283"/>
              <a:gd name="T14" fmla="*/ 129 w 280"/>
              <a:gd name="T15" fmla="*/ 194 h 283"/>
              <a:gd name="T16" fmla="*/ 129 w 280"/>
              <a:gd name="T17" fmla="*/ 222 h 283"/>
              <a:gd name="T18" fmla="*/ 129 w 280"/>
              <a:gd name="T19" fmla="*/ 250 h 283"/>
              <a:gd name="T20" fmla="*/ 127 w 280"/>
              <a:gd name="T21" fmla="*/ 259 h 283"/>
              <a:gd name="T22" fmla="*/ 117 w 280"/>
              <a:gd name="T23" fmla="*/ 264 h 283"/>
              <a:gd name="T24" fmla="*/ 113 w 280"/>
              <a:gd name="T25" fmla="*/ 264 h 283"/>
              <a:gd name="T26" fmla="*/ 107 w 280"/>
              <a:gd name="T27" fmla="*/ 261 h 283"/>
              <a:gd name="T28" fmla="*/ 105 w 280"/>
              <a:gd name="T29" fmla="*/ 257 h 283"/>
              <a:gd name="T30" fmla="*/ 104 w 280"/>
              <a:gd name="T31" fmla="*/ 251 h 283"/>
              <a:gd name="T32" fmla="*/ 101 w 280"/>
              <a:gd name="T33" fmla="*/ 244 h 283"/>
              <a:gd name="T34" fmla="*/ 93 w 280"/>
              <a:gd name="T35" fmla="*/ 240 h 283"/>
              <a:gd name="T36" fmla="*/ 86 w 280"/>
              <a:gd name="T37" fmla="*/ 243 h 283"/>
              <a:gd name="T38" fmla="*/ 83 w 280"/>
              <a:gd name="T39" fmla="*/ 251 h 283"/>
              <a:gd name="T40" fmla="*/ 85 w 280"/>
              <a:gd name="T41" fmla="*/ 264 h 283"/>
              <a:gd name="T42" fmla="*/ 91 w 280"/>
              <a:gd name="T43" fmla="*/ 274 h 283"/>
              <a:gd name="T44" fmla="*/ 107 w 280"/>
              <a:gd name="T45" fmla="*/ 282 h 283"/>
              <a:gd name="T46" fmla="*/ 117 w 280"/>
              <a:gd name="T47" fmla="*/ 283 h 283"/>
              <a:gd name="T48" fmla="*/ 117 w 280"/>
              <a:gd name="T49" fmla="*/ 283 h 283"/>
              <a:gd name="T50" fmla="*/ 117 w 280"/>
              <a:gd name="T51" fmla="*/ 283 h 283"/>
              <a:gd name="T52" fmla="*/ 117 w 280"/>
              <a:gd name="T53" fmla="*/ 283 h 283"/>
              <a:gd name="T54" fmla="*/ 117 w 280"/>
              <a:gd name="T55" fmla="*/ 283 h 283"/>
              <a:gd name="T56" fmla="*/ 117 w 280"/>
              <a:gd name="T57" fmla="*/ 283 h 283"/>
              <a:gd name="T58" fmla="*/ 117 w 280"/>
              <a:gd name="T59" fmla="*/ 283 h 283"/>
              <a:gd name="T60" fmla="*/ 117 w 280"/>
              <a:gd name="T61" fmla="*/ 283 h 283"/>
              <a:gd name="T62" fmla="*/ 143 w 280"/>
              <a:gd name="T63" fmla="*/ 272 h 283"/>
              <a:gd name="T64" fmla="*/ 151 w 280"/>
              <a:gd name="T65" fmla="*/ 250 h 283"/>
              <a:gd name="T66" fmla="*/ 151 w 280"/>
              <a:gd name="T67" fmla="*/ 250 h 283"/>
              <a:gd name="T68" fmla="*/ 151 w 280"/>
              <a:gd name="T69" fmla="*/ 250 h 283"/>
              <a:gd name="T70" fmla="*/ 151 w 280"/>
              <a:gd name="T71" fmla="*/ 222 h 283"/>
              <a:gd name="T72" fmla="*/ 151 w 280"/>
              <a:gd name="T73" fmla="*/ 194 h 283"/>
              <a:gd name="T74" fmla="*/ 145 w 280"/>
              <a:gd name="T75" fmla="*/ 194 h 283"/>
              <a:gd name="T76" fmla="*/ 145 w 280"/>
              <a:gd name="T77" fmla="*/ 117 h 283"/>
              <a:gd name="T78" fmla="*/ 175 w 280"/>
              <a:gd name="T79" fmla="*/ 105 h 283"/>
              <a:gd name="T80" fmla="*/ 210 w 280"/>
              <a:gd name="T81" fmla="*/ 124 h 283"/>
              <a:gd name="T82" fmla="*/ 246 w 280"/>
              <a:gd name="T83" fmla="*/ 105 h 283"/>
              <a:gd name="T84" fmla="*/ 280 w 280"/>
              <a:gd name="T85" fmla="*/ 123 h 283"/>
              <a:gd name="T86" fmla="*/ 140 w 280"/>
              <a:gd name="T8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283">
                <a:moveTo>
                  <a:pt x="140" y="0"/>
                </a:moveTo>
                <a:cubicBezTo>
                  <a:pt x="68" y="0"/>
                  <a:pt x="9" y="54"/>
                  <a:pt x="0" y="122"/>
                </a:cubicBezTo>
                <a:cubicBezTo>
                  <a:pt x="7" y="112"/>
                  <a:pt x="20" y="104"/>
                  <a:pt x="34" y="104"/>
                </a:cubicBezTo>
                <a:cubicBezTo>
                  <a:pt x="50" y="104"/>
                  <a:pt x="63" y="112"/>
                  <a:pt x="70" y="124"/>
                </a:cubicBezTo>
                <a:cubicBezTo>
                  <a:pt x="76" y="113"/>
                  <a:pt x="89" y="104"/>
                  <a:pt x="105" y="104"/>
                </a:cubicBezTo>
                <a:cubicBezTo>
                  <a:pt x="117" y="104"/>
                  <a:pt x="128" y="110"/>
                  <a:pt x="135" y="117"/>
                </a:cubicBezTo>
                <a:cubicBezTo>
                  <a:pt x="135" y="194"/>
                  <a:pt x="135" y="194"/>
                  <a:pt x="135" y="194"/>
                </a:cubicBezTo>
                <a:cubicBezTo>
                  <a:pt x="129" y="194"/>
                  <a:pt x="129" y="194"/>
                  <a:pt x="129" y="194"/>
                </a:cubicBezTo>
                <a:cubicBezTo>
                  <a:pt x="129" y="194"/>
                  <a:pt x="129" y="208"/>
                  <a:pt x="129" y="222"/>
                </a:cubicBezTo>
                <a:cubicBezTo>
                  <a:pt x="129" y="236"/>
                  <a:pt x="129" y="250"/>
                  <a:pt x="129" y="250"/>
                </a:cubicBezTo>
                <a:cubicBezTo>
                  <a:pt x="129" y="252"/>
                  <a:pt x="129" y="256"/>
                  <a:pt x="127" y="259"/>
                </a:cubicBezTo>
                <a:cubicBezTo>
                  <a:pt x="125" y="262"/>
                  <a:pt x="122" y="264"/>
                  <a:pt x="117" y="264"/>
                </a:cubicBezTo>
                <a:cubicBezTo>
                  <a:pt x="116" y="264"/>
                  <a:pt x="115" y="264"/>
                  <a:pt x="113" y="264"/>
                </a:cubicBezTo>
                <a:cubicBezTo>
                  <a:pt x="111" y="263"/>
                  <a:pt x="109" y="262"/>
                  <a:pt x="107" y="261"/>
                </a:cubicBezTo>
                <a:cubicBezTo>
                  <a:pt x="106" y="259"/>
                  <a:pt x="106" y="258"/>
                  <a:pt x="105" y="257"/>
                </a:cubicBezTo>
                <a:cubicBezTo>
                  <a:pt x="104" y="255"/>
                  <a:pt x="104" y="253"/>
                  <a:pt x="104" y="251"/>
                </a:cubicBezTo>
                <a:cubicBezTo>
                  <a:pt x="104" y="248"/>
                  <a:pt x="103" y="245"/>
                  <a:pt x="101" y="244"/>
                </a:cubicBezTo>
                <a:cubicBezTo>
                  <a:pt x="99" y="242"/>
                  <a:pt x="96" y="240"/>
                  <a:pt x="93" y="240"/>
                </a:cubicBezTo>
                <a:cubicBezTo>
                  <a:pt x="90" y="240"/>
                  <a:pt x="88" y="242"/>
                  <a:pt x="86" y="243"/>
                </a:cubicBezTo>
                <a:cubicBezTo>
                  <a:pt x="84" y="245"/>
                  <a:pt x="83" y="248"/>
                  <a:pt x="83" y="251"/>
                </a:cubicBezTo>
                <a:cubicBezTo>
                  <a:pt x="83" y="256"/>
                  <a:pt x="83" y="260"/>
                  <a:pt x="85" y="264"/>
                </a:cubicBezTo>
                <a:cubicBezTo>
                  <a:pt x="86" y="267"/>
                  <a:pt x="88" y="271"/>
                  <a:pt x="91" y="274"/>
                </a:cubicBezTo>
                <a:cubicBezTo>
                  <a:pt x="96" y="278"/>
                  <a:pt x="102" y="281"/>
                  <a:pt x="107" y="282"/>
                </a:cubicBezTo>
                <a:cubicBezTo>
                  <a:pt x="112" y="283"/>
                  <a:pt x="116"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29" y="283"/>
                  <a:pt x="137" y="278"/>
                  <a:pt x="143" y="272"/>
                </a:cubicBezTo>
                <a:cubicBezTo>
                  <a:pt x="148" y="265"/>
                  <a:pt x="150" y="257"/>
                  <a:pt x="151" y="250"/>
                </a:cubicBezTo>
                <a:cubicBezTo>
                  <a:pt x="151" y="250"/>
                  <a:pt x="151" y="250"/>
                  <a:pt x="151" y="250"/>
                </a:cubicBezTo>
                <a:cubicBezTo>
                  <a:pt x="151" y="250"/>
                  <a:pt x="151" y="250"/>
                  <a:pt x="151" y="250"/>
                </a:cubicBezTo>
                <a:cubicBezTo>
                  <a:pt x="151" y="222"/>
                  <a:pt x="151" y="222"/>
                  <a:pt x="151" y="222"/>
                </a:cubicBezTo>
                <a:cubicBezTo>
                  <a:pt x="151" y="194"/>
                  <a:pt x="151" y="194"/>
                  <a:pt x="151" y="194"/>
                </a:cubicBezTo>
                <a:cubicBezTo>
                  <a:pt x="145" y="194"/>
                  <a:pt x="145" y="194"/>
                  <a:pt x="145" y="194"/>
                </a:cubicBezTo>
                <a:cubicBezTo>
                  <a:pt x="145" y="117"/>
                  <a:pt x="145" y="117"/>
                  <a:pt x="145" y="117"/>
                </a:cubicBezTo>
                <a:cubicBezTo>
                  <a:pt x="152" y="109"/>
                  <a:pt x="163" y="104"/>
                  <a:pt x="175" y="105"/>
                </a:cubicBezTo>
                <a:cubicBezTo>
                  <a:pt x="191" y="105"/>
                  <a:pt x="204" y="113"/>
                  <a:pt x="210" y="124"/>
                </a:cubicBezTo>
                <a:cubicBezTo>
                  <a:pt x="217" y="113"/>
                  <a:pt x="230" y="105"/>
                  <a:pt x="246" y="105"/>
                </a:cubicBezTo>
                <a:cubicBezTo>
                  <a:pt x="260" y="105"/>
                  <a:pt x="273" y="112"/>
                  <a:pt x="280" y="123"/>
                </a:cubicBezTo>
                <a:cubicBezTo>
                  <a:pt x="271" y="54"/>
                  <a:pt x="212" y="0"/>
                  <a:pt x="140" y="0"/>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0" name="Freeform 307"/>
          <p:cNvSpPr>
            <a:spLocks noChangeAspect="1" noEditPoints="1"/>
          </p:cNvSpPr>
          <p:nvPr/>
        </p:nvSpPr>
        <p:spPr bwMode="auto">
          <a:xfrm>
            <a:off x="9269095" y="2054860"/>
            <a:ext cx="562610" cy="821690"/>
          </a:xfrm>
          <a:custGeom>
            <a:avLst/>
            <a:gdLst>
              <a:gd name="T0" fmla="*/ 151 w 243"/>
              <a:gd name="T1" fmla="*/ 4 h 354"/>
              <a:gd name="T2" fmla="*/ 236 w 243"/>
              <a:gd name="T3" fmla="*/ 91 h 354"/>
              <a:gd name="T4" fmla="*/ 212 w 243"/>
              <a:gd name="T5" fmla="*/ 202 h 354"/>
              <a:gd name="T6" fmla="*/ 201 w 243"/>
              <a:gd name="T7" fmla="*/ 243 h 354"/>
              <a:gd name="T8" fmla="*/ 199 w 243"/>
              <a:gd name="T9" fmla="*/ 276 h 354"/>
              <a:gd name="T10" fmla="*/ 183 w 243"/>
              <a:gd name="T11" fmla="*/ 322 h 354"/>
              <a:gd name="T12" fmla="*/ 143 w 243"/>
              <a:gd name="T13" fmla="*/ 354 h 354"/>
              <a:gd name="T14" fmla="*/ 63 w 243"/>
              <a:gd name="T15" fmla="*/ 328 h 354"/>
              <a:gd name="T16" fmla="*/ 43 w 243"/>
              <a:gd name="T17" fmla="*/ 281 h 354"/>
              <a:gd name="T18" fmla="*/ 43 w 243"/>
              <a:gd name="T19" fmla="*/ 253 h 354"/>
              <a:gd name="T20" fmla="*/ 39 w 243"/>
              <a:gd name="T21" fmla="*/ 231 h 354"/>
              <a:gd name="T22" fmla="*/ 10 w 243"/>
              <a:gd name="T23" fmla="*/ 163 h 354"/>
              <a:gd name="T24" fmla="*/ 74 w 243"/>
              <a:gd name="T25" fmla="*/ 10 h 354"/>
              <a:gd name="T26" fmla="*/ 114 w 243"/>
              <a:gd name="T27" fmla="*/ 0 h 354"/>
              <a:gd name="T28" fmla="*/ 121 w 243"/>
              <a:gd name="T29" fmla="*/ 245 h 354"/>
              <a:gd name="T30" fmla="*/ 180 w 243"/>
              <a:gd name="T31" fmla="*/ 233 h 354"/>
              <a:gd name="T32" fmla="*/ 205 w 243"/>
              <a:gd name="T33" fmla="*/ 168 h 354"/>
              <a:gd name="T34" fmla="*/ 182 w 243"/>
              <a:gd name="T35" fmla="*/ 44 h 354"/>
              <a:gd name="T36" fmla="*/ 26 w 243"/>
              <a:gd name="T37" fmla="*/ 138 h 354"/>
              <a:gd name="T38" fmla="*/ 62 w 243"/>
              <a:gd name="T39" fmla="*/ 235 h 354"/>
              <a:gd name="T40" fmla="*/ 121 w 243"/>
              <a:gd name="T41" fmla="*/ 245 h 354"/>
              <a:gd name="T42" fmla="*/ 74 w 243"/>
              <a:gd name="T43" fmla="*/ 254 h 354"/>
              <a:gd name="T44" fmla="*/ 74 w 243"/>
              <a:gd name="T45" fmla="*/ 274 h 354"/>
              <a:gd name="T46" fmla="*/ 169 w 243"/>
              <a:gd name="T47" fmla="*/ 274 h 354"/>
              <a:gd name="T48" fmla="*/ 169 w 243"/>
              <a:gd name="T49" fmla="*/ 254 h 354"/>
              <a:gd name="T50" fmla="*/ 121 w 243"/>
              <a:gd name="T51" fmla="*/ 283 h 354"/>
              <a:gd name="T52" fmla="*/ 64 w 243"/>
              <a:gd name="T53" fmla="*/ 289 h 354"/>
              <a:gd name="T54" fmla="*/ 140 w 243"/>
              <a:gd name="T55" fmla="*/ 303 h 354"/>
              <a:gd name="T56" fmla="*/ 178 w 243"/>
              <a:gd name="T57" fmla="*/ 297 h 354"/>
              <a:gd name="T58" fmla="*/ 121 w 243"/>
              <a:gd name="T59" fmla="*/ 283 h 354"/>
              <a:gd name="T60" fmla="*/ 100 w 243"/>
              <a:gd name="T61" fmla="*/ 332 h 354"/>
              <a:gd name="T62" fmla="*/ 159 w 243"/>
              <a:gd name="T63" fmla="*/ 31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354">
                <a:moveTo>
                  <a:pt x="128" y="0"/>
                </a:moveTo>
                <a:cubicBezTo>
                  <a:pt x="136" y="1"/>
                  <a:pt x="144" y="2"/>
                  <a:pt x="151" y="4"/>
                </a:cubicBezTo>
                <a:cubicBezTo>
                  <a:pt x="172" y="9"/>
                  <a:pt x="190" y="20"/>
                  <a:pt x="205" y="35"/>
                </a:cubicBezTo>
                <a:cubicBezTo>
                  <a:pt x="221" y="51"/>
                  <a:pt x="231" y="69"/>
                  <a:pt x="236" y="91"/>
                </a:cubicBezTo>
                <a:cubicBezTo>
                  <a:pt x="243" y="121"/>
                  <a:pt x="240" y="149"/>
                  <a:pt x="225" y="177"/>
                </a:cubicBezTo>
                <a:cubicBezTo>
                  <a:pt x="221" y="185"/>
                  <a:pt x="216" y="194"/>
                  <a:pt x="212" y="202"/>
                </a:cubicBezTo>
                <a:cubicBezTo>
                  <a:pt x="206" y="214"/>
                  <a:pt x="203" y="226"/>
                  <a:pt x="202" y="238"/>
                </a:cubicBezTo>
                <a:cubicBezTo>
                  <a:pt x="202" y="240"/>
                  <a:pt x="201" y="241"/>
                  <a:pt x="201" y="243"/>
                </a:cubicBezTo>
                <a:cubicBezTo>
                  <a:pt x="200" y="246"/>
                  <a:pt x="200" y="255"/>
                  <a:pt x="200" y="258"/>
                </a:cubicBezTo>
                <a:cubicBezTo>
                  <a:pt x="202" y="264"/>
                  <a:pt x="201" y="270"/>
                  <a:pt x="199" y="276"/>
                </a:cubicBezTo>
                <a:cubicBezTo>
                  <a:pt x="198" y="278"/>
                  <a:pt x="198" y="279"/>
                  <a:pt x="199" y="281"/>
                </a:cubicBezTo>
                <a:cubicBezTo>
                  <a:pt x="205" y="297"/>
                  <a:pt x="198" y="314"/>
                  <a:pt x="183" y="322"/>
                </a:cubicBezTo>
                <a:cubicBezTo>
                  <a:pt x="181" y="322"/>
                  <a:pt x="180" y="324"/>
                  <a:pt x="180" y="325"/>
                </a:cubicBezTo>
                <a:cubicBezTo>
                  <a:pt x="173" y="342"/>
                  <a:pt x="161" y="353"/>
                  <a:pt x="143" y="354"/>
                </a:cubicBezTo>
                <a:cubicBezTo>
                  <a:pt x="127" y="354"/>
                  <a:pt x="111" y="354"/>
                  <a:pt x="96" y="353"/>
                </a:cubicBezTo>
                <a:cubicBezTo>
                  <a:pt x="80" y="352"/>
                  <a:pt x="69" y="342"/>
                  <a:pt x="63" y="328"/>
                </a:cubicBezTo>
                <a:cubicBezTo>
                  <a:pt x="62" y="324"/>
                  <a:pt x="60" y="322"/>
                  <a:pt x="57" y="321"/>
                </a:cubicBezTo>
                <a:cubicBezTo>
                  <a:pt x="43" y="313"/>
                  <a:pt x="37" y="296"/>
                  <a:pt x="43" y="281"/>
                </a:cubicBezTo>
                <a:cubicBezTo>
                  <a:pt x="44" y="279"/>
                  <a:pt x="44" y="278"/>
                  <a:pt x="43" y="276"/>
                </a:cubicBezTo>
                <a:cubicBezTo>
                  <a:pt x="40" y="268"/>
                  <a:pt x="40" y="261"/>
                  <a:pt x="43" y="253"/>
                </a:cubicBezTo>
                <a:cubicBezTo>
                  <a:pt x="43" y="252"/>
                  <a:pt x="43" y="250"/>
                  <a:pt x="43" y="248"/>
                </a:cubicBezTo>
                <a:cubicBezTo>
                  <a:pt x="41" y="242"/>
                  <a:pt x="40" y="237"/>
                  <a:pt x="39" y="231"/>
                </a:cubicBezTo>
                <a:cubicBezTo>
                  <a:pt x="37" y="218"/>
                  <a:pt x="32" y="206"/>
                  <a:pt x="26" y="195"/>
                </a:cubicBezTo>
                <a:cubicBezTo>
                  <a:pt x="21" y="184"/>
                  <a:pt x="15" y="174"/>
                  <a:pt x="10" y="163"/>
                </a:cubicBezTo>
                <a:cubicBezTo>
                  <a:pt x="2" y="143"/>
                  <a:pt x="0" y="121"/>
                  <a:pt x="4" y="100"/>
                </a:cubicBezTo>
                <a:cubicBezTo>
                  <a:pt x="11" y="57"/>
                  <a:pt x="35" y="27"/>
                  <a:pt x="74" y="10"/>
                </a:cubicBezTo>
                <a:cubicBezTo>
                  <a:pt x="86" y="4"/>
                  <a:pt x="98" y="1"/>
                  <a:pt x="111" y="1"/>
                </a:cubicBezTo>
                <a:cubicBezTo>
                  <a:pt x="112" y="0"/>
                  <a:pt x="113" y="0"/>
                  <a:pt x="114" y="0"/>
                </a:cubicBezTo>
                <a:lnTo>
                  <a:pt x="128" y="0"/>
                </a:lnTo>
                <a:close/>
                <a:moveTo>
                  <a:pt x="121" y="245"/>
                </a:moveTo>
                <a:cubicBezTo>
                  <a:pt x="136" y="245"/>
                  <a:pt x="151" y="245"/>
                  <a:pt x="167" y="245"/>
                </a:cubicBezTo>
                <a:cubicBezTo>
                  <a:pt x="176" y="245"/>
                  <a:pt x="179" y="242"/>
                  <a:pt x="180" y="233"/>
                </a:cubicBezTo>
                <a:cubicBezTo>
                  <a:pt x="182" y="223"/>
                  <a:pt x="184" y="213"/>
                  <a:pt x="187" y="203"/>
                </a:cubicBezTo>
                <a:cubicBezTo>
                  <a:pt x="192" y="191"/>
                  <a:pt x="199" y="180"/>
                  <a:pt x="205" y="168"/>
                </a:cubicBezTo>
                <a:cubicBezTo>
                  <a:pt x="212" y="156"/>
                  <a:pt x="216" y="143"/>
                  <a:pt x="217" y="128"/>
                </a:cubicBezTo>
                <a:cubicBezTo>
                  <a:pt x="220" y="94"/>
                  <a:pt x="208" y="66"/>
                  <a:pt x="182" y="44"/>
                </a:cubicBezTo>
                <a:cubicBezTo>
                  <a:pt x="149" y="17"/>
                  <a:pt x="106" y="15"/>
                  <a:pt x="70" y="37"/>
                </a:cubicBezTo>
                <a:cubicBezTo>
                  <a:pt x="35" y="58"/>
                  <a:pt x="19" y="98"/>
                  <a:pt x="26" y="138"/>
                </a:cubicBezTo>
                <a:cubicBezTo>
                  <a:pt x="28" y="152"/>
                  <a:pt x="35" y="165"/>
                  <a:pt x="42" y="177"/>
                </a:cubicBezTo>
                <a:cubicBezTo>
                  <a:pt x="52" y="195"/>
                  <a:pt x="60" y="214"/>
                  <a:pt x="62" y="235"/>
                </a:cubicBezTo>
                <a:cubicBezTo>
                  <a:pt x="62" y="242"/>
                  <a:pt x="66" y="245"/>
                  <a:pt x="73" y="245"/>
                </a:cubicBezTo>
                <a:cubicBezTo>
                  <a:pt x="89" y="245"/>
                  <a:pt x="105" y="245"/>
                  <a:pt x="121" y="245"/>
                </a:cubicBezTo>
                <a:moveTo>
                  <a:pt x="121" y="254"/>
                </a:moveTo>
                <a:cubicBezTo>
                  <a:pt x="105" y="254"/>
                  <a:pt x="89" y="254"/>
                  <a:pt x="74" y="254"/>
                </a:cubicBezTo>
                <a:cubicBezTo>
                  <a:pt x="69" y="254"/>
                  <a:pt x="65" y="256"/>
                  <a:pt x="64" y="260"/>
                </a:cubicBezTo>
                <a:cubicBezTo>
                  <a:pt x="61" y="267"/>
                  <a:pt x="66" y="274"/>
                  <a:pt x="74" y="274"/>
                </a:cubicBezTo>
                <a:cubicBezTo>
                  <a:pt x="96" y="274"/>
                  <a:pt x="118" y="274"/>
                  <a:pt x="140" y="274"/>
                </a:cubicBezTo>
                <a:cubicBezTo>
                  <a:pt x="149" y="274"/>
                  <a:pt x="159" y="274"/>
                  <a:pt x="169" y="274"/>
                </a:cubicBezTo>
                <a:cubicBezTo>
                  <a:pt x="173" y="274"/>
                  <a:pt x="176" y="272"/>
                  <a:pt x="178" y="268"/>
                </a:cubicBezTo>
                <a:cubicBezTo>
                  <a:pt x="181" y="261"/>
                  <a:pt x="176" y="254"/>
                  <a:pt x="169" y="254"/>
                </a:cubicBezTo>
                <a:cubicBezTo>
                  <a:pt x="153" y="254"/>
                  <a:pt x="137" y="254"/>
                  <a:pt x="121" y="254"/>
                </a:cubicBezTo>
                <a:moveTo>
                  <a:pt x="121" y="283"/>
                </a:moveTo>
                <a:cubicBezTo>
                  <a:pt x="105" y="283"/>
                  <a:pt x="89" y="283"/>
                  <a:pt x="74" y="283"/>
                </a:cubicBezTo>
                <a:cubicBezTo>
                  <a:pt x="69" y="283"/>
                  <a:pt x="65" y="285"/>
                  <a:pt x="64" y="289"/>
                </a:cubicBezTo>
                <a:cubicBezTo>
                  <a:pt x="61" y="296"/>
                  <a:pt x="66" y="303"/>
                  <a:pt x="74" y="303"/>
                </a:cubicBezTo>
                <a:cubicBezTo>
                  <a:pt x="96" y="303"/>
                  <a:pt x="118" y="303"/>
                  <a:pt x="140" y="303"/>
                </a:cubicBezTo>
                <a:cubicBezTo>
                  <a:pt x="149" y="303"/>
                  <a:pt x="159" y="303"/>
                  <a:pt x="169" y="303"/>
                </a:cubicBezTo>
                <a:cubicBezTo>
                  <a:pt x="173" y="303"/>
                  <a:pt x="176" y="301"/>
                  <a:pt x="178" y="297"/>
                </a:cubicBezTo>
                <a:cubicBezTo>
                  <a:pt x="181" y="290"/>
                  <a:pt x="176" y="283"/>
                  <a:pt x="169" y="283"/>
                </a:cubicBezTo>
                <a:cubicBezTo>
                  <a:pt x="153" y="283"/>
                  <a:pt x="137" y="283"/>
                  <a:pt x="121" y="283"/>
                </a:cubicBezTo>
                <a:moveTo>
                  <a:pt x="82" y="313"/>
                </a:moveTo>
                <a:cubicBezTo>
                  <a:pt x="82" y="323"/>
                  <a:pt x="90" y="331"/>
                  <a:pt x="100" y="332"/>
                </a:cubicBezTo>
                <a:cubicBezTo>
                  <a:pt x="114" y="332"/>
                  <a:pt x="128" y="332"/>
                  <a:pt x="142" y="332"/>
                </a:cubicBezTo>
                <a:cubicBezTo>
                  <a:pt x="152" y="331"/>
                  <a:pt x="159" y="323"/>
                  <a:pt x="159" y="313"/>
                </a:cubicBezTo>
                <a:lnTo>
                  <a:pt x="82" y="313"/>
                </a:ln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1" name="Freeform 63"/>
          <p:cNvSpPr>
            <a:spLocks noChangeAspect="1" noEditPoints="1"/>
          </p:cNvSpPr>
          <p:nvPr/>
        </p:nvSpPr>
        <p:spPr bwMode="auto">
          <a:xfrm>
            <a:off x="5755005" y="2065020"/>
            <a:ext cx="661035" cy="751205"/>
          </a:xfrm>
          <a:custGeom>
            <a:avLst/>
            <a:gdLst>
              <a:gd name="T0" fmla="*/ 319 w 352"/>
              <a:gd name="T1" fmla="*/ 209 h 400"/>
              <a:gd name="T2" fmla="*/ 238 w 352"/>
              <a:gd name="T3" fmla="*/ 134 h 400"/>
              <a:gd name="T4" fmla="*/ 251 w 352"/>
              <a:gd name="T5" fmla="*/ 134 h 400"/>
              <a:gd name="T6" fmla="*/ 313 w 352"/>
              <a:gd name="T7" fmla="*/ 114 h 400"/>
              <a:gd name="T8" fmla="*/ 283 w 352"/>
              <a:gd name="T9" fmla="*/ 96 h 400"/>
              <a:gd name="T10" fmla="*/ 292 w 352"/>
              <a:gd name="T11" fmla="*/ 82 h 400"/>
              <a:gd name="T12" fmla="*/ 289 w 352"/>
              <a:gd name="T13" fmla="*/ 75 h 400"/>
              <a:gd name="T14" fmla="*/ 237 w 352"/>
              <a:gd name="T15" fmla="*/ 97 h 400"/>
              <a:gd name="T16" fmla="*/ 231 w 352"/>
              <a:gd name="T17" fmla="*/ 16 h 400"/>
              <a:gd name="T18" fmla="*/ 142 w 352"/>
              <a:gd name="T19" fmla="*/ 17 h 400"/>
              <a:gd name="T20" fmla="*/ 136 w 352"/>
              <a:gd name="T21" fmla="*/ 108 h 400"/>
              <a:gd name="T22" fmla="*/ 121 w 352"/>
              <a:gd name="T23" fmla="*/ 112 h 400"/>
              <a:gd name="T24" fmla="*/ 111 w 352"/>
              <a:gd name="T25" fmla="*/ 119 h 400"/>
              <a:gd name="T26" fmla="*/ 127 w 352"/>
              <a:gd name="T27" fmla="*/ 130 h 400"/>
              <a:gd name="T28" fmla="*/ 34 w 352"/>
              <a:gd name="T29" fmla="*/ 214 h 400"/>
              <a:gd name="T30" fmla="*/ 149 w 352"/>
              <a:gd name="T31" fmla="*/ 391 h 400"/>
              <a:gd name="T32" fmla="*/ 343 w 352"/>
              <a:gd name="T33" fmla="*/ 268 h 400"/>
              <a:gd name="T34" fmla="*/ 303 w 352"/>
              <a:gd name="T35" fmla="*/ 109 h 400"/>
              <a:gd name="T36" fmla="*/ 251 w 352"/>
              <a:gd name="T37" fmla="*/ 123 h 400"/>
              <a:gd name="T38" fmla="*/ 243 w 352"/>
              <a:gd name="T39" fmla="*/ 122 h 400"/>
              <a:gd name="T40" fmla="*/ 280 w 352"/>
              <a:gd name="T41" fmla="*/ 85 h 400"/>
              <a:gd name="T42" fmla="*/ 239 w 352"/>
              <a:gd name="T43" fmla="*/ 111 h 400"/>
              <a:gd name="T44" fmla="*/ 280 w 352"/>
              <a:gd name="T45" fmla="*/ 85 h 400"/>
              <a:gd name="T46" fmla="*/ 218 w 352"/>
              <a:gd name="T47" fmla="*/ 315 h 400"/>
              <a:gd name="T48" fmla="*/ 183 w 352"/>
              <a:gd name="T49" fmla="*/ 326 h 400"/>
              <a:gd name="T50" fmla="*/ 169 w 352"/>
              <a:gd name="T51" fmla="*/ 344 h 400"/>
              <a:gd name="T52" fmla="*/ 147 w 352"/>
              <a:gd name="T53" fmla="*/ 322 h 400"/>
              <a:gd name="T54" fmla="*/ 122 w 352"/>
              <a:gd name="T55" fmla="*/ 300 h 400"/>
              <a:gd name="T56" fmla="*/ 155 w 352"/>
              <a:gd name="T57" fmla="*/ 280 h 400"/>
              <a:gd name="T58" fmla="*/ 169 w 352"/>
              <a:gd name="T59" fmla="*/ 301 h 400"/>
              <a:gd name="T60" fmla="*/ 142 w 352"/>
              <a:gd name="T61" fmla="*/ 258 h 400"/>
              <a:gd name="T62" fmla="*/ 122 w 352"/>
              <a:gd name="T63" fmla="*/ 225 h 400"/>
              <a:gd name="T64" fmla="*/ 169 w 352"/>
              <a:gd name="T65" fmla="*/ 184 h 400"/>
              <a:gd name="T66" fmla="*/ 183 w 352"/>
              <a:gd name="T67" fmla="*/ 175 h 400"/>
              <a:gd name="T68" fmla="*/ 215 w 352"/>
              <a:gd name="T69" fmla="*/ 194 h 400"/>
              <a:gd name="T70" fmla="*/ 195 w 352"/>
              <a:gd name="T71" fmla="*/ 223 h 400"/>
              <a:gd name="T72" fmla="*/ 183 w 352"/>
              <a:gd name="T73" fmla="*/ 209 h 400"/>
              <a:gd name="T74" fmla="*/ 221 w 352"/>
              <a:gd name="T75" fmla="*/ 252 h 400"/>
              <a:gd name="T76" fmla="*/ 230 w 352"/>
              <a:gd name="T77" fmla="*/ 30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2" h="400">
                <a:moveTo>
                  <a:pt x="343" y="268"/>
                </a:moveTo>
                <a:cubicBezTo>
                  <a:pt x="339" y="245"/>
                  <a:pt x="331" y="231"/>
                  <a:pt x="319" y="209"/>
                </a:cubicBezTo>
                <a:cubicBezTo>
                  <a:pt x="308" y="192"/>
                  <a:pt x="288" y="172"/>
                  <a:pt x="273" y="160"/>
                </a:cubicBezTo>
                <a:cubicBezTo>
                  <a:pt x="262" y="151"/>
                  <a:pt x="249" y="143"/>
                  <a:pt x="238" y="134"/>
                </a:cubicBezTo>
                <a:cubicBezTo>
                  <a:pt x="241" y="134"/>
                  <a:pt x="241" y="134"/>
                  <a:pt x="241" y="134"/>
                </a:cubicBezTo>
                <a:cubicBezTo>
                  <a:pt x="251" y="134"/>
                  <a:pt x="251" y="134"/>
                  <a:pt x="251" y="134"/>
                </a:cubicBezTo>
                <a:cubicBezTo>
                  <a:pt x="258" y="134"/>
                  <a:pt x="266" y="134"/>
                  <a:pt x="274" y="133"/>
                </a:cubicBezTo>
                <a:cubicBezTo>
                  <a:pt x="283" y="132"/>
                  <a:pt x="306" y="128"/>
                  <a:pt x="313" y="114"/>
                </a:cubicBezTo>
                <a:cubicBezTo>
                  <a:pt x="318" y="104"/>
                  <a:pt x="314" y="99"/>
                  <a:pt x="311" y="97"/>
                </a:cubicBezTo>
                <a:cubicBezTo>
                  <a:pt x="306" y="93"/>
                  <a:pt x="295" y="94"/>
                  <a:pt x="283" y="96"/>
                </a:cubicBezTo>
                <a:cubicBezTo>
                  <a:pt x="288" y="92"/>
                  <a:pt x="291" y="88"/>
                  <a:pt x="292" y="84"/>
                </a:cubicBezTo>
                <a:cubicBezTo>
                  <a:pt x="292" y="84"/>
                  <a:pt x="292" y="83"/>
                  <a:pt x="292" y="82"/>
                </a:cubicBezTo>
                <a:cubicBezTo>
                  <a:pt x="292" y="80"/>
                  <a:pt x="292" y="78"/>
                  <a:pt x="290" y="76"/>
                </a:cubicBezTo>
                <a:cubicBezTo>
                  <a:pt x="289" y="75"/>
                  <a:pt x="289" y="75"/>
                  <a:pt x="289" y="75"/>
                </a:cubicBezTo>
                <a:cubicBezTo>
                  <a:pt x="287" y="74"/>
                  <a:pt x="287" y="74"/>
                  <a:pt x="287" y="74"/>
                </a:cubicBezTo>
                <a:cubicBezTo>
                  <a:pt x="272" y="72"/>
                  <a:pt x="251" y="83"/>
                  <a:pt x="237" y="97"/>
                </a:cubicBezTo>
                <a:cubicBezTo>
                  <a:pt x="252" y="77"/>
                  <a:pt x="280" y="51"/>
                  <a:pt x="285" y="30"/>
                </a:cubicBezTo>
                <a:cubicBezTo>
                  <a:pt x="266" y="29"/>
                  <a:pt x="247" y="25"/>
                  <a:pt x="231" y="16"/>
                </a:cubicBezTo>
                <a:cubicBezTo>
                  <a:pt x="216" y="8"/>
                  <a:pt x="209" y="0"/>
                  <a:pt x="191" y="3"/>
                </a:cubicBezTo>
                <a:cubicBezTo>
                  <a:pt x="174" y="5"/>
                  <a:pt x="158" y="13"/>
                  <a:pt x="142" y="17"/>
                </a:cubicBezTo>
                <a:cubicBezTo>
                  <a:pt x="124" y="22"/>
                  <a:pt x="108" y="15"/>
                  <a:pt x="90" y="18"/>
                </a:cubicBezTo>
                <a:cubicBezTo>
                  <a:pt x="87" y="49"/>
                  <a:pt x="125" y="79"/>
                  <a:pt x="136" y="108"/>
                </a:cubicBezTo>
                <a:cubicBezTo>
                  <a:pt x="131" y="109"/>
                  <a:pt x="126" y="110"/>
                  <a:pt x="121" y="112"/>
                </a:cubicBezTo>
                <a:cubicBezTo>
                  <a:pt x="121" y="112"/>
                  <a:pt x="121" y="112"/>
                  <a:pt x="121" y="112"/>
                </a:cubicBezTo>
                <a:cubicBezTo>
                  <a:pt x="118" y="113"/>
                  <a:pt x="115" y="114"/>
                  <a:pt x="114" y="116"/>
                </a:cubicBezTo>
                <a:cubicBezTo>
                  <a:pt x="111" y="119"/>
                  <a:pt x="111" y="119"/>
                  <a:pt x="111" y="119"/>
                </a:cubicBezTo>
                <a:cubicBezTo>
                  <a:pt x="113" y="123"/>
                  <a:pt x="113" y="123"/>
                  <a:pt x="113" y="123"/>
                </a:cubicBezTo>
                <a:cubicBezTo>
                  <a:pt x="116" y="127"/>
                  <a:pt x="120" y="129"/>
                  <a:pt x="127" y="130"/>
                </a:cubicBezTo>
                <a:cubicBezTo>
                  <a:pt x="113" y="139"/>
                  <a:pt x="96" y="149"/>
                  <a:pt x="84" y="159"/>
                </a:cubicBezTo>
                <a:cubicBezTo>
                  <a:pt x="69" y="172"/>
                  <a:pt x="46" y="198"/>
                  <a:pt x="34" y="214"/>
                </a:cubicBezTo>
                <a:cubicBezTo>
                  <a:pt x="13" y="240"/>
                  <a:pt x="0" y="275"/>
                  <a:pt x="6" y="307"/>
                </a:cubicBezTo>
                <a:cubicBezTo>
                  <a:pt x="18" y="370"/>
                  <a:pt x="92" y="391"/>
                  <a:pt x="149" y="391"/>
                </a:cubicBezTo>
                <a:cubicBezTo>
                  <a:pt x="212" y="391"/>
                  <a:pt x="293" y="400"/>
                  <a:pt x="335" y="348"/>
                </a:cubicBezTo>
                <a:cubicBezTo>
                  <a:pt x="352" y="327"/>
                  <a:pt x="347" y="295"/>
                  <a:pt x="343" y="268"/>
                </a:cubicBezTo>
                <a:close/>
                <a:moveTo>
                  <a:pt x="305" y="105"/>
                </a:moveTo>
                <a:cubicBezTo>
                  <a:pt x="305" y="105"/>
                  <a:pt x="305" y="106"/>
                  <a:pt x="303" y="109"/>
                </a:cubicBezTo>
                <a:cubicBezTo>
                  <a:pt x="299" y="117"/>
                  <a:pt x="284" y="121"/>
                  <a:pt x="273" y="123"/>
                </a:cubicBezTo>
                <a:cubicBezTo>
                  <a:pt x="266" y="124"/>
                  <a:pt x="258" y="124"/>
                  <a:pt x="251" y="123"/>
                </a:cubicBezTo>
                <a:cubicBezTo>
                  <a:pt x="243" y="123"/>
                  <a:pt x="243" y="123"/>
                  <a:pt x="243" y="123"/>
                </a:cubicBezTo>
                <a:cubicBezTo>
                  <a:pt x="243" y="122"/>
                  <a:pt x="243" y="122"/>
                  <a:pt x="243" y="122"/>
                </a:cubicBezTo>
                <a:cubicBezTo>
                  <a:pt x="263" y="112"/>
                  <a:pt x="300" y="101"/>
                  <a:pt x="305" y="105"/>
                </a:cubicBezTo>
                <a:close/>
                <a:moveTo>
                  <a:pt x="280" y="85"/>
                </a:moveTo>
                <a:cubicBezTo>
                  <a:pt x="275" y="90"/>
                  <a:pt x="260" y="99"/>
                  <a:pt x="251" y="104"/>
                </a:cubicBezTo>
                <a:cubicBezTo>
                  <a:pt x="247" y="106"/>
                  <a:pt x="243" y="108"/>
                  <a:pt x="239" y="111"/>
                </a:cubicBezTo>
                <a:cubicBezTo>
                  <a:pt x="239" y="111"/>
                  <a:pt x="239" y="111"/>
                  <a:pt x="239" y="111"/>
                </a:cubicBezTo>
                <a:cubicBezTo>
                  <a:pt x="249" y="98"/>
                  <a:pt x="267" y="86"/>
                  <a:pt x="280" y="85"/>
                </a:cubicBezTo>
                <a:close/>
                <a:moveTo>
                  <a:pt x="230" y="301"/>
                </a:moveTo>
                <a:cubicBezTo>
                  <a:pt x="227" y="306"/>
                  <a:pt x="223" y="311"/>
                  <a:pt x="218" y="315"/>
                </a:cubicBezTo>
                <a:cubicBezTo>
                  <a:pt x="213" y="319"/>
                  <a:pt x="208" y="322"/>
                  <a:pt x="203" y="323"/>
                </a:cubicBezTo>
                <a:cubicBezTo>
                  <a:pt x="197" y="325"/>
                  <a:pt x="191" y="326"/>
                  <a:pt x="183" y="326"/>
                </a:cubicBezTo>
                <a:cubicBezTo>
                  <a:pt x="183" y="344"/>
                  <a:pt x="183" y="344"/>
                  <a:pt x="183" y="344"/>
                </a:cubicBezTo>
                <a:cubicBezTo>
                  <a:pt x="169" y="344"/>
                  <a:pt x="169" y="344"/>
                  <a:pt x="169" y="344"/>
                </a:cubicBezTo>
                <a:cubicBezTo>
                  <a:pt x="169" y="326"/>
                  <a:pt x="169" y="326"/>
                  <a:pt x="169" y="326"/>
                </a:cubicBezTo>
                <a:cubicBezTo>
                  <a:pt x="160" y="326"/>
                  <a:pt x="152" y="324"/>
                  <a:pt x="147" y="322"/>
                </a:cubicBezTo>
                <a:cubicBezTo>
                  <a:pt x="141" y="320"/>
                  <a:pt x="136" y="317"/>
                  <a:pt x="132" y="313"/>
                </a:cubicBezTo>
                <a:cubicBezTo>
                  <a:pt x="127" y="309"/>
                  <a:pt x="124" y="305"/>
                  <a:pt x="122" y="300"/>
                </a:cubicBezTo>
                <a:cubicBezTo>
                  <a:pt x="120" y="296"/>
                  <a:pt x="118" y="291"/>
                  <a:pt x="117" y="284"/>
                </a:cubicBezTo>
                <a:cubicBezTo>
                  <a:pt x="155" y="280"/>
                  <a:pt x="155" y="280"/>
                  <a:pt x="155" y="280"/>
                </a:cubicBezTo>
                <a:cubicBezTo>
                  <a:pt x="156" y="286"/>
                  <a:pt x="158" y="291"/>
                  <a:pt x="160" y="293"/>
                </a:cubicBezTo>
                <a:cubicBezTo>
                  <a:pt x="162" y="296"/>
                  <a:pt x="165" y="299"/>
                  <a:pt x="169" y="301"/>
                </a:cubicBezTo>
                <a:cubicBezTo>
                  <a:pt x="169" y="267"/>
                  <a:pt x="169" y="267"/>
                  <a:pt x="169" y="267"/>
                </a:cubicBezTo>
                <a:cubicBezTo>
                  <a:pt x="156" y="264"/>
                  <a:pt x="147" y="261"/>
                  <a:pt x="142" y="258"/>
                </a:cubicBezTo>
                <a:cubicBezTo>
                  <a:pt x="137" y="255"/>
                  <a:pt x="132" y="251"/>
                  <a:pt x="128" y="246"/>
                </a:cubicBezTo>
                <a:cubicBezTo>
                  <a:pt x="124" y="240"/>
                  <a:pt x="122" y="233"/>
                  <a:pt x="122" y="225"/>
                </a:cubicBezTo>
                <a:cubicBezTo>
                  <a:pt x="122" y="213"/>
                  <a:pt x="126" y="204"/>
                  <a:pt x="134" y="196"/>
                </a:cubicBezTo>
                <a:cubicBezTo>
                  <a:pt x="142" y="189"/>
                  <a:pt x="154" y="185"/>
                  <a:pt x="169" y="184"/>
                </a:cubicBezTo>
                <a:cubicBezTo>
                  <a:pt x="169" y="175"/>
                  <a:pt x="169" y="175"/>
                  <a:pt x="169" y="175"/>
                </a:cubicBezTo>
                <a:cubicBezTo>
                  <a:pt x="183" y="175"/>
                  <a:pt x="183" y="175"/>
                  <a:pt x="183" y="175"/>
                </a:cubicBezTo>
                <a:cubicBezTo>
                  <a:pt x="183" y="184"/>
                  <a:pt x="183" y="184"/>
                  <a:pt x="183" y="184"/>
                </a:cubicBezTo>
                <a:cubicBezTo>
                  <a:pt x="197" y="185"/>
                  <a:pt x="208" y="188"/>
                  <a:pt x="215" y="194"/>
                </a:cubicBezTo>
                <a:cubicBezTo>
                  <a:pt x="223" y="200"/>
                  <a:pt x="228" y="208"/>
                  <a:pt x="230" y="218"/>
                </a:cubicBezTo>
                <a:cubicBezTo>
                  <a:pt x="195" y="223"/>
                  <a:pt x="195" y="223"/>
                  <a:pt x="195" y="223"/>
                </a:cubicBezTo>
                <a:cubicBezTo>
                  <a:pt x="193" y="219"/>
                  <a:pt x="191" y="216"/>
                  <a:pt x="190" y="214"/>
                </a:cubicBezTo>
                <a:cubicBezTo>
                  <a:pt x="189" y="212"/>
                  <a:pt x="186" y="211"/>
                  <a:pt x="183" y="209"/>
                </a:cubicBezTo>
                <a:cubicBezTo>
                  <a:pt x="183" y="236"/>
                  <a:pt x="183" y="236"/>
                  <a:pt x="183" y="236"/>
                </a:cubicBezTo>
                <a:cubicBezTo>
                  <a:pt x="202" y="241"/>
                  <a:pt x="215" y="247"/>
                  <a:pt x="221" y="252"/>
                </a:cubicBezTo>
                <a:cubicBezTo>
                  <a:pt x="230" y="260"/>
                  <a:pt x="234" y="270"/>
                  <a:pt x="234" y="282"/>
                </a:cubicBezTo>
                <a:cubicBezTo>
                  <a:pt x="234" y="288"/>
                  <a:pt x="233" y="295"/>
                  <a:pt x="230" y="301"/>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2" name="矩形 11"/>
          <p:cNvSpPr/>
          <p:nvPr/>
        </p:nvSpPr>
        <p:spPr>
          <a:xfrm>
            <a:off x="1145290" y="3501886"/>
            <a:ext cx="2563385" cy="3322955"/>
          </a:xfrm>
          <a:prstGeom prst="rect">
            <a:avLst/>
          </a:prstGeom>
        </p:spPr>
        <p:txBody>
          <a:bodyPr wrap="square">
            <a:spAutoFit/>
          </a:bodyPr>
          <a:lstStyle/>
          <a:p>
            <a:pPr algn="ctr">
              <a:lnSpc>
                <a:spcPct val="150000"/>
              </a:lnSpc>
              <a:spcAft>
                <a:spcPts val="600"/>
              </a:spcAft>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此游戏的玩法是通过对背景音乐的节奏来进行一个对游戏节奏的判断，通过跳跃来躲避障碍的魔性游戏，我们采用这个核心玩法进行</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开发</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4814452" y="3501885"/>
            <a:ext cx="2563385" cy="1938020"/>
          </a:xfrm>
          <a:prstGeom prst="rect">
            <a:avLst/>
          </a:prstGeom>
        </p:spPr>
        <p:txBody>
          <a:bodyPr wrap="square">
            <a:spAutoFit/>
          </a:bodyPr>
          <a:lstStyle/>
          <a:p>
            <a:pPr algn="ctr">
              <a:lnSpc>
                <a:spcPct val="150000"/>
              </a:lnSpc>
              <a:spcAft>
                <a:spcPts val="600"/>
              </a:spcAft>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我们在其原本闯关的基础上添加一些新的特殊道具来作为成绩的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评比依据</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8269125" y="3501884"/>
            <a:ext cx="2563385" cy="2168525"/>
          </a:xfrm>
          <a:prstGeom prst="rect">
            <a:avLst/>
          </a:prstGeom>
        </p:spPr>
        <p:txBody>
          <a:bodyPr wrap="square">
            <a:spAutoFit/>
          </a:bodyPr>
          <a:lstStyle/>
          <a:p>
            <a:pPr algn="ctr">
              <a:lnSpc>
                <a:spcPct val="150000"/>
              </a:lnSpc>
              <a:spcAft>
                <a:spcPts val="600"/>
              </a:spcAft>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在特效方面我们在人物移动的时候添加粒子特效使得角色看起来更加生动，在关卡方面难度适当降低</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rot="11776078">
            <a:off x="1478915" y="2369820"/>
            <a:ext cx="1010920" cy="1005840"/>
            <a:chOff x="5768974" y="3077369"/>
            <a:chExt cx="654051" cy="703263"/>
          </a:xfrm>
        </p:grpSpPr>
        <p:sp>
          <p:nvSpPr>
            <p:cNvPr id="16" name="Freeform 5"/>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1"/>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6"/>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8">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Freeform 7"/>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Line 8"/>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0" name="组合 19"/>
          <p:cNvGrpSpPr/>
          <p:nvPr/>
        </p:nvGrpSpPr>
        <p:grpSpPr>
          <a:xfrm rot="11776078">
            <a:off x="4706620" y="2286635"/>
            <a:ext cx="1052195" cy="1038860"/>
            <a:chOff x="5768974" y="3077369"/>
            <a:chExt cx="654051" cy="703263"/>
          </a:xfrm>
        </p:grpSpPr>
        <p:sp>
          <p:nvSpPr>
            <p:cNvPr id="21" name="Freeform 5"/>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1"/>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Freeform 6"/>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8">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Freeform 7"/>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Line 8"/>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 name="组合 24"/>
          <p:cNvGrpSpPr/>
          <p:nvPr/>
        </p:nvGrpSpPr>
        <p:grpSpPr>
          <a:xfrm rot="11776078">
            <a:off x="8266430" y="2416810"/>
            <a:ext cx="881380" cy="815975"/>
            <a:chOff x="5768974" y="3077369"/>
            <a:chExt cx="654051" cy="703263"/>
          </a:xfrm>
        </p:grpSpPr>
        <p:sp>
          <p:nvSpPr>
            <p:cNvPr id="26" name="Freeform 5"/>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1"/>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Freeform 6"/>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8">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Freeform 7"/>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Line 8"/>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00"/>
                                        <p:tgtEl>
                                          <p:spTgt spid="12"/>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200"/>
                                        <p:tgtEl>
                                          <p:spTgt spid="13"/>
                                        </p:tgtEl>
                                      </p:cBhvr>
                                    </p:animEffect>
                                  </p:childTnLst>
                                </p:cTn>
                              </p:par>
                              <p:par>
                                <p:cTn id="11" presetID="22" presetClass="entr" presetSubtype="4"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6952233" flipH="1">
            <a:off x="3048656" y="384892"/>
            <a:ext cx="567569" cy="4571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1"/>
                <a:stretch>
                  <a:fillRect/>
                </a:stretch>
              </a:blipFill>
            </a:endParaRPr>
          </a:p>
        </p:txBody>
      </p:sp>
      <p:cxnSp>
        <p:nvCxnSpPr>
          <p:cNvPr id="4" name="直接连接符 3"/>
          <p:cNvCxnSpPr/>
          <p:nvPr/>
        </p:nvCxnSpPr>
        <p:spPr>
          <a:xfrm>
            <a:off x="3332440" y="673071"/>
            <a:ext cx="5729673" cy="0"/>
          </a:xfrm>
          <a:prstGeom prst="line">
            <a:avLst/>
          </a:prstGeom>
          <a:ln>
            <a:solidFill>
              <a:srgbClr val="A0D9CE"/>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游戏</a:t>
            </a:r>
            <a:r>
              <a:rPr lang="en-US" altLang="zh-CN" sz="2800" b="1" dirty="0" smtClean="0">
                <a:solidFill>
                  <a:schemeClr val="tx1"/>
                </a:solidFill>
                <a:latin typeface="微软雅黑" panose="020B0503020204020204" pitchFamily="34" charset="-122"/>
                <a:ea typeface="微软雅黑" panose="020B0503020204020204" pitchFamily="34" charset="-122"/>
              </a:rPr>
              <a:t>UI</a:t>
            </a:r>
            <a:r>
              <a:rPr lang="zh-CN" altLang="en-US" sz="2800" b="1" dirty="0" smtClean="0">
                <a:solidFill>
                  <a:schemeClr val="tx1"/>
                </a:solidFill>
                <a:latin typeface="微软雅黑" panose="020B0503020204020204" pitchFamily="34" charset="-122"/>
                <a:ea typeface="微软雅黑" panose="020B0503020204020204" pitchFamily="34" charset="-122"/>
              </a:rPr>
              <a:t>模仿</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7099994" y="1950419"/>
            <a:ext cx="215763" cy="351677"/>
            <a:chOff x="8525283" y="1672586"/>
            <a:chExt cx="287684" cy="468902"/>
          </a:xfrm>
          <a:blipFill>
            <a:blip r:embed="rId1"/>
            <a:stretch>
              <a:fillRect/>
            </a:stretch>
          </a:blipFill>
        </p:grpSpPr>
        <p:sp>
          <p:nvSpPr>
            <p:cNvPr id="34" name="Freeform 258"/>
            <p:cNvSpPr/>
            <p:nvPr/>
          </p:nvSpPr>
          <p:spPr bwMode="auto">
            <a:xfrm>
              <a:off x="8634014" y="2121101"/>
              <a:ext cx="74752" cy="20387"/>
            </a:xfrm>
            <a:custGeom>
              <a:avLst/>
              <a:gdLst>
                <a:gd name="T0" fmla="*/ 33 w 33"/>
                <a:gd name="T1" fmla="*/ 4 h 9"/>
                <a:gd name="T2" fmla="*/ 28 w 33"/>
                <a:gd name="T3" fmla="*/ 9 h 9"/>
                <a:gd name="T4" fmla="*/ 4 w 33"/>
                <a:gd name="T5" fmla="*/ 9 h 9"/>
                <a:gd name="T6" fmla="*/ 0 w 33"/>
                <a:gd name="T7" fmla="*/ 4 h 9"/>
                <a:gd name="T8" fmla="*/ 0 w 33"/>
                <a:gd name="T9" fmla="*/ 4 h 9"/>
                <a:gd name="T10" fmla="*/ 4 w 33"/>
                <a:gd name="T11" fmla="*/ 0 h 9"/>
                <a:gd name="T12" fmla="*/ 28 w 33"/>
                <a:gd name="T13" fmla="*/ 0 h 9"/>
                <a:gd name="T14" fmla="*/ 33 w 33"/>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
                  <a:moveTo>
                    <a:pt x="33" y="4"/>
                  </a:moveTo>
                  <a:cubicBezTo>
                    <a:pt x="33" y="7"/>
                    <a:pt x="31" y="9"/>
                    <a:pt x="28" y="9"/>
                  </a:cubicBezTo>
                  <a:cubicBezTo>
                    <a:pt x="4" y="9"/>
                    <a:pt x="4" y="9"/>
                    <a:pt x="4" y="9"/>
                  </a:cubicBezTo>
                  <a:cubicBezTo>
                    <a:pt x="2" y="9"/>
                    <a:pt x="0" y="7"/>
                    <a:pt x="0" y="4"/>
                  </a:cubicBezTo>
                  <a:cubicBezTo>
                    <a:pt x="0" y="4"/>
                    <a:pt x="0" y="4"/>
                    <a:pt x="0" y="4"/>
                  </a:cubicBezTo>
                  <a:cubicBezTo>
                    <a:pt x="0" y="2"/>
                    <a:pt x="2" y="0"/>
                    <a:pt x="4" y="0"/>
                  </a:cubicBezTo>
                  <a:cubicBezTo>
                    <a:pt x="28" y="0"/>
                    <a:pt x="28" y="0"/>
                    <a:pt x="28" y="0"/>
                  </a:cubicBezTo>
                  <a:cubicBezTo>
                    <a:pt x="31" y="0"/>
                    <a:pt x="33" y="2"/>
                    <a:pt x="3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59"/>
            <p:cNvSpPr/>
            <p:nvPr/>
          </p:nvSpPr>
          <p:spPr bwMode="auto">
            <a:xfrm>
              <a:off x="8615892" y="2114305"/>
              <a:ext cx="110996" cy="15857"/>
            </a:xfrm>
            <a:custGeom>
              <a:avLst/>
              <a:gdLst>
                <a:gd name="T0" fmla="*/ 6 w 49"/>
                <a:gd name="T1" fmla="*/ 7 h 7"/>
                <a:gd name="T2" fmla="*/ 42 w 49"/>
                <a:gd name="T3" fmla="*/ 7 h 7"/>
                <a:gd name="T4" fmla="*/ 45 w 49"/>
                <a:gd name="T5" fmla="*/ 4 h 7"/>
                <a:gd name="T6" fmla="*/ 49 w 49"/>
                <a:gd name="T7" fmla="*/ 0 h 7"/>
                <a:gd name="T8" fmla="*/ 0 w 49"/>
                <a:gd name="T9" fmla="*/ 0 h 7"/>
                <a:gd name="T10" fmla="*/ 0 w 49"/>
                <a:gd name="T11" fmla="*/ 0 h 7"/>
                <a:gd name="T12" fmla="*/ 6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6" y="7"/>
                  </a:moveTo>
                  <a:cubicBezTo>
                    <a:pt x="42" y="7"/>
                    <a:pt x="42" y="7"/>
                    <a:pt x="42" y="7"/>
                  </a:cubicBezTo>
                  <a:cubicBezTo>
                    <a:pt x="43" y="6"/>
                    <a:pt x="44" y="6"/>
                    <a:pt x="45" y="4"/>
                  </a:cubicBezTo>
                  <a:cubicBezTo>
                    <a:pt x="47" y="2"/>
                    <a:pt x="48" y="1"/>
                    <a:pt x="49" y="0"/>
                  </a:cubicBezTo>
                  <a:cubicBezTo>
                    <a:pt x="0" y="0"/>
                    <a:pt x="0" y="0"/>
                    <a:pt x="0" y="0"/>
                  </a:cubicBezTo>
                  <a:cubicBezTo>
                    <a:pt x="0" y="0"/>
                    <a:pt x="0" y="0"/>
                    <a:pt x="0" y="0"/>
                  </a:cubicBezTo>
                  <a:cubicBezTo>
                    <a:pt x="0" y="1"/>
                    <a:pt x="5" y="6"/>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0"/>
            <p:cNvSpPr/>
            <p:nvPr/>
          </p:nvSpPr>
          <p:spPr bwMode="auto">
            <a:xfrm>
              <a:off x="8611362" y="2057675"/>
              <a:ext cx="120057" cy="11326"/>
            </a:xfrm>
            <a:custGeom>
              <a:avLst/>
              <a:gdLst>
                <a:gd name="T0" fmla="*/ 53 w 53"/>
                <a:gd name="T1" fmla="*/ 3 h 5"/>
                <a:gd name="T2" fmla="*/ 51 w 53"/>
                <a:gd name="T3" fmla="*/ 5 h 5"/>
                <a:gd name="T4" fmla="*/ 2 w 53"/>
                <a:gd name="T5" fmla="*/ 5 h 5"/>
                <a:gd name="T6" fmla="*/ 0 w 53"/>
                <a:gd name="T7" fmla="*/ 3 h 5"/>
                <a:gd name="T8" fmla="*/ 0 w 53"/>
                <a:gd name="T9" fmla="*/ 3 h 5"/>
                <a:gd name="T10" fmla="*/ 2 w 53"/>
                <a:gd name="T11" fmla="*/ 0 h 5"/>
                <a:gd name="T12" fmla="*/ 51 w 53"/>
                <a:gd name="T13" fmla="*/ 0 h 5"/>
                <a:gd name="T14" fmla="*/ 53 w 53"/>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
                  <a:moveTo>
                    <a:pt x="53" y="3"/>
                  </a:moveTo>
                  <a:cubicBezTo>
                    <a:pt x="53" y="4"/>
                    <a:pt x="52" y="5"/>
                    <a:pt x="51" y="5"/>
                  </a:cubicBezTo>
                  <a:cubicBezTo>
                    <a:pt x="2" y="5"/>
                    <a:pt x="2" y="5"/>
                    <a:pt x="2" y="5"/>
                  </a:cubicBezTo>
                  <a:cubicBezTo>
                    <a:pt x="1" y="5"/>
                    <a:pt x="0" y="4"/>
                    <a:pt x="0" y="3"/>
                  </a:cubicBezTo>
                  <a:cubicBezTo>
                    <a:pt x="0" y="3"/>
                    <a:pt x="0" y="3"/>
                    <a:pt x="0" y="3"/>
                  </a:cubicBezTo>
                  <a:cubicBezTo>
                    <a:pt x="0" y="1"/>
                    <a:pt x="1" y="0"/>
                    <a:pt x="2" y="0"/>
                  </a:cubicBezTo>
                  <a:cubicBezTo>
                    <a:pt x="51" y="0"/>
                    <a:pt x="51" y="0"/>
                    <a:pt x="51" y="0"/>
                  </a:cubicBezTo>
                  <a:cubicBezTo>
                    <a:pt x="52" y="0"/>
                    <a:pt x="53" y="1"/>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61"/>
            <p:cNvSpPr/>
            <p:nvPr/>
          </p:nvSpPr>
          <p:spPr bwMode="auto">
            <a:xfrm>
              <a:off x="8611362" y="2075796"/>
              <a:ext cx="120057" cy="11326"/>
            </a:xfrm>
            <a:custGeom>
              <a:avLst/>
              <a:gdLst>
                <a:gd name="T0" fmla="*/ 53 w 53"/>
                <a:gd name="T1" fmla="*/ 2 h 5"/>
                <a:gd name="T2" fmla="*/ 51 w 53"/>
                <a:gd name="T3" fmla="*/ 5 h 5"/>
                <a:gd name="T4" fmla="*/ 2 w 53"/>
                <a:gd name="T5" fmla="*/ 5 h 5"/>
                <a:gd name="T6" fmla="*/ 0 w 53"/>
                <a:gd name="T7" fmla="*/ 2 h 5"/>
                <a:gd name="T8" fmla="*/ 0 w 53"/>
                <a:gd name="T9" fmla="*/ 2 h 5"/>
                <a:gd name="T10" fmla="*/ 2 w 53"/>
                <a:gd name="T11" fmla="*/ 0 h 5"/>
                <a:gd name="T12" fmla="*/ 51 w 53"/>
                <a:gd name="T13" fmla="*/ 0 h 5"/>
                <a:gd name="T14" fmla="*/ 53 w 5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
                  <a:moveTo>
                    <a:pt x="53" y="2"/>
                  </a:moveTo>
                  <a:cubicBezTo>
                    <a:pt x="53" y="4"/>
                    <a:pt x="52" y="5"/>
                    <a:pt x="51" y="5"/>
                  </a:cubicBezTo>
                  <a:cubicBezTo>
                    <a:pt x="2" y="5"/>
                    <a:pt x="2" y="5"/>
                    <a:pt x="2" y="5"/>
                  </a:cubicBezTo>
                  <a:cubicBezTo>
                    <a:pt x="1" y="5"/>
                    <a:pt x="0" y="4"/>
                    <a:pt x="0" y="2"/>
                  </a:cubicBezTo>
                  <a:cubicBezTo>
                    <a:pt x="0" y="2"/>
                    <a:pt x="0" y="2"/>
                    <a:pt x="0" y="2"/>
                  </a:cubicBezTo>
                  <a:cubicBezTo>
                    <a:pt x="0" y="1"/>
                    <a:pt x="1" y="0"/>
                    <a:pt x="2" y="0"/>
                  </a:cubicBezTo>
                  <a:cubicBezTo>
                    <a:pt x="51" y="0"/>
                    <a:pt x="51" y="0"/>
                    <a:pt x="51" y="0"/>
                  </a:cubicBezTo>
                  <a:cubicBezTo>
                    <a:pt x="52" y="0"/>
                    <a:pt x="53" y="1"/>
                    <a:pt x="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62"/>
            <p:cNvSpPr/>
            <p:nvPr/>
          </p:nvSpPr>
          <p:spPr bwMode="auto">
            <a:xfrm>
              <a:off x="8611362" y="2091653"/>
              <a:ext cx="120057" cy="11326"/>
            </a:xfrm>
            <a:custGeom>
              <a:avLst/>
              <a:gdLst>
                <a:gd name="T0" fmla="*/ 53 w 53"/>
                <a:gd name="T1" fmla="*/ 3 h 5"/>
                <a:gd name="T2" fmla="*/ 51 w 53"/>
                <a:gd name="T3" fmla="*/ 5 h 5"/>
                <a:gd name="T4" fmla="*/ 2 w 53"/>
                <a:gd name="T5" fmla="*/ 5 h 5"/>
                <a:gd name="T6" fmla="*/ 0 w 53"/>
                <a:gd name="T7" fmla="*/ 3 h 5"/>
                <a:gd name="T8" fmla="*/ 0 w 53"/>
                <a:gd name="T9" fmla="*/ 3 h 5"/>
                <a:gd name="T10" fmla="*/ 2 w 53"/>
                <a:gd name="T11" fmla="*/ 0 h 5"/>
                <a:gd name="T12" fmla="*/ 51 w 53"/>
                <a:gd name="T13" fmla="*/ 0 h 5"/>
                <a:gd name="T14" fmla="*/ 53 w 53"/>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
                  <a:moveTo>
                    <a:pt x="53" y="3"/>
                  </a:moveTo>
                  <a:cubicBezTo>
                    <a:pt x="53" y="4"/>
                    <a:pt x="52" y="5"/>
                    <a:pt x="51" y="5"/>
                  </a:cubicBezTo>
                  <a:cubicBezTo>
                    <a:pt x="2" y="5"/>
                    <a:pt x="2" y="5"/>
                    <a:pt x="2" y="5"/>
                  </a:cubicBezTo>
                  <a:cubicBezTo>
                    <a:pt x="1" y="5"/>
                    <a:pt x="0" y="4"/>
                    <a:pt x="0" y="3"/>
                  </a:cubicBezTo>
                  <a:cubicBezTo>
                    <a:pt x="0" y="3"/>
                    <a:pt x="0" y="3"/>
                    <a:pt x="0" y="3"/>
                  </a:cubicBezTo>
                  <a:cubicBezTo>
                    <a:pt x="0" y="1"/>
                    <a:pt x="1" y="0"/>
                    <a:pt x="2" y="0"/>
                  </a:cubicBezTo>
                  <a:cubicBezTo>
                    <a:pt x="51" y="0"/>
                    <a:pt x="51" y="0"/>
                    <a:pt x="51" y="0"/>
                  </a:cubicBezTo>
                  <a:cubicBezTo>
                    <a:pt x="52" y="0"/>
                    <a:pt x="53" y="1"/>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3"/>
            <p:cNvSpPr/>
            <p:nvPr/>
          </p:nvSpPr>
          <p:spPr bwMode="auto">
            <a:xfrm>
              <a:off x="8611362" y="2107510"/>
              <a:ext cx="120057" cy="6796"/>
            </a:xfrm>
            <a:custGeom>
              <a:avLst/>
              <a:gdLst>
                <a:gd name="T0" fmla="*/ 53 w 53"/>
                <a:gd name="T1" fmla="*/ 1 h 3"/>
                <a:gd name="T2" fmla="*/ 50 w 53"/>
                <a:gd name="T3" fmla="*/ 3 h 3"/>
                <a:gd name="T4" fmla="*/ 2 w 53"/>
                <a:gd name="T5" fmla="*/ 3 h 3"/>
                <a:gd name="T6" fmla="*/ 0 w 53"/>
                <a:gd name="T7" fmla="*/ 1 h 3"/>
                <a:gd name="T8" fmla="*/ 0 w 53"/>
                <a:gd name="T9" fmla="*/ 1 h 3"/>
                <a:gd name="T10" fmla="*/ 2 w 53"/>
                <a:gd name="T11" fmla="*/ 0 h 3"/>
                <a:gd name="T12" fmla="*/ 50 w 53"/>
                <a:gd name="T13" fmla="*/ 0 h 3"/>
                <a:gd name="T14" fmla="*/ 53 w 5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
                  <a:moveTo>
                    <a:pt x="53" y="1"/>
                  </a:moveTo>
                  <a:cubicBezTo>
                    <a:pt x="53" y="2"/>
                    <a:pt x="52" y="3"/>
                    <a:pt x="50" y="3"/>
                  </a:cubicBezTo>
                  <a:cubicBezTo>
                    <a:pt x="2" y="3"/>
                    <a:pt x="2" y="3"/>
                    <a:pt x="2" y="3"/>
                  </a:cubicBezTo>
                  <a:cubicBezTo>
                    <a:pt x="1" y="3"/>
                    <a:pt x="0" y="2"/>
                    <a:pt x="0" y="1"/>
                  </a:cubicBezTo>
                  <a:cubicBezTo>
                    <a:pt x="0" y="1"/>
                    <a:pt x="0" y="1"/>
                    <a:pt x="0" y="1"/>
                  </a:cubicBezTo>
                  <a:cubicBezTo>
                    <a:pt x="0" y="1"/>
                    <a:pt x="1" y="0"/>
                    <a:pt x="2" y="0"/>
                  </a:cubicBezTo>
                  <a:cubicBezTo>
                    <a:pt x="50" y="0"/>
                    <a:pt x="50" y="0"/>
                    <a:pt x="50" y="0"/>
                  </a:cubicBezTo>
                  <a:cubicBezTo>
                    <a:pt x="52" y="0"/>
                    <a:pt x="53" y="1"/>
                    <a:pt x="5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64"/>
            <p:cNvSpPr/>
            <p:nvPr/>
          </p:nvSpPr>
          <p:spPr bwMode="auto">
            <a:xfrm>
              <a:off x="8609096" y="2041818"/>
              <a:ext cx="122322" cy="11326"/>
            </a:xfrm>
            <a:custGeom>
              <a:avLst/>
              <a:gdLst>
                <a:gd name="T0" fmla="*/ 54 w 54"/>
                <a:gd name="T1" fmla="*/ 2 h 5"/>
                <a:gd name="T2" fmla="*/ 52 w 54"/>
                <a:gd name="T3" fmla="*/ 5 h 5"/>
                <a:gd name="T4" fmla="*/ 3 w 54"/>
                <a:gd name="T5" fmla="*/ 5 h 5"/>
                <a:gd name="T6" fmla="*/ 0 w 54"/>
                <a:gd name="T7" fmla="*/ 2 h 5"/>
                <a:gd name="T8" fmla="*/ 0 w 54"/>
                <a:gd name="T9" fmla="*/ 2 h 5"/>
                <a:gd name="T10" fmla="*/ 3 w 54"/>
                <a:gd name="T11" fmla="*/ 0 h 5"/>
                <a:gd name="T12" fmla="*/ 52 w 54"/>
                <a:gd name="T13" fmla="*/ 0 h 5"/>
                <a:gd name="T14" fmla="*/ 54 w 5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
                  <a:moveTo>
                    <a:pt x="54" y="2"/>
                  </a:moveTo>
                  <a:cubicBezTo>
                    <a:pt x="54" y="4"/>
                    <a:pt x="53" y="5"/>
                    <a:pt x="52" y="5"/>
                  </a:cubicBezTo>
                  <a:cubicBezTo>
                    <a:pt x="3" y="5"/>
                    <a:pt x="3" y="5"/>
                    <a:pt x="3" y="5"/>
                  </a:cubicBezTo>
                  <a:cubicBezTo>
                    <a:pt x="1" y="5"/>
                    <a:pt x="0" y="4"/>
                    <a:pt x="0" y="2"/>
                  </a:cubicBezTo>
                  <a:cubicBezTo>
                    <a:pt x="0" y="2"/>
                    <a:pt x="0" y="2"/>
                    <a:pt x="0" y="2"/>
                  </a:cubicBezTo>
                  <a:cubicBezTo>
                    <a:pt x="0" y="1"/>
                    <a:pt x="1" y="0"/>
                    <a:pt x="3" y="0"/>
                  </a:cubicBezTo>
                  <a:cubicBezTo>
                    <a:pt x="52" y="0"/>
                    <a:pt x="52" y="0"/>
                    <a:pt x="52" y="0"/>
                  </a:cubicBezTo>
                  <a:cubicBezTo>
                    <a:pt x="53" y="0"/>
                    <a:pt x="54" y="1"/>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65"/>
            <p:cNvSpPr>
              <a:spLocks noEditPoints="1"/>
            </p:cNvSpPr>
            <p:nvPr/>
          </p:nvSpPr>
          <p:spPr bwMode="auto">
            <a:xfrm>
              <a:off x="8525283" y="1672586"/>
              <a:ext cx="287684" cy="357906"/>
            </a:xfrm>
            <a:custGeom>
              <a:avLst/>
              <a:gdLst>
                <a:gd name="T0" fmla="*/ 41 w 127"/>
                <a:gd name="T1" fmla="*/ 158 h 158"/>
                <a:gd name="T2" fmla="*/ 39 w 127"/>
                <a:gd name="T3" fmla="*/ 158 h 158"/>
                <a:gd name="T4" fmla="*/ 37 w 127"/>
                <a:gd name="T5" fmla="*/ 157 h 158"/>
                <a:gd name="T6" fmla="*/ 29 w 127"/>
                <a:gd name="T7" fmla="*/ 143 h 158"/>
                <a:gd name="T8" fmla="*/ 28 w 127"/>
                <a:gd name="T9" fmla="*/ 138 h 158"/>
                <a:gd name="T10" fmla="*/ 27 w 127"/>
                <a:gd name="T11" fmla="*/ 131 h 158"/>
                <a:gd name="T12" fmla="*/ 20 w 127"/>
                <a:gd name="T13" fmla="*/ 115 h 158"/>
                <a:gd name="T14" fmla="*/ 17 w 127"/>
                <a:gd name="T15" fmla="*/ 111 h 158"/>
                <a:gd name="T16" fmla="*/ 16 w 127"/>
                <a:gd name="T17" fmla="*/ 109 h 158"/>
                <a:gd name="T18" fmla="*/ 6 w 127"/>
                <a:gd name="T19" fmla="*/ 91 h 158"/>
                <a:gd name="T20" fmla="*/ 0 w 127"/>
                <a:gd name="T21" fmla="*/ 64 h 158"/>
                <a:gd name="T22" fmla="*/ 0 w 127"/>
                <a:gd name="T23" fmla="*/ 60 h 158"/>
                <a:gd name="T24" fmla="*/ 6 w 127"/>
                <a:gd name="T25" fmla="*/ 35 h 158"/>
                <a:gd name="T26" fmla="*/ 19 w 127"/>
                <a:gd name="T27" fmla="*/ 18 h 158"/>
                <a:gd name="T28" fmla="*/ 60 w 127"/>
                <a:gd name="T29" fmla="*/ 0 h 158"/>
                <a:gd name="T30" fmla="*/ 65 w 127"/>
                <a:gd name="T31" fmla="*/ 0 h 158"/>
                <a:gd name="T32" fmla="*/ 109 w 127"/>
                <a:gd name="T33" fmla="*/ 18 h 158"/>
                <a:gd name="T34" fmla="*/ 127 w 127"/>
                <a:gd name="T35" fmla="*/ 61 h 158"/>
                <a:gd name="T36" fmla="*/ 127 w 127"/>
                <a:gd name="T37" fmla="*/ 63 h 158"/>
                <a:gd name="T38" fmla="*/ 113 w 127"/>
                <a:gd name="T39" fmla="*/ 106 h 158"/>
                <a:gd name="T40" fmla="*/ 111 w 127"/>
                <a:gd name="T41" fmla="*/ 111 h 158"/>
                <a:gd name="T42" fmla="*/ 108 w 127"/>
                <a:gd name="T43" fmla="*/ 115 h 158"/>
                <a:gd name="T44" fmla="*/ 101 w 127"/>
                <a:gd name="T45" fmla="*/ 131 h 158"/>
                <a:gd name="T46" fmla="*/ 99 w 127"/>
                <a:gd name="T47" fmla="*/ 138 h 158"/>
                <a:gd name="T48" fmla="*/ 91 w 127"/>
                <a:gd name="T49" fmla="*/ 157 h 158"/>
                <a:gd name="T50" fmla="*/ 90 w 127"/>
                <a:gd name="T51" fmla="*/ 158 h 158"/>
                <a:gd name="T52" fmla="*/ 86 w 127"/>
                <a:gd name="T53" fmla="*/ 158 h 158"/>
                <a:gd name="T54" fmla="*/ 73 w 127"/>
                <a:gd name="T55" fmla="*/ 158 h 158"/>
                <a:gd name="T56" fmla="*/ 60 w 127"/>
                <a:gd name="T57" fmla="*/ 158 h 158"/>
                <a:gd name="T58" fmla="*/ 41 w 127"/>
                <a:gd name="T59" fmla="*/ 158 h 158"/>
                <a:gd name="T60" fmla="*/ 64 w 127"/>
                <a:gd name="T61" fmla="*/ 11 h 158"/>
                <a:gd name="T62" fmla="*/ 60 w 127"/>
                <a:gd name="T63" fmla="*/ 11 h 158"/>
                <a:gd name="T64" fmla="*/ 27 w 127"/>
                <a:gd name="T65" fmla="*/ 26 h 158"/>
                <a:gd name="T66" fmla="*/ 16 w 127"/>
                <a:gd name="T67" fmla="*/ 40 h 158"/>
                <a:gd name="T68" fmla="*/ 12 w 127"/>
                <a:gd name="T69" fmla="*/ 60 h 158"/>
                <a:gd name="T70" fmla="*/ 12 w 127"/>
                <a:gd name="T71" fmla="*/ 63 h 158"/>
                <a:gd name="T72" fmla="*/ 16 w 127"/>
                <a:gd name="T73" fmla="*/ 86 h 158"/>
                <a:gd name="T74" fmla="*/ 26 w 127"/>
                <a:gd name="T75" fmla="*/ 104 h 158"/>
                <a:gd name="T76" fmla="*/ 27 w 127"/>
                <a:gd name="T77" fmla="*/ 106 h 158"/>
                <a:gd name="T78" fmla="*/ 29 w 127"/>
                <a:gd name="T79" fmla="*/ 110 h 158"/>
                <a:gd name="T80" fmla="*/ 37 w 127"/>
                <a:gd name="T81" fmla="*/ 128 h 158"/>
                <a:gd name="T82" fmla="*/ 39 w 127"/>
                <a:gd name="T83" fmla="*/ 137 h 158"/>
                <a:gd name="T84" fmla="*/ 40 w 127"/>
                <a:gd name="T85" fmla="*/ 142 h 158"/>
                <a:gd name="T86" fmla="*/ 43 w 127"/>
                <a:gd name="T87" fmla="*/ 147 h 158"/>
                <a:gd name="T88" fmla="*/ 60 w 127"/>
                <a:gd name="T89" fmla="*/ 147 h 158"/>
                <a:gd name="T90" fmla="*/ 73 w 127"/>
                <a:gd name="T91" fmla="*/ 147 h 158"/>
                <a:gd name="T92" fmla="*/ 86 w 127"/>
                <a:gd name="T93" fmla="*/ 147 h 158"/>
                <a:gd name="T94" fmla="*/ 88 w 127"/>
                <a:gd name="T95" fmla="*/ 136 h 158"/>
                <a:gd name="T96" fmla="*/ 90 w 127"/>
                <a:gd name="T97" fmla="*/ 127 h 158"/>
                <a:gd name="T98" fmla="*/ 99 w 127"/>
                <a:gd name="T99" fmla="*/ 110 h 158"/>
                <a:gd name="T100" fmla="*/ 101 w 127"/>
                <a:gd name="T101" fmla="*/ 106 h 158"/>
                <a:gd name="T102" fmla="*/ 104 w 127"/>
                <a:gd name="T103" fmla="*/ 100 h 158"/>
                <a:gd name="T104" fmla="*/ 116 w 127"/>
                <a:gd name="T105" fmla="*/ 63 h 158"/>
                <a:gd name="T106" fmla="*/ 116 w 127"/>
                <a:gd name="T107" fmla="*/ 62 h 158"/>
                <a:gd name="T108" fmla="*/ 101 w 127"/>
                <a:gd name="T109" fmla="*/ 26 h 158"/>
                <a:gd name="T110" fmla="*/ 64 w 127"/>
                <a:gd name="T111"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7" h="158">
                  <a:moveTo>
                    <a:pt x="41" y="158"/>
                  </a:moveTo>
                  <a:cubicBezTo>
                    <a:pt x="39" y="158"/>
                    <a:pt x="39" y="158"/>
                    <a:pt x="39" y="158"/>
                  </a:cubicBezTo>
                  <a:cubicBezTo>
                    <a:pt x="37" y="157"/>
                    <a:pt x="37" y="157"/>
                    <a:pt x="37" y="157"/>
                  </a:cubicBezTo>
                  <a:cubicBezTo>
                    <a:pt x="33" y="153"/>
                    <a:pt x="30" y="149"/>
                    <a:pt x="29" y="143"/>
                  </a:cubicBezTo>
                  <a:cubicBezTo>
                    <a:pt x="28" y="142"/>
                    <a:pt x="28" y="140"/>
                    <a:pt x="28" y="138"/>
                  </a:cubicBezTo>
                  <a:cubicBezTo>
                    <a:pt x="28" y="135"/>
                    <a:pt x="27" y="133"/>
                    <a:pt x="27" y="131"/>
                  </a:cubicBezTo>
                  <a:cubicBezTo>
                    <a:pt x="25" y="125"/>
                    <a:pt x="22" y="120"/>
                    <a:pt x="20" y="115"/>
                  </a:cubicBezTo>
                  <a:cubicBezTo>
                    <a:pt x="19" y="114"/>
                    <a:pt x="18" y="113"/>
                    <a:pt x="17" y="111"/>
                  </a:cubicBezTo>
                  <a:cubicBezTo>
                    <a:pt x="16" y="109"/>
                    <a:pt x="16" y="109"/>
                    <a:pt x="16" y="109"/>
                  </a:cubicBezTo>
                  <a:cubicBezTo>
                    <a:pt x="13" y="103"/>
                    <a:pt x="9" y="97"/>
                    <a:pt x="6" y="91"/>
                  </a:cubicBezTo>
                  <a:cubicBezTo>
                    <a:pt x="3" y="84"/>
                    <a:pt x="1" y="75"/>
                    <a:pt x="0" y="64"/>
                  </a:cubicBezTo>
                  <a:cubicBezTo>
                    <a:pt x="0" y="60"/>
                    <a:pt x="0" y="60"/>
                    <a:pt x="0" y="60"/>
                  </a:cubicBezTo>
                  <a:cubicBezTo>
                    <a:pt x="1" y="51"/>
                    <a:pt x="3" y="43"/>
                    <a:pt x="6" y="35"/>
                  </a:cubicBezTo>
                  <a:cubicBezTo>
                    <a:pt x="9" y="28"/>
                    <a:pt x="14" y="22"/>
                    <a:pt x="19" y="18"/>
                  </a:cubicBezTo>
                  <a:cubicBezTo>
                    <a:pt x="30" y="6"/>
                    <a:pt x="44" y="0"/>
                    <a:pt x="60" y="0"/>
                  </a:cubicBezTo>
                  <a:cubicBezTo>
                    <a:pt x="65" y="0"/>
                    <a:pt x="65" y="0"/>
                    <a:pt x="65" y="0"/>
                  </a:cubicBezTo>
                  <a:cubicBezTo>
                    <a:pt x="83" y="0"/>
                    <a:pt x="98" y="7"/>
                    <a:pt x="109" y="18"/>
                  </a:cubicBezTo>
                  <a:cubicBezTo>
                    <a:pt x="121" y="30"/>
                    <a:pt x="127" y="44"/>
                    <a:pt x="127" y="61"/>
                  </a:cubicBezTo>
                  <a:cubicBezTo>
                    <a:pt x="127" y="63"/>
                    <a:pt x="127" y="63"/>
                    <a:pt x="127" y="63"/>
                  </a:cubicBezTo>
                  <a:cubicBezTo>
                    <a:pt x="127" y="81"/>
                    <a:pt x="120" y="94"/>
                    <a:pt x="113" y="106"/>
                  </a:cubicBezTo>
                  <a:cubicBezTo>
                    <a:pt x="112" y="107"/>
                    <a:pt x="111" y="109"/>
                    <a:pt x="111" y="111"/>
                  </a:cubicBezTo>
                  <a:cubicBezTo>
                    <a:pt x="110" y="112"/>
                    <a:pt x="109" y="113"/>
                    <a:pt x="108" y="115"/>
                  </a:cubicBezTo>
                  <a:cubicBezTo>
                    <a:pt x="106" y="120"/>
                    <a:pt x="103" y="125"/>
                    <a:pt x="101" y="131"/>
                  </a:cubicBezTo>
                  <a:cubicBezTo>
                    <a:pt x="100" y="133"/>
                    <a:pt x="100" y="135"/>
                    <a:pt x="99" y="138"/>
                  </a:cubicBezTo>
                  <a:cubicBezTo>
                    <a:pt x="98" y="145"/>
                    <a:pt x="97" y="152"/>
                    <a:pt x="91" y="157"/>
                  </a:cubicBezTo>
                  <a:cubicBezTo>
                    <a:pt x="90" y="158"/>
                    <a:pt x="90" y="158"/>
                    <a:pt x="90" y="158"/>
                  </a:cubicBezTo>
                  <a:cubicBezTo>
                    <a:pt x="86" y="158"/>
                    <a:pt x="86" y="158"/>
                    <a:pt x="86" y="158"/>
                  </a:cubicBezTo>
                  <a:cubicBezTo>
                    <a:pt x="81" y="158"/>
                    <a:pt x="77" y="158"/>
                    <a:pt x="73" y="158"/>
                  </a:cubicBezTo>
                  <a:cubicBezTo>
                    <a:pt x="68" y="158"/>
                    <a:pt x="64" y="158"/>
                    <a:pt x="60" y="158"/>
                  </a:cubicBezTo>
                  <a:cubicBezTo>
                    <a:pt x="53" y="158"/>
                    <a:pt x="47" y="158"/>
                    <a:pt x="41" y="158"/>
                  </a:cubicBezTo>
                  <a:close/>
                  <a:moveTo>
                    <a:pt x="64" y="11"/>
                  </a:moveTo>
                  <a:cubicBezTo>
                    <a:pt x="60" y="11"/>
                    <a:pt x="60" y="11"/>
                    <a:pt x="60" y="11"/>
                  </a:cubicBezTo>
                  <a:cubicBezTo>
                    <a:pt x="47" y="11"/>
                    <a:pt x="36" y="16"/>
                    <a:pt x="27" y="26"/>
                  </a:cubicBezTo>
                  <a:cubicBezTo>
                    <a:pt x="23" y="29"/>
                    <a:pt x="19" y="34"/>
                    <a:pt x="16" y="40"/>
                  </a:cubicBezTo>
                  <a:cubicBezTo>
                    <a:pt x="13" y="46"/>
                    <a:pt x="12" y="53"/>
                    <a:pt x="12" y="60"/>
                  </a:cubicBezTo>
                  <a:cubicBezTo>
                    <a:pt x="12" y="63"/>
                    <a:pt x="12" y="63"/>
                    <a:pt x="12" y="63"/>
                  </a:cubicBezTo>
                  <a:cubicBezTo>
                    <a:pt x="12" y="73"/>
                    <a:pt x="14" y="80"/>
                    <a:pt x="16" y="86"/>
                  </a:cubicBezTo>
                  <a:cubicBezTo>
                    <a:pt x="19" y="92"/>
                    <a:pt x="22" y="98"/>
                    <a:pt x="26" y="104"/>
                  </a:cubicBezTo>
                  <a:cubicBezTo>
                    <a:pt x="27" y="106"/>
                    <a:pt x="27" y="106"/>
                    <a:pt x="27" y="106"/>
                  </a:cubicBezTo>
                  <a:cubicBezTo>
                    <a:pt x="28" y="107"/>
                    <a:pt x="28" y="108"/>
                    <a:pt x="29" y="110"/>
                  </a:cubicBezTo>
                  <a:cubicBezTo>
                    <a:pt x="32" y="115"/>
                    <a:pt x="36" y="121"/>
                    <a:pt x="37" y="128"/>
                  </a:cubicBezTo>
                  <a:cubicBezTo>
                    <a:pt x="38" y="131"/>
                    <a:pt x="39" y="134"/>
                    <a:pt x="39" y="137"/>
                  </a:cubicBezTo>
                  <a:cubicBezTo>
                    <a:pt x="39" y="138"/>
                    <a:pt x="39" y="140"/>
                    <a:pt x="40" y="142"/>
                  </a:cubicBezTo>
                  <a:cubicBezTo>
                    <a:pt x="40" y="143"/>
                    <a:pt x="41" y="145"/>
                    <a:pt x="43" y="147"/>
                  </a:cubicBezTo>
                  <a:cubicBezTo>
                    <a:pt x="48" y="147"/>
                    <a:pt x="53" y="147"/>
                    <a:pt x="60" y="147"/>
                  </a:cubicBezTo>
                  <a:cubicBezTo>
                    <a:pt x="64" y="147"/>
                    <a:pt x="68" y="147"/>
                    <a:pt x="73" y="147"/>
                  </a:cubicBezTo>
                  <a:cubicBezTo>
                    <a:pt x="77" y="147"/>
                    <a:pt x="81" y="147"/>
                    <a:pt x="86" y="147"/>
                  </a:cubicBezTo>
                  <a:cubicBezTo>
                    <a:pt x="87" y="145"/>
                    <a:pt x="88" y="140"/>
                    <a:pt x="88" y="136"/>
                  </a:cubicBezTo>
                  <a:cubicBezTo>
                    <a:pt x="89" y="133"/>
                    <a:pt x="89" y="130"/>
                    <a:pt x="90" y="127"/>
                  </a:cubicBezTo>
                  <a:cubicBezTo>
                    <a:pt x="93" y="121"/>
                    <a:pt x="96" y="115"/>
                    <a:pt x="99" y="110"/>
                  </a:cubicBezTo>
                  <a:cubicBezTo>
                    <a:pt x="99" y="108"/>
                    <a:pt x="100" y="107"/>
                    <a:pt x="101" y="106"/>
                  </a:cubicBezTo>
                  <a:cubicBezTo>
                    <a:pt x="102" y="104"/>
                    <a:pt x="103" y="102"/>
                    <a:pt x="104" y="100"/>
                  </a:cubicBezTo>
                  <a:cubicBezTo>
                    <a:pt x="110" y="89"/>
                    <a:pt x="116" y="78"/>
                    <a:pt x="116" y="63"/>
                  </a:cubicBezTo>
                  <a:cubicBezTo>
                    <a:pt x="116" y="62"/>
                    <a:pt x="116" y="62"/>
                    <a:pt x="116" y="62"/>
                  </a:cubicBezTo>
                  <a:cubicBezTo>
                    <a:pt x="116" y="47"/>
                    <a:pt x="111" y="35"/>
                    <a:pt x="101" y="26"/>
                  </a:cubicBezTo>
                  <a:cubicBezTo>
                    <a:pt x="92" y="16"/>
                    <a:pt x="80" y="11"/>
                    <a:pt x="6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文本框 79"/>
          <p:cNvSpPr txBox="1"/>
          <p:nvPr/>
        </p:nvSpPr>
        <p:spPr>
          <a:xfrm>
            <a:off x="7315666" y="1950556"/>
            <a:ext cx="3794760" cy="1184275"/>
          </a:xfrm>
          <a:prstGeom prst="rect">
            <a:avLst/>
          </a:prstGeom>
          <a:noFill/>
        </p:spPr>
        <p:txBody>
          <a:bodyPr wrap="square" lIns="68580" tIns="34290" rIns="68580" bIns="34290" rtlCol="0">
            <a:spAutoFit/>
          </a:bodyPr>
          <a:lstStyle/>
          <a:p>
            <a:pPr algn="just">
              <a:lnSpc>
                <a:spcPct val="121000"/>
              </a:lnSpc>
              <a:spcAft>
                <a:spcPts val="600"/>
              </a:spcAft>
            </a:pPr>
            <a:r>
              <a:rPr lang="zh-CN" altLang="en-US" sz="2000">
                <a:latin typeface="微软雅黑" panose="020B0503020204020204" pitchFamily="34" charset="-122"/>
                <a:ea typeface="微软雅黑" panose="020B0503020204020204" pitchFamily="34" charset="-122"/>
              </a:rPr>
              <a:t>根据游戏本身的风格和素材来作为我们游戏的基础，在此基础上</a:t>
            </a:r>
            <a:r>
              <a:rPr lang="zh-CN" altLang="en-US" sz="2000">
                <a:latin typeface="微软雅黑" panose="020B0503020204020204" pitchFamily="34" charset="-122"/>
                <a:ea typeface="微软雅黑" panose="020B0503020204020204" pitchFamily="34" charset="-122"/>
              </a:rPr>
              <a:t>尽量进行还原和一些元素的更新</a:t>
            </a:r>
            <a:endParaRPr lang="zh-CN" altLang="en-US" sz="2000">
              <a:latin typeface="微软雅黑" panose="020B0503020204020204" pitchFamily="34" charset="-122"/>
              <a:ea typeface="微软雅黑" panose="020B0503020204020204" pitchFamily="34" charset="-122"/>
            </a:endParaRPr>
          </a:p>
        </p:txBody>
      </p:sp>
      <p:pic>
        <p:nvPicPr>
          <p:cNvPr id="3" name="图片 2" descr="QQ图片20210712115856"/>
          <p:cNvPicPr>
            <a:picLocks noChangeAspect="1"/>
          </p:cNvPicPr>
          <p:nvPr/>
        </p:nvPicPr>
        <p:blipFill>
          <a:blip r:embed="rId2"/>
          <a:stretch>
            <a:fillRect/>
          </a:stretch>
        </p:blipFill>
        <p:spPr>
          <a:xfrm>
            <a:off x="178435" y="829310"/>
            <a:ext cx="6097905" cy="2804795"/>
          </a:xfrm>
          <a:prstGeom prst="rect">
            <a:avLst/>
          </a:prstGeom>
        </p:spPr>
      </p:pic>
      <p:pic>
        <p:nvPicPr>
          <p:cNvPr id="54" name="图片 53" descr="QQ图片20210712120049"/>
          <p:cNvPicPr>
            <a:picLocks noChangeAspect="1"/>
          </p:cNvPicPr>
          <p:nvPr/>
        </p:nvPicPr>
        <p:blipFill>
          <a:blip r:embed="rId3"/>
          <a:stretch>
            <a:fillRect/>
          </a:stretch>
        </p:blipFill>
        <p:spPr>
          <a:xfrm>
            <a:off x="5798820" y="3834765"/>
            <a:ext cx="6271260" cy="2846070"/>
          </a:xfrm>
          <a:prstGeom prst="rect">
            <a:avLst/>
          </a:prstGeom>
        </p:spPr>
      </p:pic>
      <p:sp>
        <p:nvSpPr>
          <p:cNvPr id="64" name="文本框 79"/>
          <p:cNvSpPr txBox="1"/>
          <p:nvPr/>
        </p:nvSpPr>
        <p:spPr>
          <a:xfrm>
            <a:off x="967571" y="4745826"/>
            <a:ext cx="3794760" cy="1184275"/>
          </a:xfrm>
          <a:prstGeom prst="rect">
            <a:avLst/>
          </a:prstGeom>
          <a:noFill/>
        </p:spPr>
        <p:txBody>
          <a:bodyPr wrap="square" lIns="68580" tIns="34290" rIns="68580" bIns="34290" rtlCol="0">
            <a:spAutoFit/>
          </a:bodyPr>
          <a:p>
            <a:pPr algn="just">
              <a:lnSpc>
                <a:spcPct val="121000"/>
              </a:lnSpc>
              <a:spcAft>
                <a:spcPts val="600"/>
              </a:spcAft>
            </a:pPr>
            <a:r>
              <a:rPr lang="zh-CN" altLang="en-US" sz="2000">
                <a:latin typeface="微软雅黑" panose="020B0503020204020204" pitchFamily="34" charset="-122"/>
                <a:ea typeface="微软雅黑" panose="020B0503020204020204" pitchFamily="34" charset="-122"/>
              </a:rPr>
              <a:t>游戏的其他页面也都沿用这个主题风格，包括了排行，登录等</a:t>
            </a:r>
            <a:r>
              <a:rPr lang="zh-CN" altLang="en-US" sz="2000">
                <a:latin typeface="微软雅黑" panose="020B0503020204020204" pitchFamily="34" charset="-122"/>
                <a:ea typeface="微软雅黑" panose="020B0503020204020204" pitchFamily="34" charset="-122"/>
              </a:rPr>
              <a:t>页面</a:t>
            </a:r>
            <a:endParaRPr lang="zh-CN" altLang="en-US" sz="2000">
              <a:latin typeface="微软雅黑" panose="020B0503020204020204" pitchFamily="34" charset="-122"/>
              <a:ea typeface="微软雅黑" panose="020B0503020204020204" pitchFamily="34" charset="-122"/>
            </a:endParaRPr>
          </a:p>
        </p:txBody>
      </p:sp>
      <p:pic>
        <p:nvPicPr>
          <p:cNvPr id="66" name="图片 65"/>
          <p:cNvPicPr>
            <a:picLocks noChangeAspect="1"/>
          </p:cNvPicPr>
          <p:nvPr/>
        </p:nvPicPr>
        <p:blipFill>
          <a:blip r:embed="rId4"/>
          <a:stretch>
            <a:fillRect/>
          </a:stretch>
        </p:blipFill>
        <p:spPr>
          <a:xfrm>
            <a:off x="487680" y="4745990"/>
            <a:ext cx="480060" cy="495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482489" y="3745246"/>
            <a:ext cx="3227022" cy="521970"/>
          </a:xfrm>
          <a:prstGeom prst="rect">
            <a:avLst/>
          </a:prstGeom>
          <a:noFill/>
        </p:spPr>
        <p:txBody>
          <a:bodyPr wrap="square" rtlCol="0">
            <a:spAutoFit/>
          </a:bodyPr>
          <a:lstStyle/>
          <a:p>
            <a:pPr algn="ctr"/>
            <a:r>
              <a:rPr lang="en-US" altLang="zh-CN" sz="2000" b="1" dirty="0" smtClean="0">
                <a:solidFill>
                  <a:schemeClr val="tx1">
                    <a:lumMod val="85000"/>
                    <a:lumOff val="15000"/>
                  </a:schemeClr>
                </a:solidFill>
              </a:rPr>
              <a:t>  </a:t>
            </a:r>
            <a:r>
              <a:rPr lang="zh-CN" altLang="en-US" sz="2800" b="1" dirty="0" smtClean="0">
                <a:solidFill>
                  <a:schemeClr val="tx1">
                    <a:lumMod val="85000"/>
                    <a:lumOff val="15000"/>
                  </a:schemeClr>
                </a:solidFill>
              </a:rPr>
              <a:t>项目开发过程</a:t>
            </a:r>
            <a:r>
              <a:rPr lang="en-US" altLang="zh-CN" sz="2800" b="1" dirty="0" smtClean="0">
                <a:solidFill>
                  <a:schemeClr val="accent5"/>
                </a:solidFill>
              </a:rPr>
              <a:t>#02</a:t>
            </a:r>
            <a:endParaRPr lang="en-US" altLang="zh-CN" sz="2800" b="1" dirty="0" smtClean="0">
              <a:solidFill>
                <a:schemeClr val="accent5"/>
              </a:solidFill>
            </a:endParaRPr>
          </a:p>
        </p:txBody>
      </p:sp>
      <p:grpSp>
        <p:nvGrpSpPr>
          <p:cNvPr id="31" name="组合 30"/>
          <p:cNvGrpSpPr/>
          <p:nvPr/>
        </p:nvGrpSpPr>
        <p:grpSpPr>
          <a:xfrm>
            <a:off x="7362438" y="1607758"/>
            <a:ext cx="1546692" cy="1771098"/>
            <a:chOff x="4312263" y="705567"/>
            <a:chExt cx="633297" cy="725181"/>
          </a:xfrm>
          <a:blipFill>
            <a:blip r:embed="rId1"/>
            <a:stretch>
              <a:fillRect/>
            </a:stretch>
          </a:blipFill>
        </p:grpSpPr>
        <p:sp>
          <p:nvSpPr>
            <p:cNvPr id="40" name="矩形 39"/>
            <p:cNvSpPr/>
            <p:nvPr/>
          </p:nvSpPr>
          <p:spPr>
            <a:xfrm>
              <a:off x="4357499" y="705567"/>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1" name="矩形 40"/>
            <p:cNvSpPr/>
            <p:nvPr/>
          </p:nvSpPr>
          <p:spPr>
            <a:xfrm>
              <a:off x="482917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2" name="矩形 41"/>
            <p:cNvSpPr/>
            <p:nvPr/>
          </p:nvSpPr>
          <p:spPr>
            <a:xfrm>
              <a:off x="4312263" y="813001"/>
              <a:ext cx="116387" cy="554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43" name="矩形 42"/>
            <p:cNvSpPr/>
            <p:nvPr/>
          </p:nvSpPr>
          <p:spPr>
            <a:xfrm>
              <a:off x="4370456" y="1323314"/>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32" name="组合 31"/>
          <p:cNvGrpSpPr/>
          <p:nvPr/>
        </p:nvGrpSpPr>
        <p:grpSpPr>
          <a:xfrm>
            <a:off x="3335405" y="1607758"/>
            <a:ext cx="1339123" cy="1771098"/>
            <a:chOff x="4013940" y="2693305"/>
            <a:chExt cx="542826" cy="717931"/>
          </a:xfrm>
          <a:blipFill>
            <a:blip r:embed="rId1"/>
            <a:stretch>
              <a:fillRect/>
            </a:stretch>
          </a:blipFill>
        </p:grpSpPr>
        <p:sp>
          <p:nvSpPr>
            <p:cNvPr id="38" name="矩形 37"/>
            <p:cNvSpPr/>
            <p:nvPr/>
          </p:nvSpPr>
          <p:spPr>
            <a:xfrm>
              <a:off x="4013940" y="2693305"/>
              <a:ext cx="542826" cy="107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9" name="矩形 38"/>
            <p:cNvSpPr/>
            <p:nvPr/>
          </p:nvSpPr>
          <p:spPr>
            <a:xfrm>
              <a:off x="4227159" y="2800739"/>
              <a:ext cx="127932" cy="6104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33" name="组合 32"/>
          <p:cNvGrpSpPr/>
          <p:nvPr/>
        </p:nvGrpSpPr>
        <p:grpSpPr>
          <a:xfrm>
            <a:off x="5102793" y="1607758"/>
            <a:ext cx="1759422" cy="1821242"/>
            <a:chOff x="2756848" y="2173406"/>
            <a:chExt cx="2494632" cy="2582286"/>
          </a:xfrm>
          <a:blipFill>
            <a:blip r:embed="rId1"/>
            <a:stretch>
              <a:fillRect/>
            </a:stretch>
          </a:blipFill>
        </p:grpSpPr>
        <p:sp>
          <p:nvSpPr>
            <p:cNvPr id="34" name="矩形 33"/>
            <p:cNvSpPr/>
            <p:nvPr/>
          </p:nvSpPr>
          <p:spPr>
            <a:xfrm>
              <a:off x="2756848" y="2173406"/>
              <a:ext cx="423081" cy="25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5" name="矩形 34"/>
            <p:cNvSpPr/>
            <p:nvPr/>
          </p:nvSpPr>
          <p:spPr>
            <a:xfrm rot="2378547">
              <a:off x="3366140" y="2963555"/>
              <a:ext cx="423081" cy="1792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6" name="矩形 35"/>
            <p:cNvSpPr/>
            <p:nvPr/>
          </p:nvSpPr>
          <p:spPr>
            <a:xfrm rot="19233795">
              <a:off x="4217109" y="2963555"/>
              <a:ext cx="423081" cy="1792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37" name="矩形 36"/>
            <p:cNvSpPr/>
            <p:nvPr/>
          </p:nvSpPr>
          <p:spPr>
            <a:xfrm>
              <a:off x="4828399" y="2173406"/>
              <a:ext cx="423081" cy="25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6952233" flipH="1">
            <a:off x="3048656" y="384892"/>
            <a:ext cx="567569"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cxnSp>
        <p:nvCxnSpPr>
          <p:cNvPr id="4" name="直接连接符 3"/>
          <p:cNvCxnSpPr/>
          <p:nvPr/>
        </p:nvCxnSpPr>
        <p:spPr>
          <a:xfrm>
            <a:off x="3332440" y="673071"/>
            <a:ext cx="5729673" cy="0"/>
          </a:xfrm>
          <a:prstGeom prst="line">
            <a:avLst/>
          </a:prstGeom>
          <a:ln>
            <a:solidFill>
              <a:srgbClr val="A0D9CE"/>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项目设计过程</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777343" y="1277257"/>
            <a:ext cx="4064000" cy="4064000"/>
            <a:chOff x="3777343" y="1277257"/>
            <a:chExt cx="4064000" cy="4064000"/>
          </a:xfrm>
        </p:grpSpPr>
        <p:sp>
          <p:nvSpPr>
            <p:cNvPr id="7" name="同心圆 6"/>
            <p:cNvSpPr/>
            <p:nvPr/>
          </p:nvSpPr>
          <p:spPr>
            <a:xfrm>
              <a:off x="3777343" y="1277257"/>
              <a:ext cx="4064000" cy="4064000"/>
            </a:xfrm>
            <a:prstGeom prst="donut">
              <a:avLst>
                <a:gd name="adj" fmla="val 27488"/>
              </a:avLst>
            </a:prstGeom>
            <a:solidFill>
              <a:schemeClr val="bg1"/>
            </a:solidFill>
            <a:ln>
              <a:noFill/>
            </a:ln>
            <a:effectLst>
              <a:outerShdw blurRad="495300" dist="63500" dir="3600000" sx="115000" sy="115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4909458" y="2409372"/>
              <a:ext cx="1799770" cy="1799770"/>
            </a:xfrm>
            <a:prstGeom prst="ellipse">
              <a:avLst/>
            </a:prstGeom>
            <a:solidFill>
              <a:schemeClr val="bg1"/>
            </a:solidFill>
            <a:ln>
              <a:noFill/>
            </a:ln>
            <a:effectLst>
              <a:innerShdw blurRad="5842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表 8"/>
            <p:cNvGraphicFramePr/>
            <p:nvPr/>
          </p:nvGraphicFramePr>
          <p:xfrm>
            <a:off x="4005943" y="1516286"/>
            <a:ext cx="3600000" cy="3600000"/>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10" name="组合 9"/>
          <p:cNvGrpSpPr/>
          <p:nvPr/>
        </p:nvGrpSpPr>
        <p:grpSpPr>
          <a:xfrm>
            <a:off x="4302126" y="2616994"/>
            <a:ext cx="330284" cy="319088"/>
            <a:chOff x="549275" y="533400"/>
            <a:chExt cx="561975" cy="542926"/>
          </a:xfrm>
        </p:grpSpPr>
        <p:sp>
          <p:nvSpPr>
            <p:cNvPr id="11"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Freeform 28"/>
          <p:cNvSpPr>
            <a:spLocks noEditPoints="1"/>
          </p:cNvSpPr>
          <p:nvPr/>
        </p:nvSpPr>
        <p:spPr bwMode="auto">
          <a:xfrm>
            <a:off x="7000268" y="2636343"/>
            <a:ext cx="297024" cy="297024"/>
          </a:xfrm>
          <a:custGeom>
            <a:avLst/>
            <a:gdLst>
              <a:gd name="T0" fmla="*/ 153 w 207"/>
              <a:gd name="T1" fmla="*/ 51 h 207"/>
              <a:gd name="T2" fmla="*/ 142 w 207"/>
              <a:gd name="T3" fmla="*/ 128 h 207"/>
              <a:gd name="T4" fmla="*/ 161 w 207"/>
              <a:gd name="T5" fmla="*/ 130 h 207"/>
              <a:gd name="T6" fmla="*/ 179 w 207"/>
              <a:gd name="T7" fmla="*/ 108 h 207"/>
              <a:gd name="T8" fmla="*/ 176 w 207"/>
              <a:gd name="T9" fmla="*/ 58 h 207"/>
              <a:gd name="T10" fmla="*/ 137 w 207"/>
              <a:gd name="T11" fmla="*/ 27 h 207"/>
              <a:gd name="T12" fmla="*/ 76 w 207"/>
              <a:gd name="T13" fmla="*/ 30 h 207"/>
              <a:gd name="T14" fmla="*/ 31 w 207"/>
              <a:gd name="T15" fmla="*/ 74 h 207"/>
              <a:gd name="T16" fmla="*/ 30 w 207"/>
              <a:gd name="T17" fmla="*/ 139 h 207"/>
              <a:gd name="T18" fmla="*/ 71 w 207"/>
              <a:gd name="T19" fmla="*/ 178 h 207"/>
              <a:gd name="T20" fmla="*/ 121 w 207"/>
              <a:gd name="T21" fmla="*/ 182 h 207"/>
              <a:gd name="T22" fmla="*/ 143 w 207"/>
              <a:gd name="T23" fmla="*/ 199 h 207"/>
              <a:gd name="T24" fmla="*/ 102 w 207"/>
              <a:gd name="T25" fmla="*/ 207 h 207"/>
              <a:gd name="T26" fmla="*/ 29 w 207"/>
              <a:gd name="T27" fmla="*/ 182 h 207"/>
              <a:gd name="T28" fmla="*/ 0 w 207"/>
              <a:gd name="T29" fmla="*/ 108 h 207"/>
              <a:gd name="T30" fmla="*/ 32 w 207"/>
              <a:gd name="T31" fmla="*/ 29 h 207"/>
              <a:gd name="T32" fmla="*/ 109 w 207"/>
              <a:gd name="T33" fmla="*/ 0 h 207"/>
              <a:gd name="T34" fmla="*/ 179 w 207"/>
              <a:gd name="T35" fmla="*/ 23 h 207"/>
              <a:gd name="T36" fmla="*/ 207 w 207"/>
              <a:gd name="T37" fmla="*/ 87 h 207"/>
              <a:gd name="T38" fmla="*/ 188 w 207"/>
              <a:gd name="T39" fmla="*/ 137 h 207"/>
              <a:gd name="T40" fmla="*/ 141 w 207"/>
              <a:gd name="T41" fmla="*/ 157 h 207"/>
              <a:gd name="T42" fmla="*/ 123 w 207"/>
              <a:gd name="T43" fmla="*/ 151 h 207"/>
              <a:gd name="T44" fmla="*/ 117 w 207"/>
              <a:gd name="T45" fmla="*/ 132 h 207"/>
              <a:gd name="T46" fmla="*/ 109 w 207"/>
              <a:gd name="T47" fmla="*/ 141 h 207"/>
              <a:gd name="T48" fmla="*/ 89 w 207"/>
              <a:gd name="T49" fmla="*/ 155 h 207"/>
              <a:gd name="T50" fmla="*/ 66 w 207"/>
              <a:gd name="T51" fmla="*/ 154 h 207"/>
              <a:gd name="T52" fmla="*/ 52 w 207"/>
              <a:gd name="T53" fmla="*/ 137 h 207"/>
              <a:gd name="T54" fmla="*/ 54 w 207"/>
              <a:gd name="T55" fmla="*/ 96 h 207"/>
              <a:gd name="T56" fmla="*/ 85 w 207"/>
              <a:gd name="T57" fmla="*/ 56 h 207"/>
              <a:gd name="T58" fmla="*/ 120 w 207"/>
              <a:gd name="T59" fmla="*/ 52 h 207"/>
              <a:gd name="T60" fmla="*/ 137 w 207"/>
              <a:gd name="T61" fmla="*/ 51 h 207"/>
              <a:gd name="T62" fmla="*/ 117 w 207"/>
              <a:gd name="T63" fmla="*/ 75 h 207"/>
              <a:gd name="T64" fmla="*/ 96 w 207"/>
              <a:gd name="T65" fmla="*/ 78 h 207"/>
              <a:gd name="T66" fmla="*/ 80 w 207"/>
              <a:gd name="T67" fmla="*/ 101 h 207"/>
              <a:gd name="T68" fmla="*/ 81 w 207"/>
              <a:gd name="T69" fmla="*/ 128 h 207"/>
              <a:gd name="T70" fmla="*/ 98 w 207"/>
              <a:gd name="T71" fmla="*/ 131 h 207"/>
              <a:gd name="T72" fmla="*/ 112 w 207"/>
              <a:gd name="T73" fmla="*/ 119 h 207"/>
              <a:gd name="T74" fmla="*/ 123 w 207"/>
              <a:gd name="T75" fmla="*/ 7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Freeform 64"/>
          <p:cNvSpPr>
            <a:spLocks noEditPoints="1"/>
          </p:cNvSpPr>
          <p:nvPr/>
        </p:nvSpPr>
        <p:spPr bwMode="auto">
          <a:xfrm>
            <a:off x="4302126" y="3722914"/>
            <a:ext cx="316731" cy="315036"/>
          </a:xfrm>
          <a:custGeom>
            <a:avLst/>
            <a:gdLst>
              <a:gd name="T0" fmla="*/ 219 w 248"/>
              <a:gd name="T1" fmla="*/ 149 h 247"/>
              <a:gd name="T2" fmla="*/ 219 w 248"/>
              <a:gd name="T3" fmla="*/ 99 h 247"/>
              <a:gd name="T4" fmla="*/ 231 w 248"/>
              <a:gd name="T5" fmla="*/ 70 h 247"/>
              <a:gd name="T6" fmla="*/ 174 w 248"/>
              <a:gd name="T7" fmla="*/ 39 h 247"/>
              <a:gd name="T8" fmla="*/ 162 w 248"/>
              <a:gd name="T9" fmla="*/ 10 h 247"/>
              <a:gd name="T10" fmla="*/ 100 w 248"/>
              <a:gd name="T11" fmla="*/ 29 h 247"/>
              <a:gd name="T12" fmla="*/ 71 w 248"/>
              <a:gd name="T13" fmla="*/ 17 h 247"/>
              <a:gd name="T14" fmla="*/ 40 w 248"/>
              <a:gd name="T15" fmla="*/ 74 h 247"/>
              <a:gd name="T16" fmla="*/ 11 w 248"/>
              <a:gd name="T17" fmla="*/ 86 h 247"/>
              <a:gd name="T18" fmla="*/ 45 w 248"/>
              <a:gd name="T19" fmla="*/ 124 h 247"/>
              <a:gd name="T20" fmla="*/ 11 w 248"/>
              <a:gd name="T21" fmla="*/ 161 h 247"/>
              <a:gd name="T22" fmla="*/ 40 w 248"/>
              <a:gd name="T23" fmla="*/ 173 h 247"/>
              <a:gd name="T24" fmla="*/ 71 w 248"/>
              <a:gd name="T25" fmla="*/ 231 h 247"/>
              <a:gd name="T26" fmla="*/ 100 w 248"/>
              <a:gd name="T27" fmla="*/ 218 h 247"/>
              <a:gd name="T28" fmla="*/ 162 w 248"/>
              <a:gd name="T29" fmla="*/ 237 h 247"/>
              <a:gd name="T30" fmla="*/ 174 w 248"/>
              <a:gd name="T31" fmla="*/ 208 h 247"/>
              <a:gd name="T32" fmla="*/ 231 w 248"/>
              <a:gd name="T33" fmla="*/ 177 h 247"/>
              <a:gd name="T34" fmla="*/ 124 w 248"/>
              <a:gd name="T35" fmla="*/ 187 h 247"/>
              <a:gd name="T36" fmla="*/ 124 w 248"/>
              <a:gd name="T37" fmla="*/ 61 h 247"/>
              <a:gd name="T38" fmla="*/ 124 w 248"/>
              <a:gd name="T39" fmla="*/ 187 h 247"/>
              <a:gd name="T40" fmla="*/ 216 w 248"/>
              <a:gd name="T41" fmla="*/ 124 h 247"/>
              <a:gd name="T42" fmla="*/ 235 w 248"/>
              <a:gd name="T43" fmla="*/ 118 h 247"/>
              <a:gd name="T44" fmla="*/ 235 w 248"/>
              <a:gd name="T45" fmla="*/ 132 h 247"/>
              <a:gd name="T46" fmla="*/ 54 w 248"/>
              <a:gd name="T47" fmla="*/ 65 h 247"/>
              <a:gd name="T48" fmla="*/ 51 w 248"/>
              <a:gd name="T49" fmla="*/ 42 h 247"/>
              <a:gd name="T50" fmla="*/ 41 w 248"/>
              <a:gd name="T51" fmla="*/ 51 h 247"/>
              <a:gd name="T52" fmla="*/ 131 w 248"/>
              <a:gd name="T53" fmla="*/ 33 h 247"/>
              <a:gd name="T54" fmla="*/ 124 w 248"/>
              <a:gd name="T55" fmla="*/ 7 h 247"/>
              <a:gd name="T56" fmla="*/ 117 w 248"/>
              <a:gd name="T57" fmla="*/ 33 h 247"/>
              <a:gd name="T58" fmla="*/ 131 w 248"/>
              <a:gd name="T59" fmla="*/ 33 h 247"/>
              <a:gd name="T60" fmla="*/ 207 w 248"/>
              <a:gd name="T61" fmla="*/ 51 h 247"/>
              <a:gd name="T62" fmla="*/ 197 w 248"/>
              <a:gd name="T63" fmla="*/ 42 h 247"/>
              <a:gd name="T64" fmla="*/ 189 w 248"/>
              <a:gd name="T65" fmla="*/ 59 h 247"/>
              <a:gd name="T66" fmla="*/ 13 w 248"/>
              <a:gd name="T67" fmla="*/ 118 h 247"/>
              <a:gd name="T68" fmla="*/ 13 w 248"/>
              <a:gd name="T69" fmla="*/ 132 h 247"/>
              <a:gd name="T70" fmla="*/ 33 w 248"/>
              <a:gd name="T71" fmla="*/ 124 h 247"/>
              <a:gd name="T72" fmla="*/ 13 w 248"/>
              <a:gd name="T73" fmla="*/ 118 h 247"/>
              <a:gd name="T74" fmla="*/ 189 w 248"/>
              <a:gd name="T75" fmla="*/ 189 h 247"/>
              <a:gd name="T76" fmla="*/ 196 w 248"/>
              <a:gd name="T77" fmla="*/ 207 h 247"/>
              <a:gd name="T78" fmla="*/ 206 w 248"/>
              <a:gd name="T79" fmla="*/ 207 h 247"/>
              <a:gd name="T80" fmla="*/ 193 w 248"/>
              <a:gd name="T81" fmla="*/ 184 h 247"/>
              <a:gd name="T82" fmla="*/ 117 w 248"/>
              <a:gd name="T83" fmla="*/ 215 h 247"/>
              <a:gd name="T84" fmla="*/ 124 w 248"/>
              <a:gd name="T85" fmla="*/ 243 h 247"/>
              <a:gd name="T86" fmla="*/ 131 w 248"/>
              <a:gd name="T87" fmla="*/ 236 h 247"/>
              <a:gd name="T88" fmla="*/ 124 w 248"/>
              <a:gd name="T89" fmla="*/ 215 h 247"/>
              <a:gd name="T90" fmla="*/ 41 w 248"/>
              <a:gd name="T91" fmla="*/ 199 h 247"/>
              <a:gd name="T92" fmla="*/ 46 w 248"/>
              <a:gd name="T93" fmla="*/ 210 h 247"/>
              <a:gd name="T94" fmla="*/ 65 w 248"/>
              <a:gd name="T95" fmla="*/ 194 h 247"/>
              <a:gd name="T96" fmla="*/ 55 w 248"/>
              <a:gd name="T97" fmla="*/ 184 h 247"/>
              <a:gd name="T98" fmla="*/ 76 w 248"/>
              <a:gd name="T99" fmla="*/ 124 h 247"/>
              <a:gd name="T100" fmla="*/ 173 w 248"/>
              <a:gd name="T101"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7">
                <a:moveTo>
                  <a:pt x="238" y="161"/>
                </a:moveTo>
                <a:cubicBezTo>
                  <a:pt x="219" y="149"/>
                  <a:pt x="219" y="149"/>
                  <a:pt x="219" y="149"/>
                </a:cubicBezTo>
                <a:cubicBezTo>
                  <a:pt x="209" y="142"/>
                  <a:pt x="204" y="133"/>
                  <a:pt x="204" y="124"/>
                </a:cubicBezTo>
                <a:cubicBezTo>
                  <a:pt x="204" y="115"/>
                  <a:pt x="209" y="106"/>
                  <a:pt x="219" y="99"/>
                </a:cubicBezTo>
                <a:cubicBezTo>
                  <a:pt x="238" y="86"/>
                  <a:pt x="238" y="86"/>
                  <a:pt x="238" y="86"/>
                </a:cubicBezTo>
                <a:cubicBezTo>
                  <a:pt x="248" y="79"/>
                  <a:pt x="243" y="68"/>
                  <a:pt x="231" y="70"/>
                </a:cubicBezTo>
                <a:cubicBezTo>
                  <a:pt x="209" y="74"/>
                  <a:pt x="209" y="74"/>
                  <a:pt x="209" y="74"/>
                </a:cubicBezTo>
                <a:cubicBezTo>
                  <a:pt x="185" y="79"/>
                  <a:pt x="169" y="63"/>
                  <a:pt x="174" y="39"/>
                </a:cubicBezTo>
                <a:cubicBezTo>
                  <a:pt x="178" y="17"/>
                  <a:pt x="178" y="17"/>
                  <a:pt x="178" y="17"/>
                </a:cubicBezTo>
                <a:cubicBezTo>
                  <a:pt x="181" y="5"/>
                  <a:pt x="168" y="1"/>
                  <a:pt x="162" y="10"/>
                </a:cubicBezTo>
                <a:cubicBezTo>
                  <a:pt x="150" y="29"/>
                  <a:pt x="150" y="29"/>
                  <a:pt x="150" y="29"/>
                </a:cubicBezTo>
                <a:cubicBezTo>
                  <a:pt x="136" y="50"/>
                  <a:pt x="113" y="50"/>
                  <a:pt x="100" y="29"/>
                </a:cubicBezTo>
                <a:cubicBezTo>
                  <a:pt x="87" y="10"/>
                  <a:pt x="87" y="10"/>
                  <a:pt x="87" y="10"/>
                </a:cubicBezTo>
                <a:cubicBezTo>
                  <a:pt x="81" y="0"/>
                  <a:pt x="68" y="4"/>
                  <a:pt x="71" y="17"/>
                </a:cubicBezTo>
                <a:cubicBezTo>
                  <a:pt x="75" y="39"/>
                  <a:pt x="75" y="39"/>
                  <a:pt x="75" y="39"/>
                </a:cubicBezTo>
                <a:cubicBezTo>
                  <a:pt x="80" y="63"/>
                  <a:pt x="64" y="79"/>
                  <a:pt x="40" y="74"/>
                </a:cubicBezTo>
                <a:cubicBezTo>
                  <a:pt x="18" y="70"/>
                  <a:pt x="18" y="70"/>
                  <a:pt x="18" y="70"/>
                </a:cubicBezTo>
                <a:cubicBezTo>
                  <a:pt x="6" y="67"/>
                  <a:pt x="0" y="80"/>
                  <a:pt x="11" y="86"/>
                </a:cubicBezTo>
                <a:cubicBezTo>
                  <a:pt x="30" y="99"/>
                  <a:pt x="30" y="99"/>
                  <a:pt x="30" y="99"/>
                </a:cubicBezTo>
                <a:cubicBezTo>
                  <a:pt x="40" y="106"/>
                  <a:pt x="45" y="115"/>
                  <a:pt x="45" y="124"/>
                </a:cubicBezTo>
                <a:cubicBezTo>
                  <a:pt x="45" y="133"/>
                  <a:pt x="40" y="142"/>
                  <a:pt x="30" y="149"/>
                </a:cubicBezTo>
                <a:cubicBezTo>
                  <a:pt x="11" y="161"/>
                  <a:pt x="11" y="161"/>
                  <a:pt x="11" y="161"/>
                </a:cubicBezTo>
                <a:cubicBezTo>
                  <a:pt x="0" y="168"/>
                  <a:pt x="6" y="180"/>
                  <a:pt x="18" y="177"/>
                </a:cubicBezTo>
                <a:cubicBezTo>
                  <a:pt x="40" y="173"/>
                  <a:pt x="40" y="173"/>
                  <a:pt x="40" y="173"/>
                </a:cubicBezTo>
                <a:cubicBezTo>
                  <a:pt x="64" y="168"/>
                  <a:pt x="80" y="184"/>
                  <a:pt x="75" y="208"/>
                </a:cubicBezTo>
                <a:cubicBezTo>
                  <a:pt x="71" y="231"/>
                  <a:pt x="71" y="231"/>
                  <a:pt x="71" y="231"/>
                </a:cubicBezTo>
                <a:cubicBezTo>
                  <a:pt x="68" y="243"/>
                  <a:pt x="81" y="247"/>
                  <a:pt x="87" y="237"/>
                </a:cubicBezTo>
                <a:cubicBezTo>
                  <a:pt x="100" y="218"/>
                  <a:pt x="100" y="218"/>
                  <a:pt x="100" y="218"/>
                </a:cubicBezTo>
                <a:cubicBezTo>
                  <a:pt x="113" y="198"/>
                  <a:pt x="136" y="198"/>
                  <a:pt x="150" y="218"/>
                </a:cubicBezTo>
                <a:cubicBezTo>
                  <a:pt x="162" y="237"/>
                  <a:pt x="162" y="237"/>
                  <a:pt x="162" y="237"/>
                </a:cubicBezTo>
                <a:cubicBezTo>
                  <a:pt x="168" y="247"/>
                  <a:pt x="181" y="242"/>
                  <a:pt x="178" y="231"/>
                </a:cubicBezTo>
                <a:cubicBezTo>
                  <a:pt x="174" y="208"/>
                  <a:pt x="174" y="208"/>
                  <a:pt x="174" y="208"/>
                </a:cubicBezTo>
                <a:cubicBezTo>
                  <a:pt x="169" y="184"/>
                  <a:pt x="185" y="168"/>
                  <a:pt x="209" y="173"/>
                </a:cubicBezTo>
                <a:cubicBezTo>
                  <a:pt x="231" y="177"/>
                  <a:pt x="231" y="177"/>
                  <a:pt x="231" y="177"/>
                </a:cubicBezTo>
                <a:cubicBezTo>
                  <a:pt x="243" y="180"/>
                  <a:pt x="248" y="168"/>
                  <a:pt x="238" y="161"/>
                </a:cubicBezTo>
                <a:close/>
                <a:moveTo>
                  <a:pt x="124" y="187"/>
                </a:moveTo>
                <a:cubicBezTo>
                  <a:pt x="89" y="187"/>
                  <a:pt x="61" y="159"/>
                  <a:pt x="61" y="124"/>
                </a:cubicBezTo>
                <a:cubicBezTo>
                  <a:pt x="61" y="89"/>
                  <a:pt x="89" y="61"/>
                  <a:pt x="124" y="61"/>
                </a:cubicBezTo>
                <a:cubicBezTo>
                  <a:pt x="159" y="61"/>
                  <a:pt x="187" y="89"/>
                  <a:pt x="187" y="124"/>
                </a:cubicBezTo>
                <a:cubicBezTo>
                  <a:pt x="187" y="159"/>
                  <a:pt x="159" y="187"/>
                  <a:pt x="124" y="187"/>
                </a:cubicBezTo>
                <a:close/>
                <a:moveTo>
                  <a:pt x="215" y="132"/>
                </a:moveTo>
                <a:cubicBezTo>
                  <a:pt x="215" y="129"/>
                  <a:pt x="216" y="127"/>
                  <a:pt x="216" y="124"/>
                </a:cubicBezTo>
                <a:cubicBezTo>
                  <a:pt x="216" y="122"/>
                  <a:pt x="215" y="120"/>
                  <a:pt x="215" y="118"/>
                </a:cubicBezTo>
                <a:cubicBezTo>
                  <a:pt x="235" y="118"/>
                  <a:pt x="235" y="118"/>
                  <a:pt x="235" y="118"/>
                </a:cubicBezTo>
                <a:cubicBezTo>
                  <a:pt x="238" y="118"/>
                  <a:pt x="242" y="121"/>
                  <a:pt x="242" y="125"/>
                </a:cubicBezTo>
                <a:cubicBezTo>
                  <a:pt x="242" y="129"/>
                  <a:pt x="238" y="132"/>
                  <a:pt x="235" y="132"/>
                </a:cubicBezTo>
                <a:lnTo>
                  <a:pt x="215" y="132"/>
                </a:lnTo>
                <a:close/>
                <a:moveTo>
                  <a:pt x="54" y="65"/>
                </a:moveTo>
                <a:cubicBezTo>
                  <a:pt x="57" y="61"/>
                  <a:pt x="60" y="58"/>
                  <a:pt x="64" y="55"/>
                </a:cubicBezTo>
                <a:cubicBezTo>
                  <a:pt x="51" y="42"/>
                  <a:pt x="51" y="42"/>
                  <a:pt x="51" y="42"/>
                </a:cubicBezTo>
                <a:cubicBezTo>
                  <a:pt x="48" y="39"/>
                  <a:pt x="44" y="39"/>
                  <a:pt x="41" y="42"/>
                </a:cubicBezTo>
                <a:cubicBezTo>
                  <a:pt x="38" y="44"/>
                  <a:pt x="38" y="49"/>
                  <a:pt x="41" y="51"/>
                </a:cubicBezTo>
                <a:lnTo>
                  <a:pt x="54" y="65"/>
                </a:lnTo>
                <a:close/>
                <a:moveTo>
                  <a:pt x="131" y="33"/>
                </a:moveTo>
                <a:cubicBezTo>
                  <a:pt x="131" y="14"/>
                  <a:pt x="131" y="14"/>
                  <a:pt x="131" y="14"/>
                </a:cubicBezTo>
                <a:cubicBezTo>
                  <a:pt x="131" y="10"/>
                  <a:pt x="128" y="7"/>
                  <a:pt x="124" y="7"/>
                </a:cubicBezTo>
                <a:cubicBezTo>
                  <a:pt x="120" y="7"/>
                  <a:pt x="117" y="10"/>
                  <a:pt x="117" y="14"/>
                </a:cubicBezTo>
                <a:cubicBezTo>
                  <a:pt x="117" y="33"/>
                  <a:pt x="117" y="33"/>
                  <a:pt x="117" y="33"/>
                </a:cubicBezTo>
                <a:cubicBezTo>
                  <a:pt x="119" y="32"/>
                  <a:pt x="122" y="32"/>
                  <a:pt x="124" y="32"/>
                </a:cubicBezTo>
                <a:cubicBezTo>
                  <a:pt x="126" y="32"/>
                  <a:pt x="129" y="32"/>
                  <a:pt x="131" y="33"/>
                </a:cubicBezTo>
                <a:close/>
                <a:moveTo>
                  <a:pt x="194" y="65"/>
                </a:moveTo>
                <a:cubicBezTo>
                  <a:pt x="207" y="51"/>
                  <a:pt x="207" y="51"/>
                  <a:pt x="207" y="51"/>
                </a:cubicBezTo>
                <a:cubicBezTo>
                  <a:pt x="210" y="49"/>
                  <a:pt x="210" y="44"/>
                  <a:pt x="207" y="42"/>
                </a:cubicBezTo>
                <a:cubicBezTo>
                  <a:pt x="204" y="39"/>
                  <a:pt x="200" y="39"/>
                  <a:pt x="197" y="42"/>
                </a:cubicBezTo>
                <a:cubicBezTo>
                  <a:pt x="184" y="55"/>
                  <a:pt x="184" y="55"/>
                  <a:pt x="184" y="55"/>
                </a:cubicBezTo>
                <a:cubicBezTo>
                  <a:pt x="186" y="56"/>
                  <a:pt x="187" y="58"/>
                  <a:pt x="189" y="59"/>
                </a:cubicBezTo>
                <a:cubicBezTo>
                  <a:pt x="191" y="61"/>
                  <a:pt x="192" y="63"/>
                  <a:pt x="194" y="65"/>
                </a:cubicBezTo>
                <a:close/>
                <a:moveTo>
                  <a:pt x="13" y="118"/>
                </a:moveTo>
                <a:cubicBezTo>
                  <a:pt x="10" y="118"/>
                  <a:pt x="6" y="121"/>
                  <a:pt x="6" y="125"/>
                </a:cubicBezTo>
                <a:cubicBezTo>
                  <a:pt x="6" y="129"/>
                  <a:pt x="10" y="132"/>
                  <a:pt x="13" y="132"/>
                </a:cubicBezTo>
                <a:cubicBezTo>
                  <a:pt x="33" y="132"/>
                  <a:pt x="33" y="132"/>
                  <a:pt x="33" y="132"/>
                </a:cubicBezTo>
                <a:cubicBezTo>
                  <a:pt x="33" y="129"/>
                  <a:pt x="33" y="127"/>
                  <a:pt x="33" y="124"/>
                </a:cubicBezTo>
                <a:cubicBezTo>
                  <a:pt x="33" y="122"/>
                  <a:pt x="33" y="120"/>
                  <a:pt x="33" y="118"/>
                </a:cubicBezTo>
                <a:lnTo>
                  <a:pt x="13" y="118"/>
                </a:lnTo>
                <a:close/>
                <a:moveTo>
                  <a:pt x="193" y="184"/>
                </a:moveTo>
                <a:cubicBezTo>
                  <a:pt x="191" y="186"/>
                  <a:pt x="190" y="187"/>
                  <a:pt x="189" y="189"/>
                </a:cubicBezTo>
                <a:cubicBezTo>
                  <a:pt x="187" y="190"/>
                  <a:pt x="185" y="192"/>
                  <a:pt x="183" y="194"/>
                </a:cubicBezTo>
                <a:cubicBezTo>
                  <a:pt x="196" y="207"/>
                  <a:pt x="196" y="207"/>
                  <a:pt x="196" y="207"/>
                </a:cubicBezTo>
                <a:cubicBezTo>
                  <a:pt x="197" y="208"/>
                  <a:pt x="199" y="209"/>
                  <a:pt x="201" y="209"/>
                </a:cubicBezTo>
                <a:cubicBezTo>
                  <a:pt x="202" y="209"/>
                  <a:pt x="204" y="208"/>
                  <a:pt x="206" y="207"/>
                </a:cubicBezTo>
                <a:cubicBezTo>
                  <a:pt x="208" y="204"/>
                  <a:pt x="208" y="200"/>
                  <a:pt x="206" y="197"/>
                </a:cubicBezTo>
                <a:lnTo>
                  <a:pt x="193" y="184"/>
                </a:lnTo>
                <a:close/>
                <a:moveTo>
                  <a:pt x="124" y="215"/>
                </a:moveTo>
                <a:cubicBezTo>
                  <a:pt x="122" y="215"/>
                  <a:pt x="119" y="215"/>
                  <a:pt x="117" y="215"/>
                </a:cubicBezTo>
                <a:cubicBezTo>
                  <a:pt x="117" y="236"/>
                  <a:pt x="117" y="236"/>
                  <a:pt x="117" y="236"/>
                </a:cubicBezTo>
                <a:cubicBezTo>
                  <a:pt x="117" y="240"/>
                  <a:pt x="120" y="243"/>
                  <a:pt x="124" y="243"/>
                </a:cubicBezTo>
                <a:cubicBezTo>
                  <a:pt x="124" y="243"/>
                  <a:pt x="124" y="243"/>
                  <a:pt x="124" y="243"/>
                </a:cubicBezTo>
                <a:cubicBezTo>
                  <a:pt x="128" y="243"/>
                  <a:pt x="131" y="240"/>
                  <a:pt x="131" y="236"/>
                </a:cubicBezTo>
                <a:cubicBezTo>
                  <a:pt x="131" y="215"/>
                  <a:pt x="131" y="215"/>
                  <a:pt x="131" y="215"/>
                </a:cubicBezTo>
                <a:cubicBezTo>
                  <a:pt x="129" y="215"/>
                  <a:pt x="126" y="215"/>
                  <a:pt x="124" y="215"/>
                </a:cubicBezTo>
                <a:close/>
                <a:moveTo>
                  <a:pt x="55" y="184"/>
                </a:moveTo>
                <a:cubicBezTo>
                  <a:pt x="41" y="199"/>
                  <a:pt x="41" y="199"/>
                  <a:pt x="41" y="199"/>
                </a:cubicBezTo>
                <a:cubicBezTo>
                  <a:pt x="38" y="201"/>
                  <a:pt x="38" y="206"/>
                  <a:pt x="41" y="208"/>
                </a:cubicBezTo>
                <a:cubicBezTo>
                  <a:pt x="42" y="210"/>
                  <a:pt x="44" y="210"/>
                  <a:pt x="46" y="210"/>
                </a:cubicBezTo>
                <a:cubicBezTo>
                  <a:pt x="48" y="210"/>
                  <a:pt x="49" y="210"/>
                  <a:pt x="51" y="208"/>
                </a:cubicBezTo>
                <a:cubicBezTo>
                  <a:pt x="65" y="194"/>
                  <a:pt x="65" y="194"/>
                  <a:pt x="65" y="194"/>
                </a:cubicBezTo>
                <a:cubicBezTo>
                  <a:pt x="63" y="192"/>
                  <a:pt x="61" y="190"/>
                  <a:pt x="59" y="188"/>
                </a:cubicBezTo>
                <a:cubicBezTo>
                  <a:pt x="58" y="187"/>
                  <a:pt x="57" y="186"/>
                  <a:pt x="55" y="184"/>
                </a:cubicBezTo>
                <a:close/>
                <a:moveTo>
                  <a:pt x="124" y="75"/>
                </a:moveTo>
                <a:cubicBezTo>
                  <a:pt x="98" y="75"/>
                  <a:pt x="76" y="97"/>
                  <a:pt x="76" y="124"/>
                </a:cubicBezTo>
                <a:cubicBezTo>
                  <a:pt x="76" y="150"/>
                  <a:pt x="98" y="172"/>
                  <a:pt x="124" y="172"/>
                </a:cubicBezTo>
                <a:cubicBezTo>
                  <a:pt x="151" y="172"/>
                  <a:pt x="173" y="150"/>
                  <a:pt x="173" y="124"/>
                </a:cubicBezTo>
                <a:cubicBezTo>
                  <a:pt x="173" y="97"/>
                  <a:pt x="151" y="75"/>
                  <a:pt x="124" y="7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35"/>
          <p:cNvSpPr>
            <a:spLocks noEditPoints="1"/>
          </p:cNvSpPr>
          <p:nvPr/>
        </p:nvSpPr>
        <p:spPr bwMode="auto">
          <a:xfrm>
            <a:off x="6977018" y="3722914"/>
            <a:ext cx="331973" cy="331973"/>
          </a:xfrm>
          <a:custGeom>
            <a:avLst/>
            <a:gdLst>
              <a:gd name="T0" fmla="*/ 121 w 260"/>
              <a:gd name="T1" fmla="*/ 109 h 261"/>
              <a:gd name="T2" fmla="*/ 120 w 260"/>
              <a:gd name="T3" fmla="*/ 133 h 261"/>
              <a:gd name="T4" fmla="*/ 107 w 260"/>
              <a:gd name="T5" fmla="*/ 133 h 261"/>
              <a:gd name="T6" fmla="*/ 121 w 260"/>
              <a:gd name="T7" fmla="*/ 109 h 261"/>
              <a:gd name="T8" fmla="*/ 125 w 260"/>
              <a:gd name="T9" fmla="*/ 0 h 261"/>
              <a:gd name="T10" fmla="*/ 51 w 260"/>
              <a:gd name="T11" fmla="*/ 44 h 261"/>
              <a:gd name="T12" fmla="*/ 41 w 260"/>
              <a:gd name="T13" fmla="*/ 226 h 261"/>
              <a:gd name="T14" fmla="*/ 125 w 260"/>
              <a:gd name="T15" fmla="*/ 248 h 261"/>
              <a:gd name="T16" fmla="*/ 41 w 260"/>
              <a:gd name="T17" fmla="*/ 226 h 261"/>
              <a:gd name="T18" fmla="*/ 0 w 260"/>
              <a:gd name="T19" fmla="*/ 136 h 261"/>
              <a:gd name="T20" fmla="*/ 43 w 260"/>
              <a:gd name="T21" fmla="*/ 210 h 261"/>
              <a:gd name="T22" fmla="*/ 43 w 260"/>
              <a:gd name="T23" fmla="*/ 51 h 261"/>
              <a:gd name="T24" fmla="*/ 0 w 260"/>
              <a:gd name="T25" fmla="*/ 126 h 261"/>
              <a:gd name="T26" fmla="*/ 43 w 260"/>
              <a:gd name="T27" fmla="*/ 51 h 261"/>
              <a:gd name="T28" fmla="*/ 260 w 260"/>
              <a:gd name="T29" fmla="*/ 126 h 261"/>
              <a:gd name="T30" fmla="*/ 217 w 260"/>
              <a:gd name="T31" fmla="*/ 51 h 261"/>
              <a:gd name="T32" fmla="*/ 218 w 260"/>
              <a:gd name="T33" fmla="*/ 35 h 261"/>
              <a:gd name="T34" fmla="*/ 135 w 260"/>
              <a:gd name="T35" fmla="*/ 13 h 261"/>
              <a:gd name="T36" fmla="*/ 218 w 260"/>
              <a:gd name="T37" fmla="*/ 35 h 261"/>
              <a:gd name="T38" fmla="*/ 135 w 260"/>
              <a:gd name="T39" fmla="*/ 261 h 261"/>
              <a:gd name="T40" fmla="*/ 209 w 260"/>
              <a:gd name="T41" fmla="*/ 217 h 261"/>
              <a:gd name="T42" fmla="*/ 130 w 260"/>
              <a:gd name="T43" fmla="*/ 238 h 261"/>
              <a:gd name="T44" fmla="*/ 130 w 260"/>
              <a:gd name="T45" fmla="*/ 23 h 261"/>
              <a:gd name="T46" fmla="*/ 130 w 260"/>
              <a:gd name="T47" fmla="*/ 238 h 261"/>
              <a:gd name="T48" fmla="*/ 65 w 260"/>
              <a:gd name="T49" fmla="*/ 146 h 261"/>
              <a:gd name="T50" fmla="*/ 71 w 260"/>
              <a:gd name="T51" fmla="*/ 141 h 261"/>
              <a:gd name="T52" fmla="*/ 66 w 260"/>
              <a:gd name="T53" fmla="*/ 97 h 261"/>
              <a:gd name="T54" fmla="*/ 50 w 260"/>
              <a:gd name="T55" fmla="*/ 113 h 261"/>
              <a:gd name="T56" fmla="*/ 73 w 260"/>
              <a:gd name="T57" fmla="*/ 117 h 261"/>
              <a:gd name="T58" fmla="*/ 46 w 260"/>
              <a:gd name="T59" fmla="*/ 149 h 261"/>
              <a:gd name="T60" fmla="*/ 88 w 260"/>
              <a:gd name="T61" fmla="*/ 157 h 261"/>
              <a:gd name="T62" fmla="*/ 141 w 260"/>
              <a:gd name="T63" fmla="*/ 133 h 261"/>
              <a:gd name="T64" fmla="*/ 134 w 260"/>
              <a:gd name="T65" fmla="*/ 98 h 261"/>
              <a:gd name="T66" fmla="*/ 94 w 260"/>
              <a:gd name="T67" fmla="*/ 134 h 261"/>
              <a:gd name="T68" fmla="*/ 120 w 260"/>
              <a:gd name="T69" fmla="*/ 143 h 261"/>
              <a:gd name="T70" fmla="*/ 134 w 260"/>
              <a:gd name="T71" fmla="*/ 157 h 261"/>
              <a:gd name="T72" fmla="*/ 141 w 260"/>
              <a:gd name="T73" fmla="*/ 143 h 261"/>
              <a:gd name="T74" fmla="*/ 160 w 260"/>
              <a:gd name="T75" fmla="*/ 89 h 261"/>
              <a:gd name="T76" fmla="*/ 151 w 260"/>
              <a:gd name="T77" fmla="*/ 180 h 261"/>
              <a:gd name="T78" fmla="*/ 160 w 260"/>
              <a:gd name="T79" fmla="*/ 89 h 261"/>
              <a:gd name="T80" fmla="*/ 215 w 260"/>
              <a:gd name="T81" fmla="*/ 107 h 261"/>
              <a:gd name="T82" fmla="*/ 173 w 260"/>
              <a:gd name="T83" fmla="*/ 98 h 261"/>
              <a:gd name="T84" fmla="*/ 200 w 260"/>
              <a:gd name="T85" fmla="*/ 110 h 261"/>
              <a:gd name="T86" fmla="*/ 176 w 260"/>
              <a:gd name="T87" fmla="*/ 157 h 261"/>
              <a:gd name="T88" fmla="*/ 217 w 260"/>
              <a:gd name="T89" fmla="*/ 210 h 261"/>
              <a:gd name="T90" fmla="*/ 260 w 260"/>
              <a:gd name="T91" fmla="*/ 136 h 261"/>
              <a:gd name="T92" fmla="*/ 217 w 260"/>
              <a:gd name="T93" fmla="*/ 21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 h="261">
                <a:moveTo>
                  <a:pt x="121" y="109"/>
                </a:moveTo>
                <a:cubicBezTo>
                  <a:pt x="121" y="109"/>
                  <a:pt x="121" y="109"/>
                  <a:pt x="121" y="109"/>
                </a:cubicBezTo>
                <a:cubicBezTo>
                  <a:pt x="121" y="113"/>
                  <a:pt x="120" y="116"/>
                  <a:pt x="120" y="120"/>
                </a:cubicBezTo>
                <a:cubicBezTo>
                  <a:pt x="120" y="133"/>
                  <a:pt x="120" y="133"/>
                  <a:pt x="120" y="133"/>
                </a:cubicBezTo>
                <a:cubicBezTo>
                  <a:pt x="107" y="133"/>
                  <a:pt x="107" y="133"/>
                  <a:pt x="107" y="133"/>
                </a:cubicBezTo>
                <a:cubicBezTo>
                  <a:pt x="107" y="133"/>
                  <a:pt x="107" y="133"/>
                  <a:pt x="107" y="133"/>
                </a:cubicBezTo>
                <a:cubicBezTo>
                  <a:pt x="115" y="120"/>
                  <a:pt x="115" y="120"/>
                  <a:pt x="115" y="120"/>
                </a:cubicBezTo>
                <a:cubicBezTo>
                  <a:pt x="117" y="116"/>
                  <a:pt x="119" y="113"/>
                  <a:pt x="121" y="109"/>
                </a:cubicBezTo>
                <a:close/>
                <a:moveTo>
                  <a:pt x="125" y="13"/>
                </a:moveTo>
                <a:cubicBezTo>
                  <a:pt x="125" y="0"/>
                  <a:pt x="125" y="0"/>
                  <a:pt x="125" y="0"/>
                </a:cubicBezTo>
                <a:cubicBezTo>
                  <a:pt x="93" y="2"/>
                  <a:pt x="64" y="15"/>
                  <a:pt x="41" y="35"/>
                </a:cubicBezTo>
                <a:cubicBezTo>
                  <a:pt x="51" y="44"/>
                  <a:pt x="51" y="44"/>
                  <a:pt x="51" y="44"/>
                </a:cubicBezTo>
                <a:cubicBezTo>
                  <a:pt x="70" y="26"/>
                  <a:pt x="96" y="15"/>
                  <a:pt x="125" y="13"/>
                </a:cubicBezTo>
                <a:close/>
                <a:moveTo>
                  <a:pt x="41" y="226"/>
                </a:moveTo>
                <a:cubicBezTo>
                  <a:pt x="64" y="247"/>
                  <a:pt x="93" y="260"/>
                  <a:pt x="125" y="261"/>
                </a:cubicBezTo>
                <a:cubicBezTo>
                  <a:pt x="125" y="248"/>
                  <a:pt x="125" y="248"/>
                  <a:pt x="125" y="248"/>
                </a:cubicBezTo>
                <a:cubicBezTo>
                  <a:pt x="96" y="247"/>
                  <a:pt x="70" y="235"/>
                  <a:pt x="51" y="217"/>
                </a:cubicBezTo>
                <a:lnTo>
                  <a:pt x="41" y="226"/>
                </a:lnTo>
                <a:close/>
                <a:moveTo>
                  <a:pt x="13" y="136"/>
                </a:moveTo>
                <a:cubicBezTo>
                  <a:pt x="0" y="136"/>
                  <a:pt x="0" y="136"/>
                  <a:pt x="0" y="136"/>
                </a:cubicBezTo>
                <a:cubicBezTo>
                  <a:pt x="1" y="168"/>
                  <a:pt x="14" y="197"/>
                  <a:pt x="34" y="219"/>
                </a:cubicBezTo>
                <a:cubicBezTo>
                  <a:pt x="43" y="210"/>
                  <a:pt x="43" y="210"/>
                  <a:pt x="43" y="210"/>
                </a:cubicBezTo>
                <a:cubicBezTo>
                  <a:pt x="25" y="190"/>
                  <a:pt x="14" y="164"/>
                  <a:pt x="13" y="136"/>
                </a:cubicBezTo>
                <a:close/>
                <a:moveTo>
                  <a:pt x="43" y="51"/>
                </a:moveTo>
                <a:cubicBezTo>
                  <a:pt x="34" y="42"/>
                  <a:pt x="34" y="42"/>
                  <a:pt x="34" y="42"/>
                </a:cubicBezTo>
                <a:cubicBezTo>
                  <a:pt x="14" y="64"/>
                  <a:pt x="1" y="94"/>
                  <a:pt x="0" y="126"/>
                </a:cubicBezTo>
                <a:cubicBezTo>
                  <a:pt x="13" y="126"/>
                  <a:pt x="13" y="126"/>
                  <a:pt x="13" y="126"/>
                </a:cubicBezTo>
                <a:cubicBezTo>
                  <a:pt x="14" y="97"/>
                  <a:pt x="25" y="71"/>
                  <a:pt x="43" y="51"/>
                </a:cubicBezTo>
                <a:close/>
                <a:moveTo>
                  <a:pt x="248" y="126"/>
                </a:moveTo>
                <a:cubicBezTo>
                  <a:pt x="260" y="126"/>
                  <a:pt x="260" y="126"/>
                  <a:pt x="260" y="126"/>
                </a:cubicBezTo>
                <a:cubicBezTo>
                  <a:pt x="259" y="93"/>
                  <a:pt x="246" y="64"/>
                  <a:pt x="226" y="42"/>
                </a:cubicBezTo>
                <a:cubicBezTo>
                  <a:pt x="217" y="51"/>
                  <a:pt x="217" y="51"/>
                  <a:pt x="217" y="51"/>
                </a:cubicBezTo>
                <a:cubicBezTo>
                  <a:pt x="235" y="71"/>
                  <a:pt x="246" y="97"/>
                  <a:pt x="248" y="126"/>
                </a:cubicBezTo>
                <a:close/>
                <a:moveTo>
                  <a:pt x="218" y="35"/>
                </a:moveTo>
                <a:cubicBezTo>
                  <a:pt x="196" y="14"/>
                  <a:pt x="167" y="2"/>
                  <a:pt x="135" y="0"/>
                </a:cubicBezTo>
                <a:cubicBezTo>
                  <a:pt x="135" y="13"/>
                  <a:pt x="135" y="13"/>
                  <a:pt x="135" y="13"/>
                </a:cubicBezTo>
                <a:cubicBezTo>
                  <a:pt x="164" y="14"/>
                  <a:pt x="190" y="26"/>
                  <a:pt x="209" y="44"/>
                </a:cubicBezTo>
                <a:lnTo>
                  <a:pt x="218" y="35"/>
                </a:lnTo>
                <a:close/>
                <a:moveTo>
                  <a:pt x="135" y="248"/>
                </a:moveTo>
                <a:cubicBezTo>
                  <a:pt x="135" y="261"/>
                  <a:pt x="135" y="261"/>
                  <a:pt x="135" y="261"/>
                </a:cubicBezTo>
                <a:cubicBezTo>
                  <a:pt x="167" y="260"/>
                  <a:pt x="196" y="247"/>
                  <a:pt x="218" y="226"/>
                </a:cubicBezTo>
                <a:cubicBezTo>
                  <a:pt x="209" y="217"/>
                  <a:pt x="209" y="217"/>
                  <a:pt x="209" y="217"/>
                </a:cubicBezTo>
                <a:cubicBezTo>
                  <a:pt x="190" y="236"/>
                  <a:pt x="164" y="247"/>
                  <a:pt x="135" y="248"/>
                </a:cubicBezTo>
                <a:close/>
                <a:moveTo>
                  <a:pt x="130" y="238"/>
                </a:moveTo>
                <a:cubicBezTo>
                  <a:pt x="71" y="238"/>
                  <a:pt x="23" y="190"/>
                  <a:pt x="23" y="131"/>
                </a:cubicBezTo>
                <a:cubicBezTo>
                  <a:pt x="23" y="71"/>
                  <a:pt x="71" y="23"/>
                  <a:pt x="130" y="23"/>
                </a:cubicBezTo>
                <a:cubicBezTo>
                  <a:pt x="189" y="23"/>
                  <a:pt x="238" y="71"/>
                  <a:pt x="238" y="131"/>
                </a:cubicBezTo>
                <a:cubicBezTo>
                  <a:pt x="238" y="190"/>
                  <a:pt x="189" y="238"/>
                  <a:pt x="130" y="238"/>
                </a:cubicBezTo>
                <a:close/>
                <a:moveTo>
                  <a:pt x="88" y="146"/>
                </a:moveTo>
                <a:cubicBezTo>
                  <a:pt x="65" y="146"/>
                  <a:pt x="65" y="146"/>
                  <a:pt x="65" y="146"/>
                </a:cubicBezTo>
                <a:cubicBezTo>
                  <a:pt x="65" y="146"/>
                  <a:pt x="65" y="146"/>
                  <a:pt x="65" y="146"/>
                </a:cubicBezTo>
                <a:cubicBezTo>
                  <a:pt x="71" y="141"/>
                  <a:pt x="71" y="141"/>
                  <a:pt x="71" y="141"/>
                </a:cubicBezTo>
                <a:cubicBezTo>
                  <a:pt x="79" y="134"/>
                  <a:pt x="86" y="126"/>
                  <a:pt x="86" y="116"/>
                </a:cubicBezTo>
                <a:cubicBezTo>
                  <a:pt x="86" y="105"/>
                  <a:pt x="79" y="97"/>
                  <a:pt x="66" y="97"/>
                </a:cubicBezTo>
                <a:cubicBezTo>
                  <a:pt x="58" y="97"/>
                  <a:pt x="51" y="100"/>
                  <a:pt x="46" y="103"/>
                </a:cubicBezTo>
                <a:cubicBezTo>
                  <a:pt x="50" y="113"/>
                  <a:pt x="50" y="113"/>
                  <a:pt x="50" y="113"/>
                </a:cubicBezTo>
                <a:cubicBezTo>
                  <a:pt x="53" y="111"/>
                  <a:pt x="58" y="108"/>
                  <a:pt x="63" y="108"/>
                </a:cubicBezTo>
                <a:cubicBezTo>
                  <a:pt x="70" y="108"/>
                  <a:pt x="73" y="112"/>
                  <a:pt x="73" y="117"/>
                </a:cubicBezTo>
                <a:cubicBezTo>
                  <a:pt x="72" y="124"/>
                  <a:pt x="66" y="131"/>
                  <a:pt x="53" y="142"/>
                </a:cubicBezTo>
                <a:cubicBezTo>
                  <a:pt x="46" y="149"/>
                  <a:pt x="46" y="149"/>
                  <a:pt x="46" y="149"/>
                </a:cubicBezTo>
                <a:cubicBezTo>
                  <a:pt x="46" y="157"/>
                  <a:pt x="46" y="157"/>
                  <a:pt x="46" y="157"/>
                </a:cubicBezTo>
                <a:cubicBezTo>
                  <a:pt x="88" y="157"/>
                  <a:pt x="88" y="157"/>
                  <a:pt x="88" y="157"/>
                </a:cubicBezTo>
                <a:lnTo>
                  <a:pt x="88" y="146"/>
                </a:lnTo>
                <a:close/>
                <a:moveTo>
                  <a:pt x="141" y="133"/>
                </a:moveTo>
                <a:cubicBezTo>
                  <a:pt x="134" y="133"/>
                  <a:pt x="134" y="133"/>
                  <a:pt x="134" y="133"/>
                </a:cubicBezTo>
                <a:cubicBezTo>
                  <a:pt x="134" y="98"/>
                  <a:pt x="134" y="98"/>
                  <a:pt x="134" y="98"/>
                </a:cubicBezTo>
                <a:cubicBezTo>
                  <a:pt x="117" y="98"/>
                  <a:pt x="117" y="98"/>
                  <a:pt x="117" y="98"/>
                </a:cubicBezTo>
                <a:cubicBezTo>
                  <a:pt x="94" y="134"/>
                  <a:pt x="94" y="134"/>
                  <a:pt x="94" y="134"/>
                </a:cubicBezTo>
                <a:cubicBezTo>
                  <a:pt x="94" y="143"/>
                  <a:pt x="94" y="143"/>
                  <a:pt x="94" y="143"/>
                </a:cubicBezTo>
                <a:cubicBezTo>
                  <a:pt x="120" y="143"/>
                  <a:pt x="120" y="143"/>
                  <a:pt x="120" y="143"/>
                </a:cubicBezTo>
                <a:cubicBezTo>
                  <a:pt x="120" y="157"/>
                  <a:pt x="120" y="157"/>
                  <a:pt x="120" y="157"/>
                </a:cubicBezTo>
                <a:cubicBezTo>
                  <a:pt x="134" y="157"/>
                  <a:pt x="134" y="157"/>
                  <a:pt x="134" y="157"/>
                </a:cubicBezTo>
                <a:cubicBezTo>
                  <a:pt x="134" y="143"/>
                  <a:pt x="134" y="143"/>
                  <a:pt x="134" y="143"/>
                </a:cubicBezTo>
                <a:cubicBezTo>
                  <a:pt x="141" y="143"/>
                  <a:pt x="141" y="143"/>
                  <a:pt x="141" y="143"/>
                </a:cubicBezTo>
                <a:lnTo>
                  <a:pt x="141" y="133"/>
                </a:lnTo>
                <a:close/>
                <a:moveTo>
                  <a:pt x="160" y="89"/>
                </a:moveTo>
                <a:cubicBezTo>
                  <a:pt x="151" y="89"/>
                  <a:pt x="151" y="89"/>
                  <a:pt x="151" y="89"/>
                </a:cubicBezTo>
                <a:cubicBezTo>
                  <a:pt x="151" y="180"/>
                  <a:pt x="151" y="180"/>
                  <a:pt x="151" y="180"/>
                </a:cubicBezTo>
                <a:cubicBezTo>
                  <a:pt x="160" y="180"/>
                  <a:pt x="160" y="180"/>
                  <a:pt x="160" y="180"/>
                </a:cubicBezTo>
                <a:lnTo>
                  <a:pt x="160" y="89"/>
                </a:lnTo>
                <a:close/>
                <a:moveTo>
                  <a:pt x="190" y="157"/>
                </a:moveTo>
                <a:cubicBezTo>
                  <a:pt x="215" y="107"/>
                  <a:pt x="215" y="107"/>
                  <a:pt x="215" y="107"/>
                </a:cubicBezTo>
                <a:cubicBezTo>
                  <a:pt x="215" y="98"/>
                  <a:pt x="215" y="98"/>
                  <a:pt x="215" y="98"/>
                </a:cubicBezTo>
                <a:cubicBezTo>
                  <a:pt x="173" y="98"/>
                  <a:pt x="173" y="98"/>
                  <a:pt x="173" y="98"/>
                </a:cubicBezTo>
                <a:cubicBezTo>
                  <a:pt x="173" y="110"/>
                  <a:pt x="173" y="110"/>
                  <a:pt x="173" y="110"/>
                </a:cubicBezTo>
                <a:cubicBezTo>
                  <a:pt x="200" y="110"/>
                  <a:pt x="200" y="110"/>
                  <a:pt x="200" y="110"/>
                </a:cubicBezTo>
                <a:cubicBezTo>
                  <a:pt x="200" y="110"/>
                  <a:pt x="200" y="110"/>
                  <a:pt x="200" y="110"/>
                </a:cubicBezTo>
                <a:cubicBezTo>
                  <a:pt x="176" y="157"/>
                  <a:pt x="176" y="157"/>
                  <a:pt x="176" y="157"/>
                </a:cubicBezTo>
                <a:lnTo>
                  <a:pt x="190" y="157"/>
                </a:lnTo>
                <a:close/>
                <a:moveTo>
                  <a:pt x="217" y="210"/>
                </a:moveTo>
                <a:cubicBezTo>
                  <a:pt x="226" y="219"/>
                  <a:pt x="226" y="219"/>
                  <a:pt x="226" y="219"/>
                </a:cubicBezTo>
                <a:cubicBezTo>
                  <a:pt x="246" y="197"/>
                  <a:pt x="259" y="168"/>
                  <a:pt x="260" y="136"/>
                </a:cubicBezTo>
                <a:cubicBezTo>
                  <a:pt x="248" y="136"/>
                  <a:pt x="248" y="136"/>
                  <a:pt x="248" y="136"/>
                </a:cubicBezTo>
                <a:cubicBezTo>
                  <a:pt x="246" y="164"/>
                  <a:pt x="235" y="190"/>
                  <a:pt x="217" y="21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文本框 20"/>
          <p:cNvSpPr txBox="1"/>
          <p:nvPr/>
        </p:nvSpPr>
        <p:spPr>
          <a:xfrm>
            <a:off x="5148681" y="1900102"/>
            <a:ext cx="1321324" cy="369332"/>
          </a:xfrm>
          <a:prstGeom prst="rect">
            <a:avLst/>
          </a:prstGeom>
          <a:noFill/>
        </p:spPr>
        <p:txBody>
          <a:bodyPr wrap="none" rtlCol="0">
            <a:prstTxWarp prst="textArchUp">
              <a:avLst>
                <a:gd name="adj" fmla="val 12125982"/>
              </a:avLst>
            </a:prstTxWarp>
            <a:spAutoFit/>
          </a:bodyPr>
          <a:lstStyle/>
          <a:p>
            <a:pPr algn="ctr"/>
            <a:r>
              <a:rPr lang="en-US" altLang="zh-CN" dirty="0" smtClean="0">
                <a:solidFill>
                  <a:schemeClr val="bg1"/>
                </a:solidFill>
              </a:rPr>
              <a:t>Professional</a:t>
            </a:r>
            <a:endParaRPr lang="en-US" altLang="zh-CN" dirty="0" smtClean="0">
              <a:solidFill>
                <a:schemeClr val="bg1"/>
              </a:solidFill>
            </a:endParaRPr>
          </a:p>
        </p:txBody>
      </p:sp>
      <p:sp>
        <p:nvSpPr>
          <p:cNvPr id="22" name="文本框 21"/>
          <p:cNvSpPr txBox="1"/>
          <p:nvPr/>
        </p:nvSpPr>
        <p:spPr>
          <a:xfrm>
            <a:off x="5148681" y="4471852"/>
            <a:ext cx="1321324" cy="369332"/>
          </a:xfrm>
          <a:prstGeom prst="rect">
            <a:avLst/>
          </a:prstGeom>
          <a:noFill/>
        </p:spPr>
        <p:txBody>
          <a:bodyPr wrap="none" rtlCol="0">
            <a:prstTxWarp prst="textArchDown">
              <a:avLst/>
            </a:prstTxWarp>
            <a:spAutoFit/>
          </a:bodyPr>
          <a:lstStyle/>
          <a:p>
            <a:pPr algn="ctr"/>
            <a:r>
              <a:rPr lang="en-US" altLang="zh-CN" dirty="0" smtClean="0">
                <a:solidFill>
                  <a:schemeClr val="bg1"/>
                </a:solidFill>
              </a:rPr>
              <a:t>Efficient</a:t>
            </a:r>
            <a:endParaRPr lang="en-US" altLang="zh-CN" dirty="0" smtClean="0">
              <a:solidFill>
                <a:schemeClr val="bg1"/>
              </a:solidFill>
            </a:endParaRPr>
          </a:p>
        </p:txBody>
      </p:sp>
      <p:sp>
        <p:nvSpPr>
          <p:cNvPr id="23" name="椭圆 22"/>
          <p:cNvSpPr/>
          <p:nvPr/>
        </p:nvSpPr>
        <p:spPr>
          <a:xfrm>
            <a:off x="8502741" y="1575344"/>
            <a:ext cx="180000" cy="180000"/>
          </a:xfrm>
          <a:prstGeom prst="ellipse">
            <a:avLst/>
          </a:prstGeom>
          <a:solidFill>
            <a:srgbClr val="61B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604808" y="1854876"/>
            <a:ext cx="1687830" cy="460375"/>
          </a:xfrm>
          <a:prstGeom prst="rect">
            <a:avLst/>
          </a:prstGeom>
          <a:noFill/>
        </p:spPr>
        <p:txBody>
          <a:bodyPr wrap="none" rtlCol="0">
            <a:spAutoFit/>
          </a:bodyPr>
          <a:lstStyle/>
          <a:p>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玩法分析</a:t>
            </a:r>
            <a:endPar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椭圆 25"/>
          <p:cNvSpPr/>
          <p:nvPr/>
        </p:nvSpPr>
        <p:spPr>
          <a:xfrm>
            <a:off x="8526236" y="4029652"/>
            <a:ext cx="180000" cy="180000"/>
          </a:xfrm>
          <a:prstGeom prst="ellipse">
            <a:avLst/>
          </a:prstGeom>
          <a:solidFill>
            <a:srgbClr val="61B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783878" y="4209489"/>
            <a:ext cx="1687830" cy="460375"/>
          </a:xfrm>
          <a:prstGeom prst="rect">
            <a:avLst/>
          </a:prstGeom>
          <a:noFill/>
        </p:spPr>
        <p:txBody>
          <a:bodyPr wrap="none" rtlCol="0">
            <a:spAutoFit/>
          </a:bodyPr>
          <a:lstStyle/>
          <a:p>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项目实现</a:t>
            </a:r>
            <a:endPar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椭圆 28"/>
          <p:cNvSpPr/>
          <p:nvPr/>
        </p:nvSpPr>
        <p:spPr>
          <a:xfrm>
            <a:off x="2989784" y="1669324"/>
            <a:ext cx="180000" cy="180000"/>
          </a:xfrm>
          <a:prstGeom prst="ellipse">
            <a:avLst/>
          </a:prstGeom>
          <a:solidFill>
            <a:srgbClr val="61B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145540" y="1948815"/>
            <a:ext cx="2126615" cy="46037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起步</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讨论</a:t>
            </a:r>
            <a:endPar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椭圆 31"/>
          <p:cNvSpPr/>
          <p:nvPr/>
        </p:nvSpPr>
        <p:spPr>
          <a:xfrm>
            <a:off x="2985339" y="4029652"/>
            <a:ext cx="180000" cy="180000"/>
          </a:xfrm>
          <a:prstGeom prst="ellipse">
            <a:avLst/>
          </a:prstGeom>
          <a:solidFill>
            <a:srgbClr val="61B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140247" y="4209489"/>
            <a:ext cx="1687830" cy="460375"/>
          </a:xfrm>
          <a:prstGeom prst="rect">
            <a:avLst/>
          </a:prstGeom>
          <a:noFill/>
        </p:spPr>
        <p:txBody>
          <a:bodyPr wrap="none" rtlCol="0">
            <a:spAutoFit/>
          </a:bodyPr>
          <a:lstStyle/>
          <a:p>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结构设计</a:t>
            </a:r>
            <a:endPar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Effect transition="in" filter="fade">
                                      <p:cBhvr>
                                        <p:cTn id="26" dur="500"/>
                                        <p:tgtEl>
                                          <p:spTgt spid="1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1" grpId="0"/>
      <p:bldP spid="22" grpId="0"/>
      <p:bldP spid="23" grpId="0" bldLvl="0" animBg="1"/>
      <p:bldP spid="24" grpId="0"/>
      <p:bldP spid="26" grpId="0" bldLvl="0" animBg="1"/>
      <p:bldP spid="27" grpId="0"/>
      <p:bldP spid="29" grpId="0" bldLvl="0" animBg="1"/>
      <p:bldP spid="30" grpId="0"/>
      <p:bldP spid="32" grpId="0" bldLvl="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游戏起步讨论</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42100" y="149850"/>
            <a:ext cx="255156" cy="523221"/>
            <a:chOff x="2524835" y="1384107"/>
            <a:chExt cx="1528551" cy="3134436"/>
          </a:xfrm>
          <a:blipFill>
            <a:blip r:embed="rId1"/>
            <a:stretch>
              <a:fillRect/>
            </a:stretch>
          </a:blipFill>
        </p:grpSpPr>
        <p:sp>
          <p:nvSpPr>
            <p:cNvPr id="7" name="矩形 6"/>
            <p:cNvSpPr/>
            <p:nvPr/>
          </p:nvSpPr>
          <p:spPr>
            <a:xfrm>
              <a:off x="2634018" y="1384107"/>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8" name="矩形 7"/>
            <p:cNvSpPr/>
            <p:nvPr/>
          </p:nvSpPr>
          <p:spPr>
            <a:xfrm>
              <a:off x="3772469" y="1536507"/>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9" name="矩形 8"/>
            <p:cNvSpPr/>
            <p:nvPr/>
          </p:nvSpPr>
          <p:spPr>
            <a:xfrm>
              <a:off x="2634018" y="2745471"/>
              <a:ext cx="1310185" cy="282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0" name="矩形 9"/>
            <p:cNvSpPr/>
            <p:nvPr/>
          </p:nvSpPr>
          <p:spPr>
            <a:xfrm>
              <a:off x="2524835" y="3027525"/>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1" name="矩形 10"/>
            <p:cNvSpPr/>
            <p:nvPr/>
          </p:nvSpPr>
          <p:spPr>
            <a:xfrm>
              <a:off x="2665293" y="4259235"/>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12" name="组合 11"/>
          <p:cNvGrpSpPr/>
          <p:nvPr/>
        </p:nvGrpSpPr>
        <p:grpSpPr>
          <a:xfrm>
            <a:off x="5651787" y="3424350"/>
            <a:ext cx="3077906" cy="3069976"/>
            <a:chOff x="4519748" y="2142104"/>
            <a:chExt cx="2393678" cy="2387511"/>
          </a:xfrm>
        </p:grpSpPr>
        <p:sp>
          <p:nvSpPr>
            <p:cNvPr id="13" name="Freeform 68"/>
            <p:cNvSpPr/>
            <p:nvPr/>
          </p:nvSpPr>
          <p:spPr bwMode="auto">
            <a:xfrm>
              <a:off x="4593779" y="2142104"/>
              <a:ext cx="2319647" cy="2319647"/>
            </a:xfrm>
            <a:custGeom>
              <a:avLst/>
              <a:gdLst>
                <a:gd name="T0" fmla="*/ 150 w 159"/>
                <a:gd name="T1" fmla="*/ 9 h 159"/>
                <a:gd name="T2" fmla="*/ 60 w 159"/>
                <a:gd name="T3" fmla="*/ 67 h 159"/>
                <a:gd name="T4" fmla="*/ 0 w 159"/>
                <a:gd name="T5" fmla="*/ 149 h 159"/>
                <a:gd name="T6" fmla="*/ 10 w 159"/>
                <a:gd name="T7" fmla="*/ 159 h 159"/>
                <a:gd name="T8" fmla="*/ 92 w 159"/>
                <a:gd name="T9" fmla="*/ 100 h 159"/>
                <a:gd name="T10" fmla="*/ 150 w 159"/>
                <a:gd name="T11" fmla="*/ 9 h 159"/>
              </a:gdLst>
              <a:ahLst/>
              <a:cxnLst>
                <a:cxn ang="0">
                  <a:pos x="T0" y="T1"/>
                </a:cxn>
                <a:cxn ang="0">
                  <a:pos x="T2" y="T3"/>
                </a:cxn>
                <a:cxn ang="0">
                  <a:pos x="T4" y="T5"/>
                </a:cxn>
                <a:cxn ang="0">
                  <a:pos x="T6" y="T7"/>
                </a:cxn>
                <a:cxn ang="0">
                  <a:pos x="T8" y="T9"/>
                </a:cxn>
                <a:cxn ang="0">
                  <a:pos x="T10" y="T11"/>
                </a:cxn>
              </a:cxnLst>
              <a:rect l="0" t="0" r="r" b="b"/>
              <a:pathLst>
                <a:path w="159" h="159">
                  <a:moveTo>
                    <a:pt x="150" y="9"/>
                  </a:moveTo>
                  <a:cubicBezTo>
                    <a:pt x="141" y="0"/>
                    <a:pt x="101" y="26"/>
                    <a:pt x="60" y="67"/>
                  </a:cubicBezTo>
                  <a:cubicBezTo>
                    <a:pt x="27" y="100"/>
                    <a:pt x="3" y="133"/>
                    <a:pt x="0" y="149"/>
                  </a:cubicBezTo>
                  <a:cubicBezTo>
                    <a:pt x="10" y="159"/>
                    <a:pt x="10" y="159"/>
                    <a:pt x="10" y="159"/>
                  </a:cubicBezTo>
                  <a:cubicBezTo>
                    <a:pt x="26" y="156"/>
                    <a:pt x="59" y="133"/>
                    <a:pt x="92" y="100"/>
                  </a:cubicBezTo>
                  <a:cubicBezTo>
                    <a:pt x="133" y="59"/>
                    <a:pt x="159" y="18"/>
                    <a:pt x="150" y="9"/>
                  </a:cubicBezTo>
                  <a:close/>
                </a:path>
              </a:pathLst>
            </a:custGeom>
            <a:blipFill dpi="0" rotWithShape="1">
              <a:blip r:embed="rId1">
                <a:extLst>
                  <a:ext uri="{28A0092B-C50C-407E-A947-70E740481C1C}">
                    <a14:useLocalDpi xmlns:a14="http://schemas.microsoft.com/office/drawing/2010/main" val="0"/>
                  </a:ext>
                </a:extLst>
              </a:blip>
              <a:srcRect/>
              <a:stretch>
                <a:fillRect/>
              </a:stretch>
            </a:blipFill>
            <a:ln w="30163" cap="rnd">
              <a:solidFill>
                <a:srgbClr val="000000"/>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Line 69"/>
            <p:cNvSpPr>
              <a:spLocks noChangeShapeType="1"/>
            </p:cNvSpPr>
            <p:nvPr/>
          </p:nvSpPr>
          <p:spPr bwMode="auto">
            <a:xfrm flipH="1">
              <a:off x="4519748" y="4400058"/>
              <a:ext cx="148063" cy="129557"/>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70"/>
            <p:cNvSpPr/>
            <p:nvPr/>
          </p:nvSpPr>
          <p:spPr bwMode="auto">
            <a:xfrm>
              <a:off x="5512999" y="2142104"/>
              <a:ext cx="1209178" cy="641605"/>
            </a:xfrm>
            <a:custGeom>
              <a:avLst/>
              <a:gdLst>
                <a:gd name="T0" fmla="*/ 0 w 83"/>
                <a:gd name="T1" fmla="*/ 44 h 44"/>
                <a:gd name="T2" fmla="*/ 65 w 83"/>
                <a:gd name="T3" fmla="*/ 13 h 44"/>
                <a:gd name="T4" fmla="*/ 83 w 83"/>
                <a:gd name="T5" fmla="*/ 31 h 44"/>
              </a:gdLst>
              <a:ahLst/>
              <a:cxnLst>
                <a:cxn ang="0">
                  <a:pos x="T0" y="T1"/>
                </a:cxn>
                <a:cxn ang="0">
                  <a:pos x="T2" y="T3"/>
                </a:cxn>
                <a:cxn ang="0">
                  <a:pos x="T4" y="T5"/>
                </a:cxn>
              </a:cxnLst>
              <a:rect l="0" t="0" r="r" b="b"/>
              <a:pathLst>
                <a:path w="83" h="44">
                  <a:moveTo>
                    <a:pt x="0" y="44"/>
                  </a:moveTo>
                  <a:cubicBezTo>
                    <a:pt x="46" y="0"/>
                    <a:pt x="65" y="13"/>
                    <a:pt x="65" y="13"/>
                  </a:cubicBezTo>
                  <a:cubicBezTo>
                    <a:pt x="74" y="22"/>
                    <a:pt x="83" y="31"/>
                    <a:pt x="83" y="31"/>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Line 66"/>
            <p:cNvSpPr>
              <a:spLocks noChangeShapeType="1"/>
            </p:cNvSpPr>
            <p:nvPr/>
          </p:nvSpPr>
          <p:spPr bwMode="auto">
            <a:xfrm>
              <a:off x="5093488" y="3567204"/>
              <a:ext cx="388666" cy="394834"/>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Line 67"/>
            <p:cNvSpPr>
              <a:spLocks noChangeShapeType="1"/>
            </p:cNvSpPr>
            <p:nvPr/>
          </p:nvSpPr>
          <p:spPr bwMode="auto">
            <a:xfrm>
              <a:off x="5192197" y="3468496"/>
              <a:ext cx="394833" cy="394834"/>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8" name="组合 17"/>
          <p:cNvGrpSpPr/>
          <p:nvPr/>
        </p:nvGrpSpPr>
        <p:grpSpPr>
          <a:xfrm>
            <a:off x="8560225" y="3424350"/>
            <a:ext cx="2555250" cy="168833"/>
            <a:chOff x="7571530" y="2285795"/>
            <a:chExt cx="2555250" cy="168833"/>
          </a:xfrm>
        </p:grpSpPr>
        <p:cxnSp>
          <p:nvCxnSpPr>
            <p:cNvPr id="19" name="直接连接符 18"/>
            <p:cNvCxnSpPr>
              <a:stCxn id="13" idx="0"/>
            </p:cNvCxnSpPr>
            <p:nvPr/>
          </p:nvCxnSpPr>
          <p:spPr>
            <a:xfrm flipV="1">
              <a:off x="7571530" y="2285795"/>
              <a:ext cx="345469" cy="168833"/>
            </a:xfrm>
            <a:prstGeom prst="line">
              <a:avLst/>
            </a:prstGeom>
            <a:ln w="28575">
              <a:solidFill>
                <a:srgbClr val="4D78B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11589" y="2285795"/>
              <a:ext cx="2315191" cy="0"/>
            </a:xfrm>
            <a:prstGeom prst="line">
              <a:avLst/>
            </a:prstGeom>
            <a:ln w="28575">
              <a:solidFill>
                <a:srgbClr val="4D78BF"/>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3150526" y="4647781"/>
            <a:ext cx="3230738" cy="562338"/>
            <a:chOff x="7466120" y="2089105"/>
            <a:chExt cx="3063132" cy="365525"/>
          </a:xfrm>
        </p:grpSpPr>
        <p:cxnSp>
          <p:nvCxnSpPr>
            <p:cNvPr id="25" name="直接连接符 24"/>
            <p:cNvCxnSpPr/>
            <p:nvPr/>
          </p:nvCxnSpPr>
          <p:spPr>
            <a:xfrm flipV="1">
              <a:off x="7466120" y="2089106"/>
              <a:ext cx="747941" cy="365524"/>
            </a:xfrm>
            <a:prstGeom prst="line">
              <a:avLst/>
            </a:prstGeom>
            <a:ln w="28575">
              <a:solidFill>
                <a:srgbClr val="4D78B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214061" y="2089105"/>
              <a:ext cx="2315191" cy="0"/>
            </a:xfrm>
            <a:prstGeom prst="line">
              <a:avLst/>
            </a:prstGeom>
            <a:ln w="28575">
              <a:solidFill>
                <a:srgbClr val="4D78BF"/>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8905875" y="0"/>
            <a:ext cx="3227705" cy="3415030"/>
          </a:xfrm>
          <a:prstGeom prst="rect">
            <a:avLst/>
          </a:prstGeom>
        </p:spPr>
        <p:txBody>
          <a:bodyPr wrap="square">
            <a:spAutoFit/>
          </a:bodyPr>
          <a:lstStyle/>
          <a:p>
            <a:pPr>
              <a:lnSpc>
                <a:spcPct val="150000"/>
              </a:lnSpc>
              <a:spcAft>
                <a:spcPts val="600"/>
              </a:spcAft>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开始阶段我们做了一定的讨论，利用notion这个笔记软件进行记录，这个笔记可以通过链接共享，这样我们都可以随时编辑，更新并同步内容。此页面将工作划大致分为场景界面，物理模型，游戏玩法，细节打磨，注释等多方面。</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图片 32" descr="图片1"/>
          <p:cNvPicPr>
            <a:picLocks noChangeAspect="1"/>
          </p:cNvPicPr>
          <p:nvPr/>
        </p:nvPicPr>
        <p:blipFill>
          <a:blip r:embed="rId3"/>
          <a:stretch>
            <a:fillRect/>
          </a:stretch>
        </p:blipFill>
        <p:spPr>
          <a:xfrm>
            <a:off x="16510" y="1527810"/>
            <a:ext cx="6912610" cy="2747645"/>
          </a:xfrm>
          <a:prstGeom prst="rect">
            <a:avLst/>
          </a:prstGeom>
        </p:spPr>
      </p:pic>
      <p:pic>
        <p:nvPicPr>
          <p:cNvPr id="34" name="图片 5"/>
          <p:cNvPicPr>
            <a:picLocks noChangeAspect="1"/>
          </p:cNvPicPr>
          <p:nvPr/>
        </p:nvPicPr>
        <p:blipFill>
          <a:blip r:embed="rId4"/>
          <a:stretch>
            <a:fillRect/>
          </a:stretch>
        </p:blipFill>
        <p:spPr>
          <a:xfrm>
            <a:off x="1072515" y="4768215"/>
            <a:ext cx="3489325" cy="2012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iterate type="lt">
                                        <p:tmPct val="26667"/>
                                      </p:iterate>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27"/>
                                            </p:tgtEl>
                                            <p:attrNameLst>
                                              <p:attrName>style.visibility</p:attrName>
                                            </p:attrNameLst>
                                          </p:cBhvr>
                                          <p:to>
                                            <p:strVal val="visible"/>
                                          </p:to>
                                        </p:set>
                                        <p:anim calcmode="discrete" valueType="clr">
                                          <p:cBhvr override="childStyle">
                                            <p:cTn id="16"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7"/>
                                            </p:tgtEl>
                                            <p:attrNameLst>
                                              <p:attrName>fillcolor</p:attrName>
                                            </p:attrNameLst>
                                          </p:cBhvr>
                                          <p:tavLst>
                                            <p:tav tm="0">
                                              <p:val>
                                                <p:clrVal>
                                                  <a:schemeClr val="accent2"/>
                                                </p:clrVal>
                                              </p:val>
                                            </p:tav>
                                            <p:tav tm="50000">
                                              <p:val>
                                                <p:clrVal>
                                                  <a:schemeClr val="hlink"/>
                                                </p:clrVal>
                                              </p:val>
                                            </p:tav>
                                          </p:tavLst>
                                        </p:anim>
                                        <p:set>
                                          <p:cBhvr>
                                            <p:cTn id="18" dur="80"/>
                                            <p:tgtEl>
                                              <p:spTgt spid="27"/>
                                            </p:tgtEl>
                                            <p:attrNameLst>
                                              <p:attrName>fill.type</p:attrName>
                                            </p:attrNameLst>
                                          </p:cBhvr>
                                          <p:to>
                                            <p:strVal val="solid"/>
                                          </p:to>
                                        </p:set>
                                      </p:childTnLst>
                                    </p:cTn>
                                  </p:par>
                                </p:childTnLst>
                              </p:cTn>
                            </p:par>
                            <p:par>
                              <p:cTn id="19" fill="hold">
                                <p:stCondLst>
                                  <p:cond delay="5279"/>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iterate type="lt">
                                        <p:tmPct val="26667"/>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27"/>
                                            </p:tgtEl>
                                            <p:attrNameLst>
                                              <p:attrName>style.visibility</p:attrName>
                                            </p:attrNameLst>
                                          </p:cBhvr>
                                          <p:to>
                                            <p:strVal val="visible"/>
                                          </p:to>
                                        </p:set>
                                        <p:anim calcmode="discrete" valueType="clr">
                                          <p:cBhvr override="childStyle">
                                            <p:cTn id="16"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7"/>
                                            </p:tgtEl>
                                            <p:attrNameLst>
                                              <p:attrName>fillcolor</p:attrName>
                                            </p:attrNameLst>
                                          </p:cBhvr>
                                          <p:tavLst>
                                            <p:tav tm="0">
                                              <p:val>
                                                <p:clrVal>
                                                  <a:schemeClr val="accent2"/>
                                                </p:clrVal>
                                              </p:val>
                                            </p:tav>
                                            <p:tav tm="50000">
                                              <p:val>
                                                <p:clrVal>
                                                  <a:schemeClr val="hlink"/>
                                                </p:clrVal>
                                              </p:val>
                                            </p:tav>
                                          </p:tavLst>
                                        </p:anim>
                                        <p:set>
                                          <p:cBhvr>
                                            <p:cTn id="18" dur="80"/>
                                            <p:tgtEl>
                                              <p:spTgt spid="27"/>
                                            </p:tgtEl>
                                            <p:attrNameLst>
                                              <p:attrName>fill.type</p:attrName>
                                            </p:attrNameLst>
                                          </p:cBhvr>
                                          <p:to>
                                            <p:strVal val="solid"/>
                                          </p:to>
                                        </p:set>
                                      </p:childTnLst>
                                    </p:cTn>
                                  </p:par>
                                </p:childTnLst>
                              </p:cTn>
                            </p:par>
                            <p:par>
                              <p:cTn id="19" fill="hold">
                                <p:stCondLst>
                                  <p:cond delay="5279"/>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玩法分析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42100" y="149850"/>
            <a:ext cx="255156" cy="523221"/>
            <a:chOff x="2524835" y="1384107"/>
            <a:chExt cx="1528551" cy="3134436"/>
          </a:xfrm>
          <a:blipFill>
            <a:blip r:embed="rId1"/>
            <a:stretch>
              <a:fillRect/>
            </a:stretch>
          </a:blipFill>
        </p:grpSpPr>
        <p:sp>
          <p:nvSpPr>
            <p:cNvPr id="7" name="矩形 6"/>
            <p:cNvSpPr/>
            <p:nvPr/>
          </p:nvSpPr>
          <p:spPr>
            <a:xfrm>
              <a:off x="2634018" y="1384107"/>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8" name="矩形 7"/>
            <p:cNvSpPr/>
            <p:nvPr/>
          </p:nvSpPr>
          <p:spPr>
            <a:xfrm>
              <a:off x="3772469" y="1536507"/>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9" name="矩形 8"/>
            <p:cNvSpPr/>
            <p:nvPr/>
          </p:nvSpPr>
          <p:spPr>
            <a:xfrm>
              <a:off x="2634018" y="2745471"/>
              <a:ext cx="1310185" cy="282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0" name="矩形 9"/>
            <p:cNvSpPr/>
            <p:nvPr/>
          </p:nvSpPr>
          <p:spPr>
            <a:xfrm>
              <a:off x="2524835" y="3027525"/>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1" name="矩形 10"/>
            <p:cNvSpPr/>
            <p:nvPr/>
          </p:nvSpPr>
          <p:spPr>
            <a:xfrm>
              <a:off x="2665293" y="4259235"/>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38" name="组合 37"/>
          <p:cNvGrpSpPr/>
          <p:nvPr/>
        </p:nvGrpSpPr>
        <p:grpSpPr>
          <a:xfrm>
            <a:off x="532130" y="5484495"/>
            <a:ext cx="1255395" cy="1202690"/>
            <a:chOff x="6515767" y="1649867"/>
            <a:chExt cx="1758554" cy="1983581"/>
          </a:xfrm>
        </p:grpSpPr>
        <p:sp>
          <p:nvSpPr>
            <p:cNvPr id="39" name="Freeform 6"/>
            <p:cNvSpPr/>
            <p:nvPr/>
          </p:nvSpPr>
          <p:spPr bwMode="auto">
            <a:xfrm>
              <a:off x="6515767"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1"/>
              <a:stretch>
                <a:fillRect/>
              </a:stretch>
            </a:blipFill>
            <a:ln w="38100">
              <a:solidFill>
                <a:schemeClr val="bg1"/>
              </a:solidFill>
              <a:round/>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p>
          </p:txBody>
        </p:sp>
        <p:grpSp>
          <p:nvGrpSpPr>
            <p:cNvPr id="40" name="组合 39"/>
            <p:cNvGrpSpPr/>
            <p:nvPr/>
          </p:nvGrpSpPr>
          <p:grpSpPr>
            <a:xfrm>
              <a:off x="6902125" y="2076492"/>
              <a:ext cx="985838" cy="1020366"/>
              <a:chOff x="8116888" y="4364038"/>
              <a:chExt cx="1314450" cy="1360488"/>
            </a:xfrm>
          </p:grpSpPr>
          <p:sp>
            <p:nvSpPr>
              <p:cNvPr id="43"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5" name="文本框 54"/>
          <p:cNvSpPr txBox="1"/>
          <p:nvPr/>
        </p:nvSpPr>
        <p:spPr>
          <a:xfrm>
            <a:off x="2682784" y="1368455"/>
            <a:ext cx="7028332" cy="4223385"/>
          </a:xfrm>
          <a:prstGeom prst="rect">
            <a:avLst/>
          </a:prstGeom>
          <a:noFill/>
        </p:spPr>
        <p:txBody>
          <a:bodyPr wrap="square" lIns="68580" tIns="34290" rIns="68580" bIns="34290" rtlCol="0">
            <a:spAutoFit/>
          </a:bodyPr>
          <a:lstStyle/>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游戏本身看起来与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Felgo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上面一些例子相似，但是主要的功能（跳跃）与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Felgo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上面的不相同，对于这个功能我们进行了一些讨论，本身跳跃功能不像</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Felgo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面的游戏例子当触发碰撞检测就算成功，我们游戏里面的跳跃应该分为两个状态，当面对不同的障碍，游戏角色应该判断并采用适应的跳跃状态。再根据碰撞检测判断是否死亡，因为关于物理方面的一些问题，我们换了几个版本的跳跃功能，最后能满足我们的游戏需求。然后我们再设计了一些特殊道具，完成关卡后能以此为基础来判断成绩进行一个</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排行。</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332440" y="673071"/>
            <a:ext cx="572967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32440" y="149851"/>
            <a:ext cx="5729673" cy="521970"/>
          </a:xfrm>
          <a:prstGeom prst="rect">
            <a:avLst/>
          </a:prstGeom>
          <a:noFill/>
        </p:spPr>
        <p:txBody>
          <a:bodyPr wrap="square" rtlCol="0">
            <a:sp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结构设计</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42100" y="149850"/>
            <a:ext cx="255156" cy="523221"/>
            <a:chOff x="2524835" y="1384107"/>
            <a:chExt cx="1528551" cy="3134436"/>
          </a:xfrm>
          <a:blipFill>
            <a:blip r:embed="rId1"/>
            <a:stretch>
              <a:fillRect/>
            </a:stretch>
          </a:blipFill>
        </p:grpSpPr>
        <p:sp>
          <p:nvSpPr>
            <p:cNvPr id="7" name="矩形 6"/>
            <p:cNvSpPr/>
            <p:nvPr/>
          </p:nvSpPr>
          <p:spPr>
            <a:xfrm>
              <a:off x="2634018" y="1384107"/>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8" name="矩形 7"/>
            <p:cNvSpPr/>
            <p:nvPr/>
          </p:nvSpPr>
          <p:spPr>
            <a:xfrm>
              <a:off x="3772469" y="1536507"/>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9" name="矩形 8"/>
            <p:cNvSpPr/>
            <p:nvPr/>
          </p:nvSpPr>
          <p:spPr>
            <a:xfrm>
              <a:off x="2634018" y="2745471"/>
              <a:ext cx="1310185" cy="282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0" name="矩形 9"/>
            <p:cNvSpPr/>
            <p:nvPr/>
          </p:nvSpPr>
          <p:spPr>
            <a:xfrm>
              <a:off x="2524835" y="3027525"/>
              <a:ext cx="280917" cy="13386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sp>
          <p:nvSpPr>
            <p:cNvPr id="11" name="矩形 10"/>
            <p:cNvSpPr/>
            <p:nvPr/>
          </p:nvSpPr>
          <p:spPr>
            <a:xfrm>
              <a:off x="2665293" y="4259235"/>
              <a:ext cx="1310185" cy="2593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a:blip r:embed="rId2"/>
                  <a:stretch>
                    <a:fillRect/>
                  </a:stretch>
                </a:blipFill>
              </a:endParaRPr>
            </a:p>
          </p:txBody>
        </p:sp>
      </p:grpSp>
      <p:grpSp>
        <p:nvGrpSpPr>
          <p:cNvPr id="82" name="组合 81"/>
          <p:cNvGrpSpPr/>
          <p:nvPr/>
        </p:nvGrpSpPr>
        <p:grpSpPr>
          <a:xfrm>
            <a:off x="876892" y="6234556"/>
            <a:ext cx="1310611" cy="523220"/>
            <a:chOff x="1203282" y="6035166"/>
            <a:chExt cx="1310611" cy="523220"/>
          </a:xfrm>
        </p:grpSpPr>
        <p:sp>
          <p:nvSpPr>
            <p:cNvPr id="83" name="任意多边形 82"/>
            <p:cNvSpPr/>
            <p:nvPr/>
          </p:nvSpPr>
          <p:spPr>
            <a:xfrm>
              <a:off x="1203282" y="6100888"/>
              <a:ext cx="221180" cy="400367"/>
            </a:xfrm>
            <a:custGeom>
              <a:avLst/>
              <a:gdLst>
                <a:gd name="connsiteX0" fmla="*/ 56253 w 613639"/>
                <a:gd name="connsiteY0" fmla="*/ 0 h 1110774"/>
                <a:gd name="connsiteX1" fmla="*/ 78158 w 613639"/>
                <a:gd name="connsiteY1" fmla="*/ 4422 h 1110774"/>
                <a:gd name="connsiteX2" fmla="*/ 89378 w 613639"/>
                <a:gd name="connsiteY2" fmla="*/ 11988 h 1110774"/>
                <a:gd name="connsiteX3" fmla="*/ 100309 w 613639"/>
                <a:gd name="connsiteY3" fmla="*/ 22917 h 1110774"/>
                <a:gd name="connsiteX4" fmla="*/ 99115 w 613639"/>
                <a:gd name="connsiteY4" fmla="*/ 21148 h 1110774"/>
                <a:gd name="connsiteX5" fmla="*/ 588927 w 613639"/>
                <a:gd name="connsiteY5" fmla="*/ 510960 h 1110774"/>
                <a:gd name="connsiteX6" fmla="*/ 603023 w 613639"/>
                <a:gd name="connsiteY6" fmla="*/ 525055 h 1110774"/>
                <a:gd name="connsiteX7" fmla="*/ 609268 w 613639"/>
                <a:gd name="connsiteY7" fmla="*/ 534317 h 1110774"/>
                <a:gd name="connsiteX8" fmla="*/ 613639 w 613639"/>
                <a:gd name="connsiteY8" fmla="*/ 555970 h 1110774"/>
                <a:gd name="connsiteX9" fmla="*/ 609268 w 613639"/>
                <a:gd name="connsiteY9" fmla="*/ 577623 h 1110774"/>
                <a:gd name="connsiteX10" fmla="*/ 607063 w 613639"/>
                <a:gd name="connsiteY10" fmla="*/ 580893 h 1110774"/>
                <a:gd name="connsiteX11" fmla="*/ 582935 w 613639"/>
                <a:gd name="connsiteY11" fmla="*/ 605021 h 1110774"/>
                <a:gd name="connsiteX12" fmla="*/ 96143 w 613639"/>
                <a:gd name="connsiteY12" fmla="*/ 1091813 h 1110774"/>
                <a:gd name="connsiteX13" fmla="*/ 96147 w 613639"/>
                <a:gd name="connsiteY13" fmla="*/ 1091808 h 1110774"/>
                <a:gd name="connsiteX14" fmla="*/ 89994 w 613639"/>
                <a:gd name="connsiteY14" fmla="*/ 1097961 h 1110774"/>
                <a:gd name="connsiteX15" fmla="*/ 77667 w 613639"/>
                <a:gd name="connsiteY15" fmla="*/ 1106271 h 1110774"/>
                <a:gd name="connsiteX16" fmla="*/ 55364 w 613639"/>
                <a:gd name="connsiteY16" fmla="*/ 1110774 h 1110774"/>
                <a:gd name="connsiteX17" fmla="*/ 2569 w 613639"/>
                <a:gd name="connsiteY17" fmla="*/ 1075780 h 1110774"/>
                <a:gd name="connsiteX18" fmla="*/ 817 w 613639"/>
                <a:gd name="connsiteY18" fmla="*/ 1067101 h 1110774"/>
                <a:gd name="connsiteX19" fmla="*/ 817 w 613639"/>
                <a:gd name="connsiteY19" fmla="*/ 1040915 h 1110774"/>
                <a:gd name="connsiteX20" fmla="*/ 0 w 613639"/>
                <a:gd name="connsiteY20" fmla="*/ 1044965 h 1110774"/>
                <a:gd name="connsiteX21" fmla="*/ 0 w 613639"/>
                <a:gd name="connsiteY21" fmla="*/ 55320 h 1110774"/>
                <a:gd name="connsiteX22" fmla="*/ 271 w 613639"/>
                <a:gd name="connsiteY22" fmla="*/ 56661 h 1110774"/>
                <a:gd name="connsiteX23" fmla="*/ 271 w 613639"/>
                <a:gd name="connsiteY23" fmla="*/ 54830 h 1110774"/>
                <a:gd name="connsiteX24" fmla="*/ 4400 w 613639"/>
                <a:gd name="connsiteY24" fmla="*/ 34369 h 1110774"/>
                <a:gd name="connsiteX25" fmla="*/ 56253 w 613639"/>
                <a:gd name="connsiteY25" fmla="*/ 0 h 11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3639" h="1110774">
                  <a:moveTo>
                    <a:pt x="56253" y="0"/>
                  </a:moveTo>
                  <a:cubicBezTo>
                    <a:pt x="64023" y="0"/>
                    <a:pt x="71426" y="1575"/>
                    <a:pt x="78158" y="4422"/>
                  </a:cubicBezTo>
                  <a:lnTo>
                    <a:pt x="89378" y="11988"/>
                  </a:lnTo>
                  <a:lnTo>
                    <a:pt x="100309" y="22917"/>
                  </a:lnTo>
                  <a:lnTo>
                    <a:pt x="99115" y="21148"/>
                  </a:lnTo>
                  <a:lnTo>
                    <a:pt x="588927" y="510960"/>
                  </a:lnTo>
                  <a:lnTo>
                    <a:pt x="603023" y="525055"/>
                  </a:lnTo>
                  <a:lnTo>
                    <a:pt x="609268" y="534317"/>
                  </a:lnTo>
                  <a:cubicBezTo>
                    <a:pt x="612083" y="540973"/>
                    <a:pt x="613639" y="548290"/>
                    <a:pt x="613639" y="555970"/>
                  </a:cubicBezTo>
                  <a:cubicBezTo>
                    <a:pt x="613639" y="563651"/>
                    <a:pt x="612083" y="570968"/>
                    <a:pt x="609268" y="577623"/>
                  </a:cubicBezTo>
                  <a:lnTo>
                    <a:pt x="607063" y="580893"/>
                  </a:lnTo>
                  <a:lnTo>
                    <a:pt x="582935" y="605021"/>
                  </a:lnTo>
                  <a:lnTo>
                    <a:pt x="96143" y="1091813"/>
                  </a:lnTo>
                  <a:lnTo>
                    <a:pt x="96147" y="1091808"/>
                  </a:lnTo>
                  <a:lnTo>
                    <a:pt x="89994" y="1097961"/>
                  </a:lnTo>
                  <a:lnTo>
                    <a:pt x="77667" y="1106271"/>
                  </a:lnTo>
                  <a:cubicBezTo>
                    <a:pt x="70812" y="1109171"/>
                    <a:pt x="63275" y="1110773"/>
                    <a:pt x="55364" y="1110774"/>
                  </a:cubicBezTo>
                  <a:cubicBezTo>
                    <a:pt x="31630" y="1110774"/>
                    <a:pt x="11268" y="1096344"/>
                    <a:pt x="2569" y="1075780"/>
                  </a:cubicBezTo>
                  <a:lnTo>
                    <a:pt x="817" y="1067101"/>
                  </a:lnTo>
                  <a:lnTo>
                    <a:pt x="817" y="1040915"/>
                  </a:lnTo>
                  <a:lnTo>
                    <a:pt x="0" y="1044965"/>
                  </a:lnTo>
                  <a:lnTo>
                    <a:pt x="0" y="55320"/>
                  </a:lnTo>
                  <a:lnTo>
                    <a:pt x="271" y="56661"/>
                  </a:lnTo>
                  <a:lnTo>
                    <a:pt x="271" y="54830"/>
                  </a:lnTo>
                  <a:lnTo>
                    <a:pt x="4400" y="34369"/>
                  </a:lnTo>
                  <a:cubicBezTo>
                    <a:pt x="12944" y="14172"/>
                    <a:pt x="32944" y="0"/>
                    <a:pt x="5625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84" name="圆角矩形 83"/>
            <p:cNvSpPr/>
            <p:nvPr/>
          </p:nvSpPr>
          <p:spPr>
            <a:xfrm>
              <a:off x="1520942" y="6086312"/>
              <a:ext cx="108000" cy="41494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85" name="文本框 84"/>
            <p:cNvSpPr txBox="1"/>
            <p:nvPr/>
          </p:nvSpPr>
          <p:spPr>
            <a:xfrm>
              <a:off x="1647437" y="6035166"/>
              <a:ext cx="866456" cy="523220"/>
            </a:xfrm>
            <a:prstGeom prst="rect">
              <a:avLst/>
            </a:prstGeom>
            <a:noFill/>
          </p:spPr>
          <p:txBody>
            <a:bodyPr wrap="none" rtlCol="0">
              <a:spAutoFit/>
            </a:bodyPr>
            <a:lstStyle/>
            <a:p>
              <a:r>
                <a:rPr lang="en-US" altLang="zh-CN" sz="1400" dirty="0" smtClean="0">
                  <a:solidFill>
                    <a:schemeClr val="bg1">
                      <a:lumMod val="65000"/>
                    </a:schemeClr>
                  </a:solidFill>
                </a:rPr>
                <a:t>Sample</a:t>
              </a:r>
              <a:endParaRPr lang="en-US" altLang="zh-CN" sz="1400" dirty="0" smtClean="0">
                <a:solidFill>
                  <a:schemeClr val="bg1">
                    <a:lumMod val="65000"/>
                  </a:schemeClr>
                </a:solidFill>
              </a:endParaRPr>
            </a:p>
            <a:p>
              <a:r>
                <a:rPr lang="en-US" altLang="zh-CN" sz="1400" dirty="0" smtClean="0">
                  <a:solidFill>
                    <a:schemeClr val="bg1">
                      <a:lumMod val="65000"/>
                    </a:schemeClr>
                  </a:solidFill>
                </a:rPr>
                <a:t>Text here</a:t>
              </a:r>
              <a:endParaRPr lang="zh-CN" altLang="en-US" sz="1400" dirty="0">
                <a:solidFill>
                  <a:schemeClr val="bg1">
                    <a:lumMod val="65000"/>
                  </a:schemeClr>
                </a:solidFill>
              </a:endParaRPr>
            </a:p>
          </p:txBody>
        </p:sp>
      </p:grpSp>
      <p:grpSp>
        <p:nvGrpSpPr>
          <p:cNvPr id="86" name="组合 85"/>
          <p:cNvGrpSpPr/>
          <p:nvPr/>
        </p:nvGrpSpPr>
        <p:grpSpPr>
          <a:xfrm>
            <a:off x="1093748" y="1375791"/>
            <a:ext cx="562069" cy="414943"/>
            <a:chOff x="3598823" y="1450721"/>
            <a:chExt cx="562069" cy="414943"/>
          </a:xfrm>
        </p:grpSpPr>
        <p:sp>
          <p:nvSpPr>
            <p:cNvPr id="87" name="Freeform 66"/>
            <p:cNvSpPr>
              <a:spLocks noEditPoints="1"/>
            </p:cNvSpPr>
            <p:nvPr/>
          </p:nvSpPr>
          <p:spPr bwMode="auto">
            <a:xfrm>
              <a:off x="3598823" y="1465298"/>
              <a:ext cx="420282" cy="385670"/>
            </a:xfrm>
            <a:custGeom>
              <a:avLst/>
              <a:gdLst>
                <a:gd name="T0" fmla="*/ 96 w 192"/>
                <a:gd name="T1" fmla="*/ 0 h 176"/>
                <a:gd name="T2" fmla="*/ 0 w 192"/>
                <a:gd name="T3" fmla="*/ 88 h 176"/>
                <a:gd name="T4" fmla="*/ 15 w 192"/>
                <a:gd name="T5" fmla="*/ 135 h 176"/>
                <a:gd name="T6" fmla="*/ 0 w 192"/>
                <a:gd name="T7" fmla="*/ 170 h 176"/>
                <a:gd name="T8" fmla="*/ 1 w 192"/>
                <a:gd name="T9" fmla="*/ 175 h 176"/>
                <a:gd name="T10" fmla="*/ 4 w 192"/>
                <a:gd name="T11" fmla="*/ 176 h 176"/>
                <a:gd name="T12" fmla="*/ 6 w 192"/>
                <a:gd name="T13" fmla="*/ 176 h 176"/>
                <a:gd name="T14" fmla="*/ 42 w 192"/>
                <a:gd name="T15" fmla="*/ 161 h 176"/>
                <a:gd name="T16" fmla="*/ 96 w 192"/>
                <a:gd name="T17" fmla="*/ 176 h 176"/>
                <a:gd name="T18" fmla="*/ 192 w 192"/>
                <a:gd name="T19" fmla="*/ 88 h 176"/>
                <a:gd name="T20" fmla="*/ 96 w 192"/>
                <a:gd name="T21" fmla="*/ 0 h 176"/>
                <a:gd name="T22" fmla="*/ 92 w 192"/>
                <a:gd name="T23" fmla="*/ 92 h 176"/>
                <a:gd name="T24" fmla="*/ 48 w 192"/>
                <a:gd name="T25" fmla="*/ 136 h 176"/>
                <a:gd name="T26" fmla="*/ 44 w 192"/>
                <a:gd name="T27" fmla="*/ 132 h 176"/>
                <a:gd name="T28" fmla="*/ 44 w 192"/>
                <a:gd name="T29" fmla="*/ 120 h 176"/>
                <a:gd name="T30" fmla="*/ 48 w 192"/>
                <a:gd name="T31" fmla="*/ 116 h 176"/>
                <a:gd name="T32" fmla="*/ 69 w 192"/>
                <a:gd name="T33" fmla="*/ 96 h 176"/>
                <a:gd name="T34" fmla="*/ 48 w 192"/>
                <a:gd name="T35" fmla="*/ 96 h 176"/>
                <a:gd name="T36" fmla="*/ 44 w 192"/>
                <a:gd name="T37" fmla="*/ 92 h 176"/>
                <a:gd name="T38" fmla="*/ 44 w 192"/>
                <a:gd name="T39" fmla="*/ 52 h 176"/>
                <a:gd name="T40" fmla="*/ 48 w 192"/>
                <a:gd name="T41" fmla="*/ 48 h 176"/>
                <a:gd name="T42" fmla="*/ 88 w 192"/>
                <a:gd name="T43" fmla="*/ 48 h 176"/>
                <a:gd name="T44" fmla="*/ 92 w 192"/>
                <a:gd name="T45" fmla="*/ 52 h 176"/>
                <a:gd name="T46" fmla="*/ 92 w 192"/>
                <a:gd name="T47" fmla="*/ 92 h 176"/>
                <a:gd name="T48" fmla="*/ 148 w 192"/>
                <a:gd name="T49" fmla="*/ 92 h 176"/>
                <a:gd name="T50" fmla="*/ 104 w 192"/>
                <a:gd name="T51" fmla="*/ 136 h 176"/>
                <a:gd name="T52" fmla="*/ 100 w 192"/>
                <a:gd name="T53" fmla="*/ 132 h 176"/>
                <a:gd name="T54" fmla="*/ 100 w 192"/>
                <a:gd name="T55" fmla="*/ 120 h 176"/>
                <a:gd name="T56" fmla="*/ 104 w 192"/>
                <a:gd name="T57" fmla="*/ 116 h 176"/>
                <a:gd name="T58" fmla="*/ 125 w 192"/>
                <a:gd name="T59" fmla="*/ 96 h 176"/>
                <a:gd name="T60" fmla="*/ 104 w 192"/>
                <a:gd name="T61" fmla="*/ 96 h 176"/>
                <a:gd name="T62" fmla="*/ 100 w 192"/>
                <a:gd name="T63" fmla="*/ 92 h 176"/>
                <a:gd name="T64" fmla="*/ 100 w 192"/>
                <a:gd name="T65" fmla="*/ 52 h 176"/>
                <a:gd name="T66" fmla="*/ 104 w 192"/>
                <a:gd name="T67" fmla="*/ 48 h 176"/>
                <a:gd name="T68" fmla="*/ 144 w 192"/>
                <a:gd name="T69" fmla="*/ 48 h 176"/>
                <a:gd name="T70" fmla="*/ 148 w 192"/>
                <a:gd name="T71" fmla="*/ 52 h 176"/>
                <a:gd name="T72" fmla="*/ 148 w 192"/>
                <a:gd name="T73"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76">
                  <a:moveTo>
                    <a:pt x="96" y="0"/>
                  </a:moveTo>
                  <a:cubicBezTo>
                    <a:pt x="43" y="0"/>
                    <a:pt x="0" y="39"/>
                    <a:pt x="0" y="88"/>
                  </a:cubicBezTo>
                  <a:cubicBezTo>
                    <a:pt x="0" y="105"/>
                    <a:pt x="5" y="121"/>
                    <a:pt x="15" y="135"/>
                  </a:cubicBezTo>
                  <a:cubicBezTo>
                    <a:pt x="0" y="170"/>
                    <a:pt x="0" y="170"/>
                    <a:pt x="0" y="170"/>
                  </a:cubicBezTo>
                  <a:cubicBezTo>
                    <a:pt x="0" y="172"/>
                    <a:pt x="0" y="174"/>
                    <a:pt x="1" y="175"/>
                  </a:cubicBezTo>
                  <a:cubicBezTo>
                    <a:pt x="2" y="175"/>
                    <a:pt x="3" y="176"/>
                    <a:pt x="4" y="176"/>
                  </a:cubicBezTo>
                  <a:cubicBezTo>
                    <a:pt x="5" y="176"/>
                    <a:pt x="5" y="176"/>
                    <a:pt x="6" y="176"/>
                  </a:cubicBezTo>
                  <a:cubicBezTo>
                    <a:pt x="42" y="161"/>
                    <a:pt x="42" y="161"/>
                    <a:pt x="42" y="161"/>
                  </a:cubicBezTo>
                  <a:cubicBezTo>
                    <a:pt x="58" y="171"/>
                    <a:pt x="77" y="176"/>
                    <a:pt x="96" y="176"/>
                  </a:cubicBezTo>
                  <a:cubicBezTo>
                    <a:pt x="149" y="176"/>
                    <a:pt x="192" y="136"/>
                    <a:pt x="192" y="88"/>
                  </a:cubicBezTo>
                  <a:cubicBezTo>
                    <a:pt x="192" y="39"/>
                    <a:pt x="149" y="0"/>
                    <a:pt x="96" y="0"/>
                  </a:cubicBezTo>
                  <a:close/>
                  <a:moveTo>
                    <a:pt x="92" y="92"/>
                  </a:moveTo>
                  <a:cubicBezTo>
                    <a:pt x="92" y="116"/>
                    <a:pt x="72" y="136"/>
                    <a:pt x="48" y="136"/>
                  </a:cubicBezTo>
                  <a:cubicBezTo>
                    <a:pt x="46" y="136"/>
                    <a:pt x="44" y="134"/>
                    <a:pt x="44" y="132"/>
                  </a:cubicBezTo>
                  <a:cubicBezTo>
                    <a:pt x="44" y="120"/>
                    <a:pt x="44" y="120"/>
                    <a:pt x="44" y="120"/>
                  </a:cubicBezTo>
                  <a:cubicBezTo>
                    <a:pt x="44" y="118"/>
                    <a:pt x="46" y="116"/>
                    <a:pt x="48" y="116"/>
                  </a:cubicBezTo>
                  <a:cubicBezTo>
                    <a:pt x="62" y="116"/>
                    <a:pt x="67" y="106"/>
                    <a:pt x="69" y="96"/>
                  </a:cubicBezTo>
                  <a:cubicBezTo>
                    <a:pt x="48" y="96"/>
                    <a:pt x="48" y="96"/>
                    <a:pt x="48" y="96"/>
                  </a:cubicBezTo>
                  <a:cubicBezTo>
                    <a:pt x="46" y="96"/>
                    <a:pt x="44" y="94"/>
                    <a:pt x="44" y="92"/>
                  </a:cubicBezTo>
                  <a:cubicBezTo>
                    <a:pt x="44" y="52"/>
                    <a:pt x="44" y="52"/>
                    <a:pt x="44" y="52"/>
                  </a:cubicBezTo>
                  <a:cubicBezTo>
                    <a:pt x="44" y="50"/>
                    <a:pt x="46" y="48"/>
                    <a:pt x="48" y="48"/>
                  </a:cubicBezTo>
                  <a:cubicBezTo>
                    <a:pt x="88" y="48"/>
                    <a:pt x="88" y="48"/>
                    <a:pt x="88" y="48"/>
                  </a:cubicBezTo>
                  <a:cubicBezTo>
                    <a:pt x="90" y="48"/>
                    <a:pt x="92" y="50"/>
                    <a:pt x="92" y="52"/>
                  </a:cubicBezTo>
                  <a:lnTo>
                    <a:pt x="92" y="92"/>
                  </a:lnTo>
                  <a:close/>
                  <a:moveTo>
                    <a:pt x="148" y="92"/>
                  </a:moveTo>
                  <a:cubicBezTo>
                    <a:pt x="148" y="116"/>
                    <a:pt x="128" y="136"/>
                    <a:pt x="104" y="136"/>
                  </a:cubicBezTo>
                  <a:cubicBezTo>
                    <a:pt x="102" y="136"/>
                    <a:pt x="100" y="134"/>
                    <a:pt x="100" y="132"/>
                  </a:cubicBezTo>
                  <a:cubicBezTo>
                    <a:pt x="100" y="120"/>
                    <a:pt x="100" y="120"/>
                    <a:pt x="100" y="120"/>
                  </a:cubicBezTo>
                  <a:cubicBezTo>
                    <a:pt x="100" y="118"/>
                    <a:pt x="102" y="116"/>
                    <a:pt x="104" y="116"/>
                  </a:cubicBezTo>
                  <a:cubicBezTo>
                    <a:pt x="118" y="116"/>
                    <a:pt x="123" y="106"/>
                    <a:pt x="125" y="96"/>
                  </a:cubicBezTo>
                  <a:cubicBezTo>
                    <a:pt x="104" y="96"/>
                    <a:pt x="104" y="96"/>
                    <a:pt x="104" y="96"/>
                  </a:cubicBezTo>
                  <a:cubicBezTo>
                    <a:pt x="102" y="96"/>
                    <a:pt x="100" y="94"/>
                    <a:pt x="100" y="92"/>
                  </a:cubicBezTo>
                  <a:cubicBezTo>
                    <a:pt x="100" y="52"/>
                    <a:pt x="100" y="52"/>
                    <a:pt x="100" y="52"/>
                  </a:cubicBezTo>
                  <a:cubicBezTo>
                    <a:pt x="100" y="50"/>
                    <a:pt x="102" y="48"/>
                    <a:pt x="104" y="48"/>
                  </a:cubicBezTo>
                  <a:cubicBezTo>
                    <a:pt x="144" y="48"/>
                    <a:pt x="144" y="48"/>
                    <a:pt x="144" y="48"/>
                  </a:cubicBezTo>
                  <a:cubicBezTo>
                    <a:pt x="146" y="48"/>
                    <a:pt x="148" y="50"/>
                    <a:pt x="148" y="52"/>
                  </a:cubicBezTo>
                  <a:lnTo>
                    <a:pt x="148" y="9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8" name="圆角矩形 87"/>
            <p:cNvSpPr/>
            <p:nvPr/>
          </p:nvSpPr>
          <p:spPr>
            <a:xfrm>
              <a:off x="4052892" y="1450721"/>
              <a:ext cx="108000" cy="41494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grpSp>
        <p:nvGrpSpPr>
          <p:cNvPr id="90" name="组合 89"/>
          <p:cNvGrpSpPr/>
          <p:nvPr/>
        </p:nvGrpSpPr>
        <p:grpSpPr>
          <a:xfrm>
            <a:off x="4866292" y="6172326"/>
            <a:ext cx="1387587" cy="523220"/>
            <a:chOff x="4265582" y="6035166"/>
            <a:chExt cx="1387587" cy="523220"/>
          </a:xfrm>
        </p:grpSpPr>
        <p:sp>
          <p:nvSpPr>
            <p:cNvPr id="91" name="Freeform 95"/>
            <p:cNvSpPr>
              <a:spLocks noEditPoints="1"/>
            </p:cNvSpPr>
            <p:nvPr/>
          </p:nvSpPr>
          <p:spPr bwMode="auto">
            <a:xfrm>
              <a:off x="4265582" y="6116453"/>
              <a:ext cx="339285" cy="368552"/>
            </a:xfrm>
            <a:custGeom>
              <a:avLst/>
              <a:gdLst>
                <a:gd name="T0" fmla="*/ 175 w 176"/>
                <a:gd name="T1" fmla="*/ 1 h 192"/>
                <a:gd name="T2" fmla="*/ 171 w 176"/>
                <a:gd name="T3" fmla="*/ 0 h 192"/>
                <a:gd name="T4" fmla="*/ 67 w 176"/>
                <a:gd name="T5" fmla="*/ 24 h 192"/>
                <a:gd name="T6" fmla="*/ 64 w 176"/>
                <a:gd name="T7" fmla="*/ 28 h 192"/>
                <a:gd name="T8" fmla="*/ 64 w 176"/>
                <a:gd name="T9" fmla="*/ 133 h 192"/>
                <a:gd name="T10" fmla="*/ 36 w 176"/>
                <a:gd name="T11" fmla="*/ 120 h 192"/>
                <a:gd name="T12" fmla="*/ 0 w 176"/>
                <a:gd name="T13" fmla="*/ 156 h 192"/>
                <a:gd name="T14" fmla="*/ 36 w 176"/>
                <a:gd name="T15" fmla="*/ 192 h 192"/>
                <a:gd name="T16" fmla="*/ 72 w 176"/>
                <a:gd name="T17" fmla="*/ 156 h 192"/>
                <a:gd name="T18" fmla="*/ 72 w 176"/>
                <a:gd name="T19" fmla="*/ 79 h 192"/>
                <a:gd name="T20" fmla="*/ 168 w 176"/>
                <a:gd name="T21" fmla="*/ 57 h 192"/>
                <a:gd name="T22" fmla="*/ 168 w 176"/>
                <a:gd name="T23" fmla="*/ 125 h 192"/>
                <a:gd name="T24" fmla="*/ 140 w 176"/>
                <a:gd name="T25" fmla="*/ 112 h 192"/>
                <a:gd name="T26" fmla="*/ 104 w 176"/>
                <a:gd name="T27" fmla="*/ 148 h 192"/>
                <a:gd name="T28" fmla="*/ 140 w 176"/>
                <a:gd name="T29" fmla="*/ 184 h 192"/>
                <a:gd name="T30" fmla="*/ 176 w 176"/>
                <a:gd name="T31" fmla="*/ 148 h 192"/>
                <a:gd name="T32" fmla="*/ 176 w 176"/>
                <a:gd name="T33" fmla="*/ 4 h 192"/>
                <a:gd name="T34" fmla="*/ 175 w 176"/>
                <a:gd name="T35" fmla="*/ 1 h 192"/>
                <a:gd name="T36" fmla="*/ 36 w 176"/>
                <a:gd name="T37" fmla="*/ 144 h 192"/>
                <a:gd name="T38" fmla="*/ 24 w 176"/>
                <a:gd name="T39" fmla="*/ 156 h 192"/>
                <a:gd name="T40" fmla="*/ 20 w 176"/>
                <a:gd name="T41" fmla="*/ 160 h 192"/>
                <a:gd name="T42" fmla="*/ 16 w 176"/>
                <a:gd name="T43" fmla="*/ 156 h 192"/>
                <a:gd name="T44" fmla="*/ 36 w 176"/>
                <a:gd name="T45" fmla="*/ 136 h 192"/>
                <a:gd name="T46" fmla="*/ 40 w 176"/>
                <a:gd name="T47" fmla="*/ 140 h 192"/>
                <a:gd name="T48" fmla="*/ 36 w 176"/>
                <a:gd name="T49" fmla="*/ 144 h 192"/>
                <a:gd name="T50" fmla="*/ 140 w 176"/>
                <a:gd name="T51" fmla="*/ 136 h 192"/>
                <a:gd name="T52" fmla="*/ 128 w 176"/>
                <a:gd name="T53" fmla="*/ 148 h 192"/>
                <a:gd name="T54" fmla="*/ 124 w 176"/>
                <a:gd name="T55" fmla="*/ 152 h 192"/>
                <a:gd name="T56" fmla="*/ 120 w 176"/>
                <a:gd name="T57" fmla="*/ 148 h 192"/>
                <a:gd name="T58" fmla="*/ 140 w 176"/>
                <a:gd name="T59" fmla="*/ 128 h 192"/>
                <a:gd name="T60" fmla="*/ 144 w 176"/>
                <a:gd name="T61" fmla="*/ 132 h 192"/>
                <a:gd name="T62" fmla="*/ 140 w 17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92">
                  <a:moveTo>
                    <a:pt x="175" y="1"/>
                  </a:moveTo>
                  <a:cubicBezTo>
                    <a:pt x="174" y="0"/>
                    <a:pt x="172" y="0"/>
                    <a:pt x="171" y="0"/>
                  </a:cubicBezTo>
                  <a:cubicBezTo>
                    <a:pt x="67" y="24"/>
                    <a:pt x="67" y="24"/>
                    <a:pt x="67" y="24"/>
                  </a:cubicBezTo>
                  <a:cubicBezTo>
                    <a:pt x="65" y="24"/>
                    <a:pt x="64" y="26"/>
                    <a:pt x="64" y="28"/>
                  </a:cubicBezTo>
                  <a:cubicBezTo>
                    <a:pt x="64" y="133"/>
                    <a:pt x="64" y="133"/>
                    <a:pt x="64" y="133"/>
                  </a:cubicBezTo>
                  <a:cubicBezTo>
                    <a:pt x="58" y="125"/>
                    <a:pt x="47" y="120"/>
                    <a:pt x="36" y="120"/>
                  </a:cubicBezTo>
                  <a:cubicBezTo>
                    <a:pt x="16" y="120"/>
                    <a:pt x="0" y="136"/>
                    <a:pt x="0" y="156"/>
                  </a:cubicBezTo>
                  <a:cubicBezTo>
                    <a:pt x="0" y="176"/>
                    <a:pt x="16" y="192"/>
                    <a:pt x="36" y="192"/>
                  </a:cubicBezTo>
                  <a:cubicBezTo>
                    <a:pt x="56" y="192"/>
                    <a:pt x="72" y="176"/>
                    <a:pt x="72" y="156"/>
                  </a:cubicBezTo>
                  <a:cubicBezTo>
                    <a:pt x="72" y="79"/>
                    <a:pt x="72" y="79"/>
                    <a:pt x="72" y="79"/>
                  </a:cubicBezTo>
                  <a:cubicBezTo>
                    <a:pt x="168" y="57"/>
                    <a:pt x="168" y="57"/>
                    <a:pt x="168" y="57"/>
                  </a:cubicBezTo>
                  <a:cubicBezTo>
                    <a:pt x="168" y="125"/>
                    <a:pt x="168" y="125"/>
                    <a:pt x="168" y="125"/>
                  </a:cubicBezTo>
                  <a:cubicBezTo>
                    <a:pt x="162" y="117"/>
                    <a:pt x="151" y="112"/>
                    <a:pt x="140" y="112"/>
                  </a:cubicBezTo>
                  <a:cubicBezTo>
                    <a:pt x="120" y="112"/>
                    <a:pt x="104" y="128"/>
                    <a:pt x="104" y="148"/>
                  </a:cubicBezTo>
                  <a:cubicBezTo>
                    <a:pt x="104" y="168"/>
                    <a:pt x="120" y="184"/>
                    <a:pt x="140" y="184"/>
                  </a:cubicBezTo>
                  <a:cubicBezTo>
                    <a:pt x="160" y="184"/>
                    <a:pt x="176" y="168"/>
                    <a:pt x="176" y="148"/>
                  </a:cubicBezTo>
                  <a:cubicBezTo>
                    <a:pt x="176" y="4"/>
                    <a:pt x="176" y="4"/>
                    <a:pt x="176" y="4"/>
                  </a:cubicBezTo>
                  <a:cubicBezTo>
                    <a:pt x="176" y="3"/>
                    <a:pt x="176" y="1"/>
                    <a:pt x="175" y="1"/>
                  </a:cubicBezTo>
                  <a:close/>
                  <a:moveTo>
                    <a:pt x="36" y="144"/>
                  </a:moveTo>
                  <a:cubicBezTo>
                    <a:pt x="30" y="144"/>
                    <a:pt x="24" y="149"/>
                    <a:pt x="24" y="156"/>
                  </a:cubicBezTo>
                  <a:cubicBezTo>
                    <a:pt x="24" y="158"/>
                    <a:pt x="22" y="160"/>
                    <a:pt x="20" y="160"/>
                  </a:cubicBezTo>
                  <a:cubicBezTo>
                    <a:pt x="18" y="160"/>
                    <a:pt x="16" y="158"/>
                    <a:pt x="16" y="156"/>
                  </a:cubicBezTo>
                  <a:cubicBezTo>
                    <a:pt x="16" y="145"/>
                    <a:pt x="25" y="136"/>
                    <a:pt x="36" y="136"/>
                  </a:cubicBezTo>
                  <a:cubicBezTo>
                    <a:pt x="38" y="136"/>
                    <a:pt x="40" y="138"/>
                    <a:pt x="40" y="140"/>
                  </a:cubicBezTo>
                  <a:cubicBezTo>
                    <a:pt x="40" y="142"/>
                    <a:pt x="38" y="144"/>
                    <a:pt x="36" y="144"/>
                  </a:cubicBezTo>
                  <a:close/>
                  <a:moveTo>
                    <a:pt x="140" y="136"/>
                  </a:moveTo>
                  <a:cubicBezTo>
                    <a:pt x="134" y="136"/>
                    <a:pt x="128" y="141"/>
                    <a:pt x="128" y="148"/>
                  </a:cubicBezTo>
                  <a:cubicBezTo>
                    <a:pt x="128" y="150"/>
                    <a:pt x="126" y="152"/>
                    <a:pt x="124" y="152"/>
                  </a:cubicBezTo>
                  <a:cubicBezTo>
                    <a:pt x="122" y="152"/>
                    <a:pt x="120" y="150"/>
                    <a:pt x="120" y="148"/>
                  </a:cubicBezTo>
                  <a:cubicBezTo>
                    <a:pt x="120" y="137"/>
                    <a:pt x="129" y="128"/>
                    <a:pt x="140" y="128"/>
                  </a:cubicBezTo>
                  <a:cubicBezTo>
                    <a:pt x="142" y="128"/>
                    <a:pt x="144" y="130"/>
                    <a:pt x="144" y="132"/>
                  </a:cubicBezTo>
                  <a:cubicBezTo>
                    <a:pt x="144" y="134"/>
                    <a:pt x="142" y="136"/>
                    <a:pt x="140" y="136"/>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92" name="圆角矩形 91"/>
            <p:cNvSpPr/>
            <p:nvPr/>
          </p:nvSpPr>
          <p:spPr>
            <a:xfrm>
              <a:off x="4660218" y="6086312"/>
              <a:ext cx="108000" cy="41494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93" name="文本框 92"/>
            <p:cNvSpPr txBox="1"/>
            <p:nvPr/>
          </p:nvSpPr>
          <p:spPr>
            <a:xfrm>
              <a:off x="4786713" y="6035166"/>
              <a:ext cx="866456" cy="523220"/>
            </a:xfrm>
            <a:prstGeom prst="rect">
              <a:avLst/>
            </a:prstGeom>
            <a:noFill/>
          </p:spPr>
          <p:txBody>
            <a:bodyPr wrap="none" rtlCol="0">
              <a:spAutoFit/>
            </a:bodyPr>
            <a:lstStyle/>
            <a:p>
              <a:r>
                <a:rPr lang="en-US" altLang="zh-CN" sz="1400" dirty="0" smtClean="0">
                  <a:solidFill>
                    <a:schemeClr val="bg1">
                      <a:lumMod val="65000"/>
                    </a:schemeClr>
                  </a:solidFill>
                </a:rPr>
                <a:t>Sample</a:t>
              </a:r>
              <a:endParaRPr lang="en-US" altLang="zh-CN" sz="1400" dirty="0" smtClean="0">
                <a:solidFill>
                  <a:schemeClr val="bg1">
                    <a:lumMod val="65000"/>
                  </a:schemeClr>
                </a:solidFill>
              </a:endParaRPr>
            </a:p>
            <a:p>
              <a:r>
                <a:rPr lang="en-US" altLang="zh-CN" sz="1400" dirty="0" smtClean="0">
                  <a:solidFill>
                    <a:schemeClr val="bg1">
                      <a:lumMod val="65000"/>
                    </a:schemeClr>
                  </a:solidFill>
                </a:rPr>
                <a:t>Text here</a:t>
              </a:r>
              <a:endParaRPr lang="zh-CN" altLang="en-US" sz="1400" dirty="0">
                <a:solidFill>
                  <a:schemeClr val="bg1">
                    <a:lumMod val="65000"/>
                  </a:schemeClr>
                </a:solidFill>
              </a:endParaRPr>
            </a:p>
          </p:txBody>
        </p:sp>
      </p:grpSp>
      <p:sp>
        <p:nvSpPr>
          <p:cNvPr id="2" name="文本框 1"/>
          <p:cNvSpPr txBox="1"/>
          <p:nvPr/>
        </p:nvSpPr>
        <p:spPr>
          <a:xfrm>
            <a:off x="876935" y="1935480"/>
            <a:ext cx="3989070" cy="4154170"/>
          </a:xfrm>
          <a:prstGeom prst="rect">
            <a:avLst/>
          </a:prstGeom>
          <a:noFill/>
        </p:spPr>
        <p:txBody>
          <a:bodyPr wrap="square" rtlCol="0">
            <a:spAutoFit/>
          </a:bodyPr>
          <a:p>
            <a:r>
              <a:rPr lang="zh-CN" altLang="en-US" sz="2400"/>
              <a:t>因为前期浏览了多个例子对项目构建有了一定的了解，我们就先进行了项目构建，没有先做关于UML的建模分析、研究，这是我们项目的缺点之一。项目的搭建借鉴官方例子里面的架构，同时将建有GameScene、Platform、Role等qml文件，以后的项目开发则是建立在这些基础上进行增删修改等</a:t>
            </a:r>
            <a:endParaRPr lang="zh-CN" altLang="en-US" sz="2400"/>
          </a:p>
        </p:txBody>
      </p:sp>
      <p:pic>
        <p:nvPicPr>
          <p:cNvPr id="102" name="图片 101" descr="图片2"/>
          <p:cNvPicPr>
            <a:picLocks noChangeAspect="1"/>
          </p:cNvPicPr>
          <p:nvPr/>
        </p:nvPicPr>
        <p:blipFill>
          <a:blip r:embed="rId3"/>
          <a:stretch>
            <a:fillRect/>
          </a:stretch>
        </p:blipFill>
        <p:spPr>
          <a:xfrm>
            <a:off x="6435090" y="795655"/>
            <a:ext cx="5756910" cy="5795645"/>
          </a:xfrm>
          <a:prstGeom prst="rect">
            <a:avLst/>
          </a:prstGeom>
        </p:spPr>
      </p:pic>
      <p:sp>
        <p:nvSpPr>
          <p:cNvPr id="104" name="文本框 103"/>
          <p:cNvSpPr txBox="1"/>
          <p:nvPr/>
        </p:nvSpPr>
        <p:spPr>
          <a:xfrm>
            <a:off x="1698625" y="1410970"/>
            <a:ext cx="112077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设计过程</a:t>
            </a:r>
            <a:endParaRPr lang="zh-CN" altLang="en-US" b="1">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5019622" y="1068524"/>
            <a:ext cx="1225603" cy="414943"/>
            <a:chOff x="7760" y="1755"/>
            <a:chExt cx="1930" cy="653"/>
          </a:xfrm>
        </p:grpSpPr>
        <p:grpSp>
          <p:nvGrpSpPr>
            <p:cNvPr id="94" name="组合 93"/>
            <p:cNvGrpSpPr/>
            <p:nvPr/>
          </p:nvGrpSpPr>
          <p:grpSpPr>
            <a:xfrm>
              <a:off x="7760" y="1755"/>
              <a:ext cx="749" cy="653"/>
              <a:chOff x="6745552" y="1462859"/>
              <a:chExt cx="475627" cy="414943"/>
            </a:xfrm>
          </p:grpSpPr>
          <p:sp>
            <p:nvSpPr>
              <p:cNvPr id="95" name="任意多边形 94"/>
              <p:cNvSpPr/>
              <p:nvPr/>
            </p:nvSpPr>
            <p:spPr bwMode="auto">
              <a:xfrm>
                <a:off x="6745552" y="1514751"/>
                <a:ext cx="333375" cy="333376"/>
              </a:xfrm>
              <a:custGeom>
                <a:avLst/>
                <a:gdLst>
                  <a:gd name="connsiteX0" fmla="*/ 224791 w 539750"/>
                  <a:gd name="connsiteY0" fmla="*/ 427038 h 539751"/>
                  <a:gd name="connsiteX1" fmla="*/ 247333 w 539750"/>
                  <a:gd name="connsiteY1" fmla="*/ 427038 h 539751"/>
                  <a:gd name="connsiteX2" fmla="*/ 292418 w 539750"/>
                  <a:gd name="connsiteY2" fmla="*/ 427038 h 539751"/>
                  <a:gd name="connsiteX3" fmla="*/ 314961 w 539750"/>
                  <a:gd name="connsiteY3" fmla="*/ 427038 h 539751"/>
                  <a:gd name="connsiteX4" fmla="*/ 314961 w 539750"/>
                  <a:gd name="connsiteY4" fmla="*/ 432674 h 539751"/>
                  <a:gd name="connsiteX5" fmla="*/ 382588 w 539750"/>
                  <a:gd name="connsiteY5" fmla="*/ 483395 h 539751"/>
                  <a:gd name="connsiteX6" fmla="*/ 269876 w 539750"/>
                  <a:gd name="connsiteY6" fmla="*/ 539751 h 539751"/>
                  <a:gd name="connsiteX7" fmla="*/ 193795 w 539750"/>
                  <a:gd name="connsiteY7" fmla="*/ 525662 h 539751"/>
                  <a:gd name="connsiteX8" fmla="*/ 157163 w 539750"/>
                  <a:gd name="connsiteY8" fmla="*/ 483395 h 539751"/>
                  <a:gd name="connsiteX9" fmla="*/ 224791 w 539750"/>
                  <a:gd name="connsiteY9" fmla="*/ 429856 h 539751"/>
                  <a:gd name="connsiteX10" fmla="*/ 224791 w 539750"/>
                  <a:gd name="connsiteY10" fmla="*/ 427038 h 539751"/>
                  <a:gd name="connsiteX11" fmla="*/ 0 w 539750"/>
                  <a:gd name="connsiteY11" fmla="*/ 338138 h 539751"/>
                  <a:gd name="connsiteX12" fmla="*/ 539750 w 539750"/>
                  <a:gd name="connsiteY12" fmla="*/ 338138 h 539751"/>
                  <a:gd name="connsiteX13" fmla="*/ 539750 w 539750"/>
                  <a:gd name="connsiteY13" fmla="*/ 371476 h 539751"/>
                  <a:gd name="connsiteX14" fmla="*/ 508827 w 539750"/>
                  <a:gd name="connsiteY14" fmla="*/ 404813 h 539751"/>
                  <a:gd name="connsiteX15" fmla="*/ 314854 w 539750"/>
                  <a:gd name="connsiteY15" fmla="*/ 404813 h 539751"/>
                  <a:gd name="connsiteX16" fmla="*/ 292365 w 539750"/>
                  <a:gd name="connsiteY16" fmla="*/ 404813 h 539751"/>
                  <a:gd name="connsiteX17" fmla="*/ 247385 w 539750"/>
                  <a:gd name="connsiteY17" fmla="*/ 404813 h 539751"/>
                  <a:gd name="connsiteX18" fmla="*/ 224896 w 539750"/>
                  <a:gd name="connsiteY18" fmla="*/ 404813 h 539751"/>
                  <a:gd name="connsiteX19" fmla="*/ 36546 w 539750"/>
                  <a:gd name="connsiteY19" fmla="*/ 404813 h 539751"/>
                  <a:gd name="connsiteX20" fmla="*/ 0 w 539750"/>
                  <a:gd name="connsiteY20" fmla="*/ 371476 h 539751"/>
                  <a:gd name="connsiteX21" fmla="*/ 33734 w 539750"/>
                  <a:gd name="connsiteY21" fmla="*/ 0 h 539751"/>
                  <a:gd name="connsiteX22" fmla="*/ 506016 w 539750"/>
                  <a:gd name="connsiteY22" fmla="*/ 0 h 539751"/>
                  <a:gd name="connsiteX23" fmla="*/ 539750 w 539750"/>
                  <a:gd name="connsiteY23" fmla="*/ 33848 h 539751"/>
                  <a:gd name="connsiteX24" fmla="*/ 539750 w 539750"/>
                  <a:gd name="connsiteY24" fmla="*/ 315913 h 539751"/>
                  <a:gd name="connsiteX25" fmla="*/ 0 w 539750"/>
                  <a:gd name="connsiteY25" fmla="*/ 315913 h 539751"/>
                  <a:gd name="connsiteX26" fmla="*/ 0 w 539750"/>
                  <a:gd name="connsiteY26" fmla="*/ 33848 h 539751"/>
                  <a:gd name="connsiteX27" fmla="*/ 33734 w 539750"/>
                  <a:gd name="connsiteY27" fmla="*/ 0 h 53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9750" h="539751">
                    <a:moveTo>
                      <a:pt x="224791" y="427038"/>
                    </a:moveTo>
                    <a:cubicBezTo>
                      <a:pt x="224791" y="427038"/>
                      <a:pt x="224791" y="427038"/>
                      <a:pt x="247333" y="427038"/>
                    </a:cubicBezTo>
                    <a:cubicBezTo>
                      <a:pt x="247333" y="427038"/>
                      <a:pt x="247333" y="427038"/>
                      <a:pt x="292418" y="427038"/>
                    </a:cubicBezTo>
                    <a:cubicBezTo>
                      <a:pt x="292418" y="427038"/>
                      <a:pt x="292418" y="427038"/>
                      <a:pt x="314961" y="427038"/>
                    </a:cubicBezTo>
                    <a:cubicBezTo>
                      <a:pt x="314961" y="427038"/>
                      <a:pt x="314961" y="427038"/>
                      <a:pt x="314961" y="432674"/>
                    </a:cubicBezTo>
                    <a:cubicBezTo>
                      <a:pt x="357228" y="441127"/>
                      <a:pt x="382588" y="458034"/>
                      <a:pt x="382588" y="483395"/>
                    </a:cubicBezTo>
                    <a:cubicBezTo>
                      <a:pt x="382588" y="514391"/>
                      <a:pt x="334685" y="539751"/>
                      <a:pt x="269876" y="539751"/>
                    </a:cubicBezTo>
                    <a:cubicBezTo>
                      <a:pt x="241697" y="539751"/>
                      <a:pt x="213519" y="534116"/>
                      <a:pt x="193795" y="525662"/>
                    </a:cubicBezTo>
                    <a:cubicBezTo>
                      <a:pt x="171252" y="514391"/>
                      <a:pt x="157163" y="500302"/>
                      <a:pt x="157163" y="483395"/>
                    </a:cubicBezTo>
                    <a:cubicBezTo>
                      <a:pt x="157163" y="458034"/>
                      <a:pt x="182523" y="441127"/>
                      <a:pt x="224791" y="429856"/>
                    </a:cubicBezTo>
                    <a:cubicBezTo>
                      <a:pt x="224791" y="429856"/>
                      <a:pt x="224791" y="429856"/>
                      <a:pt x="224791" y="427038"/>
                    </a:cubicBezTo>
                    <a:close/>
                    <a:moveTo>
                      <a:pt x="0" y="338138"/>
                    </a:moveTo>
                    <a:cubicBezTo>
                      <a:pt x="0" y="338138"/>
                      <a:pt x="0" y="338138"/>
                      <a:pt x="539750" y="338138"/>
                    </a:cubicBezTo>
                    <a:cubicBezTo>
                      <a:pt x="539750" y="338138"/>
                      <a:pt x="539750" y="338138"/>
                      <a:pt x="539750" y="371476"/>
                    </a:cubicBezTo>
                    <a:cubicBezTo>
                      <a:pt x="539750" y="388144"/>
                      <a:pt x="525694" y="404813"/>
                      <a:pt x="508827" y="404813"/>
                    </a:cubicBezTo>
                    <a:cubicBezTo>
                      <a:pt x="508827" y="404813"/>
                      <a:pt x="508827" y="404813"/>
                      <a:pt x="314854" y="404813"/>
                    </a:cubicBezTo>
                    <a:cubicBezTo>
                      <a:pt x="314854" y="404813"/>
                      <a:pt x="314854" y="404813"/>
                      <a:pt x="292365" y="404813"/>
                    </a:cubicBezTo>
                    <a:cubicBezTo>
                      <a:pt x="292365" y="404813"/>
                      <a:pt x="292365" y="404813"/>
                      <a:pt x="247385" y="404813"/>
                    </a:cubicBezTo>
                    <a:cubicBezTo>
                      <a:pt x="247385" y="404813"/>
                      <a:pt x="247385" y="404813"/>
                      <a:pt x="224896" y="404813"/>
                    </a:cubicBezTo>
                    <a:cubicBezTo>
                      <a:pt x="224896" y="404813"/>
                      <a:pt x="224896" y="404813"/>
                      <a:pt x="36546" y="404813"/>
                    </a:cubicBezTo>
                    <a:cubicBezTo>
                      <a:pt x="16867" y="404813"/>
                      <a:pt x="0" y="390923"/>
                      <a:pt x="0" y="371476"/>
                    </a:cubicBezTo>
                    <a:close/>
                    <a:moveTo>
                      <a:pt x="33734" y="0"/>
                    </a:moveTo>
                    <a:cubicBezTo>
                      <a:pt x="33734" y="0"/>
                      <a:pt x="33734" y="0"/>
                      <a:pt x="506016" y="0"/>
                    </a:cubicBezTo>
                    <a:cubicBezTo>
                      <a:pt x="525694" y="0"/>
                      <a:pt x="539750" y="14103"/>
                      <a:pt x="539750" y="33848"/>
                    </a:cubicBezTo>
                    <a:cubicBezTo>
                      <a:pt x="539750" y="33848"/>
                      <a:pt x="539750" y="33848"/>
                      <a:pt x="539750" y="315913"/>
                    </a:cubicBezTo>
                    <a:cubicBezTo>
                      <a:pt x="539750" y="315913"/>
                      <a:pt x="539750" y="315913"/>
                      <a:pt x="0" y="315913"/>
                    </a:cubicBezTo>
                    <a:cubicBezTo>
                      <a:pt x="0" y="315913"/>
                      <a:pt x="0" y="315913"/>
                      <a:pt x="0" y="33848"/>
                    </a:cubicBezTo>
                    <a:cubicBezTo>
                      <a:pt x="0" y="14103"/>
                      <a:pt x="16867" y="0"/>
                      <a:pt x="33734"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a:solidFill>
                    <a:schemeClr val="bg1">
                      <a:lumMod val="65000"/>
                    </a:schemeClr>
                  </a:solidFill>
                </a:endParaRPr>
              </a:p>
            </p:txBody>
          </p:sp>
          <p:sp>
            <p:nvSpPr>
              <p:cNvPr id="96" name="圆角矩形 95"/>
              <p:cNvSpPr/>
              <p:nvPr/>
            </p:nvSpPr>
            <p:spPr>
              <a:xfrm>
                <a:off x="7113179" y="1462859"/>
                <a:ext cx="108000" cy="41494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106" name="文本框 105"/>
            <p:cNvSpPr txBox="1"/>
            <p:nvPr/>
          </p:nvSpPr>
          <p:spPr>
            <a:xfrm>
              <a:off x="8585" y="1791"/>
              <a:ext cx="1105" cy="58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类图</a:t>
              </a:r>
              <a:endParaRPr lang="zh-CN" altLang="en-US" b="1">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692,&quot;width&quot;:11484}"/>
</p:tagLst>
</file>

<file path=ppt/tags/tag2.xml><?xml version="1.0" encoding="utf-8"?>
<p:tagLst xmlns:p="http://schemas.openxmlformats.org/presentationml/2006/main">
  <p:tag name="ISPRING_RESOURCE_PATHS_HASH_PRESENTER" val="988bec4b18a98fc9c3b3cd4bf3bd5ef4060131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Words>
  <Application>WPS 演示</Application>
  <PresentationFormat>自定义</PresentationFormat>
  <Paragraphs>120</Paragraphs>
  <Slides>19</Slides>
  <Notes>27</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微软雅黑</vt:lpstr>
      <vt:lpstr>华文新魏</vt:lpstr>
      <vt:lpstr>楷体</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嗯啊</cp:lastModifiedBy>
  <cp:revision>167</cp:revision>
  <dcterms:created xsi:type="dcterms:W3CDTF">2016-05-16T05:34:00Z</dcterms:created>
  <dcterms:modified xsi:type="dcterms:W3CDTF">2021-07-12T07:58:47Z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E750F49986AB4CAE9A33018F5553E985</vt:lpwstr>
  </property>
  <property fmtid="{D5CDD505-2E9C-101B-9397-08002B2CF9AE}" pid="3" name="KSOProductBuildVer">
    <vt:lpwstr>2052-11.1.0.10578</vt:lpwstr>
  </property>
</Properties>
</file>