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72" autoAdjust="0"/>
  </p:normalViewPr>
  <p:slideViewPr>
    <p:cSldViewPr snapToGrid="0">
      <p:cViewPr varScale="1">
        <p:scale>
          <a:sx n="62" d="100"/>
          <a:sy n="6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0EE35-E3FE-45E3-8AF1-D1CFB6E5CDC9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E08D-68F6-48D2-B054-0E749CC240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67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Battery Swap is not included at the moment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4E08D-68F6-48D2-B054-0E749CC2409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2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2D1B-A296-4790-987C-19CBC4292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9F4C-7615-4C8F-8704-E8F24B96C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CCF0-40E3-4578-A63B-6B28584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567D-7DA8-440D-8459-9C31CD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F008-8537-4152-8902-8D347BE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86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78D1-8452-4881-AD65-A9FFB4FD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BC74C-7E46-4B1A-8176-77DEF3E3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24D5-6575-4961-A968-157503A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B9B3-4D94-4CCF-A76B-2954C580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C787-3D60-4724-8099-E0865B61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0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1753B-C37A-43FD-A9A3-D028E73FA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9F0C-B438-4438-B554-6BF566E4B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DA3E-F985-4A7D-9832-030FEF3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FB74-7B6C-4503-974C-8201525D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D84F-BB29-4ED0-AC30-A4F9863E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1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86CA-CD89-4A99-9E51-036C0F9F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31EA-4941-4F6B-9D3B-DDBDFD1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65FC-0262-4FF6-8C0D-065AF090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E8B7-0405-4ADA-9895-07948D6D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5636-2AA4-446A-B159-5487D3D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06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25ED-DDFC-4F5D-9B34-72A9E125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D14FB-3568-4161-B24C-E6FD8841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7CDC-1FB9-43E4-A8E9-56961FD4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70BD-6047-4E52-B18F-71489737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93-B3CC-4F38-AAF0-8F30C63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2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590D-1788-4D4E-AAD3-CAB01BB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CE08-9746-433E-AC91-054E8F87A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6506-ECF3-4A9B-BE38-DC2944DA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2A71A-00B5-4188-AA2F-41BFD158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C398A-9355-40ED-B1AA-A774DFA0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4A4C6-F490-4D2F-A103-74B45FBF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8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7EDA-75A9-4546-9ECC-4A8757A0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3C3B-21BF-40EA-9C36-97168231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B7BE-83B9-40F1-9B92-229B82EC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ECF1-383A-4B78-A785-51EC0A8E1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BA33D-3775-4BDF-9BA8-E8C98AC6C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5246E-7A0D-4E17-8B75-89CD3C86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DB924-67EC-4EFE-8371-493F27B0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23F41-7363-4270-9A91-BB7281D3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09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1754-163C-4B11-AB76-D16EF509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8D552-2924-4998-AF9D-A2F9B55F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2CD3-FCF8-4BBE-9818-34ADF61D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1D89B-FEFC-4E23-A835-49073963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9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2281-9B06-479A-A236-1666E35F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200B0-CA8B-4179-B452-A0F7BDF6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2D788-C923-41F5-9DFE-A1061205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521E-A78F-4732-91DC-AF5A62A5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5C0F-686B-4234-9E15-3F742E6E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E988F-A1BC-4FB7-A2FE-E4E98341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0DBD4-14E2-44B9-A95F-ED0053C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D196E-096D-47CB-93BC-88A068D8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AB9E-BB92-4495-9B81-2B606DE5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6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88B-AC71-41B1-BCD0-0C59A29D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6D5C4-F11C-4775-9024-78BD225A2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4DED-CDC5-49F1-87F6-A1C2BA0D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DCFE-3AFF-4A4B-93FC-DDDE7B4A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F6BA-3EA1-4A39-B56E-FF8BB12F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41E-E9CB-47C7-B9F7-F1D7EEEF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75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84B72-5F44-42E0-A0AB-F2AF52BB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5BEF-5137-4B97-AA26-0C702E98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53E5-BDB4-46E5-A434-C500B6723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BFA3-FED7-4BED-9CF5-5A87A1C3BB2E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6F3A-97A2-4935-BABA-56D50950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47C0-0C4C-4722-BD77-C2058121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DBEF-DE96-4D1A-AC4C-1E7AAD4AFD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6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FC4D-5D57-4410-BA4F-ECE781CE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09"/>
            <a:ext cx="12192000" cy="570084"/>
          </a:xfrm>
        </p:spPr>
        <p:txBody>
          <a:bodyPr anchor="t">
            <a:normAutofit/>
          </a:bodyPr>
          <a:lstStyle/>
          <a:p>
            <a:r>
              <a:rPr lang="en-SG" sz="3200" dirty="0"/>
              <a:t>Flow Chart for Section D (Expected TR 25)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23DB6-E0E9-43FF-BF1F-3454FE16EF23}"/>
              </a:ext>
            </a:extLst>
          </p:cNvPr>
          <p:cNvSpPr/>
          <p:nvPr/>
        </p:nvSpPr>
        <p:spPr>
          <a:xfrm>
            <a:off x="7801588" y="1642256"/>
            <a:ext cx="2921727" cy="641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u="sng" dirty="0">
                <a:solidFill>
                  <a:schemeClr val="tx1"/>
                </a:solidFill>
              </a:rPr>
              <a:t>“Charger Mode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</a:p>
          <a:p>
            <a:r>
              <a:rPr lang="en-US" sz="800" dirty="0">
                <a:solidFill>
                  <a:schemeClr val="tx1"/>
                </a:solidFill>
              </a:rPr>
              <a:t>Only one can be selected (All options available)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B2118-4C23-4852-9FB9-E268BB7CDC4A}"/>
              </a:ext>
            </a:extLst>
          </p:cNvPr>
          <p:cNvSpPr/>
          <p:nvPr/>
        </p:nvSpPr>
        <p:spPr>
          <a:xfrm>
            <a:off x="1484110" y="5097599"/>
            <a:ext cx="1755801" cy="1750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900" b="1" u="sng" dirty="0">
                <a:solidFill>
                  <a:schemeClr val="tx1"/>
                </a:solidFill>
              </a:rPr>
              <a:t>“Type of Vehicle Connector</a:t>
            </a:r>
            <a:r>
              <a:rPr lang="en-SG" sz="900" b="1" u="sng" dirty="0">
                <a:solidFill>
                  <a:srgbClr val="FF0000"/>
                </a:solidFill>
              </a:rPr>
              <a:t>*</a:t>
            </a:r>
            <a:r>
              <a:rPr lang="en-SG" sz="900" b="1" u="sng" dirty="0">
                <a:solidFill>
                  <a:schemeClr val="tx1"/>
                </a:solidFill>
              </a:rPr>
              <a:t>”</a:t>
            </a:r>
            <a:endParaRPr lang="en-US" sz="900" b="1" u="sng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Number </a:t>
            </a:r>
            <a:r>
              <a:rPr lang="en-SG" sz="800" dirty="0">
                <a:solidFill>
                  <a:schemeClr val="tx1"/>
                </a:solidFill>
              </a:rPr>
              <a:t>selection shall correspond to the </a:t>
            </a:r>
            <a:r>
              <a:rPr lang="en-US" sz="800" dirty="0">
                <a:solidFill>
                  <a:schemeClr val="tx1"/>
                </a:solidFill>
              </a:rPr>
              <a:t>“No. of Charging outlet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r>
              <a:rPr lang="en-US" sz="900" b="1" u="sng" dirty="0">
                <a:solidFill>
                  <a:schemeClr val="tx1"/>
                </a:solidFill>
              </a:rPr>
              <a:t>“Type of Plug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</a:p>
          <a:p>
            <a:r>
              <a:rPr lang="en-US" sz="800" dirty="0">
                <a:solidFill>
                  <a:schemeClr val="tx1"/>
                </a:solidFill>
              </a:rPr>
              <a:t>“Type of plug*” </a:t>
            </a:r>
            <a:r>
              <a:rPr lang="en-SG" sz="800" dirty="0">
                <a:solidFill>
                  <a:schemeClr val="tx1"/>
                </a:solidFill>
              </a:rPr>
              <a:t>shall correspond to the </a:t>
            </a:r>
            <a:r>
              <a:rPr lang="en-US" sz="800" dirty="0">
                <a:solidFill>
                  <a:schemeClr val="tx1"/>
                </a:solidFill>
              </a:rPr>
              <a:t>“No. of Charging outlet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 marL="228600" indent="-228600">
              <a:buFont typeface="+mj-lt"/>
              <a:buAutoNum type="arabicParenR"/>
            </a:pP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arenR"/>
            </a:pPr>
            <a:endParaRPr lang="en-US" sz="9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92BB1-D3EF-4538-82C9-1E3F9628F20D}"/>
              </a:ext>
            </a:extLst>
          </p:cNvPr>
          <p:cNvSpPr txBox="1"/>
          <p:nvPr/>
        </p:nvSpPr>
        <p:spPr>
          <a:xfrm>
            <a:off x="4504736" y="1305793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b="1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054CE3-1CCD-4764-8248-E3B82D84992D}"/>
              </a:ext>
            </a:extLst>
          </p:cNvPr>
          <p:cNvSpPr txBox="1"/>
          <p:nvPr/>
        </p:nvSpPr>
        <p:spPr>
          <a:xfrm>
            <a:off x="6888136" y="1301640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648FB0-741E-4265-BCB1-4B5EFE412B23}"/>
              </a:ext>
            </a:extLst>
          </p:cNvPr>
          <p:cNvSpPr/>
          <p:nvPr/>
        </p:nvSpPr>
        <p:spPr>
          <a:xfrm>
            <a:off x="1075267" y="1677789"/>
            <a:ext cx="3556267" cy="626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u="sng" dirty="0">
                <a:solidFill>
                  <a:schemeClr val="tx1"/>
                </a:solidFill>
              </a:rPr>
              <a:t>“Charger Mode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 </a:t>
            </a:r>
          </a:p>
          <a:p>
            <a:r>
              <a:rPr lang="en-US" sz="800" dirty="0">
                <a:solidFill>
                  <a:schemeClr val="tx1"/>
                </a:solidFill>
              </a:rPr>
              <a:t>Only “Mode 3” &amp; “Mode 4” will be available for selection. (Applicant may chose to select one or both)</a:t>
            </a:r>
          </a:p>
          <a:p>
            <a:pPr marL="342900" indent="-342900">
              <a:buAutoNum type="arabicParenR"/>
            </a:pP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793E2-9D9B-4AA6-95DF-04A995FC4FEE}"/>
              </a:ext>
            </a:extLst>
          </p:cNvPr>
          <p:cNvSpPr/>
          <p:nvPr/>
        </p:nvSpPr>
        <p:spPr>
          <a:xfrm>
            <a:off x="1075267" y="2461666"/>
            <a:ext cx="3556267" cy="702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u="sng" dirty="0">
                <a:solidFill>
                  <a:schemeClr val="tx1"/>
                </a:solidFill>
              </a:rPr>
              <a:t>“Type of EV connection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</a:p>
          <a:p>
            <a:r>
              <a:rPr lang="en-US" sz="800" dirty="0">
                <a:solidFill>
                  <a:schemeClr val="tx1"/>
                </a:solidFill>
              </a:rPr>
              <a:t>Up to two options will be available for selection. Possible selection combinations: Mode 3: (Case B) or (Case C) or (Case B &amp; Case  C) </a:t>
            </a:r>
          </a:p>
          <a:p>
            <a:r>
              <a:rPr lang="en-SG" sz="800" dirty="0">
                <a:solidFill>
                  <a:schemeClr val="tx1"/>
                </a:solidFill>
              </a:rPr>
              <a:t>Mode 4: </a:t>
            </a:r>
            <a:r>
              <a:rPr lang="en-US" sz="800" dirty="0">
                <a:solidFill>
                  <a:schemeClr val="tx1"/>
                </a:solidFill>
              </a:rPr>
              <a:t>(Case B) or (Case C) or (Case B &amp; Case  C) or (Case D) or (Case 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D09E8-1AB4-4C12-87D1-F136C8E06180}"/>
              </a:ext>
            </a:extLst>
          </p:cNvPr>
          <p:cNvSpPr/>
          <p:nvPr/>
        </p:nvSpPr>
        <p:spPr>
          <a:xfrm>
            <a:off x="7801588" y="2421484"/>
            <a:ext cx="2921727" cy="63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u="sng" dirty="0">
                <a:solidFill>
                  <a:schemeClr val="tx1"/>
                </a:solidFill>
              </a:rPr>
              <a:t>“Type of EV connection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</a:p>
          <a:p>
            <a:r>
              <a:rPr lang="en-US" sz="800" dirty="0">
                <a:solidFill>
                  <a:schemeClr val="tx1"/>
                </a:solidFill>
              </a:rPr>
              <a:t>Only one can be selected.</a:t>
            </a:r>
          </a:p>
          <a:p>
            <a:r>
              <a:rPr lang="en-US" sz="800" dirty="0">
                <a:solidFill>
                  <a:schemeClr val="tx1"/>
                </a:solidFill>
              </a:rPr>
              <a:t>Mode 3: (Case B) or (Case C)  </a:t>
            </a:r>
          </a:p>
          <a:p>
            <a:r>
              <a:rPr lang="en-SG" sz="800" dirty="0">
                <a:solidFill>
                  <a:schemeClr val="tx1"/>
                </a:solidFill>
              </a:rPr>
              <a:t>Mode 4: </a:t>
            </a:r>
            <a:r>
              <a:rPr lang="en-US" sz="800" dirty="0">
                <a:solidFill>
                  <a:schemeClr val="tx1"/>
                </a:solidFill>
              </a:rPr>
              <a:t>(Case B) or (Case C) or (Case D) or (Case E)</a:t>
            </a:r>
          </a:p>
          <a:p>
            <a:pPr>
              <a:spcAft>
                <a:spcPts val="600"/>
              </a:spcAft>
            </a:pP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8D8745-5D04-4042-9A65-FAC4A498AB33}"/>
              </a:ext>
            </a:extLst>
          </p:cNvPr>
          <p:cNvSpPr/>
          <p:nvPr/>
        </p:nvSpPr>
        <p:spPr>
          <a:xfrm>
            <a:off x="6910686" y="5162713"/>
            <a:ext cx="1609003" cy="1705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900" b="1" u="sng" dirty="0">
                <a:solidFill>
                  <a:schemeClr val="tx1"/>
                </a:solidFill>
              </a:rPr>
              <a:t>“Type of Vehicle Connector</a:t>
            </a:r>
            <a:r>
              <a:rPr lang="en-SG" sz="900" b="1" u="sng" dirty="0">
                <a:solidFill>
                  <a:srgbClr val="FF0000"/>
                </a:solidFill>
              </a:rPr>
              <a:t>*</a:t>
            </a:r>
            <a:r>
              <a:rPr lang="en-SG" sz="900" b="1" u="sng" dirty="0">
                <a:solidFill>
                  <a:schemeClr val="tx1"/>
                </a:solidFill>
              </a:rPr>
              <a:t>”</a:t>
            </a:r>
            <a:endParaRPr lang="en-SG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SG" sz="800" dirty="0">
                <a:solidFill>
                  <a:schemeClr val="tx1"/>
                </a:solidFill>
              </a:rPr>
              <a:t>“Type of Vehicle Connector</a:t>
            </a:r>
            <a:r>
              <a:rPr lang="en-SG" sz="800" dirty="0">
                <a:solidFill>
                  <a:srgbClr val="FF0000"/>
                </a:solidFill>
              </a:rPr>
              <a:t>*</a:t>
            </a:r>
            <a:r>
              <a:rPr lang="en-SG" sz="800" dirty="0">
                <a:solidFill>
                  <a:schemeClr val="tx1"/>
                </a:solidFill>
              </a:rPr>
              <a:t>” </a:t>
            </a:r>
            <a:r>
              <a:rPr lang="en-US" sz="800" dirty="0">
                <a:solidFill>
                  <a:schemeClr val="tx1"/>
                </a:solidFill>
              </a:rPr>
              <a:t>not available for selection</a:t>
            </a:r>
          </a:p>
          <a:p>
            <a:r>
              <a:rPr lang="en-US" sz="900" b="1" u="sng" dirty="0">
                <a:solidFill>
                  <a:schemeClr val="tx1"/>
                </a:solidFill>
              </a:rPr>
              <a:t>“Type of Plug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Not available for selection</a:t>
            </a:r>
          </a:p>
          <a:p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CA82F0-43D8-41AA-9F96-1E6E8DFAFEC4}"/>
              </a:ext>
            </a:extLst>
          </p:cNvPr>
          <p:cNvSpPr/>
          <p:nvPr/>
        </p:nvSpPr>
        <p:spPr>
          <a:xfrm>
            <a:off x="4996832" y="5090967"/>
            <a:ext cx="1378443" cy="1750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SG" sz="900" b="1" u="sng" dirty="0">
                <a:solidFill>
                  <a:schemeClr val="tx1"/>
                </a:solidFill>
              </a:rPr>
              <a:t>“Type of Vehicle Connector</a:t>
            </a:r>
            <a:r>
              <a:rPr lang="en-SG" sz="900" b="1" u="sng" dirty="0">
                <a:solidFill>
                  <a:srgbClr val="FF0000"/>
                </a:solidFill>
              </a:rPr>
              <a:t>*</a:t>
            </a:r>
            <a:r>
              <a:rPr lang="en-SG" sz="900" b="1" u="sng" dirty="0">
                <a:solidFill>
                  <a:schemeClr val="tx1"/>
                </a:solidFill>
              </a:rPr>
              <a:t>”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Number </a:t>
            </a:r>
            <a:r>
              <a:rPr lang="en-SG" sz="800" dirty="0">
                <a:solidFill>
                  <a:schemeClr val="tx1"/>
                </a:solidFill>
              </a:rPr>
              <a:t>selection shall correspond to the </a:t>
            </a:r>
            <a:r>
              <a:rPr lang="en-US" sz="800" dirty="0">
                <a:solidFill>
                  <a:schemeClr val="tx1"/>
                </a:solidFill>
              </a:rPr>
              <a:t>“No. of Charging outlet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r>
              <a:rPr lang="en-US" sz="900" b="1" u="sng" dirty="0">
                <a:solidFill>
                  <a:schemeClr val="tx1"/>
                </a:solidFill>
              </a:rPr>
              <a:t>“Type of Plug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Not available for selection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endParaRPr lang="en-US" sz="8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A22C72-1884-43BA-92C2-0143831295C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2853401" y="2304485"/>
            <a:ext cx="0" cy="15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ED7313-572C-40A3-97CC-2BE556A2FB6E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9262452" y="2283873"/>
            <a:ext cx="0" cy="13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3" name="Table 93">
            <a:extLst>
              <a:ext uri="{FF2B5EF4-FFF2-40B4-BE49-F238E27FC236}">
                <a16:creationId xmlns:a16="http://schemas.microsoft.com/office/drawing/2014/main" id="{B2384033-2CFC-4006-8664-34EE3682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80834"/>
              </p:ext>
            </p:extLst>
          </p:nvPr>
        </p:nvGraphicFramePr>
        <p:xfrm>
          <a:off x="9541932" y="-6977"/>
          <a:ext cx="2650067" cy="152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067">
                  <a:extLst>
                    <a:ext uri="{9D8B030D-6E8A-4147-A177-3AD203B41FA5}">
                      <a16:colId xmlns:a16="http://schemas.microsoft.com/office/drawing/2014/main" val="4177078256"/>
                    </a:ext>
                  </a:extLst>
                </a:gridCol>
              </a:tblGrid>
              <a:tr h="204203">
                <a:tc>
                  <a:txBody>
                    <a:bodyPr/>
                    <a:lstStyle/>
                    <a:p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D - EVSE Technical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36496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“No. of Charging outlet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” </a:t>
                      </a:r>
                      <a:endParaRPr lang="en-SG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54113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“Charger Mode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” </a:t>
                      </a:r>
                      <a:endParaRPr lang="en-SG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5303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“Type of EV connection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” </a:t>
                      </a:r>
                      <a:endParaRPr lang="en-SG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24754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chemeClr val="tx1"/>
                          </a:solidFill>
                        </a:rPr>
                        <a:t>“Type of Vehicle Connector</a:t>
                      </a:r>
                      <a:r>
                        <a:rPr lang="en-SG" sz="10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SG" sz="1000" dirty="0">
                          <a:solidFill>
                            <a:schemeClr val="tx1"/>
                          </a:solidFill>
                        </a:rPr>
                        <a:t>” </a:t>
                      </a:r>
                      <a:endParaRPr lang="en-SG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03987"/>
                  </a:ext>
                </a:extLst>
              </a:tr>
              <a:tr h="3056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“Type of Plug (Only applicable for Case B)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” </a:t>
                      </a:r>
                      <a:endParaRPr lang="en-SG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75396"/>
                  </a:ext>
                </a:extLst>
              </a:tr>
            </a:tbl>
          </a:graphicData>
        </a:graphic>
      </p:graphicFrame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EC4B698-7700-4DF2-9C06-B5B2F7236C3A}"/>
              </a:ext>
            </a:extLst>
          </p:cNvPr>
          <p:cNvCxnSpPr/>
          <p:nvPr/>
        </p:nvCxnSpPr>
        <p:spPr>
          <a:xfrm rot="5400000">
            <a:off x="4115914" y="149843"/>
            <a:ext cx="288000" cy="2736000"/>
          </a:xfrm>
          <a:prstGeom prst="bentConnector3">
            <a:avLst>
              <a:gd name="adj1" fmla="val 43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E32CA33-27A2-4810-B772-737B98D026DE}"/>
              </a:ext>
            </a:extLst>
          </p:cNvPr>
          <p:cNvCxnSpPr/>
          <p:nvPr/>
        </p:nvCxnSpPr>
        <p:spPr>
          <a:xfrm rot="16200000" flipH="1">
            <a:off x="7786451" y="161939"/>
            <a:ext cx="288000" cy="266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23BA0DF6-23EC-4159-9F09-A67255633F15}"/>
              </a:ext>
            </a:extLst>
          </p:cNvPr>
          <p:cNvSpPr/>
          <p:nvPr/>
        </p:nvSpPr>
        <p:spPr>
          <a:xfrm>
            <a:off x="6984472" y="3502883"/>
            <a:ext cx="1404000" cy="12841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if (Case D) or (Case E) is selected under “Type of EV connection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 algn="ctr"/>
            <a:endParaRPr lang="en-SG" sz="8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28BAD44C-9F9A-4C0D-8CBF-3F85B814DDD4}"/>
              </a:ext>
            </a:extLst>
          </p:cNvPr>
          <p:cNvSpPr/>
          <p:nvPr/>
        </p:nvSpPr>
        <p:spPr>
          <a:xfrm>
            <a:off x="4807113" y="602393"/>
            <a:ext cx="2577773" cy="93787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900" b="1" u="sng" dirty="0">
                <a:solidFill>
                  <a:schemeClr val="tx1"/>
                </a:solidFill>
              </a:rPr>
              <a:t>“No. of Charging outlet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  <a:endParaRPr lang="en-SG" sz="900" b="1" u="sng" dirty="0">
              <a:solidFill>
                <a:schemeClr val="tx1"/>
              </a:solidFill>
            </a:endParaRPr>
          </a:p>
          <a:p>
            <a:pPr algn="ctr"/>
            <a:r>
              <a:rPr lang="en-SG" sz="900" dirty="0">
                <a:solidFill>
                  <a:schemeClr val="tx1"/>
                </a:solidFill>
              </a:rPr>
              <a:t>More than 1 </a:t>
            </a:r>
            <a:r>
              <a:rPr lang="en-US" sz="900" dirty="0">
                <a:solidFill>
                  <a:schemeClr val="tx1"/>
                </a:solidFill>
              </a:rPr>
              <a:t>Selected</a:t>
            </a:r>
            <a:endParaRPr lang="en-SG" sz="900" dirty="0">
              <a:solidFill>
                <a:schemeClr val="tx1"/>
              </a:solidFill>
            </a:endParaRPr>
          </a:p>
          <a:p>
            <a:pPr algn="ctr"/>
            <a:endParaRPr lang="en-SG" sz="1400" dirty="0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78CE1A4D-6DCE-42DC-BDFD-052CAD8A2A53}"/>
              </a:ext>
            </a:extLst>
          </p:cNvPr>
          <p:cNvSpPr/>
          <p:nvPr/>
        </p:nvSpPr>
        <p:spPr>
          <a:xfrm>
            <a:off x="1660011" y="3484574"/>
            <a:ext cx="1404000" cy="1274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If (Case B) is selected under “Type of EV connection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 algn="ctr"/>
            <a:endParaRPr lang="en-SG" sz="800" dirty="0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F1C421B-0AA2-4955-AAB7-BB7EB1B85DF8}"/>
              </a:ext>
            </a:extLst>
          </p:cNvPr>
          <p:cNvSpPr/>
          <p:nvPr/>
        </p:nvSpPr>
        <p:spPr>
          <a:xfrm>
            <a:off x="8901042" y="3610359"/>
            <a:ext cx="1404000" cy="12882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If (Case B) is selected under “Type of EV connection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 algn="ctr"/>
            <a:endParaRPr lang="en-SG" sz="800" dirty="0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298676C4-8E94-4530-8A5E-C7A006E01B75}"/>
              </a:ext>
            </a:extLst>
          </p:cNvPr>
          <p:cNvSpPr/>
          <p:nvPr/>
        </p:nvSpPr>
        <p:spPr>
          <a:xfrm>
            <a:off x="10706425" y="3502883"/>
            <a:ext cx="1404000" cy="12841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If (Case C) is selected under “Type of EV connection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 algn="ctr"/>
            <a:endParaRPr lang="en-SG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DFB1D-71D5-4349-8503-1C0062962CC2}"/>
              </a:ext>
            </a:extLst>
          </p:cNvPr>
          <p:cNvSpPr/>
          <p:nvPr/>
        </p:nvSpPr>
        <p:spPr>
          <a:xfrm>
            <a:off x="10696225" y="5153314"/>
            <a:ext cx="1424400" cy="17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900" b="1" u="sng" dirty="0">
                <a:solidFill>
                  <a:schemeClr val="tx1"/>
                </a:solidFill>
              </a:rPr>
              <a:t>“Type of Vehicle Connector</a:t>
            </a:r>
            <a:r>
              <a:rPr lang="en-SG" sz="900" b="1" u="sng" dirty="0">
                <a:solidFill>
                  <a:srgbClr val="FF0000"/>
                </a:solidFill>
              </a:rPr>
              <a:t>*</a:t>
            </a:r>
            <a:r>
              <a:rPr lang="en-SG" sz="900" b="1" u="sng" dirty="0">
                <a:solidFill>
                  <a:schemeClr val="tx1"/>
                </a:solidFill>
              </a:rPr>
              <a:t>”</a:t>
            </a:r>
            <a:endParaRPr lang="en-SG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SG" sz="800" dirty="0">
                <a:solidFill>
                  <a:schemeClr val="tx1"/>
                </a:solidFill>
              </a:rPr>
              <a:t>Only one </a:t>
            </a:r>
            <a:r>
              <a:rPr lang="en-US" sz="800" dirty="0">
                <a:solidFill>
                  <a:schemeClr val="tx1"/>
                </a:solidFill>
              </a:rPr>
              <a:t>is available for selection</a:t>
            </a:r>
          </a:p>
          <a:p>
            <a:r>
              <a:rPr lang="en-US" sz="900" b="1" u="sng" dirty="0">
                <a:solidFill>
                  <a:schemeClr val="tx1"/>
                </a:solidFill>
              </a:rPr>
              <a:t>“Type of Plug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Not available for selection</a:t>
            </a:r>
          </a:p>
          <a:p>
            <a:pPr marL="228600" indent="-228600">
              <a:spcAft>
                <a:spcPts val="600"/>
              </a:spcAft>
              <a:buFontTx/>
              <a:buAutoNum type="arabicParenR"/>
            </a:pPr>
            <a:endParaRPr lang="en-US" sz="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8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CC9410-A48D-46CD-8F8C-3D04A676AB61}"/>
              </a:ext>
            </a:extLst>
          </p:cNvPr>
          <p:cNvSpPr/>
          <p:nvPr/>
        </p:nvSpPr>
        <p:spPr>
          <a:xfrm>
            <a:off x="8699100" y="5152274"/>
            <a:ext cx="1817714" cy="1705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900" b="1" u="sng" dirty="0">
                <a:solidFill>
                  <a:schemeClr val="tx1"/>
                </a:solidFill>
              </a:rPr>
              <a:t>“Type of Vehicle Connector</a:t>
            </a:r>
            <a:r>
              <a:rPr lang="en-SG" sz="900" b="1" u="sng" dirty="0">
                <a:solidFill>
                  <a:srgbClr val="FF0000"/>
                </a:solidFill>
              </a:rPr>
              <a:t>*</a:t>
            </a:r>
            <a:r>
              <a:rPr lang="en-SG" sz="900" b="1" u="sng" dirty="0">
                <a:solidFill>
                  <a:schemeClr val="tx1"/>
                </a:solidFill>
              </a:rPr>
              <a:t>”</a:t>
            </a:r>
            <a:endParaRPr lang="en-SG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SG" sz="800" dirty="0">
                <a:solidFill>
                  <a:schemeClr val="tx1"/>
                </a:solidFill>
              </a:rPr>
              <a:t>Only one </a:t>
            </a:r>
            <a:r>
              <a:rPr lang="en-US" sz="800" dirty="0">
                <a:solidFill>
                  <a:schemeClr val="tx1"/>
                </a:solidFill>
              </a:rPr>
              <a:t>is available for selection</a:t>
            </a:r>
          </a:p>
          <a:p>
            <a:r>
              <a:rPr lang="en-US" sz="900" b="1" u="sng" dirty="0">
                <a:solidFill>
                  <a:schemeClr val="tx1"/>
                </a:solidFill>
              </a:rPr>
              <a:t>“Type of Plug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Only one “Type of Plug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is available for selection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E5DDB65C-682D-49F5-8846-6D8FA4BE6E87}"/>
              </a:ext>
            </a:extLst>
          </p:cNvPr>
          <p:cNvSpPr/>
          <p:nvPr/>
        </p:nvSpPr>
        <p:spPr>
          <a:xfrm>
            <a:off x="-12513" y="3476756"/>
            <a:ext cx="1404000" cy="12751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If (Case D) or   (Case E) is selected under “Type of EV connection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 algn="ctr"/>
            <a:endParaRPr lang="en-SG" sz="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CCBC87-ECD8-4ED2-9858-BBB27E296C50}"/>
              </a:ext>
            </a:extLst>
          </p:cNvPr>
          <p:cNvSpPr/>
          <p:nvPr/>
        </p:nvSpPr>
        <p:spPr>
          <a:xfrm>
            <a:off x="22704" y="5123358"/>
            <a:ext cx="1333566" cy="1734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900" b="1" u="sng" dirty="0">
                <a:solidFill>
                  <a:schemeClr val="tx1"/>
                </a:solidFill>
              </a:rPr>
              <a:t>“Type of Vehicle Connector</a:t>
            </a:r>
            <a:r>
              <a:rPr lang="en-SG" sz="900" b="1" u="sng" dirty="0">
                <a:solidFill>
                  <a:srgbClr val="FF0000"/>
                </a:solidFill>
              </a:rPr>
              <a:t>*</a:t>
            </a:r>
            <a:r>
              <a:rPr lang="en-SG" sz="900" b="1" u="sng" dirty="0">
                <a:solidFill>
                  <a:schemeClr val="tx1"/>
                </a:solidFill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Not available for selection</a:t>
            </a:r>
            <a:endParaRPr lang="en-US" sz="800" b="1" u="sng" dirty="0">
              <a:solidFill>
                <a:schemeClr val="tx1"/>
              </a:solidFill>
            </a:endParaRPr>
          </a:p>
          <a:p>
            <a:r>
              <a:rPr lang="en-US" sz="900" b="1" u="sng" dirty="0">
                <a:solidFill>
                  <a:schemeClr val="tx1"/>
                </a:solidFill>
              </a:rPr>
              <a:t>“Type of Plug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Not available for selection</a:t>
            </a:r>
          </a:p>
          <a:p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269A9CDD-104E-427B-90AA-3A2FC6C07788}"/>
              </a:ext>
            </a:extLst>
          </p:cNvPr>
          <p:cNvSpPr/>
          <p:nvPr/>
        </p:nvSpPr>
        <p:spPr>
          <a:xfrm>
            <a:off x="4984054" y="3537772"/>
            <a:ext cx="1404000" cy="127519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If (Case C) is selected under “Type of EV connection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 algn="ctr"/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C3E95A-F634-45B7-A184-5CCA779F35B5}"/>
              </a:ext>
            </a:extLst>
          </p:cNvPr>
          <p:cNvCxnSpPr>
            <a:cxnSpLocks/>
          </p:cNvCxnSpPr>
          <p:nvPr/>
        </p:nvCxnSpPr>
        <p:spPr>
          <a:xfrm rot="5400000">
            <a:off x="755360" y="3097736"/>
            <a:ext cx="324000" cy="432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D9E38-B915-414A-B9CF-07F30C2CE2D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359757" y="3151736"/>
            <a:ext cx="2254" cy="33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D1732B-6A25-4203-9260-B995510A9BD8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689487" y="4751950"/>
            <a:ext cx="0" cy="37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EA8CD2-6CAA-427A-9077-A690756E5E90}"/>
              </a:ext>
            </a:extLst>
          </p:cNvPr>
          <p:cNvCxnSpPr>
            <a:cxnSpLocks/>
            <a:stCxn id="52" idx="2"/>
            <a:endCxn id="14" idx="0"/>
          </p:cNvCxnSpPr>
          <p:nvPr/>
        </p:nvCxnSpPr>
        <p:spPr>
          <a:xfrm>
            <a:off x="2362011" y="4758974"/>
            <a:ext cx="0" cy="3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29FEBC-0F3B-4E76-98E4-6ABA2AB12F31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5686054" y="4812967"/>
            <a:ext cx="0" cy="27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17948F-214A-4C1B-A50B-2986B8F4C595}"/>
              </a:ext>
            </a:extLst>
          </p:cNvPr>
          <p:cNvCxnSpPr>
            <a:cxnSpLocks/>
            <a:stCxn id="3" idx="2"/>
            <a:endCxn id="48" idx="0"/>
          </p:cNvCxnSpPr>
          <p:nvPr/>
        </p:nvCxnSpPr>
        <p:spPr>
          <a:xfrm>
            <a:off x="7686472" y="4786994"/>
            <a:ext cx="28716" cy="37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E1AAE1-F5AB-4819-8893-11C19658D201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9603042" y="4898647"/>
            <a:ext cx="4915" cy="2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B096AAE-C669-4072-B0BC-55F53A1D248E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>
            <a:off x="11408425" y="4786994"/>
            <a:ext cx="0" cy="3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3F0E47C-9BFA-4CAE-9077-9290C82723FD}"/>
              </a:ext>
            </a:extLst>
          </p:cNvPr>
          <p:cNvCxnSpPr>
            <a:cxnSpLocks/>
          </p:cNvCxnSpPr>
          <p:nvPr/>
        </p:nvCxnSpPr>
        <p:spPr>
          <a:xfrm flipV="1">
            <a:off x="1381513" y="3142353"/>
            <a:ext cx="180000" cy="97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7087289-C9D2-46FD-B0A3-BC3AE7902D17}"/>
              </a:ext>
            </a:extLst>
          </p:cNvPr>
          <p:cNvCxnSpPr>
            <a:cxnSpLocks/>
          </p:cNvCxnSpPr>
          <p:nvPr/>
        </p:nvCxnSpPr>
        <p:spPr>
          <a:xfrm flipV="1">
            <a:off x="3069688" y="3151736"/>
            <a:ext cx="36000" cy="97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8277F9D-169E-449C-A9D7-B35EF430D4B4}"/>
              </a:ext>
            </a:extLst>
          </p:cNvPr>
          <p:cNvCxnSpPr>
            <a:cxnSpLocks/>
          </p:cNvCxnSpPr>
          <p:nvPr/>
        </p:nvCxnSpPr>
        <p:spPr>
          <a:xfrm rot="5400000">
            <a:off x="7613575" y="3148889"/>
            <a:ext cx="451842" cy="251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4C7023D-8943-4AA2-B0B8-3D68E2F6449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603042" y="3048967"/>
            <a:ext cx="0" cy="56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0D6CEB68-B912-47C2-8CB7-FA50F42E6D22}"/>
              </a:ext>
            </a:extLst>
          </p:cNvPr>
          <p:cNvCxnSpPr>
            <a:cxnSpLocks/>
            <a:stCxn id="3" idx="1"/>
            <a:endCxn id="30" idx="1"/>
          </p:cNvCxnSpPr>
          <p:nvPr/>
        </p:nvCxnSpPr>
        <p:spPr>
          <a:xfrm rot="10800000" flipH="1">
            <a:off x="6984472" y="2737789"/>
            <a:ext cx="817116" cy="1407151"/>
          </a:xfrm>
          <a:prstGeom prst="bentConnector3">
            <a:avLst>
              <a:gd name="adj1" fmla="val -279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19776A9-D38C-42AB-8DC1-E2F190118EFD}"/>
              </a:ext>
            </a:extLst>
          </p:cNvPr>
          <p:cNvCxnSpPr>
            <a:cxnSpLocks/>
            <a:stCxn id="66" idx="3"/>
            <a:endCxn id="28" idx="3"/>
          </p:cNvCxnSpPr>
          <p:nvPr/>
        </p:nvCxnSpPr>
        <p:spPr>
          <a:xfrm flipH="1" flipV="1">
            <a:off x="4631534" y="2813032"/>
            <a:ext cx="1756520" cy="1362338"/>
          </a:xfrm>
          <a:prstGeom prst="bentConnector3">
            <a:avLst>
              <a:gd name="adj1" fmla="val -47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9AD513-919F-4EC5-BFED-FB9395FB1CB1}"/>
              </a:ext>
            </a:extLst>
          </p:cNvPr>
          <p:cNvSpPr txBox="1"/>
          <p:nvPr/>
        </p:nvSpPr>
        <p:spPr>
          <a:xfrm>
            <a:off x="6721204" y="3759290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48FA62-ACF5-4B91-9FEA-B6934EFBC104}"/>
              </a:ext>
            </a:extLst>
          </p:cNvPr>
          <p:cNvSpPr txBox="1"/>
          <p:nvPr/>
        </p:nvSpPr>
        <p:spPr>
          <a:xfrm>
            <a:off x="2695646" y="3764994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3A42D2-4A0D-4617-A748-CFB60581AD46}"/>
              </a:ext>
            </a:extLst>
          </p:cNvPr>
          <p:cNvSpPr txBox="1"/>
          <p:nvPr/>
        </p:nvSpPr>
        <p:spPr>
          <a:xfrm>
            <a:off x="1128187" y="3787361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E0A285-0B84-46AC-9044-CC78A67672A2}"/>
              </a:ext>
            </a:extLst>
          </p:cNvPr>
          <p:cNvSpPr txBox="1"/>
          <p:nvPr/>
        </p:nvSpPr>
        <p:spPr>
          <a:xfrm>
            <a:off x="633581" y="4843683"/>
            <a:ext cx="454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Yes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13456EA-5CFB-463D-B965-FA6E976B7182}"/>
              </a:ext>
            </a:extLst>
          </p:cNvPr>
          <p:cNvSpPr txBox="1"/>
          <p:nvPr/>
        </p:nvSpPr>
        <p:spPr>
          <a:xfrm>
            <a:off x="2213986" y="4786994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Yes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01B6CF-4C35-411B-9A9C-6497461BD568}"/>
              </a:ext>
            </a:extLst>
          </p:cNvPr>
          <p:cNvSpPr txBox="1"/>
          <p:nvPr/>
        </p:nvSpPr>
        <p:spPr>
          <a:xfrm>
            <a:off x="5825832" y="4670140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Yes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FCFD036-F609-468D-AB5B-824D4FCBA074}"/>
              </a:ext>
            </a:extLst>
          </p:cNvPr>
          <p:cNvSpPr txBox="1"/>
          <p:nvPr/>
        </p:nvSpPr>
        <p:spPr>
          <a:xfrm>
            <a:off x="7015836" y="4765592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Yes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F5F259-C7A0-4075-8794-2B64BBECA94C}"/>
              </a:ext>
            </a:extLst>
          </p:cNvPr>
          <p:cNvSpPr txBox="1"/>
          <p:nvPr/>
        </p:nvSpPr>
        <p:spPr>
          <a:xfrm>
            <a:off x="9022264" y="4759818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AFAF77-80BB-4482-988F-E2332A33FC0E}"/>
              </a:ext>
            </a:extLst>
          </p:cNvPr>
          <p:cNvSpPr txBox="1"/>
          <p:nvPr/>
        </p:nvSpPr>
        <p:spPr>
          <a:xfrm>
            <a:off x="11001745" y="4763145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F94FB5-044C-4642-88B4-1C1F023A7FC1}"/>
              </a:ext>
            </a:extLst>
          </p:cNvPr>
          <p:cNvSpPr txBox="1"/>
          <p:nvPr/>
        </p:nvSpPr>
        <p:spPr>
          <a:xfrm>
            <a:off x="5951022" y="3755442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3F35C11-5EF6-4860-A567-E509AE23CC45}"/>
              </a:ext>
            </a:extLst>
          </p:cNvPr>
          <p:cNvCxnSpPr>
            <a:cxnSpLocks/>
            <a:stCxn id="53" idx="1"/>
          </p:cNvCxnSpPr>
          <p:nvPr/>
        </p:nvCxnSpPr>
        <p:spPr>
          <a:xfrm flipV="1">
            <a:off x="8901042" y="3054091"/>
            <a:ext cx="0" cy="120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DB923-C35F-41EF-ADB0-6DB958BC7266}"/>
              </a:ext>
            </a:extLst>
          </p:cNvPr>
          <p:cNvSpPr txBox="1"/>
          <p:nvPr/>
        </p:nvSpPr>
        <p:spPr>
          <a:xfrm>
            <a:off x="8698924" y="3749397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8EE0D5-DC33-4F27-9E6E-FF86CA53BE7D}"/>
              </a:ext>
            </a:extLst>
          </p:cNvPr>
          <p:cNvSpPr txBox="1"/>
          <p:nvPr/>
        </p:nvSpPr>
        <p:spPr>
          <a:xfrm>
            <a:off x="10519070" y="3750090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FA6B477-80C3-4DA5-BDA2-D1AF9E6D7DC7}"/>
              </a:ext>
            </a:extLst>
          </p:cNvPr>
          <p:cNvCxnSpPr>
            <a:cxnSpLocks/>
            <a:stCxn id="30" idx="3"/>
            <a:endCxn id="51" idx="0"/>
          </p:cNvCxnSpPr>
          <p:nvPr/>
        </p:nvCxnSpPr>
        <p:spPr>
          <a:xfrm>
            <a:off x="10723315" y="2737788"/>
            <a:ext cx="685110" cy="765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6395876B-C36C-42D2-965B-11E63CBF0553}"/>
              </a:ext>
            </a:extLst>
          </p:cNvPr>
          <p:cNvSpPr/>
          <p:nvPr/>
        </p:nvSpPr>
        <p:spPr>
          <a:xfrm>
            <a:off x="3227533" y="3510083"/>
            <a:ext cx="1404000" cy="1274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If (Case B &amp; Case C) is selected under “Type of EV connection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</a:t>
            </a:r>
            <a:endParaRPr lang="en-SG" sz="8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369FDE2-DD56-43F0-940D-D0906D8ABCA9}"/>
              </a:ext>
            </a:extLst>
          </p:cNvPr>
          <p:cNvSpPr/>
          <p:nvPr/>
        </p:nvSpPr>
        <p:spPr>
          <a:xfrm>
            <a:off x="3305288" y="5094878"/>
            <a:ext cx="1238372" cy="1750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SG" sz="900" b="1" u="sng" dirty="0">
                <a:solidFill>
                  <a:schemeClr val="tx1"/>
                </a:solidFill>
              </a:rPr>
              <a:t>“Type of Vehicle Connector</a:t>
            </a:r>
            <a:r>
              <a:rPr lang="en-SG" sz="900" b="1" u="sng" dirty="0">
                <a:solidFill>
                  <a:srgbClr val="FF0000"/>
                </a:solidFill>
              </a:rPr>
              <a:t>*</a:t>
            </a:r>
            <a:r>
              <a:rPr lang="en-SG" sz="900" b="1" u="sng" dirty="0">
                <a:solidFill>
                  <a:schemeClr val="tx1"/>
                </a:solidFill>
              </a:rPr>
              <a:t>”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Number </a:t>
            </a:r>
            <a:r>
              <a:rPr lang="en-SG" sz="800" dirty="0">
                <a:solidFill>
                  <a:schemeClr val="tx1"/>
                </a:solidFill>
              </a:rPr>
              <a:t>selection shall correspond to the </a:t>
            </a:r>
            <a:r>
              <a:rPr lang="en-US" sz="800" dirty="0">
                <a:solidFill>
                  <a:schemeClr val="tx1"/>
                </a:solidFill>
              </a:rPr>
              <a:t>“No. of Charging outlet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r>
              <a:rPr lang="en-US" sz="900" b="1" u="sng" dirty="0">
                <a:solidFill>
                  <a:schemeClr val="tx1"/>
                </a:solidFill>
              </a:rPr>
              <a:t>“Type of Plug</a:t>
            </a:r>
            <a:r>
              <a:rPr lang="en-US" sz="900" b="1" u="sng" dirty="0">
                <a:solidFill>
                  <a:srgbClr val="FF0000"/>
                </a:solidFill>
              </a:rPr>
              <a:t>*</a:t>
            </a:r>
            <a:r>
              <a:rPr lang="en-US" sz="900" b="1" u="sng" dirty="0">
                <a:solidFill>
                  <a:schemeClr val="tx1"/>
                </a:solidFill>
              </a:rPr>
              <a:t>”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Multiple selection is allowed. (Shall not exceed “No. of Charging outlet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  <a:r>
              <a:rPr lang="en-US" sz="800" dirty="0">
                <a:solidFill>
                  <a:schemeClr val="tx1"/>
                </a:solidFill>
              </a:rPr>
              <a:t>” </a:t>
            </a:r>
          </a:p>
          <a:p>
            <a:pPr>
              <a:spcAft>
                <a:spcPts val="600"/>
              </a:spcAft>
            </a:pPr>
            <a:endParaRPr lang="en-US" sz="8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946ACDB-C01F-4D93-8E2D-A74CC4BA5B05}"/>
              </a:ext>
            </a:extLst>
          </p:cNvPr>
          <p:cNvCxnSpPr>
            <a:cxnSpLocks/>
            <a:stCxn id="114" idx="2"/>
            <a:endCxn id="127" idx="0"/>
          </p:cNvCxnSpPr>
          <p:nvPr/>
        </p:nvCxnSpPr>
        <p:spPr>
          <a:xfrm flipH="1">
            <a:off x="3924474" y="4784483"/>
            <a:ext cx="5059" cy="3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62C15DA-E294-4FE4-839F-86DB516BA60B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3927541" y="3158717"/>
            <a:ext cx="1992" cy="35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4232BB6-4EEE-445C-940C-804EC1A355F4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>
            <a:off x="10562427" y="3048967"/>
            <a:ext cx="143999" cy="1095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F9D032E-CE55-4994-A35A-751C884F42A3}"/>
              </a:ext>
            </a:extLst>
          </p:cNvPr>
          <p:cNvSpPr txBox="1"/>
          <p:nvPr/>
        </p:nvSpPr>
        <p:spPr>
          <a:xfrm>
            <a:off x="3860544" y="4796224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Yes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21A130D-5D0C-459E-AA97-5F7A6246C0D3}"/>
              </a:ext>
            </a:extLst>
          </p:cNvPr>
          <p:cNvCxnSpPr>
            <a:endCxn id="66" idx="0"/>
          </p:cNvCxnSpPr>
          <p:nvPr/>
        </p:nvCxnSpPr>
        <p:spPr>
          <a:xfrm>
            <a:off x="4631534" y="3017194"/>
            <a:ext cx="1054520" cy="520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1A20F6-C9F2-44F5-8538-77FFDDC10F80}"/>
              </a:ext>
            </a:extLst>
          </p:cNvPr>
          <p:cNvCxnSpPr>
            <a:stCxn id="114" idx="3"/>
          </p:cNvCxnSpPr>
          <p:nvPr/>
        </p:nvCxnSpPr>
        <p:spPr>
          <a:xfrm flipV="1">
            <a:off x="4631533" y="3158717"/>
            <a:ext cx="0" cy="98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3466D10-FD8E-456E-A409-A7F38D1669E0}"/>
              </a:ext>
            </a:extLst>
          </p:cNvPr>
          <p:cNvSpPr txBox="1"/>
          <p:nvPr/>
        </p:nvSpPr>
        <p:spPr>
          <a:xfrm>
            <a:off x="4224187" y="3730643"/>
            <a:ext cx="59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180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558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Flow Chart for Section D (Expected TR 25)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D Condition Flow Chart</dc:title>
  <dc:creator>Damian GOH (LTA)</dc:creator>
  <cp:lastModifiedBy>Subbaiyan Thirumurugan  (NCS)</cp:lastModifiedBy>
  <cp:revision>69</cp:revision>
  <dcterms:created xsi:type="dcterms:W3CDTF">2021-03-10T07:21:11Z</dcterms:created>
  <dcterms:modified xsi:type="dcterms:W3CDTF">2021-05-10T09:38:29Z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Damian_GOH@lta.gov.sg</vt:lpwstr>
  </property>
  <property fmtid="{D5CDD505-2E9C-101B-9397-08002B2CF9AE}" pid="5" name="MSIP_Label_3f9331f7-95a2-472a-92bc-d73219eb516b_SetDate">
    <vt:lpwstr>2021-03-11T00:37:22.8791507Z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a6741120-fd0d-4d8c-9452-e148a4e7b95d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Damian_GOH@lta.gov.sg</vt:lpwstr>
  </property>
  <property fmtid="{D5CDD505-2E9C-101B-9397-08002B2CF9AE}" pid="13" name="MSIP_Label_4f288355-fb4c-44cd-b9ca-40cfc2aee5f8_SetDate">
    <vt:lpwstr>2021-03-11T00:37:22.8791507Z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a6741120-fd0d-4d8c-9452-e148a4e7b95d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