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80" r:id="rId20"/>
    <p:sldId id="274" r:id="rId21"/>
    <p:sldId id="275" r:id="rId22"/>
    <p:sldId id="281" r:id="rId23"/>
    <p:sldId id="276" r:id="rId24"/>
    <p:sldId id="277" r:id="rId25"/>
    <p:sldId id="282" r:id="rId26"/>
    <p:sldId id="278" r:id="rId27"/>
    <p:sldId id="283" r:id="rId28"/>
    <p:sldId id="279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19-Nov-23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19-Nov-23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19-Nov-23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19-Nov-23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19-Nov-23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19-Nov-23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19-Nov-23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19-Nov-23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19-Nov-23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19-Nov-23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19-Nov-23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19-Nov-23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19-Nov-23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19-Nov-23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19-Nov-23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19-Nov-23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19-Nov-23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19-Nov-23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DATA STRUCTURE I &amp; II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1554966" y="4028267"/>
            <a:ext cx="3626635" cy="1272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SUPERVISED BY: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MR TEKOH PALMA</a:t>
            </a:r>
            <a:endParaRPr lang="en-US" sz="2000" b="1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7263897" y="3392557"/>
            <a:ext cx="4700059" cy="254363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GROUP MEMBERS (G3</a:t>
            </a:r>
            <a:r>
              <a:rPr lang="en-US" sz="2000" b="1" dirty="0" smtClean="0"/>
              <a:t>)</a:t>
            </a:r>
          </a:p>
          <a:p>
            <a:pPr algn="ctr"/>
            <a:endParaRPr lang="en-US" sz="2000" b="1" dirty="0"/>
          </a:p>
          <a:p>
            <a:r>
              <a:rPr lang="en-US" sz="2000" b="1" dirty="0"/>
              <a:t>MBAKOP RAPHAEL </a:t>
            </a:r>
            <a:r>
              <a:rPr lang="en-US" sz="2000" b="1" dirty="0" smtClean="0"/>
              <a:t>G (LEADER)</a:t>
            </a:r>
            <a:endParaRPr lang="en-US" sz="2000" b="1" dirty="0"/>
          </a:p>
          <a:p>
            <a:r>
              <a:rPr lang="en-US" sz="2000" b="1" dirty="0"/>
              <a:t>NGUIMFACK </a:t>
            </a:r>
            <a:r>
              <a:rPr lang="en-US" sz="2000" b="1" dirty="0" smtClean="0"/>
              <a:t>MERVIC </a:t>
            </a:r>
            <a:r>
              <a:rPr lang="en-US" sz="2000" b="1" dirty="0"/>
              <a:t>C</a:t>
            </a:r>
          </a:p>
          <a:p>
            <a:r>
              <a:rPr lang="en-US" sz="2000" b="1" dirty="0"/>
              <a:t>AGHABONG JUDE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DISADVANTAGES OF ARRAYS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6510" y="2547889"/>
            <a:ext cx="6873084" cy="293851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i="1" dirty="0"/>
              <a:t>Fixed </a:t>
            </a:r>
            <a:r>
              <a:rPr lang="en-US" b="0" i="1" dirty="0" smtClean="0"/>
              <a:t>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1" dirty="0" smtClean="0"/>
              <a:t>Memory </a:t>
            </a:r>
            <a:r>
              <a:rPr lang="en-US" b="0" i="1" dirty="0"/>
              <a:t>allocation </a:t>
            </a:r>
            <a:r>
              <a:rPr lang="en-US" b="0" i="1" dirty="0" smtClean="0"/>
              <a:t>issues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1" dirty="0"/>
              <a:t>Wasted </a:t>
            </a:r>
            <a:r>
              <a:rPr lang="en-US" b="0" i="1" dirty="0" smtClean="0"/>
              <a:t>space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1" dirty="0"/>
              <a:t>Limited data type </a:t>
            </a:r>
            <a:r>
              <a:rPr lang="en-US" b="0" i="1" dirty="0" smtClean="0"/>
              <a:t>support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Insertion and deletion issues</a:t>
            </a:r>
            <a:endParaRPr lang="en-US" b="0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COMPLEXITIES OF ARRAY OPERATIONS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854" y="2588456"/>
            <a:ext cx="7310130" cy="4164036"/>
          </a:xfrm>
        </p:spPr>
        <p:txBody>
          <a:bodyPr/>
          <a:lstStyle/>
          <a:p>
            <a:r>
              <a:rPr lang="en-US" dirty="0" smtClean="0"/>
              <a:t>Merge sort:</a:t>
            </a:r>
          </a:p>
          <a:p>
            <a:r>
              <a:rPr lang="en-US" dirty="0"/>
              <a:t>	</a:t>
            </a:r>
            <a:r>
              <a:rPr lang="en-US" sz="2000" b="0" i="1" dirty="0" smtClean="0"/>
              <a:t>Time complexity: O(</a:t>
            </a:r>
            <a:r>
              <a:rPr lang="en-US" sz="2000" b="0" i="1" dirty="0" err="1" smtClean="0"/>
              <a:t>nlogn</a:t>
            </a:r>
            <a:r>
              <a:rPr lang="en-US" sz="2000" b="0" i="1" dirty="0" smtClean="0"/>
              <a:t>)</a:t>
            </a:r>
          </a:p>
          <a:p>
            <a:r>
              <a:rPr lang="en-US" sz="2000" b="0" i="1" dirty="0"/>
              <a:t>	</a:t>
            </a:r>
            <a:r>
              <a:rPr lang="en-US" sz="2000" b="0" i="1" dirty="0" smtClean="0"/>
              <a:t>Space complexity: O(n)</a:t>
            </a:r>
          </a:p>
          <a:p>
            <a:endParaRPr lang="en-US" sz="2000" b="0" i="1" dirty="0" smtClean="0"/>
          </a:p>
          <a:p>
            <a:r>
              <a:rPr lang="en-US" dirty="0" smtClean="0"/>
              <a:t>Linear search</a:t>
            </a:r>
          </a:p>
          <a:p>
            <a:r>
              <a:rPr lang="en-US" sz="2000" i="1" dirty="0"/>
              <a:t>	</a:t>
            </a:r>
            <a:r>
              <a:rPr lang="en-US" sz="2000" b="0" i="1" dirty="0" smtClean="0"/>
              <a:t>Time Complexity: O(n)</a:t>
            </a:r>
          </a:p>
          <a:p>
            <a:r>
              <a:rPr lang="en-US" sz="2000" b="0" i="1" dirty="0"/>
              <a:t>	</a:t>
            </a:r>
            <a:r>
              <a:rPr lang="en-US" sz="2000" b="0" i="1" dirty="0" smtClean="0"/>
              <a:t>Space </a:t>
            </a:r>
            <a:r>
              <a:rPr lang="en-US" sz="2000" b="0" i="1" dirty="0" err="1" smtClean="0"/>
              <a:t>Complxity</a:t>
            </a:r>
            <a:r>
              <a:rPr lang="en-US" sz="2000" b="0" i="1" dirty="0" smtClean="0"/>
              <a:t>: O(1) </a:t>
            </a:r>
            <a:r>
              <a:rPr lang="en-US" sz="2000" b="0" i="1" dirty="0" err="1" smtClean="0"/>
              <a:t>etc</a:t>
            </a:r>
            <a:endParaRPr lang="en-US" sz="2000" b="0" i="1" dirty="0" smtClean="0"/>
          </a:p>
          <a:p>
            <a:endParaRPr lang="en-US" sz="2000" b="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8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3229"/>
            <a:ext cx="10691446" cy="1080937"/>
          </a:xfrm>
        </p:spPr>
        <p:txBody>
          <a:bodyPr/>
          <a:lstStyle/>
          <a:p>
            <a:r>
              <a:rPr lang="en-US" b="1" dirty="0" smtClean="0"/>
              <a:t>IMPLEMENTATION OF 1D, 2D AND 3D OF ARRAYS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8289" y="2391509"/>
            <a:ext cx="7272997" cy="29173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i="1" dirty="0" smtClean="0"/>
              <a:t>For 1D array we used LINEAR SEARCH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i="1" dirty="0" smtClean="0"/>
              <a:t>For 2D array we used MATRICES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i="1" dirty="0" smtClean="0"/>
              <a:t>For 3D array we used MATRICES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0" i="1" dirty="0"/>
          </a:p>
          <a:p>
            <a:r>
              <a:rPr lang="en-US" b="0" i="1" dirty="0" smtClean="0"/>
              <a:t>View our code implementation!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1762494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A binary tree is a sort of tree data structure in which each node has a maximum of two offspring, known as the left child and the right child. </a:t>
            </a:r>
          </a:p>
        </p:txBody>
      </p:sp>
    </p:spTree>
    <p:extLst>
      <p:ext uri="{BB962C8B-B14F-4D97-AF65-F5344CB8AC3E}">
        <p14:creationId xmlns:p14="http://schemas.microsoft.com/office/powerpoint/2010/main" val="22368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OPERATION OF BINARY TREES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044" y="2815175"/>
            <a:ext cx="7493008" cy="2910376"/>
          </a:xfrm>
        </p:spPr>
        <p:txBody>
          <a:bodyPr/>
          <a:lstStyle/>
          <a:p>
            <a:r>
              <a:rPr lang="en-US" i="1" dirty="0" smtClean="0"/>
              <a:t>Insertion </a:t>
            </a:r>
          </a:p>
          <a:p>
            <a:r>
              <a:rPr lang="en-US" i="1" dirty="0" smtClean="0"/>
              <a:t>Deletion</a:t>
            </a:r>
          </a:p>
          <a:p>
            <a:r>
              <a:rPr lang="en-US" i="1" dirty="0" smtClean="0"/>
              <a:t>Searching</a:t>
            </a:r>
          </a:p>
          <a:p>
            <a:r>
              <a:rPr lang="en-US" i="1" dirty="0" smtClean="0"/>
              <a:t>Traversal</a:t>
            </a:r>
          </a:p>
          <a:p>
            <a:r>
              <a:rPr lang="en-US" i="1" dirty="0" smtClean="0"/>
              <a:t>Measurement of Height </a:t>
            </a:r>
            <a:r>
              <a:rPr lang="en-US" i="1" dirty="0" err="1" smtClean="0"/>
              <a:t>etc</a:t>
            </a:r>
            <a:endParaRPr lang="en-US" i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73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APPLICATION OF BINARY TREES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6931" y="2435346"/>
            <a:ext cx="7000639" cy="3599316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i="1" dirty="0"/>
              <a:t>Binary Search Trees (BST)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i="1" dirty="0"/>
              <a:t>Expression Trees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i="1" dirty="0"/>
              <a:t>Huffman Coding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i="1" dirty="0"/>
              <a:t>Decision Trees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i="1" dirty="0"/>
              <a:t>File System Indexing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i="1" dirty="0"/>
              <a:t>Game Trees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i="1" dirty="0"/>
              <a:t>Syntax Tree Parsing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50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PROPERTIES OF BINARY TREES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722" y="2674497"/>
            <a:ext cx="8055716" cy="3262070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Node Structure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Root Node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Parent and child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Leaf Nodes­­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Internal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Subtrees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2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BINARY SEARCH TREE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2599" y="3052490"/>
            <a:ext cx="9613861" cy="2460414"/>
          </a:xfrm>
        </p:spPr>
        <p:txBody>
          <a:bodyPr/>
          <a:lstStyle/>
          <a:p>
            <a:r>
              <a:rPr lang="en-US" dirty="0" smtClean="0"/>
              <a:t>It is a </a:t>
            </a:r>
            <a:r>
              <a:rPr lang="en-US" dirty="0"/>
              <a:t>node has at most two children, and the left child contains values less than the node, while the right child contains values greater than the node. </a:t>
            </a:r>
          </a:p>
        </p:txBody>
      </p:sp>
    </p:spTree>
    <p:extLst>
      <p:ext uri="{BB962C8B-B14F-4D97-AF65-F5344CB8AC3E}">
        <p14:creationId xmlns:p14="http://schemas.microsoft.com/office/powerpoint/2010/main" val="4219931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EXAMPLE OF BST</a:t>
            </a:r>
            <a:endParaRPr lang="en-US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5064" y="5656848"/>
            <a:ext cx="4472327" cy="693135"/>
          </a:xfrm>
        </p:spPr>
        <p:txBody>
          <a:bodyPr/>
          <a:lstStyle/>
          <a:p>
            <a:r>
              <a:rPr lang="en-US" b="0" i="1" dirty="0" smtClean="0"/>
              <a:t>View our implementation!</a:t>
            </a:r>
            <a:endParaRPr lang="en-US" b="0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578" y="2496535"/>
            <a:ext cx="4355914" cy="284162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9" y="2496535"/>
            <a:ext cx="4614863" cy="2841625"/>
          </a:xfrm>
        </p:spPr>
      </p:pic>
    </p:spTree>
    <p:extLst>
      <p:ext uri="{BB962C8B-B14F-4D97-AF65-F5344CB8AC3E}">
        <p14:creationId xmlns:p14="http://schemas.microsoft.com/office/powerpoint/2010/main" val="972121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ADVANTAGE &amp; DISADVANTAGE OF BST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921" y="2509151"/>
            <a:ext cx="6820409" cy="3599316"/>
          </a:xfrm>
        </p:spPr>
        <p:txBody>
          <a:bodyPr/>
          <a:lstStyle/>
          <a:p>
            <a:r>
              <a:rPr lang="en-US" b="1" dirty="0"/>
              <a:t>Efficient </a:t>
            </a:r>
            <a:r>
              <a:rPr lang="en-US" b="1" dirty="0" smtClean="0"/>
              <a:t>Search</a:t>
            </a:r>
            <a:endParaRPr lang="en-US" b="1" dirty="0"/>
          </a:p>
          <a:p>
            <a:r>
              <a:rPr lang="en-US" b="1" dirty="0"/>
              <a:t>Ordered </a:t>
            </a:r>
            <a:r>
              <a:rPr lang="en-US" b="1" dirty="0" smtClean="0"/>
              <a:t>Structure</a:t>
            </a:r>
          </a:p>
          <a:p>
            <a:endParaRPr lang="en-US" b="1" dirty="0"/>
          </a:p>
          <a:p>
            <a:r>
              <a:rPr lang="en-US" b="1" dirty="0"/>
              <a:t>Sensitivity to Input </a:t>
            </a:r>
            <a:r>
              <a:rPr lang="en-US" b="1" dirty="0" smtClean="0"/>
              <a:t>Order</a:t>
            </a:r>
          </a:p>
          <a:p>
            <a:r>
              <a:rPr lang="en-US" b="1" dirty="0"/>
              <a:t>Lack of Balance:</a:t>
            </a:r>
            <a:r>
              <a:rPr lang="en-US" dirty="0"/>
              <a:t>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1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/>
              <a:t>ARRAYS!</a:t>
            </a:r>
            <a:endParaRPr lang="en-US" sz="4000" b="1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US" sz="3600" dirty="0" smtClean="0"/>
          </a:p>
          <a:p>
            <a:pPr algn="ctr"/>
            <a:r>
              <a:rPr lang="en-US" sz="3600" i="1" dirty="0" smtClean="0"/>
              <a:t>WHAT IS AN ARRAY ?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8273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EXPRESSION TREE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0321" y="2880212"/>
            <a:ext cx="9613861" cy="2645944"/>
          </a:xfrm>
        </p:spPr>
        <p:txBody>
          <a:bodyPr/>
          <a:lstStyle/>
          <a:p>
            <a:r>
              <a:rPr lang="en-US" i="1" dirty="0" smtClean="0"/>
              <a:t>It is </a:t>
            </a:r>
            <a:r>
              <a:rPr lang="en-US" i="1" dirty="0"/>
              <a:t>a tree data structure used to represent mathematical expressions. In this tree, each node represents an operand or an </a:t>
            </a:r>
            <a:r>
              <a:rPr lang="en-US" i="1" dirty="0" smtClean="0"/>
              <a:t>operator. </a:t>
            </a:r>
            <a:r>
              <a:rPr lang="en-US" i="1" dirty="0"/>
              <a:t>The leaves of the tree are the operands (constants or </a:t>
            </a:r>
            <a:r>
              <a:rPr lang="en-US" i="1" dirty="0" smtClean="0"/>
              <a:t>variables).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53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EXAMPLE OF EXPRESSION TREE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18117"/>
            <a:ext cx="4426226" cy="300895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914400" y="5922499"/>
            <a:ext cx="4700058" cy="801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View our implementation!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7" y="2518117"/>
            <a:ext cx="4248239" cy="300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3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ADVANTAGE &amp; DISADVANTAGE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95939" y="2654925"/>
            <a:ext cx="6860166" cy="3599316"/>
          </a:xfrm>
        </p:spPr>
        <p:txBody>
          <a:bodyPr/>
          <a:lstStyle/>
          <a:p>
            <a:r>
              <a:rPr lang="en-US" b="1" dirty="0"/>
              <a:t>Efficient </a:t>
            </a:r>
            <a:r>
              <a:rPr lang="en-US" b="1" dirty="0" smtClean="0"/>
              <a:t>Evaluation</a:t>
            </a:r>
            <a:endParaRPr lang="en-US" b="1" dirty="0"/>
          </a:p>
          <a:p>
            <a:r>
              <a:rPr lang="en-US" b="1" dirty="0"/>
              <a:t>Hierarchical </a:t>
            </a:r>
            <a:r>
              <a:rPr lang="en-US" b="1" dirty="0" smtClean="0"/>
              <a:t>Representation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Complex </a:t>
            </a:r>
            <a:r>
              <a:rPr lang="en-US" b="1" dirty="0" smtClean="0"/>
              <a:t>Construction</a:t>
            </a:r>
            <a:endParaRPr lang="en-US" dirty="0" smtClean="0"/>
          </a:p>
          <a:p>
            <a:r>
              <a:rPr lang="en-US" b="1" dirty="0"/>
              <a:t>Limited </a:t>
            </a:r>
            <a:r>
              <a:rPr lang="en-US" b="1" dirty="0" smtClean="0"/>
              <a:t>Applicability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19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HUFFMAN TREE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2356" y="2866960"/>
            <a:ext cx="9613861" cy="2394153"/>
          </a:xfrm>
        </p:spPr>
        <p:txBody>
          <a:bodyPr/>
          <a:lstStyle/>
          <a:p>
            <a:r>
              <a:rPr lang="en-US" dirty="0"/>
              <a:t>Huffman trees are binary trees where each leaf node represents a symbol (like a character) and has an associated frequency.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61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EXAMPLE OF HUFFMAN TREE</a:t>
            </a:r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280160" y="5612768"/>
            <a:ext cx="4472327" cy="693135"/>
          </a:xfrm>
        </p:spPr>
        <p:txBody>
          <a:bodyPr/>
          <a:lstStyle/>
          <a:p>
            <a:r>
              <a:rPr lang="en-US" b="0" i="1" dirty="0" smtClean="0"/>
              <a:t>View our implementation!</a:t>
            </a:r>
            <a:endParaRPr lang="en-US" b="0" i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574388"/>
            <a:ext cx="3755600" cy="2644726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222" y="2574388"/>
            <a:ext cx="3699803" cy="2644726"/>
          </a:xfrm>
        </p:spPr>
      </p:pic>
    </p:spTree>
    <p:extLst>
      <p:ext uri="{BB962C8B-B14F-4D97-AF65-F5344CB8AC3E}">
        <p14:creationId xmlns:p14="http://schemas.microsoft.com/office/powerpoint/2010/main" val="206645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ADVANTAGE &amp; DISADVANTAGE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096518"/>
          </a:xfrm>
        </p:spPr>
        <p:txBody>
          <a:bodyPr/>
          <a:lstStyle/>
          <a:p>
            <a:r>
              <a:rPr lang="en-US" b="1" dirty="0"/>
              <a:t>Efficient </a:t>
            </a:r>
            <a:r>
              <a:rPr lang="en-US" b="1" dirty="0" smtClean="0"/>
              <a:t>Compression</a:t>
            </a:r>
            <a:endParaRPr lang="en-US" dirty="0" smtClean="0"/>
          </a:p>
          <a:p>
            <a:r>
              <a:rPr lang="en-US" b="1" dirty="0"/>
              <a:t>Lossless </a:t>
            </a:r>
            <a:r>
              <a:rPr lang="en-US" b="1" dirty="0" smtClean="0"/>
              <a:t>Compression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Symbol Frequency </a:t>
            </a:r>
            <a:r>
              <a:rPr lang="en-US" b="1" dirty="0" smtClean="0"/>
              <a:t>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11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HASHING, HASH TABLE AND HASH FUNCTION</a:t>
            </a:r>
            <a:endParaRPr lang="en-US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786339" y="2425148"/>
            <a:ext cx="9613861" cy="3869635"/>
          </a:xfrm>
        </p:spPr>
        <p:txBody>
          <a:bodyPr>
            <a:normAutofit/>
          </a:bodyPr>
          <a:lstStyle/>
          <a:p>
            <a:r>
              <a:rPr lang="en-US" i="1" dirty="0" smtClean="0"/>
              <a:t>Hashing is the </a:t>
            </a:r>
            <a:r>
              <a:rPr lang="en-US" i="1" dirty="0"/>
              <a:t>process of converting an input value into a fixed-size output value called a hash </a:t>
            </a:r>
            <a:r>
              <a:rPr lang="en-US" i="1" dirty="0" smtClean="0"/>
              <a:t>value.</a:t>
            </a:r>
          </a:p>
          <a:p>
            <a:endParaRPr lang="en-US" i="1" dirty="0"/>
          </a:p>
          <a:p>
            <a:r>
              <a:rPr lang="en-US" i="1" dirty="0" smtClean="0"/>
              <a:t>Hash Table is a </a:t>
            </a:r>
            <a:r>
              <a:rPr lang="en-US" i="1" dirty="0"/>
              <a:t>data structure that uses hashing to store key-value </a:t>
            </a:r>
            <a:r>
              <a:rPr lang="en-US" i="1" dirty="0" smtClean="0"/>
              <a:t>pairs while</a:t>
            </a:r>
          </a:p>
          <a:p>
            <a:endParaRPr lang="en-US" i="1" dirty="0"/>
          </a:p>
          <a:p>
            <a:r>
              <a:rPr lang="en-US" i="1" dirty="0"/>
              <a:t>A hash function is a mathematical function that takes an input (or 'message') and produces a fixed-size string of characters, which is typically a hash value or hash code. </a:t>
            </a:r>
          </a:p>
          <a:p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28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PURPOSE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095" y="2615169"/>
            <a:ext cx="9613861" cy="3600100"/>
          </a:xfrm>
        </p:spPr>
        <p:txBody>
          <a:bodyPr/>
          <a:lstStyle/>
          <a:p>
            <a:r>
              <a:rPr lang="en-US" i="1" dirty="0" smtClean="0"/>
              <a:t>The purpose of hashing is to </a:t>
            </a:r>
            <a:r>
              <a:rPr lang="en-US" i="1" dirty="0"/>
              <a:t>generate a hash value that can be used to identify or verify </a:t>
            </a:r>
            <a:r>
              <a:rPr lang="en-US" i="1" dirty="0" smtClean="0"/>
              <a:t>data while</a:t>
            </a:r>
          </a:p>
          <a:p>
            <a:endParaRPr lang="en-US" i="1" dirty="0"/>
          </a:p>
          <a:p>
            <a:r>
              <a:rPr lang="en-US" i="1" dirty="0" smtClean="0"/>
              <a:t>Hash Table is </a:t>
            </a:r>
            <a:r>
              <a:rPr lang="en-US" i="1" dirty="0"/>
              <a:t>t</a:t>
            </a:r>
            <a:r>
              <a:rPr lang="en-US" i="1" dirty="0" smtClean="0"/>
              <a:t>o </a:t>
            </a:r>
            <a:r>
              <a:rPr lang="en-US" i="1" dirty="0"/>
              <a:t>store and retrieve key-value pairs efficiently</a:t>
            </a:r>
          </a:p>
          <a:p>
            <a:endParaRPr lang="en-US" i="1" dirty="0"/>
          </a:p>
          <a:p>
            <a:r>
              <a:rPr lang="en-US" i="1" dirty="0"/>
              <a:t>The primary purpose of a hash function is to uniquely represent data in a way that facilitates efficient retrieval, storage, or comparison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3271035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EXAMPLE OF HASHING FUNCTION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14923" y="5443956"/>
            <a:ext cx="4472327" cy="693135"/>
          </a:xfrm>
        </p:spPr>
        <p:txBody>
          <a:bodyPr/>
          <a:lstStyle/>
          <a:p>
            <a:r>
              <a:rPr lang="en-US" b="0" i="1" dirty="0" smtClean="0"/>
              <a:t>View our implementation!</a:t>
            </a:r>
            <a:endParaRPr lang="en-US" b="0" i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23" y="2715065"/>
            <a:ext cx="4007243" cy="2504048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932" y="2715065"/>
            <a:ext cx="4288597" cy="2504048"/>
          </a:xfrm>
        </p:spPr>
      </p:pic>
    </p:spTree>
    <p:extLst>
      <p:ext uri="{BB962C8B-B14F-4D97-AF65-F5344CB8AC3E}">
        <p14:creationId xmlns:p14="http://schemas.microsoft.com/office/powerpoint/2010/main" val="1674166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ADVANTAGE AND DISADVANTAGE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76668" y="2350125"/>
            <a:ext cx="7999853" cy="2871231"/>
          </a:xfrm>
        </p:spPr>
        <p:txBody>
          <a:bodyPr/>
          <a:lstStyle/>
          <a:p>
            <a:r>
              <a:rPr lang="en-US" b="1" i="1" dirty="0"/>
              <a:t>Fast Retrieval:</a:t>
            </a:r>
            <a:r>
              <a:rPr lang="en-US" i="1" dirty="0"/>
              <a:t> </a:t>
            </a:r>
            <a:endParaRPr lang="en-US" i="1" dirty="0" smtClean="0"/>
          </a:p>
          <a:p>
            <a:r>
              <a:rPr lang="en-US" b="1" i="1" dirty="0"/>
              <a:t>Constant Time Average </a:t>
            </a:r>
            <a:r>
              <a:rPr lang="en-US" b="1" i="1" dirty="0" smtClean="0"/>
              <a:t>Case</a:t>
            </a:r>
          </a:p>
          <a:p>
            <a:endParaRPr lang="en-US" b="1" i="1" dirty="0" smtClean="0"/>
          </a:p>
          <a:p>
            <a:r>
              <a:rPr lang="en-US" b="1" i="1" dirty="0"/>
              <a:t>Collision Handling:</a:t>
            </a:r>
            <a:r>
              <a:rPr lang="en-US" i="1" dirty="0"/>
              <a:t> </a:t>
            </a:r>
            <a:endParaRPr lang="en-US" i="1" dirty="0" smtClean="0"/>
          </a:p>
          <a:p>
            <a:r>
              <a:rPr lang="en-US" b="1" i="1" dirty="0"/>
              <a:t>Hash Function Dependency:</a:t>
            </a:r>
            <a:r>
              <a:rPr lang="en-US" i="1" dirty="0"/>
              <a:t> 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7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TYPES OF ARRAYS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9757908" cy="3599316"/>
          </a:xfrm>
        </p:spPr>
        <p:txBody>
          <a:bodyPr>
            <a:normAutofit/>
          </a:bodyPr>
          <a:lstStyle/>
          <a:p>
            <a:pPr marL="514350" lvl="0" indent="-514350" algn="l">
              <a:buFont typeface="Arial" panose="020B0604020202020204" pitchFamily="34" charset="0"/>
              <a:buChar char="•"/>
            </a:pPr>
            <a:endParaRPr lang="en-US" sz="2800" i="1" dirty="0" smtClean="0"/>
          </a:p>
          <a:p>
            <a:pPr marL="514350" lvl="0" indent="-514350" algn="l">
              <a:buFont typeface="Arial" panose="020B0604020202020204" pitchFamily="34" charset="0"/>
              <a:buChar char="•"/>
            </a:pPr>
            <a:r>
              <a:rPr lang="en-US" sz="2800" i="1" dirty="0" smtClean="0"/>
              <a:t>One-Dimensional </a:t>
            </a:r>
            <a:r>
              <a:rPr lang="en-US" sz="2800" i="1" dirty="0"/>
              <a:t>Arrays</a:t>
            </a:r>
          </a:p>
          <a:p>
            <a:pPr marL="514350" lvl="0" indent="-514350" algn="l">
              <a:buFont typeface="Arial" panose="020B0604020202020204" pitchFamily="34" charset="0"/>
              <a:buChar char="•"/>
            </a:pPr>
            <a:r>
              <a:rPr lang="en-US" sz="2800" i="1" dirty="0"/>
              <a:t>Multi-Dimensional </a:t>
            </a:r>
            <a:r>
              <a:rPr lang="en-US" sz="2800" i="1" dirty="0" smtClean="0"/>
              <a:t>Arrays ( includes  2 Dimensional and </a:t>
            </a:r>
          </a:p>
          <a:p>
            <a:pPr marL="0" lvl="0" indent="0" algn="l">
              <a:buNone/>
            </a:pPr>
            <a:r>
              <a:rPr lang="en-US" sz="2800" i="1" dirty="0" smtClean="0"/>
              <a:t>    3 Dimensional Arrays )</a:t>
            </a:r>
            <a:endParaRPr lang="en-US" sz="2800" i="1" dirty="0"/>
          </a:p>
          <a:p>
            <a:pPr algn="l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806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DECLARATION OF AN ARRAY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591" y="2849217"/>
            <a:ext cx="7142922" cy="2252870"/>
          </a:xfrm>
        </p:spPr>
      </p:pic>
    </p:spTree>
    <p:extLst>
      <p:ext uri="{BB962C8B-B14F-4D97-AF65-F5344CB8AC3E}">
        <p14:creationId xmlns:p14="http://schemas.microsoft.com/office/powerpoint/2010/main" val="56137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DECLARATION OF AN ARRAY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2623930"/>
            <a:ext cx="8829675" cy="2888974"/>
          </a:xfrm>
        </p:spPr>
      </p:pic>
    </p:spTree>
    <p:extLst>
      <p:ext uri="{BB962C8B-B14F-4D97-AF65-F5344CB8AC3E}">
        <p14:creationId xmlns:p14="http://schemas.microsoft.com/office/powerpoint/2010/main" val="41906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INITIALIZATION </a:t>
            </a:r>
            <a:r>
              <a:rPr lang="en-US" b="1" dirty="0"/>
              <a:t>OF </a:t>
            </a:r>
            <a:r>
              <a:rPr lang="en-US" b="1" dirty="0" smtClean="0"/>
              <a:t>1D </a:t>
            </a:r>
            <a:r>
              <a:rPr lang="en-US" b="1" dirty="0"/>
              <a:t>ARRAY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88" y="2822713"/>
            <a:ext cx="6396451" cy="2664167"/>
          </a:xfrm>
        </p:spPr>
      </p:pic>
    </p:spTree>
    <p:extLst>
      <p:ext uri="{BB962C8B-B14F-4D97-AF65-F5344CB8AC3E}">
        <p14:creationId xmlns:p14="http://schemas.microsoft.com/office/powerpoint/2010/main" val="420631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INITIALIZATION OF A 2D AND 3D ARRAYS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11" y="2178916"/>
            <a:ext cx="4355914" cy="98789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12" y="3511558"/>
            <a:ext cx="4355913" cy="109728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738" y="2178916"/>
            <a:ext cx="5391902" cy="9878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737" y="3426456"/>
            <a:ext cx="5391902" cy="10620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11" y="4863888"/>
            <a:ext cx="4355914" cy="19147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738" y="4759098"/>
            <a:ext cx="5391901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6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APPLICATION OF ARRAYS</a:t>
            </a:r>
            <a:endParaRPr lang="en-US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690172" y="2293034"/>
            <a:ext cx="7200609" cy="4206240"/>
          </a:xfrm>
        </p:spPr>
        <p:txBody>
          <a:bodyPr/>
          <a:lstStyle/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0" i="1" dirty="0"/>
              <a:t>Storing and accessing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1" dirty="0" smtClean="0"/>
              <a:t>Sorting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1" dirty="0" smtClean="0"/>
              <a:t>Searching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1" dirty="0" smtClean="0"/>
              <a:t>Insertion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1" dirty="0" smtClean="0"/>
              <a:t>Matrices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1" dirty="0" smtClean="0"/>
              <a:t>Graphs </a:t>
            </a:r>
            <a:r>
              <a:rPr lang="en-US" b="0" i="1" dirty="0" err="1" smtClean="0"/>
              <a:t>etc</a:t>
            </a:r>
            <a:endParaRPr lang="en-US" b="0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ADVANTAGES OF ARRAYS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7317" y="2475913"/>
            <a:ext cx="6619866" cy="30104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i="1" dirty="0"/>
              <a:t>Easy to </a:t>
            </a:r>
            <a:r>
              <a:rPr lang="en-US" b="0" i="1" dirty="0" smtClean="0"/>
              <a:t>implement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1" dirty="0"/>
              <a:t>Efficient access to </a:t>
            </a:r>
            <a:r>
              <a:rPr lang="en-US" b="0" i="1" dirty="0" smtClean="0"/>
              <a:t>elements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1" dirty="0" smtClean="0"/>
              <a:t>Versatility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1" dirty="0"/>
              <a:t>Fast data retrieval</a:t>
            </a:r>
            <a:endParaRPr lang="en-US" b="0" i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0" i="1" dirty="0"/>
              <a:t>Memory efficiency</a:t>
            </a:r>
          </a:p>
        </p:txBody>
      </p:sp>
    </p:spTree>
    <p:extLst>
      <p:ext uri="{BB962C8B-B14F-4D97-AF65-F5344CB8AC3E}">
        <p14:creationId xmlns:p14="http://schemas.microsoft.com/office/powerpoint/2010/main" val="2844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1355</TotalTime>
  <Words>563</Words>
  <Application>Microsoft Office PowerPoint</Application>
  <PresentationFormat>Widescreen</PresentationFormat>
  <Paragraphs>127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Trebuchet MS</vt:lpstr>
      <vt:lpstr>Wingdings</vt:lpstr>
      <vt:lpstr>Berlin</vt:lpstr>
      <vt:lpstr>ADVANCED DATA STRUCTURE I &amp; II</vt:lpstr>
      <vt:lpstr>ARRAYS!</vt:lpstr>
      <vt:lpstr>TYPES OF ARRAYS</vt:lpstr>
      <vt:lpstr>DECLARATION OF AN ARRAY</vt:lpstr>
      <vt:lpstr>DECLARATION OF AN ARRAY</vt:lpstr>
      <vt:lpstr>INITIALIZATION OF 1D ARRAY</vt:lpstr>
      <vt:lpstr>INITIALIZATION OF A 2D AND 3D ARRAYS</vt:lpstr>
      <vt:lpstr>APPLICATION OF ARRAYS</vt:lpstr>
      <vt:lpstr>ADVANTAGES OF ARRAYS</vt:lpstr>
      <vt:lpstr>DISADVANTAGES OF ARRAYS</vt:lpstr>
      <vt:lpstr>SOME COMPLEXITIES OF ARRAY OPERATIONS</vt:lpstr>
      <vt:lpstr>IMPLEMENTATION OF 1D, 2D AND 3D OF ARRAYS</vt:lpstr>
      <vt:lpstr>BINARY TREES</vt:lpstr>
      <vt:lpstr>OPERATION OF BINARY TREES</vt:lpstr>
      <vt:lpstr>APPLICATION OF BINARY TREES</vt:lpstr>
      <vt:lpstr>PROPERTIES OF BINARY TREES</vt:lpstr>
      <vt:lpstr>BINARY SEARCH TREE</vt:lpstr>
      <vt:lpstr>EXAMPLE OF BST</vt:lpstr>
      <vt:lpstr>ADVANTAGE &amp; DISADVANTAGE OF BST</vt:lpstr>
      <vt:lpstr>EXPRESSION TREE</vt:lpstr>
      <vt:lpstr>EXAMPLE OF EXPRESSION TREE</vt:lpstr>
      <vt:lpstr>ADVANTAGE &amp; DISADVANTAGE</vt:lpstr>
      <vt:lpstr>HUFFMAN TREE</vt:lpstr>
      <vt:lpstr>EXAMPLE OF HUFFMAN TREE</vt:lpstr>
      <vt:lpstr>ADVANTAGE &amp; DISADVANTAGE</vt:lpstr>
      <vt:lpstr>HASHING, HASH TABLE AND HASH FUNCTION</vt:lpstr>
      <vt:lpstr>PURPOSE</vt:lpstr>
      <vt:lpstr>EXAMPLE OF HASHING FUNCTION</vt:lpstr>
      <vt:lpstr>ADVANTAGE AND DISADVANTAGE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STRUCTURE I &amp; II</dc:title>
  <dc:creator>RAPH THE GREAT</dc:creator>
  <cp:lastModifiedBy>RAPH THE GREAT</cp:lastModifiedBy>
  <cp:revision>29</cp:revision>
  <dcterms:created xsi:type="dcterms:W3CDTF">2023-11-18T21:47:54Z</dcterms:created>
  <dcterms:modified xsi:type="dcterms:W3CDTF">2023-11-19T21:56:44Z</dcterms:modified>
</cp:coreProperties>
</file>