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4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66E5BD9C-5DF0-48A4-9E22-B6963BBBC347}" type="slidenum">
              <a:rPr lang="en-US" smtClean="0"/>
              <a:t>‹#›</a:t>
            </a:fld>
            <a:endParaRPr lang="en-US"/>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E5BD9C-5DF0-48A4-9E22-B6963BBBC3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E5BD9C-5DF0-48A4-9E22-B6963BBBC3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E5BD9C-5DF0-48A4-9E22-B6963BBBC34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6E5BD9C-5DF0-48A4-9E22-B6963BBBC347}"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6E5BD9C-5DF0-48A4-9E22-B6963BBBC3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6E5BD9C-5DF0-48A4-9E22-B6963BBBC347}"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6E5BD9C-5DF0-48A4-9E22-B6963BBBC3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6E5BD9C-5DF0-48A4-9E22-B6963BBBC3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5392E6-8628-4614-9C41-376CB0A11950}" type="datetimeFigureOut">
              <a:rPr lang="en-US" smtClean="0"/>
              <a:t>10/29/2012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6E5BD9C-5DF0-48A4-9E22-B6963BBBC3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EA5392E6-8628-4614-9C41-376CB0A11950}" type="datetimeFigureOut">
              <a:rPr lang="en-US" smtClean="0"/>
              <a:t>10/29/2012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66E5BD9C-5DF0-48A4-9E22-B6963BBBC3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A5392E6-8628-4614-9C41-376CB0A11950}" type="datetimeFigureOut">
              <a:rPr lang="en-US" smtClean="0"/>
              <a:t>10/29/2012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6E5BD9C-5DF0-48A4-9E22-B6963BBBC34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PARALLAX LASER RANGE FINDER (LRF)</a:t>
            </a:r>
            <a:endParaRPr lang="en-US" dirty="0"/>
          </a:p>
        </p:txBody>
      </p:sp>
      <p:sp>
        <p:nvSpPr>
          <p:cNvPr id="3" name="Subtitle 2"/>
          <p:cNvSpPr>
            <a:spLocks noGrp="1"/>
          </p:cNvSpPr>
          <p:nvPr>
            <p:ph type="subTitle" idx="1"/>
          </p:nvPr>
        </p:nvSpPr>
        <p:spPr/>
        <p:txBody>
          <a:bodyPr/>
          <a:lstStyle/>
          <a:p>
            <a:r>
              <a:rPr lang="en-US" dirty="0" smtClean="0"/>
              <a:t>Mitchell Barton | ECE 578 | 10.30.12</a:t>
            </a:r>
            <a:endParaRPr lang="en-US" dirty="0"/>
          </a:p>
        </p:txBody>
      </p:sp>
    </p:spTree>
    <p:extLst>
      <p:ext uri="{BB962C8B-B14F-4D97-AF65-F5344CB8AC3E}">
        <p14:creationId xmlns:p14="http://schemas.microsoft.com/office/powerpoint/2010/main" val="1327110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for MCECS Bot</a:t>
            </a:r>
            <a:endParaRPr lang="en-US" dirty="0"/>
          </a:p>
        </p:txBody>
      </p:sp>
      <p:sp>
        <p:nvSpPr>
          <p:cNvPr id="3" name="Content Placeholder 2"/>
          <p:cNvSpPr>
            <a:spLocks noGrp="1"/>
          </p:cNvSpPr>
          <p:nvPr>
            <p:ph idx="1"/>
          </p:nvPr>
        </p:nvSpPr>
        <p:spPr>
          <a:xfrm>
            <a:off x="457200" y="1783560"/>
            <a:ext cx="8229600" cy="4998240"/>
          </a:xfrm>
        </p:spPr>
        <p:txBody>
          <a:bodyPr>
            <a:normAutofit fontScale="85000" lnSpcReduction="20000"/>
          </a:bodyPr>
          <a:lstStyle/>
          <a:p>
            <a:r>
              <a:rPr lang="en-US" dirty="0" smtClean="0"/>
              <a:t>This will be most useful for object detection, but can also be used for more precise navigation at small distances (17-122cm).</a:t>
            </a:r>
          </a:p>
          <a:p>
            <a:r>
              <a:rPr lang="en-US" dirty="0" smtClean="0"/>
              <a:t>There is the ability to use the camera as a blob detector as well.</a:t>
            </a:r>
          </a:p>
          <a:p>
            <a:r>
              <a:rPr lang="en-US" dirty="0" smtClean="0"/>
              <a:t>Implementing a </a:t>
            </a:r>
            <a:r>
              <a:rPr lang="en-US" dirty="0" err="1" smtClean="0"/>
              <a:t>Kalman</a:t>
            </a:r>
            <a:r>
              <a:rPr lang="en-US" dirty="0" smtClean="0"/>
              <a:t> filter, using the sonar sensors as well, for position estimation would be an ideal final solution for the MCECS bot navigation.</a:t>
            </a:r>
          </a:p>
          <a:p>
            <a:r>
              <a:rPr lang="en-US" dirty="0" smtClean="0"/>
              <a:t>I believe that we will need to implement a task management system to successfully implement all of the control and sense tasks efficiently on the </a:t>
            </a:r>
            <a:r>
              <a:rPr lang="en-US" dirty="0" err="1" smtClean="0"/>
              <a:t>arduino</a:t>
            </a:r>
            <a:r>
              <a:rPr lang="en-US" dirty="0" smtClean="0"/>
              <a:t> mega.</a:t>
            </a:r>
          </a:p>
          <a:p>
            <a:r>
              <a:rPr lang="en-US" dirty="0" smtClean="0"/>
              <a:t>Fixed position or multi-position, single read or multi-read?</a:t>
            </a:r>
            <a:endParaRPr lang="en-US" dirty="0"/>
          </a:p>
        </p:txBody>
      </p:sp>
    </p:spTree>
    <p:extLst>
      <p:ext uri="{BB962C8B-B14F-4D97-AF65-F5344CB8AC3E}">
        <p14:creationId xmlns:p14="http://schemas.microsoft.com/office/powerpoint/2010/main" val="1714582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pPr algn="ctr"/>
            <a:r>
              <a:rPr lang="en-US" dirty="0" smtClean="0"/>
              <a:t>Questions or Comments???</a:t>
            </a:r>
            <a:br>
              <a:rPr lang="en-US" dirty="0" smtClean="0"/>
            </a:br>
            <a:r>
              <a:rPr lang="en-US" sz="3200" dirty="0" smtClean="0"/>
              <a:t>(no spears please)</a:t>
            </a:r>
            <a:endParaRPr lang="en-US" dirty="0"/>
          </a:p>
        </p:txBody>
      </p:sp>
    </p:spTree>
    <p:extLst>
      <p:ext uri="{BB962C8B-B14F-4D97-AF65-F5344CB8AC3E}">
        <p14:creationId xmlns:p14="http://schemas.microsoft.com/office/powerpoint/2010/main" val="1698854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Theory of Operation</a:t>
            </a:r>
          </a:p>
          <a:p>
            <a:r>
              <a:rPr lang="en-US" dirty="0" smtClean="0"/>
              <a:t>Basic Operation</a:t>
            </a:r>
          </a:p>
          <a:p>
            <a:r>
              <a:rPr lang="en-US" dirty="0" smtClean="0"/>
              <a:t>Initial Testing and Results</a:t>
            </a:r>
          </a:p>
          <a:p>
            <a:r>
              <a:rPr lang="en-US" dirty="0" smtClean="0"/>
              <a:t>Application for MCECS Bot</a:t>
            </a:r>
          </a:p>
        </p:txBody>
      </p:sp>
    </p:spTree>
    <p:extLst>
      <p:ext uri="{BB962C8B-B14F-4D97-AF65-F5344CB8AC3E}">
        <p14:creationId xmlns:p14="http://schemas.microsoft.com/office/powerpoint/2010/main" val="436334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Operation</a:t>
            </a:r>
            <a:endParaRPr lang="en-US" dirty="0"/>
          </a:p>
        </p:txBody>
      </p:sp>
      <p:sp>
        <p:nvSpPr>
          <p:cNvPr id="3" name="Content Placeholder 2"/>
          <p:cNvSpPr>
            <a:spLocks noGrp="1"/>
          </p:cNvSpPr>
          <p:nvPr>
            <p:ph idx="1"/>
          </p:nvPr>
        </p:nvSpPr>
        <p:spPr>
          <a:xfrm>
            <a:off x="381000" y="1371600"/>
            <a:ext cx="3048000" cy="5486400"/>
          </a:xfrm>
        </p:spPr>
        <p:txBody>
          <a:bodyPr>
            <a:normAutofit fontScale="85000" lnSpcReduction="20000"/>
          </a:bodyPr>
          <a:lstStyle/>
          <a:p>
            <a:r>
              <a:rPr lang="en-US" sz="2400" dirty="0" smtClean="0"/>
              <a:t>Fixed offset between camera and laser (h)</a:t>
            </a:r>
          </a:p>
          <a:p>
            <a:r>
              <a:rPr lang="en-US" sz="2400" dirty="0" smtClean="0"/>
              <a:t>As D increases, so does the laser spot’s distance from the center of the FPA, or pixels from center (</a:t>
            </a:r>
            <a:r>
              <a:rPr lang="en-US" sz="2400" dirty="0" err="1" smtClean="0"/>
              <a:t>pfc</a:t>
            </a:r>
            <a:r>
              <a:rPr lang="en-US" sz="2400" dirty="0" smtClean="0"/>
              <a:t>).</a:t>
            </a:r>
          </a:p>
          <a:p>
            <a:r>
              <a:rPr lang="en-US" sz="2400" dirty="0" smtClean="0"/>
              <a:t>A linear relationship between </a:t>
            </a:r>
            <a:r>
              <a:rPr lang="en-US" sz="2400" dirty="0" err="1" smtClean="0"/>
              <a:t>pfc</a:t>
            </a:r>
            <a:r>
              <a:rPr lang="en-US" sz="2400" dirty="0" smtClean="0"/>
              <a:t> and Θ, of the form y=</a:t>
            </a:r>
            <a:r>
              <a:rPr lang="en-US" sz="2400" dirty="0" err="1" smtClean="0"/>
              <a:t>mx+b</a:t>
            </a:r>
            <a:r>
              <a:rPr lang="en-US" sz="2400" dirty="0" smtClean="0"/>
              <a:t>, is derived from experimental data.</a:t>
            </a:r>
          </a:p>
          <a:p>
            <a:r>
              <a:rPr lang="en-US" sz="2400" dirty="0" smtClean="0"/>
              <a:t>Once the laser spot is seen by the camera, Θ can be calculated and passed to the trigonometric function to determine D.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752600"/>
            <a:ext cx="55626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302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Operation</a:t>
            </a:r>
            <a:endParaRPr lang="en-US" dirty="0"/>
          </a:p>
        </p:txBody>
      </p:sp>
      <p:sp>
        <p:nvSpPr>
          <p:cNvPr id="3" name="Content Placeholder 2"/>
          <p:cNvSpPr>
            <a:spLocks noGrp="1"/>
          </p:cNvSpPr>
          <p:nvPr>
            <p:ph idx="1"/>
          </p:nvPr>
        </p:nvSpPr>
        <p:spPr/>
        <p:txBody>
          <a:bodyPr/>
          <a:lstStyle/>
          <a:p>
            <a:r>
              <a:rPr lang="en-US" dirty="0" smtClean="0"/>
              <a:t>Once the laser spot is seen by the camera, there are additional image processing steps taken to maximize accuracy, using the Parallax propeller –Q44.</a:t>
            </a:r>
          </a:p>
          <a:p>
            <a:pPr marL="969264" lvl="1" indent="-514350">
              <a:buFont typeface="+mj-lt"/>
              <a:buAutoNum type="arabicPeriod"/>
            </a:pPr>
            <a:r>
              <a:rPr lang="en-US" dirty="0" smtClean="0"/>
              <a:t>Background subtraction</a:t>
            </a:r>
          </a:p>
          <a:p>
            <a:pPr marL="969264" lvl="1" indent="-514350">
              <a:buFont typeface="+mj-lt"/>
              <a:buAutoNum type="arabicPeriod"/>
            </a:pPr>
            <a:r>
              <a:rPr lang="en-US" dirty="0" err="1" smtClean="0"/>
              <a:t>Thresholding</a:t>
            </a:r>
            <a:endParaRPr lang="en-US" dirty="0"/>
          </a:p>
          <a:p>
            <a:pPr marL="969264" lvl="1" indent="-514350">
              <a:buFont typeface="+mj-lt"/>
              <a:buAutoNum type="arabicPeriod"/>
            </a:pPr>
            <a:r>
              <a:rPr lang="en-US" dirty="0" smtClean="0"/>
              <a:t>Column sum</a:t>
            </a:r>
          </a:p>
          <a:p>
            <a:pPr marL="969264" lvl="1" indent="-514350">
              <a:buFont typeface="+mj-lt"/>
              <a:buAutoNum type="arabicPeriod"/>
            </a:pPr>
            <a:r>
              <a:rPr lang="en-US" dirty="0" smtClean="0"/>
              <a:t>Blob detection</a:t>
            </a:r>
          </a:p>
          <a:p>
            <a:pPr marL="969264" lvl="1" indent="-514350">
              <a:buFont typeface="+mj-lt"/>
              <a:buAutoNum type="arabicPeriod"/>
            </a:pPr>
            <a:r>
              <a:rPr lang="en-US" dirty="0" smtClean="0"/>
              <a:t>Mass/Centroid calculation</a:t>
            </a:r>
            <a:endParaRPr lang="en-US" dirty="0"/>
          </a:p>
        </p:txBody>
      </p:sp>
    </p:spTree>
    <p:extLst>
      <p:ext uri="{BB962C8B-B14F-4D97-AF65-F5344CB8AC3E}">
        <p14:creationId xmlns:p14="http://schemas.microsoft.com/office/powerpoint/2010/main" val="3472554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a:t>
            </a:r>
            <a:endParaRPr lang="en-US" dirty="0"/>
          </a:p>
        </p:txBody>
      </p:sp>
      <p:sp>
        <p:nvSpPr>
          <p:cNvPr id="3" name="Content Placeholder 2"/>
          <p:cNvSpPr>
            <a:spLocks noGrp="1"/>
          </p:cNvSpPr>
          <p:nvPr>
            <p:ph idx="1"/>
          </p:nvPr>
        </p:nvSpPr>
        <p:spPr>
          <a:xfrm>
            <a:off x="0" y="1524000"/>
            <a:ext cx="9144000" cy="5105400"/>
          </a:xfrm>
        </p:spPr>
        <p:txBody>
          <a:bodyPr>
            <a:normAutofit fontScale="77500" lnSpcReduction="20000"/>
          </a:bodyPr>
          <a:lstStyle/>
          <a:p>
            <a:r>
              <a:rPr lang="en-US" sz="2800" dirty="0" smtClean="0"/>
              <a:t>Object detection/avoidance, navigation, rudimentary machine vision</a:t>
            </a:r>
          </a:p>
          <a:p>
            <a:r>
              <a:rPr lang="en-US" sz="2800" dirty="0" smtClean="0"/>
              <a:t>Controlled over a serial </a:t>
            </a:r>
            <a:r>
              <a:rPr lang="en-US" sz="2800" dirty="0" err="1" smtClean="0"/>
              <a:t>comm</a:t>
            </a:r>
            <a:r>
              <a:rPr lang="en-US" sz="2800" dirty="0" smtClean="0"/>
              <a:t> interface</a:t>
            </a:r>
          </a:p>
          <a:p>
            <a:r>
              <a:rPr lang="en-US" sz="2800" dirty="0" smtClean="0"/>
              <a:t>Command set:</a:t>
            </a:r>
          </a:p>
          <a:p>
            <a:pPr lvl="1"/>
            <a:r>
              <a:rPr lang="en-US" sz="2400" dirty="0" smtClean="0"/>
              <a:t>R – single range measurement (4 digit decimal in mm)</a:t>
            </a:r>
          </a:p>
          <a:p>
            <a:pPr lvl="1"/>
            <a:r>
              <a:rPr lang="en-US" sz="2400" dirty="0" smtClean="0"/>
              <a:t>B – single range measurement (4 byte binary in mm)</a:t>
            </a:r>
          </a:p>
          <a:p>
            <a:pPr lvl="1"/>
            <a:r>
              <a:rPr lang="en-US" sz="2400" dirty="0" smtClean="0"/>
              <a:t>L – repeated range measurement </a:t>
            </a:r>
          </a:p>
          <a:p>
            <a:pPr lvl="1"/>
            <a:r>
              <a:rPr lang="en-US" sz="2400" dirty="0" smtClean="0"/>
              <a:t>E – adjust camera for current lighting conditions</a:t>
            </a:r>
          </a:p>
          <a:p>
            <a:pPr lvl="1"/>
            <a:r>
              <a:rPr lang="en-US" sz="2400" dirty="0" smtClean="0"/>
              <a:t>S – reset to default settings</a:t>
            </a:r>
          </a:p>
          <a:p>
            <a:pPr lvl="1"/>
            <a:r>
              <a:rPr lang="en-US" sz="2400" dirty="0" smtClean="0"/>
              <a:t>V – print version info</a:t>
            </a:r>
          </a:p>
          <a:p>
            <a:pPr lvl="1"/>
            <a:r>
              <a:rPr lang="en-US" sz="2400" dirty="0" smtClean="0"/>
              <a:t>H – print list of available commands</a:t>
            </a:r>
          </a:p>
          <a:p>
            <a:pPr lvl="1"/>
            <a:r>
              <a:rPr lang="en-US" sz="2400" dirty="0" smtClean="0"/>
              <a:t>O – display coordinate, mass, and centroid info</a:t>
            </a:r>
          </a:p>
          <a:p>
            <a:pPr lvl="1"/>
            <a:r>
              <a:rPr lang="en-US" sz="2400" dirty="0" smtClean="0"/>
              <a:t>X – calibrate camera system for range finding</a:t>
            </a:r>
          </a:p>
          <a:p>
            <a:pPr lvl="1"/>
            <a:r>
              <a:rPr lang="en-US" sz="2400" dirty="0" smtClean="0"/>
              <a:t>G – capture and send single frame (greyscale 160p x 128p)</a:t>
            </a:r>
          </a:p>
          <a:p>
            <a:pPr lvl="1"/>
            <a:r>
              <a:rPr lang="en-US" sz="2400" dirty="0" smtClean="0"/>
              <a:t>C – capture and send single frame (YUV422  640p x 16p)</a:t>
            </a:r>
          </a:p>
          <a:p>
            <a:pPr lvl="1"/>
            <a:r>
              <a:rPr lang="en-US" sz="2400" dirty="0" smtClean="0"/>
              <a:t>P – capture and send single background subtracted frame (</a:t>
            </a:r>
            <a:r>
              <a:rPr lang="en-US" sz="2400" dirty="0"/>
              <a:t>YUV422  640p x 16p)</a:t>
            </a:r>
          </a:p>
          <a:p>
            <a:pPr lvl="1"/>
            <a:endParaRPr lang="en-US" sz="2400" dirty="0" smtClean="0"/>
          </a:p>
          <a:p>
            <a:pPr lvl="1"/>
            <a:endParaRPr lang="en-US" sz="2400" dirty="0"/>
          </a:p>
        </p:txBody>
      </p:sp>
    </p:spTree>
    <p:extLst>
      <p:ext uri="{BB962C8B-B14F-4D97-AF65-F5344CB8AC3E}">
        <p14:creationId xmlns:p14="http://schemas.microsoft.com/office/powerpoint/2010/main" val="490425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Testing</a:t>
            </a:r>
            <a:endParaRPr lang="en-US" dirty="0"/>
          </a:p>
        </p:txBody>
      </p:sp>
      <p:sp>
        <p:nvSpPr>
          <p:cNvPr id="3" name="Content Placeholder 2"/>
          <p:cNvSpPr>
            <a:spLocks noGrp="1"/>
          </p:cNvSpPr>
          <p:nvPr>
            <p:ph idx="1"/>
          </p:nvPr>
        </p:nvSpPr>
        <p:spPr>
          <a:xfrm>
            <a:off x="304800" y="1371600"/>
            <a:ext cx="4648200" cy="5181600"/>
          </a:xfrm>
        </p:spPr>
        <p:txBody>
          <a:bodyPr>
            <a:normAutofit fontScale="77500" lnSpcReduction="20000"/>
          </a:bodyPr>
          <a:lstStyle/>
          <a:p>
            <a:r>
              <a:rPr lang="en-US" dirty="0" smtClean="0"/>
              <a:t>Initial testing performed using an </a:t>
            </a:r>
            <a:r>
              <a:rPr lang="en-US" dirty="0" err="1" smtClean="0"/>
              <a:t>Arduino</a:t>
            </a:r>
            <a:r>
              <a:rPr lang="en-US" dirty="0" smtClean="0"/>
              <a:t> </a:t>
            </a:r>
            <a:r>
              <a:rPr lang="en-US" dirty="0" err="1" smtClean="0"/>
              <a:t>Duemilanove</a:t>
            </a:r>
            <a:r>
              <a:rPr lang="en-US" dirty="0" smtClean="0"/>
              <a:t> to provide communication between PC and LRF, as well as power for LRF.</a:t>
            </a:r>
          </a:p>
          <a:p>
            <a:r>
              <a:rPr lang="en-US" dirty="0" smtClean="0"/>
              <a:t>Simple program uses </a:t>
            </a:r>
            <a:r>
              <a:rPr lang="en-US" dirty="0" err="1" smtClean="0"/>
              <a:t>Arduino</a:t>
            </a:r>
            <a:r>
              <a:rPr lang="en-US" dirty="0" smtClean="0"/>
              <a:t> software serial library to communicate over digital I/O pins, </a:t>
            </a:r>
            <a:r>
              <a:rPr lang="en-US" b="1" dirty="0" smtClean="0"/>
              <a:t>however, is unable to run at baud rates other than 9600 and is limited to a 64 byte buffer – not good.</a:t>
            </a:r>
          </a:p>
          <a:p>
            <a:r>
              <a:rPr lang="en-US" dirty="0" smtClean="0"/>
              <a:t>Planned workaround is to use the </a:t>
            </a:r>
            <a:r>
              <a:rPr lang="en-US" dirty="0" err="1" smtClean="0"/>
              <a:t>Arduino</a:t>
            </a:r>
            <a:r>
              <a:rPr lang="en-US" dirty="0" smtClean="0"/>
              <a:t> Mega because it has multiple hardware serial ports which should not have these limitations.</a:t>
            </a:r>
          </a:p>
          <a:p>
            <a:endParaRPr lang="en-US" dirty="0"/>
          </a:p>
        </p:txBody>
      </p:sp>
      <p:pic>
        <p:nvPicPr>
          <p:cNvPr id="2051" name="Picture 3" descr="\\pdx-hood\Advanced_Dev\Barton\School\ECE578\IMG_01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371600"/>
            <a:ext cx="3886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008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3473822" cy="4876800"/>
          </a:xfrm>
        </p:spPr>
        <p:txBody>
          <a:bodyPr>
            <a:normAutofit fontScale="55000" lnSpcReduction="20000"/>
          </a:bodyPr>
          <a:lstStyle/>
          <a:p>
            <a:r>
              <a:rPr lang="en-US" dirty="0" smtClean="0"/>
              <a:t>The LRF is </a:t>
            </a:r>
            <a:r>
              <a:rPr lang="en-US" dirty="0" err="1" smtClean="0"/>
              <a:t>speced</a:t>
            </a:r>
            <a:r>
              <a:rPr lang="en-US" dirty="0" smtClean="0"/>
              <a:t> to provide ranges between 15-122cm with an average error of 3%, not to exceed 5%, and I wanted to test this as well as other limitations</a:t>
            </a:r>
          </a:p>
          <a:p>
            <a:r>
              <a:rPr lang="en-US" dirty="0" smtClean="0"/>
              <a:t>I found that the minimum measurement was 16.5cm (6.5”)</a:t>
            </a:r>
          </a:p>
          <a:p>
            <a:r>
              <a:rPr lang="en-US" dirty="0"/>
              <a:t>T</a:t>
            </a:r>
            <a:r>
              <a:rPr lang="en-US" dirty="0" smtClean="0"/>
              <a:t>he maximum was 242.3cm (95.4”) but this was very inaccurate.  The stated maximum of 122cm was relatively accurate.</a:t>
            </a:r>
          </a:p>
          <a:p>
            <a:r>
              <a:rPr lang="en-US" dirty="0" smtClean="0"/>
              <a:t>The resolution of the measurement appears to get larger as the distance gets larger, i.e. for 20cm the resolution is 0.1cm, and at 140cm it is 3.6cm. </a:t>
            </a:r>
            <a:endParaRPr lang="en-US" dirty="0"/>
          </a:p>
        </p:txBody>
      </p:sp>
      <p:pic>
        <p:nvPicPr>
          <p:cNvPr id="3074" name="Picture 2" descr="\\pdx-hood\Advanced_Dev\Barton\School\ECE578\IMG_011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622" y="1717829"/>
            <a:ext cx="5181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Initial Testing</a:t>
            </a:r>
            <a:endParaRPr lang="en-US" dirty="0"/>
          </a:p>
        </p:txBody>
      </p:sp>
    </p:spTree>
    <p:extLst>
      <p:ext uri="{BB962C8B-B14F-4D97-AF65-F5344CB8AC3E}">
        <p14:creationId xmlns:p14="http://schemas.microsoft.com/office/powerpoint/2010/main" val="1315867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3223417"/>
              </p:ext>
            </p:extLst>
          </p:nvPr>
        </p:nvGraphicFramePr>
        <p:xfrm>
          <a:off x="381000" y="1524000"/>
          <a:ext cx="8305800" cy="2225040"/>
        </p:xfrm>
        <a:graphic>
          <a:graphicData uri="http://schemas.openxmlformats.org/drawingml/2006/table">
            <a:tbl>
              <a:tblPr firstRow="1" bandRow="1">
                <a:tableStyleId>{5C22544A-7EE6-4342-B048-85BDC9FD1C3A}</a:tableStyleId>
              </a:tblPr>
              <a:tblGrid>
                <a:gridCol w="2286000"/>
                <a:gridCol w="2895600"/>
                <a:gridCol w="1905000"/>
                <a:gridCol w="1219200"/>
              </a:tblGrid>
              <a:tr h="370840">
                <a:tc>
                  <a:txBody>
                    <a:bodyPr/>
                    <a:lstStyle/>
                    <a:p>
                      <a:r>
                        <a:rPr lang="en-US" dirty="0" smtClean="0"/>
                        <a:t>Actual</a:t>
                      </a:r>
                      <a:r>
                        <a:rPr lang="en-US" baseline="0" dirty="0" smtClean="0"/>
                        <a:t> Distance (cm)</a:t>
                      </a:r>
                      <a:endParaRPr lang="en-US" dirty="0"/>
                    </a:p>
                  </a:txBody>
                  <a:tcPr/>
                </a:tc>
                <a:tc>
                  <a:txBody>
                    <a:bodyPr/>
                    <a:lstStyle/>
                    <a:p>
                      <a:r>
                        <a:rPr lang="en-US" dirty="0" smtClean="0"/>
                        <a:t>Calculated Distance</a:t>
                      </a:r>
                      <a:r>
                        <a:rPr lang="en-US" baseline="0" dirty="0" smtClean="0"/>
                        <a:t> (cm)</a:t>
                      </a:r>
                      <a:endParaRPr lang="en-US" dirty="0"/>
                    </a:p>
                  </a:txBody>
                  <a:tcPr/>
                </a:tc>
                <a:tc>
                  <a:txBody>
                    <a:bodyPr/>
                    <a:lstStyle/>
                    <a:p>
                      <a:r>
                        <a:rPr lang="en-US" dirty="0" smtClean="0"/>
                        <a:t>Difference (cm)</a:t>
                      </a:r>
                      <a:endParaRPr lang="en-US" dirty="0"/>
                    </a:p>
                  </a:txBody>
                  <a:tcPr/>
                </a:tc>
                <a:tc>
                  <a:txBody>
                    <a:bodyPr/>
                    <a:lstStyle/>
                    <a:p>
                      <a:r>
                        <a:rPr lang="en-US" dirty="0" smtClean="0"/>
                        <a:t>Error (%)</a:t>
                      </a:r>
                      <a:endParaRPr lang="en-US" dirty="0"/>
                    </a:p>
                  </a:txBody>
                  <a:tcPr/>
                </a:tc>
              </a:tr>
              <a:tr h="370840">
                <a:tc>
                  <a:txBody>
                    <a:bodyPr/>
                    <a:lstStyle/>
                    <a:p>
                      <a:r>
                        <a:rPr lang="en-US" dirty="0" smtClean="0"/>
                        <a:t>20.0 cm</a:t>
                      </a:r>
                      <a:endParaRPr lang="en-US" dirty="0"/>
                    </a:p>
                  </a:txBody>
                  <a:tcPr/>
                </a:tc>
                <a:tc>
                  <a:txBody>
                    <a:bodyPr/>
                    <a:lstStyle/>
                    <a:p>
                      <a:r>
                        <a:rPr lang="en-US" dirty="0" smtClean="0"/>
                        <a:t>20.1 cm</a:t>
                      </a:r>
                      <a:endParaRPr lang="en-US" dirty="0"/>
                    </a:p>
                  </a:txBody>
                  <a:tcPr/>
                </a:tc>
                <a:tc>
                  <a:txBody>
                    <a:bodyPr/>
                    <a:lstStyle/>
                    <a:p>
                      <a:r>
                        <a:rPr lang="en-US" dirty="0" smtClean="0"/>
                        <a:t>0.1 cm</a:t>
                      </a:r>
                      <a:endParaRPr lang="en-US" dirty="0"/>
                    </a:p>
                  </a:txBody>
                  <a:tcPr/>
                </a:tc>
                <a:tc>
                  <a:txBody>
                    <a:bodyPr/>
                    <a:lstStyle/>
                    <a:p>
                      <a:r>
                        <a:rPr lang="en-US" dirty="0" smtClean="0"/>
                        <a:t>0.50</a:t>
                      </a:r>
                      <a:endParaRPr lang="en-US" dirty="0"/>
                    </a:p>
                  </a:txBody>
                  <a:tcPr/>
                </a:tc>
              </a:tr>
              <a:tr h="370840">
                <a:tc>
                  <a:txBody>
                    <a:bodyPr/>
                    <a:lstStyle/>
                    <a:p>
                      <a:r>
                        <a:rPr lang="en-US" dirty="0" smtClean="0"/>
                        <a:t>30.0</a:t>
                      </a:r>
                      <a:r>
                        <a:rPr lang="en-US" baseline="0" dirty="0" smtClean="0"/>
                        <a:t> cm</a:t>
                      </a:r>
                    </a:p>
                  </a:txBody>
                  <a:tcPr/>
                </a:tc>
                <a:tc>
                  <a:txBody>
                    <a:bodyPr/>
                    <a:lstStyle/>
                    <a:p>
                      <a:r>
                        <a:rPr lang="en-US" dirty="0" smtClean="0"/>
                        <a:t>30.0 cm</a:t>
                      </a:r>
                      <a:endParaRPr lang="en-US" dirty="0"/>
                    </a:p>
                  </a:txBody>
                  <a:tcPr/>
                </a:tc>
                <a:tc>
                  <a:txBody>
                    <a:bodyPr/>
                    <a:lstStyle/>
                    <a:p>
                      <a:r>
                        <a:rPr lang="en-US" dirty="0" smtClean="0"/>
                        <a:t>0 cm</a:t>
                      </a:r>
                      <a:endParaRPr lang="en-US" dirty="0"/>
                    </a:p>
                  </a:txBody>
                  <a:tcPr/>
                </a:tc>
                <a:tc>
                  <a:txBody>
                    <a:bodyPr/>
                    <a:lstStyle/>
                    <a:p>
                      <a:r>
                        <a:rPr lang="en-US" dirty="0" smtClean="0"/>
                        <a:t>0</a:t>
                      </a:r>
                      <a:endParaRPr lang="en-US" dirty="0"/>
                    </a:p>
                  </a:txBody>
                  <a:tcPr/>
                </a:tc>
              </a:tr>
              <a:tr h="370840">
                <a:tc>
                  <a:txBody>
                    <a:bodyPr/>
                    <a:lstStyle/>
                    <a:p>
                      <a:r>
                        <a:rPr lang="en-US" dirty="0" smtClean="0"/>
                        <a:t>40.0 cm</a:t>
                      </a:r>
                      <a:endParaRPr lang="en-US" dirty="0"/>
                    </a:p>
                  </a:txBody>
                  <a:tcPr/>
                </a:tc>
                <a:tc>
                  <a:txBody>
                    <a:bodyPr/>
                    <a:lstStyle/>
                    <a:p>
                      <a:r>
                        <a:rPr lang="en-US" dirty="0" smtClean="0"/>
                        <a:t>40.1</a:t>
                      </a:r>
                      <a:r>
                        <a:rPr lang="en-US" baseline="0" dirty="0" smtClean="0"/>
                        <a:t> cm</a:t>
                      </a:r>
                      <a:endParaRPr lang="en-US" dirty="0"/>
                    </a:p>
                  </a:txBody>
                  <a:tcPr/>
                </a:tc>
                <a:tc>
                  <a:txBody>
                    <a:bodyPr/>
                    <a:lstStyle/>
                    <a:p>
                      <a:r>
                        <a:rPr lang="en-US" dirty="0" smtClean="0"/>
                        <a:t>0.1 cm</a:t>
                      </a:r>
                      <a:endParaRPr lang="en-US" dirty="0"/>
                    </a:p>
                  </a:txBody>
                  <a:tcPr/>
                </a:tc>
                <a:tc>
                  <a:txBody>
                    <a:bodyPr/>
                    <a:lstStyle/>
                    <a:p>
                      <a:r>
                        <a:rPr lang="en-US" dirty="0" smtClean="0"/>
                        <a:t>0.50</a:t>
                      </a:r>
                      <a:endParaRPr lang="en-US" dirty="0"/>
                    </a:p>
                  </a:txBody>
                  <a:tcPr/>
                </a:tc>
              </a:tr>
              <a:tr h="370840">
                <a:tc>
                  <a:txBody>
                    <a:bodyPr/>
                    <a:lstStyle/>
                    <a:p>
                      <a:r>
                        <a:rPr lang="en-US" dirty="0" smtClean="0"/>
                        <a:t>50.0 cm</a:t>
                      </a:r>
                      <a:endParaRPr lang="en-US" dirty="0"/>
                    </a:p>
                  </a:txBody>
                  <a:tcPr/>
                </a:tc>
                <a:tc>
                  <a:txBody>
                    <a:bodyPr/>
                    <a:lstStyle/>
                    <a:p>
                      <a:r>
                        <a:rPr lang="en-US" dirty="0" smtClean="0"/>
                        <a:t>49.8 cm</a:t>
                      </a:r>
                      <a:endParaRPr lang="en-US" dirty="0"/>
                    </a:p>
                  </a:txBody>
                  <a:tcPr/>
                </a:tc>
                <a:tc>
                  <a:txBody>
                    <a:bodyPr/>
                    <a:lstStyle/>
                    <a:p>
                      <a:r>
                        <a:rPr lang="en-US" dirty="0" smtClean="0"/>
                        <a:t>-0.2 cm</a:t>
                      </a:r>
                      <a:endParaRPr lang="en-US" dirty="0"/>
                    </a:p>
                  </a:txBody>
                  <a:tcPr/>
                </a:tc>
                <a:tc>
                  <a:txBody>
                    <a:bodyPr/>
                    <a:lstStyle/>
                    <a:p>
                      <a:r>
                        <a:rPr lang="en-US" dirty="0" smtClean="0"/>
                        <a:t>0.40</a:t>
                      </a:r>
                      <a:endParaRPr lang="en-US" dirty="0"/>
                    </a:p>
                  </a:txBody>
                  <a:tcPr/>
                </a:tc>
              </a:tr>
              <a:tr h="370840">
                <a:tc>
                  <a:txBody>
                    <a:bodyPr/>
                    <a:lstStyle/>
                    <a:p>
                      <a:r>
                        <a:rPr lang="en-US" dirty="0" smtClean="0"/>
                        <a:t>60.0 cm</a:t>
                      </a:r>
                      <a:endParaRPr lang="en-US" dirty="0"/>
                    </a:p>
                  </a:txBody>
                  <a:tcPr/>
                </a:tc>
                <a:tc>
                  <a:txBody>
                    <a:bodyPr/>
                    <a:lstStyle/>
                    <a:p>
                      <a:r>
                        <a:rPr lang="en-US" dirty="0" smtClean="0"/>
                        <a:t>59.1 cm</a:t>
                      </a:r>
                      <a:endParaRPr lang="en-US" dirty="0"/>
                    </a:p>
                  </a:txBody>
                  <a:tcPr/>
                </a:tc>
                <a:tc>
                  <a:txBody>
                    <a:bodyPr/>
                    <a:lstStyle/>
                    <a:p>
                      <a:r>
                        <a:rPr lang="en-US" dirty="0" smtClean="0"/>
                        <a:t>-0.9 cm</a:t>
                      </a:r>
                      <a:endParaRPr lang="en-US" dirty="0"/>
                    </a:p>
                  </a:txBody>
                  <a:tcPr/>
                </a:tc>
                <a:tc>
                  <a:txBody>
                    <a:bodyPr/>
                    <a:lstStyle/>
                    <a:p>
                      <a:r>
                        <a:rPr lang="en-US" dirty="0" smtClean="0"/>
                        <a:t>1.5</a:t>
                      </a:r>
                      <a:endParaRPr lang="en-US" dirty="0"/>
                    </a:p>
                  </a:txBody>
                  <a:tcPr/>
                </a:tc>
              </a:tr>
            </a:tbl>
          </a:graphicData>
        </a:graphic>
      </p:graphicFrame>
      <p:sp>
        <p:nvSpPr>
          <p:cNvPr id="5" name="Content Placeholder 2"/>
          <p:cNvSpPr txBox="1">
            <a:spLocks/>
          </p:cNvSpPr>
          <p:nvPr/>
        </p:nvSpPr>
        <p:spPr>
          <a:xfrm>
            <a:off x="304800" y="4114800"/>
            <a:ext cx="8382000" cy="2209800"/>
          </a:xfrm>
          <a:prstGeom prst="rect">
            <a:avLst/>
          </a:prstGeom>
        </p:spPr>
        <p:txBody>
          <a:bodyPr vert="horz">
            <a:normAutofit fontScale="6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dirty="0" smtClean="0"/>
              <a:t>I took several measurements at each of the 5 positions shown above, and there was very good repeatability. </a:t>
            </a:r>
          </a:p>
          <a:p>
            <a:r>
              <a:rPr lang="en-US" dirty="0" smtClean="0"/>
              <a:t>This was for a wooden door, but when I tried to measure this on a glossy white door the camera had to adjust before getting good repeatability.</a:t>
            </a:r>
          </a:p>
          <a:p>
            <a:r>
              <a:rPr lang="en-US" dirty="0" smtClean="0"/>
              <a:t>Also moving during the acquisition causes more errors and inaccuracy, primarily if the ‘laser on’ frame is much different than the ‘laser off’ frame.  This means that the robot will need to limit motion during frame acquisition.</a:t>
            </a:r>
            <a:endParaRPr lang="en-US" dirty="0"/>
          </a:p>
        </p:txBody>
      </p:sp>
    </p:spTree>
    <p:extLst>
      <p:ext uri="{BB962C8B-B14F-4D97-AF65-F5344CB8AC3E}">
        <p14:creationId xmlns:p14="http://schemas.microsoft.com/office/powerpoint/2010/main" val="3093124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Testing</a:t>
            </a:r>
            <a:endParaRPr lang="en-US" dirty="0"/>
          </a:p>
        </p:txBody>
      </p:sp>
      <p:sp>
        <p:nvSpPr>
          <p:cNvPr id="4" name="Content Placeholder 2"/>
          <p:cNvSpPr txBox="1">
            <a:spLocks/>
          </p:cNvSpPr>
          <p:nvPr/>
        </p:nvSpPr>
        <p:spPr>
          <a:xfrm>
            <a:off x="304800" y="1447800"/>
            <a:ext cx="8382000" cy="2463598"/>
          </a:xfrm>
          <a:prstGeom prst="rect">
            <a:avLst/>
          </a:prstGeom>
        </p:spPr>
        <p:txBody>
          <a:bodyPr vert="horz">
            <a:normAutofit fontScale="550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US" dirty="0" smtClean="0"/>
              <a:t>The measured distance did not change as it should have with angle, i.e. there is an insensitivity to angular offset, and it is less accurate in azimuth, that is, the plane in which the camera and laser are the same distance from the floor.</a:t>
            </a:r>
          </a:p>
          <a:p>
            <a:r>
              <a:rPr lang="en-US" dirty="0" smtClean="0"/>
              <a:t>In azimuth, I measured the same distance, 59.1cm, through an angle of 13.3°, after which the measurement jumped to 59.8cm.  In elevation the angle was only 1.64° before the measurement again jumped to 59.8cm.</a:t>
            </a:r>
          </a:p>
          <a:p>
            <a:r>
              <a:rPr lang="en-US" dirty="0" smtClean="0"/>
              <a:t>This leads me to believe that the resolution is worse for angular variations in both elevation and azimuth, while accuracy degrades significantly more for angular variations in azimuth, which is to say when the camera and laser are not equidistant to the target.  This may require more testing to understand fully.</a:t>
            </a:r>
            <a:endParaRPr lang="en-US" dirty="0"/>
          </a:p>
        </p:txBody>
      </p:sp>
      <p:grpSp>
        <p:nvGrpSpPr>
          <p:cNvPr id="22" name="Group 21"/>
          <p:cNvGrpSpPr/>
          <p:nvPr/>
        </p:nvGrpSpPr>
        <p:grpSpPr>
          <a:xfrm>
            <a:off x="2638518" y="3899861"/>
            <a:ext cx="2924082" cy="2514600"/>
            <a:chOff x="2790918" y="4191000"/>
            <a:chExt cx="2162082" cy="1752600"/>
          </a:xfrm>
        </p:grpSpPr>
        <p:cxnSp>
          <p:nvCxnSpPr>
            <p:cNvPr id="7" name="Straight Connector 6"/>
            <p:cNvCxnSpPr/>
            <p:nvPr/>
          </p:nvCxnSpPr>
          <p:spPr>
            <a:xfrm flipV="1">
              <a:off x="2819400" y="4191000"/>
              <a:ext cx="21336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19400" y="506730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9400" y="5067300"/>
              <a:ext cx="2133600"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Arc 15"/>
            <p:cNvSpPr/>
            <p:nvPr/>
          </p:nvSpPr>
          <p:spPr>
            <a:xfrm rot="2745897">
              <a:off x="2800973" y="4610690"/>
              <a:ext cx="893109" cy="9132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p:cNvCxnSpPr/>
            <p:nvPr/>
          </p:nvCxnSpPr>
          <p:spPr>
            <a:xfrm>
              <a:off x="4953000" y="4191000"/>
              <a:ext cx="0" cy="1752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3949402" y="4738061"/>
            <a:ext cx="1969470" cy="523220"/>
          </a:xfrm>
          <a:prstGeom prst="rect">
            <a:avLst/>
          </a:prstGeom>
          <a:noFill/>
        </p:spPr>
        <p:txBody>
          <a:bodyPr wrap="square" rtlCol="0">
            <a:spAutoFit/>
          </a:bodyPr>
          <a:lstStyle/>
          <a:p>
            <a:r>
              <a:rPr lang="en-US" sz="2800" dirty="0" smtClean="0"/>
              <a:t>D = 60cm</a:t>
            </a:r>
            <a:endParaRPr lang="en-US" sz="2800" dirty="0"/>
          </a:p>
        </p:txBody>
      </p:sp>
      <p:sp>
        <p:nvSpPr>
          <p:cNvPr id="24" name="TextBox 23"/>
          <p:cNvSpPr txBox="1"/>
          <p:nvPr/>
        </p:nvSpPr>
        <p:spPr>
          <a:xfrm>
            <a:off x="5562600" y="4895551"/>
            <a:ext cx="2333718" cy="523220"/>
          </a:xfrm>
          <a:prstGeom prst="rect">
            <a:avLst/>
          </a:prstGeom>
          <a:noFill/>
        </p:spPr>
        <p:txBody>
          <a:bodyPr wrap="square" rtlCol="0">
            <a:spAutoFit/>
          </a:bodyPr>
          <a:lstStyle/>
          <a:p>
            <a:r>
              <a:rPr lang="en-US" sz="2800" dirty="0" smtClean="0"/>
              <a:t>x = 59.1cm</a:t>
            </a:r>
            <a:endParaRPr lang="en-US" sz="2800" dirty="0"/>
          </a:p>
        </p:txBody>
      </p:sp>
      <p:sp>
        <p:nvSpPr>
          <p:cNvPr id="28" name="TextBox 27"/>
          <p:cNvSpPr txBox="1"/>
          <p:nvPr/>
        </p:nvSpPr>
        <p:spPr>
          <a:xfrm>
            <a:off x="2697968" y="5606427"/>
            <a:ext cx="1797832" cy="523220"/>
          </a:xfrm>
          <a:prstGeom prst="rect">
            <a:avLst/>
          </a:prstGeom>
          <a:noFill/>
        </p:spPr>
        <p:txBody>
          <a:bodyPr wrap="square" rtlCol="0">
            <a:spAutoFit/>
          </a:bodyPr>
          <a:lstStyle/>
          <a:p>
            <a:r>
              <a:rPr lang="en-US" sz="2800" dirty="0" err="1" smtClean="0"/>
              <a:t>Θ</a:t>
            </a:r>
            <a:r>
              <a:rPr lang="en-US" sz="2800" baseline="-25000" dirty="0" err="1" smtClean="0"/>
              <a:t>x</a:t>
            </a:r>
            <a:r>
              <a:rPr lang="en-US" sz="2800" dirty="0" smtClean="0"/>
              <a:t> = 13.3°</a:t>
            </a:r>
            <a:endParaRPr lang="en-US" sz="2800" dirty="0"/>
          </a:p>
        </p:txBody>
      </p:sp>
      <p:sp>
        <p:nvSpPr>
          <p:cNvPr id="39" name="TextBox 38"/>
          <p:cNvSpPr txBox="1"/>
          <p:nvPr/>
        </p:nvSpPr>
        <p:spPr>
          <a:xfrm>
            <a:off x="5562600" y="3676606"/>
            <a:ext cx="1952718" cy="523220"/>
          </a:xfrm>
          <a:prstGeom prst="rect">
            <a:avLst/>
          </a:prstGeom>
          <a:noFill/>
        </p:spPr>
        <p:txBody>
          <a:bodyPr wrap="square" rtlCol="0">
            <a:spAutoFit/>
          </a:bodyPr>
          <a:lstStyle/>
          <a:p>
            <a:r>
              <a:rPr lang="en-US" sz="2800" dirty="0" smtClean="0"/>
              <a:t>x = 59.8cm</a:t>
            </a:r>
            <a:endParaRPr lang="en-US" sz="2800" dirty="0"/>
          </a:p>
        </p:txBody>
      </p:sp>
      <p:grpSp>
        <p:nvGrpSpPr>
          <p:cNvPr id="43" name="Group 42"/>
          <p:cNvGrpSpPr/>
          <p:nvPr/>
        </p:nvGrpSpPr>
        <p:grpSpPr>
          <a:xfrm rot="1134195">
            <a:off x="2214237" y="4049843"/>
            <a:ext cx="533400" cy="2214635"/>
            <a:chOff x="1752600" y="4199826"/>
            <a:chExt cx="533400" cy="2214635"/>
          </a:xfrm>
        </p:grpSpPr>
        <p:sp>
          <p:nvSpPr>
            <p:cNvPr id="40" name="Rectangle 39"/>
            <p:cNvSpPr/>
            <p:nvPr/>
          </p:nvSpPr>
          <p:spPr>
            <a:xfrm>
              <a:off x="1752600" y="4199826"/>
              <a:ext cx="304800" cy="221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057400" y="4419600"/>
              <a:ext cx="228600" cy="1089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41"/>
            <p:cNvSpPr/>
            <p:nvPr/>
          </p:nvSpPr>
          <p:spPr>
            <a:xfrm>
              <a:off x="2057400" y="5856870"/>
              <a:ext cx="156837" cy="323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Oval 43"/>
          <p:cNvSpPr/>
          <p:nvPr/>
        </p:nvSpPr>
        <p:spPr>
          <a:xfrm>
            <a:off x="5455420" y="6233173"/>
            <a:ext cx="214359" cy="362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667282" y="6152851"/>
            <a:ext cx="1952718" cy="523220"/>
          </a:xfrm>
          <a:prstGeom prst="rect">
            <a:avLst/>
          </a:prstGeom>
          <a:noFill/>
        </p:spPr>
        <p:txBody>
          <a:bodyPr wrap="square" rtlCol="0">
            <a:spAutoFit/>
          </a:bodyPr>
          <a:lstStyle/>
          <a:p>
            <a:r>
              <a:rPr lang="en-US" sz="2800" dirty="0" smtClean="0"/>
              <a:t>x = 59.8cm</a:t>
            </a:r>
            <a:endParaRPr lang="en-US" sz="2800" dirty="0"/>
          </a:p>
        </p:txBody>
      </p:sp>
    </p:spTree>
    <p:extLst>
      <p:ext uri="{BB962C8B-B14F-4D97-AF65-F5344CB8AC3E}">
        <p14:creationId xmlns:p14="http://schemas.microsoft.com/office/powerpoint/2010/main" val="19216835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1295</TotalTime>
  <Words>886</Words>
  <Application>Microsoft Office PowerPoint</Application>
  <PresentationFormat>On-screen Show (4:3)</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PARALLAX LASER RANGE FINDER (LRF)</vt:lpstr>
      <vt:lpstr>Topics</vt:lpstr>
      <vt:lpstr>Theory of Operation</vt:lpstr>
      <vt:lpstr>Theory of Operation</vt:lpstr>
      <vt:lpstr>Basic Operation</vt:lpstr>
      <vt:lpstr>Initial Testing</vt:lpstr>
      <vt:lpstr>Initial Testing</vt:lpstr>
      <vt:lpstr>Initial Testing</vt:lpstr>
      <vt:lpstr>Initial Testing</vt:lpstr>
      <vt:lpstr>Application for MCECS Bot</vt:lpstr>
      <vt:lpstr>Questions or Comments??? (no spears please)</vt:lpstr>
    </vt:vector>
  </TitlesOfParts>
  <Company>FLIR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PARALLAX LASER RANGE FINDER (LRF)</dc:title>
  <dc:creator>mbarton</dc:creator>
  <cp:lastModifiedBy>mbarton</cp:lastModifiedBy>
  <cp:revision>24</cp:revision>
  <dcterms:created xsi:type="dcterms:W3CDTF">2012-10-29T20:30:01Z</dcterms:created>
  <dcterms:modified xsi:type="dcterms:W3CDTF">2012-10-30T18:05:51Z</dcterms:modified>
</cp:coreProperties>
</file>