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83" r:id="rId4"/>
    <p:sldId id="259" r:id="rId5"/>
    <p:sldId id="277" r:id="rId6"/>
    <p:sldId id="278" r:id="rId7"/>
    <p:sldId id="280" r:id="rId8"/>
    <p:sldId id="261" r:id="rId9"/>
    <p:sldId id="279" r:id="rId10"/>
    <p:sldId id="262" r:id="rId11"/>
    <p:sldId id="270" r:id="rId12"/>
    <p:sldId id="258" r:id="rId13"/>
    <p:sldId id="263" r:id="rId14"/>
    <p:sldId id="264" r:id="rId15"/>
    <p:sldId id="265" r:id="rId16"/>
    <p:sldId id="282" r:id="rId17"/>
    <p:sldId id="281" r:id="rId18"/>
    <p:sldId id="284" r:id="rId19"/>
    <p:sldId id="268" r:id="rId20"/>
    <p:sldId id="269" r:id="rId21"/>
    <p:sldId id="285" r:id="rId22"/>
    <p:sldId id="271" r:id="rId23"/>
    <p:sldId id="287" r:id="rId24"/>
    <p:sldId id="272" r:id="rId25"/>
    <p:sldId id="291" r:id="rId26"/>
    <p:sldId id="293" r:id="rId27"/>
    <p:sldId id="292" r:id="rId28"/>
    <p:sldId id="294" r:id="rId29"/>
    <p:sldId id="296" r:id="rId30"/>
    <p:sldId id="274" r:id="rId31"/>
    <p:sldId id="288" r:id="rId32"/>
    <p:sldId id="289" r:id="rId33"/>
    <p:sldId id="290" r:id="rId34"/>
    <p:sldId id="299" r:id="rId35"/>
    <p:sldId id="275" r:id="rId36"/>
    <p:sldId id="298" r:id="rId37"/>
    <p:sldId id="301" r:id="rId38"/>
    <p:sldId id="300" r:id="rId39"/>
    <p:sldId id="297" r:id="rId40"/>
    <p:sldId id="302" r:id="rId41"/>
    <p:sldId id="27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08" autoAdjust="0"/>
    <p:restoredTop sz="75949" autoAdjust="0"/>
  </p:normalViewPr>
  <p:slideViewPr>
    <p:cSldViewPr snapToGrid="0">
      <p:cViewPr varScale="1">
        <p:scale>
          <a:sx n="88" d="100"/>
          <a:sy n="88" d="100"/>
        </p:scale>
        <p:origin x="72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431BEA-5E23-40C3-9E68-C0C575738BB3}" type="datetimeFigureOut">
              <a:rPr lang="en-US" smtClean="0"/>
              <a:t>6/27/2018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215D60-0975-47B1-AA70-33A41E16C2E3}" type="slidenum">
              <a:rPr lang="en-US" smtClean="0"/>
              <a:t>‹#›</a:t>
            </a:fld>
            <a:endParaRPr lang="en-US"/>
          </a:p>
        </p:txBody>
      </p:sp>
    </p:spTree>
    <p:extLst>
      <p:ext uri="{BB962C8B-B14F-4D97-AF65-F5344CB8AC3E}">
        <p14:creationId xmlns:p14="http://schemas.microsoft.com/office/powerpoint/2010/main" val="3609355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presentation is</a:t>
            </a:r>
            <a:r>
              <a:rPr lang="en-US" baseline="0" dirty="0" smtClean="0"/>
              <a:t> all about the basics of making a game physics engine. An important realization of this is what does game physics entail. In particular, game physics is all about making believable interactions that aren’t necessarily accurate. Most physics engines are still very realistic, but many assumptions are commonly made for the sake of performance or even stability. The biggest approximation I’ll make for this entire presentation is that we’ll only work with rigid bodies. This means objects that cannot deform. This simplifies a ton of math and it’s not worth even looking at deformations if you’ve never done a physics engine.</a:t>
            </a:r>
          </a:p>
          <a:p>
            <a:endParaRPr lang="en-US" baseline="0" dirty="0" smtClean="0"/>
          </a:p>
          <a:p>
            <a:r>
              <a:rPr lang="en-US" baseline="0" dirty="0" smtClean="0"/>
              <a:t>This presentation will also focus on 2D, since it’s an intro, with small bits of 3D references thrown in.</a:t>
            </a:r>
          </a:p>
          <a:p>
            <a:endParaRPr lang="en-US" baseline="0" dirty="0" smtClean="0"/>
          </a:p>
          <a:p>
            <a:r>
              <a:rPr lang="en-US" baseline="0" dirty="0" smtClean="0"/>
              <a:t>One quick thing I want to elaborate on is that physics can be very difficult and taxing (depending on how advanced you go) but they can be super rewarding!</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2</a:t>
            </a:fld>
            <a:endParaRPr lang="en-US"/>
          </a:p>
        </p:txBody>
      </p:sp>
    </p:spTree>
    <p:extLst>
      <p:ext uri="{BB962C8B-B14F-4D97-AF65-F5344CB8AC3E}">
        <p14:creationId xmlns:p14="http://schemas.microsoft.com/office/powerpoint/2010/main" val="20999051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getting into the core physics loop there’s one important point I need to talk on first, and that’s what kind of a physics engine we’re writing. There’s two main distinctions in a rigid body based physics engine: discrete and continuous collision. These mostly are described in terms of collision detection but they end up affecting the entire pipeline.</a:t>
            </a:r>
          </a:p>
          <a:p>
            <a:endParaRPr lang="en-US" baseline="0" dirty="0" smtClean="0"/>
          </a:p>
          <a:p>
            <a:r>
              <a:rPr lang="en-US" baseline="0" dirty="0" smtClean="0"/>
              <a:t>Discrete collision detection can be thought of as a picture flip-book where objects teleport from frame-to-frame. In this system we simply look at the end of the frame to perform detection. This has the problem that we don’t detect collisions until after they happen and some collisions can be entirely missed (tunneling). Continuous collision detection fixes this by evaluating the full values of the frame.</a:t>
            </a:r>
          </a:p>
          <a:p>
            <a:endParaRPr lang="en-US" baseline="0" dirty="0" smtClean="0"/>
          </a:p>
          <a:p>
            <a:r>
              <a:rPr lang="en-US" baseline="0" dirty="0" smtClean="0"/>
              <a:t>Continuous is obviously “better” but you should not even attempt it. Discrete is 100% the way you should go as it’s significantly easier to implement, it’s good enough for everything you’ll be doing (most likely), and will actually be more stable and robust than the “better” continuous method.</a:t>
            </a:r>
          </a:p>
          <a:p>
            <a:endParaRPr lang="en-US" baseline="0" dirty="0" smtClean="0"/>
          </a:p>
          <a:p>
            <a:r>
              <a:rPr lang="en-US" baseline="0" dirty="0" smtClean="0"/>
              <a:t>I can speak to this one firsthand. I made this mistake my sophomore year and spent the first semester fixing weird bugs and other issues. I replaced my entire first semester’s work with a discrete engine that was way more stable and faster in about two weeks. Most commercial game engines are also (primarily) discrete so it’s good enough for everyone else too. There are places for continuous, but if you haven’t done a discrete engine first then you’re basically bound for failure if you try continuous.</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11</a:t>
            </a:fld>
            <a:endParaRPr lang="en-US"/>
          </a:p>
        </p:txBody>
      </p:sp>
    </p:spTree>
    <p:extLst>
      <p:ext uri="{BB962C8B-B14F-4D97-AF65-F5344CB8AC3E}">
        <p14:creationId xmlns:p14="http://schemas.microsoft.com/office/powerpoint/2010/main" val="2239081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core physics update loop is broken up into 4 main </a:t>
            </a:r>
            <a:r>
              <a:rPr lang="en-US" dirty="0" smtClean="0"/>
              <a:t>concepts.</a:t>
            </a:r>
          </a:p>
          <a:p>
            <a:endParaRPr lang="en-US" dirty="0" smtClean="0"/>
          </a:p>
          <a:p>
            <a:r>
              <a:rPr lang="en-US" dirty="0" smtClean="0"/>
              <a:t>These</a:t>
            </a:r>
            <a:r>
              <a:rPr lang="en-US" baseline="0" dirty="0" smtClean="0"/>
              <a:t> four steps should be thought of as distinct phases that completely finish and then transfer data to the next phase.</a:t>
            </a:r>
            <a:endParaRPr lang="en-US" dirty="0" smtClean="0"/>
          </a:p>
        </p:txBody>
      </p:sp>
      <p:sp>
        <p:nvSpPr>
          <p:cNvPr id="4" name="Slide Number Placeholder 3"/>
          <p:cNvSpPr>
            <a:spLocks noGrp="1"/>
          </p:cNvSpPr>
          <p:nvPr>
            <p:ph type="sldNum" sz="quarter" idx="10"/>
          </p:nvPr>
        </p:nvSpPr>
        <p:spPr/>
        <p:txBody>
          <a:bodyPr/>
          <a:lstStyle/>
          <a:p>
            <a:fld id="{5A215D60-0975-47B1-AA70-33A41E16C2E3}" type="slidenum">
              <a:rPr lang="en-US" smtClean="0"/>
              <a:t>12</a:t>
            </a:fld>
            <a:endParaRPr lang="en-US"/>
          </a:p>
        </p:txBody>
      </p:sp>
    </p:spTree>
    <p:extLst>
      <p:ext uri="{BB962C8B-B14F-4D97-AF65-F5344CB8AC3E}">
        <p14:creationId xmlns:p14="http://schemas.microsoft.com/office/powerpoint/2010/main" val="1494913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dirty="0" smtClean="0"/>
                  <a:t>Integration</a:t>
                </a:r>
                <a:r>
                  <a:rPr lang="en-US" baseline="0" dirty="0" smtClean="0"/>
                  <a:t> is the process of updating position and velocity (e.g. actual numerical techniques of performing an integral on velocity). This is broken up into two sub-integration steps:</a:t>
                </a:r>
              </a:p>
              <a:p>
                <a:pPr marL="228600" indent="-228600">
                  <a:buAutoNum type="arabicPeriod"/>
                </a:pPr>
                <a:r>
                  <a:rPr lang="en-US" baseline="0" dirty="0" smtClean="0"/>
                  <a:t>Velocity Integration: acceleration (remember </a:t>
                </a:r>
                <a14:m>
                  <m:oMath xmlns:m="http://schemas.openxmlformats.org/officeDocument/2006/math">
                    <m:r>
                      <a:rPr lang="en-US" b="0" i="1" baseline="0" smtClean="0">
                        <a:latin typeface="Cambria Math" panose="02040503050406030204" pitchFamily="18" charset="0"/>
                      </a:rPr>
                      <m:t>𝐹</m:t>
                    </m:r>
                    <m:r>
                      <a:rPr lang="en-US" b="0" i="1" baseline="0" smtClean="0">
                        <a:latin typeface="Cambria Math" panose="02040503050406030204" pitchFamily="18" charset="0"/>
                      </a:rPr>
                      <m:t>=</m:t>
                    </m:r>
                    <m:r>
                      <a:rPr lang="en-US" b="0" i="1" baseline="0" smtClean="0">
                        <a:latin typeface="Cambria Math" panose="02040503050406030204" pitchFamily="18" charset="0"/>
                      </a:rPr>
                      <m:t>𝑚𝑎</m:t>
                    </m:r>
                  </m:oMath>
                </a14:m>
                <a:r>
                  <a:rPr lang="en-US" baseline="0" dirty="0" smtClean="0"/>
                  <a:t>) is integrated to update velocity. For instance, you have gravity and other forces being applied to an object so how do we update velocity?</a:t>
                </a:r>
              </a:p>
              <a:p>
                <a:pPr marL="228600" indent="-228600">
                  <a:buAutoNum type="arabicPeriod"/>
                </a:pPr>
                <a:r>
                  <a:rPr lang="en-US" baseline="0" dirty="0" smtClean="0"/>
                  <a:t>Position Integration: velocity is integrated to update position.</a:t>
                </a:r>
                <a:endParaRPr lang="en-US" dirty="0" smtClean="0"/>
              </a:p>
              <a:p>
                <a:endParaRPr lang="en-US" dirty="0" smtClean="0"/>
              </a:p>
              <a:p>
                <a:r>
                  <a:rPr lang="en-US" baseline="0" dirty="0" smtClean="0"/>
                  <a:t>There’s a ton of different integration techniques out there, all with their different trade-offs. </a:t>
                </a:r>
                <a:endParaRPr lang="en-US" dirty="0"/>
              </a:p>
            </p:txBody>
          </p:sp>
        </mc:Choice>
        <mc:Fallback>
          <p:sp>
            <p:nvSpPr>
              <p:cNvPr id="3" name="Notes Placeholder 2"/>
              <p:cNvSpPr>
                <a:spLocks noGrp="1"/>
              </p:cNvSpPr>
              <p:nvPr>
                <p:ph type="body" idx="1"/>
              </p:nvPr>
            </p:nvSpPr>
            <p:spPr/>
            <p:txBody>
              <a:bodyPr/>
              <a:lstStyle/>
              <a:p>
                <a:r>
                  <a:rPr lang="en-US" dirty="0" smtClean="0"/>
                  <a:t>Integration</a:t>
                </a:r>
                <a:r>
                  <a:rPr lang="en-US" baseline="0" dirty="0" smtClean="0"/>
                  <a:t> is the process of updating position and velocity (e.g. actual numerical techniques of performing an integral on velocity). This is broken up into two sub-integration steps:</a:t>
                </a:r>
              </a:p>
              <a:p>
                <a:pPr marL="228600" indent="-228600">
                  <a:buAutoNum type="arabicPeriod"/>
                </a:pPr>
                <a:r>
                  <a:rPr lang="en-US" baseline="0" dirty="0" smtClean="0"/>
                  <a:t>Velocity Integration: acceleration (remember </a:t>
                </a:r>
                <a:r>
                  <a:rPr lang="en-US" b="0" i="0" baseline="0" smtClean="0">
                    <a:latin typeface="Cambria Math" panose="02040503050406030204" pitchFamily="18" charset="0"/>
                  </a:rPr>
                  <a:t>𝐹=𝑚𝑎</a:t>
                </a:r>
                <a:r>
                  <a:rPr lang="en-US" baseline="0" dirty="0" smtClean="0"/>
                  <a:t>) is integrated to update velocity. For instance, you have gravity and other forces being applied to an object so how do we update velocity?</a:t>
                </a:r>
              </a:p>
              <a:p>
                <a:pPr marL="228600" indent="-228600">
                  <a:buAutoNum type="arabicPeriod"/>
                </a:pPr>
                <a:r>
                  <a:rPr lang="en-US" baseline="0" dirty="0" smtClean="0"/>
                  <a:t>Position Integration: velocity is integrated to update position.</a:t>
                </a:r>
                <a:endParaRPr lang="en-US" dirty="0" smtClean="0"/>
              </a:p>
              <a:p>
                <a:endParaRPr lang="en-US" dirty="0" smtClean="0"/>
              </a:p>
              <a:p>
                <a:r>
                  <a:rPr lang="en-US" baseline="0" dirty="0" smtClean="0"/>
                  <a:t>There’s a ton of different integration techniques out there, all with their different trade-offs. </a:t>
                </a:r>
                <a:endParaRPr lang="en-US" dirty="0"/>
              </a:p>
            </p:txBody>
          </p:sp>
        </mc:Fallback>
      </mc:AlternateContent>
      <p:sp>
        <p:nvSpPr>
          <p:cNvPr id="4" name="Slide Number Placeholder 3"/>
          <p:cNvSpPr>
            <a:spLocks noGrp="1"/>
          </p:cNvSpPr>
          <p:nvPr>
            <p:ph type="sldNum" sz="quarter" idx="10"/>
          </p:nvPr>
        </p:nvSpPr>
        <p:spPr/>
        <p:txBody>
          <a:bodyPr/>
          <a:lstStyle/>
          <a:p>
            <a:fld id="{5A215D60-0975-47B1-AA70-33A41E16C2E3}" type="slidenum">
              <a:rPr lang="en-US" smtClean="0"/>
              <a:t>13</a:t>
            </a:fld>
            <a:endParaRPr lang="en-US"/>
          </a:p>
        </p:txBody>
      </p:sp>
    </p:spTree>
    <p:extLst>
      <p:ext uri="{BB962C8B-B14F-4D97-AF65-F5344CB8AC3E}">
        <p14:creationId xmlns:p14="http://schemas.microsoft.com/office/powerpoint/2010/main" val="1958684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almost all rigid</a:t>
            </a:r>
            <a:r>
              <a:rPr lang="en-US" baseline="0" dirty="0" smtClean="0"/>
              <a:t> body simulations, the Euler integration techniques are used. This is because they’re incredibly fast and good enough. </a:t>
            </a:r>
          </a:p>
          <a:p>
            <a:endParaRPr lang="en-US" baseline="0" dirty="0" smtClean="0"/>
          </a:p>
          <a:p>
            <a:r>
              <a:rPr lang="en-US" baseline="0" dirty="0" smtClean="0"/>
              <a:t>You’ve probably seen both the explicit and semi-implicit Euler techniques before. These techniques might look really similar but there’s one key difference between them: the order they’re updated. In explicit Euler, position is integrated before velocity. This means the last frame’s velocity is used to update position. In semi-implicit Euler the velocity is integrated before position. This means the new velocity from this frame is used to update position.</a:t>
            </a:r>
          </a:p>
          <a:p>
            <a:endParaRPr lang="en-US" baseline="0" dirty="0" smtClean="0"/>
          </a:p>
          <a:p>
            <a:r>
              <a:rPr lang="en-US" baseline="0" dirty="0" smtClean="0"/>
              <a:t>This might seem like a subtle difference, but it’s very important. Without getting into too much detail explicit Euler will add energy to your simulation and semi-implicit will take away energy. Roughly speaking, explicit Euler is </a:t>
            </a:r>
            <a:r>
              <a:rPr lang="en-US" b="1" baseline="0" dirty="0" smtClean="0"/>
              <a:t>unconditionally unstable </a:t>
            </a:r>
            <a:r>
              <a:rPr lang="en-US" b="0" baseline="0" dirty="0" smtClean="0"/>
              <a:t>so never use it! The current industry standard (AAA games even) is to use semi-implicit Euler.</a:t>
            </a:r>
          </a:p>
          <a:p>
            <a:endParaRPr lang="en-US" baseline="0" dirty="0" smtClean="0"/>
          </a:p>
          <a:p>
            <a:r>
              <a:rPr lang="en-US" baseline="0" dirty="0" smtClean="0"/>
              <a:t>As a note, you </a:t>
            </a:r>
            <a:r>
              <a:rPr lang="en-US" baseline="0" dirty="0" smtClean="0"/>
              <a:t>‘need’ </a:t>
            </a:r>
            <a:r>
              <a:rPr lang="en-US" baseline="0" dirty="0" smtClean="0"/>
              <a:t>better integration when forces are dependent on position, like spring systems.</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14</a:t>
            </a:fld>
            <a:endParaRPr lang="en-US"/>
          </a:p>
        </p:txBody>
      </p:sp>
    </p:spTree>
    <p:extLst>
      <p:ext uri="{BB962C8B-B14F-4D97-AF65-F5344CB8AC3E}">
        <p14:creationId xmlns:p14="http://schemas.microsoft.com/office/powerpoint/2010/main" val="2919362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integration comes the collision detection</a:t>
            </a:r>
            <a:r>
              <a:rPr lang="en-US" baseline="0" dirty="0" smtClean="0"/>
              <a:t> pipeline. The goal of this phase is to find out what objects collide and where.</a:t>
            </a:r>
          </a:p>
          <a:p>
            <a:endParaRPr lang="en-US" baseline="0" dirty="0" smtClean="0"/>
          </a:p>
          <a:p>
            <a:r>
              <a:rPr lang="en-US" baseline="0" dirty="0" smtClean="0"/>
              <a:t>There’s commonly two steps in collision detection but occasionally a third phase can exist. At a high-level, each phase reduces the collection of objects into a smaller sub-set of pairs.</a:t>
            </a:r>
          </a:p>
        </p:txBody>
      </p:sp>
      <p:sp>
        <p:nvSpPr>
          <p:cNvPr id="4" name="Slide Number Placeholder 3"/>
          <p:cNvSpPr>
            <a:spLocks noGrp="1"/>
          </p:cNvSpPr>
          <p:nvPr>
            <p:ph type="sldNum" sz="quarter" idx="10"/>
          </p:nvPr>
        </p:nvSpPr>
        <p:spPr/>
        <p:txBody>
          <a:bodyPr/>
          <a:lstStyle/>
          <a:p>
            <a:fld id="{5A215D60-0975-47B1-AA70-33A41E16C2E3}" type="slidenum">
              <a:rPr lang="en-US" smtClean="0"/>
              <a:t>15</a:t>
            </a:fld>
            <a:endParaRPr lang="en-US"/>
          </a:p>
        </p:txBody>
      </p:sp>
    </p:spTree>
    <p:extLst>
      <p:ext uri="{BB962C8B-B14F-4D97-AF65-F5344CB8AC3E}">
        <p14:creationId xmlns:p14="http://schemas.microsoft.com/office/powerpoint/2010/main" val="1892531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Broad-phase</a:t>
            </a:r>
            <a:r>
              <a:rPr lang="en-US" baseline="0" dirty="0" smtClean="0"/>
              <a:t> </a:t>
            </a:r>
            <a:r>
              <a:rPr lang="en-US" dirty="0" smtClean="0"/>
              <a:t>is </a:t>
            </a:r>
            <a:r>
              <a:rPr lang="en-US" dirty="0" smtClean="0"/>
              <a:t>a coarse</a:t>
            </a:r>
            <a:r>
              <a:rPr lang="en-US" baseline="0" dirty="0" smtClean="0"/>
              <a:t> high-level approximation of collision detection. The idea is that no optimization is better than not doing something. We’ll see in a bit, but </a:t>
            </a:r>
            <a:r>
              <a:rPr lang="en-US" baseline="0" dirty="0" smtClean="0"/>
              <a:t>narrow-phase is </a:t>
            </a:r>
            <a:r>
              <a:rPr lang="en-US" baseline="0" dirty="0" smtClean="0"/>
              <a:t>a lot more expensive than </a:t>
            </a:r>
            <a:r>
              <a:rPr lang="en-US" baseline="0" dirty="0" smtClean="0"/>
              <a:t>broad-phase so </a:t>
            </a:r>
            <a:r>
              <a:rPr lang="en-US" baseline="0" dirty="0" smtClean="0"/>
              <a:t>we want to limit what can get there.</a:t>
            </a:r>
          </a:p>
          <a:p>
            <a:endParaRPr lang="en-US" baseline="0" dirty="0" smtClean="0"/>
          </a:p>
          <a:p>
            <a:r>
              <a:rPr lang="en-US" baseline="0" dirty="0" smtClean="0"/>
              <a:t>Typically, </a:t>
            </a:r>
            <a:r>
              <a:rPr lang="en-US" baseline="0" dirty="0" smtClean="0"/>
              <a:t>broad-phase will </a:t>
            </a:r>
            <a:r>
              <a:rPr lang="en-US" baseline="0" dirty="0" smtClean="0"/>
              <a:t>take all of the objects in your scene and return possible pairs that could collide. </a:t>
            </a:r>
            <a:r>
              <a:rPr lang="en-US" baseline="0" dirty="0" smtClean="0"/>
              <a:t>To be fast, broad-phase does approximations that will efficiently reject possible pairs but will return false </a:t>
            </a:r>
            <a:r>
              <a:rPr lang="en-US" baseline="0" dirty="0" smtClean="0"/>
              <a:t>positives. A good example is wrapping each object in an </a:t>
            </a:r>
            <a:r>
              <a:rPr lang="en-US" baseline="0" dirty="0" err="1" smtClean="0"/>
              <a:t>Aabb</a:t>
            </a:r>
            <a:r>
              <a:rPr lang="en-US" baseline="0" dirty="0" smtClean="0"/>
              <a:t> and checking collision with </a:t>
            </a:r>
            <a:r>
              <a:rPr lang="en-US" baseline="0" dirty="0" smtClean="0"/>
              <a:t>that (pictured above). </a:t>
            </a:r>
            <a:r>
              <a:rPr lang="en-US" baseline="0" dirty="0" smtClean="0"/>
              <a:t>An </a:t>
            </a:r>
            <a:r>
              <a:rPr lang="en-US" baseline="0" dirty="0" err="1" smtClean="0"/>
              <a:t>Aabb</a:t>
            </a:r>
            <a:r>
              <a:rPr lang="en-US" baseline="0" dirty="0" smtClean="0"/>
              <a:t> check is very cheap but </a:t>
            </a:r>
            <a:r>
              <a:rPr lang="en-US" baseline="0" dirty="0" smtClean="0"/>
              <a:t>isn’t accurate to most shapes.</a:t>
            </a:r>
          </a:p>
          <a:p>
            <a:endParaRPr lang="en-US" baseline="0" dirty="0" smtClean="0"/>
          </a:p>
          <a:p>
            <a:r>
              <a:rPr lang="en-US" baseline="0" dirty="0" smtClean="0"/>
              <a:t>Note: broad-phase can return false positives but can never produce false negatives (e.g. it can’t miss anything).</a:t>
            </a:r>
            <a:endParaRPr lang="en-US" baseline="0" dirty="0" smtClean="0"/>
          </a:p>
        </p:txBody>
      </p:sp>
      <p:sp>
        <p:nvSpPr>
          <p:cNvPr id="4" name="Slide Number Placeholder 3"/>
          <p:cNvSpPr>
            <a:spLocks noGrp="1"/>
          </p:cNvSpPr>
          <p:nvPr>
            <p:ph type="sldNum" sz="quarter" idx="10"/>
          </p:nvPr>
        </p:nvSpPr>
        <p:spPr/>
        <p:txBody>
          <a:bodyPr/>
          <a:lstStyle/>
          <a:p>
            <a:fld id="{5A215D60-0975-47B1-AA70-33A41E16C2E3}" type="slidenum">
              <a:rPr lang="en-US" smtClean="0"/>
              <a:t>16</a:t>
            </a:fld>
            <a:endParaRPr lang="en-US"/>
          </a:p>
        </p:txBody>
      </p:sp>
    </p:spTree>
    <p:extLst>
      <p:ext uri="{BB962C8B-B14F-4D97-AF65-F5344CB8AC3E}">
        <p14:creationId xmlns:p14="http://schemas.microsoft.com/office/powerpoint/2010/main" val="2846240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this is an optimization I wouldn’t recommend doing too much to start with broad-phase. If you spend a lot of time optimizing your collision detection but you don’t have resolution then you’ve wasted your time. Because of this I recommend starting with something simple that can be easily swapped out later (think virtual interface). In particular, I recommend starting with an n-squared </a:t>
            </a:r>
            <a:r>
              <a:rPr lang="en-US" baseline="0" dirty="0" err="1" smtClean="0"/>
              <a:t>aabb</a:t>
            </a:r>
            <a:r>
              <a:rPr lang="en-US" baseline="0" dirty="0" smtClean="0"/>
              <a:t> spatial partition. This is simply iterating over all objects in an n-squared </a:t>
            </a:r>
            <a:r>
              <a:rPr lang="en-US" baseline="0" dirty="0" err="1" smtClean="0"/>
              <a:t>fasion</a:t>
            </a:r>
            <a:r>
              <a:rPr lang="en-US" baseline="0" dirty="0" smtClean="0"/>
              <a:t> (double for loop) and just checking if their </a:t>
            </a:r>
            <a:r>
              <a:rPr lang="en-US" baseline="0" dirty="0" err="1" smtClean="0"/>
              <a:t>aabbs</a:t>
            </a:r>
            <a:r>
              <a:rPr lang="en-US" baseline="0" dirty="0" smtClean="0"/>
              <a:t> intersect first. This isn’t great but it’s a huge improvement over n-squared.</a:t>
            </a:r>
          </a:p>
          <a:p>
            <a:endParaRPr lang="en-US" baseline="0" dirty="0" smtClean="0"/>
          </a:p>
          <a:p>
            <a:r>
              <a:rPr lang="en-US" baseline="0" dirty="0" smtClean="0"/>
              <a:t>If this is good enough for your game and you’re not particularly interested in doing more then I’d recommend stopping here. If you need some speed improvements here I’d recommend looking into a dynamic </a:t>
            </a:r>
            <a:r>
              <a:rPr lang="en-US" baseline="0" dirty="0" err="1" smtClean="0"/>
              <a:t>aabb</a:t>
            </a:r>
            <a:r>
              <a:rPr lang="en-US" baseline="0" dirty="0" smtClean="0"/>
              <a:t> tree. I’m very biased towards this broad-phase but for good reason. It’s not the best, but it’s very good and not too hard to write.</a:t>
            </a:r>
          </a:p>
          <a:p>
            <a:endParaRPr lang="en-US" baseline="0" dirty="0" smtClean="0"/>
          </a:p>
          <a:p>
            <a:r>
              <a:rPr lang="en-US" baseline="0" dirty="0" smtClean="0"/>
              <a:t>Don’t worry, you’ll have to do more when you get to my class anyways (CS350)</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17</a:t>
            </a:fld>
            <a:endParaRPr lang="en-US"/>
          </a:p>
        </p:txBody>
      </p:sp>
    </p:spTree>
    <p:extLst>
      <p:ext uri="{BB962C8B-B14F-4D97-AF65-F5344CB8AC3E}">
        <p14:creationId xmlns:p14="http://schemas.microsoft.com/office/powerpoint/2010/main" val="3313507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Narrow-phase</a:t>
            </a:r>
            <a:r>
              <a:rPr lang="en-US" baseline="0" dirty="0" smtClean="0"/>
              <a:t> is the very last stage in the collision detection pipeline. It’s job is to accurately determine if two primitives intersect and if so where. This stage is not allowed to return false-positives.</a:t>
            </a:r>
          </a:p>
          <a:p>
            <a:endParaRPr lang="en-US" baseline="0" dirty="0" smtClean="0"/>
          </a:p>
          <a:p>
            <a:r>
              <a:rPr lang="en-US" baseline="0" dirty="0" smtClean="0"/>
              <a:t>Typically narrow-phase is effectively a wrapper around a bunch of individual collision test functions such as </a:t>
            </a:r>
            <a:r>
              <a:rPr lang="en-US" baseline="0" dirty="0" err="1" smtClean="0"/>
              <a:t>Aabb</a:t>
            </a:r>
            <a:r>
              <a:rPr lang="en-US" baseline="0" dirty="0" smtClean="0"/>
              <a:t> vs. </a:t>
            </a:r>
            <a:r>
              <a:rPr lang="en-US" baseline="0" dirty="0" err="1" smtClean="0"/>
              <a:t>Aabb</a:t>
            </a:r>
            <a:r>
              <a:rPr lang="en-US" baseline="0" dirty="0" smtClean="0"/>
              <a:t> and Sphere vs. Sphere. This is easy to implement as a table of calls or a double dispatch pattern.</a:t>
            </a:r>
          </a:p>
          <a:p>
            <a:endParaRPr lang="en-US" baseline="0" dirty="0" smtClean="0"/>
          </a:p>
          <a:p>
            <a:r>
              <a:rPr lang="en-US" baseline="0" dirty="0" smtClean="0"/>
              <a:t>Getting into actual collision detection algorithms is beyond the scope of what I can cover today, so I’ll leave this up to you to research. For a simple game you’d just need to do a few simple primitive tests between sphere, </a:t>
            </a:r>
            <a:r>
              <a:rPr lang="en-US" baseline="0" dirty="0" err="1" smtClean="0"/>
              <a:t>aabb</a:t>
            </a:r>
            <a:r>
              <a:rPr lang="en-US" baseline="0" dirty="0" smtClean="0"/>
              <a:t>, and maybe triangles. If you want to get more advanced at some point I’d recommend looking into either SAT or GJK.</a:t>
            </a:r>
            <a:endParaRPr lang="en-US" baseline="0" dirty="0" smtClean="0"/>
          </a:p>
        </p:txBody>
      </p:sp>
      <p:sp>
        <p:nvSpPr>
          <p:cNvPr id="4" name="Slide Number Placeholder 3"/>
          <p:cNvSpPr>
            <a:spLocks noGrp="1"/>
          </p:cNvSpPr>
          <p:nvPr>
            <p:ph type="sldNum" sz="quarter" idx="10"/>
          </p:nvPr>
        </p:nvSpPr>
        <p:spPr/>
        <p:txBody>
          <a:bodyPr/>
          <a:lstStyle/>
          <a:p>
            <a:fld id="{5A215D60-0975-47B1-AA70-33A41E16C2E3}" type="slidenum">
              <a:rPr lang="en-US" smtClean="0"/>
              <a:t>18</a:t>
            </a:fld>
            <a:endParaRPr lang="en-US"/>
          </a:p>
        </p:txBody>
      </p:sp>
    </p:spTree>
    <p:extLst>
      <p:ext uri="{BB962C8B-B14F-4D97-AF65-F5344CB8AC3E}">
        <p14:creationId xmlns:p14="http://schemas.microsoft.com/office/powerpoint/2010/main" val="41324270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Right after narrow-phase will be resolution</a:t>
            </a:r>
            <a:r>
              <a:rPr lang="en-US" baseline="0" dirty="0" smtClean="0"/>
              <a:t> which will deal with object intersections, but to do this resolution will need information about how objects are intersecting. This means that narrow phase needs to return not only if objects intersect, but how they are intersecting.</a:t>
            </a:r>
          </a:p>
          <a:p>
            <a:endParaRPr lang="en-US" baseline="0" dirty="0" smtClean="0"/>
          </a:p>
          <a:p>
            <a:r>
              <a:rPr lang="en-US" baseline="0" dirty="0" smtClean="0"/>
              <a:t>This is data is often grouped into a structure called a manifold which consists of three primary pieces of data:</a:t>
            </a:r>
          </a:p>
          <a:p>
            <a:pPr marL="228600" indent="-228600">
              <a:buAutoNum type="arabicPeriod"/>
            </a:pPr>
            <a:r>
              <a:rPr lang="en-US" baseline="0" dirty="0" smtClean="0"/>
              <a:t>The normal defines the axis for resolution to solve on. This should be the axis that requires the least effort to push the objects apart on (minimum translational distance)</a:t>
            </a:r>
          </a:p>
          <a:p>
            <a:pPr marL="228600" indent="-228600">
              <a:buAutoNum type="arabicPeriod"/>
            </a:pPr>
            <a:r>
              <a:rPr lang="en-US" baseline="0" dirty="0" smtClean="0"/>
              <a:t>Penetration describes how much the objects are overlapping (how much error discrete allowed). This is needed to fix overlap and push objects apart.</a:t>
            </a:r>
          </a:p>
          <a:p>
            <a:pPr marL="228600" indent="-228600">
              <a:buAutoNum type="arabicPeriod"/>
            </a:pPr>
            <a:r>
              <a:rPr lang="en-US" baseline="0" dirty="0" smtClean="0"/>
              <a:t>Contact points (typically broken up into points on each object) are needed when rotation is involved in order to figure out where to apply “force” which will result in both linear and angular movement.</a:t>
            </a:r>
          </a:p>
          <a:p>
            <a:pPr marL="228600" indent="-228600">
              <a:buAutoNum type="arabicPeriod"/>
            </a:pPr>
            <a:endParaRPr lang="en-US" baseline="0" dirty="0" smtClean="0"/>
          </a:p>
          <a:p>
            <a:pPr marL="0" indent="0">
              <a:buNone/>
            </a:pPr>
            <a:r>
              <a:rPr lang="en-US" baseline="0" dirty="0" smtClean="0"/>
              <a:t>Generating a contact manifold is probably the hardest part of narrow-phase to get right. There’s a lot of tricky math, but one small thing to be careful of (more later) is that data needs to be consistent, in particular we’ll need to make sure the normal direction doesn’t randomly flip around. The most common way to do this is to define the normal as always point from one object towards the other which can be enforced with a simple dot-product check.</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19</a:t>
            </a:fld>
            <a:endParaRPr lang="en-US"/>
          </a:p>
        </p:txBody>
      </p:sp>
    </p:spTree>
    <p:extLst>
      <p:ext uri="{BB962C8B-B14F-4D97-AF65-F5344CB8AC3E}">
        <p14:creationId xmlns:p14="http://schemas.microsoft.com/office/powerpoint/2010/main" val="12432084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Before closing up narrow-phase I want to give a brief overview of some methods for collision detection. Most simple primitive shape tests (e.g. sphere, </a:t>
            </a:r>
            <a:r>
              <a:rPr lang="en-US" baseline="0" dirty="0" err="1" smtClean="0"/>
              <a:t>aabb</a:t>
            </a:r>
            <a:r>
              <a:rPr lang="en-US" baseline="0" dirty="0" smtClean="0"/>
              <a:t>, triangle) are commonly hand-written. There’s a ton of references for these around, but I recommend looking at the orange book (Real Time Collision Detection). For most 2D games, you’ll be fine with these.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start getting into more complicated tests then you might consider looking into a generic solution. There’s two methods I want to highlight here: SAT and GJK.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SAT </a:t>
            </a:r>
            <a:r>
              <a:rPr lang="en-US" baseline="0" dirty="0" smtClean="0"/>
              <a:t>(Separating Axis Theorem) is </a:t>
            </a:r>
            <a:r>
              <a:rPr lang="en-US" baseline="0" dirty="0" smtClean="0"/>
              <a:t>significantly easier to understand and fairly easy to implement but doesn’t easily work with non-polygons. </a:t>
            </a:r>
            <a:r>
              <a:rPr lang="en-US" baseline="0" dirty="0" smtClean="0"/>
              <a:t>GJK works </a:t>
            </a:r>
            <a:r>
              <a:rPr lang="en-US" baseline="0" dirty="0" smtClean="0"/>
              <a:t>with everything but is much harder to understand (not to implement). Additionally GJK won’t help when it comes to generating the contact manifold, a separate algorithm known as EPA is required.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full details of what goes into these is well beyond the scope of this presentation. If you’re interested either talk to me, look at physics club slides, or look at some of the ‘recent’ GDC presentations on these topics (box2d website)</a:t>
            </a:r>
            <a:endParaRPr lang="en-US" dirty="0" smtClean="0"/>
          </a:p>
          <a:p>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20</a:t>
            </a:fld>
            <a:endParaRPr lang="en-US"/>
          </a:p>
        </p:txBody>
      </p:sp>
    </p:spTree>
    <p:extLst>
      <p:ext uri="{BB962C8B-B14F-4D97-AF65-F5344CB8AC3E}">
        <p14:creationId xmlns:p14="http://schemas.microsoft.com/office/powerpoint/2010/main" val="3457266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3</a:t>
            </a:fld>
            <a:endParaRPr lang="en-US"/>
          </a:p>
        </p:txBody>
      </p:sp>
    </p:spTree>
    <p:extLst>
      <p:ext uri="{BB962C8B-B14F-4D97-AF65-F5344CB8AC3E}">
        <p14:creationId xmlns:p14="http://schemas.microsoft.com/office/powerpoint/2010/main" val="11761796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won’t really talk on mid-phase much in thi</a:t>
            </a:r>
            <a:r>
              <a:rPr lang="en-US" baseline="0" dirty="0" smtClean="0"/>
              <a:t>s presentation but I want to describe it at a high-level real quick. As broad-phase spits out object pairs and narrow-phase takes in primitive pairs for individual functions we’ve written, what happens if one object is composed of multiple primitives? This is common for meshes and terrain.</a:t>
            </a:r>
          </a:p>
          <a:p>
            <a:endParaRPr lang="en-US" baseline="0" dirty="0" smtClean="0"/>
          </a:p>
          <a:p>
            <a:r>
              <a:rPr lang="en-US" baseline="0" dirty="0" smtClean="0"/>
              <a:t>The basic idea is to just have one in-between step that allows some extra pruning to happen to more efficiently pass objects to narrow-phase.</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21</a:t>
            </a:fld>
            <a:endParaRPr lang="en-US"/>
          </a:p>
        </p:txBody>
      </p:sp>
    </p:spTree>
    <p:extLst>
      <p:ext uri="{BB962C8B-B14F-4D97-AF65-F5344CB8AC3E}">
        <p14:creationId xmlns:p14="http://schemas.microsoft.com/office/powerpoint/2010/main" val="13394476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final main phase in the physics pipeline is resolution.</a:t>
            </a:r>
            <a:r>
              <a:rPr lang="en-US" baseline="0" dirty="0" smtClean="0"/>
              <a:t> Resolution is where the physics engine will take the results of narrow-phase (e.g. the contact manifolds) and figures out how update velocity and position for a realistic looking collision response. This phase does not need the volume or shape information from a collider, just the mass properties and the contact manifold.</a:t>
            </a:r>
          </a:p>
          <a:p>
            <a:endParaRPr lang="en-US" baseline="0" dirty="0" smtClean="0"/>
          </a:p>
          <a:p>
            <a:r>
              <a:rPr lang="en-US" baseline="0" dirty="0" smtClean="0"/>
              <a:t>One important thing to realize about resolution is that it is by far the most expensive phase in the physics engine so it’s very important to prevent as many things as possible from getting here.</a:t>
            </a:r>
            <a:endParaRPr lang="en-US" baseline="0" dirty="0" smtClean="0"/>
          </a:p>
        </p:txBody>
      </p:sp>
      <p:sp>
        <p:nvSpPr>
          <p:cNvPr id="4" name="Slide Number Placeholder 3"/>
          <p:cNvSpPr>
            <a:spLocks noGrp="1"/>
          </p:cNvSpPr>
          <p:nvPr>
            <p:ph type="sldNum" sz="quarter" idx="10"/>
          </p:nvPr>
        </p:nvSpPr>
        <p:spPr/>
        <p:txBody>
          <a:bodyPr/>
          <a:lstStyle/>
          <a:p>
            <a:fld id="{5A215D60-0975-47B1-AA70-33A41E16C2E3}" type="slidenum">
              <a:rPr lang="en-US" smtClean="0"/>
              <a:t>22</a:t>
            </a:fld>
            <a:endParaRPr lang="en-US"/>
          </a:p>
        </p:txBody>
      </p:sp>
    </p:spTree>
    <p:extLst>
      <p:ext uri="{BB962C8B-B14F-4D97-AF65-F5344CB8AC3E}">
        <p14:creationId xmlns:p14="http://schemas.microsoft.com/office/powerpoint/2010/main" val="37495225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Resolution is</a:t>
            </a:r>
            <a:r>
              <a:rPr lang="en-US" baseline="0" dirty="0" smtClean="0"/>
              <a:t> commonly implemented by applying impulses (an instantaneous force) to objects to produce realistic looking collision behavior. There’s two common approaches to this nowadays: Impulses and Constraints. These </a:t>
            </a:r>
            <a:r>
              <a:rPr lang="en-US" baseline="0" dirty="0" smtClean="0"/>
              <a:t>approaches actually aren’t really that different when working only with contacts, but conceptually they’re quite different. There’s a lot of bad information on both of these topics floating around on the internet so I recommend being careful.</a:t>
            </a:r>
          </a:p>
          <a:p>
            <a:endParaRPr lang="en-US" baseline="0" dirty="0" smtClean="0"/>
          </a:p>
          <a:p>
            <a:r>
              <a:rPr lang="en-US" baseline="0" dirty="0" smtClean="0"/>
              <a:t>I recommend starting with a basic impulse engine, simply iterate over each pair and apply the impulse, to start any physics engine. If this is properly set up, it’s not hard to expand to the constraint solver known as sequential impulses. These are both much larger topics so I’d recommend checking out physics club slides.</a:t>
            </a:r>
          </a:p>
        </p:txBody>
      </p:sp>
      <p:sp>
        <p:nvSpPr>
          <p:cNvPr id="4" name="Slide Number Placeholder 3"/>
          <p:cNvSpPr>
            <a:spLocks noGrp="1"/>
          </p:cNvSpPr>
          <p:nvPr>
            <p:ph type="sldNum" sz="quarter" idx="10"/>
          </p:nvPr>
        </p:nvSpPr>
        <p:spPr/>
        <p:txBody>
          <a:bodyPr/>
          <a:lstStyle/>
          <a:p>
            <a:fld id="{5A215D60-0975-47B1-AA70-33A41E16C2E3}" type="slidenum">
              <a:rPr lang="en-US" smtClean="0"/>
              <a:t>23</a:t>
            </a:fld>
            <a:endParaRPr lang="en-US"/>
          </a:p>
        </p:txBody>
      </p:sp>
    </p:spTree>
    <p:extLst>
      <p:ext uri="{BB962C8B-B14F-4D97-AF65-F5344CB8AC3E}">
        <p14:creationId xmlns:p14="http://schemas.microsoft.com/office/powerpoint/2010/main" val="38216447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final physics phase</a:t>
            </a:r>
            <a:r>
              <a:rPr lang="en-US" baseline="0" dirty="0" smtClean="0"/>
              <a:t> is where results are publish. This phase doesn’t actually involve any physics, it’s just where we tell everyone else about what physics did. The most important role is to have physics update the transform that graphics and everyone else is using since we’ve updated positions. Additionally, gameplay tends to want contact data so we send out events about collisions.</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24</a:t>
            </a:fld>
            <a:endParaRPr lang="en-US"/>
          </a:p>
        </p:txBody>
      </p:sp>
    </p:spTree>
    <p:extLst>
      <p:ext uri="{BB962C8B-B14F-4D97-AF65-F5344CB8AC3E}">
        <p14:creationId xmlns:p14="http://schemas.microsoft.com/office/powerpoint/2010/main" val="37961999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with the basics of every</a:t>
            </a:r>
            <a:r>
              <a:rPr lang="en-US" baseline="0" dirty="0" smtClean="0"/>
              <a:t>thing described I want to give you my personal recommendation for how to tackle implementing a physics engine. There’s a lot of pieces that have to play together nicely and if you wait until there all done then it’ll be really hard to figure out what went wrong.</a:t>
            </a:r>
          </a:p>
          <a:p>
            <a:endParaRPr lang="en-US" baseline="0" dirty="0" smtClean="0"/>
          </a:p>
          <a:p>
            <a:r>
              <a:rPr lang="en-US" baseline="0" dirty="0" smtClean="0"/>
              <a:t>The first and most important thing to do when starting is to ignore rotation! Other than adding variables that you don’t yet use, I am 100% serious about this. Everything is more complicated with rotation and if you can’t get non-rotation to work first then you’re asking for trouble.</a:t>
            </a:r>
          </a:p>
          <a:p>
            <a:endParaRPr lang="en-US" baseline="0" dirty="0" smtClean="0"/>
          </a:p>
          <a:p>
            <a:r>
              <a:rPr lang="en-US" baseline="0" dirty="0" smtClean="0"/>
              <a:t>That being said, the first thing to do is to set-up the basic architecture of the engine and stub out a few things. In particular, make the basic components and their properties and get your space to have a list of these to iterate on. Once you have them then I recommend stubbing out each phase as a function call that you’ll implement later. </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25</a:t>
            </a:fld>
            <a:endParaRPr lang="en-US"/>
          </a:p>
        </p:txBody>
      </p:sp>
    </p:spTree>
    <p:extLst>
      <p:ext uri="{BB962C8B-B14F-4D97-AF65-F5344CB8AC3E}">
        <p14:creationId xmlns:p14="http://schemas.microsoft.com/office/powerpoint/2010/main" val="4148849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this I’d recommend</a:t>
            </a:r>
            <a:r>
              <a:rPr lang="en-US" baseline="0" dirty="0" smtClean="0"/>
              <a:t> starting with integration. This is typically getting objects to fall with gravity. Try to get an object to fall as straight down and to also setup an initial velocity and make sure you get a good parabolic arc. This requires basic transferring of position data back to the engine for rendering too!</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26</a:t>
            </a:fld>
            <a:endParaRPr lang="en-US"/>
          </a:p>
        </p:txBody>
      </p:sp>
    </p:spTree>
    <p:extLst>
      <p:ext uri="{BB962C8B-B14F-4D97-AF65-F5344CB8AC3E}">
        <p14:creationId xmlns:p14="http://schemas.microsoft.com/office/powerpoint/2010/main" val="2890817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Afterwards I’d start with collision</a:t>
            </a:r>
            <a:r>
              <a:rPr lang="en-US" baseline="0" dirty="0" smtClean="0"/>
              <a:t> detection. To keep the architecture correct you’ll need to stub out a basic broad-phase here, it’s not hard to implement an n-square </a:t>
            </a:r>
            <a:r>
              <a:rPr lang="en-US" baseline="0" dirty="0" err="1" smtClean="0"/>
              <a:t>aabb</a:t>
            </a:r>
            <a:r>
              <a:rPr lang="en-US" baseline="0" dirty="0" smtClean="0"/>
              <a:t> spatial partition at this point but you can always implement a brute-force n-square (double for loop) to start.</a:t>
            </a:r>
          </a:p>
          <a:p>
            <a:endParaRPr lang="en-US" baseline="0" dirty="0" smtClean="0"/>
          </a:p>
          <a:p>
            <a:r>
              <a:rPr lang="en-US" baseline="0" dirty="0" smtClean="0"/>
              <a:t>For here you need to start implementing a basic narrow-phase. This involves getting your collision type table setup so you call the correct primitive intersection tests. I recommend starting with just spheres and </a:t>
            </a:r>
            <a:r>
              <a:rPr lang="en-US" baseline="0" dirty="0" err="1" smtClean="0"/>
              <a:t>aabbs</a:t>
            </a:r>
            <a:r>
              <a:rPr lang="en-US" baseline="0" dirty="0" smtClean="0"/>
              <a:t> (no rotation!) to start. You won’t need to generate a full manifold to start with, but you’ll need at least the contact normal and penetration distance to start.</a:t>
            </a:r>
          </a:p>
          <a:p>
            <a:endParaRPr lang="en-US" baseline="0" dirty="0" smtClean="0"/>
          </a:p>
          <a:p>
            <a:r>
              <a:rPr lang="en-US" baseline="0" dirty="0" smtClean="0"/>
              <a:t>I’d recommend doing something like changing the color or drawing the normal when two shapes are intersecting. Depending on how good of an editor you have, you can move the objects around with gizmos and try out all sorts of configurations. Otherwise I’d set-up a simple scene with no gravity and just have them fly through each other.</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27</a:t>
            </a:fld>
            <a:endParaRPr lang="en-US"/>
          </a:p>
        </p:txBody>
      </p:sp>
    </p:spTree>
    <p:extLst>
      <p:ext uri="{BB962C8B-B14F-4D97-AF65-F5344CB8AC3E}">
        <p14:creationId xmlns:p14="http://schemas.microsoft.com/office/powerpoint/2010/main" val="41709397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a:t>
            </a:r>
            <a:r>
              <a:rPr lang="en-US" baseline="0" dirty="0" smtClean="0"/>
              <a:t> you know you’re getting back reasonable information from collision detection you can start working on resolution. There’s a lot more subtle steps here as resolution can look very odd when partially implemented.</a:t>
            </a:r>
          </a:p>
          <a:p>
            <a:endParaRPr lang="en-US" baseline="0" dirty="0" smtClean="0"/>
          </a:p>
          <a:p>
            <a:r>
              <a:rPr lang="en-US" baseline="0" dirty="0" smtClean="0"/>
              <a:t>The first thing I’d recommend doing is getting two sphere’s to hit each other with no gravity active. You can test this with both moving or one stationary, with different sizes or mass, and with different restitution in order to verify everything seems to work as you’d expect.</a:t>
            </a:r>
          </a:p>
          <a:p>
            <a:endParaRPr lang="en-US" baseline="0" dirty="0" smtClean="0"/>
          </a:p>
          <a:p>
            <a:r>
              <a:rPr lang="en-US" baseline="0" dirty="0" smtClean="0"/>
              <a:t>Once you have this all working then you can try to move onto a resting contact with gravity. I’d recommend starting with a sphere resting on a box (you can try sphere vs. sphere if line it up perfectly). This is important because gravity will slowly drag the sphere through the box each frame so you’ll have to implement penetration resolution.</a:t>
            </a:r>
          </a:p>
          <a:p>
            <a:endParaRPr lang="en-US" baseline="0" dirty="0" smtClean="0"/>
          </a:p>
          <a:p>
            <a:r>
              <a:rPr lang="en-US" baseline="0" dirty="0" smtClean="0"/>
              <a:t>Only after you do these two things should you add friction. To test friction I’d have a ball slide along the surface of a box and make sure it slows down (and doesn’t reverse or explode). Be careful of minus signs here!</a:t>
            </a:r>
          </a:p>
          <a:p>
            <a:endParaRPr lang="en-US" baseline="0" dirty="0" smtClean="0"/>
          </a:p>
          <a:p>
            <a:r>
              <a:rPr lang="en-US" baseline="0" dirty="0" smtClean="0"/>
              <a:t>One small thing I want to point out here if you don’t follow my implementation order: if you decide to implement rotation before you have friction you’ll be very confused. Having a box rest on another box produces very weird behavior when there’s no friction. The average person has no intuition for what this should look like so you could waste a lot of time debugging something that isn’t wrong.</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28</a:t>
            </a:fld>
            <a:endParaRPr lang="en-US"/>
          </a:p>
        </p:txBody>
      </p:sp>
    </p:spTree>
    <p:extLst>
      <p:ext uri="{BB962C8B-B14F-4D97-AF65-F5344CB8AC3E}">
        <p14:creationId xmlns:p14="http://schemas.microsoft.com/office/powerpoint/2010/main" val="32322203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you should have a</a:t>
            </a:r>
            <a:r>
              <a:rPr lang="en-US" baseline="0" dirty="0" smtClean="0"/>
              <a:t> basic physics engine working where objects can move around, collide, and resolve. At this point I’d recommend adding the basic gameplay features the rest of your team will need to get started. In particular this is sending out events for collision detection and implementing query functions (</a:t>
            </a:r>
            <a:r>
              <a:rPr lang="en-US" baseline="0" dirty="0" err="1" smtClean="0"/>
              <a:t>raycasting</a:t>
            </a:r>
            <a:r>
              <a:rPr lang="en-US" baseline="0" dirty="0" smtClean="0"/>
              <a:t>).</a:t>
            </a:r>
          </a:p>
          <a:p>
            <a:endParaRPr lang="en-US" baseline="0" dirty="0" smtClean="0"/>
          </a:p>
          <a:p>
            <a:r>
              <a:rPr lang="en-US" baseline="0" dirty="0" smtClean="0"/>
              <a:t>It is only after this point that you should now tackle rotations. There’s another recommended implementation order for adding rotations on top of your engine, but it’s basically the exact same thing:</a:t>
            </a:r>
          </a:p>
          <a:p>
            <a:pPr marL="228600" indent="-228600">
              <a:buAutoNum type="arabicPeriod"/>
            </a:pPr>
            <a:r>
              <a:rPr lang="en-US" baseline="0" dirty="0" smtClean="0"/>
              <a:t>Integration</a:t>
            </a:r>
          </a:p>
          <a:p>
            <a:pPr marL="228600" indent="-228600">
              <a:buAutoNum type="arabicPeriod"/>
            </a:pPr>
            <a:r>
              <a:rPr lang="en-US" baseline="0" dirty="0" smtClean="0"/>
              <a:t>Detection: Requires contact points</a:t>
            </a:r>
          </a:p>
          <a:p>
            <a:pPr marL="228600" indent="-228600">
              <a:buAutoNum type="arabicPeriod"/>
            </a:pPr>
            <a:r>
              <a:rPr lang="en-US" baseline="0" dirty="0" smtClean="0"/>
              <a:t>Resolution: Same thing with no gravity and so on</a:t>
            </a:r>
          </a:p>
          <a:p>
            <a:pPr marL="685800" lvl="1" indent="-22860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29</a:t>
            </a:fld>
            <a:endParaRPr lang="en-US"/>
          </a:p>
        </p:txBody>
      </p:sp>
    </p:spTree>
    <p:extLst>
      <p:ext uri="{BB962C8B-B14F-4D97-AF65-F5344CB8AC3E}">
        <p14:creationId xmlns:p14="http://schemas.microsoft.com/office/powerpoint/2010/main" val="2691879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first things</a:t>
            </a:r>
            <a:r>
              <a:rPr lang="en-US" baseline="0" dirty="0" smtClean="0"/>
              <a:t> you need to debug a physics engine is debug drawing. Unlike most other systems, physics tends to do odds things in a larger scene after several frames where it’s really hard to track down the specific case that causes something to go wrong. Because of this debug drawing can be super important.</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31</a:t>
            </a:fld>
            <a:endParaRPr lang="en-US"/>
          </a:p>
        </p:txBody>
      </p:sp>
    </p:spTree>
    <p:extLst>
      <p:ext uri="{BB962C8B-B14F-4D97-AF65-F5344CB8AC3E}">
        <p14:creationId xmlns:p14="http://schemas.microsoft.com/office/powerpoint/2010/main" val="2771820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going into any more technical details I need to cover a common high-level architecture of a physics engine. This is important as we need to know where certain</a:t>
            </a:r>
            <a:r>
              <a:rPr lang="en-US" baseline="0" dirty="0" smtClean="0"/>
              <a:t> data lives. This is based on what I did in Zero but heavily simplified.</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4</a:t>
            </a:fld>
            <a:endParaRPr lang="en-US"/>
          </a:p>
        </p:txBody>
      </p:sp>
    </p:spTree>
    <p:extLst>
      <p:ext uri="{BB962C8B-B14F-4D97-AF65-F5344CB8AC3E}">
        <p14:creationId xmlns:p14="http://schemas.microsoft.com/office/powerpoint/2010/main" val="2896207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most important thing is to make your</a:t>
            </a:r>
            <a:r>
              <a:rPr lang="en-US" baseline="0" dirty="0" smtClean="0"/>
              <a:t> engine deterministic. Probably the most important rule of debugging is to get a reproduction case to a bug, but if your physics engine does something different every time you run then you’ll never be able to consistently debug. The most common thing that causes a lack of determinism is using the actual system </a:t>
            </a:r>
            <a:r>
              <a:rPr lang="en-US" baseline="0" dirty="0" err="1" smtClean="0"/>
              <a:t>dt.</a:t>
            </a:r>
            <a:r>
              <a:rPr lang="en-US" baseline="0" dirty="0" smtClean="0"/>
              <a:t> This means each frame will move objects around just a little bit differently. The easiest way to get around this is to fix your time-step, that is just hard-code it so physics always runs the same </a:t>
            </a:r>
            <a:r>
              <a:rPr lang="en-US" baseline="0" dirty="0" err="1" smtClean="0"/>
              <a:t>dt</a:t>
            </a:r>
            <a:r>
              <a:rPr lang="en-US" baseline="0" dirty="0" smtClean="0"/>
              <a:t> no matter how long it takes to run each frame. This does have some artifacts but they’re typically acceptable.</a:t>
            </a:r>
          </a:p>
          <a:p>
            <a:endParaRPr lang="en-US" baseline="0" dirty="0" smtClean="0"/>
          </a:p>
          <a:p>
            <a:r>
              <a:rPr lang="en-US" baseline="0" dirty="0" smtClean="0"/>
              <a:t>As a note, don’t do lookup the “Fix your </a:t>
            </a:r>
            <a:r>
              <a:rPr lang="en-US" baseline="0" dirty="0" err="1" smtClean="0"/>
              <a:t>timestep</a:t>
            </a:r>
            <a:r>
              <a:rPr lang="en-US" baseline="0" dirty="0" smtClean="0"/>
              <a:t>” article. If you want to discuss some of the details of this feel free, but just hardcoded your time-step and you’ll have a very good simulation.</a:t>
            </a:r>
          </a:p>
          <a:p>
            <a:endParaRPr lang="en-US" baseline="0" dirty="0" smtClean="0"/>
          </a:p>
          <a:p>
            <a:r>
              <a:rPr lang="en-US" baseline="0" dirty="0" smtClean="0"/>
              <a:t>Beyond this, there’s various things here and there that can cause a lack of determinism, but those tend to be game specific so I can’t give any generic advice.</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32</a:t>
            </a:fld>
            <a:endParaRPr lang="en-US"/>
          </a:p>
        </p:txBody>
      </p:sp>
    </p:spTree>
    <p:extLst>
      <p:ext uri="{BB962C8B-B14F-4D97-AF65-F5344CB8AC3E}">
        <p14:creationId xmlns:p14="http://schemas.microsoft.com/office/powerpoint/2010/main" val="5350836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with the previous two steps we can add in pause, step, and continue logic. If</a:t>
            </a:r>
            <a:r>
              <a:rPr lang="en-US" baseline="0" dirty="0" smtClean="0"/>
              <a:t> you have a deterministic engine then bugs will always exhibit on the same frame (ignoring player input of course). This means you can advance to the frame before and then place breakpoints and debug the frame you care about. More commonly though, you’ll also want to be able to advance through a bad frame and look at all of the debug drawing in a scene. This means having it so you can have physics paused while you move a camera around (especially in 3D) to view all of the debug results of last frame to see if anything looks weird.</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33</a:t>
            </a:fld>
            <a:endParaRPr lang="en-US"/>
          </a:p>
        </p:txBody>
      </p:sp>
    </p:spTree>
    <p:extLst>
      <p:ext uri="{BB962C8B-B14F-4D97-AF65-F5344CB8AC3E}">
        <p14:creationId xmlns:p14="http://schemas.microsoft.com/office/powerpoint/2010/main" val="30874239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 with good</a:t>
            </a:r>
            <a:r>
              <a:rPr lang="en-US" baseline="0" dirty="0" smtClean="0"/>
              <a:t> debugging capabilities there’s a lot of common issues I’ve seen so I want to cover a few of those real quick to hopefully help you catch them early.</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34</a:t>
            </a:fld>
            <a:endParaRPr lang="en-US"/>
          </a:p>
        </p:txBody>
      </p:sp>
    </p:spTree>
    <p:extLst>
      <p:ext uri="{BB962C8B-B14F-4D97-AF65-F5344CB8AC3E}">
        <p14:creationId xmlns:p14="http://schemas.microsoft.com/office/powerpoint/2010/main" val="2501027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biggest pitfall</a:t>
            </a:r>
            <a:r>
              <a:rPr lang="en-US" baseline="0" dirty="0" smtClean="0"/>
              <a:t> by far are minus signs. This might sound ridiculous but it’s more true than you realize. This can be something as small as a typo or as bad as flipping minus signs until things work. </a:t>
            </a:r>
          </a:p>
          <a:p>
            <a:endParaRPr lang="en-US" baseline="0" dirty="0" smtClean="0"/>
          </a:p>
          <a:p>
            <a:r>
              <a:rPr lang="en-US" baseline="0" dirty="0" smtClean="0"/>
              <a:t>The important thing to understand about minus signs is that they come in pairs. What I mean by this is that you often have to minus signs somewhere that mostly cancel each other out but not quite. This means you can have some code that’s mostly correct that occasionally blows up. When you debug it you’ll find a minus sign that you know is wrong, but fixing it makes everything worse. This means you probably had another one somewhere. I did this very thing when preparing for this presentation by accidentally flipping point A and B on the manifold. I had also flipped the penetration distance calculation to make everything work. When I tried to fix the points everything exploded because the penetration distance was wrong.</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Minus signs also come in all sorts of different forms. Some are explicit minus signs while others are more subtle like matrix multiplication order (make sure you know what order to multiply your matrices in with your math library!)</a:t>
            </a:r>
          </a:p>
          <a:p>
            <a:endParaRPr lang="en-US" baseline="0" dirty="0" smtClean="0"/>
          </a:p>
        </p:txBody>
      </p:sp>
      <p:sp>
        <p:nvSpPr>
          <p:cNvPr id="4" name="Slide Number Placeholder 3"/>
          <p:cNvSpPr>
            <a:spLocks noGrp="1"/>
          </p:cNvSpPr>
          <p:nvPr>
            <p:ph type="sldNum" sz="quarter" idx="10"/>
          </p:nvPr>
        </p:nvSpPr>
        <p:spPr/>
        <p:txBody>
          <a:bodyPr/>
          <a:lstStyle/>
          <a:p>
            <a:fld id="{5A215D60-0975-47B1-AA70-33A41E16C2E3}" type="slidenum">
              <a:rPr lang="en-US" smtClean="0"/>
              <a:t>35</a:t>
            </a:fld>
            <a:endParaRPr lang="en-US"/>
          </a:p>
        </p:txBody>
      </p:sp>
    </p:spTree>
    <p:extLst>
      <p:ext uri="{BB962C8B-B14F-4D97-AF65-F5344CB8AC3E}">
        <p14:creationId xmlns:p14="http://schemas.microsoft.com/office/powerpoint/2010/main" val="34721071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most common pitfall is to not</a:t>
            </a:r>
            <a:r>
              <a:rPr lang="en-US" baseline="0" dirty="0" smtClean="0"/>
              <a:t> have everything in the same space when operating on it. It should be fairly obvious that you need world space values for something like collision detection, but there’s a lot of more subtle spots that are easy to forget. The most common one is the inertia tensor in 3D, but other common ones include using world space points in resolution (often you store local). The biggest recommendation I have is to name your variables explicitly so you know what space they’re operating in.</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36</a:t>
            </a:fld>
            <a:endParaRPr lang="en-US"/>
          </a:p>
        </p:txBody>
      </p:sp>
    </p:spTree>
    <p:extLst>
      <p:ext uri="{BB962C8B-B14F-4D97-AF65-F5344CB8AC3E}">
        <p14:creationId xmlns:p14="http://schemas.microsoft.com/office/powerpoint/2010/main" val="9333312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There’s a joke we’ve said</a:t>
            </a:r>
            <a:r>
              <a:rPr lang="en-US" baseline="0" dirty="0" smtClean="0"/>
              <a:t> for a long time in physics club: 90% of errors in resolution are from detection, plus or minus 10%.</a:t>
            </a:r>
          </a:p>
          <a:p>
            <a:endParaRPr lang="en-US" baseline="0" dirty="0" smtClean="0"/>
          </a:p>
          <a:p>
            <a:r>
              <a:rPr lang="en-US" baseline="0" dirty="0" smtClean="0"/>
              <a:t>What this means is that you’ll see something explode and assume resolution has a bug. While it’s possible resolution could explode in some odd configuration, it’s more likely that detection fed resolution bad (or not good) data which causes something odd to happen. The most common of these is bad contact points causing weird torques. Make sure your contact points are on your objects!</a:t>
            </a:r>
          </a:p>
          <a:p>
            <a:endParaRPr lang="en-US" baseline="0" dirty="0" smtClean="0"/>
          </a:p>
          <a:p>
            <a:r>
              <a:rPr lang="en-US" baseline="0" dirty="0" smtClean="0"/>
              <a:t>This obviously extends to other areas of development, but be mindful that physics is like an assembly line and any previous stage could be causing an issue in a later one.</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37</a:t>
            </a:fld>
            <a:endParaRPr lang="en-US"/>
          </a:p>
        </p:txBody>
      </p:sp>
    </p:spTree>
    <p:extLst>
      <p:ext uri="{BB962C8B-B14F-4D97-AF65-F5344CB8AC3E}">
        <p14:creationId xmlns:p14="http://schemas.microsoft.com/office/powerpoint/2010/main" val="27555024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other big</a:t>
            </a:r>
            <a:r>
              <a:rPr lang="en-US" baseline="0" dirty="0" smtClean="0"/>
              <a:t> problem I see is being afraid to ask for help. There’s a ton of people at </a:t>
            </a:r>
            <a:r>
              <a:rPr lang="en-US" baseline="0" dirty="0" err="1" smtClean="0"/>
              <a:t>DigiPen</a:t>
            </a:r>
            <a:r>
              <a:rPr lang="en-US" baseline="0" dirty="0" smtClean="0"/>
              <a:t> who’ve made a physics engine before and have a lot of experience. One of the most important things when it comes to debugging a physics engine is intuition and you typically don’t have that when implementing your first one.</a:t>
            </a:r>
          </a:p>
          <a:p>
            <a:endParaRPr lang="en-US" baseline="0" dirty="0" smtClean="0"/>
          </a:p>
          <a:p>
            <a:r>
              <a:rPr lang="en-US" baseline="0" dirty="0" smtClean="0"/>
              <a:t>I’ve helped many people before that had an odd bug that didn’t really make sense. I looked at it and said: “I bet this data is wrong in detection, go look into it” or something akin to this. This also extends beyond bugs and into design and features. I’ve had a few people ask about how to implement a thing they want for their game and they had no idea where to look.</a:t>
            </a:r>
          </a:p>
          <a:p>
            <a:endParaRPr lang="en-US" baseline="0" dirty="0" smtClean="0"/>
          </a:p>
          <a:p>
            <a:r>
              <a:rPr lang="en-US" baseline="0" dirty="0" smtClean="0"/>
              <a:t>And seriously, I’m always available to ask. I actual really like helping people with physics!</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38</a:t>
            </a:fld>
            <a:endParaRPr lang="en-US"/>
          </a:p>
        </p:txBody>
      </p:sp>
    </p:spTree>
    <p:extLst>
      <p:ext uri="{BB962C8B-B14F-4D97-AF65-F5344CB8AC3E}">
        <p14:creationId xmlns:p14="http://schemas.microsoft.com/office/powerpoint/2010/main" val="5832338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final thing</a:t>
            </a:r>
            <a:r>
              <a:rPr lang="en-US" baseline="0" dirty="0" smtClean="0"/>
              <a:t> I want to talk about is what basic information you need to go from a 2D physics engine to a 3D one. For the most part, anything that was linear (force, velocity, position) are trivial to update, simply turn a vector2 to a vector3 and most everything is done.</a:t>
            </a:r>
          </a:p>
          <a:p>
            <a:endParaRPr lang="en-US" baseline="0" dirty="0" smtClean="0"/>
          </a:p>
          <a:p>
            <a:r>
              <a:rPr lang="en-US" baseline="0" dirty="0" smtClean="0"/>
              <a:t>Unfortunately rotation isn’t so easy. The simplest thing to realize is that in 2D rotation is a single float but in 3D it becomes a matrix 3. This causes a lot of computations to get substantially more difficult. </a:t>
            </a:r>
          </a:p>
          <a:p>
            <a:endParaRPr lang="en-US" baseline="0" dirty="0" smtClean="0"/>
          </a:p>
          <a:p>
            <a:r>
              <a:rPr lang="en-US" baseline="0" dirty="0" smtClean="0"/>
              <a:t>One of the simplest complications is that the inertia also goes from a scalar to a matrix, becoming what’s called an inertia tensor. This is also more complicated as the inertia tensor changes every time the object rotates which means it needs to be updated each frame (similarity transform) from a local space inertia tensor.</a:t>
            </a:r>
          </a:p>
          <a:p>
            <a:endParaRPr lang="en-US" baseline="0" dirty="0" smtClean="0"/>
          </a:p>
          <a:p>
            <a:r>
              <a:rPr lang="en-US" baseline="0" dirty="0" smtClean="0"/>
              <a:t>Integration is also more difficult as integrating the rotation matrix will ruin the </a:t>
            </a:r>
            <a:r>
              <a:rPr lang="en-US" baseline="0" dirty="0" err="1" smtClean="0"/>
              <a:t>ortho</a:t>
            </a:r>
            <a:r>
              <a:rPr lang="en-US" baseline="0" dirty="0" smtClean="0"/>
              <a:t>-normalization of it, causing your rotations to turn into shears and scales. The easiest way to avoid this is to typically convert your rotation (for integration purposes) to a quaternion.</a:t>
            </a:r>
          </a:p>
          <a:p>
            <a:endParaRPr lang="en-US" dirty="0" smtClean="0"/>
          </a:p>
          <a:p>
            <a:r>
              <a:rPr lang="en-US" dirty="0" smtClean="0"/>
              <a:t>Collision detection is probably the worst part of going to 3D. Most tests become significantly more complicated, for instance box</a:t>
            </a:r>
            <a:r>
              <a:rPr lang="en-US" baseline="0" dirty="0" smtClean="0"/>
              <a:t> vs. box goes from 4 axis tests to 15. Generating contact information also becomes substantially more difficult.</a:t>
            </a:r>
          </a:p>
          <a:p>
            <a:endParaRPr lang="en-US" baseline="0" dirty="0" smtClean="0"/>
          </a:p>
          <a:p>
            <a:r>
              <a:rPr lang="en-US" baseline="0" dirty="0" smtClean="0"/>
              <a:t>All of this combines to make stability as a whole a lot harder to achieve in 3D.</a:t>
            </a:r>
          </a:p>
          <a:p>
            <a:endParaRPr lang="en-US" baseline="0" dirty="0" smtClean="0"/>
          </a:p>
          <a:p>
            <a:r>
              <a:rPr lang="en-US" baseline="0" dirty="0" smtClean="0"/>
              <a:t>That being said, resolution actually doesn’t change too much (once everything else is set-up). It’s basically another equation that just works.</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39</a:t>
            </a:fld>
            <a:endParaRPr lang="en-US"/>
          </a:p>
        </p:txBody>
      </p:sp>
    </p:spTree>
    <p:extLst>
      <p:ext uri="{BB962C8B-B14F-4D97-AF65-F5344CB8AC3E}">
        <p14:creationId xmlns:p14="http://schemas.microsoft.com/office/powerpoint/2010/main" val="3143474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Collider class is used to define the shape and size of an object for collision detection. A collider by itself typically doesn’t have too much meaning (more properties in a bit) as derived classes are used to define actual useful shapes. The most common are a Box and Sphere Collider, each defining their own properties to define a volume and surface. </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5</a:t>
            </a:fld>
            <a:endParaRPr lang="en-US"/>
          </a:p>
        </p:txBody>
      </p:sp>
    </p:spTree>
    <p:extLst>
      <p:ext uri="{BB962C8B-B14F-4D97-AF65-F5344CB8AC3E}">
        <p14:creationId xmlns:p14="http://schemas.microsoft.com/office/powerpoint/2010/main" val="3751260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baseline="0" dirty="0" smtClean="0"/>
                  <a:t>Since a collider represents a surface, it usual stores various surface properties about an object. There’s three common properties that a Collider needs to define:</a:t>
                </a:r>
              </a:p>
              <a:p>
                <a:r>
                  <a:rPr lang="en-US" baseline="0" dirty="0" smtClean="0"/>
                  <a:t>1. Friction is used to describe how resistant objects are to motion when sliding along the surface of another. Friction is commonly stored as just one value (set dynamic and static friction to the same).</a:t>
                </a:r>
              </a:p>
              <a:p>
                <a:r>
                  <a:rPr lang="en-US" baseline="0" dirty="0" smtClean="0"/>
                  <a:t>2. Restitution describes how ‘bouncy’ an object is. This is a 0 to 1 scalar where 0 is no elasticity and 1 is perfect elasticity.</a:t>
                </a:r>
              </a:p>
              <a:p>
                <a:r>
                  <a:rPr lang="en-US" baseline="0" dirty="0" smtClean="0"/>
                  <a:t>3. Density is used to compute the mass of an object. Mass will be a property of </a:t>
                </a:r>
                <a:r>
                  <a:rPr lang="en-US" baseline="0" dirty="0" err="1" smtClean="0"/>
                  <a:t>RigidBody</a:t>
                </a:r>
                <a:r>
                  <a:rPr lang="en-US" baseline="0" dirty="0" smtClean="0"/>
                  <a:t> (more in a moment) but it’s fairly common to store density on a collider when you get to more advanced architecture (multiple colliders per body). As mass is defined as </a:t>
                </a:r>
                <a14:m>
                  <m:oMath xmlns:m="http://schemas.openxmlformats.org/officeDocument/2006/math">
                    <m:r>
                      <a:rPr lang="en-US" b="0" i="1" baseline="0" smtClean="0">
                        <a:latin typeface="Cambria Math" panose="02040503050406030204" pitchFamily="18" charset="0"/>
                      </a:rPr>
                      <m:t>𝑚𝑎𝑠𝑠</m:t>
                    </m:r>
                    <m:r>
                      <a:rPr lang="en-US" b="0" i="1" baseline="0" smtClean="0">
                        <a:latin typeface="Cambria Math" panose="02040503050406030204" pitchFamily="18" charset="0"/>
                      </a:rPr>
                      <m:t>=</m:t>
                    </m:r>
                    <m:r>
                      <a:rPr lang="en-US" b="0" i="1" baseline="0" smtClean="0">
                        <a:latin typeface="Cambria Math" panose="02040503050406030204" pitchFamily="18" charset="0"/>
                      </a:rPr>
                      <m:t>𝑑𝑒𝑛𝑠𝑖𝑡𝑦</m:t>
                    </m:r>
                    <m:r>
                      <a:rPr lang="en-US" b="0" i="1" baseline="0" smtClean="0">
                        <a:latin typeface="Cambria Math" panose="02040503050406030204" pitchFamily="18" charset="0"/>
                      </a:rPr>
                      <m:t>∗</m:t>
                    </m:r>
                    <m:r>
                      <a:rPr lang="en-US" b="0" i="1" baseline="0" smtClean="0">
                        <a:latin typeface="Cambria Math" panose="02040503050406030204" pitchFamily="18" charset="0"/>
                      </a:rPr>
                      <m:t>𝑣𝑜𝑙𝑢𝑚𝑒</m:t>
                    </m:r>
                  </m:oMath>
                </a14:m>
                <a:r>
                  <a:rPr lang="en-US" baseline="0" dirty="0" smtClean="0"/>
                  <a:t> it makes sense that a collider’s volume is needed along with a density to compute mass.</a:t>
                </a:r>
              </a:p>
              <a:p>
                <a:endParaRPr lang="en-US" baseline="0" dirty="0" smtClean="0"/>
              </a:p>
              <a:p>
                <a:r>
                  <a:rPr lang="en-US" baseline="0" dirty="0" smtClean="0"/>
                  <a:t>These material properties are commonly grouped together in a material so that data can be shared both saving memory and making it easier to change lots of objects at once.</a:t>
                </a:r>
                <a:endParaRPr lang="en-US" baseline="0" dirty="0" smtClean="0"/>
              </a:p>
              <a:p>
                <a:r>
                  <a:rPr lang="en-US" baseline="0" dirty="0" smtClean="0"/>
                  <a:t>Finally, any additional properties about collision detection are stored here. The most common one is a ghost flag for making trigger regions.</a:t>
                </a:r>
                <a:endParaRPr lang="en-US" dirty="0"/>
              </a:p>
            </p:txBody>
          </p:sp>
        </mc:Choice>
        <mc:Fallback>
          <p:sp>
            <p:nvSpPr>
              <p:cNvPr id="3" name="Notes Placeholder 2"/>
              <p:cNvSpPr>
                <a:spLocks noGrp="1"/>
              </p:cNvSpPr>
              <p:nvPr>
                <p:ph type="body" idx="1"/>
              </p:nvPr>
            </p:nvSpPr>
            <p:spPr/>
            <p:txBody>
              <a:bodyPr/>
              <a:lstStyle/>
              <a:p>
                <a:r>
                  <a:rPr lang="en-US" baseline="0" dirty="0" smtClean="0"/>
                  <a:t>Since a collider represents a surface, it usual stores various surface properties about an object. There’s three common properties that a Collider needs to define:</a:t>
                </a:r>
              </a:p>
              <a:p>
                <a:r>
                  <a:rPr lang="en-US" baseline="0" dirty="0" smtClean="0"/>
                  <a:t>1. Friction is used to describe how resistant objects are to motion when sliding along the surface of another. Friction is commonly stored as just one value (set dynamic and static friction to the same).</a:t>
                </a:r>
              </a:p>
              <a:p>
                <a:r>
                  <a:rPr lang="en-US" baseline="0" dirty="0" smtClean="0"/>
                  <a:t>2. Restitution describes how ‘bouncy’ an object is. This is a 0 to 1 scalar where 0 is no elasticity and 1 is perfect elasticity.</a:t>
                </a:r>
              </a:p>
              <a:p>
                <a:r>
                  <a:rPr lang="en-US" baseline="0" dirty="0" smtClean="0"/>
                  <a:t>3. Density is used to compute the mass of an object. Mass will be a property of </a:t>
                </a:r>
                <a:r>
                  <a:rPr lang="en-US" baseline="0" dirty="0" err="1" smtClean="0"/>
                  <a:t>RigidBody</a:t>
                </a:r>
                <a:r>
                  <a:rPr lang="en-US" baseline="0" dirty="0" smtClean="0"/>
                  <a:t> (more in a moment) but it’s fairly common to store density on a collider when you get to more advanced architecture (multiple colliders per body). As mass is defined as </a:t>
                </a:r>
                <a:r>
                  <a:rPr lang="en-US" b="0" i="0" baseline="0" smtClean="0">
                    <a:latin typeface="Cambria Math" panose="02040503050406030204" pitchFamily="18" charset="0"/>
                  </a:rPr>
                  <a:t>𝑚𝑎𝑠𝑠=𝑑𝑒𝑛𝑠𝑖𝑡𝑦∗𝑣𝑜𝑙𝑢𝑚𝑒</a:t>
                </a:r>
                <a:r>
                  <a:rPr lang="en-US" baseline="0" dirty="0" smtClean="0"/>
                  <a:t> it makes sense that a collider’s volume is needed along with a density to compute mass.</a:t>
                </a:r>
              </a:p>
              <a:p>
                <a:endParaRPr lang="en-US" baseline="0" dirty="0" smtClean="0"/>
              </a:p>
              <a:p>
                <a:r>
                  <a:rPr lang="en-US" baseline="0" dirty="0" smtClean="0"/>
                  <a:t>These material properties are commonly grouped together in a material so that data can be shared both saving memory and making it easier to change lots of objects at once.</a:t>
                </a:r>
                <a:endParaRPr lang="en-US" baseline="0" dirty="0" smtClean="0"/>
              </a:p>
              <a:p>
                <a:r>
                  <a:rPr lang="en-US" baseline="0" dirty="0" smtClean="0"/>
                  <a:t>Finally, any additional properties about collision detection are stored here. The most common one is a ghost flag for making trigger regions.</a:t>
                </a:r>
                <a:endParaRPr lang="en-US" dirty="0"/>
              </a:p>
            </p:txBody>
          </p:sp>
        </mc:Fallback>
      </mc:AlternateContent>
      <p:sp>
        <p:nvSpPr>
          <p:cNvPr id="4" name="Slide Number Placeholder 3"/>
          <p:cNvSpPr>
            <a:spLocks noGrp="1"/>
          </p:cNvSpPr>
          <p:nvPr>
            <p:ph type="sldNum" sz="quarter" idx="10"/>
          </p:nvPr>
        </p:nvSpPr>
        <p:spPr/>
        <p:txBody>
          <a:bodyPr/>
          <a:lstStyle/>
          <a:p>
            <a:fld id="{5A215D60-0975-47B1-AA70-33A41E16C2E3}" type="slidenum">
              <a:rPr lang="en-US" smtClean="0"/>
              <a:t>6</a:t>
            </a:fld>
            <a:endParaRPr lang="en-US"/>
          </a:p>
        </p:txBody>
      </p:sp>
    </p:spTree>
    <p:extLst>
      <p:ext uri="{BB962C8B-B14F-4D97-AF65-F5344CB8AC3E}">
        <p14:creationId xmlns:p14="http://schemas.microsoft.com/office/powerpoint/2010/main" val="3436916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Some additional gameplay logic flags are very common to define too.</a:t>
            </a:r>
          </a:p>
          <a:p>
            <a:pPr marL="228600" indent="-228600">
              <a:buAutoNum type="arabicPeriod"/>
            </a:pPr>
            <a:r>
              <a:rPr lang="en-US" baseline="0" dirty="0" smtClean="0"/>
              <a:t>Ghost is used to make a collider behave like a trigger region. A ghost object will detection collision but skip resolution (more later).</a:t>
            </a:r>
          </a:p>
          <a:p>
            <a:pPr marL="228600" indent="-228600">
              <a:buAutoNum type="arabicPeriod"/>
            </a:pPr>
            <a:r>
              <a:rPr lang="en-US" baseline="0" dirty="0" smtClean="0"/>
              <a:t>This is a less common property that you can probably skip, but it’s not uncommon to have a flag to turn off even sending (collision notifications). This is sometimes done for performance, but is most often needed to help filter out important messages for gameplay.</a:t>
            </a:r>
          </a:p>
          <a:p>
            <a:pPr marL="228600" indent="-228600">
              <a:buAutoNum type="arabicPeriod"/>
            </a:pPr>
            <a:r>
              <a:rPr lang="en-US" baseline="0" dirty="0" smtClean="0"/>
              <a:t>Some kind of collision flag system is often needed to skip resolution (and sometimes detection) between certain kinds of objects. These systems can be as simple or complex as you want.  The simplest is to define an id and only check objects if they share an id. A more complicated system involves a bit flag mask where an object can be in multiple ‘ids’ at once. In this case two objects only collide if they binary and to a non-zero value. Zero uses a collision group and table system to abstract this even further, allowing interactions between ids to be defined (basically an abstraction on the bit flags approach)</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7</a:t>
            </a:fld>
            <a:endParaRPr lang="en-US"/>
          </a:p>
        </p:txBody>
      </p:sp>
    </p:spTree>
    <p:extLst>
      <p:ext uri="{BB962C8B-B14F-4D97-AF65-F5344CB8AC3E}">
        <p14:creationId xmlns:p14="http://schemas.microsoft.com/office/powerpoint/2010/main" val="503705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RigidBody</a:t>
            </a:r>
            <a:r>
              <a:rPr lang="en-US" baseline="0" dirty="0" smtClean="0"/>
              <a:t> gives an object inertia, that is it gives the object mass which allows it to move via forces. Almost every value is broken up into two pieces on a </a:t>
            </a:r>
            <a:r>
              <a:rPr lang="en-US" baseline="0" dirty="0" err="1" smtClean="0"/>
              <a:t>RigidBody</a:t>
            </a:r>
            <a:r>
              <a:rPr lang="en-US" baseline="0" dirty="0" smtClean="0"/>
              <a:t>, a linear and angular portion.</a:t>
            </a:r>
          </a:p>
          <a:p>
            <a:endParaRPr lang="en-US" baseline="0" dirty="0" smtClean="0"/>
          </a:p>
          <a:p>
            <a:r>
              <a:rPr lang="en-US" baseline="0" dirty="0" smtClean="0"/>
              <a:t>Mass: Mass defines how resistant an object is to change in movement. The inverse mass is normally stored as it’s very common to divide by mass in equations. An additional benefit of this is that an inverse mass of zero is equivalent to infinite mass and all of the math will work out as if the object can’t be moved. Parallel to mass is the inertia which is used to define the resistance to rotational movement. These are both typically derived from a collider’s density and volume, but can also be manually set depending on how you want to structure your engine.</a:t>
            </a:r>
          </a:p>
          <a:p>
            <a:endParaRPr lang="en-US" baseline="0" dirty="0" smtClean="0"/>
          </a:p>
          <a:p>
            <a:r>
              <a:rPr lang="en-US" baseline="0" dirty="0" smtClean="0"/>
              <a:t>Velocity and Force are fairly simple properties that simply define the current movement of an object.</a:t>
            </a:r>
          </a:p>
          <a:p>
            <a:endParaRPr lang="en-US" baseline="0" dirty="0" smtClean="0"/>
          </a:p>
          <a:p>
            <a:r>
              <a:rPr lang="en-US" baseline="0" dirty="0" smtClean="0"/>
              <a:t>Finally, some additional gameplay flags are needed. The most common is a way to change a </a:t>
            </a:r>
            <a:r>
              <a:rPr lang="en-US" baseline="0" dirty="0" err="1" smtClean="0"/>
              <a:t>RigidBody</a:t>
            </a:r>
            <a:r>
              <a:rPr lang="en-US" baseline="0" dirty="0" smtClean="0"/>
              <a:t> between dynamic and static (infinite mass). Beyond these two, there’s typically a third state for dynamics called kinematic. A kinematic is an ‘infinite mass mover’. This is basically a static object that doesn’t assume it’s stationary. This is very common for players so it’s something I recommend looking into right away. I won’t really go into much detail in this presentation, but to make a kinematic object you basically need to somehow provide a velocity to all of resolution whenever this object moves. There’s a lot of different approaches here between how this works though. Ask if you have questions.</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8</a:t>
            </a:fld>
            <a:endParaRPr lang="en-US"/>
          </a:p>
        </p:txBody>
      </p:sp>
    </p:spTree>
    <p:extLst>
      <p:ext uri="{BB962C8B-B14F-4D97-AF65-F5344CB8AC3E}">
        <p14:creationId xmlns:p14="http://schemas.microsoft.com/office/powerpoint/2010/main" val="145375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want to briefly</a:t>
            </a:r>
            <a:r>
              <a:rPr lang="en-US" baseline="0" dirty="0" smtClean="0"/>
              <a:t> talk about the Collider and </a:t>
            </a:r>
            <a:r>
              <a:rPr lang="en-US" baseline="0" dirty="0" err="1" smtClean="0"/>
              <a:t>RigidBody</a:t>
            </a:r>
            <a:r>
              <a:rPr lang="en-US" baseline="0" dirty="0" smtClean="0"/>
              <a:t> pairing. With these two components defined we can derive a few different meanings from the presence or absence of these components.</a:t>
            </a:r>
          </a:p>
          <a:p>
            <a:endParaRPr lang="en-US" baseline="0" dirty="0" smtClean="0"/>
          </a:p>
          <a:p>
            <a:r>
              <a:rPr lang="en-US" baseline="0" dirty="0" smtClean="0"/>
              <a:t>The most common configuration is an object having both components. In this case the object has surface which allows collision detection and inertia which allows force and collision and response. This object moves about and interacts in a scene freely.</a:t>
            </a:r>
          </a:p>
          <a:p>
            <a:endParaRPr lang="en-US" baseline="0" dirty="0" smtClean="0"/>
          </a:p>
          <a:p>
            <a:r>
              <a:rPr lang="en-US" baseline="0" dirty="0" smtClean="0"/>
              <a:t>It’s not uncomment to either group these two together or form a dependency chain (e.g. </a:t>
            </a:r>
            <a:r>
              <a:rPr lang="en-US" baseline="0" dirty="0" err="1" smtClean="0"/>
              <a:t>RigidBody</a:t>
            </a:r>
            <a:r>
              <a:rPr lang="en-US" baseline="0" dirty="0" smtClean="0"/>
              <a:t> depends on Collider), but by keeping them separate a few logical states arise:</a:t>
            </a:r>
          </a:p>
          <a:p>
            <a:r>
              <a:rPr lang="en-US" baseline="0" dirty="0" smtClean="0"/>
              <a:t>A Collider with no </a:t>
            </a:r>
            <a:r>
              <a:rPr lang="en-US" baseline="0" dirty="0" err="1" smtClean="0"/>
              <a:t>RigidBody</a:t>
            </a:r>
            <a:r>
              <a:rPr lang="en-US" baseline="0" dirty="0" smtClean="0"/>
              <a:t> is a static object (e.g. infinite mass) that can be collided with but can’t be moved. This is very common for terrain or static geometry in the world</a:t>
            </a:r>
          </a:p>
          <a:p>
            <a:r>
              <a:rPr lang="en-US" baseline="0" dirty="0" smtClean="0"/>
              <a:t>A </a:t>
            </a:r>
            <a:r>
              <a:rPr lang="en-US" baseline="0" dirty="0" err="1" smtClean="0"/>
              <a:t>RigidBody</a:t>
            </a:r>
            <a:r>
              <a:rPr lang="en-US" baseline="0" dirty="0" smtClean="0"/>
              <a:t> with no Collider is a bit more odd. This is effectively a point mass that can move around with forces but can’t interact with anything. This is less common but when you get into more advanced architecture or gameplay features this can be nice.</a:t>
            </a:r>
          </a:p>
          <a:p>
            <a:endParaRPr lang="en-US" baseline="0" dirty="0" smtClean="0"/>
          </a:p>
          <a:p>
            <a:r>
              <a:rPr lang="en-US" baseline="0" dirty="0" smtClean="0"/>
              <a:t>I don’t have any strong recommendations for how to structure this depending on how advanced you want to make your engine. Forming dependencies makes a lot of logic easier to write but at the cost of some flexibility.</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9</a:t>
            </a:fld>
            <a:endParaRPr lang="en-US"/>
          </a:p>
        </p:txBody>
      </p:sp>
    </p:spTree>
    <p:extLst>
      <p:ext uri="{BB962C8B-B14F-4D97-AF65-F5344CB8AC3E}">
        <p14:creationId xmlns:p14="http://schemas.microsoft.com/office/powerpoint/2010/main" val="1800983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is the physics</a:t>
            </a:r>
            <a:r>
              <a:rPr lang="en-US" baseline="0" dirty="0" smtClean="0"/>
              <a:t> space component. We’ll be spending the most time talking about this as it’s where the core update loop happens and hence the majority of the game logic and math is defined. The other components mostly just define properties that the space consumes.</a:t>
            </a:r>
          </a:p>
          <a:p>
            <a:endParaRPr lang="en-US" baseline="0" dirty="0" smtClean="0"/>
          </a:p>
          <a:p>
            <a:r>
              <a:rPr lang="en-US" baseline="0" dirty="0" smtClean="0"/>
              <a:t>Beyond defining the update loop and containing a bunch of objects, the physics space also contains a few properties. While not done this way in Zero, this is a fairly good place to store scene-wide parameters like gravity or drag coefficients. Beyond these, most flags on a space tend to be for the physics developer to easily tweak or debug and not as much for end-users.</a:t>
            </a:r>
          </a:p>
          <a:p>
            <a:endParaRPr lang="en-US" baseline="0" dirty="0" smtClean="0"/>
          </a:p>
          <a:p>
            <a:r>
              <a:rPr lang="en-US" baseline="0" dirty="0" smtClean="0"/>
              <a:t>The other common thing for a physics space to define is a bunch of helper functions needed for gameplay. The only one I’ll talk on in detail (more later) is query functions, in particular </a:t>
            </a:r>
            <a:r>
              <a:rPr lang="en-US" baseline="0" dirty="0" err="1" smtClean="0"/>
              <a:t>raycasting</a:t>
            </a:r>
            <a:r>
              <a:rPr lang="en-US" baseline="0" dirty="0" smtClean="0"/>
              <a:t>. The idea is that gameplay often needs to ask “what does this shape hit”. This is one of those features that you’ll make that is not for you but for everyone else on your team.</a:t>
            </a:r>
            <a:endParaRPr lang="en-US" dirty="0"/>
          </a:p>
        </p:txBody>
      </p:sp>
      <p:sp>
        <p:nvSpPr>
          <p:cNvPr id="4" name="Slide Number Placeholder 3"/>
          <p:cNvSpPr>
            <a:spLocks noGrp="1"/>
          </p:cNvSpPr>
          <p:nvPr>
            <p:ph type="sldNum" sz="quarter" idx="10"/>
          </p:nvPr>
        </p:nvSpPr>
        <p:spPr/>
        <p:txBody>
          <a:bodyPr/>
          <a:lstStyle/>
          <a:p>
            <a:fld id="{5A215D60-0975-47B1-AA70-33A41E16C2E3}" type="slidenum">
              <a:rPr lang="en-US" smtClean="0"/>
              <a:t>10</a:t>
            </a:fld>
            <a:endParaRPr lang="en-US"/>
          </a:p>
        </p:txBody>
      </p:sp>
    </p:spTree>
    <p:extLst>
      <p:ext uri="{BB962C8B-B14F-4D97-AF65-F5344CB8AC3E}">
        <p14:creationId xmlns:p14="http://schemas.microsoft.com/office/powerpoint/2010/main" val="2518298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55C853-9142-445C-BC01-2E21383A87DA}"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24A197-5B0A-4450-A605-A2C047F88987}" type="slidenum">
              <a:rPr lang="en-US" smtClean="0"/>
              <a:t>‹#›</a:t>
            </a:fld>
            <a:endParaRPr lang="en-US"/>
          </a:p>
        </p:txBody>
      </p:sp>
    </p:spTree>
    <p:extLst>
      <p:ext uri="{BB962C8B-B14F-4D97-AF65-F5344CB8AC3E}">
        <p14:creationId xmlns:p14="http://schemas.microsoft.com/office/powerpoint/2010/main" val="3021619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55C853-9142-445C-BC01-2E21383A87DA}"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24A197-5B0A-4450-A605-A2C047F88987}" type="slidenum">
              <a:rPr lang="en-US" smtClean="0"/>
              <a:t>‹#›</a:t>
            </a:fld>
            <a:endParaRPr lang="en-US"/>
          </a:p>
        </p:txBody>
      </p:sp>
    </p:spTree>
    <p:extLst>
      <p:ext uri="{BB962C8B-B14F-4D97-AF65-F5344CB8AC3E}">
        <p14:creationId xmlns:p14="http://schemas.microsoft.com/office/powerpoint/2010/main" val="1731280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55C853-9142-445C-BC01-2E21383A87DA}"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24A197-5B0A-4450-A605-A2C047F88987}" type="slidenum">
              <a:rPr lang="en-US" smtClean="0"/>
              <a:t>‹#›</a:t>
            </a:fld>
            <a:endParaRPr lang="en-US"/>
          </a:p>
        </p:txBody>
      </p:sp>
    </p:spTree>
    <p:extLst>
      <p:ext uri="{BB962C8B-B14F-4D97-AF65-F5344CB8AC3E}">
        <p14:creationId xmlns:p14="http://schemas.microsoft.com/office/powerpoint/2010/main" val="3395171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55C853-9142-445C-BC01-2E21383A87DA}"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24A197-5B0A-4450-A605-A2C047F88987}" type="slidenum">
              <a:rPr lang="en-US" smtClean="0"/>
              <a:t>‹#›</a:t>
            </a:fld>
            <a:endParaRPr lang="en-US"/>
          </a:p>
        </p:txBody>
      </p:sp>
    </p:spTree>
    <p:extLst>
      <p:ext uri="{BB962C8B-B14F-4D97-AF65-F5344CB8AC3E}">
        <p14:creationId xmlns:p14="http://schemas.microsoft.com/office/powerpoint/2010/main" val="55269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55C853-9142-445C-BC01-2E21383A87DA}" type="datetimeFigureOut">
              <a:rPr lang="en-US" smtClean="0"/>
              <a:t>6/27/2018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24A197-5B0A-4450-A605-A2C047F88987}" type="slidenum">
              <a:rPr lang="en-US" smtClean="0"/>
              <a:t>‹#›</a:t>
            </a:fld>
            <a:endParaRPr lang="en-US"/>
          </a:p>
        </p:txBody>
      </p:sp>
    </p:spTree>
    <p:extLst>
      <p:ext uri="{BB962C8B-B14F-4D97-AF65-F5344CB8AC3E}">
        <p14:creationId xmlns:p14="http://schemas.microsoft.com/office/powerpoint/2010/main" val="706944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55C853-9142-445C-BC01-2E21383A87DA}" type="datetimeFigureOut">
              <a:rPr lang="en-US" smtClean="0"/>
              <a:t>6/27/2018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24A197-5B0A-4450-A605-A2C047F88987}" type="slidenum">
              <a:rPr lang="en-US" smtClean="0"/>
              <a:t>‹#›</a:t>
            </a:fld>
            <a:endParaRPr lang="en-US"/>
          </a:p>
        </p:txBody>
      </p:sp>
    </p:spTree>
    <p:extLst>
      <p:ext uri="{BB962C8B-B14F-4D97-AF65-F5344CB8AC3E}">
        <p14:creationId xmlns:p14="http://schemas.microsoft.com/office/powerpoint/2010/main" val="624114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55C853-9142-445C-BC01-2E21383A87DA}" type="datetimeFigureOut">
              <a:rPr lang="en-US" smtClean="0"/>
              <a:t>6/27/2018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24A197-5B0A-4450-A605-A2C047F88987}" type="slidenum">
              <a:rPr lang="en-US" smtClean="0"/>
              <a:t>‹#›</a:t>
            </a:fld>
            <a:endParaRPr lang="en-US"/>
          </a:p>
        </p:txBody>
      </p:sp>
    </p:spTree>
    <p:extLst>
      <p:ext uri="{BB962C8B-B14F-4D97-AF65-F5344CB8AC3E}">
        <p14:creationId xmlns:p14="http://schemas.microsoft.com/office/powerpoint/2010/main" val="608101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55C853-9142-445C-BC01-2E21383A87DA}" type="datetimeFigureOut">
              <a:rPr lang="en-US" smtClean="0"/>
              <a:t>6/27/2018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24A197-5B0A-4450-A605-A2C047F88987}" type="slidenum">
              <a:rPr lang="en-US" smtClean="0"/>
              <a:t>‹#›</a:t>
            </a:fld>
            <a:endParaRPr lang="en-US"/>
          </a:p>
        </p:txBody>
      </p:sp>
    </p:spTree>
    <p:extLst>
      <p:ext uri="{BB962C8B-B14F-4D97-AF65-F5344CB8AC3E}">
        <p14:creationId xmlns:p14="http://schemas.microsoft.com/office/powerpoint/2010/main" val="2184790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55C853-9142-445C-BC01-2E21383A87DA}" type="datetimeFigureOut">
              <a:rPr lang="en-US" smtClean="0"/>
              <a:t>6/27/2018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24A197-5B0A-4450-A605-A2C047F88987}" type="slidenum">
              <a:rPr lang="en-US" smtClean="0"/>
              <a:t>‹#›</a:t>
            </a:fld>
            <a:endParaRPr lang="en-US"/>
          </a:p>
        </p:txBody>
      </p:sp>
    </p:spTree>
    <p:extLst>
      <p:ext uri="{BB962C8B-B14F-4D97-AF65-F5344CB8AC3E}">
        <p14:creationId xmlns:p14="http://schemas.microsoft.com/office/powerpoint/2010/main" val="480797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55C853-9142-445C-BC01-2E21383A87DA}" type="datetimeFigureOut">
              <a:rPr lang="en-US" smtClean="0"/>
              <a:t>6/27/2018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24A197-5B0A-4450-A605-A2C047F88987}" type="slidenum">
              <a:rPr lang="en-US" smtClean="0"/>
              <a:t>‹#›</a:t>
            </a:fld>
            <a:endParaRPr lang="en-US"/>
          </a:p>
        </p:txBody>
      </p:sp>
    </p:spTree>
    <p:extLst>
      <p:ext uri="{BB962C8B-B14F-4D97-AF65-F5344CB8AC3E}">
        <p14:creationId xmlns:p14="http://schemas.microsoft.com/office/powerpoint/2010/main" val="2228638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55C853-9142-445C-BC01-2E21383A87DA}" type="datetimeFigureOut">
              <a:rPr lang="en-US" smtClean="0"/>
              <a:t>6/27/2018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24A197-5B0A-4450-A605-A2C047F88987}" type="slidenum">
              <a:rPr lang="en-US" smtClean="0"/>
              <a:t>‹#›</a:t>
            </a:fld>
            <a:endParaRPr lang="en-US"/>
          </a:p>
        </p:txBody>
      </p:sp>
    </p:spTree>
    <p:extLst>
      <p:ext uri="{BB962C8B-B14F-4D97-AF65-F5344CB8AC3E}">
        <p14:creationId xmlns:p14="http://schemas.microsoft.com/office/powerpoint/2010/main" val="3710722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55C853-9142-445C-BC01-2E21383A87DA}" type="datetimeFigureOut">
              <a:rPr lang="en-US" smtClean="0"/>
              <a:t>6/27/2018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24A197-5B0A-4450-A605-A2C047F88987}" type="slidenum">
              <a:rPr lang="en-US" smtClean="0"/>
              <a:t>‹#›</a:t>
            </a:fld>
            <a:endParaRPr lang="en-US"/>
          </a:p>
        </p:txBody>
      </p:sp>
    </p:spTree>
    <p:extLst>
      <p:ext uri="{BB962C8B-B14F-4D97-AF65-F5344CB8AC3E}">
        <p14:creationId xmlns:p14="http://schemas.microsoft.com/office/powerpoint/2010/main" val="603482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4.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box2d.org/downloads/" TargetMode="External"/><Relationship Id="rId2" Type="http://schemas.openxmlformats.org/officeDocument/2006/relationships/hyperlink" Target="https://distance.digipen.edu/pre2012/course/view.php?id=122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Physics 101</a:t>
            </a:r>
            <a:endParaRPr lang="en-US" dirty="0"/>
          </a:p>
        </p:txBody>
      </p:sp>
      <p:sp>
        <p:nvSpPr>
          <p:cNvPr id="3" name="Subtitle 2"/>
          <p:cNvSpPr>
            <a:spLocks noGrp="1"/>
          </p:cNvSpPr>
          <p:nvPr>
            <p:ph type="subTitle" idx="1"/>
          </p:nvPr>
        </p:nvSpPr>
        <p:spPr/>
        <p:txBody>
          <a:bodyPr/>
          <a:lstStyle/>
          <a:p>
            <a:r>
              <a:rPr lang="en-US" dirty="0" smtClean="0"/>
              <a:t>jodavis42@gmail.com</a:t>
            </a:r>
            <a:endParaRPr lang="en-US" dirty="0"/>
          </a:p>
        </p:txBody>
      </p:sp>
    </p:spTree>
    <p:extLst>
      <p:ext uri="{BB962C8B-B14F-4D97-AF65-F5344CB8AC3E}">
        <p14:creationId xmlns:p14="http://schemas.microsoft.com/office/powerpoint/2010/main" val="2282540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PhysicsSpace</a:t>
            </a:r>
            <a:endParaRPr lang="en-US" dirty="0"/>
          </a:p>
        </p:txBody>
      </p:sp>
      <p:sp>
        <p:nvSpPr>
          <p:cNvPr id="3" name="Content Placeholder 2"/>
          <p:cNvSpPr>
            <a:spLocks noGrp="1"/>
          </p:cNvSpPr>
          <p:nvPr>
            <p:ph idx="1"/>
          </p:nvPr>
        </p:nvSpPr>
        <p:spPr/>
        <p:txBody>
          <a:bodyPr/>
          <a:lstStyle/>
          <a:p>
            <a:pPr marL="0" indent="0">
              <a:buNone/>
            </a:pPr>
            <a:r>
              <a:rPr lang="en-US" dirty="0" smtClean="0"/>
              <a:t>A space where objects can interact together</a:t>
            </a:r>
          </a:p>
          <a:p>
            <a:pPr marL="0" indent="0">
              <a:buNone/>
            </a:pPr>
            <a:r>
              <a:rPr lang="en-US" dirty="0" smtClean="0"/>
              <a:t>	Can define space parameters (gravity)</a:t>
            </a:r>
          </a:p>
          <a:p>
            <a:pPr marL="0" indent="0">
              <a:buNone/>
            </a:pPr>
            <a:r>
              <a:rPr lang="en-US" dirty="0" smtClean="0"/>
              <a:t>Defines the c</a:t>
            </a:r>
            <a:r>
              <a:rPr lang="en-US" dirty="0" smtClean="0"/>
              <a:t>ore </a:t>
            </a:r>
            <a:r>
              <a:rPr lang="en-US" dirty="0" smtClean="0"/>
              <a:t>update </a:t>
            </a:r>
            <a:r>
              <a:rPr lang="en-US" dirty="0" smtClean="0"/>
              <a:t>loop</a:t>
            </a:r>
          </a:p>
          <a:p>
            <a:pPr marL="0" indent="0">
              <a:buNone/>
            </a:pPr>
            <a:endParaRPr lang="en-US" dirty="0" smtClean="0"/>
          </a:p>
          <a:p>
            <a:pPr marL="0" indent="0">
              <a:buNone/>
            </a:pPr>
            <a:endParaRPr lang="en-US" dirty="0"/>
          </a:p>
          <a:p>
            <a:pPr marL="0" indent="0">
              <a:buNone/>
            </a:pPr>
            <a:r>
              <a:rPr lang="en-US" dirty="0" smtClean="0"/>
              <a:t>Additionally provides “query</a:t>
            </a:r>
            <a:r>
              <a:rPr lang="en-US" dirty="0" smtClean="0"/>
              <a:t>” </a:t>
            </a:r>
            <a:r>
              <a:rPr lang="en-US" dirty="0" smtClean="0"/>
              <a:t>functions (</a:t>
            </a:r>
            <a:r>
              <a:rPr lang="en-US" dirty="0" err="1" smtClean="0"/>
              <a:t>raycasting</a:t>
            </a:r>
            <a:r>
              <a:rPr lang="en-US" dirty="0" smtClean="0"/>
              <a:t>)</a:t>
            </a:r>
          </a:p>
          <a:p>
            <a:pPr marL="0" indent="0">
              <a:buNone/>
            </a:pPr>
            <a:r>
              <a:rPr lang="en-US" dirty="0"/>
              <a:t>	</a:t>
            </a:r>
            <a:r>
              <a:rPr lang="en-US" dirty="0" smtClean="0"/>
              <a:t>Super important for your team!</a:t>
            </a:r>
            <a:endParaRPr lang="en-US" dirty="0"/>
          </a:p>
        </p:txBody>
      </p:sp>
    </p:spTree>
    <p:extLst>
      <p:ext uri="{BB962C8B-B14F-4D97-AF65-F5344CB8AC3E}">
        <p14:creationId xmlns:p14="http://schemas.microsoft.com/office/powerpoint/2010/main" val="4081665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Physics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Discrete vs. Continuous</a:t>
            </a:r>
          </a:p>
          <a:p>
            <a:pPr marL="0" indent="0">
              <a:buNone/>
            </a:pPr>
            <a:r>
              <a:rPr lang="en-US" dirty="0"/>
              <a:t>	</a:t>
            </a:r>
            <a:r>
              <a:rPr lang="en-US" dirty="0" smtClean="0"/>
              <a:t>Discrete: Picture flip-book</a:t>
            </a:r>
          </a:p>
          <a:p>
            <a:endParaRPr lang="en-US" dirty="0" smtClean="0"/>
          </a:p>
          <a:p>
            <a:pPr marL="0" indent="0">
              <a:buNone/>
            </a:pPr>
            <a:r>
              <a:rPr lang="en-US" dirty="0" smtClean="0"/>
              <a:t>Do discrete!</a:t>
            </a:r>
          </a:p>
          <a:p>
            <a:pPr marL="0" indent="0">
              <a:buNone/>
            </a:pPr>
            <a:r>
              <a:rPr lang="en-US" dirty="0"/>
              <a:t>	</a:t>
            </a:r>
            <a:r>
              <a:rPr lang="en-US" dirty="0" smtClean="0"/>
              <a:t>Some artifacts but </a:t>
            </a:r>
            <a:r>
              <a:rPr lang="en-US" b="1" dirty="0" smtClean="0"/>
              <a:t>significantly</a:t>
            </a:r>
            <a:r>
              <a:rPr lang="en-US" dirty="0" smtClean="0"/>
              <a:t> easier and more robust!</a:t>
            </a:r>
            <a:endParaRPr lang="en-US" dirty="0" smtClean="0"/>
          </a:p>
          <a:p>
            <a:pPr marL="0" indent="0">
              <a:buNone/>
            </a:pPr>
            <a:endParaRPr lang="en-US" dirty="0"/>
          </a:p>
          <a:p>
            <a:pPr marL="0" indent="0">
              <a:buNone/>
            </a:pPr>
            <a:endParaRPr lang="en-US" dirty="0" smtClean="0"/>
          </a:p>
          <a:p>
            <a:pPr marL="0" indent="0">
              <a:buNone/>
            </a:pPr>
            <a:r>
              <a:rPr lang="en-US" dirty="0" smtClean="0"/>
              <a:t>*If you haven’t implemented discrete don’t attempt continuous</a:t>
            </a:r>
            <a:endParaRPr lang="en-US" dirty="0"/>
          </a:p>
        </p:txBody>
      </p:sp>
    </p:spTree>
    <p:extLst>
      <p:ext uri="{BB962C8B-B14F-4D97-AF65-F5344CB8AC3E}">
        <p14:creationId xmlns:p14="http://schemas.microsoft.com/office/powerpoint/2010/main" val="1716827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Physics Pipeline</a:t>
            </a:r>
            <a:endParaRPr lang="en-US" dirty="0"/>
          </a:p>
        </p:txBody>
      </p:sp>
      <p:sp>
        <p:nvSpPr>
          <p:cNvPr id="3" name="Content Placeholder 2"/>
          <p:cNvSpPr>
            <a:spLocks noGrp="1"/>
          </p:cNvSpPr>
          <p:nvPr>
            <p:ph idx="1"/>
          </p:nvPr>
        </p:nvSpPr>
        <p:spPr/>
        <p:txBody>
          <a:bodyPr/>
          <a:lstStyle/>
          <a:p>
            <a:pPr marL="0" indent="0">
              <a:buNone/>
            </a:pPr>
            <a:r>
              <a:rPr lang="en-US" dirty="0" smtClean="0"/>
              <a:t>Integration – Update Force/Velocity/Position</a:t>
            </a:r>
          </a:p>
          <a:p>
            <a:pPr marL="0" indent="0">
              <a:buNone/>
            </a:pPr>
            <a:r>
              <a:rPr lang="en-US" dirty="0" smtClean="0"/>
              <a:t>Collision Detection – Find </a:t>
            </a:r>
            <a:r>
              <a:rPr lang="en-US" dirty="0" smtClean="0"/>
              <a:t>what’s colliding and where</a:t>
            </a:r>
          </a:p>
          <a:p>
            <a:pPr marL="0" indent="0">
              <a:buNone/>
            </a:pPr>
            <a:r>
              <a:rPr lang="en-US" dirty="0" smtClean="0"/>
              <a:t>Collision Resolution </a:t>
            </a:r>
            <a:r>
              <a:rPr lang="en-US" dirty="0" smtClean="0"/>
              <a:t>– </a:t>
            </a:r>
            <a:r>
              <a:rPr lang="en-US" dirty="0" smtClean="0"/>
              <a:t>Apply collision response</a:t>
            </a:r>
          </a:p>
          <a:p>
            <a:pPr marL="0" indent="0">
              <a:buNone/>
            </a:pPr>
            <a:r>
              <a:rPr lang="en-US" dirty="0" smtClean="0"/>
              <a:t>Publishing </a:t>
            </a:r>
            <a:r>
              <a:rPr lang="en-US" dirty="0" smtClean="0"/>
              <a:t>– Tell everyone what happened</a:t>
            </a:r>
          </a:p>
        </p:txBody>
      </p:sp>
    </p:spTree>
    <p:extLst>
      <p:ext uri="{BB962C8B-B14F-4D97-AF65-F5344CB8AC3E}">
        <p14:creationId xmlns:p14="http://schemas.microsoft.com/office/powerpoint/2010/main" val="1771582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a:t>
            </a:r>
            <a:endParaRPr lang="en-US" dirty="0"/>
          </a:p>
        </p:txBody>
      </p:sp>
      <p:sp>
        <p:nvSpPr>
          <p:cNvPr id="3" name="Content Placeholder 2"/>
          <p:cNvSpPr>
            <a:spLocks noGrp="1"/>
          </p:cNvSpPr>
          <p:nvPr>
            <p:ph idx="1"/>
          </p:nvPr>
        </p:nvSpPr>
        <p:spPr>
          <a:xfrm>
            <a:off x="838200" y="1825625"/>
            <a:ext cx="10515600" cy="4825546"/>
          </a:xfrm>
        </p:spPr>
        <p:txBody>
          <a:bodyPr>
            <a:normAutofit/>
          </a:bodyPr>
          <a:lstStyle/>
          <a:p>
            <a:pPr marL="0" indent="0">
              <a:buNone/>
            </a:pPr>
            <a:r>
              <a:rPr lang="en-US" dirty="0" smtClean="0"/>
              <a:t>Two sub-steps:</a:t>
            </a:r>
            <a:endParaRPr lang="en-US" dirty="0" smtClean="0"/>
          </a:p>
          <a:p>
            <a:pPr marL="457200" lvl="1" indent="0">
              <a:buNone/>
            </a:pPr>
            <a:r>
              <a:rPr lang="en-US" dirty="0" smtClean="0"/>
              <a:t>Velocity Integration: Acceleration -&gt; Velocity</a:t>
            </a:r>
          </a:p>
          <a:p>
            <a:pPr marL="457200" lvl="1" indent="0">
              <a:buNone/>
            </a:pPr>
            <a:r>
              <a:rPr lang="en-US" dirty="0" smtClean="0"/>
              <a:t>Position Integration: Velocity -&gt; Position</a:t>
            </a:r>
          </a:p>
          <a:p>
            <a:pPr lvl="1"/>
            <a:endParaRPr lang="en-US" dirty="0"/>
          </a:p>
          <a:p>
            <a:pPr marL="0" indent="0">
              <a:buNone/>
            </a:pPr>
            <a:r>
              <a:rPr lang="en-US" dirty="0" smtClean="0"/>
              <a:t>Lots of integration techniques:</a:t>
            </a:r>
          </a:p>
          <a:p>
            <a:pPr lvl="1"/>
            <a:r>
              <a:rPr lang="en-US" dirty="0" smtClean="0"/>
              <a:t>Explicit Euler</a:t>
            </a:r>
          </a:p>
          <a:p>
            <a:pPr lvl="1"/>
            <a:r>
              <a:rPr lang="en-US" dirty="0" smtClean="0"/>
              <a:t>Semi Implicit Euler</a:t>
            </a:r>
          </a:p>
          <a:p>
            <a:pPr lvl="1"/>
            <a:r>
              <a:rPr lang="en-US" dirty="0" smtClean="0"/>
              <a:t>Implicit Euler</a:t>
            </a:r>
          </a:p>
          <a:p>
            <a:pPr lvl="1"/>
            <a:r>
              <a:rPr lang="en-US" dirty="0" err="1" smtClean="0"/>
              <a:t>Verlet</a:t>
            </a:r>
            <a:endParaRPr lang="en-US" dirty="0" smtClean="0"/>
          </a:p>
          <a:p>
            <a:pPr lvl="1"/>
            <a:r>
              <a:rPr lang="en-US" dirty="0" smtClean="0"/>
              <a:t>RK4</a:t>
            </a:r>
            <a:endParaRPr lang="en-US" dirty="0" smtClean="0"/>
          </a:p>
          <a:p>
            <a:pPr lvl="1"/>
            <a:r>
              <a:rPr lang="en-US" dirty="0" err="1" smtClean="0"/>
              <a:t>Etc</a:t>
            </a:r>
            <a:r>
              <a:rPr lang="en-US" dirty="0" smtClean="0"/>
              <a:t>…</a:t>
            </a:r>
            <a:endParaRPr lang="en-US" dirty="0"/>
          </a:p>
        </p:txBody>
      </p:sp>
    </p:spTree>
    <p:extLst>
      <p:ext uri="{BB962C8B-B14F-4D97-AF65-F5344CB8AC3E}">
        <p14:creationId xmlns:p14="http://schemas.microsoft.com/office/powerpoint/2010/main" val="1504023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r>
                  <a:rPr lang="en-US" dirty="0" smtClean="0"/>
                  <a:t>Explicit Euler</a:t>
                </a:r>
              </a:p>
              <a:p>
                <a:pPr marL="914400" lvl="1" indent="-457200">
                  <a:buFont typeface="+mj-lt"/>
                  <a:buAutoNum type="arabicPeriod"/>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m:rPr>
                        <m:sty m:val="p"/>
                      </m:rPr>
                      <a:rPr lang="en-US" b="0" i="0" smtClean="0">
                        <a:latin typeface="Cambria Math" panose="02040503050406030204" pitchFamily="18" charset="0"/>
                      </a:rPr>
                      <m:t>Δt</m:t>
                    </m:r>
                  </m:oMath>
                </a14:m>
                <a:endParaRPr lang="en-US" b="0" dirty="0" smtClean="0"/>
              </a:p>
              <a:p>
                <a:pPr marL="914400" lvl="1" indent="-457200">
                  <a:buFont typeface="+mj-lt"/>
                  <a:buAutoNum type="arabicPeriod"/>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𝑎</m:t>
                        </m:r>
                      </m:e>
                    </m:acc>
                    <m:r>
                      <m:rPr>
                        <m:sty m:val="p"/>
                      </m:rPr>
                      <a:rPr lang="en-US" b="0" i="0" dirty="0" smtClean="0">
                        <a:latin typeface="Cambria Math" panose="02040503050406030204" pitchFamily="18" charset="0"/>
                      </a:rPr>
                      <m:t>Δ</m:t>
                    </m:r>
                    <m:r>
                      <a:rPr lang="en-US" b="0" i="1" dirty="0" smtClean="0">
                        <a:latin typeface="Cambria Math" panose="02040503050406030204" pitchFamily="18" charset="0"/>
                      </a:rPr>
                      <m:t>𝑡</m:t>
                    </m:r>
                  </m:oMath>
                </a14:m>
                <a:endParaRPr lang="en-US" dirty="0" smtClean="0"/>
              </a:p>
              <a:p>
                <a:pPr marL="0" indent="0">
                  <a:buNone/>
                </a:pPr>
                <a:r>
                  <a:rPr lang="en-US" dirty="0" smtClean="0"/>
                  <a:t>Semi-implicit Euler</a:t>
                </a:r>
              </a:p>
              <a:p>
                <a:pPr marL="914400" lvl="1" indent="-457200">
                  <a:buFont typeface="+mj-lt"/>
                  <a:buAutoNum type="arabicPeriod"/>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𝑎</m:t>
                        </m:r>
                      </m:e>
                    </m:acc>
                    <m:r>
                      <m:rPr>
                        <m:sty m:val="p"/>
                      </m:rPr>
                      <a:rPr lang="en-US" b="0" i="0" dirty="0" smtClean="0">
                        <a:latin typeface="Cambria Math" panose="02040503050406030204" pitchFamily="18" charset="0"/>
                      </a:rPr>
                      <m:t>Δ</m:t>
                    </m:r>
                    <m:r>
                      <a:rPr lang="en-US" b="0" i="1" dirty="0" smtClean="0">
                        <a:latin typeface="Cambria Math" panose="02040503050406030204" pitchFamily="18" charset="0"/>
                      </a:rPr>
                      <m:t>𝑡</m:t>
                    </m:r>
                  </m:oMath>
                </a14:m>
                <a:endParaRPr lang="en-US" b="0" i="1" dirty="0" smtClean="0">
                  <a:latin typeface="Cambria Math" panose="02040503050406030204" pitchFamily="18" charset="0"/>
                </a:endParaRPr>
              </a:p>
              <a:p>
                <a:pPr marL="914400" lvl="1" indent="-457200">
                  <a:buFont typeface="+mj-lt"/>
                  <a:buAutoNum type="arabicPeriod"/>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m:rPr>
                        <m:sty m:val="p"/>
                      </m:rPr>
                      <a:rPr lang="en-US" b="0" i="0" smtClean="0">
                        <a:latin typeface="Cambria Math" panose="02040503050406030204" pitchFamily="18" charset="0"/>
                      </a:rPr>
                      <m:t>Δt</m:t>
                    </m:r>
                  </m:oMath>
                </a14:m>
                <a:endParaRPr lang="en-US" b="0" dirty="0" smtClean="0"/>
              </a:p>
              <a:p>
                <a:endParaRPr lang="en-US" dirty="0" smtClean="0"/>
              </a:p>
              <a:p>
                <a:pPr marL="0" indent="0">
                  <a:buNone/>
                </a:pPr>
                <a:r>
                  <a:rPr lang="en-US" dirty="0" smtClean="0"/>
                  <a:t>Do </a:t>
                </a:r>
                <a:r>
                  <a:rPr lang="en-US" dirty="0" smtClean="0"/>
                  <a:t>semi-implicit</a:t>
                </a:r>
                <a:r>
                  <a:rPr lang="en-US" dirty="0" smtClean="0"/>
                  <a:t>!</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p:sp>
        <p:nvSpPr>
          <p:cNvPr id="4" name="Rectangle 3"/>
          <p:cNvSpPr/>
          <p:nvPr/>
        </p:nvSpPr>
        <p:spPr>
          <a:xfrm>
            <a:off x="6379029" y="1132114"/>
            <a:ext cx="3516085" cy="197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Explicit Euler picture</a:t>
            </a:r>
            <a:endParaRPr lang="en-US" dirty="0"/>
          </a:p>
        </p:txBody>
      </p:sp>
      <p:sp>
        <p:nvSpPr>
          <p:cNvPr id="5" name="Rectangle 4"/>
          <p:cNvSpPr/>
          <p:nvPr/>
        </p:nvSpPr>
        <p:spPr>
          <a:xfrm>
            <a:off x="6172200" y="3654538"/>
            <a:ext cx="3516085" cy="1970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Semi-implicit Euler picture</a:t>
            </a:r>
            <a:endParaRPr lang="en-US" dirty="0"/>
          </a:p>
        </p:txBody>
      </p:sp>
    </p:spTree>
    <p:extLst>
      <p:ext uri="{BB962C8B-B14F-4D97-AF65-F5344CB8AC3E}">
        <p14:creationId xmlns:p14="http://schemas.microsoft.com/office/powerpoint/2010/main" val="1839645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 Detection</a:t>
            </a:r>
            <a:endParaRPr lang="en-US" dirty="0"/>
          </a:p>
        </p:txBody>
      </p:sp>
      <p:sp>
        <p:nvSpPr>
          <p:cNvPr id="3" name="Content Placeholder 2"/>
          <p:cNvSpPr>
            <a:spLocks noGrp="1"/>
          </p:cNvSpPr>
          <p:nvPr>
            <p:ph idx="1"/>
          </p:nvPr>
        </p:nvSpPr>
        <p:spPr/>
        <p:txBody>
          <a:bodyPr/>
          <a:lstStyle/>
          <a:p>
            <a:pPr marL="0" indent="0">
              <a:buNone/>
            </a:pPr>
            <a:r>
              <a:rPr lang="en-US" dirty="0" smtClean="0"/>
              <a:t>Broken up into </a:t>
            </a:r>
            <a:r>
              <a:rPr lang="en-US" dirty="0" smtClean="0"/>
              <a:t>three main </a:t>
            </a:r>
            <a:r>
              <a:rPr lang="en-US" dirty="0" smtClean="0"/>
              <a:t>phases:</a:t>
            </a:r>
          </a:p>
          <a:p>
            <a:pPr marL="914400" lvl="1" indent="-457200">
              <a:buFont typeface="+mj-lt"/>
              <a:buAutoNum type="arabicPeriod"/>
            </a:pPr>
            <a:r>
              <a:rPr lang="en-US" dirty="0" err="1" smtClean="0"/>
              <a:t>BroadPhase</a:t>
            </a:r>
            <a:r>
              <a:rPr lang="en-US" dirty="0" smtClean="0"/>
              <a:t>:</a:t>
            </a:r>
          </a:p>
          <a:p>
            <a:pPr marL="914400" lvl="2" indent="0">
              <a:buNone/>
            </a:pPr>
            <a:r>
              <a:rPr lang="en-US" dirty="0" smtClean="0"/>
              <a:t>All object -&gt; Pairs of objects</a:t>
            </a:r>
            <a:endParaRPr lang="en-US" dirty="0" smtClean="0"/>
          </a:p>
          <a:p>
            <a:pPr marL="914400" lvl="1" indent="-457200">
              <a:buFont typeface="+mj-lt"/>
              <a:buAutoNum type="arabicPeriod"/>
            </a:pPr>
            <a:r>
              <a:rPr lang="en-US" dirty="0" err="1" smtClean="0"/>
              <a:t>MidPhase</a:t>
            </a:r>
            <a:r>
              <a:rPr lang="en-US" dirty="0" smtClean="0"/>
              <a:t> (optional):</a:t>
            </a:r>
          </a:p>
          <a:p>
            <a:pPr marL="914400" lvl="2" indent="0">
              <a:buNone/>
            </a:pPr>
            <a:r>
              <a:rPr lang="en-US" dirty="0" smtClean="0"/>
              <a:t>pairs of objects -&gt; pairs of primitives</a:t>
            </a:r>
          </a:p>
          <a:p>
            <a:pPr marL="914400" lvl="1" indent="-457200">
              <a:buFont typeface="+mj-lt"/>
              <a:buAutoNum type="arabicPeriod"/>
            </a:pPr>
            <a:r>
              <a:rPr lang="en-US" dirty="0" err="1" smtClean="0"/>
              <a:t>NarrowPhase</a:t>
            </a:r>
            <a:r>
              <a:rPr lang="en-US" dirty="0" smtClean="0"/>
              <a:t>:</a:t>
            </a:r>
          </a:p>
          <a:p>
            <a:pPr marL="914400" lvl="2" indent="0">
              <a:buNone/>
            </a:pPr>
            <a:r>
              <a:rPr lang="en-US" dirty="0" smtClean="0"/>
              <a:t>pairs of primitives -&gt; intersecting pairs</a:t>
            </a:r>
            <a:endParaRPr lang="en-US" dirty="0" smtClean="0"/>
          </a:p>
        </p:txBody>
      </p:sp>
    </p:spTree>
    <p:extLst>
      <p:ext uri="{BB962C8B-B14F-4D97-AF65-F5344CB8AC3E}">
        <p14:creationId xmlns:p14="http://schemas.microsoft.com/office/powerpoint/2010/main" val="2356771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 Detection - </a:t>
            </a:r>
            <a:r>
              <a:rPr lang="en-US" dirty="0" err="1" smtClean="0"/>
              <a:t>BroadPhase</a:t>
            </a:r>
            <a:endParaRPr lang="en-US" dirty="0"/>
          </a:p>
        </p:txBody>
      </p:sp>
      <p:sp>
        <p:nvSpPr>
          <p:cNvPr id="3" name="Content Placeholder 2"/>
          <p:cNvSpPr>
            <a:spLocks noGrp="1"/>
          </p:cNvSpPr>
          <p:nvPr>
            <p:ph idx="1"/>
          </p:nvPr>
        </p:nvSpPr>
        <p:spPr>
          <a:xfrm>
            <a:off x="838200" y="1825625"/>
            <a:ext cx="10515600" cy="4618718"/>
          </a:xfrm>
        </p:spPr>
        <p:txBody>
          <a:bodyPr>
            <a:normAutofit/>
          </a:bodyPr>
          <a:lstStyle/>
          <a:p>
            <a:pPr marL="0" indent="0">
              <a:buNone/>
            </a:pPr>
            <a:r>
              <a:rPr lang="en-US" dirty="0" smtClean="0"/>
              <a:t>Coarse high-level detection</a:t>
            </a:r>
          </a:p>
          <a:p>
            <a:pPr marL="457200" lvl="1" indent="0">
              <a:buNone/>
            </a:pPr>
            <a:r>
              <a:rPr lang="en-US" dirty="0" smtClean="0"/>
              <a:t>No optimization is better than not doing anything</a:t>
            </a:r>
          </a:p>
          <a:p>
            <a:pPr marL="0" indent="0">
              <a:buNone/>
            </a:pPr>
            <a:r>
              <a:rPr lang="en-US" dirty="0" smtClean="0"/>
              <a:t>Find possible </a:t>
            </a:r>
            <a:r>
              <a:rPr lang="en-US" dirty="0" smtClean="0"/>
              <a:t>pairs </a:t>
            </a:r>
            <a:r>
              <a:rPr lang="en-US" dirty="0" smtClean="0"/>
              <a:t>(returns false-positives)</a:t>
            </a:r>
            <a:endParaRPr lang="en-US" dirty="0" smtClean="0"/>
          </a:p>
        </p:txBody>
      </p:sp>
      <p:grpSp>
        <p:nvGrpSpPr>
          <p:cNvPr id="4" name="Group 3"/>
          <p:cNvGrpSpPr/>
          <p:nvPr/>
        </p:nvGrpSpPr>
        <p:grpSpPr>
          <a:xfrm>
            <a:off x="1752843" y="3693354"/>
            <a:ext cx="1346200" cy="1346200"/>
            <a:chOff x="2346925" y="3511550"/>
            <a:chExt cx="1346200" cy="1346200"/>
          </a:xfrm>
        </p:grpSpPr>
        <p:sp>
          <p:nvSpPr>
            <p:cNvPr id="5" name="Octagon 4"/>
            <p:cNvSpPr/>
            <p:nvPr/>
          </p:nvSpPr>
          <p:spPr>
            <a:xfrm>
              <a:off x="2346925" y="3511550"/>
              <a:ext cx="1346200" cy="1346200"/>
            </a:xfrm>
            <a:prstGeom prst="octagon">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t>A</a:t>
              </a:r>
              <a:endParaRPr lang="en-US" dirty="0"/>
            </a:p>
          </p:txBody>
        </p:sp>
        <p:sp>
          <p:nvSpPr>
            <p:cNvPr id="6" name="Rectangle 5"/>
            <p:cNvSpPr/>
            <p:nvPr/>
          </p:nvSpPr>
          <p:spPr>
            <a:xfrm>
              <a:off x="2346925" y="3511550"/>
              <a:ext cx="1346200" cy="1346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2752454" y="4656916"/>
            <a:ext cx="1273175" cy="1263650"/>
            <a:chOff x="3990975" y="3562350"/>
            <a:chExt cx="1273175" cy="1263650"/>
          </a:xfrm>
        </p:grpSpPr>
        <p:sp>
          <p:nvSpPr>
            <p:cNvPr id="8" name="Lightning Bolt 7"/>
            <p:cNvSpPr/>
            <p:nvPr/>
          </p:nvSpPr>
          <p:spPr>
            <a:xfrm>
              <a:off x="4005562" y="3568700"/>
              <a:ext cx="1231900" cy="1231900"/>
            </a:xfrm>
            <a:prstGeom prst="lightningBol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t>D</a:t>
              </a:r>
              <a:endParaRPr lang="en-US" dirty="0"/>
            </a:p>
          </p:txBody>
        </p:sp>
        <p:sp>
          <p:nvSpPr>
            <p:cNvPr id="9" name="Rectangle 8"/>
            <p:cNvSpPr/>
            <p:nvPr/>
          </p:nvSpPr>
          <p:spPr>
            <a:xfrm>
              <a:off x="3990975" y="3562350"/>
              <a:ext cx="1273175" cy="12636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3830106" y="3593964"/>
            <a:ext cx="1206501" cy="1214120"/>
            <a:chOff x="6499225" y="3778250"/>
            <a:chExt cx="1206501" cy="1214120"/>
          </a:xfrm>
        </p:grpSpPr>
        <p:sp>
          <p:nvSpPr>
            <p:cNvPr id="11" name="Cross 10"/>
            <p:cNvSpPr/>
            <p:nvPr/>
          </p:nvSpPr>
          <p:spPr>
            <a:xfrm>
              <a:off x="6499225" y="3785870"/>
              <a:ext cx="1206500" cy="1206500"/>
            </a:xfrm>
            <a:prstGeom prst="plus">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t>B</a:t>
              </a:r>
              <a:endParaRPr lang="en-US" dirty="0"/>
            </a:p>
          </p:txBody>
        </p:sp>
        <p:sp>
          <p:nvSpPr>
            <p:cNvPr id="12" name="Rectangle 11"/>
            <p:cNvSpPr/>
            <p:nvPr/>
          </p:nvSpPr>
          <p:spPr>
            <a:xfrm>
              <a:off x="6499226" y="3778250"/>
              <a:ext cx="1206500" cy="12141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7039913" y="3601584"/>
            <a:ext cx="715909" cy="715909"/>
            <a:chOff x="8013700" y="2222500"/>
            <a:chExt cx="1460500" cy="1460500"/>
          </a:xfrm>
        </p:grpSpPr>
        <p:sp>
          <p:nvSpPr>
            <p:cNvPr id="14" name="Oval 13"/>
            <p:cNvSpPr/>
            <p:nvPr/>
          </p:nvSpPr>
          <p:spPr>
            <a:xfrm>
              <a:off x="8013700" y="2222500"/>
              <a:ext cx="1460500" cy="146050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t>C</a:t>
              </a:r>
              <a:endParaRPr lang="en-US" dirty="0"/>
            </a:p>
          </p:txBody>
        </p:sp>
        <p:sp>
          <p:nvSpPr>
            <p:cNvPr id="15" name="Rectangle 14"/>
            <p:cNvSpPr/>
            <p:nvPr/>
          </p:nvSpPr>
          <p:spPr>
            <a:xfrm>
              <a:off x="8013700" y="2222500"/>
              <a:ext cx="1460500" cy="1460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6386891" y="4056376"/>
            <a:ext cx="2322957" cy="1600200"/>
            <a:chOff x="6496334" y="3956447"/>
            <a:chExt cx="2322957" cy="1600200"/>
          </a:xfrm>
        </p:grpSpPr>
        <p:grpSp>
          <p:nvGrpSpPr>
            <p:cNvPr id="17" name="Group 16"/>
            <p:cNvGrpSpPr/>
            <p:nvPr/>
          </p:nvGrpSpPr>
          <p:grpSpPr>
            <a:xfrm>
              <a:off x="6496334" y="3956447"/>
              <a:ext cx="2322957" cy="1600200"/>
              <a:chOff x="6496334" y="3956447"/>
              <a:chExt cx="2322957" cy="1600200"/>
            </a:xfrm>
          </p:grpSpPr>
          <p:pic>
            <p:nvPicPr>
              <p:cNvPr id="19" name="Picture 18"/>
              <p:cNvPicPr>
                <a:picLocks noChangeAspect="1"/>
              </p:cNvPicPr>
              <p:nvPr/>
            </p:nvPicPr>
            <p:blipFill>
              <a:blip r:embed="rId3"/>
              <a:stretch>
                <a:fillRect/>
              </a:stretch>
            </p:blipFill>
            <p:spPr>
              <a:xfrm>
                <a:off x="6496334" y="3956447"/>
                <a:ext cx="2322957" cy="1600200"/>
              </a:xfrm>
              <a:prstGeom prst="rect">
                <a:avLst/>
              </a:prstGeom>
            </p:spPr>
          </p:pic>
          <p:sp>
            <p:nvSpPr>
              <p:cNvPr id="20" name="TextBox 19"/>
              <p:cNvSpPr txBox="1"/>
              <p:nvPr/>
            </p:nvSpPr>
            <p:spPr>
              <a:xfrm>
                <a:off x="7431502" y="4585174"/>
                <a:ext cx="492497" cy="369332"/>
              </a:xfrm>
              <a:prstGeom prst="rect">
                <a:avLst/>
              </a:prstGeom>
              <a:noFill/>
            </p:spPr>
            <p:txBody>
              <a:bodyPr wrap="square" rtlCol="0">
                <a:spAutoFit/>
              </a:bodyPr>
              <a:lstStyle/>
              <a:p>
                <a:r>
                  <a:rPr lang="fil-PH" dirty="0" smtClean="0"/>
                  <a:t>E</a:t>
                </a:r>
                <a:endParaRPr lang="en-US" dirty="0"/>
              </a:p>
            </p:txBody>
          </p:sp>
        </p:grpSp>
        <p:sp>
          <p:nvSpPr>
            <p:cNvPr id="18" name="Rectangle 17"/>
            <p:cNvSpPr/>
            <p:nvPr/>
          </p:nvSpPr>
          <p:spPr>
            <a:xfrm>
              <a:off x="6519080" y="3956447"/>
              <a:ext cx="2300211" cy="15925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p:cNvSpPr/>
          <p:nvPr/>
        </p:nvSpPr>
        <p:spPr>
          <a:xfrm>
            <a:off x="3604614" y="6087711"/>
            <a:ext cx="3435299" cy="369332"/>
          </a:xfrm>
          <a:prstGeom prst="rect">
            <a:avLst/>
          </a:prstGeom>
        </p:spPr>
        <p:txBody>
          <a:bodyPr wrap="none">
            <a:spAutoFit/>
          </a:bodyPr>
          <a:lstStyle/>
          <a:p>
            <a:r>
              <a:rPr lang="fil-PH" dirty="0" smtClean="0"/>
              <a:t>Resultant pairs: </a:t>
            </a:r>
            <a:r>
              <a:rPr lang="fil-PH" dirty="0"/>
              <a:t>[A-D], [B-D], [C-E]</a:t>
            </a:r>
            <a:endParaRPr lang="en-US" dirty="0"/>
          </a:p>
        </p:txBody>
      </p:sp>
    </p:spTree>
    <p:extLst>
      <p:ext uri="{BB962C8B-B14F-4D97-AF65-F5344CB8AC3E}">
        <p14:creationId xmlns:p14="http://schemas.microsoft.com/office/powerpoint/2010/main" val="1730808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 Detection - </a:t>
            </a:r>
            <a:r>
              <a:rPr lang="en-US" dirty="0" err="1" smtClean="0"/>
              <a:t>BroadPhase</a:t>
            </a:r>
            <a:endParaRPr lang="en-US" dirty="0"/>
          </a:p>
        </p:txBody>
      </p:sp>
      <p:sp>
        <p:nvSpPr>
          <p:cNvPr id="3" name="Content Placeholder 2"/>
          <p:cNvSpPr>
            <a:spLocks noGrp="1"/>
          </p:cNvSpPr>
          <p:nvPr>
            <p:ph idx="1"/>
          </p:nvPr>
        </p:nvSpPr>
        <p:spPr>
          <a:xfrm>
            <a:off x="838200" y="1825624"/>
            <a:ext cx="10515600" cy="4564289"/>
          </a:xfrm>
        </p:spPr>
        <p:txBody>
          <a:bodyPr>
            <a:normAutofit/>
          </a:bodyPr>
          <a:lstStyle/>
          <a:p>
            <a:pPr marL="0" indent="0">
              <a:buNone/>
            </a:pPr>
            <a:r>
              <a:rPr lang="en-US" dirty="0" smtClean="0"/>
              <a:t>My recommendation:</a:t>
            </a:r>
          </a:p>
          <a:p>
            <a:pPr marL="0" indent="0">
              <a:buNone/>
            </a:pPr>
            <a:endParaRPr lang="en-US" dirty="0"/>
          </a:p>
          <a:p>
            <a:pPr marL="0" indent="0">
              <a:buNone/>
            </a:pPr>
            <a:r>
              <a:rPr lang="en-US" dirty="0" smtClean="0"/>
              <a:t>Start with </a:t>
            </a:r>
            <a:r>
              <a:rPr lang="en-US" dirty="0" err="1" smtClean="0"/>
              <a:t>Aabb</a:t>
            </a:r>
            <a:r>
              <a:rPr lang="en-US" dirty="0" smtClean="0"/>
              <a:t> n-squared:</a:t>
            </a:r>
          </a:p>
          <a:p>
            <a:pPr marL="0" indent="0">
              <a:buNone/>
            </a:pPr>
            <a:r>
              <a:rPr lang="en-US" dirty="0"/>
              <a:t>	</a:t>
            </a:r>
            <a:r>
              <a:rPr lang="en-US" dirty="0" smtClean="0"/>
              <a:t>Easy to implement</a:t>
            </a:r>
          </a:p>
          <a:p>
            <a:pPr marL="0" indent="0">
              <a:buNone/>
            </a:pPr>
            <a:r>
              <a:rPr lang="en-US" dirty="0" smtClean="0"/>
              <a:t>	Hard to get wrong</a:t>
            </a:r>
          </a:p>
          <a:p>
            <a:pPr marL="0" indent="0">
              <a:buNone/>
            </a:pPr>
            <a:endParaRPr lang="en-US" dirty="0"/>
          </a:p>
          <a:p>
            <a:pPr marL="0" indent="0">
              <a:buNone/>
            </a:pPr>
            <a:r>
              <a:rPr lang="en-US" dirty="0" smtClean="0"/>
              <a:t>If needed</a:t>
            </a:r>
            <a:r>
              <a:rPr lang="en-US" dirty="0" smtClean="0"/>
              <a:t>, switch to dynamic </a:t>
            </a:r>
            <a:r>
              <a:rPr lang="en-US" dirty="0" err="1" smtClean="0"/>
              <a:t>aabb</a:t>
            </a:r>
            <a:r>
              <a:rPr lang="en-US" dirty="0" smtClean="0"/>
              <a:t> tree</a:t>
            </a:r>
          </a:p>
          <a:p>
            <a:pPr marL="0" indent="0">
              <a:buNone/>
            </a:pPr>
            <a:r>
              <a:rPr lang="en-US" dirty="0"/>
              <a:t>	</a:t>
            </a:r>
            <a:r>
              <a:rPr lang="en-US" dirty="0" smtClean="0"/>
              <a:t>“Best” all-purpose spatial partition</a:t>
            </a:r>
            <a:endParaRPr lang="en-US" dirty="0" smtClean="0"/>
          </a:p>
        </p:txBody>
      </p:sp>
    </p:spTree>
    <p:extLst>
      <p:ext uri="{BB962C8B-B14F-4D97-AF65-F5344CB8AC3E}">
        <p14:creationId xmlns:p14="http://schemas.microsoft.com/office/powerpoint/2010/main" val="2083694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 Detection - </a:t>
            </a:r>
            <a:r>
              <a:rPr lang="en-US" dirty="0" err="1" smtClean="0"/>
              <a:t>NarrowPhase</a:t>
            </a:r>
            <a:endParaRPr lang="en-US" dirty="0"/>
          </a:p>
        </p:txBody>
      </p:sp>
      <p:sp>
        <p:nvSpPr>
          <p:cNvPr id="3" name="Content Placeholder 2"/>
          <p:cNvSpPr>
            <a:spLocks noGrp="1"/>
          </p:cNvSpPr>
          <p:nvPr>
            <p:ph idx="1"/>
          </p:nvPr>
        </p:nvSpPr>
        <p:spPr/>
        <p:txBody>
          <a:bodyPr/>
          <a:lstStyle/>
          <a:p>
            <a:pPr marL="0" indent="0">
              <a:buNone/>
            </a:pPr>
            <a:r>
              <a:rPr lang="en-US" dirty="0" smtClean="0"/>
              <a:t>Determines if two primitive pairs intersect</a:t>
            </a:r>
            <a:endParaRPr lang="en-US" dirty="0" smtClean="0"/>
          </a:p>
          <a:p>
            <a:pPr marL="0" indent="0">
              <a:buNone/>
            </a:pPr>
            <a:r>
              <a:rPr lang="en-US" dirty="0" smtClean="0"/>
              <a:t>Typically some kind of table for possible shapes:</a:t>
            </a:r>
          </a:p>
          <a:p>
            <a:pPr lvl="1"/>
            <a:r>
              <a:rPr lang="en-US" dirty="0" err="1" smtClean="0"/>
              <a:t>Aabb</a:t>
            </a:r>
            <a:r>
              <a:rPr lang="en-US" dirty="0" smtClean="0"/>
              <a:t>/</a:t>
            </a:r>
            <a:r>
              <a:rPr lang="en-US" dirty="0" err="1" smtClean="0"/>
              <a:t>Aabb</a:t>
            </a:r>
            <a:endParaRPr lang="en-US" dirty="0" smtClean="0"/>
          </a:p>
          <a:p>
            <a:pPr lvl="1"/>
            <a:r>
              <a:rPr lang="en-US" dirty="0" smtClean="0"/>
              <a:t>Sphere/Sphere</a:t>
            </a:r>
          </a:p>
          <a:p>
            <a:pPr lvl="1"/>
            <a:r>
              <a:rPr lang="en-US" dirty="0" err="1" smtClean="0"/>
              <a:t>Aabb</a:t>
            </a:r>
            <a:r>
              <a:rPr lang="en-US" dirty="0" smtClean="0"/>
              <a:t>/Sphere</a:t>
            </a:r>
            <a:endParaRPr lang="en-US" dirty="0" smtClean="0"/>
          </a:p>
          <a:p>
            <a:pPr lvl="1"/>
            <a:r>
              <a:rPr lang="en-US" dirty="0" err="1" smtClean="0"/>
              <a:t>Etc</a:t>
            </a:r>
            <a:r>
              <a:rPr lang="en-US" dirty="0" smtClean="0"/>
              <a:t>…</a:t>
            </a:r>
          </a:p>
          <a:p>
            <a:pPr marL="0" indent="0">
              <a:buNone/>
            </a:pPr>
            <a:endParaRPr lang="en-US" dirty="0" smtClean="0"/>
          </a:p>
          <a:p>
            <a:pPr marL="0" indent="0">
              <a:buNone/>
            </a:pPr>
            <a:r>
              <a:rPr lang="en-US" dirty="0" smtClean="0"/>
              <a:t>Simple </a:t>
            </a:r>
            <a:r>
              <a:rPr lang="en-US" dirty="0" smtClean="0"/>
              <a:t>shapes tend to have hand-written tests</a:t>
            </a:r>
          </a:p>
          <a:p>
            <a:pPr marL="0" indent="0">
              <a:buNone/>
            </a:pPr>
            <a:r>
              <a:rPr lang="en-US" dirty="0" smtClean="0"/>
              <a:t>For generic stuff look at SAT/GJK</a:t>
            </a:r>
            <a:endParaRPr lang="en-US" dirty="0"/>
          </a:p>
        </p:txBody>
      </p:sp>
    </p:spTree>
    <p:extLst>
      <p:ext uri="{BB962C8B-B14F-4D97-AF65-F5344CB8AC3E}">
        <p14:creationId xmlns:p14="http://schemas.microsoft.com/office/powerpoint/2010/main" val="922231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NarrowPhase</a:t>
            </a:r>
            <a:r>
              <a:rPr lang="en-US" dirty="0" smtClean="0"/>
              <a:t> - </a:t>
            </a:r>
            <a:r>
              <a:rPr lang="en-US" dirty="0" err="1" smtClean="0"/>
              <a:t>ContactManifold</a:t>
            </a:r>
            <a:endParaRPr lang="en-US" dirty="0"/>
          </a:p>
        </p:txBody>
      </p:sp>
      <p:sp>
        <p:nvSpPr>
          <p:cNvPr id="3" name="Content Placeholder 2"/>
          <p:cNvSpPr>
            <a:spLocks noGrp="1"/>
          </p:cNvSpPr>
          <p:nvPr>
            <p:ph idx="1"/>
          </p:nvPr>
        </p:nvSpPr>
        <p:spPr/>
        <p:txBody>
          <a:bodyPr/>
          <a:lstStyle/>
          <a:p>
            <a:pPr marL="0" indent="0">
              <a:buNone/>
            </a:pPr>
            <a:r>
              <a:rPr lang="en-US" dirty="0" smtClean="0"/>
              <a:t>Resolution needs information about how objects </a:t>
            </a:r>
            <a:r>
              <a:rPr lang="en-US" dirty="0" smtClean="0"/>
              <a:t>collided</a:t>
            </a:r>
            <a:endParaRPr lang="en-US" dirty="0" smtClean="0"/>
          </a:p>
        </p:txBody>
      </p:sp>
      <p:sp>
        <p:nvSpPr>
          <p:cNvPr id="4" name="Text Box 2"/>
          <p:cNvSpPr txBox="1">
            <a:spLocks noChangeArrowheads="1"/>
          </p:cNvSpPr>
          <p:nvPr/>
        </p:nvSpPr>
        <p:spPr bwMode="auto">
          <a:xfrm>
            <a:off x="3377242" y="2662466"/>
            <a:ext cx="4177443" cy="267765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400" dirty="0" err="1">
                <a:solidFill>
                  <a:srgbClr val="0000FF"/>
                </a:solidFill>
                <a:latin typeface="Consolas" panose="020B0609020204030204" pitchFamily="49" charset="0"/>
              </a:rPr>
              <a:t>struct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Manifold</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struct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ContactPoint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Vector2</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mPointA</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Vector2</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mPointB</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mPenetration</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Vector2</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mNormal</a:t>
            </a:r>
            <a:r>
              <a:rPr lang="en-US" sz="1400" dirty="0" smtClean="0">
                <a:solidFill>
                  <a:srgbClr val="000000"/>
                </a:solidFill>
                <a:latin typeface="Consolas" panose="020B0609020204030204" pitchFamily="49" charset="0"/>
              </a:rPr>
              <a:t>;</a:t>
            </a:r>
            <a:r>
              <a:rPr lang="en-US" sz="1400" dirty="0">
                <a:solidFill>
                  <a:srgbClr val="008000"/>
                </a:solidFill>
                <a:latin typeface="Consolas" panose="020B0609020204030204" pitchFamily="49" charset="0"/>
              </a:rPr>
              <a:t> // From A to B</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Array</a:t>
            </a:r>
            <a:r>
              <a:rPr lang="en-US" sz="1400" dirty="0">
                <a:solidFill>
                  <a:srgbClr val="000000"/>
                </a:solidFill>
                <a:latin typeface="Consolas" panose="020B0609020204030204" pitchFamily="49" charset="0"/>
              </a:rPr>
              <a:t>&lt;</a:t>
            </a:r>
            <a:r>
              <a:rPr lang="en-US" sz="1400" dirty="0" err="1">
                <a:solidFill>
                  <a:srgbClr val="0000FF"/>
                </a:solidFill>
                <a:latin typeface="Consolas" panose="020B0609020204030204" pitchFamily="49" charset="0"/>
              </a:rPr>
              <a:t>ContactPoint</a:t>
            </a:r>
            <a:r>
              <a:rPr lang="en-US" sz="1400" dirty="0">
                <a:solidFill>
                  <a:srgbClr val="000000"/>
                </a:solidFill>
                <a:latin typeface="Consolas" panose="020B0609020204030204" pitchFamily="49" charset="0"/>
              </a:rPr>
              <a:t>&gt; </a:t>
            </a:r>
            <a:r>
              <a:rPr lang="en-US" sz="1400" dirty="0" err="1">
                <a:solidFill>
                  <a:srgbClr val="000080"/>
                </a:solidFill>
                <a:latin typeface="Consolas" panose="020B0609020204030204" pitchFamily="49" charset="0"/>
              </a:rPr>
              <a:t>mContactPoints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1337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Game Physics</a:t>
            </a:r>
            <a:endParaRPr lang="en-US" dirty="0"/>
          </a:p>
        </p:txBody>
      </p:sp>
      <p:sp>
        <p:nvSpPr>
          <p:cNvPr id="3" name="Content Placeholder 2"/>
          <p:cNvSpPr>
            <a:spLocks noGrp="1"/>
          </p:cNvSpPr>
          <p:nvPr>
            <p:ph idx="1"/>
          </p:nvPr>
        </p:nvSpPr>
        <p:spPr/>
        <p:txBody>
          <a:bodyPr/>
          <a:lstStyle/>
          <a:p>
            <a:pPr marL="0" indent="0">
              <a:buNone/>
            </a:pPr>
            <a:r>
              <a:rPr lang="en-US" dirty="0" smtClean="0"/>
              <a:t>All </a:t>
            </a:r>
            <a:r>
              <a:rPr lang="en-US" dirty="0" smtClean="0"/>
              <a:t>about making believable </a:t>
            </a:r>
            <a:r>
              <a:rPr lang="en-US" dirty="0" smtClean="0"/>
              <a:t>interactions</a:t>
            </a:r>
            <a:endParaRPr lang="en-US" dirty="0" smtClean="0"/>
          </a:p>
          <a:p>
            <a:pPr marL="0" indent="0">
              <a:buNone/>
            </a:pPr>
            <a:r>
              <a:rPr lang="en-US" dirty="0" smtClean="0"/>
              <a:t>Approximate real world for speed and stability</a:t>
            </a:r>
            <a:endParaRPr lang="en-US" dirty="0" smtClean="0"/>
          </a:p>
          <a:p>
            <a:pPr marL="0" indent="0">
              <a:buNone/>
            </a:pPr>
            <a:r>
              <a:rPr lang="en-US" dirty="0" smtClean="0"/>
              <a:t>Focusing on Rigid Body dynamics and 2D</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*Physics engines are (</a:t>
            </a:r>
            <a:r>
              <a:rPr lang="en-US" dirty="0" err="1" smtClean="0"/>
              <a:t>kinda</a:t>
            </a:r>
            <a:r>
              <a:rPr lang="en-US" dirty="0" smtClean="0"/>
              <a:t>) hard</a:t>
            </a:r>
            <a:endParaRPr lang="en-US" dirty="0"/>
          </a:p>
        </p:txBody>
      </p:sp>
    </p:spTree>
    <p:extLst>
      <p:ext uri="{BB962C8B-B14F-4D97-AF65-F5344CB8AC3E}">
        <p14:creationId xmlns:p14="http://schemas.microsoft.com/office/powerpoint/2010/main" val="159895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NarrowPhase</a:t>
            </a:r>
            <a:r>
              <a:rPr lang="en-US" dirty="0" smtClean="0"/>
              <a:t> - Generic</a:t>
            </a:r>
            <a:endParaRPr lang="en-US" dirty="0"/>
          </a:p>
        </p:txBody>
      </p:sp>
      <p:sp>
        <p:nvSpPr>
          <p:cNvPr id="3" name="Content Placeholder 2"/>
          <p:cNvSpPr>
            <a:spLocks noGrp="1"/>
          </p:cNvSpPr>
          <p:nvPr>
            <p:ph idx="1"/>
          </p:nvPr>
        </p:nvSpPr>
        <p:spPr>
          <a:xfrm>
            <a:off x="838200" y="1502230"/>
            <a:ext cx="10515600" cy="707570"/>
          </a:xfrm>
        </p:spPr>
        <p:txBody>
          <a:bodyPr>
            <a:normAutofit/>
          </a:bodyPr>
          <a:lstStyle/>
          <a:p>
            <a:pPr marL="0" indent="0">
              <a:buNone/>
            </a:pPr>
            <a:r>
              <a:rPr lang="en-US" dirty="0"/>
              <a:t>Simple shapes tend to have hand-written </a:t>
            </a:r>
            <a:r>
              <a:rPr lang="en-US" dirty="0" smtClean="0"/>
              <a:t>tests</a:t>
            </a:r>
            <a:endParaRPr lang="en-US" dirty="0"/>
          </a:p>
        </p:txBody>
      </p:sp>
      <p:sp>
        <p:nvSpPr>
          <p:cNvPr id="4" name="Content Placeholder 2"/>
          <p:cNvSpPr txBox="1">
            <a:spLocks/>
          </p:cNvSpPr>
          <p:nvPr/>
        </p:nvSpPr>
        <p:spPr>
          <a:xfrm>
            <a:off x="838200" y="2182137"/>
            <a:ext cx="10515600" cy="44254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Two common generic algorithms:</a:t>
            </a:r>
          </a:p>
          <a:p>
            <a:pPr marL="0" indent="0">
              <a:buFont typeface="Arial" panose="020B0604020202020204" pitchFamily="34" charset="0"/>
              <a:buNone/>
            </a:pPr>
            <a:r>
              <a:rPr lang="en-US" dirty="0" smtClean="0"/>
              <a:t>SAT</a:t>
            </a:r>
          </a:p>
          <a:p>
            <a:pPr lvl="1"/>
            <a:r>
              <a:rPr lang="en-US" dirty="0" smtClean="0"/>
              <a:t>Easy to understand</a:t>
            </a:r>
          </a:p>
          <a:p>
            <a:pPr lvl="1"/>
            <a:r>
              <a:rPr lang="en-US" dirty="0" smtClean="0"/>
              <a:t>Easy to implement</a:t>
            </a:r>
          </a:p>
          <a:p>
            <a:pPr lvl="1"/>
            <a:r>
              <a:rPr lang="en-US" dirty="0" smtClean="0"/>
              <a:t>Doesn’t work with curved surfaces</a:t>
            </a:r>
          </a:p>
          <a:p>
            <a:pPr marL="0" indent="0">
              <a:buFont typeface="Arial" panose="020B0604020202020204" pitchFamily="34" charset="0"/>
              <a:buNone/>
            </a:pPr>
            <a:r>
              <a:rPr lang="en-US" dirty="0" smtClean="0"/>
              <a:t>GJK</a:t>
            </a:r>
          </a:p>
          <a:p>
            <a:pPr lvl="1"/>
            <a:r>
              <a:rPr lang="en-US" dirty="0" smtClean="0"/>
              <a:t>Works with everything</a:t>
            </a:r>
          </a:p>
          <a:p>
            <a:pPr lvl="1"/>
            <a:r>
              <a:rPr lang="en-US" dirty="0" smtClean="0"/>
              <a:t>Hard to understand</a:t>
            </a:r>
          </a:p>
          <a:p>
            <a:pPr lvl="1"/>
            <a:r>
              <a:rPr lang="en-US" dirty="0" smtClean="0"/>
              <a:t>Not hard to implement</a:t>
            </a:r>
          </a:p>
          <a:p>
            <a:pPr lvl="1"/>
            <a:r>
              <a:rPr lang="en-US" dirty="0" smtClean="0"/>
              <a:t>Hard to get contact info  (EPA)</a:t>
            </a:r>
            <a:endParaRPr lang="en-US" dirty="0"/>
          </a:p>
        </p:txBody>
      </p:sp>
    </p:spTree>
    <p:extLst>
      <p:ext uri="{BB962C8B-B14F-4D97-AF65-F5344CB8AC3E}">
        <p14:creationId xmlns:p14="http://schemas.microsoft.com/office/powerpoint/2010/main" val="2704077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Collision Detection - </a:t>
            </a:r>
            <a:r>
              <a:rPr lang="en-US" dirty="0" err="1" smtClean="0"/>
              <a:t>MidPhase</a:t>
            </a:r>
            <a:endParaRPr lang="en-US" dirty="0"/>
          </a:p>
        </p:txBody>
      </p:sp>
      <p:sp>
        <p:nvSpPr>
          <p:cNvPr id="3" name="Content Placeholder 2"/>
          <p:cNvSpPr>
            <a:spLocks noGrp="1"/>
          </p:cNvSpPr>
          <p:nvPr>
            <p:ph idx="1"/>
          </p:nvPr>
        </p:nvSpPr>
        <p:spPr>
          <a:xfrm>
            <a:off x="838200" y="1524000"/>
            <a:ext cx="10515600" cy="4652963"/>
          </a:xfrm>
        </p:spPr>
        <p:txBody>
          <a:bodyPr>
            <a:normAutofit/>
          </a:bodyPr>
          <a:lstStyle/>
          <a:p>
            <a:pPr marL="0" indent="0">
              <a:buNone/>
            </a:pPr>
            <a:r>
              <a:rPr lang="en-US" dirty="0" smtClean="0"/>
              <a:t>Turns object pairs into primitives (optional phase)</a:t>
            </a:r>
            <a:endParaRPr lang="en-US" dirty="0" smtClean="0"/>
          </a:p>
        </p:txBody>
      </p:sp>
      <p:grpSp>
        <p:nvGrpSpPr>
          <p:cNvPr id="4" name="Group 3"/>
          <p:cNvGrpSpPr/>
          <p:nvPr/>
        </p:nvGrpSpPr>
        <p:grpSpPr>
          <a:xfrm>
            <a:off x="2886834" y="2386711"/>
            <a:ext cx="1580389" cy="1580389"/>
            <a:chOff x="8013700" y="2222500"/>
            <a:chExt cx="1460500" cy="1460500"/>
          </a:xfrm>
        </p:grpSpPr>
        <p:sp>
          <p:nvSpPr>
            <p:cNvPr id="5" name="Oval 4"/>
            <p:cNvSpPr/>
            <p:nvPr/>
          </p:nvSpPr>
          <p:spPr>
            <a:xfrm>
              <a:off x="8013700" y="2222500"/>
              <a:ext cx="1460500" cy="146050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t>C</a:t>
              </a:r>
              <a:endParaRPr lang="en-US" dirty="0"/>
            </a:p>
          </p:txBody>
        </p:sp>
        <p:sp>
          <p:nvSpPr>
            <p:cNvPr id="6" name="Rectangle 5"/>
            <p:cNvSpPr/>
            <p:nvPr/>
          </p:nvSpPr>
          <p:spPr>
            <a:xfrm>
              <a:off x="8013700" y="2222500"/>
              <a:ext cx="1460500" cy="1460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8423583" y="2026333"/>
            <a:ext cx="1580389" cy="1580389"/>
            <a:chOff x="8013700" y="2222500"/>
            <a:chExt cx="1460500" cy="1460500"/>
          </a:xfrm>
        </p:grpSpPr>
        <p:sp>
          <p:nvSpPr>
            <p:cNvPr id="8" name="Oval 7"/>
            <p:cNvSpPr/>
            <p:nvPr/>
          </p:nvSpPr>
          <p:spPr>
            <a:xfrm>
              <a:off x="8013700" y="2222500"/>
              <a:ext cx="1460500" cy="146050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t>C</a:t>
              </a:r>
              <a:endParaRPr lang="en-US" dirty="0"/>
            </a:p>
          </p:txBody>
        </p:sp>
        <p:sp>
          <p:nvSpPr>
            <p:cNvPr id="9" name="Rectangle 8"/>
            <p:cNvSpPr/>
            <p:nvPr/>
          </p:nvSpPr>
          <p:spPr>
            <a:xfrm>
              <a:off x="8013700" y="2222500"/>
              <a:ext cx="1460500" cy="1460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8423583" y="4821625"/>
            <a:ext cx="1580389" cy="1580389"/>
            <a:chOff x="8013700" y="2222500"/>
            <a:chExt cx="1460500" cy="1460500"/>
          </a:xfrm>
        </p:grpSpPr>
        <p:sp>
          <p:nvSpPr>
            <p:cNvPr id="11" name="Oval 10"/>
            <p:cNvSpPr/>
            <p:nvPr/>
          </p:nvSpPr>
          <p:spPr>
            <a:xfrm>
              <a:off x="8013700" y="2222500"/>
              <a:ext cx="1460500" cy="146050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l-PH" dirty="0" smtClean="0"/>
                <a:t>C</a:t>
              </a:r>
              <a:endParaRPr lang="en-US" dirty="0"/>
            </a:p>
          </p:txBody>
        </p:sp>
        <p:sp>
          <p:nvSpPr>
            <p:cNvPr id="12" name="Rectangle 11"/>
            <p:cNvSpPr/>
            <p:nvPr/>
          </p:nvSpPr>
          <p:spPr>
            <a:xfrm>
              <a:off x="8013700" y="2222500"/>
              <a:ext cx="1460500" cy="1460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p:cNvPicPr>
            <a:picLocks noChangeAspect="1"/>
          </p:cNvPicPr>
          <p:nvPr/>
        </p:nvPicPr>
        <p:blipFill>
          <a:blip r:embed="rId3"/>
          <a:stretch>
            <a:fillRect/>
          </a:stretch>
        </p:blipFill>
        <p:spPr>
          <a:xfrm>
            <a:off x="1941090" y="3789940"/>
            <a:ext cx="3996180" cy="2741587"/>
          </a:xfrm>
          <a:prstGeom prst="rect">
            <a:avLst/>
          </a:prstGeom>
        </p:spPr>
      </p:pic>
      <p:pic>
        <p:nvPicPr>
          <p:cNvPr id="14" name="Picture 13"/>
          <p:cNvPicPr>
            <a:picLocks noChangeAspect="1"/>
          </p:cNvPicPr>
          <p:nvPr/>
        </p:nvPicPr>
        <p:blipFill>
          <a:blip r:embed="rId4"/>
          <a:stretch>
            <a:fillRect/>
          </a:stretch>
        </p:blipFill>
        <p:spPr>
          <a:xfrm>
            <a:off x="8196162" y="3538628"/>
            <a:ext cx="1324448" cy="251312"/>
          </a:xfrm>
          <a:prstGeom prst="rect">
            <a:avLst/>
          </a:prstGeom>
        </p:spPr>
      </p:pic>
      <p:pic>
        <p:nvPicPr>
          <p:cNvPr id="15" name="Picture 14"/>
          <p:cNvPicPr>
            <a:picLocks noChangeAspect="1"/>
          </p:cNvPicPr>
          <p:nvPr/>
        </p:nvPicPr>
        <p:blipFill>
          <a:blip r:embed="rId5"/>
          <a:stretch>
            <a:fillRect/>
          </a:stretch>
        </p:blipFill>
        <p:spPr>
          <a:xfrm>
            <a:off x="9614547" y="6033777"/>
            <a:ext cx="627971" cy="628280"/>
          </a:xfrm>
          <a:prstGeom prst="rect">
            <a:avLst/>
          </a:prstGeom>
        </p:spPr>
      </p:pic>
      <p:cxnSp>
        <p:nvCxnSpPr>
          <p:cNvPr id="16" name="Straight Arrow Connector 15"/>
          <p:cNvCxnSpPr/>
          <p:nvPr/>
        </p:nvCxnSpPr>
        <p:spPr>
          <a:xfrm flipV="1">
            <a:off x="6437086" y="2972883"/>
            <a:ext cx="1589496" cy="10154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378576" y="4899476"/>
            <a:ext cx="1706516" cy="81784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3749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Resolution</a:t>
            </a:r>
            <a:endParaRPr lang="en-US" dirty="0"/>
          </a:p>
        </p:txBody>
      </p:sp>
      <p:sp>
        <p:nvSpPr>
          <p:cNvPr id="3" name="Content Placeholder 2"/>
          <p:cNvSpPr>
            <a:spLocks noGrp="1"/>
          </p:cNvSpPr>
          <p:nvPr>
            <p:ph idx="1"/>
          </p:nvPr>
        </p:nvSpPr>
        <p:spPr/>
        <p:txBody>
          <a:bodyPr/>
          <a:lstStyle/>
          <a:p>
            <a:pPr marL="0" indent="0">
              <a:buNone/>
            </a:pPr>
            <a:r>
              <a:rPr lang="en-US" dirty="0" smtClean="0"/>
              <a:t>Resolves collisions given mass </a:t>
            </a:r>
            <a:r>
              <a:rPr lang="en-US" dirty="0" smtClean="0"/>
              <a:t>and contact </a:t>
            </a:r>
            <a:r>
              <a:rPr lang="en-US" dirty="0" smtClean="0"/>
              <a:t>data</a:t>
            </a:r>
          </a:p>
          <a:p>
            <a:pPr marL="457200" lvl="1" indent="0">
              <a:buNone/>
            </a:pPr>
            <a:r>
              <a:rPr lang="en-US" dirty="0" smtClean="0"/>
              <a:t>Doesn’t need colliders</a:t>
            </a:r>
          </a:p>
          <a:p>
            <a:pPr marL="457200" lvl="1" indent="0">
              <a:buNone/>
            </a:pPr>
            <a:endParaRPr lang="en-US" dirty="0" smtClean="0"/>
          </a:p>
          <a:p>
            <a:pPr marL="0" indent="0">
              <a:buNone/>
            </a:pPr>
            <a:r>
              <a:rPr lang="en-US" dirty="0" smtClean="0"/>
              <a:t>Most </a:t>
            </a:r>
            <a:r>
              <a:rPr lang="en-US" dirty="0" smtClean="0"/>
              <a:t>expensive </a:t>
            </a:r>
            <a:r>
              <a:rPr lang="en-US" dirty="0" smtClean="0"/>
              <a:t>phase!</a:t>
            </a:r>
            <a:endParaRPr lang="en-US" dirty="0"/>
          </a:p>
        </p:txBody>
      </p:sp>
    </p:spTree>
    <p:extLst>
      <p:ext uri="{BB962C8B-B14F-4D97-AF65-F5344CB8AC3E}">
        <p14:creationId xmlns:p14="http://schemas.microsoft.com/office/powerpoint/2010/main" val="726898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Resolution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Two </a:t>
            </a:r>
            <a:r>
              <a:rPr lang="en-US" dirty="0" smtClean="0"/>
              <a:t>main approaches:</a:t>
            </a:r>
          </a:p>
          <a:p>
            <a:pPr marL="0" indent="0">
              <a:buNone/>
            </a:pPr>
            <a:r>
              <a:rPr lang="en-US" dirty="0" smtClean="0"/>
              <a:t>Impulses:</a:t>
            </a:r>
            <a:endParaRPr lang="en-US" dirty="0" smtClean="0"/>
          </a:p>
          <a:p>
            <a:pPr lvl="1"/>
            <a:r>
              <a:rPr lang="en-US" dirty="0" smtClean="0"/>
              <a:t>Easy to start</a:t>
            </a:r>
          </a:p>
          <a:p>
            <a:pPr lvl="1"/>
            <a:r>
              <a:rPr lang="en-US" dirty="0" smtClean="0"/>
              <a:t>Hard to get stable (stacking)</a:t>
            </a:r>
          </a:p>
          <a:p>
            <a:pPr lvl="1"/>
            <a:r>
              <a:rPr lang="en-US" dirty="0" smtClean="0"/>
              <a:t>Hard to represent non-contacts</a:t>
            </a:r>
          </a:p>
          <a:p>
            <a:pPr marL="0" indent="0">
              <a:buNone/>
            </a:pPr>
            <a:r>
              <a:rPr lang="en-US" dirty="0" smtClean="0"/>
              <a:t>Constraints</a:t>
            </a:r>
          </a:p>
          <a:p>
            <a:pPr lvl="1"/>
            <a:r>
              <a:rPr lang="en-US" dirty="0" smtClean="0"/>
              <a:t>Hard to start</a:t>
            </a:r>
          </a:p>
          <a:p>
            <a:pPr lvl="1"/>
            <a:r>
              <a:rPr lang="en-US" dirty="0" smtClean="0"/>
              <a:t>Stable</a:t>
            </a:r>
          </a:p>
          <a:p>
            <a:pPr lvl="1"/>
            <a:r>
              <a:rPr lang="en-US" dirty="0" smtClean="0"/>
              <a:t>Can represent and constraint</a:t>
            </a:r>
          </a:p>
        </p:txBody>
      </p:sp>
      <p:sp>
        <p:nvSpPr>
          <p:cNvPr id="4" name="Content Placeholder 2"/>
          <p:cNvSpPr txBox="1">
            <a:spLocks/>
          </p:cNvSpPr>
          <p:nvPr/>
        </p:nvSpPr>
        <p:spPr>
          <a:xfrm>
            <a:off x="1872342" y="6175149"/>
            <a:ext cx="8447315" cy="4650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a:t>
            </a:r>
            <a:r>
              <a:rPr lang="en-US" sz="2000" dirty="0" smtClean="0"/>
              <a:t>Start with impulses: If set-up properly not hard to update into constraints</a:t>
            </a:r>
            <a:endParaRPr lang="en-US" sz="2000" dirty="0"/>
          </a:p>
        </p:txBody>
      </p:sp>
    </p:spTree>
    <p:extLst>
      <p:ext uri="{BB962C8B-B14F-4D97-AF65-F5344CB8AC3E}">
        <p14:creationId xmlns:p14="http://schemas.microsoft.com/office/powerpoint/2010/main" val="432683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a:t>
            </a:r>
            <a:endParaRPr lang="en-US" dirty="0"/>
          </a:p>
        </p:txBody>
      </p:sp>
      <p:sp>
        <p:nvSpPr>
          <p:cNvPr id="3" name="Content Placeholder 2"/>
          <p:cNvSpPr>
            <a:spLocks noGrp="1"/>
          </p:cNvSpPr>
          <p:nvPr>
            <p:ph idx="1"/>
          </p:nvPr>
        </p:nvSpPr>
        <p:spPr/>
        <p:txBody>
          <a:bodyPr/>
          <a:lstStyle/>
          <a:p>
            <a:pPr marL="0" indent="0">
              <a:buNone/>
            </a:pPr>
            <a:r>
              <a:rPr lang="en-US" dirty="0" smtClean="0"/>
              <a:t>Tell everyone else what happened</a:t>
            </a:r>
          </a:p>
          <a:p>
            <a:pPr marL="457200" lvl="1" indent="0">
              <a:buNone/>
            </a:pPr>
            <a:r>
              <a:rPr lang="en-US" dirty="0" smtClean="0"/>
              <a:t>Update transform data</a:t>
            </a:r>
          </a:p>
          <a:p>
            <a:pPr marL="457200" lvl="1" indent="0">
              <a:buNone/>
            </a:pPr>
            <a:r>
              <a:rPr lang="en-US" dirty="0" smtClean="0"/>
              <a:t>Send events</a:t>
            </a:r>
            <a:endParaRPr lang="en-US" dirty="0"/>
          </a:p>
        </p:txBody>
      </p:sp>
    </p:spTree>
    <p:extLst>
      <p:ext uri="{BB962C8B-B14F-4D97-AF65-F5344CB8AC3E}">
        <p14:creationId xmlns:p14="http://schemas.microsoft.com/office/powerpoint/2010/main" val="416240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Implementation Order</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Ignore rotation to start!</a:t>
            </a:r>
          </a:p>
          <a:p>
            <a:pPr marL="0" indent="0">
              <a:buNone/>
            </a:pPr>
            <a:endParaRPr lang="en-US" dirty="0"/>
          </a:p>
          <a:p>
            <a:pPr marL="0" indent="0">
              <a:buNone/>
            </a:pPr>
            <a:r>
              <a:rPr lang="en-US" dirty="0" smtClean="0"/>
              <a:t>Basic setup:</a:t>
            </a:r>
          </a:p>
          <a:p>
            <a:pPr marL="0" indent="0">
              <a:buNone/>
            </a:pPr>
            <a:r>
              <a:rPr lang="en-US" dirty="0"/>
              <a:t>	</a:t>
            </a:r>
            <a:r>
              <a:rPr lang="en-US" dirty="0" smtClean="0"/>
              <a:t>Setup components/properties</a:t>
            </a:r>
          </a:p>
          <a:p>
            <a:pPr marL="0" indent="0">
              <a:buNone/>
            </a:pPr>
            <a:r>
              <a:rPr lang="en-US" dirty="0"/>
              <a:t>	</a:t>
            </a:r>
            <a:r>
              <a:rPr lang="en-US" dirty="0" smtClean="0"/>
              <a:t>Get data organized on the space</a:t>
            </a:r>
            <a:endParaRPr lang="en-US" dirty="0" smtClean="0"/>
          </a:p>
          <a:p>
            <a:pPr marL="0" indent="0">
              <a:buNone/>
            </a:pPr>
            <a:r>
              <a:rPr lang="en-US" dirty="0" smtClean="0"/>
              <a:t>	Stub 4 main phases</a:t>
            </a:r>
            <a:endParaRPr lang="en-US" dirty="0"/>
          </a:p>
        </p:txBody>
      </p:sp>
    </p:spTree>
    <p:extLst>
      <p:ext uri="{BB962C8B-B14F-4D97-AF65-F5344CB8AC3E}">
        <p14:creationId xmlns:p14="http://schemas.microsoft.com/office/powerpoint/2010/main" val="1196246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Implementation Order</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Integration:</a:t>
            </a:r>
          </a:p>
          <a:p>
            <a:pPr marL="457200" lvl="1" indent="0">
              <a:buNone/>
            </a:pPr>
            <a:r>
              <a:rPr lang="en-US" dirty="0" smtClean="0"/>
              <a:t>Apply basic forces to get objects moving</a:t>
            </a:r>
          </a:p>
          <a:p>
            <a:pPr marL="457200" lvl="1" indent="0">
              <a:buNone/>
            </a:pPr>
            <a:r>
              <a:rPr lang="en-US" dirty="0" smtClean="0"/>
              <a:t>Requires transferring data back to the engine</a:t>
            </a:r>
            <a:endParaRPr lang="en-US" dirty="0"/>
          </a:p>
        </p:txBody>
      </p:sp>
    </p:spTree>
    <p:extLst>
      <p:ext uri="{BB962C8B-B14F-4D97-AF65-F5344CB8AC3E}">
        <p14:creationId xmlns:p14="http://schemas.microsoft.com/office/powerpoint/2010/main" val="3508637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Implementation Order</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Collision detection:</a:t>
            </a:r>
          </a:p>
          <a:p>
            <a:pPr marL="914400" lvl="1" indent="-457200">
              <a:buFont typeface="+mj-lt"/>
              <a:buAutoNum type="arabicPeriod"/>
            </a:pPr>
            <a:r>
              <a:rPr lang="en-US" dirty="0" smtClean="0"/>
              <a:t>Stub </a:t>
            </a:r>
            <a:r>
              <a:rPr lang="en-US" dirty="0" err="1" smtClean="0"/>
              <a:t>BroadPhase</a:t>
            </a:r>
            <a:r>
              <a:rPr lang="en-US" dirty="0" smtClean="0"/>
              <a:t> (N-Squared)</a:t>
            </a:r>
          </a:p>
          <a:p>
            <a:pPr marL="914400" lvl="1" indent="-457200">
              <a:buFont typeface="+mj-lt"/>
              <a:buAutoNum type="arabicPeriod"/>
            </a:pPr>
            <a:r>
              <a:rPr lang="en-US" dirty="0" smtClean="0"/>
              <a:t>Simple </a:t>
            </a:r>
            <a:r>
              <a:rPr lang="en-US" dirty="0" err="1" smtClean="0"/>
              <a:t>NarrowPhase</a:t>
            </a:r>
            <a:endParaRPr lang="en-US" dirty="0" smtClean="0"/>
          </a:p>
          <a:p>
            <a:pPr lvl="2"/>
            <a:r>
              <a:rPr lang="en-US" dirty="0" smtClean="0"/>
              <a:t>Spheres and boxes</a:t>
            </a:r>
          </a:p>
          <a:p>
            <a:pPr lvl="1"/>
            <a:endParaRPr lang="en-US" dirty="0" smtClean="0"/>
          </a:p>
          <a:p>
            <a:pPr marL="0" indent="0">
              <a:buNone/>
            </a:pPr>
            <a:endParaRPr lang="en-US" dirty="0" smtClean="0"/>
          </a:p>
          <a:p>
            <a:pPr marL="0" indent="0">
              <a:buNone/>
            </a:pPr>
            <a:r>
              <a:rPr lang="en-US" dirty="0" smtClean="0"/>
              <a:t>Debug draw results</a:t>
            </a:r>
          </a:p>
          <a:p>
            <a:pPr marL="0" indent="0">
              <a:buNone/>
            </a:pPr>
            <a:r>
              <a:rPr lang="en-US" dirty="0" smtClean="0"/>
              <a:t>Only need normal and penetration to start</a:t>
            </a:r>
            <a:endParaRPr lang="en-US" dirty="0"/>
          </a:p>
        </p:txBody>
      </p:sp>
    </p:spTree>
    <p:extLst>
      <p:ext uri="{BB962C8B-B14F-4D97-AF65-F5344CB8AC3E}">
        <p14:creationId xmlns:p14="http://schemas.microsoft.com/office/powerpoint/2010/main" val="39406805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Implementation Order</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Resolution:</a:t>
            </a:r>
          </a:p>
          <a:p>
            <a:pPr marL="0" indent="0">
              <a:buNone/>
            </a:pPr>
            <a:r>
              <a:rPr lang="en-US" dirty="0" smtClean="0"/>
              <a:t>Start with spheres hitting without gravity</a:t>
            </a:r>
          </a:p>
          <a:p>
            <a:pPr marL="457200" lvl="1" indent="0">
              <a:buNone/>
            </a:pPr>
            <a:r>
              <a:rPr lang="en-US" dirty="0" smtClean="0"/>
              <a:t>Tests basic resolution, restitution, and mass</a:t>
            </a:r>
          </a:p>
          <a:p>
            <a:pPr marL="0" indent="0">
              <a:buNone/>
            </a:pPr>
            <a:r>
              <a:rPr lang="en-US" dirty="0" smtClean="0"/>
              <a:t>Move onto sphere resting on static box</a:t>
            </a:r>
          </a:p>
          <a:p>
            <a:pPr marL="457200" lvl="1" indent="0">
              <a:buNone/>
            </a:pPr>
            <a:r>
              <a:rPr lang="en-US" dirty="0" smtClean="0"/>
              <a:t>Requires penetration resolution</a:t>
            </a:r>
            <a:endParaRPr lang="en-US" dirty="0" smtClean="0"/>
          </a:p>
          <a:p>
            <a:pPr marL="0" indent="0">
              <a:buNone/>
            </a:pPr>
            <a:endParaRPr lang="en-US" dirty="0" smtClean="0"/>
          </a:p>
          <a:p>
            <a:pPr marL="0" indent="0">
              <a:buNone/>
            </a:pPr>
            <a:r>
              <a:rPr lang="en-US" dirty="0" smtClean="0"/>
              <a:t>Add friction</a:t>
            </a:r>
            <a:endParaRPr lang="en-US" dirty="0"/>
          </a:p>
          <a:p>
            <a:pPr marL="457200" lvl="1" indent="0">
              <a:buNone/>
            </a:pPr>
            <a:r>
              <a:rPr lang="en-US" dirty="0" smtClean="0"/>
              <a:t>*Never do rotation before friction</a:t>
            </a:r>
            <a:endParaRPr lang="en-US" dirty="0"/>
          </a:p>
        </p:txBody>
      </p:sp>
    </p:spTree>
    <p:extLst>
      <p:ext uri="{BB962C8B-B14F-4D97-AF65-F5344CB8AC3E}">
        <p14:creationId xmlns:p14="http://schemas.microsoft.com/office/powerpoint/2010/main" val="2967544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Implementation Order</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Remaining basic functionality:</a:t>
            </a:r>
          </a:p>
          <a:p>
            <a:pPr marL="457200" lvl="1" indent="0">
              <a:buNone/>
            </a:pPr>
            <a:r>
              <a:rPr lang="en-US" dirty="0" smtClean="0"/>
              <a:t>Events</a:t>
            </a:r>
            <a:endParaRPr lang="en-US" dirty="0" smtClean="0"/>
          </a:p>
          <a:p>
            <a:pPr marL="457200" lvl="1" indent="0">
              <a:buNone/>
            </a:pPr>
            <a:r>
              <a:rPr lang="en-US" dirty="0" smtClean="0"/>
              <a:t>Query functions (</a:t>
            </a:r>
            <a:r>
              <a:rPr lang="en-US" dirty="0" err="1" smtClean="0"/>
              <a:t>raycasting</a:t>
            </a:r>
            <a:r>
              <a:rPr lang="en-US" dirty="0" smtClean="0"/>
              <a:t>)</a:t>
            </a:r>
          </a:p>
          <a:p>
            <a:endParaRPr lang="en-US" dirty="0"/>
          </a:p>
          <a:p>
            <a:pPr marL="0" indent="0">
              <a:buNone/>
            </a:pPr>
            <a:r>
              <a:rPr lang="en-US" dirty="0" smtClean="0"/>
              <a:t>Now you can do rotation (basically same order as before)</a:t>
            </a:r>
            <a:endParaRPr lang="en-US" dirty="0"/>
          </a:p>
        </p:txBody>
      </p:sp>
    </p:spTree>
    <p:extLst>
      <p:ext uri="{BB962C8B-B14F-4D97-AF65-F5344CB8AC3E}">
        <p14:creationId xmlns:p14="http://schemas.microsoft.com/office/powerpoint/2010/main" val="3753680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primer</a:t>
            </a:r>
            <a:endParaRPr lang="en-US" dirty="0"/>
          </a:p>
        </p:txBody>
      </p:sp>
      <p:sp>
        <p:nvSpPr>
          <p:cNvPr id="3" name="Content Placeholder 2"/>
          <p:cNvSpPr>
            <a:spLocks noGrp="1"/>
          </p:cNvSpPr>
          <p:nvPr>
            <p:ph idx="1"/>
          </p:nvPr>
        </p:nvSpPr>
        <p:spPr/>
        <p:txBody>
          <a:bodyPr/>
          <a:lstStyle/>
          <a:p>
            <a:pPr marL="0" indent="0">
              <a:buNone/>
            </a:pPr>
            <a:r>
              <a:rPr lang="en-US" dirty="0" err="1" smtClean="0"/>
              <a:t>Aabb</a:t>
            </a:r>
            <a:r>
              <a:rPr lang="en-US" dirty="0" smtClean="0"/>
              <a:t>: Axis aligned bounding Box</a:t>
            </a:r>
            <a:endParaRPr lang="en-US" dirty="0"/>
          </a:p>
        </p:txBody>
      </p:sp>
    </p:spTree>
    <p:extLst>
      <p:ext uri="{BB962C8B-B14F-4D97-AF65-F5344CB8AC3E}">
        <p14:creationId xmlns:p14="http://schemas.microsoft.com/office/powerpoint/2010/main" val="10109292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Content Placeholder 2"/>
          <p:cNvSpPr>
            <a:spLocks noGrp="1"/>
          </p:cNvSpPr>
          <p:nvPr>
            <p:ph idx="1"/>
          </p:nvPr>
        </p:nvSpPr>
        <p:spPr/>
        <p:txBody>
          <a:bodyPr/>
          <a:lstStyle/>
          <a:p>
            <a:pPr marL="0" indent="0">
              <a:buNone/>
            </a:pPr>
            <a:r>
              <a:rPr lang="en-US" dirty="0" smtClean="0"/>
              <a:t>Debugging Physics engines is hard</a:t>
            </a:r>
          </a:p>
          <a:p>
            <a:pPr marL="457200" lvl="1" indent="0">
              <a:buNone/>
            </a:pPr>
            <a:r>
              <a:rPr lang="en-US" dirty="0" smtClean="0"/>
              <a:t>Things often blow up in a complicated scene</a:t>
            </a:r>
          </a:p>
          <a:p>
            <a:pPr marL="457200" lvl="1" indent="0">
              <a:buNone/>
            </a:pPr>
            <a:r>
              <a:rPr lang="en-US" dirty="0" smtClean="0"/>
              <a:t>Things work most of the time, but fail horribly in unpredictable scenarios</a:t>
            </a:r>
          </a:p>
          <a:p>
            <a:pPr lvl="1"/>
            <a:endParaRPr lang="en-US" dirty="0"/>
          </a:p>
          <a:p>
            <a:pPr marL="0" indent="0">
              <a:buNone/>
            </a:pPr>
            <a:endParaRPr lang="en-US" dirty="0" smtClean="0"/>
          </a:p>
          <a:p>
            <a:pPr marL="0" indent="0">
              <a:buNone/>
            </a:pPr>
            <a:r>
              <a:rPr lang="en-US" dirty="0" smtClean="0"/>
              <a:t>Rule 1</a:t>
            </a:r>
            <a:r>
              <a:rPr lang="en-US" dirty="0" smtClean="0"/>
              <a:t>: Debug Drawing</a:t>
            </a:r>
          </a:p>
          <a:p>
            <a:pPr marL="0" indent="0">
              <a:buNone/>
            </a:pPr>
            <a:r>
              <a:rPr lang="en-US" dirty="0" smtClean="0"/>
              <a:t>Rule 2</a:t>
            </a:r>
            <a:r>
              <a:rPr lang="en-US" dirty="0" smtClean="0"/>
              <a:t>: Determinism</a:t>
            </a:r>
          </a:p>
          <a:p>
            <a:pPr marL="0" indent="0">
              <a:buNone/>
            </a:pPr>
            <a:r>
              <a:rPr lang="en-US" dirty="0" smtClean="0"/>
              <a:t>Rule 3</a:t>
            </a:r>
            <a:r>
              <a:rPr lang="en-US" dirty="0" smtClean="0"/>
              <a:t>: Pause/Step/Continue</a:t>
            </a:r>
          </a:p>
          <a:p>
            <a:endParaRPr lang="en-US" dirty="0"/>
          </a:p>
        </p:txBody>
      </p:sp>
    </p:spTree>
    <p:extLst>
      <p:ext uri="{BB962C8B-B14F-4D97-AF65-F5344CB8AC3E}">
        <p14:creationId xmlns:p14="http://schemas.microsoft.com/office/powerpoint/2010/main" val="42114242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 Drawing</a:t>
            </a:r>
            <a:endParaRPr lang="en-US" dirty="0"/>
          </a:p>
        </p:txBody>
      </p:sp>
      <p:sp>
        <p:nvSpPr>
          <p:cNvPr id="3" name="Content Placeholder 2"/>
          <p:cNvSpPr>
            <a:spLocks noGrp="1"/>
          </p:cNvSpPr>
          <p:nvPr>
            <p:ph idx="1"/>
          </p:nvPr>
        </p:nvSpPr>
        <p:spPr/>
        <p:txBody>
          <a:bodyPr/>
          <a:lstStyle/>
          <a:p>
            <a:pPr marL="0" indent="0">
              <a:buNone/>
            </a:pPr>
            <a:r>
              <a:rPr lang="en-US" dirty="0" smtClean="0"/>
              <a:t>Helps debug a lot of data at once</a:t>
            </a:r>
          </a:p>
          <a:p>
            <a:pPr marL="0" indent="0">
              <a:buNone/>
            </a:pPr>
            <a:r>
              <a:rPr lang="en-US" dirty="0" smtClean="0"/>
              <a:t>	Breakpoints don’t work here</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Force your graphics programmer to do this right away!</a:t>
            </a:r>
            <a:endParaRPr lang="en-US" dirty="0"/>
          </a:p>
        </p:txBody>
      </p:sp>
      <p:pic>
        <p:nvPicPr>
          <p:cNvPr id="5" name="Picture 4"/>
          <p:cNvPicPr>
            <a:picLocks noChangeAspect="1"/>
          </p:cNvPicPr>
          <p:nvPr/>
        </p:nvPicPr>
        <p:blipFill>
          <a:blip r:embed="rId3"/>
          <a:stretch>
            <a:fillRect/>
          </a:stretch>
        </p:blipFill>
        <p:spPr>
          <a:xfrm>
            <a:off x="6670222" y="1908402"/>
            <a:ext cx="2266950" cy="2943225"/>
          </a:xfrm>
          <a:prstGeom prst="rect">
            <a:avLst/>
          </a:prstGeom>
        </p:spPr>
      </p:pic>
    </p:spTree>
    <p:extLst>
      <p:ext uri="{BB962C8B-B14F-4D97-AF65-F5344CB8AC3E}">
        <p14:creationId xmlns:p14="http://schemas.microsoft.com/office/powerpoint/2010/main" val="1100074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Determinism</a:t>
            </a:r>
            <a:endParaRPr lang="en-US" dirty="0"/>
          </a:p>
        </p:txBody>
      </p:sp>
      <p:sp>
        <p:nvSpPr>
          <p:cNvPr id="3" name="Content Placeholder 2"/>
          <p:cNvSpPr>
            <a:spLocks noGrp="1"/>
          </p:cNvSpPr>
          <p:nvPr>
            <p:ph idx="1"/>
          </p:nvPr>
        </p:nvSpPr>
        <p:spPr/>
        <p:txBody>
          <a:bodyPr/>
          <a:lstStyle/>
          <a:p>
            <a:pPr marL="0" indent="0">
              <a:buNone/>
            </a:pPr>
            <a:r>
              <a:rPr lang="en-US" dirty="0" smtClean="0"/>
              <a:t>Hard to fix something you can’t reproduce</a:t>
            </a:r>
          </a:p>
          <a:p>
            <a:pPr marL="0" indent="0">
              <a:buNone/>
            </a:pPr>
            <a:r>
              <a:rPr lang="en-US" dirty="0" smtClean="0"/>
              <a:t>Fix your </a:t>
            </a:r>
            <a:r>
              <a:rPr lang="en-US" dirty="0" err="1" smtClean="0"/>
              <a:t>timestep</a:t>
            </a:r>
            <a:r>
              <a:rPr lang="en-US" dirty="0" smtClean="0"/>
              <a:t> (just hardcode to 1/60)</a:t>
            </a:r>
            <a:endParaRPr lang="en-US" dirty="0"/>
          </a:p>
        </p:txBody>
      </p:sp>
    </p:spTree>
    <p:extLst>
      <p:ext uri="{BB962C8B-B14F-4D97-AF65-F5344CB8AC3E}">
        <p14:creationId xmlns:p14="http://schemas.microsoft.com/office/powerpoint/2010/main" val="30333133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Pause/Step/Continue</a:t>
            </a:r>
            <a:endParaRPr lang="en-US" dirty="0"/>
          </a:p>
        </p:txBody>
      </p:sp>
      <p:sp>
        <p:nvSpPr>
          <p:cNvPr id="3" name="Content Placeholder 2"/>
          <p:cNvSpPr>
            <a:spLocks noGrp="1"/>
          </p:cNvSpPr>
          <p:nvPr>
            <p:ph idx="1"/>
          </p:nvPr>
        </p:nvSpPr>
        <p:spPr/>
        <p:txBody>
          <a:bodyPr/>
          <a:lstStyle/>
          <a:p>
            <a:pPr marL="0" indent="0">
              <a:buNone/>
            </a:pPr>
            <a:r>
              <a:rPr lang="en-US" dirty="0" smtClean="0"/>
              <a:t>If you’re deterministic bugs will happen on the same frame</a:t>
            </a:r>
          </a:p>
          <a:p>
            <a:pPr marL="0" indent="0">
              <a:buNone/>
            </a:pPr>
            <a:r>
              <a:rPr lang="en-US" dirty="0" smtClean="0"/>
              <a:t>Make it so you can get to a frame and look around at debug drawing in the scene</a:t>
            </a:r>
            <a:endParaRPr lang="en-US" dirty="0"/>
          </a:p>
        </p:txBody>
      </p:sp>
    </p:spTree>
    <p:extLst>
      <p:ext uri="{BB962C8B-B14F-4D97-AF65-F5344CB8AC3E}">
        <p14:creationId xmlns:p14="http://schemas.microsoft.com/office/powerpoint/2010/main" val="1287214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Pitfalls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Minus </a:t>
            </a:r>
            <a:r>
              <a:rPr lang="en-US" dirty="0" smtClean="0"/>
              <a:t>signs</a:t>
            </a:r>
          </a:p>
          <a:p>
            <a:pPr marL="514350" indent="-514350">
              <a:buFont typeface="+mj-lt"/>
              <a:buAutoNum type="arabicPeriod"/>
            </a:pPr>
            <a:r>
              <a:rPr lang="en-US" dirty="0" smtClean="0"/>
              <a:t>Space of operation</a:t>
            </a:r>
          </a:p>
          <a:p>
            <a:pPr marL="514350" indent="-514350">
              <a:buFont typeface="+mj-lt"/>
              <a:buAutoNum type="arabicPeriod"/>
            </a:pPr>
            <a:r>
              <a:rPr lang="en-US" dirty="0" smtClean="0"/>
              <a:t>Collision Detection</a:t>
            </a:r>
          </a:p>
          <a:p>
            <a:pPr marL="514350" indent="-514350">
              <a:buFont typeface="+mj-lt"/>
              <a:buAutoNum type="arabicPeriod"/>
            </a:pPr>
            <a:r>
              <a:rPr lang="en-US" dirty="0" smtClean="0"/>
              <a:t>Asking </a:t>
            </a:r>
            <a:r>
              <a:rPr lang="en-US" dirty="0"/>
              <a:t>for </a:t>
            </a:r>
            <a:r>
              <a:rPr lang="en-US" dirty="0" smtClean="0"/>
              <a:t>help</a:t>
            </a:r>
            <a:endParaRPr lang="en-US" dirty="0"/>
          </a:p>
        </p:txBody>
      </p:sp>
    </p:spTree>
    <p:extLst>
      <p:ext uri="{BB962C8B-B14F-4D97-AF65-F5344CB8AC3E}">
        <p14:creationId xmlns:p14="http://schemas.microsoft.com/office/powerpoint/2010/main" val="7394463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Pitfalls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1. Minus </a:t>
            </a:r>
            <a:r>
              <a:rPr lang="en-US" dirty="0" smtClean="0"/>
              <a:t>signs:</a:t>
            </a:r>
          </a:p>
          <a:p>
            <a:pPr marL="457200" lvl="1" indent="0">
              <a:buNone/>
            </a:pPr>
            <a:r>
              <a:rPr lang="en-US" dirty="0" smtClean="0"/>
              <a:t>They’re </a:t>
            </a:r>
            <a:r>
              <a:rPr lang="en-US" dirty="0" smtClean="0"/>
              <a:t>everywhere and </a:t>
            </a:r>
            <a:r>
              <a:rPr lang="en-US" dirty="0" smtClean="0"/>
              <a:t>come in pairs</a:t>
            </a:r>
          </a:p>
          <a:p>
            <a:pPr marL="457200" lvl="1" indent="0">
              <a:buNone/>
            </a:pPr>
            <a:r>
              <a:rPr lang="en-US" dirty="0" smtClean="0"/>
              <a:t>Fixing one can make things look worse (when it’s more correct</a:t>
            </a:r>
            <a:r>
              <a:rPr lang="en-US" dirty="0" smtClean="0"/>
              <a:t>)</a:t>
            </a:r>
          </a:p>
          <a:p>
            <a:pPr marL="914400" lvl="2" indent="0">
              <a:buNone/>
            </a:pPr>
            <a:r>
              <a:rPr lang="en-US" dirty="0" smtClean="0"/>
              <a:t>Contact point vs. penetration distance example</a:t>
            </a:r>
          </a:p>
          <a:p>
            <a:pPr marL="457200" lvl="1" indent="0">
              <a:buNone/>
            </a:pPr>
            <a:r>
              <a:rPr lang="en-US" dirty="0" smtClean="0"/>
              <a:t>Intersection</a:t>
            </a:r>
            <a:r>
              <a:rPr lang="en-US" dirty="0" smtClean="0"/>
              <a:t>: consistent normal </a:t>
            </a:r>
            <a:r>
              <a:rPr lang="en-US" dirty="0" smtClean="0"/>
              <a:t>direction</a:t>
            </a:r>
          </a:p>
          <a:p>
            <a:pPr marL="457200" lvl="1" indent="0">
              <a:buNone/>
            </a:pPr>
            <a:r>
              <a:rPr lang="en-US" dirty="0"/>
              <a:t>Can be more subtle (matrix multiplication order)</a:t>
            </a:r>
          </a:p>
          <a:p>
            <a:pPr lvl="1"/>
            <a:endParaRPr lang="en-US" dirty="0" smtClean="0"/>
          </a:p>
        </p:txBody>
      </p:sp>
    </p:spTree>
    <p:extLst>
      <p:ext uri="{BB962C8B-B14F-4D97-AF65-F5344CB8AC3E}">
        <p14:creationId xmlns:p14="http://schemas.microsoft.com/office/powerpoint/2010/main" val="32270154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Pitfalls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2. Space </a:t>
            </a:r>
            <a:r>
              <a:rPr lang="en-US" dirty="0"/>
              <a:t>of </a:t>
            </a:r>
            <a:r>
              <a:rPr lang="en-US" dirty="0" smtClean="0"/>
              <a:t>operation:</a:t>
            </a:r>
            <a:endParaRPr lang="en-US" dirty="0"/>
          </a:p>
          <a:p>
            <a:pPr marL="457200" lvl="1" indent="0">
              <a:buNone/>
            </a:pPr>
            <a:r>
              <a:rPr lang="en-US" dirty="0" smtClean="0"/>
              <a:t>World vs. Local space</a:t>
            </a:r>
          </a:p>
          <a:p>
            <a:pPr marL="457200" lvl="1" indent="0">
              <a:buNone/>
            </a:pPr>
            <a:r>
              <a:rPr lang="en-US" dirty="0" smtClean="0"/>
              <a:t>Make </a:t>
            </a:r>
            <a:r>
              <a:rPr lang="en-US" dirty="0" smtClean="0"/>
              <a:t>sure everything is in the correct space (label them</a:t>
            </a:r>
            <a:r>
              <a:rPr lang="en-US" dirty="0" smtClean="0"/>
              <a:t>!)</a:t>
            </a:r>
            <a:endParaRPr lang="en-US" dirty="0" smtClean="0"/>
          </a:p>
          <a:p>
            <a:pPr lvl="2"/>
            <a:r>
              <a:rPr lang="en-US" dirty="0" smtClean="0"/>
              <a:t>R vectors in resolution</a:t>
            </a:r>
          </a:p>
          <a:p>
            <a:pPr lvl="2"/>
            <a:r>
              <a:rPr lang="en-US" dirty="0" smtClean="0"/>
              <a:t>Inertia tensor (3d</a:t>
            </a:r>
            <a:r>
              <a:rPr lang="en-US" dirty="0" smtClean="0"/>
              <a:t>)</a:t>
            </a:r>
          </a:p>
          <a:p>
            <a:pPr lvl="2"/>
            <a:r>
              <a:rPr lang="en-US" dirty="0" err="1" smtClean="0"/>
              <a:t>Etc</a:t>
            </a:r>
            <a:r>
              <a:rPr lang="en-US" dirty="0" smtClean="0"/>
              <a:t>…</a:t>
            </a:r>
            <a:endParaRPr lang="en-US" dirty="0" smtClean="0"/>
          </a:p>
        </p:txBody>
      </p:sp>
    </p:spTree>
    <p:extLst>
      <p:ext uri="{BB962C8B-B14F-4D97-AF65-F5344CB8AC3E}">
        <p14:creationId xmlns:p14="http://schemas.microsoft.com/office/powerpoint/2010/main" val="17751973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Pitfalls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en-US" dirty="0" smtClean="0"/>
                  <a:t>3. Collision Detection</a:t>
                </a:r>
                <a:r>
                  <a:rPr lang="en-US" dirty="0" smtClean="0"/>
                  <a:t>:</a:t>
                </a:r>
              </a:p>
              <a:p>
                <a:pPr marL="457200" lvl="1" indent="0">
                  <a:buNone/>
                </a:pPr>
                <a:r>
                  <a:rPr lang="en-US" dirty="0" smtClean="0"/>
                  <a:t>90% of errors in resolution are bad data from detection (</a:t>
                </a:r>
                <a14:m>
                  <m:oMath xmlns:m="http://schemas.openxmlformats.org/officeDocument/2006/math">
                    <m:r>
                      <a:rPr lang="en-US" b="0" i="1" smtClean="0">
                        <a:latin typeface="Cambria Math" panose="02040503050406030204" pitchFamily="18" charset="0"/>
                      </a:rPr>
                      <m:t>±10%</m:t>
                    </m:r>
                  </m:oMath>
                </a14:m>
                <a:r>
                  <a:rPr lang="en-US" dirty="0" smtClean="0"/>
                  <a:t>)</a:t>
                </a: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Make sure you spend your time debugging wisely!</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75605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Pitfalls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4. Asking </a:t>
            </a:r>
            <a:r>
              <a:rPr lang="en-US" dirty="0" smtClean="0"/>
              <a:t>for help:</a:t>
            </a:r>
          </a:p>
          <a:p>
            <a:pPr marL="457200" lvl="1" indent="0">
              <a:buNone/>
            </a:pPr>
            <a:r>
              <a:rPr lang="en-US" dirty="0" smtClean="0"/>
              <a:t>Ask peers!</a:t>
            </a:r>
          </a:p>
          <a:p>
            <a:pPr marL="457200" lvl="1" indent="0">
              <a:buNone/>
            </a:pPr>
            <a:r>
              <a:rPr lang="en-US" dirty="0" smtClean="0"/>
              <a:t>Ask upper-classmen!</a:t>
            </a:r>
          </a:p>
          <a:p>
            <a:pPr marL="457200" lvl="1" indent="0">
              <a:buNone/>
            </a:pPr>
            <a:r>
              <a:rPr lang="en-US" dirty="0" smtClean="0"/>
              <a:t>Ask teachers!</a:t>
            </a:r>
          </a:p>
          <a:p>
            <a:pPr marL="457200" lvl="1" indent="0">
              <a:buNone/>
            </a:pPr>
            <a:r>
              <a:rPr lang="en-US" dirty="0" smtClean="0"/>
              <a:t>Ask </a:t>
            </a:r>
            <a:r>
              <a:rPr lang="en-US" dirty="0" smtClean="0"/>
              <a:t>me (seriously</a:t>
            </a:r>
            <a:r>
              <a:rPr lang="en-US" dirty="0" smtClean="0"/>
              <a:t>)!</a:t>
            </a:r>
          </a:p>
          <a:p>
            <a:pPr lvl="1"/>
            <a:endParaRPr lang="en-US" dirty="0"/>
          </a:p>
          <a:p>
            <a:pPr marL="0" indent="0">
              <a:buNone/>
            </a:pPr>
            <a:r>
              <a:rPr lang="en-US" dirty="0" smtClean="0"/>
              <a:t>Ask for debugging help (try yourself first)</a:t>
            </a:r>
          </a:p>
          <a:p>
            <a:pPr marL="0" indent="0">
              <a:buNone/>
            </a:pPr>
            <a:r>
              <a:rPr lang="en-US" dirty="0" smtClean="0"/>
              <a:t>Ask about architecture designs</a:t>
            </a:r>
          </a:p>
          <a:p>
            <a:pPr marL="0" indent="0">
              <a:buNone/>
            </a:pPr>
            <a:r>
              <a:rPr lang="en-US" dirty="0" smtClean="0"/>
              <a:t>Ask about features / </a:t>
            </a:r>
            <a:r>
              <a:rPr lang="en-US" dirty="0" err="1" smtClean="0"/>
              <a:t>overscoping</a:t>
            </a:r>
            <a:endParaRPr lang="en-US" dirty="0" smtClean="0"/>
          </a:p>
        </p:txBody>
      </p:sp>
    </p:spTree>
    <p:extLst>
      <p:ext uri="{BB962C8B-B14F-4D97-AF65-F5344CB8AC3E}">
        <p14:creationId xmlns:p14="http://schemas.microsoft.com/office/powerpoint/2010/main" val="11332463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go from 2D to 3D</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All things linear are easy</a:t>
            </a:r>
          </a:p>
          <a:p>
            <a:pPr marL="0" indent="0">
              <a:buNone/>
            </a:pPr>
            <a:r>
              <a:rPr lang="en-US" dirty="0" smtClean="0"/>
              <a:t>All rotations are hard (float -&gt; Mat3):</a:t>
            </a:r>
          </a:p>
          <a:p>
            <a:pPr marL="457200" lvl="1" indent="0">
              <a:buNone/>
            </a:pPr>
            <a:r>
              <a:rPr lang="en-US" dirty="0" smtClean="0"/>
              <a:t>Inertia -&gt; Inertia tensor (local vs. world)</a:t>
            </a:r>
          </a:p>
          <a:p>
            <a:pPr marL="457200" lvl="1" indent="0">
              <a:buNone/>
            </a:pPr>
            <a:r>
              <a:rPr lang="en-US" dirty="0"/>
              <a:t>I</a:t>
            </a:r>
            <a:r>
              <a:rPr lang="en-US" dirty="0" smtClean="0"/>
              <a:t>ntegration (quaternions?)</a:t>
            </a:r>
          </a:p>
          <a:p>
            <a:pPr marL="457200" lvl="1" indent="0">
              <a:buNone/>
            </a:pPr>
            <a:r>
              <a:rPr lang="en-US" dirty="0" smtClean="0"/>
              <a:t>Collision detection</a:t>
            </a:r>
          </a:p>
          <a:p>
            <a:pPr marL="914400" lvl="2" indent="0">
              <a:buNone/>
            </a:pPr>
            <a:r>
              <a:rPr lang="en-US" dirty="0" smtClean="0"/>
              <a:t>Too many things to count</a:t>
            </a:r>
          </a:p>
          <a:p>
            <a:pPr marL="457200" lvl="1" indent="0">
              <a:buNone/>
            </a:pPr>
            <a:r>
              <a:rPr lang="en-US" dirty="0" smtClean="0"/>
              <a:t>Stability</a:t>
            </a:r>
          </a:p>
          <a:p>
            <a:pPr marL="0" indent="0">
              <a:buNone/>
            </a:pPr>
            <a:endParaRPr lang="en-US" dirty="0"/>
          </a:p>
          <a:p>
            <a:pPr marL="0" indent="0">
              <a:buNone/>
            </a:pPr>
            <a:r>
              <a:rPr lang="en-US" dirty="0" smtClean="0"/>
              <a:t>*Resolution doesn’t change too much</a:t>
            </a:r>
            <a:r>
              <a:rPr lang="en-US" dirty="0"/>
              <a:t>	</a:t>
            </a:r>
            <a:endParaRPr lang="en-US" dirty="0" smtClean="0"/>
          </a:p>
        </p:txBody>
      </p:sp>
    </p:spTree>
    <p:extLst>
      <p:ext uri="{BB962C8B-B14F-4D97-AF65-F5344CB8AC3E}">
        <p14:creationId xmlns:p14="http://schemas.microsoft.com/office/powerpoint/2010/main" val="2039285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Physics </a:t>
            </a:r>
            <a:r>
              <a:rPr lang="en-US" dirty="0" smtClean="0"/>
              <a:t>Components</a:t>
            </a:r>
            <a:endParaRPr lang="en-US" dirty="0"/>
          </a:p>
        </p:txBody>
      </p:sp>
      <p:sp>
        <p:nvSpPr>
          <p:cNvPr id="3" name="Content Placeholder 2"/>
          <p:cNvSpPr>
            <a:spLocks noGrp="1"/>
          </p:cNvSpPr>
          <p:nvPr>
            <p:ph idx="1"/>
          </p:nvPr>
        </p:nvSpPr>
        <p:spPr/>
        <p:txBody>
          <a:bodyPr/>
          <a:lstStyle/>
          <a:p>
            <a:pPr marL="0" indent="0">
              <a:buNone/>
            </a:pPr>
            <a:r>
              <a:rPr lang="en-US" dirty="0" smtClean="0"/>
              <a:t>Collider</a:t>
            </a:r>
          </a:p>
          <a:p>
            <a:pPr marL="0" indent="0">
              <a:buNone/>
            </a:pPr>
            <a:r>
              <a:rPr lang="en-US" dirty="0" err="1" smtClean="0"/>
              <a:t>RigidBody</a:t>
            </a:r>
            <a:endParaRPr lang="en-US" dirty="0" smtClean="0"/>
          </a:p>
          <a:p>
            <a:pPr marL="0" indent="0">
              <a:buNone/>
            </a:pPr>
            <a:r>
              <a:rPr lang="en-US" dirty="0" err="1" smtClean="0"/>
              <a:t>PhysicsSpace</a:t>
            </a:r>
            <a:endParaRPr lang="en-US" dirty="0"/>
          </a:p>
        </p:txBody>
      </p:sp>
    </p:spTree>
    <p:extLst>
      <p:ext uri="{BB962C8B-B14F-4D97-AF65-F5344CB8AC3E}">
        <p14:creationId xmlns:p14="http://schemas.microsoft.com/office/powerpoint/2010/main" val="10997521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marL="0" indent="0">
              <a:buNone/>
            </a:pPr>
            <a:r>
              <a:rPr lang="en-US" dirty="0" smtClean="0"/>
              <a:t>Anything confusing?</a:t>
            </a:r>
          </a:p>
          <a:p>
            <a:pPr marL="0" indent="0">
              <a:buNone/>
            </a:pPr>
            <a:r>
              <a:rPr lang="en-US" dirty="0" smtClean="0"/>
              <a:t>Advanced things you want to know about?</a:t>
            </a:r>
            <a:endParaRPr lang="en-US" dirty="0"/>
          </a:p>
        </p:txBody>
      </p:sp>
    </p:spTree>
    <p:extLst>
      <p:ext uri="{BB962C8B-B14F-4D97-AF65-F5344CB8AC3E}">
        <p14:creationId xmlns:p14="http://schemas.microsoft.com/office/powerpoint/2010/main" val="13997873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838200" y="1825625"/>
            <a:ext cx="10515600" cy="4901746"/>
          </a:xfrm>
        </p:spPr>
        <p:txBody>
          <a:bodyPr>
            <a:normAutofit/>
          </a:bodyPr>
          <a:lstStyle/>
          <a:p>
            <a:pPr marL="0" indent="0">
              <a:buNone/>
            </a:pPr>
            <a:r>
              <a:rPr lang="en-US" dirty="0" smtClean="0"/>
              <a:t>Physics club: </a:t>
            </a:r>
            <a:r>
              <a:rPr lang="en-US" dirty="0" smtClean="0">
                <a:hlinkClick r:id="rId2"/>
              </a:rPr>
              <a:t>https://distance.digipen.edu/pre2012/course/view.php?id=1226</a:t>
            </a:r>
            <a:endParaRPr lang="en-US" dirty="0" smtClean="0"/>
          </a:p>
          <a:p>
            <a:pPr lvl="1"/>
            <a:r>
              <a:rPr lang="en-US" dirty="0" smtClean="0"/>
              <a:t>Physics Engine Architecture</a:t>
            </a:r>
          </a:p>
          <a:p>
            <a:pPr lvl="1"/>
            <a:r>
              <a:rPr lang="en-US" dirty="0" smtClean="0"/>
              <a:t>Impulse Resolution</a:t>
            </a:r>
          </a:p>
          <a:p>
            <a:pPr lvl="1"/>
            <a:r>
              <a:rPr lang="en-US" dirty="0" smtClean="0"/>
              <a:t>Constraints Introduction</a:t>
            </a:r>
          </a:p>
          <a:p>
            <a:pPr marL="0" indent="0">
              <a:buNone/>
            </a:pPr>
            <a:r>
              <a:rPr lang="en-US" dirty="0" smtClean="0"/>
              <a:t>Box2d: </a:t>
            </a:r>
            <a:r>
              <a:rPr lang="en-US" dirty="0" smtClean="0">
                <a:hlinkClick r:id="rId3"/>
              </a:rPr>
              <a:t>http://box2d.org/downloads/</a:t>
            </a:r>
            <a:r>
              <a:rPr lang="en-US" dirty="0" smtClean="0"/>
              <a:t> </a:t>
            </a:r>
          </a:p>
          <a:p>
            <a:pPr lvl="1"/>
            <a:r>
              <a:rPr lang="en-US" dirty="0" smtClean="0"/>
              <a:t>Contact Creation</a:t>
            </a:r>
          </a:p>
          <a:p>
            <a:pPr lvl="1"/>
            <a:r>
              <a:rPr lang="en-US" dirty="0" smtClean="0"/>
              <a:t>Understanding Constraints</a:t>
            </a:r>
          </a:p>
          <a:p>
            <a:pPr lvl="1"/>
            <a:r>
              <a:rPr lang="en-US" dirty="0" smtClean="0"/>
              <a:t>The Separating Axis Test</a:t>
            </a:r>
          </a:p>
          <a:p>
            <a:pPr lvl="1"/>
            <a:r>
              <a:rPr lang="en-US" dirty="0" smtClean="0"/>
              <a:t>Computing Distance using </a:t>
            </a:r>
            <a:r>
              <a:rPr lang="en-US" dirty="0" smtClean="0"/>
              <a:t>GJK</a:t>
            </a:r>
          </a:p>
          <a:p>
            <a:pPr marL="0" indent="0">
              <a:buNone/>
            </a:pPr>
            <a:r>
              <a:rPr lang="en-US" dirty="0" smtClean="0"/>
              <a:t>CS350 slides: Ask me for them?</a:t>
            </a:r>
            <a:endParaRPr lang="en-US" dirty="0" smtClean="0"/>
          </a:p>
          <a:p>
            <a:endParaRPr lang="en-US" dirty="0"/>
          </a:p>
        </p:txBody>
      </p:sp>
    </p:spTree>
    <p:extLst>
      <p:ext uri="{BB962C8B-B14F-4D97-AF65-F5344CB8AC3E}">
        <p14:creationId xmlns:p14="http://schemas.microsoft.com/office/powerpoint/2010/main" val="566749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Collider</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Defines a shape that can be collided with (defines surface/volume)</a:t>
            </a:r>
          </a:p>
          <a:p>
            <a:pPr marL="0" indent="0">
              <a:buNone/>
            </a:pPr>
            <a:r>
              <a:rPr lang="en-US" dirty="0" smtClean="0"/>
              <a:t>	Bounding volumes typically stored here (</a:t>
            </a:r>
            <a:r>
              <a:rPr lang="en-US" dirty="0" err="1" smtClean="0"/>
              <a:t>Aabb</a:t>
            </a:r>
            <a:r>
              <a:rPr lang="en-US" dirty="0" smtClean="0"/>
              <a:t>)</a:t>
            </a:r>
          </a:p>
          <a:p>
            <a:pPr marL="0" indent="0">
              <a:buNone/>
            </a:pPr>
            <a:endParaRPr lang="en-US" dirty="0" smtClean="0"/>
          </a:p>
          <a:p>
            <a:pPr marL="0" indent="0">
              <a:buNone/>
            </a:pPr>
            <a:r>
              <a:rPr lang="en-US" dirty="0" smtClean="0"/>
              <a:t>Different shapes are derived classes:</a:t>
            </a:r>
          </a:p>
        </p:txBody>
      </p:sp>
      <p:sp>
        <p:nvSpPr>
          <p:cNvPr id="4" name="Text Box 2"/>
          <p:cNvSpPr txBox="1">
            <a:spLocks noChangeArrowheads="1"/>
          </p:cNvSpPr>
          <p:nvPr/>
        </p:nvSpPr>
        <p:spPr bwMode="auto">
          <a:xfrm>
            <a:off x="1434142" y="3937234"/>
            <a:ext cx="3927072" cy="95410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400" dirty="0" err="1" smtClean="0">
                <a:solidFill>
                  <a:srgbClr val="0000FF"/>
                </a:solidFill>
                <a:latin typeface="Consolas" panose="020B0609020204030204" pitchFamily="49" charset="0"/>
              </a:rPr>
              <a:t>struct</a:t>
            </a:r>
            <a:r>
              <a:rPr lang="en-US" sz="1400" dirty="0" smtClean="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BoxCollider</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Collider</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smtClean="0">
                <a:solidFill>
                  <a:srgbClr val="0000FF"/>
                </a:solidFill>
                <a:latin typeface="Consolas" panose="020B0609020204030204" pitchFamily="49" charset="0"/>
              </a:rPr>
              <a:t>Vector2</a:t>
            </a:r>
            <a:r>
              <a:rPr lang="en-US" sz="1400" dirty="0" smtClean="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mSize</a:t>
            </a:r>
            <a:r>
              <a:rPr lang="en-US" sz="1400" dirty="0">
                <a:solidFill>
                  <a:srgbClr val="000000"/>
                </a:solidFill>
                <a:latin typeface="Consolas" panose="020B0609020204030204" pitchFamily="49" charset="0"/>
              </a:rPr>
              <a:t>;</a:t>
            </a:r>
          </a:p>
          <a:p>
            <a:r>
              <a:rPr lang="en-US" sz="1400" dirty="0" smtClean="0">
                <a:solidFill>
                  <a:srgbClr val="000000"/>
                </a:solidFill>
                <a:latin typeface="Consolas" panose="020B0609020204030204" pitchFamily="49" charset="0"/>
              </a:rPr>
              <a:t>};</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 Box 2"/>
          <p:cNvSpPr txBox="1">
            <a:spLocks noChangeArrowheads="1"/>
          </p:cNvSpPr>
          <p:nvPr/>
        </p:nvSpPr>
        <p:spPr bwMode="auto">
          <a:xfrm>
            <a:off x="5772099" y="3937233"/>
            <a:ext cx="4177443" cy="95410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400" dirty="0" err="1">
                <a:solidFill>
                  <a:srgbClr val="0000FF"/>
                </a:solidFill>
                <a:latin typeface="Consolas" panose="020B0609020204030204" pitchFamily="49" charset="0"/>
              </a:rPr>
              <a:t>struct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SphereCollider</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Collider</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mRadius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17769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Collider – Material Properties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Material properties </a:t>
            </a:r>
            <a:r>
              <a:rPr lang="en-US" dirty="0" smtClean="0"/>
              <a:t>needed to define dynamics</a:t>
            </a: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*Commonly grouped together in a material</a:t>
            </a:r>
            <a:endParaRPr lang="en-US" dirty="0"/>
          </a:p>
        </p:txBody>
      </p:sp>
      <p:sp>
        <p:nvSpPr>
          <p:cNvPr id="5" name="Text Box 2"/>
          <p:cNvSpPr txBox="1">
            <a:spLocks noChangeArrowheads="1"/>
          </p:cNvSpPr>
          <p:nvPr/>
        </p:nvSpPr>
        <p:spPr bwMode="auto">
          <a:xfrm>
            <a:off x="3039785" y="2391462"/>
            <a:ext cx="4177443" cy="138499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400" dirty="0" err="1">
                <a:solidFill>
                  <a:srgbClr val="0000FF"/>
                </a:solidFill>
                <a:latin typeface="Consolas" panose="020B0609020204030204" pitchFamily="49" charset="0"/>
              </a:rPr>
              <a:t>struct</a:t>
            </a:r>
            <a:r>
              <a:rPr lang="en-US" sz="1400" dirty="0">
                <a:solidFill>
                  <a:srgbClr val="000000"/>
                </a:solidFill>
                <a:latin typeface="Consolas" panose="020B0609020204030204" pitchFamily="49" charset="0"/>
              </a:rPr>
              <a:t> </a:t>
            </a:r>
            <a:r>
              <a:rPr lang="en-US" sz="1400" dirty="0" err="1" smtClean="0">
                <a:solidFill>
                  <a:srgbClr val="0000FF"/>
                </a:solidFill>
                <a:latin typeface="Consolas" panose="020B0609020204030204" pitchFamily="49" charset="0"/>
              </a:rPr>
              <a:t>PhysicsMaterial</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mFriction</a:t>
            </a:r>
            <a:r>
              <a:rPr lang="en-US" sz="1400" dirty="0" smtClean="0">
                <a:solidFill>
                  <a:srgbClr val="000000"/>
                </a:solidFill>
                <a:latin typeface="Consolas" panose="020B0609020204030204" pitchFamily="49" charset="0"/>
              </a:rPr>
              <a:t>;   </a:t>
            </a:r>
            <a:r>
              <a:rPr lang="en-US" sz="1400" dirty="0" smtClean="0">
                <a:solidFill>
                  <a:srgbClr val="008000"/>
                </a:solidFill>
                <a:latin typeface="Consolas" panose="020B0609020204030204" pitchFamily="49" charset="0"/>
              </a:rPr>
              <a:t>//[</a:t>
            </a:r>
            <a:r>
              <a:rPr lang="en-US" sz="1400" dirty="0">
                <a:solidFill>
                  <a:srgbClr val="008000"/>
                </a:solidFill>
                <a:latin typeface="Consolas" panose="020B0609020204030204" pitchFamily="49" charset="0"/>
              </a:rPr>
              <a:t>0</a:t>
            </a:r>
            <a:r>
              <a:rPr lang="en-US" sz="1400" dirty="0" smtClean="0">
                <a:solidFill>
                  <a:srgbClr val="008000"/>
                </a:solidFill>
                <a:latin typeface="Consolas" panose="020B0609020204030204" pitchFamily="49" charset="0"/>
              </a:rPr>
              <a:t>, ]</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mRestitution</a:t>
            </a:r>
            <a:r>
              <a:rPr lang="en-US" sz="1400" dirty="0">
                <a:solidFill>
                  <a:srgbClr val="000000"/>
                </a:solidFill>
                <a:latin typeface="Consolas" panose="020B0609020204030204" pitchFamily="49" charset="0"/>
              </a:rPr>
              <a:t>;</a:t>
            </a:r>
            <a:r>
              <a:rPr lang="en-US" sz="1400" dirty="0">
                <a:solidFill>
                  <a:srgbClr val="008000"/>
                </a:solidFill>
                <a:latin typeface="Consolas" panose="020B0609020204030204" pitchFamily="49" charset="0"/>
              </a:rPr>
              <a:t>//[0,1]</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mDensity</a:t>
            </a:r>
            <a:r>
              <a:rPr lang="en-US" sz="1400" dirty="0" smtClean="0">
                <a:solidFill>
                  <a:srgbClr val="000000"/>
                </a:solidFill>
                <a:latin typeface="Consolas" panose="020B0609020204030204" pitchFamily="49" charset="0"/>
              </a:rPr>
              <a:t>;    </a:t>
            </a:r>
            <a:r>
              <a:rPr lang="en-US" sz="1400" dirty="0" smtClean="0">
                <a:solidFill>
                  <a:srgbClr val="008000"/>
                </a:solidFill>
                <a:latin typeface="Consolas" panose="020B0609020204030204" pitchFamily="49" charset="0"/>
              </a:rPr>
              <a:t>//[</a:t>
            </a:r>
            <a:r>
              <a:rPr lang="en-US" sz="1400" dirty="0">
                <a:solidFill>
                  <a:srgbClr val="008000"/>
                </a:solidFill>
                <a:latin typeface="Consolas" panose="020B0609020204030204" pitchFamily="49" charset="0"/>
              </a:rPr>
              <a:t>0</a:t>
            </a:r>
            <a:r>
              <a:rPr lang="en-US" sz="1400" dirty="0" smtClean="0">
                <a:solidFill>
                  <a:srgbClr val="008000"/>
                </a:solidFill>
                <a:latin typeface="Consolas" panose="020B0609020204030204" pitchFamily="49" charset="0"/>
              </a:rPr>
              <a:t>, ]</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62032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Collider – Gameplay Properties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Properties very common for gameplay logic:</a:t>
            </a:r>
          </a:p>
        </p:txBody>
      </p:sp>
      <p:sp>
        <p:nvSpPr>
          <p:cNvPr id="5" name="Text Box 2"/>
          <p:cNvSpPr txBox="1">
            <a:spLocks noChangeArrowheads="1"/>
          </p:cNvSpPr>
          <p:nvPr/>
        </p:nvSpPr>
        <p:spPr bwMode="auto">
          <a:xfrm>
            <a:off x="2484614" y="2400856"/>
            <a:ext cx="4177443" cy="16004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400" dirty="0" err="1">
                <a:solidFill>
                  <a:srgbClr val="0000FF"/>
                </a:solidFill>
                <a:latin typeface="Consolas" panose="020B0609020204030204" pitchFamily="49" charset="0"/>
              </a:rPr>
              <a:t>struct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Collider</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Gameplay properties</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bool</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mIsGhost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bool</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mSendsEvents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u32</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mCollisionFlags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4001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RigidBody</a:t>
            </a:r>
            <a:endParaRPr lang="en-US" dirty="0"/>
          </a:p>
        </p:txBody>
      </p:sp>
      <p:sp>
        <p:nvSpPr>
          <p:cNvPr id="3" name="Content Placeholder 2"/>
          <p:cNvSpPr>
            <a:spLocks noGrp="1"/>
          </p:cNvSpPr>
          <p:nvPr>
            <p:ph idx="1"/>
          </p:nvPr>
        </p:nvSpPr>
        <p:spPr/>
        <p:txBody>
          <a:bodyPr/>
          <a:lstStyle/>
          <a:p>
            <a:pPr marL="0" indent="0">
              <a:buNone/>
            </a:pPr>
            <a:r>
              <a:rPr lang="en-US" dirty="0" err="1" smtClean="0"/>
              <a:t>RigidBody</a:t>
            </a:r>
            <a:r>
              <a:rPr lang="en-US" dirty="0" smtClean="0"/>
              <a:t> gives an object inertia (mass + velocity)</a:t>
            </a:r>
          </a:p>
          <a:p>
            <a:pPr marL="457200" lvl="1" indent="0">
              <a:buNone/>
            </a:pPr>
            <a:endParaRPr lang="en-US" dirty="0" smtClean="0"/>
          </a:p>
          <a:p>
            <a:pPr lvl="1"/>
            <a:endParaRPr lang="en-US" dirty="0"/>
          </a:p>
        </p:txBody>
      </p:sp>
      <p:sp>
        <p:nvSpPr>
          <p:cNvPr id="4" name="Text Box 2"/>
          <p:cNvSpPr txBox="1">
            <a:spLocks noChangeArrowheads="1"/>
          </p:cNvSpPr>
          <p:nvPr/>
        </p:nvSpPr>
        <p:spPr bwMode="auto">
          <a:xfrm>
            <a:off x="3203071" y="2444399"/>
            <a:ext cx="4177443" cy="224676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400" dirty="0" err="1">
                <a:solidFill>
                  <a:srgbClr val="0000FF"/>
                </a:solidFill>
                <a:latin typeface="Consolas" panose="020B0609020204030204" pitchFamily="49" charset="0"/>
              </a:rPr>
              <a:t>struct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RigidBody</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mInvMass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mInvInertia</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Vector2</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mLinearVelocity</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mAngularVelocity</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Vector2</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mLinearForce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mAngularForce</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//Torque</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u32</a:t>
            </a:r>
            <a:r>
              <a:rPr lang="en-US" sz="1400" dirty="0">
                <a:solidFill>
                  <a:srgbClr val="000000"/>
                </a:solidFill>
                <a:latin typeface="Consolas" panose="020B0609020204030204" pitchFamily="49" charset="0"/>
              </a:rPr>
              <a:t> </a:t>
            </a:r>
            <a:r>
              <a:rPr lang="en-US" sz="1400" dirty="0" err="1">
                <a:solidFill>
                  <a:srgbClr val="000080"/>
                </a:solidFill>
                <a:latin typeface="Consolas" panose="020B0609020204030204" pitchFamily="49" charset="0"/>
              </a:rPr>
              <a:t>mStateFlags</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Static/Kinematic</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0046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Collider and </a:t>
            </a:r>
            <a:r>
              <a:rPr lang="en-US" dirty="0" err="1" smtClean="0"/>
              <a:t>RigidBody</a:t>
            </a:r>
            <a:endParaRPr lang="en-US" dirty="0"/>
          </a:p>
        </p:txBody>
      </p:sp>
      <p:sp>
        <p:nvSpPr>
          <p:cNvPr id="3" name="Content Placeholder 2"/>
          <p:cNvSpPr>
            <a:spLocks noGrp="1"/>
          </p:cNvSpPr>
          <p:nvPr>
            <p:ph idx="1"/>
          </p:nvPr>
        </p:nvSpPr>
        <p:spPr/>
        <p:txBody>
          <a:bodyPr/>
          <a:lstStyle/>
          <a:p>
            <a:pPr marL="0" indent="0">
              <a:buNone/>
            </a:pPr>
            <a:r>
              <a:rPr lang="en-US" dirty="0" smtClean="0"/>
              <a:t>A normal object has a collider and rigid body</a:t>
            </a:r>
          </a:p>
          <a:p>
            <a:pPr marL="457200" lvl="1" indent="0">
              <a:buNone/>
            </a:pPr>
            <a:r>
              <a:rPr lang="en-US" dirty="0" smtClean="0"/>
              <a:t>Has a collision volume and inertia so it can move</a:t>
            </a:r>
          </a:p>
          <a:p>
            <a:pPr marL="457200" lvl="1" indent="0">
              <a:buNone/>
            </a:pPr>
            <a:r>
              <a:rPr lang="en-US" dirty="0" smtClean="0"/>
              <a:t>Logical implications if one isn’t present</a:t>
            </a:r>
          </a:p>
          <a:p>
            <a:pPr marL="457200" lvl="1" indent="0">
              <a:buNone/>
            </a:pPr>
            <a:r>
              <a:rPr lang="en-US" dirty="0" smtClean="0"/>
              <a:t>Up to you to choose any dependencies (can be a lot to manage)</a:t>
            </a:r>
            <a:endParaRPr lang="en-US" dirty="0" smtClean="0"/>
          </a:p>
          <a:p>
            <a:pPr lvl="1"/>
            <a:endParaRPr lang="en-US" dirty="0"/>
          </a:p>
        </p:txBody>
      </p:sp>
    </p:spTree>
    <p:extLst>
      <p:ext uri="{BB962C8B-B14F-4D97-AF65-F5344CB8AC3E}">
        <p14:creationId xmlns:p14="http://schemas.microsoft.com/office/powerpoint/2010/main" val="4077164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495</TotalTime>
  <Words>6716</Words>
  <Application>Microsoft Office PowerPoint</Application>
  <PresentationFormat>Widescreen</PresentationFormat>
  <Paragraphs>530</Paragraphs>
  <Slides>41</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Calibri Light</vt:lpstr>
      <vt:lpstr>Cambria Math</vt:lpstr>
      <vt:lpstr>Consolas</vt:lpstr>
      <vt:lpstr>Times New Roman</vt:lpstr>
      <vt:lpstr>Office Theme</vt:lpstr>
      <vt:lpstr>Physics 101</vt:lpstr>
      <vt:lpstr>Intro to Game Physics</vt:lpstr>
      <vt:lpstr>Small primer</vt:lpstr>
      <vt:lpstr>Basic Physics Components</vt:lpstr>
      <vt:lpstr>Collider</vt:lpstr>
      <vt:lpstr>Collider – Material Properties</vt:lpstr>
      <vt:lpstr>Collider – Gameplay Properties</vt:lpstr>
      <vt:lpstr>RigidBody</vt:lpstr>
      <vt:lpstr>Collider and RigidBody</vt:lpstr>
      <vt:lpstr>PhysicsSpace</vt:lpstr>
      <vt:lpstr>Types of Physics</vt:lpstr>
      <vt:lpstr>Basic Physics Pipeline</vt:lpstr>
      <vt:lpstr>Integration</vt:lpstr>
      <vt:lpstr>Integration</vt:lpstr>
      <vt:lpstr>Collision Detection</vt:lpstr>
      <vt:lpstr>Collision Detection - BroadPhase</vt:lpstr>
      <vt:lpstr>Collision Detection - BroadPhase</vt:lpstr>
      <vt:lpstr>Collision Detection - NarrowPhase</vt:lpstr>
      <vt:lpstr>NarrowPhase - ContactManifold</vt:lpstr>
      <vt:lpstr>NarrowPhase - Generic</vt:lpstr>
      <vt:lpstr>Collision Detection - MidPhase</vt:lpstr>
      <vt:lpstr>Resolution</vt:lpstr>
      <vt:lpstr>Resolution</vt:lpstr>
      <vt:lpstr>Publish</vt:lpstr>
      <vt:lpstr>Recommended Implementation Order</vt:lpstr>
      <vt:lpstr>Recommended Implementation Order</vt:lpstr>
      <vt:lpstr>Recommended Implementation Order</vt:lpstr>
      <vt:lpstr>Recommended Implementation Order</vt:lpstr>
      <vt:lpstr>Recommended Implementation Order</vt:lpstr>
      <vt:lpstr>Debugging</vt:lpstr>
      <vt:lpstr>Debug Drawing</vt:lpstr>
      <vt:lpstr>Determinism</vt:lpstr>
      <vt:lpstr>Pause/Step/Continue</vt:lpstr>
      <vt:lpstr>Common Pitfalls</vt:lpstr>
      <vt:lpstr>Common Pitfalls</vt:lpstr>
      <vt:lpstr>Common Pitfalls</vt:lpstr>
      <vt:lpstr>Common Pitfalls</vt:lpstr>
      <vt:lpstr>Common Pitfalls</vt:lpstr>
      <vt:lpstr>How to go from 2D to 3D</vt:lpstr>
      <vt:lpstr>Questions?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 101</dc:title>
  <dc:creator>Josh</dc:creator>
  <cp:lastModifiedBy>Josh</cp:lastModifiedBy>
  <cp:revision>36</cp:revision>
  <dcterms:created xsi:type="dcterms:W3CDTF">2018-06-03T14:34:14Z</dcterms:created>
  <dcterms:modified xsi:type="dcterms:W3CDTF">2018-06-27T20:39:26Z</dcterms:modified>
</cp:coreProperties>
</file>