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63"/>
  </p:notesMasterIdLst>
  <p:sldIdLst>
    <p:sldId id="256" r:id="rId2"/>
    <p:sldId id="311" r:id="rId3"/>
    <p:sldId id="312" r:id="rId4"/>
    <p:sldId id="313" r:id="rId5"/>
    <p:sldId id="314" r:id="rId6"/>
    <p:sldId id="258" r:id="rId7"/>
    <p:sldId id="259" r:id="rId8"/>
    <p:sldId id="315" r:id="rId9"/>
    <p:sldId id="260" r:id="rId10"/>
    <p:sldId id="262" r:id="rId11"/>
    <p:sldId id="261" r:id="rId12"/>
    <p:sldId id="263" r:id="rId13"/>
    <p:sldId id="264" r:id="rId14"/>
    <p:sldId id="273" r:id="rId15"/>
    <p:sldId id="276" r:id="rId16"/>
    <p:sldId id="323" r:id="rId17"/>
    <p:sldId id="324" r:id="rId18"/>
    <p:sldId id="278" r:id="rId19"/>
    <p:sldId id="327" r:id="rId20"/>
    <p:sldId id="328" r:id="rId21"/>
    <p:sldId id="282" r:id="rId22"/>
    <p:sldId id="330" r:id="rId23"/>
    <p:sldId id="283" r:id="rId24"/>
    <p:sldId id="332" r:id="rId25"/>
    <p:sldId id="309" r:id="rId26"/>
    <p:sldId id="351" r:id="rId27"/>
    <p:sldId id="274" r:id="rId28"/>
    <p:sldId id="265" r:id="rId29"/>
    <p:sldId id="266" r:id="rId30"/>
    <p:sldId id="267" r:id="rId31"/>
    <p:sldId id="316" r:id="rId32"/>
    <p:sldId id="268" r:id="rId33"/>
    <p:sldId id="337" r:id="rId34"/>
    <p:sldId id="339" r:id="rId35"/>
    <p:sldId id="340" r:id="rId36"/>
    <p:sldId id="341" r:id="rId37"/>
    <p:sldId id="342" r:id="rId38"/>
    <p:sldId id="338" r:id="rId39"/>
    <p:sldId id="345" r:id="rId40"/>
    <p:sldId id="284" r:id="rId41"/>
    <p:sldId id="349" r:id="rId42"/>
    <p:sldId id="271" r:id="rId43"/>
    <p:sldId id="296" r:id="rId44"/>
    <p:sldId id="297" r:id="rId45"/>
    <p:sldId id="299" r:id="rId46"/>
    <p:sldId id="298" r:id="rId47"/>
    <p:sldId id="300" r:id="rId48"/>
    <p:sldId id="301" r:id="rId49"/>
    <p:sldId id="302" r:id="rId50"/>
    <p:sldId id="304" r:id="rId51"/>
    <p:sldId id="305" r:id="rId52"/>
    <p:sldId id="306" r:id="rId53"/>
    <p:sldId id="307" r:id="rId54"/>
    <p:sldId id="308" r:id="rId55"/>
    <p:sldId id="285" r:id="rId56"/>
    <p:sldId id="322" r:id="rId57"/>
    <p:sldId id="272" r:id="rId58"/>
    <p:sldId id="288" r:id="rId59"/>
    <p:sldId id="286" r:id="rId60"/>
    <p:sldId id="287" r:id="rId61"/>
    <p:sldId id="320"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2601" autoAdjust="0"/>
  </p:normalViewPr>
  <p:slideViewPr>
    <p:cSldViewPr snapToGrid="0">
      <p:cViewPr varScale="1">
        <p:scale>
          <a:sx n="73" d="100"/>
          <a:sy n="73" d="100"/>
        </p:scale>
        <p:origin x="1956" y="60"/>
      </p:cViewPr>
      <p:guideLst>
        <p:guide orient="horz" pos="2160"/>
        <p:guide pos="3840"/>
        <p:guide pos="21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16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9/14/2017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is all about bounding volumes.</a:t>
            </a:r>
            <a:r>
              <a:rPr lang="en-US" baseline="0" dirty="0" smtClean="0"/>
              <a:t> Bounding volumes are one of the key foundations of computational geometry and reducing cost in a collision detection pipeline.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4032514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refitting the aabb every frame is all accuracy and no speed, then the opposite of that is to compute the aabb from a bounding sphere. Since the bounding sphere is guaranteed to contain the object at all rotations, then the </a:t>
            </a:r>
            <a:r>
              <a:rPr lang="en-US" sz="1200" kern="1200" dirty="0" err="1" smtClean="0">
                <a:solidFill>
                  <a:schemeClr val="tx1"/>
                </a:solidFill>
                <a:effectLst/>
                <a:latin typeface="+mn-lt"/>
                <a:ea typeface="+mn-ea"/>
                <a:cs typeface="+mn-cs"/>
              </a:rPr>
              <a:t>aabb</a:t>
            </a:r>
            <a:r>
              <a:rPr lang="en-US" sz="1200" kern="1200" dirty="0" smtClean="0">
                <a:solidFill>
                  <a:schemeClr val="tx1"/>
                </a:solidFill>
                <a:effectLst/>
                <a:latin typeface="+mn-lt"/>
                <a:ea typeface="+mn-ea"/>
                <a:cs typeface="+mn-cs"/>
              </a:rPr>
              <a:t> of the bounding sphere is guaranteed to always contain the object. That means only translation needs to be updated, which is just setting the aabb center/offset from the object’s center.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we’ve seen both ends of the spectrum. We’ve seen the best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that’s the most expensive to compute. We’ve also seen the cheapest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to compute that’s typically a really bad fit. Perhaps we can find a good middle ground?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80243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Hill climbing is a method</a:t>
            </a:r>
            <a:r>
              <a:rPr lang="en-US" sz="1200" kern="1200" baseline="0" dirty="0" smtClean="0">
                <a:solidFill>
                  <a:schemeClr val="tx1"/>
                </a:solidFill>
                <a:effectLst/>
                <a:latin typeface="+mn-lt"/>
                <a:ea typeface="+mn-ea"/>
                <a:cs typeface="+mn-cs"/>
              </a:rPr>
              <a:t> that tries to compute the best fit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in an efficient manner. The main idea is that when computing the initial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we not only computed what the min/max was on each axis, but we know what point this min/max came from. If we build adjacency information then we can perform a hill-climbing search of the neighboring points to find the new min/max on an axis. This will typically only check a sub-set of the points and still produce the best-fit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speed performance gain that can be achieved is by realizing that when finding the min/max x we only need to transform the x coordinate into world space. This can cut expenses down quite a bit.</a:t>
            </a:r>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4147685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two major problems with this approach though, and they both stem from the fact that hill climbing only works when we’re guaranteed to make progress at each  (i.e. there’s no local minima). The first problem arises when the mesh is not convex. One way to fix this is to pre-compute the convex hull and only update the aabb from the convex hull. This does require storing a bit of extra data per mesh, but the convex hull is commonly used so it’s not too bad.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other local minima arises when there’s a plateau. This can happen if you imagine (pictured</a:t>
            </a:r>
            <a:r>
              <a:rPr lang="en-US" sz="1200" kern="1200" baseline="0" dirty="0" smtClean="0">
                <a:solidFill>
                  <a:schemeClr val="tx1"/>
                </a:solidFill>
                <a:effectLst/>
                <a:latin typeface="+mn-lt"/>
                <a:ea typeface="+mn-ea"/>
                <a:cs typeface="+mn-cs"/>
              </a:rPr>
              <a:t> on the right) </a:t>
            </a:r>
            <a:r>
              <a:rPr lang="en-US" sz="1200" kern="1200" dirty="0" smtClean="0">
                <a:solidFill>
                  <a:schemeClr val="tx1"/>
                </a:solidFill>
                <a:effectLst/>
                <a:latin typeface="+mn-lt"/>
                <a:ea typeface="+mn-ea"/>
                <a:cs typeface="+mn-cs"/>
              </a:rPr>
              <a:t>a highly tessellated cube that rotates 180 degrees. Any point in the center will be unable to find a point further in the direction and stop at a wrong extremal point. These sort of scenarios have to be special cased for hill-climbing and hence I don’t’ recommend it.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3049711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good compromise between speed and accuracy is to compute an aabb from the rotated </a:t>
            </a:r>
            <a:r>
              <a:rPr lang="en-US" sz="1200" kern="1200" dirty="0" err="1" smtClean="0">
                <a:solidFill>
                  <a:schemeClr val="tx1"/>
                </a:solidFill>
                <a:effectLst/>
                <a:latin typeface="+mn-lt"/>
                <a:ea typeface="+mn-ea"/>
                <a:cs typeface="+mn-cs"/>
              </a:rPr>
              <a:t>aabb</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79546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 way to think about doing this is to take the 8 points of the aabb and rotate them then build the new world aabb from these points. This is obviously not as tight fit as the refitted aabb, but is still much tighter than the sphere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Rotating 8 points is still a little expensive. This method can be sped up quite a bit by examining</a:t>
            </a:r>
            <a:r>
              <a:rPr lang="en-US" sz="1200" kern="1200" baseline="0" dirty="0" smtClean="0">
                <a:solidFill>
                  <a:schemeClr val="tx1"/>
                </a:solidFill>
                <a:effectLst/>
                <a:latin typeface="+mn-lt"/>
                <a:ea typeface="+mn-ea"/>
                <a:cs typeface="+mn-cs"/>
              </a:rPr>
              <a:t> the aabb calculation and the matrix properties</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2523884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bottleneck of the previous method was transforming</a:t>
                </a:r>
                <a:r>
                  <a:rPr lang="en-US" baseline="0" dirty="0" smtClean="0"/>
                  <a:t> all 8 points. We can drastically speed this up by transforming the 3 basis vectors of the </a:t>
                </a:r>
                <a:r>
                  <a:rPr lang="en-US" baseline="0" dirty="0" err="1" smtClean="0"/>
                  <a:t>aabb</a:t>
                </a:r>
                <a:r>
                  <a:rPr lang="en-US" baseline="0" dirty="0" smtClean="0"/>
                  <a:t>. We can then easily compute all 8 points as  </a:t>
                </a:r>
                <a14:m>
                  <m:oMath xmlns:m="http://schemas.openxmlformats.org/officeDocument/2006/math">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𝑥</m:t>
                            </m:r>
                          </m:e>
                        </m:acc>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𝑦</m:t>
                            </m:r>
                          </m:e>
                        </m:acc>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𝑧</m:t>
                            </m:r>
                          </m:e>
                        </m:acc>
                      </m:e>
                    </m:d>
                  </m:oMath>
                </a14:m>
                <a:r>
                  <a:rPr lang="en-US" b="0" baseline="0" dirty="0" smtClean="0"/>
                  <a:t> and then compute the </a:t>
                </a:r>
                <a:r>
                  <a:rPr lang="en-US" b="0" baseline="0" dirty="0" err="1" smtClean="0"/>
                  <a:t>aabb</a:t>
                </a:r>
                <a:r>
                  <a:rPr lang="en-US" b="0" baseline="0" dirty="0" smtClean="0"/>
                  <a:t> of these points. This is about twice as fast as the previous method for little extra effort.</a:t>
                </a:r>
              </a:p>
              <a:p>
                <a:endParaRPr lang="en-US" b="0" baseline="0" dirty="0" smtClean="0"/>
              </a:p>
              <a:p>
                <a:r>
                  <a:rPr lang="en-US" b="0" baseline="0" dirty="0" smtClean="0"/>
                  <a:t>This is still transforming 3 vectors (plus the center) and then computing the </a:t>
                </a:r>
                <a:r>
                  <a:rPr lang="en-US" b="0" baseline="0" dirty="0" err="1" smtClean="0"/>
                  <a:t>aabb</a:t>
                </a:r>
                <a:r>
                  <a:rPr lang="en-US" b="0" baseline="0" dirty="0" smtClean="0"/>
                  <a:t> of 8 points. While this is far from expensive, can we make this even better?</a:t>
                </a:r>
              </a:p>
              <a:p>
                <a:endParaRPr lang="en-US" b="0" baseline="0" dirty="0" smtClean="0"/>
              </a:p>
              <a:p>
                <a:endParaRPr lang="en-US" b="0" baseline="0" dirty="0" smtClean="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start with we want to use the center and half extent method. First note that the half extent vector </a:t>
                </a:r>
                <a:r>
                  <a:rPr lang="en-US" sz="1200" i="0" kern="1200">
                    <a:solidFill>
                      <a:schemeClr val="tx1"/>
                    </a:solidFill>
                    <a:effectLst/>
                    <a:latin typeface="+mn-lt"/>
                    <a:ea typeface="+mn-ea"/>
                    <a:cs typeface="+mn-cs"/>
                  </a:rPr>
                  <a:t>𝑟 ⃗</a:t>
                </a:r>
                <a:r>
                  <a:rPr lang="en-US" sz="1200" kern="1200" dirty="0">
                    <a:solidFill>
                      <a:schemeClr val="tx1"/>
                    </a:solidFill>
                    <a:effectLst/>
                    <a:latin typeface="+mn-lt"/>
                    <a:ea typeface="+mn-ea"/>
                    <a:cs typeface="+mn-cs"/>
                  </a:rPr>
                  <a:t> can be thought of as a compact form of the sum of the basis </a:t>
                </a:r>
                <a:r>
                  <a:rPr lang="en-US" sz="1200" kern="1200" dirty="0" smtClean="0">
                    <a:solidFill>
                      <a:schemeClr val="tx1"/>
                    </a:solidFill>
                    <a:effectLst/>
                    <a:latin typeface="+mn-lt"/>
                    <a:ea typeface="+mn-ea"/>
                    <a:cs typeface="+mn-cs"/>
                  </a:rPr>
                  <a:t>vectors: </a:t>
                </a:r>
                <a:r>
                  <a:rPr lang="en-US" sz="1200" i="0" kern="1200">
                    <a:solidFill>
                      <a:schemeClr val="tx1"/>
                    </a:solidFill>
                    <a:effectLst/>
                    <a:latin typeface="+mn-lt"/>
                    <a:ea typeface="+mn-ea"/>
                    <a:cs typeface="+mn-cs"/>
                  </a:rPr>
                  <a:t>𝑟</a:t>
                </a:r>
                <a:r>
                  <a:rPr lang="en-US" sz="1200" i="0" kern="1200" smtClean="0">
                    <a:solidFill>
                      <a:schemeClr val="tx1"/>
                    </a:solidFill>
                    <a:effectLst/>
                    <a:latin typeface="+mn-lt"/>
                    <a:ea typeface="+mn-ea"/>
                    <a:cs typeface="+mn-cs"/>
                  </a:rPr>
                  <a:t> ⃗</a:t>
                </a:r>
                <a:r>
                  <a:rPr lang="en-US" sz="1200" i="0" kern="1200">
                    <a:solidFill>
                      <a:schemeClr val="tx1"/>
                    </a:solidFill>
                    <a:effectLst/>
                    <a:latin typeface="+mn-lt"/>
                    <a:ea typeface="+mn-ea"/>
                    <a:cs typeface="+mn-cs"/>
                  </a:rPr>
                  <a:t>=𝑥 ⃗+𝑦 ⃗+𝑧 ⃗</a:t>
                </a:r>
                <a:r>
                  <a:rPr lang="en-US" sz="1200" kern="1200" dirty="0" smtClean="0">
                    <a:solidFill>
                      <a:schemeClr val="tx1"/>
                    </a:solidFill>
                    <a:effectLst/>
                    <a:latin typeface="+mn-lt"/>
                    <a:ea typeface="+mn-ea"/>
                    <a:cs typeface="+mn-cs"/>
                  </a:rPr>
                  <a:t>. Another way to look at this is that the length of these vectors is the size of the aabb on each basis axis: </a:t>
                </a:r>
                <a:r>
                  <a:rPr lang="en-US" sz="1200" i="0" kern="1200">
                    <a:solidFill>
                      <a:schemeClr val="tx1"/>
                    </a:solidFill>
                    <a:effectLst/>
                    <a:latin typeface="+mn-lt"/>
                    <a:ea typeface="+mn-ea"/>
                    <a:cs typeface="+mn-cs"/>
                  </a:rPr>
                  <a:t>𝑟 ⃗=[■8(𝑥@0@0)]+[■8(0@𝑦@0)]+[■8(0@0@𝑧)]</a:t>
                </a:r>
                <a:r>
                  <a:rPr lang="en-US" dirty="0" smtClean="0"/>
                  <a:t>. </a:t>
                </a:r>
                <a:r>
                  <a:rPr lang="en-US" sz="1200" kern="1200" dirty="0" smtClean="0">
                    <a:solidFill>
                      <a:schemeClr val="tx1"/>
                    </a:solidFill>
                    <a:effectLst/>
                    <a:latin typeface="+mn-lt"/>
                    <a:ea typeface="+mn-ea"/>
                    <a:cs typeface="+mn-cs"/>
                  </a:rPr>
                  <a:t>With this in mind we can also express the final </a:t>
                </a:r>
                <a:r>
                  <a:rPr lang="en-US" sz="1200" kern="1200" dirty="0" err="1" smtClean="0">
                    <a:solidFill>
                      <a:schemeClr val="tx1"/>
                    </a:solidFill>
                    <a:effectLst/>
                    <a:latin typeface="+mn-lt"/>
                    <a:ea typeface="+mn-ea"/>
                    <a:cs typeface="+mn-cs"/>
                  </a:rPr>
                  <a:t>aabb’s</a:t>
                </a:r>
                <a:r>
                  <a:rPr lang="en-US" sz="1200" kern="1200" dirty="0" smtClean="0">
                    <a:solidFill>
                      <a:schemeClr val="tx1"/>
                    </a:solidFill>
                    <a:effectLst/>
                    <a:latin typeface="+mn-lt"/>
                    <a:ea typeface="+mn-ea"/>
                    <a:cs typeface="+mn-cs"/>
                  </a:rPr>
                  <a:t> half extent the same way: </a:t>
                </a:r>
                <a:r>
                  <a:rPr lang="en-US" sz="1200" i="0" kern="1200">
                    <a:solidFill>
                      <a:schemeClr val="tx1"/>
                    </a:solidFill>
                    <a:effectLst/>
                    <a:latin typeface="+mn-lt"/>
                    <a:ea typeface="+mn-ea"/>
                    <a:cs typeface="+mn-cs"/>
                  </a:rPr>
                  <a:t>𝑟 ⃗^′=𝑥 ⃗^′+𝑦 ⃗^′+𝑧 ⃗^′</a:t>
                </a:r>
                <a:r>
                  <a:rPr lang="en-US" sz="1200" kern="1200" dirty="0">
                    <a:solidFill>
                      <a:schemeClr val="tx1"/>
                    </a:solidFill>
                    <a:effectLst/>
                    <a:latin typeface="+mn-lt"/>
                    <a:ea typeface="+mn-ea"/>
                    <a:cs typeface="+mn-cs"/>
                  </a:rPr>
                  <a:t>.</a:t>
                </a:r>
              </a:p>
              <a:p>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707183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final method we’ll look at is the one you’ll do for your assignment. This method does work with min/max but it’s easiest to derive with the center and half-extent representation. The idea is to just directly compute the new </a:t>
                </a:r>
                <a:r>
                  <a:rPr lang="en-US" sz="1200" kern="1200" baseline="0" dirty="0" err="1" smtClean="0">
                    <a:solidFill>
                      <a:schemeClr val="tx1"/>
                    </a:solidFill>
                    <a:effectLst/>
                    <a:latin typeface="+mn-lt"/>
                    <a:ea typeface="+mn-ea"/>
                    <a:cs typeface="+mn-cs"/>
                  </a:rPr>
                  <a:t>aabb’s</a:t>
                </a:r>
                <a:r>
                  <a:rPr lang="en-US" sz="1200" kern="1200" baseline="0" dirty="0" smtClean="0">
                    <a:solidFill>
                      <a:schemeClr val="tx1"/>
                    </a:solidFill>
                    <a:effectLst/>
                    <a:latin typeface="+mn-lt"/>
                    <a:ea typeface="+mn-ea"/>
                    <a:cs typeface="+mn-cs"/>
                  </a:rPr>
                  <a:t> half-extent.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You might wonder how we could directly compute it, but the math isn’t too bad.</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start with we want to use the center and half extent method. First note that the half extent vector </a:t>
                </a:r>
                <a:r>
                  <a:rPr lang="en-US" sz="1200" i="0" kern="1200">
                    <a:solidFill>
                      <a:schemeClr val="tx1"/>
                    </a:solidFill>
                    <a:effectLst/>
                    <a:latin typeface="+mn-lt"/>
                    <a:ea typeface="+mn-ea"/>
                    <a:cs typeface="+mn-cs"/>
                  </a:rPr>
                  <a:t>𝑟 ⃗</a:t>
                </a:r>
                <a:r>
                  <a:rPr lang="en-US" sz="1200" kern="1200" dirty="0">
                    <a:solidFill>
                      <a:schemeClr val="tx1"/>
                    </a:solidFill>
                    <a:effectLst/>
                    <a:latin typeface="+mn-lt"/>
                    <a:ea typeface="+mn-ea"/>
                    <a:cs typeface="+mn-cs"/>
                  </a:rPr>
                  <a:t> can be thought of as a compact form of the sum of the basis </a:t>
                </a:r>
                <a:r>
                  <a:rPr lang="en-US" sz="1200" kern="1200" dirty="0" smtClean="0">
                    <a:solidFill>
                      <a:schemeClr val="tx1"/>
                    </a:solidFill>
                    <a:effectLst/>
                    <a:latin typeface="+mn-lt"/>
                    <a:ea typeface="+mn-ea"/>
                    <a:cs typeface="+mn-cs"/>
                  </a:rPr>
                  <a:t>vectors: </a:t>
                </a:r>
                <a:r>
                  <a:rPr lang="en-US" sz="1200" i="0" kern="1200">
                    <a:solidFill>
                      <a:schemeClr val="tx1"/>
                    </a:solidFill>
                    <a:effectLst/>
                    <a:latin typeface="+mn-lt"/>
                    <a:ea typeface="+mn-ea"/>
                    <a:cs typeface="+mn-cs"/>
                  </a:rPr>
                  <a:t>𝑟</a:t>
                </a:r>
                <a:r>
                  <a:rPr lang="en-US" sz="1200" i="0" kern="1200" smtClean="0">
                    <a:solidFill>
                      <a:schemeClr val="tx1"/>
                    </a:solidFill>
                    <a:effectLst/>
                    <a:latin typeface="+mn-lt"/>
                    <a:ea typeface="+mn-ea"/>
                    <a:cs typeface="+mn-cs"/>
                  </a:rPr>
                  <a:t> ⃗</a:t>
                </a:r>
                <a:r>
                  <a:rPr lang="en-US" sz="1200" i="0" kern="1200">
                    <a:solidFill>
                      <a:schemeClr val="tx1"/>
                    </a:solidFill>
                    <a:effectLst/>
                    <a:latin typeface="+mn-lt"/>
                    <a:ea typeface="+mn-ea"/>
                    <a:cs typeface="+mn-cs"/>
                  </a:rPr>
                  <a:t>=𝑥 ⃗+𝑦 ⃗+𝑧 ⃗</a:t>
                </a:r>
                <a:r>
                  <a:rPr lang="en-US" sz="1200" kern="1200" dirty="0" smtClean="0">
                    <a:solidFill>
                      <a:schemeClr val="tx1"/>
                    </a:solidFill>
                    <a:effectLst/>
                    <a:latin typeface="+mn-lt"/>
                    <a:ea typeface="+mn-ea"/>
                    <a:cs typeface="+mn-cs"/>
                  </a:rPr>
                  <a:t>. Another way to look at this is that the length of these vectors is the size of the aabb on each basis axis: </a:t>
                </a:r>
                <a:r>
                  <a:rPr lang="en-US" sz="1200" i="0" kern="1200">
                    <a:solidFill>
                      <a:schemeClr val="tx1"/>
                    </a:solidFill>
                    <a:effectLst/>
                    <a:latin typeface="+mn-lt"/>
                    <a:ea typeface="+mn-ea"/>
                    <a:cs typeface="+mn-cs"/>
                  </a:rPr>
                  <a:t>𝑟 ⃗=[■8(𝑥@0@0)]+[■8(0@𝑦@0)]+[■8(0@0@𝑧)]</a:t>
                </a:r>
                <a:r>
                  <a:rPr lang="en-US" dirty="0" smtClean="0"/>
                  <a:t>. </a:t>
                </a:r>
                <a:r>
                  <a:rPr lang="en-US" sz="1200" kern="1200" dirty="0" smtClean="0">
                    <a:solidFill>
                      <a:schemeClr val="tx1"/>
                    </a:solidFill>
                    <a:effectLst/>
                    <a:latin typeface="+mn-lt"/>
                    <a:ea typeface="+mn-ea"/>
                    <a:cs typeface="+mn-cs"/>
                  </a:rPr>
                  <a:t>With this in mind we can also express the final </a:t>
                </a:r>
                <a:r>
                  <a:rPr lang="en-US" sz="1200" kern="1200" dirty="0" err="1" smtClean="0">
                    <a:solidFill>
                      <a:schemeClr val="tx1"/>
                    </a:solidFill>
                    <a:effectLst/>
                    <a:latin typeface="+mn-lt"/>
                    <a:ea typeface="+mn-ea"/>
                    <a:cs typeface="+mn-cs"/>
                  </a:rPr>
                  <a:t>aabb’s</a:t>
                </a:r>
                <a:r>
                  <a:rPr lang="en-US" sz="1200" kern="1200" dirty="0" smtClean="0">
                    <a:solidFill>
                      <a:schemeClr val="tx1"/>
                    </a:solidFill>
                    <a:effectLst/>
                    <a:latin typeface="+mn-lt"/>
                    <a:ea typeface="+mn-ea"/>
                    <a:cs typeface="+mn-cs"/>
                  </a:rPr>
                  <a:t> half extent the same way: </a:t>
                </a:r>
                <a:r>
                  <a:rPr lang="en-US" sz="1200" i="0" kern="1200">
                    <a:solidFill>
                      <a:schemeClr val="tx1"/>
                    </a:solidFill>
                    <a:effectLst/>
                    <a:latin typeface="+mn-lt"/>
                    <a:ea typeface="+mn-ea"/>
                    <a:cs typeface="+mn-cs"/>
                  </a:rPr>
                  <a:t>𝑟 ⃗^′=𝑥 ⃗^′+𝑦 ⃗^′+𝑧 ⃗^′</a:t>
                </a:r>
                <a:r>
                  <a:rPr lang="en-US" sz="1200" kern="1200" dirty="0">
                    <a:solidFill>
                      <a:schemeClr val="tx1"/>
                    </a:solidFill>
                    <a:effectLst/>
                    <a:latin typeface="+mn-lt"/>
                    <a:ea typeface="+mn-ea"/>
                    <a:cs typeface="+mn-cs"/>
                  </a:rPr>
                  <a:t>.</a:t>
                </a:r>
              </a:p>
              <a:p>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91248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start let’s inspect what we have and what we want. We have the half-extent of the original </a:t>
                </a:r>
                <a:r>
                  <a:rPr lang="en-US" sz="1200" kern="1200" dirty="0" err="1" smtClean="0">
                    <a:solidFill>
                      <a:schemeClr val="tx1"/>
                    </a:solidFill>
                    <a:effectLst/>
                    <a:latin typeface="+mn-lt"/>
                    <a:ea typeface="+mn-ea"/>
                    <a:cs typeface="+mn-cs"/>
                  </a:rPr>
                  <a:t>aabb</a:t>
                </a:r>
                <a:r>
                  <a:rPr lang="en-US" sz="1200" kern="1200" dirty="0" smtClean="0">
                    <a:solidFill>
                      <a:schemeClr val="tx1"/>
                    </a:solidFill>
                    <a:effectLst/>
                    <a:latin typeface="+mn-lt"/>
                    <a:ea typeface="+mn-ea"/>
                    <a:cs typeface="+mn-cs"/>
                  </a:rPr>
                  <a:t> and we want to compute the new half-extent. It’s important</a:t>
                </a:r>
                <a:r>
                  <a:rPr lang="en-US" sz="1200" kern="1200" baseline="0" dirty="0" smtClean="0">
                    <a:solidFill>
                      <a:schemeClr val="tx1"/>
                    </a:solidFill>
                    <a:effectLst/>
                    <a:latin typeface="+mn-lt"/>
                    <a:ea typeface="+mn-ea"/>
                    <a:cs typeface="+mn-cs"/>
                  </a:rPr>
                  <a:t> to understand that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𝑟</m:t>
                        </m:r>
                      </m:e>
                    </m:acc>
                  </m:oMath>
                </a14:m>
                <a:r>
                  <a:rPr lang="en-US" sz="1200" kern="1200" baseline="0" dirty="0" smtClean="0">
                    <a:solidFill>
                      <a:schemeClr val="tx1"/>
                    </a:solidFill>
                    <a:effectLst/>
                    <a:latin typeface="+mn-lt"/>
                    <a:ea typeface="+mn-ea"/>
                    <a:cs typeface="+mn-cs"/>
                  </a:rPr>
                  <a:t> is just a sum of these basis vectors: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𝑟</m:t>
                        </m:r>
                      </m:e>
                    </m:acc>
                    <m:r>
                      <a:rPr lang="en-US" sz="1200" b="0" i="1" kern="1200" baseline="0" dirty="0" smtClean="0">
                        <a:solidFill>
                          <a:schemeClr val="tx1"/>
                        </a:solidFill>
                        <a:effectLst/>
                        <a:latin typeface="Cambria Math" panose="02040503050406030204" pitchFamily="18" charset="0"/>
                        <a:ea typeface="+mn-ea"/>
                        <a:cs typeface="+mn-cs"/>
                      </a:rPr>
                      <m:t>=</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𝑥</m:t>
                        </m:r>
                      </m:e>
                    </m:acc>
                    <m:r>
                      <a:rPr lang="en-US" sz="1200" b="0" i="1" kern="1200" baseline="0" dirty="0" smtClean="0">
                        <a:solidFill>
                          <a:schemeClr val="tx1"/>
                        </a:solidFill>
                        <a:effectLst/>
                        <a:latin typeface="Cambria Math" panose="02040503050406030204" pitchFamily="18" charset="0"/>
                        <a:ea typeface="+mn-ea"/>
                        <a:cs typeface="+mn-cs"/>
                      </a:rPr>
                      <m:t>+</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𝑦</m:t>
                        </m:r>
                      </m:e>
                    </m:acc>
                    <m:r>
                      <a:rPr lang="en-US" sz="1200" b="0" i="1" kern="1200" baseline="0" dirty="0" smtClean="0">
                        <a:solidFill>
                          <a:schemeClr val="tx1"/>
                        </a:solidFill>
                        <a:effectLst/>
                        <a:latin typeface="Cambria Math" panose="02040503050406030204" pitchFamily="18" charset="0"/>
                        <a:ea typeface="+mn-ea"/>
                        <a:cs typeface="+mn-cs"/>
                      </a:rPr>
                      <m:t>+</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𝑧</m:t>
                        </m:r>
                      </m:e>
                    </m:acc>
                  </m:oMath>
                </a14:m>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can expand</a:t>
                </a:r>
                <a:r>
                  <a:rPr lang="en-US" sz="1200" kern="1200" baseline="0" dirty="0" smtClean="0">
                    <a:solidFill>
                      <a:schemeClr val="tx1"/>
                    </a:solidFill>
                    <a:effectLst/>
                    <a:latin typeface="+mn-lt"/>
                    <a:ea typeface="+mn-ea"/>
                    <a:cs typeface="+mn-cs"/>
                  </a:rPr>
                  <a:t> this further by writing out the full vector formula</a:t>
                </a:r>
                <a:r>
                  <a:rPr lang="en-US" sz="1200" kern="1200" dirty="0" smtClean="0">
                    <a:solidFill>
                      <a:schemeClr val="tx1"/>
                    </a:solidFill>
                    <a:effectLst/>
                    <a:latin typeface="+mn-lt"/>
                    <a:ea typeface="+mn-ea"/>
                    <a:cs typeface="+mn-cs"/>
                  </a:rPr>
                  <a:t>: </a:t>
                </a:r>
                <a14:m>
                  <m:oMath xmlns:m="http://schemas.openxmlformats.org/officeDocument/2006/math">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𝑟</m:t>
                        </m:r>
                      </m:e>
                    </m:acc>
                    <m:r>
                      <a:rPr lang="en-US" sz="1200" i="1" kern="1200">
                        <a:solidFill>
                          <a:schemeClr val="tx1"/>
                        </a:solidFill>
                        <a:effectLst/>
                        <a:latin typeface="Cambria Math" panose="02040503050406030204" pitchFamily="18" charset="0"/>
                        <a:ea typeface="+mn-ea"/>
                        <a:cs typeface="+mn-cs"/>
                      </a:rPr>
                      <m:t>=</m:t>
                    </m:r>
                    <m:d>
                      <m:dPr>
                        <m:begChr m:val="["/>
                        <m:endChr m:val="]"/>
                        <m:ctrlPr>
                          <a:rPr lang="en-US" sz="1200" i="1" kern="1200">
                            <a:solidFill>
                              <a:schemeClr val="tx1"/>
                            </a:solidFill>
                            <a:effectLst/>
                            <a:latin typeface="Cambria Math" panose="02040503050406030204" pitchFamily="18" charset="0"/>
                            <a:ea typeface="+mn-ea"/>
                            <a:cs typeface="+mn-cs"/>
                          </a:rPr>
                        </m:ctrlPr>
                      </m:dPr>
                      <m:e>
                        <m:m>
                          <m:mPr>
                            <m:mcs>
                              <m:mc>
                                <m:mcPr>
                                  <m:count m:val="1"/>
                                  <m:mcJc m:val="center"/>
                                </m:mcPr>
                              </m:mc>
                            </m:mcs>
                            <m:ctrlPr>
                              <a:rPr lang="en-US" sz="1200" i="1" kern="1200">
                                <a:solidFill>
                                  <a:schemeClr val="tx1"/>
                                </a:solidFill>
                                <a:effectLst/>
                                <a:latin typeface="Cambria Math" panose="02040503050406030204" pitchFamily="18" charset="0"/>
                                <a:ea typeface="+mn-ea"/>
                                <a:cs typeface="+mn-cs"/>
                              </a:rPr>
                            </m:ctrlPr>
                          </m:mPr>
                          <m:mr>
                            <m:e>
                              <m:r>
                                <a:rPr lang="en-US" sz="1200" i="1" kern="1200">
                                  <a:solidFill>
                                    <a:schemeClr val="tx1"/>
                                  </a:solidFill>
                                  <a:effectLst/>
                                  <a:latin typeface="Cambria Math" panose="02040503050406030204" pitchFamily="18" charset="0"/>
                                  <a:ea typeface="+mn-ea"/>
                                  <a:cs typeface="+mn-cs"/>
                                </a:rPr>
                                <m:t>𝑥</m:t>
                              </m:r>
                            </m:e>
                          </m:mr>
                          <m:mr>
                            <m:e>
                              <m:r>
                                <a:rPr lang="en-US" sz="1200" i="1" kern="1200">
                                  <a:solidFill>
                                    <a:schemeClr val="tx1"/>
                                  </a:solidFill>
                                  <a:effectLst/>
                                  <a:latin typeface="Cambria Math" panose="02040503050406030204" pitchFamily="18" charset="0"/>
                                  <a:ea typeface="+mn-ea"/>
                                  <a:cs typeface="+mn-cs"/>
                                </a:rPr>
                                <m:t>0</m:t>
                              </m:r>
                            </m:e>
                          </m:mr>
                          <m:mr>
                            <m:e>
                              <m:r>
                                <a:rPr lang="en-US" sz="1200" i="1" kern="1200">
                                  <a:solidFill>
                                    <a:schemeClr val="tx1"/>
                                  </a:solidFill>
                                  <a:effectLst/>
                                  <a:latin typeface="Cambria Math" panose="02040503050406030204" pitchFamily="18" charset="0"/>
                                  <a:ea typeface="+mn-ea"/>
                                  <a:cs typeface="+mn-cs"/>
                                </a:rPr>
                                <m:t>0</m:t>
                              </m:r>
                            </m:e>
                          </m:mr>
                        </m:m>
                      </m:e>
                    </m:d>
                    <m:r>
                      <a:rPr lang="en-US" sz="1200" i="1" kern="1200">
                        <a:solidFill>
                          <a:schemeClr val="tx1"/>
                        </a:solidFill>
                        <a:effectLst/>
                        <a:latin typeface="Cambria Math" panose="02040503050406030204" pitchFamily="18" charset="0"/>
                        <a:ea typeface="+mn-ea"/>
                        <a:cs typeface="+mn-cs"/>
                      </a:rPr>
                      <m:t>+</m:t>
                    </m:r>
                    <m:d>
                      <m:dPr>
                        <m:begChr m:val="["/>
                        <m:endChr m:val="]"/>
                        <m:ctrlPr>
                          <a:rPr lang="en-US" sz="1200" i="1" kern="1200">
                            <a:solidFill>
                              <a:schemeClr val="tx1"/>
                            </a:solidFill>
                            <a:effectLst/>
                            <a:latin typeface="Cambria Math" panose="02040503050406030204" pitchFamily="18" charset="0"/>
                            <a:ea typeface="+mn-ea"/>
                            <a:cs typeface="+mn-cs"/>
                          </a:rPr>
                        </m:ctrlPr>
                      </m:dPr>
                      <m:e>
                        <m:m>
                          <m:mPr>
                            <m:mcs>
                              <m:mc>
                                <m:mcPr>
                                  <m:count m:val="1"/>
                                  <m:mcJc m:val="center"/>
                                </m:mcPr>
                              </m:mc>
                            </m:mcs>
                            <m:ctrlPr>
                              <a:rPr lang="en-US" sz="1200" i="1" kern="1200">
                                <a:solidFill>
                                  <a:schemeClr val="tx1"/>
                                </a:solidFill>
                                <a:effectLst/>
                                <a:latin typeface="Cambria Math" panose="02040503050406030204" pitchFamily="18" charset="0"/>
                                <a:ea typeface="+mn-ea"/>
                                <a:cs typeface="+mn-cs"/>
                              </a:rPr>
                            </m:ctrlPr>
                          </m:mPr>
                          <m:mr>
                            <m:e>
                              <m:r>
                                <a:rPr lang="en-US" sz="1200" i="1" kern="1200">
                                  <a:solidFill>
                                    <a:schemeClr val="tx1"/>
                                  </a:solidFill>
                                  <a:effectLst/>
                                  <a:latin typeface="Cambria Math" panose="02040503050406030204" pitchFamily="18" charset="0"/>
                                  <a:ea typeface="+mn-ea"/>
                                  <a:cs typeface="+mn-cs"/>
                                </a:rPr>
                                <m:t>0</m:t>
                              </m:r>
                            </m:e>
                          </m:mr>
                          <m:mr>
                            <m:e>
                              <m:r>
                                <a:rPr lang="en-US" sz="1200" i="1" kern="1200">
                                  <a:solidFill>
                                    <a:schemeClr val="tx1"/>
                                  </a:solidFill>
                                  <a:effectLst/>
                                  <a:latin typeface="Cambria Math" panose="02040503050406030204" pitchFamily="18" charset="0"/>
                                  <a:ea typeface="+mn-ea"/>
                                  <a:cs typeface="+mn-cs"/>
                                </a:rPr>
                                <m:t>𝑦</m:t>
                              </m:r>
                            </m:e>
                          </m:mr>
                          <m:mr>
                            <m:e>
                              <m:r>
                                <a:rPr lang="en-US" sz="1200" i="1" kern="1200">
                                  <a:solidFill>
                                    <a:schemeClr val="tx1"/>
                                  </a:solidFill>
                                  <a:effectLst/>
                                  <a:latin typeface="Cambria Math" panose="02040503050406030204" pitchFamily="18" charset="0"/>
                                  <a:ea typeface="+mn-ea"/>
                                  <a:cs typeface="+mn-cs"/>
                                </a:rPr>
                                <m:t>0</m:t>
                              </m:r>
                            </m:e>
                          </m:mr>
                        </m:m>
                      </m:e>
                    </m:d>
                    <m:r>
                      <a:rPr lang="en-US" sz="1200" i="1" kern="1200">
                        <a:solidFill>
                          <a:schemeClr val="tx1"/>
                        </a:solidFill>
                        <a:effectLst/>
                        <a:latin typeface="Cambria Math" panose="02040503050406030204" pitchFamily="18" charset="0"/>
                        <a:ea typeface="+mn-ea"/>
                        <a:cs typeface="+mn-cs"/>
                      </a:rPr>
                      <m:t>+</m:t>
                    </m:r>
                    <m:d>
                      <m:dPr>
                        <m:begChr m:val="["/>
                        <m:endChr m:val="]"/>
                        <m:ctrlPr>
                          <a:rPr lang="en-US" sz="1200" i="1" kern="1200">
                            <a:solidFill>
                              <a:schemeClr val="tx1"/>
                            </a:solidFill>
                            <a:effectLst/>
                            <a:latin typeface="Cambria Math" panose="02040503050406030204" pitchFamily="18" charset="0"/>
                            <a:ea typeface="+mn-ea"/>
                            <a:cs typeface="+mn-cs"/>
                          </a:rPr>
                        </m:ctrlPr>
                      </m:dPr>
                      <m:e>
                        <m:m>
                          <m:mPr>
                            <m:mcs>
                              <m:mc>
                                <m:mcPr>
                                  <m:count m:val="1"/>
                                  <m:mcJc m:val="center"/>
                                </m:mcPr>
                              </m:mc>
                            </m:mcs>
                            <m:ctrlPr>
                              <a:rPr lang="en-US" sz="1200" i="1" kern="1200">
                                <a:solidFill>
                                  <a:schemeClr val="tx1"/>
                                </a:solidFill>
                                <a:effectLst/>
                                <a:latin typeface="Cambria Math" panose="02040503050406030204" pitchFamily="18" charset="0"/>
                                <a:ea typeface="+mn-ea"/>
                                <a:cs typeface="+mn-cs"/>
                              </a:rPr>
                            </m:ctrlPr>
                          </m:mPr>
                          <m:mr>
                            <m:e>
                              <m:r>
                                <a:rPr lang="en-US" sz="1200" i="1" kern="1200">
                                  <a:solidFill>
                                    <a:schemeClr val="tx1"/>
                                  </a:solidFill>
                                  <a:effectLst/>
                                  <a:latin typeface="Cambria Math" panose="02040503050406030204" pitchFamily="18" charset="0"/>
                                  <a:ea typeface="+mn-ea"/>
                                  <a:cs typeface="+mn-cs"/>
                                </a:rPr>
                                <m:t>0</m:t>
                              </m:r>
                            </m:e>
                          </m:mr>
                          <m:mr>
                            <m:e>
                              <m:r>
                                <a:rPr lang="en-US" sz="1200" i="1" kern="1200">
                                  <a:solidFill>
                                    <a:schemeClr val="tx1"/>
                                  </a:solidFill>
                                  <a:effectLst/>
                                  <a:latin typeface="Cambria Math" panose="02040503050406030204" pitchFamily="18" charset="0"/>
                                  <a:ea typeface="+mn-ea"/>
                                  <a:cs typeface="+mn-cs"/>
                                </a:rPr>
                                <m:t>0</m:t>
                              </m:r>
                            </m:e>
                          </m:mr>
                          <m:mr>
                            <m:e>
                              <m:r>
                                <a:rPr lang="en-US" sz="1200" i="1" kern="1200">
                                  <a:solidFill>
                                    <a:schemeClr val="tx1"/>
                                  </a:solidFill>
                                  <a:effectLst/>
                                  <a:latin typeface="Cambria Math" panose="02040503050406030204" pitchFamily="18" charset="0"/>
                                  <a:ea typeface="+mn-ea"/>
                                  <a:cs typeface="+mn-cs"/>
                                </a:rPr>
                                <m:t>𝑧</m:t>
                              </m:r>
                            </m:e>
                          </m:mr>
                        </m:m>
                      </m:e>
                    </m:d>
                  </m:oMath>
                </a14:m>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can do the same thing with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𝑟</m:t>
                        </m:r>
                      </m:e>
                    </m:acc>
                    <m:r>
                      <a:rPr lang="en-US" sz="1200" b="0" i="1" kern="1200" baseline="0" dirty="0" smtClean="0">
                        <a:solidFill>
                          <a:schemeClr val="tx1"/>
                        </a:solidFill>
                        <a:effectLst/>
                        <a:latin typeface="Cambria Math" panose="02040503050406030204" pitchFamily="18" charset="0"/>
                        <a:ea typeface="+mn-ea"/>
                        <a:cs typeface="+mn-cs"/>
                      </a:rPr>
                      <m:t>′</m:t>
                    </m:r>
                  </m:oMath>
                </a14:m>
                <a:r>
                  <a:rPr lang="en-US" sz="1200" kern="1200" dirty="0" smtClean="0">
                    <a:solidFill>
                      <a:schemeClr val="tx1"/>
                    </a:solidFill>
                    <a:effectLst/>
                    <a:latin typeface="+mn-lt"/>
                    <a:ea typeface="+mn-ea"/>
                    <a:cs typeface="+mn-cs"/>
                  </a:rPr>
                  <a:t>. So we know</a:t>
                </a:r>
                <a:r>
                  <a:rPr lang="en-US" sz="1200" kern="1200" baseline="0" dirty="0" smtClean="0">
                    <a:solidFill>
                      <a:schemeClr val="tx1"/>
                    </a:solidFill>
                    <a:effectLst/>
                    <a:latin typeface="+mn-lt"/>
                    <a:ea typeface="+mn-ea"/>
                    <a:cs typeface="+mn-cs"/>
                  </a:rPr>
                  <a:t> the scalars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𝑥</m:t>
                    </m:r>
                    <m:r>
                      <a:rPr lang="en-US" sz="1200" b="0" i="1" kern="1200" baseline="0" smtClean="0">
                        <a:solidFill>
                          <a:schemeClr val="tx1"/>
                        </a:solidFill>
                        <a:effectLst/>
                        <a:latin typeface="Cambria Math" panose="02040503050406030204" pitchFamily="18" charset="0"/>
                        <a:ea typeface="+mn-ea"/>
                        <a:cs typeface="+mn-cs"/>
                      </a:rPr>
                      <m:t>, </m:t>
                    </m:r>
                    <m:r>
                      <a:rPr lang="en-US" sz="1200" b="0" i="1" kern="1200" baseline="0" smtClean="0">
                        <a:solidFill>
                          <a:schemeClr val="tx1"/>
                        </a:solidFill>
                        <a:effectLst/>
                        <a:latin typeface="Cambria Math" panose="02040503050406030204" pitchFamily="18" charset="0"/>
                        <a:ea typeface="+mn-ea"/>
                        <a:cs typeface="+mn-cs"/>
                      </a:rPr>
                      <m:t>𝑦</m:t>
                    </m:r>
                    <m:r>
                      <a:rPr lang="en-US" sz="1200" b="0" i="1" kern="1200" baseline="0" smtClean="0">
                        <a:solidFill>
                          <a:schemeClr val="tx1"/>
                        </a:solidFill>
                        <a:effectLst/>
                        <a:latin typeface="Cambria Math" panose="02040503050406030204" pitchFamily="18" charset="0"/>
                        <a:ea typeface="+mn-ea"/>
                        <a:cs typeface="+mn-cs"/>
                      </a:rPr>
                      <m:t>, </m:t>
                    </m:r>
                  </m:oMath>
                </a14:m>
                <a:r>
                  <a:rPr lang="en-US" sz="1200" kern="1200" dirty="0" smtClean="0">
                    <a:solidFill>
                      <a:schemeClr val="tx1"/>
                    </a:solidFill>
                    <a:effectLst/>
                    <a:latin typeface="+mn-lt"/>
                    <a:ea typeface="+mn-ea"/>
                    <a:cs typeface="+mn-cs"/>
                  </a:rPr>
                  <a:t>and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𝑧</m:t>
                    </m:r>
                  </m:oMath>
                </a14:m>
                <a:r>
                  <a:rPr lang="en-US" sz="1200" kern="1200" dirty="0" smtClean="0">
                    <a:solidFill>
                      <a:schemeClr val="tx1"/>
                    </a:solidFill>
                    <a:effectLst/>
                    <a:latin typeface="+mn-lt"/>
                    <a:ea typeface="+mn-ea"/>
                    <a:cs typeface="+mn-cs"/>
                  </a:rPr>
                  <a:t> and we want to find the scalars </a:t>
                </a:r>
                <a14:m>
                  <m:oMath xmlns:m="http://schemas.openxmlformats.org/officeDocument/2006/math">
                    <m:sSup>
                      <m:sSupPr>
                        <m:ctrlPr>
                          <a:rPr lang="en-US" sz="1200" b="0" i="1" kern="1200" smtClean="0">
                            <a:solidFill>
                              <a:schemeClr val="tx1"/>
                            </a:solidFill>
                            <a:effectLst/>
                            <a:latin typeface="Cambria Math" panose="02040503050406030204" pitchFamily="18" charset="0"/>
                            <a:ea typeface="+mn-ea"/>
                            <a:cs typeface="+mn-cs"/>
                          </a:rPr>
                        </m:ctrlPr>
                      </m:sSupPr>
                      <m:e>
                        <m:r>
                          <a:rPr lang="en-US" sz="1200" b="0" i="1" kern="1200" smtClean="0">
                            <a:solidFill>
                              <a:schemeClr val="tx1"/>
                            </a:solidFill>
                            <a:effectLst/>
                            <a:latin typeface="Cambria Math" panose="02040503050406030204" pitchFamily="18" charset="0"/>
                            <a:ea typeface="+mn-ea"/>
                            <a:cs typeface="+mn-cs"/>
                          </a:rPr>
                          <m:t>𝑥</m:t>
                        </m:r>
                      </m:e>
                      <m:sup>
                        <m:r>
                          <a:rPr lang="en-US" sz="1200" b="0" i="1" kern="1200" smtClean="0">
                            <a:solidFill>
                              <a:schemeClr val="tx1"/>
                            </a:solidFill>
                            <a:effectLst/>
                            <a:latin typeface="Cambria Math" panose="02040503050406030204" pitchFamily="18" charset="0"/>
                            <a:ea typeface="+mn-ea"/>
                            <a:cs typeface="+mn-cs"/>
                          </a:rPr>
                          <m:t>′</m:t>
                        </m:r>
                      </m:sup>
                    </m:sSup>
                    <m:r>
                      <a:rPr lang="en-US" sz="1200" b="0" i="1" kern="1200" smtClean="0">
                        <a:solidFill>
                          <a:schemeClr val="tx1"/>
                        </a:solidFill>
                        <a:effectLst/>
                        <a:latin typeface="Cambria Math" panose="02040503050406030204" pitchFamily="18" charset="0"/>
                        <a:ea typeface="+mn-ea"/>
                        <a:cs typeface="+mn-cs"/>
                      </a:rPr>
                      <m:t>,</m:t>
                    </m:r>
                    <m:sSup>
                      <m:sSupPr>
                        <m:ctrlPr>
                          <a:rPr lang="en-US" sz="1200" b="0" i="1" kern="1200" smtClean="0">
                            <a:solidFill>
                              <a:schemeClr val="tx1"/>
                            </a:solidFill>
                            <a:effectLst/>
                            <a:latin typeface="Cambria Math" panose="02040503050406030204" pitchFamily="18" charset="0"/>
                            <a:ea typeface="+mn-ea"/>
                            <a:cs typeface="+mn-cs"/>
                          </a:rPr>
                        </m:ctrlPr>
                      </m:sSupPr>
                      <m:e>
                        <m:r>
                          <a:rPr lang="en-US" sz="1200" b="0" i="1" kern="1200" smtClean="0">
                            <a:solidFill>
                              <a:schemeClr val="tx1"/>
                            </a:solidFill>
                            <a:effectLst/>
                            <a:latin typeface="Cambria Math" panose="02040503050406030204" pitchFamily="18" charset="0"/>
                            <a:ea typeface="+mn-ea"/>
                            <a:cs typeface="+mn-cs"/>
                          </a:rPr>
                          <m:t>𝑦</m:t>
                        </m:r>
                      </m:e>
                      <m:sup>
                        <m:r>
                          <a:rPr lang="en-US" sz="1200" b="0" i="1" kern="1200" smtClean="0">
                            <a:solidFill>
                              <a:schemeClr val="tx1"/>
                            </a:solidFill>
                            <a:effectLst/>
                            <a:latin typeface="Cambria Math" panose="02040503050406030204" pitchFamily="18" charset="0"/>
                            <a:ea typeface="+mn-ea"/>
                            <a:cs typeface="+mn-cs"/>
                          </a:rPr>
                          <m:t>′</m:t>
                        </m:r>
                      </m:sup>
                    </m:sSup>
                  </m:oMath>
                </a14:m>
                <a:r>
                  <a:rPr lang="en-US" sz="1200" kern="1200" dirty="0" smtClean="0">
                    <a:solidFill>
                      <a:schemeClr val="tx1"/>
                    </a:solidFill>
                    <a:effectLst/>
                    <a:latin typeface="+mn-lt"/>
                    <a:ea typeface="+mn-ea"/>
                    <a:cs typeface="+mn-cs"/>
                  </a:rPr>
                  <a:t> and </a:t>
                </a:r>
                <a14:m>
                  <m:oMath xmlns:m="http://schemas.openxmlformats.org/officeDocument/2006/math">
                    <m:sSup>
                      <m:sSupPr>
                        <m:ctrlPr>
                          <a:rPr lang="en-US" sz="1200" b="0" i="1" kern="1200" smtClean="0">
                            <a:solidFill>
                              <a:schemeClr val="tx1"/>
                            </a:solidFill>
                            <a:effectLst/>
                            <a:latin typeface="Cambria Math" panose="02040503050406030204" pitchFamily="18" charset="0"/>
                            <a:ea typeface="+mn-ea"/>
                            <a:cs typeface="+mn-cs"/>
                          </a:rPr>
                        </m:ctrlPr>
                      </m:sSupPr>
                      <m:e>
                        <m:r>
                          <a:rPr lang="en-US" sz="1200" b="0" i="1" kern="1200" smtClean="0">
                            <a:solidFill>
                              <a:schemeClr val="tx1"/>
                            </a:solidFill>
                            <a:effectLst/>
                            <a:latin typeface="Cambria Math" panose="02040503050406030204" pitchFamily="18" charset="0"/>
                            <a:ea typeface="+mn-ea"/>
                            <a:cs typeface="+mn-cs"/>
                          </a:rPr>
                          <m:t>𝑧</m:t>
                        </m:r>
                      </m:e>
                      <m:sup>
                        <m:r>
                          <a:rPr lang="en-US" sz="1200" b="0" i="1" kern="1200" smtClean="0">
                            <a:solidFill>
                              <a:schemeClr val="tx1"/>
                            </a:solidFill>
                            <a:effectLst/>
                            <a:latin typeface="Cambria Math" panose="02040503050406030204" pitchFamily="18" charset="0"/>
                            <a:ea typeface="+mn-ea"/>
                            <a:cs typeface="+mn-cs"/>
                          </a:rPr>
                          <m:t>′</m:t>
                        </m:r>
                      </m:sup>
                    </m:sSup>
                  </m:oMath>
                </a14:m>
                <a:r>
                  <a:rPr lang="en-US" sz="1200" kern="1200" dirty="0" smtClean="0">
                    <a:solidFill>
                      <a:schemeClr val="tx1"/>
                    </a:solidFill>
                    <a:effectLst/>
                    <a:latin typeface="+mn-lt"/>
                    <a:ea typeface="+mn-ea"/>
                    <a:cs typeface="+mn-cs"/>
                  </a:rPr>
                  <a:t>.</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start with we want to use the center and half extent method. First note that the half extent vector </a:t>
                </a:r>
                <a:r>
                  <a:rPr lang="en-US" sz="1200" i="0" kern="1200">
                    <a:solidFill>
                      <a:schemeClr val="tx1"/>
                    </a:solidFill>
                    <a:effectLst/>
                    <a:latin typeface="+mn-lt"/>
                    <a:ea typeface="+mn-ea"/>
                    <a:cs typeface="+mn-cs"/>
                  </a:rPr>
                  <a:t>𝑟 ⃗</a:t>
                </a:r>
                <a:r>
                  <a:rPr lang="en-US" sz="1200" kern="1200" dirty="0">
                    <a:solidFill>
                      <a:schemeClr val="tx1"/>
                    </a:solidFill>
                    <a:effectLst/>
                    <a:latin typeface="+mn-lt"/>
                    <a:ea typeface="+mn-ea"/>
                    <a:cs typeface="+mn-cs"/>
                  </a:rPr>
                  <a:t> can be thought of as a compact form of the sum of the basis </a:t>
                </a:r>
                <a:r>
                  <a:rPr lang="en-US" sz="1200" kern="1200" dirty="0" smtClean="0">
                    <a:solidFill>
                      <a:schemeClr val="tx1"/>
                    </a:solidFill>
                    <a:effectLst/>
                    <a:latin typeface="+mn-lt"/>
                    <a:ea typeface="+mn-ea"/>
                    <a:cs typeface="+mn-cs"/>
                  </a:rPr>
                  <a:t>vectors: </a:t>
                </a:r>
                <a:r>
                  <a:rPr lang="en-US" sz="1200" i="0" kern="1200">
                    <a:solidFill>
                      <a:schemeClr val="tx1"/>
                    </a:solidFill>
                    <a:effectLst/>
                    <a:latin typeface="+mn-lt"/>
                    <a:ea typeface="+mn-ea"/>
                    <a:cs typeface="+mn-cs"/>
                  </a:rPr>
                  <a:t>𝑟</a:t>
                </a:r>
                <a:r>
                  <a:rPr lang="en-US" sz="1200" i="0" kern="1200" smtClean="0">
                    <a:solidFill>
                      <a:schemeClr val="tx1"/>
                    </a:solidFill>
                    <a:effectLst/>
                    <a:latin typeface="+mn-lt"/>
                    <a:ea typeface="+mn-ea"/>
                    <a:cs typeface="+mn-cs"/>
                  </a:rPr>
                  <a:t> ⃗</a:t>
                </a:r>
                <a:r>
                  <a:rPr lang="en-US" sz="1200" i="0" kern="1200">
                    <a:solidFill>
                      <a:schemeClr val="tx1"/>
                    </a:solidFill>
                    <a:effectLst/>
                    <a:latin typeface="+mn-lt"/>
                    <a:ea typeface="+mn-ea"/>
                    <a:cs typeface="+mn-cs"/>
                  </a:rPr>
                  <a:t>=𝑥 ⃗+𝑦 ⃗+𝑧 ⃗</a:t>
                </a:r>
                <a:r>
                  <a:rPr lang="en-US" sz="1200" kern="1200" dirty="0" smtClean="0">
                    <a:solidFill>
                      <a:schemeClr val="tx1"/>
                    </a:solidFill>
                    <a:effectLst/>
                    <a:latin typeface="+mn-lt"/>
                    <a:ea typeface="+mn-ea"/>
                    <a:cs typeface="+mn-cs"/>
                  </a:rPr>
                  <a:t>. Another way to look at this is that the length of these vectors is the size of the aabb on each basis axis: </a:t>
                </a:r>
                <a:r>
                  <a:rPr lang="en-US" sz="1200" i="0" kern="1200">
                    <a:solidFill>
                      <a:schemeClr val="tx1"/>
                    </a:solidFill>
                    <a:effectLst/>
                    <a:latin typeface="+mn-lt"/>
                    <a:ea typeface="+mn-ea"/>
                    <a:cs typeface="+mn-cs"/>
                  </a:rPr>
                  <a:t>𝑟 ⃗=[■8(𝑥@0@0)]+[■8(0@𝑦@0)]+[■8(0@0@𝑧)]</a:t>
                </a:r>
                <a:r>
                  <a:rPr lang="en-US" dirty="0" smtClean="0"/>
                  <a:t>. </a:t>
                </a:r>
                <a:r>
                  <a:rPr lang="en-US" sz="1200" kern="1200" dirty="0" smtClean="0">
                    <a:solidFill>
                      <a:schemeClr val="tx1"/>
                    </a:solidFill>
                    <a:effectLst/>
                    <a:latin typeface="+mn-lt"/>
                    <a:ea typeface="+mn-ea"/>
                    <a:cs typeface="+mn-cs"/>
                  </a:rPr>
                  <a:t>With this in mind we can also express the final </a:t>
                </a:r>
                <a:r>
                  <a:rPr lang="en-US" sz="1200" kern="1200" dirty="0" err="1" smtClean="0">
                    <a:solidFill>
                      <a:schemeClr val="tx1"/>
                    </a:solidFill>
                    <a:effectLst/>
                    <a:latin typeface="+mn-lt"/>
                    <a:ea typeface="+mn-ea"/>
                    <a:cs typeface="+mn-cs"/>
                  </a:rPr>
                  <a:t>aabb’s</a:t>
                </a:r>
                <a:r>
                  <a:rPr lang="en-US" sz="1200" kern="1200" dirty="0" smtClean="0">
                    <a:solidFill>
                      <a:schemeClr val="tx1"/>
                    </a:solidFill>
                    <a:effectLst/>
                    <a:latin typeface="+mn-lt"/>
                    <a:ea typeface="+mn-ea"/>
                    <a:cs typeface="+mn-cs"/>
                  </a:rPr>
                  <a:t> half extent the same way: </a:t>
                </a:r>
                <a:r>
                  <a:rPr lang="en-US" sz="1200" i="0" kern="1200">
                    <a:solidFill>
                      <a:schemeClr val="tx1"/>
                    </a:solidFill>
                    <a:effectLst/>
                    <a:latin typeface="+mn-lt"/>
                    <a:ea typeface="+mn-ea"/>
                    <a:cs typeface="+mn-cs"/>
                  </a:rPr>
                  <a:t>𝑟 ⃗^′=𝑥 ⃗^′+𝑦 ⃗^′+𝑧 ⃗^′</a:t>
                </a:r>
                <a:r>
                  <a:rPr lang="en-US" sz="1200" kern="1200" dirty="0">
                    <a:solidFill>
                      <a:schemeClr val="tx1"/>
                    </a:solidFill>
                    <a:effectLst/>
                    <a:latin typeface="+mn-lt"/>
                    <a:ea typeface="+mn-ea"/>
                    <a:cs typeface="+mn-cs"/>
                  </a:rPr>
                  <a:t>.</a:t>
                </a:r>
              </a:p>
              <a:p>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2907636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Without loss of generality, let’s look at how </a:t>
                </a:r>
                <a14:m>
                  <m:oMath xmlns:m="http://schemas.openxmlformats.org/officeDocument/2006/math">
                    <m:sSup>
                      <m:sSupPr>
                        <m:ctrlPr>
                          <a:rPr lang="en-US" sz="1200" b="0" i="1" kern="1200" smtClean="0">
                            <a:solidFill>
                              <a:schemeClr val="tx1"/>
                            </a:solidFill>
                            <a:effectLst/>
                            <a:latin typeface="Cambria Math" panose="02040503050406030204" pitchFamily="18" charset="0"/>
                            <a:ea typeface="+mn-ea"/>
                            <a:cs typeface="+mn-cs"/>
                          </a:rPr>
                        </m:ctrlPr>
                      </m:sSupPr>
                      <m:e>
                        <m:r>
                          <a:rPr lang="en-US" sz="1200" b="0" i="1" kern="1200" smtClean="0">
                            <a:solidFill>
                              <a:schemeClr val="tx1"/>
                            </a:solidFill>
                            <a:effectLst/>
                            <a:latin typeface="Cambria Math" panose="02040503050406030204" pitchFamily="18" charset="0"/>
                            <a:ea typeface="+mn-ea"/>
                            <a:cs typeface="+mn-cs"/>
                          </a:rPr>
                          <m:t>𝑦</m:t>
                        </m:r>
                      </m:e>
                      <m:sup>
                        <m:r>
                          <a:rPr lang="en-US" sz="1200" b="0" i="1" kern="1200" smtClean="0">
                            <a:solidFill>
                              <a:schemeClr val="tx1"/>
                            </a:solidFill>
                            <a:effectLst/>
                            <a:latin typeface="Cambria Math" panose="02040503050406030204" pitchFamily="18" charset="0"/>
                            <a:ea typeface="+mn-ea"/>
                            <a:cs typeface="+mn-cs"/>
                          </a:rPr>
                          <m:t>′</m:t>
                        </m:r>
                      </m:sup>
                    </m:sSup>
                  </m:oMath>
                </a14:m>
                <a:r>
                  <a:rPr lang="en-US" sz="1200" kern="1200" dirty="0" smtClean="0">
                    <a:solidFill>
                      <a:schemeClr val="tx1"/>
                    </a:solidFill>
                    <a:effectLst/>
                    <a:latin typeface="+mn-lt"/>
                    <a:ea typeface="+mn-ea"/>
                    <a:cs typeface="+mn-cs"/>
                  </a:rPr>
                  <a:t> is computed.</a:t>
                </a:r>
                <a:r>
                  <a:rPr lang="en-US" sz="1200" kern="1200" baseline="0" dirty="0" smtClean="0">
                    <a:solidFill>
                      <a:schemeClr val="tx1"/>
                    </a:solidFill>
                    <a:effectLst/>
                    <a:latin typeface="+mn-lt"/>
                    <a:ea typeface="+mn-ea"/>
                    <a:cs typeface="+mn-cs"/>
                  </a:rPr>
                  <a:t> We know if we transform all 8 points of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that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𝑦</m:t>
                    </m:r>
                    <m:r>
                      <a:rPr lang="en-US" sz="1200" b="0" i="1" kern="1200" baseline="0" smtClean="0">
                        <a:solidFill>
                          <a:schemeClr val="tx1"/>
                        </a:solidFill>
                        <a:effectLst/>
                        <a:latin typeface="Cambria Math" panose="02040503050406030204" pitchFamily="18" charset="0"/>
                        <a:ea typeface="+mn-ea"/>
                        <a:cs typeface="+mn-cs"/>
                      </a:rPr>
                      <m:t>′</m:t>
                    </m:r>
                  </m:oMath>
                </a14:m>
                <a:r>
                  <a:rPr lang="en-US" sz="1200" kern="1200" dirty="0" smtClean="0">
                    <a:solidFill>
                      <a:schemeClr val="tx1"/>
                    </a:solidFill>
                    <a:effectLst/>
                    <a:latin typeface="+mn-lt"/>
                    <a:ea typeface="+mn-ea"/>
                    <a:cs typeface="+mn-cs"/>
                  </a:rPr>
                  <a:t> will come</a:t>
                </a:r>
                <a:r>
                  <a:rPr lang="en-US" sz="1200" kern="1200" baseline="0" dirty="0" smtClean="0">
                    <a:solidFill>
                      <a:schemeClr val="tx1"/>
                    </a:solidFill>
                    <a:effectLst/>
                    <a:latin typeface="+mn-lt"/>
                    <a:ea typeface="+mn-ea"/>
                    <a:cs typeface="+mn-cs"/>
                  </a:rPr>
                  <a:t> from the point with the most positive y-value.</a:t>
                </a:r>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already know we can compute the rotated aabb from the rotated points, and we also know that </a:t>
                </a:r>
                <a:r>
                  <a:rPr lang="en-US" sz="1200" i="0" kern="1200">
                    <a:solidFill>
                      <a:schemeClr val="tx1"/>
                    </a:solidFill>
                    <a:effectLst/>
                    <a:latin typeface="+mn-lt"/>
                    <a:ea typeface="+mn-ea"/>
                    <a:cs typeface="+mn-cs"/>
                  </a:rPr>
                  <a:t>𝑦^′</a:t>
                </a:r>
                <a:r>
                  <a:rPr lang="en-US" sz="1200" kern="1200" dirty="0">
                    <a:solidFill>
                      <a:schemeClr val="tx1"/>
                    </a:solidFill>
                    <a:effectLst/>
                    <a:latin typeface="+mn-lt"/>
                    <a:ea typeface="+mn-ea"/>
                    <a:cs typeface="+mn-cs"/>
                  </a:rPr>
                  <a:t> will come from the top-most point’s y-value.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492174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shown</a:t>
                </a:r>
                <a:r>
                  <a:rPr lang="en-US" sz="1200" kern="1200" baseline="0" dirty="0" smtClean="0">
                    <a:solidFill>
                      <a:schemeClr val="tx1"/>
                    </a:solidFill>
                    <a:effectLst/>
                    <a:latin typeface="+mn-lt"/>
                    <a:ea typeface="+mn-ea"/>
                    <a:cs typeface="+mn-cs"/>
                  </a:rPr>
                  <a:t> previously, any point can be represented from the basis vectors.</a:t>
                </a:r>
                <a:r>
                  <a:rPr lang="en-US" sz="1200" kern="1200" dirty="0" smtClean="0">
                    <a:solidFill>
                      <a:schemeClr val="tx1"/>
                    </a:solidFill>
                    <a:effectLst/>
                    <a:latin typeface="+mn-lt"/>
                    <a:ea typeface="+mn-ea"/>
                    <a:cs typeface="+mn-cs"/>
                  </a:rPr>
                  <a:t> In this case </a:t>
                </a:r>
                <a14:m>
                  <m:oMath xmlns:m="http://schemas.openxmlformats.org/officeDocument/2006/math">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𝑝</m:t>
                        </m:r>
                      </m:e>
                    </m:acc>
                    <m:r>
                      <a:rPr lang="en-US" sz="1200"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𝑴</m:t>
                    </m:r>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𝑥</m:t>
                        </m:r>
                      </m:e>
                    </m:acc>
                    <m:r>
                      <a:rPr lang="en-US" sz="1200" i="1" kern="1200">
                        <a:solidFill>
                          <a:schemeClr val="tx1"/>
                        </a:solidFill>
                        <a:effectLst/>
                        <a:latin typeface="Cambria Math" panose="02040503050406030204" pitchFamily="18" charset="0"/>
                        <a:ea typeface="+mn-ea"/>
                        <a:cs typeface="+mn-cs"/>
                      </a:rPr>
                      <m:t>+</m:t>
                    </m:r>
                    <m:r>
                      <a:rPr lang="en-US" sz="1200" b="1" i="1" kern="1200">
                        <a:solidFill>
                          <a:schemeClr val="tx1"/>
                        </a:solidFill>
                        <a:effectLst/>
                        <a:latin typeface="Cambria Math" panose="02040503050406030204" pitchFamily="18" charset="0"/>
                        <a:ea typeface="+mn-ea"/>
                        <a:cs typeface="+mn-cs"/>
                      </a:rPr>
                      <m:t>𝑴</m:t>
                    </m:r>
                    <m:acc>
                      <m:accPr>
                        <m:chr m:val="⃗"/>
                        <m:ctrlPr>
                          <a:rPr lang="en-US" sz="1200" i="1" kern="1200">
                            <a:solidFill>
                              <a:schemeClr val="tx1"/>
                            </a:solidFill>
                            <a:effectLst/>
                            <a:latin typeface="Cambria Math" panose="02040503050406030204" pitchFamily="18" charset="0"/>
                            <a:ea typeface="+mn-ea"/>
                            <a:cs typeface="+mn-cs"/>
                          </a:rPr>
                        </m:ctrlPr>
                      </m:accPr>
                      <m:e>
                        <m:r>
                          <a:rPr lang="en-US" sz="1200" i="1" kern="1200">
                            <a:solidFill>
                              <a:schemeClr val="tx1"/>
                            </a:solidFill>
                            <a:effectLst/>
                            <a:latin typeface="Cambria Math" panose="02040503050406030204" pitchFamily="18" charset="0"/>
                            <a:ea typeface="+mn-ea"/>
                            <a:cs typeface="+mn-cs"/>
                          </a:rPr>
                          <m:t>𝑦</m:t>
                        </m:r>
                      </m:e>
                    </m:acc>
                  </m:oMath>
                </a14:m>
                <a:r>
                  <a:rPr lang="en-US" sz="1200" kern="1200" dirty="0" smtClean="0">
                    <a:solidFill>
                      <a:schemeClr val="tx1"/>
                    </a:solidFill>
                    <a:effectLst/>
                    <a:latin typeface="+mn-lt"/>
                    <a:ea typeface="+mn-ea"/>
                    <a:cs typeface="+mn-cs"/>
                  </a:rPr>
                  <a:t>. </a:t>
                </a:r>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also know that any rotated point can be represented from the center and half extent representation. In this case </a:t>
                </a:r>
                <a:r>
                  <a:rPr lang="en-US" sz="1200" i="0" kern="1200">
                    <a:solidFill>
                      <a:schemeClr val="tx1"/>
                    </a:solidFill>
                    <a:effectLst/>
                    <a:latin typeface="+mn-lt"/>
                    <a:ea typeface="+mn-ea"/>
                    <a:cs typeface="+mn-cs"/>
                  </a:rPr>
                  <a:t>𝑝 ⃗=𝑀𝑥 ⃗+𝑀𝑦 ⃗</a:t>
                </a:r>
                <a:r>
                  <a:rPr lang="en-US" sz="1200" kern="1200" dirty="0" smtClean="0">
                    <a:solidFill>
                      <a:schemeClr val="tx1"/>
                    </a:solidFill>
                    <a:effectLst/>
                    <a:latin typeface="+mn-lt"/>
                    <a:ea typeface="+mn-ea"/>
                    <a:cs typeface="+mn-cs"/>
                  </a:rPr>
                  <a:t>. </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2421515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start off with we have to establish what a bounding volume is. There’s only really 1 rule to a bounding volume: it’s some</a:t>
            </a:r>
            <a:r>
              <a:rPr lang="en-US" baseline="0" dirty="0" smtClean="0"/>
              <a:t> shape that fully contains (bounds) some underlying set of shapes. These shapes are typically more expensive than the bounding volume for reasons that will be explored further in this presentation. No other rule is really required for a shape to be a bounding volume. </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2832434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the points are created from the plus or minus of the basis vectors, how do we know whether to add or subtract a basis? If we have to test all combinations then we’re back at attempt 2 of computing all 8 points.</a:t>
            </a:r>
            <a:endParaRPr lang="en-US"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3124084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Instead of trying to compute the point with the most positive y-value and then</a:t>
                </a:r>
                <a:r>
                  <a:rPr lang="en-US" sz="1200" kern="1200" baseline="0" dirty="0" smtClean="0">
                    <a:solidFill>
                      <a:schemeClr val="tx1"/>
                    </a:solidFill>
                    <a:effectLst/>
                    <a:latin typeface="+mn-lt"/>
                    <a:ea typeface="+mn-ea"/>
                    <a:cs typeface="+mn-cs"/>
                  </a:rPr>
                  <a:t> taking its y-value, we can compute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𝑦</m:t>
                    </m:r>
                    <m:r>
                      <a:rPr lang="en-US" sz="1200" b="0" i="1" kern="1200" baseline="0" smtClean="0">
                        <a:solidFill>
                          <a:schemeClr val="tx1"/>
                        </a:solidFill>
                        <a:effectLst/>
                        <a:latin typeface="Cambria Math" panose="02040503050406030204" pitchFamily="18" charset="0"/>
                        <a:ea typeface="+mn-ea"/>
                        <a:cs typeface="+mn-cs"/>
                      </a:rPr>
                      <m:t>′</m:t>
                    </m:r>
                  </m:oMath>
                </a14:m>
                <a:r>
                  <a:rPr lang="en-US" sz="1200" kern="1200" dirty="0" smtClean="0">
                    <a:solidFill>
                      <a:schemeClr val="tx1"/>
                    </a:solidFill>
                    <a:effectLst/>
                    <a:latin typeface="+mn-lt"/>
                    <a:ea typeface="+mn-ea"/>
                    <a:cs typeface="+mn-cs"/>
                  </a:rPr>
                  <a:t>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do this let’s further</a:t>
                </a:r>
                <a:r>
                  <a:rPr lang="en-US" sz="1200" kern="1200" baseline="0" dirty="0" smtClean="0">
                    <a:solidFill>
                      <a:schemeClr val="tx1"/>
                    </a:solidFill>
                    <a:effectLst/>
                    <a:latin typeface="+mn-lt"/>
                    <a:ea typeface="+mn-ea"/>
                    <a:cs typeface="+mn-cs"/>
                  </a:rPr>
                  <a:t> inspect </a:t>
                </a:r>
                <a14:m>
                  <m:oMath xmlns:m="http://schemas.openxmlformats.org/officeDocument/2006/math">
                    <m:sSup>
                      <m:sSupPr>
                        <m:ctrlPr>
                          <a:rPr lang="en-US" sz="1200" b="0" i="1" kern="1200" baseline="0" smtClean="0">
                            <a:solidFill>
                              <a:schemeClr val="tx1"/>
                            </a:solidFill>
                            <a:effectLst/>
                            <a:latin typeface="Cambria Math" panose="02040503050406030204" pitchFamily="18" charset="0"/>
                            <a:ea typeface="+mn-ea"/>
                            <a:cs typeface="+mn-cs"/>
                          </a:rPr>
                        </m:ctrlPr>
                      </m:sSupPr>
                      <m:e>
                        <m:r>
                          <a:rPr lang="en-US" sz="1200" b="0" i="1" kern="1200" baseline="0" smtClean="0">
                            <a:solidFill>
                              <a:schemeClr val="tx1"/>
                            </a:solidFill>
                            <a:effectLst/>
                            <a:latin typeface="Cambria Math" panose="02040503050406030204" pitchFamily="18" charset="0"/>
                            <a:ea typeface="+mn-ea"/>
                            <a:cs typeface="+mn-cs"/>
                          </a:rPr>
                          <m:t>𝑦</m:t>
                        </m:r>
                      </m:e>
                      <m:sup>
                        <m:r>
                          <a:rPr lang="en-US" sz="1200" b="0" i="1" kern="1200" baseline="0" smtClean="0">
                            <a:solidFill>
                              <a:schemeClr val="tx1"/>
                            </a:solidFill>
                            <a:effectLst/>
                            <a:latin typeface="Cambria Math" panose="02040503050406030204" pitchFamily="18" charset="0"/>
                            <a:ea typeface="+mn-ea"/>
                            <a:cs typeface="+mn-cs"/>
                          </a:rPr>
                          <m:t>′</m:t>
                        </m:r>
                      </m:sup>
                    </m:sSup>
                  </m:oMath>
                </a14:m>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We previously defined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𝑝</m:t>
                        </m:r>
                      </m:e>
                    </m:acc>
                    <m:r>
                      <a:rPr lang="en-US" sz="1200" b="0" i="1" kern="1200" baseline="0" dirty="0" smtClean="0">
                        <a:solidFill>
                          <a:schemeClr val="tx1"/>
                        </a:solidFill>
                        <a:effectLst/>
                        <a:latin typeface="Cambria Math" panose="02040503050406030204" pitchFamily="18" charset="0"/>
                        <a:ea typeface="+mn-ea"/>
                        <a:cs typeface="+mn-cs"/>
                      </a:rPr>
                      <m:t>=</m:t>
                    </m:r>
                    <m:r>
                      <a:rPr lang="en-US" sz="1200" b="1" i="1" kern="1200" baseline="0" dirty="0" smtClean="0">
                        <a:solidFill>
                          <a:schemeClr val="tx1"/>
                        </a:solidFill>
                        <a:effectLst/>
                        <a:latin typeface="Cambria Math" panose="02040503050406030204" pitchFamily="18" charset="0"/>
                        <a:ea typeface="+mn-ea"/>
                        <a:cs typeface="+mn-cs"/>
                      </a:rPr>
                      <m:t>±</m:t>
                    </m:r>
                    <m:r>
                      <a:rPr lang="en-US" sz="1200" b="1" i="1" kern="1200" baseline="0" dirty="0" smtClean="0">
                        <a:solidFill>
                          <a:schemeClr val="tx1"/>
                        </a:solidFill>
                        <a:effectLst/>
                        <a:latin typeface="Cambria Math" panose="02040503050406030204" pitchFamily="18" charset="0"/>
                        <a:ea typeface="+mn-ea"/>
                        <a:cs typeface="+mn-cs"/>
                      </a:rPr>
                      <m:t>𝑴</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𝑥</m:t>
                        </m:r>
                      </m:e>
                    </m:acc>
                    <m:r>
                      <a:rPr lang="en-US" sz="1200" b="1" i="1" kern="1200" baseline="0" dirty="0" smtClean="0">
                        <a:solidFill>
                          <a:schemeClr val="tx1"/>
                        </a:solidFill>
                        <a:effectLst/>
                        <a:latin typeface="Cambria Math" panose="02040503050406030204" pitchFamily="18" charset="0"/>
                        <a:ea typeface="+mn-ea"/>
                        <a:cs typeface="+mn-cs"/>
                      </a:rPr>
                      <m:t>±</m:t>
                    </m:r>
                    <m:r>
                      <a:rPr lang="en-US" sz="1200" b="1" i="1" kern="1200" baseline="0" dirty="0" smtClean="0">
                        <a:solidFill>
                          <a:schemeClr val="tx1"/>
                        </a:solidFill>
                        <a:effectLst/>
                        <a:latin typeface="Cambria Math" panose="02040503050406030204" pitchFamily="18" charset="0"/>
                        <a:ea typeface="+mn-ea"/>
                        <a:cs typeface="+mn-cs"/>
                      </a:rPr>
                      <m:t>𝑴</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𝑦</m:t>
                        </m:r>
                      </m:e>
                    </m:acc>
                    <m:r>
                      <a:rPr lang="en-US" sz="1200" b="1" i="1" kern="1200" baseline="0" dirty="0" smtClean="0">
                        <a:solidFill>
                          <a:schemeClr val="tx1"/>
                        </a:solidFill>
                        <a:effectLst/>
                        <a:latin typeface="Cambria Math" panose="02040503050406030204" pitchFamily="18" charset="0"/>
                        <a:ea typeface="+mn-ea"/>
                        <a:cs typeface="+mn-cs"/>
                      </a:rPr>
                      <m:t>±</m:t>
                    </m:r>
                    <m:r>
                      <a:rPr lang="en-US" sz="1200" b="1" i="1" kern="1200" baseline="0" dirty="0" smtClean="0">
                        <a:solidFill>
                          <a:schemeClr val="tx1"/>
                        </a:solidFill>
                        <a:effectLst/>
                        <a:latin typeface="Cambria Math" panose="02040503050406030204" pitchFamily="18" charset="0"/>
                        <a:ea typeface="+mn-ea"/>
                        <a:cs typeface="+mn-cs"/>
                      </a:rPr>
                      <m:t>𝑴</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𝑧</m:t>
                        </m:r>
                      </m:e>
                    </m:acc>
                  </m:oMath>
                </a14:m>
                <a:r>
                  <a:rPr lang="en-US" sz="1200" b="0" kern="1200" dirty="0" smtClean="0">
                    <a:solidFill>
                      <a:schemeClr val="tx1"/>
                    </a:solidFill>
                    <a:effectLst/>
                    <a:latin typeface="+mn-lt"/>
                    <a:ea typeface="+mn-ea"/>
                    <a:cs typeface="+mn-cs"/>
                  </a:rPr>
                  <a:t> so we can define </a:t>
                </a:r>
                <a14:m>
                  <m:oMath xmlns:m="http://schemas.openxmlformats.org/officeDocument/2006/math">
                    <m:sSup>
                      <m:sSupPr>
                        <m:ctrlPr>
                          <a:rPr lang="en-US" sz="1200" b="0" i="1" kern="1200" smtClean="0">
                            <a:solidFill>
                              <a:schemeClr val="tx1"/>
                            </a:solidFill>
                            <a:effectLst/>
                            <a:latin typeface="Cambria Math" panose="02040503050406030204" pitchFamily="18" charset="0"/>
                            <a:ea typeface="+mn-ea"/>
                            <a:cs typeface="+mn-cs"/>
                          </a:rPr>
                        </m:ctrlPr>
                      </m:sSupPr>
                      <m:e>
                        <m:r>
                          <a:rPr lang="en-US" sz="1200" b="0" i="1" kern="1200" smtClean="0">
                            <a:solidFill>
                              <a:schemeClr val="tx1"/>
                            </a:solidFill>
                            <a:effectLst/>
                            <a:latin typeface="Cambria Math" panose="02040503050406030204" pitchFamily="18" charset="0"/>
                            <a:ea typeface="+mn-ea"/>
                            <a:cs typeface="+mn-cs"/>
                          </a:rPr>
                          <m:t>𝑦</m:t>
                        </m:r>
                      </m:e>
                      <m:sup>
                        <m:r>
                          <a:rPr lang="en-US" sz="1200" b="0" i="1" kern="1200" smtClean="0">
                            <a:solidFill>
                              <a:schemeClr val="tx1"/>
                            </a:solidFill>
                            <a:effectLst/>
                            <a:latin typeface="Cambria Math" panose="02040503050406030204" pitchFamily="18" charset="0"/>
                            <a:ea typeface="+mn-ea"/>
                            <a:cs typeface="+mn-cs"/>
                          </a:rPr>
                          <m:t>′</m:t>
                        </m:r>
                      </m:sup>
                    </m:sSup>
                    <m:r>
                      <a:rPr lang="en-US" sz="1200" b="0" i="1" kern="1200" smtClean="0">
                        <a:solidFill>
                          <a:schemeClr val="tx1"/>
                        </a:solidFill>
                        <a:effectLst/>
                        <a:latin typeface="Cambria Math" panose="02040503050406030204" pitchFamily="18" charset="0"/>
                        <a:ea typeface="+mn-ea"/>
                        <a:cs typeface="+mn-cs"/>
                      </a:rPr>
                      <m:t>=</m:t>
                    </m:r>
                    <m:r>
                      <a:rPr lang="en-US" sz="1200" b="1" i="1" kern="1200" baseline="0" dirty="0" smtClean="0">
                        <a:solidFill>
                          <a:schemeClr val="tx1"/>
                        </a:solidFill>
                        <a:effectLst/>
                        <a:latin typeface="Cambria Math" panose="02040503050406030204" pitchFamily="18" charset="0"/>
                        <a:ea typeface="+mn-ea"/>
                        <a:cs typeface="+mn-cs"/>
                      </a:rPr>
                      <m:t>±</m:t>
                    </m:r>
                    <m:sSub>
                      <m:sSubPr>
                        <m:ctrlPr>
                          <a:rPr lang="en-US" sz="1200" b="0" i="1" kern="1200" baseline="0" dirty="0" smtClean="0">
                            <a:solidFill>
                              <a:schemeClr val="tx1"/>
                            </a:solidFill>
                            <a:effectLst/>
                            <a:latin typeface="Cambria Math" panose="02040503050406030204" pitchFamily="18" charset="0"/>
                            <a:ea typeface="+mn-ea"/>
                            <a:cs typeface="+mn-cs"/>
                          </a:rPr>
                        </m:ctrlPr>
                      </m:sSubPr>
                      <m:e>
                        <m:d>
                          <m:dPr>
                            <m:ctrlPr>
                              <a:rPr lang="en-US" sz="1200" b="1" i="1" kern="1200" baseline="0" dirty="0" smtClean="0">
                                <a:solidFill>
                                  <a:schemeClr val="tx1"/>
                                </a:solidFill>
                                <a:effectLst/>
                                <a:latin typeface="Cambria Math" panose="02040503050406030204" pitchFamily="18" charset="0"/>
                                <a:ea typeface="+mn-ea"/>
                                <a:cs typeface="+mn-cs"/>
                              </a:rPr>
                            </m:ctrlPr>
                          </m:dPr>
                          <m:e>
                            <m:r>
                              <a:rPr lang="en-US" sz="1200" b="1" i="1" kern="1200" baseline="0" dirty="0" smtClean="0">
                                <a:solidFill>
                                  <a:schemeClr val="tx1"/>
                                </a:solidFill>
                                <a:effectLst/>
                                <a:latin typeface="Cambria Math" panose="02040503050406030204" pitchFamily="18" charset="0"/>
                                <a:ea typeface="+mn-ea"/>
                                <a:cs typeface="+mn-cs"/>
                              </a:rPr>
                              <m:t>𝑴</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𝑥</m:t>
                                </m:r>
                              </m:e>
                            </m:acc>
                          </m:e>
                        </m:d>
                      </m:e>
                      <m:sub>
                        <m:r>
                          <a:rPr lang="en-US" sz="1200" b="0" i="1" kern="1200" baseline="0" dirty="0" smtClean="0">
                            <a:solidFill>
                              <a:schemeClr val="tx1"/>
                            </a:solidFill>
                            <a:effectLst/>
                            <a:latin typeface="Cambria Math" panose="02040503050406030204" pitchFamily="18" charset="0"/>
                            <a:ea typeface="+mn-ea"/>
                            <a:cs typeface="+mn-cs"/>
                          </a:rPr>
                          <m:t>𝑦</m:t>
                        </m:r>
                      </m:sub>
                    </m:sSub>
                    <m:r>
                      <a:rPr lang="en-US" sz="1200" b="1" i="1" kern="1200" baseline="0" dirty="0" smtClean="0">
                        <a:solidFill>
                          <a:schemeClr val="tx1"/>
                        </a:solidFill>
                        <a:effectLst/>
                        <a:latin typeface="Cambria Math" panose="02040503050406030204" pitchFamily="18" charset="0"/>
                        <a:ea typeface="+mn-ea"/>
                        <a:cs typeface="+mn-cs"/>
                      </a:rPr>
                      <m:t>±</m:t>
                    </m:r>
                    <m:sSub>
                      <m:sSubPr>
                        <m:ctrlPr>
                          <a:rPr lang="en-US" sz="1200" b="0" i="1" kern="1200" baseline="0" dirty="0" smtClean="0">
                            <a:solidFill>
                              <a:schemeClr val="tx1"/>
                            </a:solidFill>
                            <a:effectLst/>
                            <a:latin typeface="Cambria Math" panose="02040503050406030204" pitchFamily="18" charset="0"/>
                            <a:ea typeface="+mn-ea"/>
                            <a:cs typeface="+mn-cs"/>
                          </a:rPr>
                        </m:ctrlPr>
                      </m:sSubPr>
                      <m:e>
                        <m:d>
                          <m:dPr>
                            <m:ctrlPr>
                              <a:rPr lang="en-US" sz="1200" b="1" i="1" kern="1200" baseline="0" dirty="0" smtClean="0">
                                <a:solidFill>
                                  <a:schemeClr val="tx1"/>
                                </a:solidFill>
                                <a:effectLst/>
                                <a:latin typeface="Cambria Math" panose="02040503050406030204" pitchFamily="18" charset="0"/>
                                <a:ea typeface="+mn-ea"/>
                                <a:cs typeface="+mn-cs"/>
                              </a:rPr>
                            </m:ctrlPr>
                          </m:dPr>
                          <m:e>
                            <m:r>
                              <a:rPr lang="en-US" sz="1200" b="1" i="1" kern="1200" baseline="0" dirty="0" smtClean="0">
                                <a:solidFill>
                                  <a:schemeClr val="tx1"/>
                                </a:solidFill>
                                <a:effectLst/>
                                <a:latin typeface="Cambria Math" panose="02040503050406030204" pitchFamily="18" charset="0"/>
                                <a:ea typeface="+mn-ea"/>
                                <a:cs typeface="+mn-cs"/>
                              </a:rPr>
                              <m:t>𝑴</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𝑦</m:t>
                                </m:r>
                              </m:e>
                            </m:acc>
                          </m:e>
                        </m:d>
                      </m:e>
                      <m:sub>
                        <m:r>
                          <a:rPr lang="en-US" sz="1200" b="0" i="1" kern="1200" baseline="0" dirty="0" smtClean="0">
                            <a:solidFill>
                              <a:schemeClr val="tx1"/>
                            </a:solidFill>
                            <a:effectLst/>
                            <a:latin typeface="Cambria Math" panose="02040503050406030204" pitchFamily="18" charset="0"/>
                            <a:ea typeface="+mn-ea"/>
                            <a:cs typeface="+mn-cs"/>
                          </a:rPr>
                          <m:t>𝑦</m:t>
                        </m:r>
                      </m:sub>
                    </m:sSub>
                    <m:r>
                      <a:rPr lang="en-US" sz="1200" b="1" i="1" kern="1200" baseline="0" dirty="0" smtClean="0">
                        <a:solidFill>
                          <a:schemeClr val="tx1"/>
                        </a:solidFill>
                        <a:effectLst/>
                        <a:latin typeface="Cambria Math" panose="02040503050406030204" pitchFamily="18" charset="0"/>
                        <a:ea typeface="+mn-ea"/>
                        <a:cs typeface="+mn-cs"/>
                      </a:rPr>
                      <m:t>±</m:t>
                    </m:r>
                    <m:sSub>
                      <m:sSubPr>
                        <m:ctrlPr>
                          <a:rPr lang="en-US" sz="1200" b="0" i="1" kern="1200" baseline="0" dirty="0" smtClean="0">
                            <a:solidFill>
                              <a:schemeClr val="tx1"/>
                            </a:solidFill>
                            <a:effectLst/>
                            <a:latin typeface="Cambria Math" panose="02040503050406030204" pitchFamily="18" charset="0"/>
                            <a:ea typeface="+mn-ea"/>
                            <a:cs typeface="+mn-cs"/>
                          </a:rPr>
                        </m:ctrlPr>
                      </m:sSubPr>
                      <m:e>
                        <m:d>
                          <m:dPr>
                            <m:ctrlPr>
                              <a:rPr lang="en-US" sz="1200" b="1" i="1" kern="1200" baseline="0" dirty="0" smtClean="0">
                                <a:solidFill>
                                  <a:schemeClr val="tx1"/>
                                </a:solidFill>
                                <a:effectLst/>
                                <a:latin typeface="Cambria Math" panose="02040503050406030204" pitchFamily="18" charset="0"/>
                                <a:ea typeface="+mn-ea"/>
                                <a:cs typeface="+mn-cs"/>
                              </a:rPr>
                            </m:ctrlPr>
                          </m:dPr>
                          <m:e>
                            <m:r>
                              <a:rPr lang="en-US" sz="1200" b="1" i="1" kern="1200" baseline="0" dirty="0" smtClean="0">
                                <a:solidFill>
                                  <a:schemeClr val="tx1"/>
                                </a:solidFill>
                                <a:effectLst/>
                                <a:latin typeface="Cambria Math" panose="02040503050406030204" pitchFamily="18" charset="0"/>
                                <a:ea typeface="+mn-ea"/>
                                <a:cs typeface="+mn-cs"/>
                              </a:rPr>
                              <m:t>𝑴</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𝑧</m:t>
                                </m:r>
                              </m:e>
                            </m:acc>
                          </m:e>
                        </m:d>
                      </m:e>
                      <m:sub>
                        <m:r>
                          <a:rPr lang="en-US" sz="1200" b="0" i="1" kern="1200" baseline="0" dirty="0" smtClean="0">
                            <a:solidFill>
                              <a:schemeClr val="tx1"/>
                            </a:solidFill>
                            <a:effectLst/>
                            <a:latin typeface="Cambria Math" panose="02040503050406030204" pitchFamily="18" charset="0"/>
                            <a:ea typeface="+mn-ea"/>
                            <a:cs typeface="+mn-cs"/>
                          </a:rPr>
                          <m:t>𝑦</m:t>
                        </m:r>
                      </m:sub>
                    </m:sSub>
                  </m:oMath>
                </a14:m>
                <a:r>
                  <a:rPr lang="en-US" sz="1200" b="0" kern="1200" dirty="0" smtClean="0">
                    <a:solidFill>
                      <a:schemeClr val="tx1"/>
                    </a:solidFill>
                    <a:effectLst/>
                    <a:latin typeface="+mn-lt"/>
                    <a:ea typeface="+mn-ea"/>
                    <a:cs typeface="+mn-cs"/>
                  </a:rPr>
                  <a:t>. To compute</a:t>
                </a:r>
                <a:r>
                  <a:rPr lang="en-US" sz="1200" b="0" kern="1200" baseline="0" dirty="0" smtClean="0">
                    <a:solidFill>
                      <a:schemeClr val="tx1"/>
                    </a:solidFill>
                    <a:effectLst/>
                    <a:latin typeface="+mn-lt"/>
                    <a:ea typeface="+mn-ea"/>
                    <a:cs typeface="+mn-cs"/>
                  </a:rPr>
                  <a:t> the most positive value, we want to only add positive terms. We can do this by re-writing the equation with absolute values: </a:t>
                </a:r>
                <a14:m>
                  <m:oMath xmlns:m="http://schemas.openxmlformats.org/officeDocument/2006/math">
                    <m:sSup>
                      <m:sSupPr>
                        <m:ctrlPr>
                          <a:rPr lang="en-US" sz="1200" b="0" i="1" kern="1200" baseline="0" smtClean="0">
                            <a:solidFill>
                              <a:schemeClr val="tx1"/>
                            </a:solidFill>
                            <a:effectLst/>
                            <a:latin typeface="Cambria Math" panose="02040503050406030204" pitchFamily="18" charset="0"/>
                            <a:ea typeface="+mn-ea"/>
                            <a:cs typeface="+mn-cs"/>
                          </a:rPr>
                        </m:ctrlPr>
                      </m:sSupPr>
                      <m:e>
                        <m:r>
                          <a:rPr lang="en-US" sz="1200" b="0" i="1" kern="1200" baseline="0" smtClean="0">
                            <a:solidFill>
                              <a:schemeClr val="tx1"/>
                            </a:solidFill>
                            <a:effectLst/>
                            <a:latin typeface="Cambria Math" panose="02040503050406030204" pitchFamily="18" charset="0"/>
                            <a:ea typeface="+mn-ea"/>
                            <a:cs typeface="+mn-cs"/>
                          </a:rPr>
                          <m:t>𝑦</m:t>
                        </m:r>
                      </m:e>
                      <m:sup>
                        <m:r>
                          <a:rPr lang="en-US" sz="1200" b="0" i="1" kern="1200" baseline="0" smtClean="0">
                            <a:solidFill>
                              <a:schemeClr val="tx1"/>
                            </a:solidFill>
                            <a:effectLst/>
                            <a:latin typeface="Cambria Math" panose="02040503050406030204" pitchFamily="18" charset="0"/>
                            <a:ea typeface="+mn-ea"/>
                            <a:cs typeface="+mn-cs"/>
                          </a:rPr>
                          <m:t>′</m:t>
                        </m:r>
                      </m:sup>
                    </m:sSup>
                    <m:r>
                      <a:rPr lang="en-US" sz="1200" b="0" i="1" kern="1200" baseline="0" smtClean="0">
                        <a:solidFill>
                          <a:schemeClr val="tx1"/>
                        </a:solidFill>
                        <a:effectLst/>
                        <a:latin typeface="Cambria Math" panose="02040503050406030204" pitchFamily="18" charset="0"/>
                        <a:ea typeface="+mn-ea"/>
                        <a:cs typeface="+mn-cs"/>
                      </a:rPr>
                      <m:t>=</m:t>
                    </m:r>
                    <m:d>
                      <m:dPr>
                        <m:begChr m:val="|"/>
                        <m:endChr m:val="|"/>
                        <m:ctrlPr>
                          <a:rPr lang="en-US" sz="1200" b="0" i="1" kern="1200" baseline="0" smtClean="0">
                            <a:solidFill>
                              <a:schemeClr val="tx1"/>
                            </a:solidFill>
                            <a:effectLst/>
                            <a:latin typeface="Cambria Math" panose="02040503050406030204" pitchFamily="18" charset="0"/>
                            <a:ea typeface="+mn-ea"/>
                            <a:cs typeface="+mn-cs"/>
                          </a:rPr>
                        </m:ctrlPr>
                      </m:dPr>
                      <m:e>
                        <m:sSub>
                          <m:sSubPr>
                            <m:ctrlPr>
                              <a:rPr lang="en-US" sz="1200" b="0" i="1" kern="1200" baseline="0" smtClean="0">
                                <a:solidFill>
                                  <a:schemeClr val="tx1"/>
                                </a:solidFill>
                                <a:effectLst/>
                                <a:latin typeface="Cambria Math" panose="02040503050406030204" pitchFamily="18" charset="0"/>
                                <a:ea typeface="+mn-ea"/>
                                <a:cs typeface="+mn-cs"/>
                              </a:rPr>
                            </m:ctrlPr>
                          </m:sSubPr>
                          <m:e>
                            <m:d>
                              <m:dPr>
                                <m:ctrlPr>
                                  <a:rPr lang="en-US" sz="1200" b="0" i="1" kern="1200" baseline="0" smtClean="0">
                                    <a:solidFill>
                                      <a:schemeClr val="tx1"/>
                                    </a:solidFill>
                                    <a:effectLst/>
                                    <a:latin typeface="Cambria Math" panose="02040503050406030204" pitchFamily="18" charset="0"/>
                                    <a:ea typeface="+mn-ea"/>
                                    <a:cs typeface="+mn-cs"/>
                                  </a:rPr>
                                </m:ctrlPr>
                              </m:dPr>
                              <m:e>
                                <m:r>
                                  <a:rPr lang="en-US" sz="1200" b="1" i="1" kern="1200" baseline="0" smtClean="0">
                                    <a:solidFill>
                                      <a:schemeClr val="tx1"/>
                                    </a:solidFill>
                                    <a:effectLst/>
                                    <a:latin typeface="Cambria Math" panose="02040503050406030204" pitchFamily="18" charset="0"/>
                                    <a:ea typeface="+mn-ea"/>
                                    <a:cs typeface="+mn-cs"/>
                                  </a:rPr>
                                  <m:t>𝑴</m:t>
                                </m:r>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𝑥</m:t>
                                    </m:r>
                                  </m:e>
                                </m:acc>
                              </m:e>
                            </m:d>
                          </m:e>
                          <m:sub>
                            <m:r>
                              <a:rPr lang="en-US" sz="1200" b="0" i="1" kern="1200" baseline="0" smtClean="0">
                                <a:solidFill>
                                  <a:schemeClr val="tx1"/>
                                </a:solidFill>
                                <a:effectLst/>
                                <a:latin typeface="Cambria Math" panose="02040503050406030204" pitchFamily="18" charset="0"/>
                                <a:ea typeface="+mn-ea"/>
                                <a:cs typeface="+mn-cs"/>
                              </a:rPr>
                              <m:t>𝑦</m:t>
                            </m:r>
                          </m:sub>
                        </m:sSub>
                      </m:e>
                    </m:d>
                  </m:oMath>
                </a14:m>
                <a:r>
                  <a:rPr lang="en-US" sz="1200" b="0" kern="1200" dirty="0" smtClean="0">
                    <a:solidFill>
                      <a:schemeClr val="tx1"/>
                    </a:solidFill>
                    <a:effectLst/>
                    <a:latin typeface="+mn-lt"/>
                    <a:ea typeface="+mn-ea"/>
                    <a:cs typeface="+mn-cs"/>
                  </a:rPr>
                  <a:t>+</a:t>
                </a:r>
                <a14:m>
                  <m:oMath xmlns:m="http://schemas.openxmlformats.org/officeDocument/2006/math">
                    <m:d>
                      <m:dPr>
                        <m:begChr m:val="|"/>
                        <m:endChr m:val="|"/>
                        <m:ctrlPr>
                          <a:rPr lang="en-US" sz="1200" b="0" i="1" kern="1200" baseline="0" smtClean="0">
                            <a:solidFill>
                              <a:schemeClr val="tx1"/>
                            </a:solidFill>
                            <a:effectLst/>
                            <a:latin typeface="Cambria Math" panose="02040503050406030204" pitchFamily="18" charset="0"/>
                            <a:ea typeface="+mn-ea"/>
                            <a:cs typeface="+mn-cs"/>
                          </a:rPr>
                        </m:ctrlPr>
                      </m:dPr>
                      <m:e>
                        <m:sSub>
                          <m:sSubPr>
                            <m:ctrlPr>
                              <a:rPr lang="en-US" sz="1200" b="0" i="1" kern="1200" baseline="0" smtClean="0">
                                <a:solidFill>
                                  <a:schemeClr val="tx1"/>
                                </a:solidFill>
                                <a:effectLst/>
                                <a:latin typeface="Cambria Math" panose="02040503050406030204" pitchFamily="18" charset="0"/>
                                <a:ea typeface="+mn-ea"/>
                                <a:cs typeface="+mn-cs"/>
                              </a:rPr>
                            </m:ctrlPr>
                          </m:sSubPr>
                          <m:e>
                            <m:d>
                              <m:dPr>
                                <m:ctrlPr>
                                  <a:rPr lang="en-US" sz="1200" b="0" i="1" kern="1200" baseline="0" smtClean="0">
                                    <a:solidFill>
                                      <a:schemeClr val="tx1"/>
                                    </a:solidFill>
                                    <a:effectLst/>
                                    <a:latin typeface="Cambria Math" panose="02040503050406030204" pitchFamily="18" charset="0"/>
                                    <a:ea typeface="+mn-ea"/>
                                    <a:cs typeface="+mn-cs"/>
                                  </a:rPr>
                                </m:ctrlPr>
                              </m:dPr>
                              <m:e>
                                <m:r>
                                  <a:rPr lang="en-US" sz="1200" b="1" i="1" kern="1200" baseline="0" smtClean="0">
                                    <a:solidFill>
                                      <a:schemeClr val="tx1"/>
                                    </a:solidFill>
                                    <a:effectLst/>
                                    <a:latin typeface="Cambria Math" panose="02040503050406030204" pitchFamily="18" charset="0"/>
                                    <a:ea typeface="+mn-ea"/>
                                    <a:cs typeface="+mn-cs"/>
                                  </a:rPr>
                                  <m:t>𝑴</m:t>
                                </m:r>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𝑦</m:t>
                                    </m:r>
                                  </m:e>
                                </m:acc>
                              </m:e>
                            </m:d>
                          </m:e>
                          <m:sub>
                            <m:r>
                              <a:rPr lang="en-US" sz="1200" b="0" i="1" kern="1200" baseline="0" smtClean="0">
                                <a:solidFill>
                                  <a:schemeClr val="tx1"/>
                                </a:solidFill>
                                <a:effectLst/>
                                <a:latin typeface="Cambria Math" panose="02040503050406030204" pitchFamily="18" charset="0"/>
                                <a:ea typeface="+mn-ea"/>
                                <a:cs typeface="+mn-cs"/>
                              </a:rPr>
                              <m:t>𝑦</m:t>
                            </m:r>
                          </m:sub>
                        </m:sSub>
                      </m:e>
                    </m:d>
                    <m:r>
                      <a:rPr lang="en-US" sz="1200" b="0" i="1" kern="1200" baseline="0" smtClean="0">
                        <a:solidFill>
                          <a:schemeClr val="tx1"/>
                        </a:solidFill>
                        <a:effectLst/>
                        <a:latin typeface="Cambria Math" panose="02040503050406030204" pitchFamily="18" charset="0"/>
                        <a:ea typeface="+mn-ea"/>
                        <a:cs typeface="+mn-cs"/>
                      </a:rPr>
                      <m:t>+</m:t>
                    </m:r>
                    <m:d>
                      <m:dPr>
                        <m:begChr m:val="|"/>
                        <m:endChr m:val="|"/>
                        <m:ctrlPr>
                          <a:rPr lang="en-US" sz="1200" b="0" i="1" kern="1200" baseline="0" smtClean="0">
                            <a:solidFill>
                              <a:schemeClr val="tx1"/>
                            </a:solidFill>
                            <a:effectLst/>
                            <a:latin typeface="Cambria Math" panose="02040503050406030204" pitchFamily="18" charset="0"/>
                            <a:ea typeface="+mn-ea"/>
                            <a:cs typeface="+mn-cs"/>
                          </a:rPr>
                        </m:ctrlPr>
                      </m:dPr>
                      <m:e>
                        <m:sSub>
                          <m:sSubPr>
                            <m:ctrlPr>
                              <a:rPr lang="en-US" sz="1200" b="0" i="1" kern="1200" baseline="0" smtClean="0">
                                <a:solidFill>
                                  <a:schemeClr val="tx1"/>
                                </a:solidFill>
                                <a:effectLst/>
                                <a:latin typeface="Cambria Math" panose="02040503050406030204" pitchFamily="18" charset="0"/>
                                <a:ea typeface="+mn-ea"/>
                                <a:cs typeface="+mn-cs"/>
                              </a:rPr>
                            </m:ctrlPr>
                          </m:sSubPr>
                          <m:e>
                            <m:d>
                              <m:dPr>
                                <m:ctrlPr>
                                  <a:rPr lang="en-US" sz="1200" b="0" i="1" kern="1200" baseline="0" smtClean="0">
                                    <a:solidFill>
                                      <a:schemeClr val="tx1"/>
                                    </a:solidFill>
                                    <a:effectLst/>
                                    <a:latin typeface="Cambria Math" panose="02040503050406030204" pitchFamily="18" charset="0"/>
                                    <a:ea typeface="+mn-ea"/>
                                    <a:cs typeface="+mn-cs"/>
                                  </a:rPr>
                                </m:ctrlPr>
                              </m:dPr>
                              <m:e>
                                <m:r>
                                  <a:rPr lang="en-US" sz="1200" b="1" i="1" kern="1200" baseline="0" smtClean="0">
                                    <a:solidFill>
                                      <a:schemeClr val="tx1"/>
                                    </a:solidFill>
                                    <a:effectLst/>
                                    <a:latin typeface="Cambria Math" panose="02040503050406030204" pitchFamily="18" charset="0"/>
                                    <a:ea typeface="+mn-ea"/>
                                    <a:cs typeface="+mn-cs"/>
                                  </a:rPr>
                                  <m:t>𝑴</m:t>
                                </m:r>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𝑧</m:t>
                                    </m:r>
                                  </m:e>
                                </m:acc>
                              </m:e>
                            </m:d>
                          </m:e>
                          <m:sub>
                            <m:r>
                              <a:rPr lang="en-US" sz="1200" b="0" i="1" kern="1200" baseline="0" smtClean="0">
                                <a:solidFill>
                                  <a:schemeClr val="tx1"/>
                                </a:solidFill>
                                <a:effectLst/>
                                <a:latin typeface="Cambria Math" panose="02040503050406030204" pitchFamily="18" charset="0"/>
                                <a:ea typeface="+mn-ea"/>
                                <a:cs typeface="+mn-cs"/>
                              </a:rPr>
                              <m:t>𝑦</m:t>
                            </m:r>
                          </m:sub>
                        </m:sSub>
                      </m:e>
                    </m:d>
                  </m:oMath>
                </a14:m>
                <a:r>
                  <a:rPr lang="en-US" sz="1200" b="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Another</a:t>
                </a:r>
                <a:r>
                  <a:rPr lang="en-US" sz="1200" b="0" kern="1200" baseline="0" dirty="0" smtClean="0">
                    <a:solidFill>
                      <a:schemeClr val="tx1"/>
                    </a:solidFill>
                    <a:effectLst/>
                    <a:latin typeface="+mn-lt"/>
                    <a:ea typeface="+mn-ea"/>
                    <a:cs typeface="+mn-cs"/>
                  </a:rPr>
                  <a:t> way to look at this is to think of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𝑦</m:t>
                    </m:r>
                    <m:r>
                      <a:rPr lang="en-US" sz="1200" b="0" i="1" kern="1200" baseline="0" smtClean="0">
                        <a:solidFill>
                          <a:schemeClr val="tx1"/>
                        </a:solidFill>
                        <a:effectLst/>
                        <a:latin typeface="Cambria Math" panose="02040503050406030204" pitchFamily="18" charset="0"/>
                        <a:ea typeface="+mn-ea"/>
                        <a:cs typeface="+mn-cs"/>
                      </a:rPr>
                      <m:t>′</m:t>
                    </m:r>
                  </m:oMath>
                </a14:m>
                <a:r>
                  <a:rPr lang="en-US" sz="1200" b="0" kern="1200" dirty="0" smtClean="0">
                    <a:solidFill>
                      <a:schemeClr val="tx1"/>
                    </a:solidFill>
                    <a:effectLst/>
                    <a:latin typeface="+mn-lt"/>
                    <a:ea typeface="+mn-ea"/>
                    <a:cs typeface="+mn-cs"/>
                  </a:rPr>
                  <a:t> as the sum of the projections</a:t>
                </a:r>
                <a:r>
                  <a:rPr lang="en-US" sz="1200" b="0" kern="1200" baseline="0" dirty="0" smtClean="0">
                    <a:solidFill>
                      <a:schemeClr val="tx1"/>
                    </a:solidFill>
                    <a:effectLst/>
                    <a:latin typeface="+mn-lt"/>
                    <a:ea typeface="+mn-ea"/>
                    <a:cs typeface="+mn-cs"/>
                  </a:rPr>
                  <a:t> of each rotated basis onto the y-axis. To maximize this sum we want only positive values, hence the absolute value of the rotation.</a:t>
                </a:r>
                <a:endParaRPr lang="en-US" dirty="0" smtClean="0"/>
              </a:p>
              <a:p>
                <a:endParaRPr lang="en-US" dirty="0" smtClean="0"/>
              </a:p>
              <a:p>
                <a:r>
                  <a:rPr lang="en-US" dirty="0" smtClean="0"/>
                  <a:t>The</a:t>
                </a:r>
                <a:r>
                  <a:rPr lang="en-US" baseline="0" dirty="0" smtClean="0"/>
                  <a:t> same operation can be performed for the x and z axes.</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Instead of trying to compute the point directly, and then take its y-value we should just focus on computing the y-value. The y-value can be thought of as the sum of the projections of the rotated basis vectors onto the y-axis. When computing this sum, we’re after the most positive value. Clearly we only want to sum positive values to get the most positive value, to achieve this we can just sum the absolute value of the projection: </a:t>
                </a:r>
                <a:r>
                  <a:rPr lang="en-US" sz="1100" i="0" kern="1200">
                    <a:solidFill>
                      <a:schemeClr val="tx1"/>
                    </a:solidFill>
                    <a:effectLst/>
                    <a:latin typeface="+mn-lt"/>
                    <a:ea typeface="+mn-ea"/>
                    <a:cs typeface="+mn-cs"/>
                  </a:rPr>
                  <a:t>𝑦^′=</a:t>
                </a:r>
                <a:r>
                  <a:rPr lang="en-US" sz="1200" i="0" smtClean="0">
                    <a:solidFill>
                      <a:schemeClr val="bg1"/>
                    </a:solidFill>
                    <a:latin typeface="Cambria Math" panose="02040503050406030204" pitchFamily="18" charset="0"/>
                  </a:rPr>
                  <a:t>|</a:t>
                </a:r>
                <a:r>
                  <a:rPr lang="en-US" sz="1200" i="0">
                    <a:solidFill>
                      <a:schemeClr val="bg1"/>
                    </a:solidFill>
                    <a:latin typeface="Cambria Math" panose="02040503050406030204" pitchFamily="18" charset="0"/>
                  </a:rPr>
                  <a:t>(</a:t>
                </a:r>
                <a:r>
                  <a:rPr lang="en-US" sz="1200" b="1" i="0">
                    <a:solidFill>
                      <a:schemeClr val="bg1"/>
                    </a:solidFill>
                    <a:latin typeface="Cambria Math" panose="02040503050406030204" pitchFamily="18" charset="0"/>
                  </a:rPr>
                  <a:t>𝑴</a:t>
                </a:r>
                <a:r>
                  <a:rPr lang="en-US" sz="1200" i="0">
                    <a:solidFill>
                      <a:schemeClr val="bg1"/>
                    </a:solidFill>
                    <a:latin typeface="Cambria Math" panose="02040503050406030204" pitchFamily="18" charset="0"/>
                  </a:rPr>
                  <a:t>𝑥 ⃗ )_𝑦 |</a:t>
                </a:r>
                <a:r>
                  <a:rPr lang="en-US" sz="1200" i="0" dirty="0" smtClean="0">
                    <a:solidFill>
                      <a:schemeClr val="bg1"/>
                    </a:solidFill>
                    <a:latin typeface="Cambria Math" panose="02040503050406030204" pitchFamily="18" charset="0"/>
                  </a:rPr>
                  <a:t>"+</a:t>
                </a:r>
                <a:r>
                  <a:rPr lang="en-US" sz="1200" i="0">
                    <a:solidFill>
                      <a:schemeClr val="bg1"/>
                    </a:solidFill>
                    <a:latin typeface="Cambria Math" panose="02040503050406030204" pitchFamily="18" charset="0"/>
                  </a:rPr>
                  <a:t>" |(</a:t>
                </a:r>
                <a:r>
                  <a:rPr lang="en-US" sz="1200" b="1" i="0">
                    <a:solidFill>
                      <a:schemeClr val="bg1"/>
                    </a:solidFill>
                    <a:latin typeface="Cambria Math" panose="02040503050406030204" pitchFamily="18" charset="0"/>
                  </a:rPr>
                  <a:t>𝑴</a:t>
                </a:r>
                <a:r>
                  <a:rPr lang="en-US" sz="1200" b="0" i="0" smtClean="0">
                    <a:solidFill>
                      <a:schemeClr val="bg1"/>
                    </a:solidFill>
                    <a:latin typeface="Cambria Math" panose="02040503050406030204" pitchFamily="18" charset="0"/>
                  </a:rPr>
                  <a:t>𝑦</a:t>
                </a:r>
                <a:r>
                  <a:rPr lang="en-US" sz="1200" b="0" i="0">
                    <a:solidFill>
                      <a:schemeClr val="bg1"/>
                    </a:solidFill>
                    <a:latin typeface="Cambria Math" panose="02040503050406030204" pitchFamily="18" charset="0"/>
                  </a:rPr>
                  <a:t> ⃗</a:t>
                </a:r>
                <a:r>
                  <a:rPr lang="en-US" sz="1200" b="0" i="0" smtClean="0">
                    <a:solidFill>
                      <a:schemeClr val="bg1"/>
                    </a:solidFill>
                    <a:latin typeface="Cambria Math" panose="02040503050406030204" pitchFamily="18" charset="0"/>
                  </a:rPr>
                  <a:t> )</a:t>
                </a:r>
                <a:r>
                  <a:rPr lang="en-US" sz="1200" b="0" i="0">
                    <a:solidFill>
                      <a:schemeClr val="bg1"/>
                    </a:solidFill>
                    <a:latin typeface="Cambria Math" panose="02040503050406030204" pitchFamily="18" charset="0"/>
                  </a:rPr>
                  <a:t>_</a:t>
                </a:r>
                <a:r>
                  <a:rPr lang="en-US" sz="1200" i="0">
                    <a:solidFill>
                      <a:schemeClr val="bg1"/>
                    </a:solidFill>
                    <a:latin typeface="Cambria Math" panose="02040503050406030204" pitchFamily="18" charset="0"/>
                  </a:rPr>
                  <a:t>𝑦 |</a:t>
                </a:r>
                <a:r>
                  <a:rPr lang="en-US" sz="1200" b="0" i="0" smtClean="0">
                    <a:solidFill>
                      <a:schemeClr val="bg1"/>
                    </a:solidFill>
                    <a:latin typeface="Cambria Math" panose="02040503050406030204" pitchFamily="18" charset="0"/>
                  </a:rPr>
                  <a:t>+</a:t>
                </a:r>
                <a:r>
                  <a:rPr lang="en-US" sz="1200" i="0" smtClean="0">
                    <a:solidFill>
                      <a:schemeClr val="bg1"/>
                    </a:solidFill>
                    <a:latin typeface="Cambria Math" panose="02040503050406030204" pitchFamily="18" charset="0"/>
                  </a:rPr>
                  <a:t>|</a:t>
                </a:r>
                <a:r>
                  <a:rPr lang="en-US" sz="1200" i="0">
                    <a:solidFill>
                      <a:schemeClr val="bg1"/>
                    </a:solidFill>
                    <a:latin typeface="Cambria Math" panose="02040503050406030204" pitchFamily="18" charset="0"/>
                  </a:rPr>
                  <a:t>(</a:t>
                </a:r>
                <a:r>
                  <a:rPr lang="en-US" sz="1200" b="1" i="0">
                    <a:solidFill>
                      <a:schemeClr val="bg1"/>
                    </a:solidFill>
                    <a:latin typeface="Cambria Math" panose="02040503050406030204" pitchFamily="18" charset="0"/>
                  </a:rPr>
                  <a:t>𝑴</a:t>
                </a:r>
                <a:r>
                  <a:rPr lang="en-US" sz="1200" b="0" i="0" smtClean="0">
                    <a:solidFill>
                      <a:schemeClr val="bg1"/>
                    </a:solidFill>
                    <a:latin typeface="Cambria Math" panose="02040503050406030204" pitchFamily="18" charset="0"/>
                  </a:rPr>
                  <a:t>𝑧</a:t>
                </a:r>
                <a:r>
                  <a:rPr lang="en-US" sz="1200" b="0" i="0">
                    <a:solidFill>
                      <a:schemeClr val="bg1"/>
                    </a:solidFill>
                    <a:latin typeface="Cambria Math" panose="02040503050406030204" pitchFamily="18" charset="0"/>
                  </a:rPr>
                  <a:t> ⃗</a:t>
                </a:r>
                <a:r>
                  <a:rPr lang="en-US" sz="1200" b="0" i="0" smtClean="0">
                    <a:solidFill>
                      <a:schemeClr val="bg1"/>
                    </a:solidFill>
                    <a:latin typeface="Cambria Math" panose="02040503050406030204" pitchFamily="18" charset="0"/>
                  </a:rPr>
                  <a:t> )</a:t>
                </a:r>
                <a:r>
                  <a:rPr lang="en-US" sz="1200" b="0" i="0">
                    <a:solidFill>
                      <a:schemeClr val="bg1"/>
                    </a:solidFill>
                    <a:latin typeface="Cambria Math" panose="02040503050406030204" pitchFamily="18" charset="0"/>
                  </a:rPr>
                  <a:t>_</a:t>
                </a:r>
                <a:r>
                  <a:rPr lang="en-US" sz="1200" i="0">
                    <a:solidFill>
                      <a:schemeClr val="bg1"/>
                    </a:solidFill>
                    <a:latin typeface="Cambria Math" panose="02040503050406030204" pitchFamily="18" charset="0"/>
                  </a:rPr>
                  <a:t>𝑦 |</a:t>
                </a:r>
                <a:r>
                  <a:rPr lang="en-US" dirty="0" smtClean="0"/>
                  <a:t>.</a:t>
                </a:r>
              </a:p>
              <a:p>
                <a:endParaRPr lang="en-US" dirty="0" smtClean="0"/>
              </a:p>
              <a:p>
                <a:r>
                  <a:rPr lang="en-US" dirty="0" smtClean="0"/>
                  <a:t>The</a:t>
                </a:r>
                <a:r>
                  <a:rPr lang="en-US" baseline="0" dirty="0" smtClean="0"/>
                  <a:t> same operation can be performed for the x and z axes.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3746669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we know how</a:t>
                </a:r>
                <a:r>
                  <a:rPr lang="en-US" sz="1200" kern="1200" baseline="0" dirty="0" smtClean="0">
                    <a:solidFill>
                      <a:schemeClr val="tx1"/>
                    </a:solidFill>
                    <a:effectLst/>
                    <a:latin typeface="+mn-lt"/>
                    <a:ea typeface="+mn-ea"/>
                    <a:cs typeface="+mn-cs"/>
                  </a:rPr>
                  <a:t> to compute </a:t>
                </a:r>
                <a14:m>
                  <m:oMath xmlns:m="http://schemas.openxmlformats.org/officeDocument/2006/math">
                    <m:sSup>
                      <m:sSupPr>
                        <m:ctrlPr>
                          <a:rPr lang="en-US" sz="1200" b="0" i="1" kern="1200" baseline="0" smtClean="0">
                            <a:solidFill>
                              <a:schemeClr val="tx1"/>
                            </a:solidFill>
                            <a:effectLst/>
                            <a:latin typeface="Cambria Math" panose="02040503050406030204" pitchFamily="18" charset="0"/>
                            <a:ea typeface="+mn-ea"/>
                            <a:cs typeface="+mn-cs"/>
                          </a:rPr>
                        </m:ctrlPr>
                      </m:sSupPr>
                      <m:e>
                        <m:r>
                          <a:rPr lang="en-US" sz="1200" b="0" i="1" kern="1200" baseline="0" smtClean="0">
                            <a:solidFill>
                              <a:schemeClr val="tx1"/>
                            </a:solidFill>
                            <a:effectLst/>
                            <a:latin typeface="Cambria Math" panose="02040503050406030204" pitchFamily="18" charset="0"/>
                            <a:ea typeface="+mn-ea"/>
                            <a:cs typeface="+mn-cs"/>
                          </a:rPr>
                          <m:t>𝑥</m:t>
                        </m:r>
                      </m:e>
                      <m:sup>
                        <m:r>
                          <a:rPr lang="en-US" sz="1200" b="0" i="1" kern="1200" baseline="0" smtClean="0">
                            <a:solidFill>
                              <a:schemeClr val="tx1"/>
                            </a:solidFill>
                            <a:effectLst/>
                            <a:latin typeface="Cambria Math" panose="02040503050406030204" pitchFamily="18" charset="0"/>
                            <a:ea typeface="+mn-ea"/>
                            <a:cs typeface="+mn-cs"/>
                          </a:rPr>
                          <m:t>′</m:t>
                        </m:r>
                      </m:sup>
                    </m:sSup>
                    <m:r>
                      <a:rPr lang="en-US" sz="1200" b="0" i="1" kern="1200" baseline="0" smtClean="0">
                        <a:solidFill>
                          <a:schemeClr val="tx1"/>
                        </a:solidFill>
                        <a:effectLst/>
                        <a:latin typeface="Cambria Math" panose="02040503050406030204" pitchFamily="18" charset="0"/>
                        <a:ea typeface="+mn-ea"/>
                        <a:cs typeface="+mn-cs"/>
                      </a:rPr>
                      <m:t>,  </m:t>
                    </m:r>
                    <m:sSup>
                      <m:sSupPr>
                        <m:ctrlPr>
                          <a:rPr lang="en-US" sz="1200" b="0" i="1" kern="1200" baseline="0" smtClean="0">
                            <a:solidFill>
                              <a:schemeClr val="tx1"/>
                            </a:solidFill>
                            <a:effectLst/>
                            <a:latin typeface="Cambria Math" panose="02040503050406030204" pitchFamily="18" charset="0"/>
                            <a:ea typeface="+mn-ea"/>
                            <a:cs typeface="+mn-cs"/>
                          </a:rPr>
                        </m:ctrlPr>
                      </m:sSupPr>
                      <m:e>
                        <m:r>
                          <a:rPr lang="en-US" sz="1200" b="0" i="1" kern="1200" baseline="0" smtClean="0">
                            <a:solidFill>
                              <a:schemeClr val="tx1"/>
                            </a:solidFill>
                            <a:effectLst/>
                            <a:latin typeface="Cambria Math" panose="02040503050406030204" pitchFamily="18" charset="0"/>
                            <a:ea typeface="+mn-ea"/>
                            <a:cs typeface="+mn-cs"/>
                          </a:rPr>
                          <m:t>𝑦</m:t>
                        </m:r>
                      </m:e>
                      <m:sup>
                        <m:r>
                          <a:rPr lang="en-US" sz="1200" b="0" i="1" kern="1200" baseline="0" smtClean="0">
                            <a:solidFill>
                              <a:schemeClr val="tx1"/>
                            </a:solidFill>
                            <a:effectLst/>
                            <a:latin typeface="Cambria Math" panose="02040503050406030204" pitchFamily="18" charset="0"/>
                            <a:ea typeface="+mn-ea"/>
                            <a:cs typeface="+mn-cs"/>
                          </a:rPr>
                          <m:t>′</m:t>
                        </m:r>
                      </m:sup>
                    </m:sSup>
                    <m:r>
                      <a:rPr lang="en-US" sz="1200" b="0" i="0" kern="1200" baseline="0" smtClean="0">
                        <a:solidFill>
                          <a:schemeClr val="tx1"/>
                        </a:solidFill>
                        <a:effectLst/>
                        <a:latin typeface="Cambria Math" panose="02040503050406030204" pitchFamily="18" charset="0"/>
                        <a:ea typeface="+mn-ea"/>
                        <a:cs typeface="+mn-cs"/>
                      </a:rPr>
                      <m:t>,</m:t>
                    </m:r>
                  </m:oMath>
                </a14:m>
                <a:r>
                  <a:rPr lang="en-US" sz="1200" kern="1200" dirty="0" smtClean="0">
                    <a:solidFill>
                      <a:schemeClr val="tx1"/>
                    </a:solidFill>
                    <a:effectLst/>
                    <a:latin typeface="+mn-lt"/>
                    <a:ea typeface="+mn-ea"/>
                    <a:cs typeface="+mn-cs"/>
                  </a:rPr>
                  <a:t> and </a:t>
                </a:r>
                <a14:m>
                  <m:oMath xmlns:m="http://schemas.openxmlformats.org/officeDocument/2006/math">
                    <m:sSup>
                      <m:sSupPr>
                        <m:ctrlPr>
                          <a:rPr lang="en-US" sz="1200" b="0" i="1" kern="1200" smtClean="0">
                            <a:solidFill>
                              <a:schemeClr val="tx1"/>
                            </a:solidFill>
                            <a:effectLst/>
                            <a:latin typeface="Cambria Math" panose="02040503050406030204" pitchFamily="18" charset="0"/>
                            <a:ea typeface="+mn-ea"/>
                            <a:cs typeface="+mn-cs"/>
                          </a:rPr>
                        </m:ctrlPr>
                      </m:sSupPr>
                      <m:e>
                        <m:r>
                          <a:rPr lang="en-US" sz="1200" b="0" i="1" kern="1200" smtClean="0">
                            <a:solidFill>
                              <a:schemeClr val="tx1"/>
                            </a:solidFill>
                            <a:effectLst/>
                            <a:latin typeface="Cambria Math" panose="02040503050406030204" pitchFamily="18" charset="0"/>
                            <a:ea typeface="+mn-ea"/>
                            <a:cs typeface="+mn-cs"/>
                          </a:rPr>
                          <m:t>𝑧</m:t>
                        </m:r>
                      </m:e>
                      <m:sup>
                        <m:r>
                          <a:rPr lang="en-US" sz="1200" b="0" i="1" kern="1200" smtClean="0">
                            <a:solidFill>
                              <a:schemeClr val="tx1"/>
                            </a:solidFill>
                            <a:effectLst/>
                            <a:latin typeface="Cambria Math" panose="02040503050406030204" pitchFamily="18" charset="0"/>
                            <a:ea typeface="+mn-ea"/>
                            <a:cs typeface="+mn-cs"/>
                          </a:rPr>
                          <m:t>′</m:t>
                        </m:r>
                      </m:sup>
                    </m:sSup>
                  </m:oMath>
                </a14:m>
                <a:r>
                  <a:rPr lang="en-US" sz="1200" kern="1200" dirty="0" smtClean="0">
                    <a:solidFill>
                      <a:schemeClr val="tx1"/>
                    </a:solidFill>
                    <a:effectLst/>
                    <a:latin typeface="+mn-lt"/>
                    <a:ea typeface="+mn-ea"/>
                    <a:cs typeface="+mn-cs"/>
                  </a:rPr>
                  <a:t> directly from the 3</a:t>
                </a:r>
                <a:r>
                  <a:rPr lang="en-US" sz="1200" kern="1200" baseline="0" dirty="0" smtClean="0">
                    <a:solidFill>
                      <a:schemeClr val="tx1"/>
                    </a:solidFill>
                    <a:effectLst/>
                    <a:latin typeface="+mn-lt"/>
                    <a:ea typeface="+mn-ea"/>
                    <a:cs typeface="+mn-cs"/>
                  </a:rPr>
                  <a:t> transformed bases vectors. This is a slight improvement over attempt 2 as we don’t have to iterate over the points to compute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Once again though, can we make this better?</a:t>
                </a:r>
                <a:endParaRPr lang="en-US" sz="1200" kern="120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Instead of trying to compute the point directly, and then take its y-value we should just focus on computing the y-value. The y-value can be thought of as the sum of the projections of the rotated basis vectors onto the y-axis. When computing this sum, we’re after the most positive value. Clearly we only want to sum positive values to get the most positive value, to achieve this we can just sum the absolute value of the projection: </a:t>
                </a:r>
                <a:r>
                  <a:rPr lang="en-US" sz="1100" i="0" kern="1200">
                    <a:solidFill>
                      <a:schemeClr val="tx1"/>
                    </a:solidFill>
                    <a:effectLst/>
                    <a:latin typeface="+mn-lt"/>
                    <a:ea typeface="+mn-ea"/>
                    <a:cs typeface="+mn-cs"/>
                  </a:rPr>
                  <a:t>𝑦^′=</a:t>
                </a:r>
                <a:r>
                  <a:rPr lang="en-US" sz="1200" i="0" smtClean="0">
                    <a:solidFill>
                      <a:schemeClr val="bg1"/>
                    </a:solidFill>
                    <a:latin typeface="Cambria Math" panose="02040503050406030204" pitchFamily="18" charset="0"/>
                  </a:rPr>
                  <a:t>|</a:t>
                </a:r>
                <a:r>
                  <a:rPr lang="en-US" sz="1200" i="0">
                    <a:solidFill>
                      <a:schemeClr val="bg1"/>
                    </a:solidFill>
                    <a:latin typeface="Cambria Math" panose="02040503050406030204" pitchFamily="18" charset="0"/>
                  </a:rPr>
                  <a:t>(</a:t>
                </a:r>
                <a:r>
                  <a:rPr lang="en-US" sz="1200" b="1" i="0">
                    <a:solidFill>
                      <a:schemeClr val="bg1"/>
                    </a:solidFill>
                    <a:latin typeface="Cambria Math" panose="02040503050406030204" pitchFamily="18" charset="0"/>
                  </a:rPr>
                  <a:t>𝑴</a:t>
                </a:r>
                <a:r>
                  <a:rPr lang="en-US" sz="1200" i="0">
                    <a:solidFill>
                      <a:schemeClr val="bg1"/>
                    </a:solidFill>
                    <a:latin typeface="Cambria Math" panose="02040503050406030204" pitchFamily="18" charset="0"/>
                  </a:rPr>
                  <a:t>𝑥 ⃗ )_𝑦 |</a:t>
                </a:r>
                <a:r>
                  <a:rPr lang="en-US" sz="1200" i="0" dirty="0" smtClean="0">
                    <a:solidFill>
                      <a:schemeClr val="bg1"/>
                    </a:solidFill>
                    <a:latin typeface="Cambria Math" panose="02040503050406030204" pitchFamily="18" charset="0"/>
                  </a:rPr>
                  <a:t>"+</a:t>
                </a:r>
                <a:r>
                  <a:rPr lang="en-US" sz="1200" i="0">
                    <a:solidFill>
                      <a:schemeClr val="bg1"/>
                    </a:solidFill>
                    <a:latin typeface="Cambria Math" panose="02040503050406030204" pitchFamily="18" charset="0"/>
                  </a:rPr>
                  <a:t>" |(</a:t>
                </a:r>
                <a:r>
                  <a:rPr lang="en-US" sz="1200" b="1" i="0">
                    <a:solidFill>
                      <a:schemeClr val="bg1"/>
                    </a:solidFill>
                    <a:latin typeface="Cambria Math" panose="02040503050406030204" pitchFamily="18" charset="0"/>
                  </a:rPr>
                  <a:t>𝑴</a:t>
                </a:r>
                <a:r>
                  <a:rPr lang="en-US" sz="1200" b="0" i="0" smtClean="0">
                    <a:solidFill>
                      <a:schemeClr val="bg1"/>
                    </a:solidFill>
                    <a:latin typeface="Cambria Math" panose="02040503050406030204" pitchFamily="18" charset="0"/>
                  </a:rPr>
                  <a:t>𝑦</a:t>
                </a:r>
                <a:r>
                  <a:rPr lang="en-US" sz="1200" b="0" i="0">
                    <a:solidFill>
                      <a:schemeClr val="bg1"/>
                    </a:solidFill>
                    <a:latin typeface="Cambria Math" panose="02040503050406030204" pitchFamily="18" charset="0"/>
                  </a:rPr>
                  <a:t> ⃗</a:t>
                </a:r>
                <a:r>
                  <a:rPr lang="en-US" sz="1200" b="0" i="0" smtClean="0">
                    <a:solidFill>
                      <a:schemeClr val="bg1"/>
                    </a:solidFill>
                    <a:latin typeface="Cambria Math" panose="02040503050406030204" pitchFamily="18" charset="0"/>
                  </a:rPr>
                  <a:t> )</a:t>
                </a:r>
                <a:r>
                  <a:rPr lang="en-US" sz="1200" b="0" i="0">
                    <a:solidFill>
                      <a:schemeClr val="bg1"/>
                    </a:solidFill>
                    <a:latin typeface="Cambria Math" panose="02040503050406030204" pitchFamily="18" charset="0"/>
                  </a:rPr>
                  <a:t>_</a:t>
                </a:r>
                <a:r>
                  <a:rPr lang="en-US" sz="1200" i="0">
                    <a:solidFill>
                      <a:schemeClr val="bg1"/>
                    </a:solidFill>
                    <a:latin typeface="Cambria Math" panose="02040503050406030204" pitchFamily="18" charset="0"/>
                  </a:rPr>
                  <a:t>𝑦 |</a:t>
                </a:r>
                <a:r>
                  <a:rPr lang="en-US" sz="1200" b="0" i="0" smtClean="0">
                    <a:solidFill>
                      <a:schemeClr val="bg1"/>
                    </a:solidFill>
                    <a:latin typeface="Cambria Math" panose="02040503050406030204" pitchFamily="18" charset="0"/>
                  </a:rPr>
                  <a:t>+</a:t>
                </a:r>
                <a:r>
                  <a:rPr lang="en-US" sz="1200" i="0" smtClean="0">
                    <a:solidFill>
                      <a:schemeClr val="bg1"/>
                    </a:solidFill>
                    <a:latin typeface="Cambria Math" panose="02040503050406030204" pitchFamily="18" charset="0"/>
                  </a:rPr>
                  <a:t>|</a:t>
                </a:r>
                <a:r>
                  <a:rPr lang="en-US" sz="1200" i="0">
                    <a:solidFill>
                      <a:schemeClr val="bg1"/>
                    </a:solidFill>
                    <a:latin typeface="Cambria Math" panose="02040503050406030204" pitchFamily="18" charset="0"/>
                  </a:rPr>
                  <a:t>(</a:t>
                </a:r>
                <a:r>
                  <a:rPr lang="en-US" sz="1200" b="1" i="0">
                    <a:solidFill>
                      <a:schemeClr val="bg1"/>
                    </a:solidFill>
                    <a:latin typeface="Cambria Math" panose="02040503050406030204" pitchFamily="18" charset="0"/>
                  </a:rPr>
                  <a:t>𝑴</a:t>
                </a:r>
                <a:r>
                  <a:rPr lang="en-US" sz="1200" b="0" i="0" smtClean="0">
                    <a:solidFill>
                      <a:schemeClr val="bg1"/>
                    </a:solidFill>
                    <a:latin typeface="Cambria Math" panose="02040503050406030204" pitchFamily="18" charset="0"/>
                  </a:rPr>
                  <a:t>𝑧</a:t>
                </a:r>
                <a:r>
                  <a:rPr lang="en-US" sz="1200" b="0" i="0">
                    <a:solidFill>
                      <a:schemeClr val="bg1"/>
                    </a:solidFill>
                    <a:latin typeface="Cambria Math" panose="02040503050406030204" pitchFamily="18" charset="0"/>
                  </a:rPr>
                  <a:t> ⃗</a:t>
                </a:r>
                <a:r>
                  <a:rPr lang="en-US" sz="1200" b="0" i="0" smtClean="0">
                    <a:solidFill>
                      <a:schemeClr val="bg1"/>
                    </a:solidFill>
                    <a:latin typeface="Cambria Math" panose="02040503050406030204" pitchFamily="18" charset="0"/>
                  </a:rPr>
                  <a:t> )</a:t>
                </a:r>
                <a:r>
                  <a:rPr lang="en-US" sz="1200" b="0" i="0">
                    <a:solidFill>
                      <a:schemeClr val="bg1"/>
                    </a:solidFill>
                    <a:latin typeface="Cambria Math" panose="02040503050406030204" pitchFamily="18" charset="0"/>
                  </a:rPr>
                  <a:t>_</a:t>
                </a:r>
                <a:r>
                  <a:rPr lang="en-US" sz="1200" i="0">
                    <a:solidFill>
                      <a:schemeClr val="bg1"/>
                    </a:solidFill>
                    <a:latin typeface="Cambria Math" panose="02040503050406030204" pitchFamily="18" charset="0"/>
                  </a:rPr>
                  <a:t>𝑦 |</a:t>
                </a:r>
                <a:r>
                  <a:rPr lang="en-US" dirty="0" smtClean="0"/>
                  <a:t>.</a:t>
                </a:r>
              </a:p>
              <a:p>
                <a:endParaRPr lang="en-US" dirty="0" smtClean="0"/>
              </a:p>
              <a:p>
                <a:r>
                  <a:rPr lang="en-US" dirty="0" smtClean="0"/>
                  <a:t>The</a:t>
                </a:r>
                <a:r>
                  <a:rPr lang="en-US" baseline="0" dirty="0" smtClean="0"/>
                  <a:t> same operation can be performed for the x and z axes.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73497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we look at </a:t>
                </a:r>
                <a14:m>
                  <m:oMath xmlns:m="http://schemas.openxmlformats.org/officeDocument/2006/math">
                    <m:sSubSup>
                      <m:sSubSupPr>
                        <m:ctrlPr>
                          <a:rPr lang="en-US" sz="1200" b="0" i="1" kern="1200" smtClean="0">
                            <a:solidFill>
                              <a:schemeClr val="tx1"/>
                            </a:solidFill>
                            <a:effectLst/>
                            <a:latin typeface="Cambria Math" panose="02040503050406030204" pitchFamily="18" charset="0"/>
                            <a:ea typeface="+mn-ea"/>
                            <a:cs typeface="+mn-cs"/>
                          </a:rPr>
                        </m:ctrlPr>
                      </m:sSubSupPr>
                      <m:e>
                        <m:r>
                          <a:rPr lang="en-US" sz="1200" b="0" i="1" kern="1200" smtClean="0">
                            <a:solidFill>
                              <a:schemeClr val="tx1"/>
                            </a:solidFill>
                            <a:effectLst/>
                            <a:latin typeface="Cambria Math" panose="02040503050406030204" pitchFamily="18" charset="0"/>
                            <a:ea typeface="+mn-ea"/>
                            <a:cs typeface="+mn-cs"/>
                          </a:rPr>
                          <m:t>𝑟</m:t>
                        </m:r>
                      </m:e>
                      <m:sub>
                        <m:r>
                          <a:rPr lang="en-US" sz="1200" b="0" i="1" kern="1200" smtClean="0">
                            <a:solidFill>
                              <a:schemeClr val="tx1"/>
                            </a:solidFill>
                            <a:effectLst/>
                            <a:latin typeface="Cambria Math" panose="02040503050406030204" pitchFamily="18" charset="0"/>
                            <a:ea typeface="+mn-ea"/>
                            <a:cs typeface="+mn-cs"/>
                          </a:rPr>
                          <m:t>𝑥</m:t>
                        </m:r>
                      </m:sub>
                      <m:sup>
                        <m:r>
                          <a:rPr lang="en-US" sz="1200" b="0" i="1" kern="1200" smtClean="0">
                            <a:solidFill>
                              <a:schemeClr val="tx1"/>
                            </a:solidFill>
                            <a:effectLst/>
                            <a:latin typeface="Cambria Math" panose="02040503050406030204" pitchFamily="18" charset="0"/>
                            <a:ea typeface="+mn-ea"/>
                            <a:cs typeface="+mn-cs"/>
                          </a:rPr>
                          <m:t>′</m:t>
                        </m:r>
                      </m:sup>
                    </m:sSubSup>
                  </m:oMath>
                </a14:m>
                <a:r>
                  <a:rPr lang="en-US" sz="1200" kern="1200" dirty="0" smtClean="0">
                    <a:solidFill>
                      <a:schemeClr val="tx1"/>
                    </a:solidFill>
                    <a:effectLst/>
                    <a:latin typeface="+mn-lt"/>
                    <a:ea typeface="+mn-ea"/>
                    <a:cs typeface="+mn-cs"/>
                  </a:rPr>
                  <a:t> and expand</a:t>
                </a:r>
                <a:r>
                  <a:rPr lang="en-US" sz="1200" kern="1200" baseline="0" dirty="0" smtClean="0">
                    <a:solidFill>
                      <a:schemeClr val="tx1"/>
                    </a:solidFill>
                    <a:effectLst/>
                    <a:latin typeface="+mn-lt"/>
                    <a:ea typeface="+mn-ea"/>
                    <a:cs typeface="+mn-cs"/>
                  </a:rPr>
                  <a:t> it out we’d see that we’re doing a lot of matrix * vector operations with a vector that is 2/3 zero. We should avoid these wasted zero multiplications if possible.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how do we optimize this?</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we look at </a:t>
                </a:r>
                <a:r>
                  <a:rPr lang="en-US" sz="1200" b="0" i="0" kern="1200" smtClean="0">
                    <a:solidFill>
                      <a:schemeClr val="tx1"/>
                    </a:solidFill>
                    <a:effectLst/>
                    <a:latin typeface="Cambria Math" panose="02040503050406030204" pitchFamily="18" charset="0"/>
                    <a:ea typeface="+mn-ea"/>
                    <a:cs typeface="+mn-cs"/>
                  </a:rPr>
                  <a:t>𝑟_𝑥^′</a:t>
                </a:r>
                <a:r>
                  <a:rPr lang="en-US" sz="1200" kern="1200" dirty="0" smtClean="0">
                    <a:solidFill>
                      <a:schemeClr val="tx1"/>
                    </a:solidFill>
                    <a:effectLst/>
                    <a:latin typeface="+mn-lt"/>
                    <a:ea typeface="+mn-ea"/>
                    <a:cs typeface="+mn-cs"/>
                  </a:rPr>
                  <a:t> and expand</a:t>
                </a:r>
                <a:r>
                  <a:rPr lang="en-US" sz="1200" kern="1200" baseline="0" dirty="0" smtClean="0">
                    <a:solidFill>
                      <a:schemeClr val="tx1"/>
                    </a:solidFill>
                    <a:effectLst/>
                    <a:latin typeface="+mn-lt"/>
                    <a:ea typeface="+mn-ea"/>
                    <a:cs typeface="+mn-cs"/>
                  </a:rPr>
                  <a:t> it out we’d see that we’re doing a lot of matrix * vector operations with a vector that is 2/3 zero. We should avoid these wasted zero multiplications if possible.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how do we optimize this?</a:t>
                </a: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1820773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could expand the individual terms of these multiplications</a:t>
                </a:r>
                <a:r>
                  <a:rPr lang="en-US" sz="1200" kern="1200" baseline="0" dirty="0" smtClean="0">
                    <a:solidFill>
                      <a:schemeClr val="tx1"/>
                    </a:solidFill>
                    <a:effectLst/>
                    <a:latin typeface="+mn-lt"/>
                    <a:ea typeface="+mn-ea"/>
                    <a:cs typeface="+mn-cs"/>
                  </a:rPr>
                  <a:t> to pull out the non-zero terms, but there’s an easier way. By realizing that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𝑥</m:t>
                        </m:r>
                      </m:e>
                    </m:acc>
                    <m:r>
                      <a:rPr lang="en-US" sz="1200" b="0" i="1" kern="1200" baseline="0" dirty="0" smtClean="0">
                        <a:solidFill>
                          <a:schemeClr val="tx1"/>
                        </a:solidFill>
                        <a:effectLst/>
                        <a:latin typeface="Cambria Math" panose="02040503050406030204" pitchFamily="18" charset="0"/>
                        <a:ea typeface="+mn-ea"/>
                        <a:cs typeface="+mn-cs"/>
                      </a:rPr>
                      <m:t>,  </m:t>
                    </m:r>
                    <m:acc>
                      <m:accPr>
                        <m:chr m:val="⃗"/>
                        <m:ctrlPr>
                          <a:rPr lang="en-US" sz="1200" b="0" i="1" kern="1200" baseline="0" dirty="0" smtClean="0">
                            <a:solidFill>
                              <a:schemeClr val="tx1"/>
                            </a:solidFill>
                            <a:effectLst/>
                            <a:latin typeface="Cambria Math" panose="02040503050406030204" pitchFamily="18" charset="0"/>
                            <a:ea typeface="+mn-ea"/>
                            <a:cs typeface="+mn-cs"/>
                          </a:rPr>
                        </m:ctrlPr>
                      </m:accPr>
                      <m:e>
                        <m:r>
                          <a:rPr lang="en-US" sz="1200" b="0" i="1" kern="1200" baseline="0" dirty="0" smtClean="0">
                            <a:solidFill>
                              <a:schemeClr val="tx1"/>
                            </a:solidFill>
                            <a:effectLst/>
                            <a:latin typeface="Cambria Math" panose="02040503050406030204" pitchFamily="18" charset="0"/>
                            <a:ea typeface="+mn-ea"/>
                            <a:cs typeface="+mn-cs"/>
                          </a:rPr>
                          <m:t>𝑦</m:t>
                        </m:r>
                      </m:e>
                    </m:acc>
                    <m:r>
                      <a:rPr lang="en-US" sz="1200" b="0" i="1" kern="1200" baseline="0" dirty="0" smtClean="0">
                        <a:solidFill>
                          <a:schemeClr val="tx1"/>
                        </a:solidFill>
                        <a:effectLst/>
                        <a:latin typeface="Cambria Math" panose="02040503050406030204" pitchFamily="18" charset="0"/>
                        <a:ea typeface="+mn-ea"/>
                        <a:cs typeface="+mn-cs"/>
                      </a:rPr>
                      <m:t>,</m:t>
                    </m:r>
                  </m:oMath>
                </a14:m>
                <a:r>
                  <a:rPr lang="en-US" sz="1200" kern="1200" dirty="0" smtClean="0">
                    <a:solidFill>
                      <a:schemeClr val="tx1"/>
                    </a:solidFill>
                    <a:effectLst/>
                    <a:latin typeface="+mn-lt"/>
                    <a:ea typeface="+mn-ea"/>
                    <a:cs typeface="+mn-cs"/>
                  </a:rPr>
                  <a:t> and </a:t>
                </a:r>
                <a14:m>
                  <m:oMath xmlns:m="http://schemas.openxmlformats.org/officeDocument/2006/math">
                    <m:acc>
                      <m:accPr>
                        <m:chr m:val="⃗"/>
                        <m:ctrlPr>
                          <a:rPr lang="en-US" sz="1200" b="0" i="1" kern="1200" smtClean="0">
                            <a:solidFill>
                              <a:schemeClr val="tx1"/>
                            </a:solidFill>
                            <a:effectLst/>
                            <a:latin typeface="Cambria Math" panose="02040503050406030204" pitchFamily="18" charset="0"/>
                            <a:ea typeface="+mn-ea"/>
                            <a:cs typeface="+mn-cs"/>
                          </a:rPr>
                        </m:ctrlPr>
                      </m:accPr>
                      <m:e>
                        <m:r>
                          <a:rPr lang="en-US" sz="1200" b="0" i="1" kern="1200" smtClean="0">
                            <a:solidFill>
                              <a:schemeClr val="tx1"/>
                            </a:solidFill>
                            <a:effectLst/>
                            <a:latin typeface="Cambria Math" panose="02040503050406030204" pitchFamily="18" charset="0"/>
                            <a:ea typeface="+mn-ea"/>
                            <a:cs typeface="+mn-cs"/>
                          </a:rPr>
                          <m:t>𝑧</m:t>
                        </m:r>
                      </m:e>
                    </m:acc>
                  </m:oMath>
                </a14:m>
                <a:r>
                  <a:rPr lang="en-US" sz="1200" kern="1200" dirty="0" smtClean="0">
                    <a:solidFill>
                      <a:schemeClr val="tx1"/>
                    </a:solidFill>
                    <a:effectLst/>
                    <a:latin typeface="+mn-lt"/>
                    <a:ea typeface="+mn-ea"/>
                    <a:cs typeface="+mn-cs"/>
                  </a:rPr>
                  <a:t> are all positive axis</a:t>
                </a:r>
                <a:r>
                  <a:rPr lang="en-US" sz="1200" kern="1200" baseline="0" dirty="0" smtClean="0">
                    <a:solidFill>
                      <a:schemeClr val="tx1"/>
                    </a:solidFill>
                    <a:effectLst/>
                    <a:latin typeface="+mn-lt"/>
                    <a:ea typeface="+mn-ea"/>
                    <a:cs typeface="+mn-cs"/>
                  </a:rPr>
                  <a:t> aligned vectors </a:t>
                </a:r>
                <a:r>
                  <a:rPr lang="en-US" sz="1200" kern="1200" dirty="0" smtClean="0">
                    <a:solidFill>
                      <a:schemeClr val="tx1"/>
                    </a:solidFill>
                    <a:effectLst/>
                    <a:latin typeface="+mn-lt"/>
                    <a:ea typeface="+mn-ea"/>
                    <a:cs typeface="+mn-cs"/>
                  </a:rPr>
                  <a:t>we can pull them outside of the absolute value. This</a:t>
                </a:r>
                <a:r>
                  <a:rPr lang="en-US" sz="1200" kern="1200" baseline="0" dirty="0" smtClean="0">
                    <a:solidFill>
                      <a:schemeClr val="tx1"/>
                    </a:solidFill>
                    <a:effectLst/>
                    <a:latin typeface="+mn-lt"/>
                    <a:ea typeface="+mn-ea"/>
                    <a:cs typeface="+mn-cs"/>
                  </a:rPr>
                  <a:t> allows us to factor the matrix multiplication out of the basis sum. We can then replace the basis sum with the half-extents vector.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allows boiling this all down into the simple equation above: simply transform the half-extent by the absolute value of the rotation matrix.</a:t>
                </a: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could expand the individual terms of these multiplications</a:t>
                </a:r>
                <a:r>
                  <a:rPr lang="en-US" sz="1200" kern="1200" baseline="0" dirty="0" smtClean="0">
                    <a:solidFill>
                      <a:schemeClr val="tx1"/>
                    </a:solidFill>
                    <a:effectLst/>
                    <a:latin typeface="+mn-lt"/>
                    <a:ea typeface="+mn-ea"/>
                    <a:cs typeface="+mn-cs"/>
                  </a:rPr>
                  <a:t> to pull out the non-zero terms, but there’s an easier way. By realizing that </a:t>
                </a:r>
                <a:r>
                  <a:rPr lang="en-US" sz="1200" b="0" i="0" kern="1200" baseline="0" smtClean="0">
                    <a:solidFill>
                      <a:schemeClr val="tx1"/>
                    </a:solidFill>
                    <a:effectLst/>
                    <a:latin typeface="Cambria Math" panose="02040503050406030204" pitchFamily="18" charset="0"/>
                    <a:ea typeface="+mn-ea"/>
                    <a:cs typeface="+mn-cs"/>
                  </a:rPr>
                  <a:t>𝑥 ⃗</a:t>
                </a:r>
                <a:r>
                  <a:rPr lang="en-US" sz="1200" b="0" i="0" kern="1200" baseline="0" dirty="0" smtClean="0">
                    <a:solidFill>
                      <a:schemeClr val="tx1"/>
                    </a:solidFill>
                    <a:effectLst/>
                    <a:latin typeface="Cambria Math" panose="02040503050406030204" pitchFamily="18" charset="0"/>
                    <a:ea typeface="+mn-ea"/>
                    <a:cs typeface="+mn-cs"/>
                  </a:rPr>
                  <a:t>,  𝑦 ⃗,</a:t>
                </a:r>
                <a:r>
                  <a:rPr lang="en-US" sz="1200" kern="1200" dirty="0" smtClean="0">
                    <a:solidFill>
                      <a:schemeClr val="tx1"/>
                    </a:solidFill>
                    <a:effectLst/>
                    <a:latin typeface="+mn-lt"/>
                    <a:ea typeface="+mn-ea"/>
                    <a:cs typeface="+mn-cs"/>
                  </a:rPr>
                  <a:t> and </a:t>
                </a:r>
                <a:r>
                  <a:rPr lang="en-US" sz="1200" b="0" i="0" kern="1200" smtClean="0">
                    <a:solidFill>
                      <a:schemeClr val="tx1"/>
                    </a:solidFill>
                    <a:effectLst/>
                    <a:latin typeface="Cambria Math" panose="02040503050406030204" pitchFamily="18" charset="0"/>
                    <a:ea typeface="+mn-ea"/>
                    <a:cs typeface="+mn-cs"/>
                  </a:rPr>
                  <a:t>𝑧 ⃗</a:t>
                </a:r>
                <a:r>
                  <a:rPr lang="en-US" sz="1200" kern="1200" dirty="0" smtClean="0">
                    <a:solidFill>
                      <a:schemeClr val="tx1"/>
                    </a:solidFill>
                    <a:effectLst/>
                    <a:latin typeface="+mn-lt"/>
                    <a:ea typeface="+mn-ea"/>
                    <a:cs typeface="+mn-cs"/>
                  </a:rPr>
                  <a:t> are all positive values we can pull them outside of the absolute value. This</a:t>
                </a:r>
                <a:r>
                  <a:rPr lang="en-US" sz="1200" kern="1200" baseline="0" dirty="0" smtClean="0">
                    <a:solidFill>
                      <a:schemeClr val="tx1"/>
                    </a:solidFill>
                    <a:effectLst/>
                    <a:latin typeface="+mn-lt"/>
                    <a:ea typeface="+mn-ea"/>
                    <a:cs typeface="+mn-cs"/>
                  </a:rPr>
                  <a:t> allows us to factor the matrix multiplication out of the basis sum. We can then replace the basis sum with the half-extents vector.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allows boiling this all down into the simple equation above: simply transform the half-extent by the absolute value of the rotation matrix.</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1263594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So how do we perform a full transformation</a:t>
                </a:r>
                <a:r>
                  <a:rPr lang="en-US" baseline="0" dirty="0" smtClean="0"/>
                  <a:t> including scale and rotation?</a:t>
                </a:r>
              </a:p>
              <a:p>
                <a:r>
                  <a:rPr lang="en-US" baseline="0" dirty="0" smtClean="0"/>
                  <a:t>The </a:t>
                </a:r>
                <a:r>
                  <a:rPr lang="en-US" baseline="0" dirty="0" err="1" smtClean="0"/>
                  <a:t>aabb’s</a:t>
                </a:r>
                <a:r>
                  <a:rPr lang="en-US" baseline="0" dirty="0" smtClean="0"/>
                  <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𝑟</m:t>
                        </m:r>
                      </m:e>
                    </m:acc>
                  </m:oMath>
                </a14:m>
                <a:r>
                  <a:rPr lang="en-US" dirty="0" smtClean="0"/>
                  <a:t> vector is a direction vector so it’s unaffected by translation.</a:t>
                </a:r>
                <a:r>
                  <a:rPr lang="en-US" baseline="0" dirty="0" smtClean="0"/>
                  <a:t> We can simply scale it before applying the previous operation.</a:t>
                </a:r>
              </a:p>
              <a:p>
                <a:endParaRPr lang="en-US" baseline="0" dirty="0" smtClean="0"/>
              </a:p>
              <a:p>
                <a:r>
                  <a:rPr lang="en-US" baseline="0" dirty="0" smtClean="0"/>
                  <a:t>The </a:t>
                </a:r>
                <a:r>
                  <a:rPr lang="en-US" baseline="0" dirty="0" err="1" smtClean="0"/>
                  <a:t>aabb</a:t>
                </a:r>
                <a:r>
                  <a:rPr lang="en-US" baseline="0" dirty="0" smtClean="0"/>
                  <a:t> center is a position vector so it transforms with the regular rotation matrix (not the absolute value one) and translation is added afterwards.</a:t>
                </a:r>
              </a:p>
              <a:p>
                <a:endParaRPr lang="en-US" baseline="0" dirty="0" smtClean="0"/>
              </a:p>
              <a:p>
                <a:r>
                  <a:rPr lang="en-US" dirty="0" smtClean="0"/>
                  <a:t> </a:t>
                </a:r>
                <a:r>
                  <a:rPr lang="en-US" baseline="0" dirty="0" smtClean="0"/>
                  <a:t>Note here that </a:t>
                </a:r>
                <a14:m>
                  <m:oMath xmlns:m="http://schemas.openxmlformats.org/officeDocument/2006/math">
                    <m:acc>
                      <m:accPr>
                        <m:chr m:val="⃗"/>
                        <m:ctrlPr>
                          <a:rPr lang="en-US" b="0" i="1" baseline="0" smtClean="0">
                            <a:latin typeface="Cambria Math" panose="02040503050406030204" pitchFamily="18" charset="0"/>
                          </a:rPr>
                        </m:ctrlPr>
                      </m:accPr>
                      <m:e>
                        <m:r>
                          <m:rPr>
                            <m:sty m:val="p"/>
                          </m:rPr>
                          <a:rPr lang="en-US" b="0" i="0" baseline="0" smtClean="0">
                            <a:latin typeface="Cambria Math" panose="02040503050406030204" pitchFamily="18" charset="0"/>
                          </a:rPr>
                          <m:t>s</m:t>
                        </m:r>
                      </m:e>
                    </m:acc>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𝑟</m:t>
                        </m:r>
                      </m:e>
                    </m:acc>
                  </m:oMath>
                </a14:m>
                <a:r>
                  <a:rPr lang="en-US" dirty="0" smtClean="0"/>
                  <a:t> is short-hand</a:t>
                </a:r>
                <a:r>
                  <a:rPr lang="en-US" baseline="0" dirty="0" smtClean="0"/>
                  <a:t> for </a:t>
                </a:r>
                <a14:m>
                  <m:oMath xmlns:m="http://schemas.openxmlformats.org/officeDocument/2006/math">
                    <m:d>
                      <m:dPr>
                        <m:begChr m:val="["/>
                        <m:endChr m:val="]"/>
                        <m:ctrlPr>
                          <a:rPr lang="en-US" b="0" i="1" baseline="0" smtClean="0">
                            <a:latin typeface="Cambria Math" panose="02040503050406030204" pitchFamily="18" charset="0"/>
                          </a:rPr>
                        </m:ctrlPr>
                      </m:dPr>
                      <m:e>
                        <m:m>
                          <m:mPr>
                            <m:plcHide m:val="on"/>
                            <m:mcs>
                              <m:mc>
                                <m:mcPr>
                                  <m:count m:val="1"/>
                                  <m:mcJc m:val="center"/>
                                </m:mcPr>
                              </m:mc>
                            </m:mcs>
                            <m:ctrlPr>
                              <a:rPr lang="en-US" b="0" i="1" baseline="0" smtClean="0">
                                <a:latin typeface="Cambria Math" panose="02040503050406030204" pitchFamily="18" charset="0"/>
                              </a:rPr>
                            </m:ctrlPr>
                          </m:mPr>
                          <m:mr>
                            <m:e>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𝑠</m:t>
                                  </m:r>
                                </m:e>
                                <m:sub>
                                  <m:r>
                                    <a:rPr lang="en-US" b="0" i="1" baseline="0" smtClean="0">
                                      <a:latin typeface="Cambria Math" panose="02040503050406030204" pitchFamily="18" charset="0"/>
                                    </a:rPr>
                                    <m:t>𝑥</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𝑟</m:t>
                                  </m:r>
                                </m:e>
                                <m:sub>
                                  <m:r>
                                    <a:rPr lang="en-US" b="0" i="1" baseline="0" smtClean="0">
                                      <a:latin typeface="Cambria Math" panose="02040503050406030204" pitchFamily="18" charset="0"/>
                                    </a:rPr>
                                    <m:t>𝑥</m:t>
                                  </m:r>
                                </m:sub>
                              </m:sSub>
                            </m:e>
                          </m:mr>
                          <m:mr>
                            <m:e>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𝑠</m:t>
                                  </m:r>
                                </m:e>
                                <m:sub>
                                  <m:r>
                                    <a:rPr lang="en-US" b="0" i="1" baseline="0" smtClean="0">
                                      <a:latin typeface="Cambria Math" panose="02040503050406030204" pitchFamily="18" charset="0"/>
                                    </a:rPr>
                                    <m:t>𝑦</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𝑟</m:t>
                                  </m:r>
                                </m:e>
                                <m:sub>
                                  <m:r>
                                    <a:rPr lang="en-US" b="0" i="1" baseline="0" smtClean="0">
                                      <a:latin typeface="Cambria Math" panose="02040503050406030204" pitchFamily="18" charset="0"/>
                                    </a:rPr>
                                    <m:t>𝑦</m:t>
                                  </m:r>
                                </m:sub>
                              </m:sSub>
                            </m:e>
                          </m:mr>
                          <m:mr>
                            <m:e>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𝑠</m:t>
                                  </m:r>
                                </m:e>
                                <m:sub>
                                  <m:r>
                                    <a:rPr lang="en-US" b="0" i="1" baseline="0" smtClean="0">
                                      <a:latin typeface="Cambria Math" panose="02040503050406030204" pitchFamily="18" charset="0"/>
                                    </a:rPr>
                                    <m:t>𝑧</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𝑟</m:t>
                                  </m:r>
                                </m:e>
                                <m:sub>
                                  <m:r>
                                    <a:rPr lang="en-US" b="0" i="1" baseline="0" smtClean="0">
                                      <a:latin typeface="Cambria Math" panose="02040503050406030204" pitchFamily="18" charset="0"/>
                                    </a:rPr>
                                    <m:t>𝑧</m:t>
                                  </m:r>
                                </m:sub>
                              </m:sSub>
                            </m:e>
                          </m:mr>
                        </m:m>
                      </m:e>
                    </m:d>
                  </m:oMath>
                </a14:m>
                <a:r>
                  <a:rPr lang="en-US" dirty="0" smtClean="0"/>
                  <a:t>.</a:t>
                </a:r>
              </a:p>
              <a:p>
                <a:endParaRPr lang="en-US" dirty="0" smtClean="0"/>
              </a:p>
            </p:txBody>
          </p:sp>
        </mc:Choice>
        <mc:Fallback xmlns="">
          <p:sp>
            <p:nvSpPr>
              <p:cNvPr id="3" name="Notes Placeholder 2"/>
              <p:cNvSpPr>
                <a:spLocks noGrp="1"/>
              </p:cNvSpPr>
              <p:nvPr>
                <p:ph type="body" idx="1"/>
              </p:nvPr>
            </p:nvSpPr>
            <p:spPr/>
            <p:txBody>
              <a:bodyPr/>
              <a:lstStyle/>
              <a:p>
                <a:r>
                  <a:rPr lang="en-US" dirty="0" smtClean="0"/>
                  <a:t>As we’re now storing a local space </a:t>
                </a:r>
                <a:r>
                  <a:rPr lang="en-US" dirty="0" err="1" smtClean="0"/>
                  <a:t>aabb</a:t>
                </a:r>
                <a:r>
                  <a:rPr lang="en-US" dirty="0" smtClean="0"/>
                  <a:t> and rotating</a:t>
                </a:r>
                <a:r>
                  <a:rPr lang="en-US" baseline="0" dirty="0" smtClean="0"/>
                  <a:t> it to world space, we need to also include scale and translation. Do note, the easiest way to add these in requires that scale, rotation, and translation to be separated (not in a matrix4).</a:t>
                </a:r>
              </a:p>
              <a:p>
                <a:endParaRPr lang="en-US" baseline="0" dirty="0" smtClean="0"/>
              </a:p>
              <a:p>
                <a:r>
                  <a:rPr lang="en-US" baseline="0" dirty="0" smtClean="0"/>
                  <a:t>First let’s look at scale. Scale is very easy to add as it’s applied before rotation, hence all we have to do is update </a:t>
                </a:r>
                <a:r>
                  <a:rPr lang="en-US" b="0" i="0" baseline="0" smtClean="0">
                    <a:latin typeface="Cambria Math" panose="02040503050406030204" pitchFamily="18" charset="0"/>
                  </a:rPr>
                  <a:t>𝑟</a:t>
                </a:r>
                <a:r>
                  <a:rPr lang="en-US" dirty="0" smtClean="0"/>
                  <a:t> before rotating by applying</a:t>
                </a:r>
                <a:r>
                  <a:rPr lang="en-US" baseline="0" dirty="0" smtClean="0"/>
                  <a:t> the scale. Note here that </a:t>
                </a:r>
                <a:r>
                  <a:rPr lang="en-US" b="0" i="0" baseline="0" smtClean="0">
                    <a:latin typeface="Cambria Math" panose="02040503050406030204" pitchFamily="18" charset="0"/>
                  </a:rPr>
                  <a:t>𝑟 ⃗</a:t>
                </a:r>
                <a:r>
                  <a:rPr lang="en-US" b="0" i="0" baseline="0" dirty="0" smtClean="0">
                    <a:latin typeface="Cambria Math" panose="02040503050406030204" pitchFamily="18" charset="0"/>
                  </a:rPr>
                  <a:t>∗𝑠𝑐𝑎𝑙𝑒</a:t>
                </a:r>
                <a:r>
                  <a:rPr lang="en-US" dirty="0" smtClean="0"/>
                  <a:t> is short-hand</a:t>
                </a:r>
                <a:r>
                  <a:rPr lang="en-US" baseline="0" dirty="0" smtClean="0"/>
                  <a:t> for </a:t>
                </a:r>
                <a:r>
                  <a:rPr lang="en-US" b="0" i="0" baseline="0" smtClean="0">
                    <a:latin typeface="Cambria Math" panose="02040503050406030204" pitchFamily="18" charset="0"/>
                  </a:rPr>
                  <a:t>[■(𝑟_𝑥</a:t>
                </a:r>
                <a:r>
                  <a:rPr lang="en-US" b="0" i="0" baseline="0" smtClean="0">
                    <a:latin typeface="Cambria Math" panose="02040503050406030204" pitchFamily="18" charset="0"/>
                  </a:rPr>
                  <a:t>∗𝑠𝑐𝑎𝑙</a:t>
                </a:r>
                <a:r>
                  <a:rPr lang="en-US" b="0" i="0" baseline="0" smtClean="0">
                    <a:latin typeface="Cambria Math" panose="02040503050406030204" pitchFamily="18" charset="0"/>
                  </a:rPr>
                  <a:t>𝑒_</a:t>
                </a:r>
                <a:r>
                  <a:rPr lang="en-US" b="0" i="0" baseline="0" smtClean="0">
                    <a:latin typeface="Cambria Math" panose="02040503050406030204" pitchFamily="18" charset="0"/>
                  </a:rPr>
                  <a:t>𝑥@</a:t>
                </a:r>
                <a:r>
                  <a:rPr lang="en-US" b="0" i="0" baseline="0" smtClean="0">
                    <a:latin typeface="Cambria Math" panose="02040503050406030204" pitchFamily="18" charset="0"/>
                  </a:rPr>
                  <a:t>𝑟_𝑦</a:t>
                </a:r>
                <a:r>
                  <a:rPr lang="en-US" b="0" i="0" baseline="0" smtClean="0">
                    <a:latin typeface="Cambria Math" panose="02040503050406030204" pitchFamily="18" charset="0"/>
                  </a:rPr>
                  <a:t>∗𝑠𝑐𝑎𝑙</a:t>
                </a:r>
                <a:r>
                  <a:rPr lang="en-US" b="0" i="0" baseline="0" smtClean="0">
                    <a:latin typeface="Cambria Math" panose="02040503050406030204" pitchFamily="18" charset="0"/>
                  </a:rPr>
                  <a:t>𝑒_</a:t>
                </a:r>
                <a:r>
                  <a:rPr lang="en-US" b="0" i="0" baseline="0" smtClean="0">
                    <a:latin typeface="Cambria Math" panose="02040503050406030204" pitchFamily="18" charset="0"/>
                  </a:rPr>
                  <a:t>𝑦@</a:t>
                </a:r>
                <a:r>
                  <a:rPr lang="en-US" b="0" i="0" baseline="0" smtClean="0">
                    <a:latin typeface="Cambria Math" panose="02040503050406030204" pitchFamily="18" charset="0"/>
                  </a:rPr>
                  <a:t>𝑟_𝑧∗𝑠𝑐𝑎𝑙𝑒_𝑧 )]</a:t>
                </a:r>
                <a:r>
                  <a:rPr lang="en-US"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2215957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smtClean="0"/>
              </a:p>
              <a:p>
                <a:r>
                  <a:rPr lang="en-US" dirty="0" smtClean="0"/>
                  <a:t>What if we had a full 4x4 affine transformation though?</a:t>
                </a:r>
                <a:endParaRPr lang="en-US" baseline="0" dirty="0" smtClean="0"/>
              </a:p>
              <a:p>
                <a:endParaRPr lang="en-US" baseline="0" dirty="0" smtClean="0"/>
              </a:p>
              <a:p>
                <a:r>
                  <a:rPr lang="en-US" baseline="0" dirty="0" smtClean="0"/>
                  <a:t>We could decompose into scale, rotation, and translation, but there’s a more efficient method. If we inspect a matrix we’ll see that it will always be off the form shown above. </a:t>
                </a:r>
                <a:r>
                  <a:rPr lang="en-US" b="0" dirty="0" smtClean="0"/>
                  <a:t>The important thing for us here is that the translation</a:t>
                </a:r>
                <a:r>
                  <a:rPr lang="en-US" b="0" baseline="0" dirty="0" smtClean="0"/>
                  <a:t> doesn’t affect the 3x3 portion of the matrix. It’s not hard to show that scale won’t affect our previous derivation so we can use the absolute value of this matrix in the same way.</a:t>
                </a:r>
                <a:endParaRPr lang="en-US" b="0" dirty="0" smtClean="0"/>
              </a:p>
              <a:p>
                <a:endParaRPr lang="en-US" b="0" dirty="0" smtClean="0"/>
              </a:p>
              <a:p>
                <a:endParaRPr lang="en-US" dirty="0" smtClean="0"/>
              </a:p>
            </p:txBody>
          </p:sp>
        </mc:Choice>
        <mc:Fallback xmlns="">
          <p:sp>
            <p:nvSpPr>
              <p:cNvPr id="3" name="Notes Placeholder 2"/>
              <p:cNvSpPr>
                <a:spLocks noGrp="1"/>
              </p:cNvSpPr>
              <p:nvPr>
                <p:ph type="body" idx="1"/>
              </p:nvPr>
            </p:nvSpPr>
            <p:spPr/>
            <p:txBody>
              <a:bodyPr/>
              <a:lstStyle/>
              <a:p>
                <a:r>
                  <a:rPr lang="en-US" dirty="0" smtClean="0"/>
                  <a:t>As we’re now storing a local space </a:t>
                </a:r>
                <a:r>
                  <a:rPr lang="en-US" dirty="0" err="1" smtClean="0"/>
                  <a:t>aabb</a:t>
                </a:r>
                <a:r>
                  <a:rPr lang="en-US" dirty="0" smtClean="0"/>
                  <a:t> and rotating</a:t>
                </a:r>
                <a:r>
                  <a:rPr lang="en-US" baseline="0" dirty="0" smtClean="0"/>
                  <a:t> it to world space, we need to also include scale and translation. Do note, the easiest way to add these in requires that scale, rotation, and translation to be separated (not in a matrix4).</a:t>
                </a:r>
              </a:p>
              <a:p>
                <a:endParaRPr lang="en-US" baseline="0" dirty="0" smtClean="0"/>
              </a:p>
              <a:p>
                <a:r>
                  <a:rPr lang="en-US" baseline="0" dirty="0" smtClean="0"/>
                  <a:t>First let’s look at scale. Scale is very easy to add as it’s applied before rotation, hence all we have to do is update </a:t>
                </a:r>
                <a:r>
                  <a:rPr lang="en-US" b="0" i="0" baseline="0" smtClean="0">
                    <a:latin typeface="Cambria Math" panose="02040503050406030204" pitchFamily="18" charset="0"/>
                  </a:rPr>
                  <a:t>𝑟</a:t>
                </a:r>
                <a:r>
                  <a:rPr lang="en-US" dirty="0" smtClean="0"/>
                  <a:t> before rotating by applying</a:t>
                </a:r>
                <a:r>
                  <a:rPr lang="en-US" baseline="0" dirty="0" smtClean="0"/>
                  <a:t> the scale. Note here that </a:t>
                </a:r>
                <a:r>
                  <a:rPr lang="en-US" b="0" i="0" baseline="0" smtClean="0">
                    <a:latin typeface="Cambria Math" panose="02040503050406030204" pitchFamily="18" charset="0"/>
                  </a:rPr>
                  <a:t>𝑟 ⃗</a:t>
                </a:r>
                <a:r>
                  <a:rPr lang="en-US" b="0" i="0" baseline="0" dirty="0" smtClean="0">
                    <a:latin typeface="Cambria Math" panose="02040503050406030204" pitchFamily="18" charset="0"/>
                  </a:rPr>
                  <a:t>∗𝑠𝑐𝑎𝑙𝑒</a:t>
                </a:r>
                <a:r>
                  <a:rPr lang="en-US" dirty="0" smtClean="0"/>
                  <a:t> is short-hand</a:t>
                </a:r>
                <a:r>
                  <a:rPr lang="en-US" baseline="0" dirty="0" smtClean="0"/>
                  <a:t> for </a:t>
                </a:r>
                <a:r>
                  <a:rPr lang="en-US" b="0" i="0" baseline="0" smtClean="0">
                    <a:latin typeface="Cambria Math" panose="02040503050406030204" pitchFamily="18" charset="0"/>
                  </a:rPr>
                  <a:t>[■(𝑟_𝑥</a:t>
                </a:r>
                <a:r>
                  <a:rPr lang="en-US" b="0" i="0" baseline="0" smtClean="0">
                    <a:latin typeface="Cambria Math" panose="02040503050406030204" pitchFamily="18" charset="0"/>
                  </a:rPr>
                  <a:t>∗𝑠𝑐𝑎𝑙</a:t>
                </a:r>
                <a:r>
                  <a:rPr lang="en-US" b="0" i="0" baseline="0" smtClean="0">
                    <a:latin typeface="Cambria Math" panose="02040503050406030204" pitchFamily="18" charset="0"/>
                  </a:rPr>
                  <a:t>𝑒_</a:t>
                </a:r>
                <a:r>
                  <a:rPr lang="en-US" b="0" i="0" baseline="0" smtClean="0">
                    <a:latin typeface="Cambria Math" panose="02040503050406030204" pitchFamily="18" charset="0"/>
                  </a:rPr>
                  <a:t>𝑥@</a:t>
                </a:r>
                <a:r>
                  <a:rPr lang="en-US" b="0" i="0" baseline="0" smtClean="0">
                    <a:latin typeface="Cambria Math" panose="02040503050406030204" pitchFamily="18" charset="0"/>
                  </a:rPr>
                  <a:t>𝑟_𝑦</a:t>
                </a:r>
                <a:r>
                  <a:rPr lang="en-US" b="0" i="0" baseline="0" smtClean="0">
                    <a:latin typeface="Cambria Math" panose="02040503050406030204" pitchFamily="18" charset="0"/>
                  </a:rPr>
                  <a:t>∗𝑠𝑐𝑎𝑙</a:t>
                </a:r>
                <a:r>
                  <a:rPr lang="en-US" b="0" i="0" baseline="0" smtClean="0">
                    <a:latin typeface="Cambria Math" panose="02040503050406030204" pitchFamily="18" charset="0"/>
                  </a:rPr>
                  <a:t>𝑒_</a:t>
                </a:r>
                <a:r>
                  <a:rPr lang="en-US" b="0" i="0" baseline="0" smtClean="0">
                    <a:latin typeface="Cambria Math" panose="02040503050406030204" pitchFamily="18" charset="0"/>
                  </a:rPr>
                  <a:t>𝑦@</a:t>
                </a:r>
                <a:r>
                  <a:rPr lang="en-US" b="0" i="0" baseline="0" smtClean="0">
                    <a:latin typeface="Cambria Math" panose="02040503050406030204" pitchFamily="18" charset="0"/>
                  </a:rPr>
                  <a:t>𝑟_𝑧∗𝑠𝑐𝑎𝑙𝑒_𝑧 )]</a:t>
                </a:r>
                <a:r>
                  <a:rPr lang="en-US"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3292095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is one major problem with this method to consider, luckily it is easy to deal with. If we compute the new aabb by transforming the current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with a delta then it’ll keep growing forever. This is actually easy to deal with as we almost never perform a delta transformation anyways. Instead we need to use a little more memory by storing the local space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and transforming that each frame into world space.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41738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Bounding spheres are typically only stored in one format: center and radius.</a:t>
            </a:r>
          </a:p>
          <a:p>
            <a:r>
              <a:rPr lang="en-US" sz="1200" kern="1200" dirty="0" smtClean="0">
                <a:solidFill>
                  <a:schemeClr val="tx1"/>
                </a:solidFill>
                <a:effectLst/>
                <a:latin typeface="+mn-lt"/>
                <a:ea typeface="+mn-ea"/>
                <a:cs typeface="+mn-cs"/>
              </a:rPr>
              <a:t>The computation of a sphere is quite hard. In fact, the process of computing the tightest fit sphere is very complicated so typically one opts for an approximation method.</a:t>
            </a:r>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1363178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Unlike </a:t>
            </a:r>
            <a:r>
              <a:rPr lang="en-US" sz="1200" kern="1200" dirty="0" err="1" smtClean="0">
                <a:solidFill>
                  <a:schemeClr val="tx1"/>
                </a:solidFill>
                <a:effectLst/>
                <a:latin typeface="+mn-lt"/>
                <a:ea typeface="+mn-ea"/>
                <a:cs typeface="+mn-cs"/>
              </a:rPr>
              <a:t>aabb’s</a:t>
            </a:r>
            <a:r>
              <a:rPr lang="en-US" sz="1200" kern="1200" dirty="0" smtClean="0">
                <a:solidFill>
                  <a:schemeClr val="tx1"/>
                </a:solidFill>
                <a:effectLst/>
                <a:latin typeface="+mn-lt"/>
                <a:ea typeface="+mn-ea"/>
                <a:cs typeface="+mn-cs"/>
              </a:rPr>
              <a:t>, sphere computation is hard while updating is trivial. Do note though, that sphere’s have to be careful of</a:t>
            </a:r>
            <a:r>
              <a:rPr lang="en-US" sz="1200" kern="1200" baseline="0" dirty="0" smtClean="0">
                <a:solidFill>
                  <a:schemeClr val="tx1"/>
                </a:solidFill>
                <a:effectLst/>
                <a:latin typeface="+mn-lt"/>
                <a:ea typeface="+mn-ea"/>
                <a:cs typeface="+mn-cs"/>
              </a:rPr>
              <a:t> objects that don’t rotate about their centroid. Often times in a game an object will rotate about a point that is not it’s center (say a sword rotating about the handle). In this case you need to store an offset of the sphere’s center from the pivot point and transform that as the object rotates.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182439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the purpose of a bounding volume? The main</a:t>
            </a:r>
            <a:r>
              <a:rPr lang="en-US" baseline="0" dirty="0" smtClean="0"/>
              <a:t> purpose is to speed up the collision detection pipeline, but not through algorithmic complexity change.</a:t>
            </a:r>
            <a:r>
              <a:rPr lang="en-US" dirty="0" smtClean="0"/>
              <a:t> If a bounding volume doesn’t intersect with some shape then neither can</a:t>
            </a:r>
            <a:r>
              <a:rPr lang="en-US" baseline="0" dirty="0" smtClean="0"/>
              <a:t> the underlying geometry that it contains. This allows bounding volume to provide cheap rejection tests for more complex shapes. If the bounding volumes do collide then the underlying shapes have to be checked.</a:t>
            </a:r>
          </a:p>
          <a:p>
            <a:endParaRPr lang="en-US" baseline="0" dirty="0" smtClean="0"/>
          </a:p>
          <a:p>
            <a:r>
              <a:rPr lang="en-US" baseline="0" dirty="0" smtClean="0"/>
              <a:t>This should lead to the obvious realization that sometimes we get away with a cheaper computation but sometimes we have to check the bounding volume and the underlying shapes, resulting in “double” the work. So is doing more work sometimes worth it or should we just check the underlying shapes.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2627745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method I’ll talk about is</a:t>
            </a:r>
            <a:r>
              <a:rPr lang="en-US" sz="1200" kern="1200" baseline="0" dirty="0" smtClean="0">
                <a:solidFill>
                  <a:schemeClr val="tx1"/>
                </a:solidFill>
                <a:effectLst/>
                <a:latin typeface="+mn-lt"/>
                <a:ea typeface="+mn-ea"/>
                <a:cs typeface="+mn-cs"/>
              </a:rPr>
              <a:t> to utilize the ease of optimal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computation. Simply compute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for the object then compute the bounding sphere of that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This method should almost never be used though as it’s easy to do better. Because of that I’m calling this method 0…</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1789732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improve upon</a:t>
            </a:r>
            <a:r>
              <a:rPr lang="en-US" sz="1200" kern="1200" baseline="0" dirty="0" smtClean="0">
                <a:solidFill>
                  <a:schemeClr val="tx1"/>
                </a:solidFill>
                <a:effectLst/>
                <a:latin typeface="+mn-lt"/>
                <a:ea typeface="+mn-ea"/>
                <a:cs typeface="+mn-cs"/>
              </a:rPr>
              <a:t>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method we can look at the centroid method. We can pick a good center point for our sphere by first computing the centroid (which just so happens to be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center). Now instead of using the </a:t>
            </a:r>
            <a:r>
              <a:rPr lang="en-US" sz="1200" kern="1200" baseline="0" dirty="0" err="1" smtClean="0">
                <a:solidFill>
                  <a:schemeClr val="tx1"/>
                </a:solidFill>
                <a:effectLst/>
                <a:latin typeface="+mn-lt"/>
                <a:ea typeface="+mn-ea"/>
                <a:cs typeface="+mn-cs"/>
              </a:rPr>
              <a:t>aabb’s</a:t>
            </a:r>
            <a:r>
              <a:rPr lang="en-US" sz="1200" kern="1200" baseline="0" dirty="0" smtClean="0">
                <a:solidFill>
                  <a:schemeClr val="tx1"/>
                </a:solidFill>
                <a:effectLst/>
                <a:latin typeface="+mn-lt"/>
                <a:ea typeface="+mn-ea"/>
                <a:cs typeface="+mn-cs"/>
              </a:rPr>
              <a:t> “radius” as the sphere’s radius,  we can do a second pass to find the actual furthest away point from </a:t>
            </a:r>
            <a:r>
              <a:rPr lang="en-US" sz="1200" kern="1200" baseline="0" smtClean="0">
                <a:solidFill>
                  <a:schemeClr val="tx1"/>
                </a:solidFill>
                <a:effectLst/>
                <a:latin typeface="+mn-lt"/>
                <a:ea typeface="+mn-ea"/>
                <a:cs typeface="+mn-cs"/>
              </a:rPr>
              <a:t>the sphere center. </a:t>
            </a:r>
            <a:r>
              <a:rPr lang="en-US" sz="1200" kern="1200" baseline="0" dirty="0" smtClean="0">
                <a:solidFill>
                  <a:schemeClr val="tx1"/>
                </a:solidFill>
                <a:effectLst/>
                <a:latin typeface="+mn-lt"/>
                <a:ea typeface="+mn-ea"/>
                <a:cs typeface="+mn-cs"/>
              </a:rPr>
              <a:t>This will always give as good if not better of a sphere than the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method.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1813192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two important</a:t>
            </a:r>
            <a:r>
              <a:rPr lang="en-US" sz="1200" kern="1200" baseline="0" dirty="0" smtClean="0">
                <a:solidFill>
                  <a:schemeClr val="tx1"/>
                </a:solidFill>
                <a:effectLst/>
                <a:latin typeface="+mn-lt"/>
                <a:ea typeface="+mn-ea"/>
                <a:cs typeface="+mn-cs"/>
              </a:rPr>
              <a:t> observations we can make before moving on. The first is how we compute the radius.</a:t>
            </a:r>
          </a:p>
        </p:txBody>
      </p:sp>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3343171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we boil down</a:t>
            </a:r>
            <a:r>
              <a:rPr lang="en-US" sz="1200" kern="1200" baseline="0" dirty="0" smtClean="0">
                <a:solidFill>
                  <a:schemeClr val="tx1"/>
                </a:solidFill>
                <a:effectLst/>
                <a:latin typeface="+mn-lt"/>
                <a:ea typeface="+mn-ea"/>
                <a:cs typeface="+mn-cs"/>
              </a:rPr>
              <a:t> our previous algorithm, we start with a sphere of radius 0 and found the furthest away point to add to the sphere. We computed this new sphere by updating the radius so the new point was contained, but is this new sphere good?</a:t>
            </a:r>
          </a:p>
        </p:txBody>
      </p:sp>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1905052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If we look at this problem in isolation it should be clear that we did not compute a minimum sphere of these two points. We can easily do this by moving the center to the midpoint of the two points.</a:t>
            </a:r>
          </a:p>
        </p:txBody>
      </p:sp>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3986491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When we do this it’s pretty obvious that this new sphere won’t contain the entire shape unlike our previous technique. We were already doing a pass to find the furthest point, so what if we just iteratively add all points that aren’t inside the sphere?</a:t>
            </a:r>
          </a:p>
        </p:txBody>
      </p:sp>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1017812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To do this we need to know how to minimally expand a sphere by a point.</a:t>
            </a:r>
          </a:p>
        </p:txBody>
      </p:sp>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2320281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minimally</a:t>
                </a:r>
                <a:r>
                  <a:rPr lang="en-US" sz="1200" kern="1200" baseline="0" dirty="0" smtClean="0">
                    <a:solidFill>
                      <a:schemeClr val="tx1"/>
                    </a:solidFill>
                    <a:effectLst/>
                    <a:latin typeface="+mn-lt"/>
                    <a:ea typeface="+mn-ea"/>
                    <a:cs typeface="+mn-cs"/>
                  </a:rPr>
                  <a:t> expanding a sphere it should be clear that the point on the opposite side of the sphere shouldn’t move. So if we can compute the back point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𝑏</m:t>
                        </m:r>
                      </m:e>
                    </m:acc>
                  </m:oMath>
                </a14:m>
                <a:r>
                  <a:rPr lang="en-US" sz="1200" kern="1200" dirty="0" smtClean="0">
                    <a:solidFill>
                      <a:schemeClr val="tx1"/>
                    </a:solidFill>
                    <a:effectLst/>
                    <a:latin typeface="+mn-lt"/>
                    <a:ea typeface="+mn-ea"/>
                    <a:cs typeface="+mn-cs"/>
                  </a:rPr>
                  <a:t> then we can easily</a:t>
                </a:r>
                <a:r>
                  <a:rPr lang="en-US" sz="1200" kern="1200" baseline="0" dirty="0" smtClean="0">
                    <a:solidFill>
                      <a:schemeClr val="tx1"/>
                    </a:solidFill>
                    <a:effectLst/>
                    <a:latin typeface="+mn-lt"/>
                    <a:ea typeface="+mn-ea"/>
                    <a:cs typeface="+mn-cs"/>
                  </a:rPr>
                  <a:t> compute the sphere of this point and </a:t>
                </a:r>
                <a14:m>
                  <m:oMath xmlns:m="http://schemas.openxmlformats.org/officeDocument/2006/math">
                    <m:acc>
                      <m:accPr>
                        <m:chr m:val="⃗"/>
                        <m:ctrlPr>
                          <a:rPr lang="en-US" sz="1200" b="0" i="1" kern="1200" baseline="0" smtClean="0">
                            <a:solidFill>
                              <a:schemeClr val="tx1"/>
                            </a:solidFill>
                            <a:effectLst/>
                            <a:latin typeface="Cambria Math" panose="02040503050406030204" pitchFamily="18" charset="0"/>
                            <a:ea typeface="+mn-ea"/>
                            <a:cs typeface="+mn-cs"/>
                          </a:rPr>
                        </m:ctrlPr>
                      </m:accPr>
                      <m:e>
                        <m:r>
                          <a:rPr lang="en-US" sz="1200" b="0" i="1" kern="1200" baseline="0" smtClean="0">
                            <a:solidFill>
                              <a:schemeClr val="tx1"/>
                            </a:solidFill>
                            <a:effectLst/>
                            <a:latin typeface="Cambria Math" panose="02040503050406030204" pitchFamily="18" charset="0"/>
                            <a:ea typeface="+mn-ea"/>
                            <a:cs typeface="+mn-cs"/>
                          </a:rPr>
                          <m:t>𝑝</m:t>
                        </m:r>
                      </m:e>
                    </m:acc>
                  </m:oMath>
                </a14:m>
                <a:r>
                  <a:rPr lang="en-US" sz="1200" kern="1200" baseline="0" dirty="0" smtClean="0">
                    <a:solidFill>
                      <a:schemeClr val="tx1"/>
                    </a:solidFill>
                    <a:effectLst/>
                    <a:latin typeface="+mn-lt"/>
                    <a:ea typeface="+mn-ea"/>
                    <a:cs typeface="+mn-cs"/>
                  </a:rPr>
                  <a:t>. </a:t>
                </a: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minimally</a:t>
                </a:r>
                <a:r>
                  <a:rPr lang="en-US" sz="1200" kern="1200" baseline="0" dirty="0" smtClean="0">
                    <a:solidFill>
                      <a:schemeClr val="tx1"/>
                    </a:solidFill>
                    <a:effectLst/>
                    <a:latin typeface="+mn-lt"/>
                    <a:ea typeface="+mn-ea"/>
                    <a:cs typeface="+mn-cs"/>
                  </a:rPr>
                  <a:t> expanding a sphere it should be clear that the point on the opposite side of the sphere shouldn’t move. So if we can compute the back point </a:t>
                </a:r>
                <a:r>
                  <a:rPr lang="en-US" sz="1200" b="0" i="0" kern="1200" baseline="0" smtClean="0">
                    <a:solidFill>
                      <a:schemeClr val="tx1"/>
                    </a:solidFill>
                    <a:effectLst/>
                    <a:latin typeface="Cambria Math" panose="02040503050406030204" pitchFamily="18" charset="0"/>
                    <a:ea typeface="+mn-ea"/>
                    <a:cs typeface="+mn-cs"/>
                  </a:rPr>
                  <a:t>𝑏 ⃗</a:t>
                </a:r>
                <a:r>
                  <a:rPr lang="en-US" sz="1200" kern="1200" dirty="0" smtClean="0">
                    <a:solidFill>
                      <a:schemeClr val="tx1"/>
                    </a:solidFill>
                    <a:effectLst/>
                    <a:latin typeface="+mn-lt"/>
                    <a:ea typeface="+mn-ea"/>
                    <a:cs typeface="+mn-cs"/>
                  </a:rPr>
                  <a:t> then we can easily</a:t>
                </a:r>
                <a:r>
                  <a:rPr lang="en-US" sz="1200" kern="1200" baseline="0" dirty="0" smtClean="0">
                    <a:solidFill>
                      <a:schemeClr val="tx1"/>
                    </a:solidFill>
                    <a:effectLst/>
                    <a:latin typeface="+mn-lt"/>
                    <a:ea typeface="+mn-ea"/>
                    <a:cs typeface="+mn-cs"/>
                  </a:rPr>
                  <a:t> compute the sphere of this point and </a:t>
                </a:r>
                <a:r>
                  <a:rPr lang="en-US" sz="1200" b="0" i="0" kern="1200" baseline="0" smtClean="0">
                    <a:solidFill>
                      <a:schemeClr val="tx1"/>
                    </a:solidFill>
                    <a:effectLst/>
                    <a:latin typeface="Cambria Math" panose="02040503050406030204" pitchFamily="18" charset="0"/>
                    <a:ea typeface="+mn-ea"/>
                    <a:cs typeface="+mn-cs"/>
                  </a:rPr>
                  <a:t>𝑝 ⃗</a:t>
                </a:r>
                <a:r>
                  <a:rPr lang="en-US" sz="1200" kern="1200" baseline="0" dirty="0" smtClean="0">
                    <a:solidFill>
                      <a:schemeClr val="tx1"/>
                    </a:solidFill>
                    <a:effectLst/>
                    <a:latin typeface="+mn-lt"/>
                    <a:ea typeface="+mn-ea"/>
                    <a:cs typeface="+mn-cs"/>
                  </a:rPr>
                  <a:t>. </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2049374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now have the basis for iteratively</a:t>
            </a:r>
            <a:r>
              <a:rPr lang="en-US" sz="1200" kern="1200" baseline="0" dirty="0" smtClean="0">
                <a:solidFill>
                  <a:schemeClr val="tx1"/>
                </a:solidFill>
                <a:effectLst/>
                <a:latin typeface="+mn-lt"/>
                <a:ea typeface="+mn-ea"/>
                <a:cs typeface="+mn-cs"/>
              </a:rPr>
              <a:t> computing a bounding sphere, but we need to look at the other observation. Since we started with one point and iteratively expanded, the center’s starting location is important.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is the basis of several bounding sphere techniques: what’s a good first guess for the sphere center? </a:t>
            </a:r>
          </a:p>
        </p:txBody>
      </p:sp>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30846060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common opinion for the sphere’s starting center is the center of the furthest away points. This would be slow as this is an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𝑂</m:t>
                    </m:r>
                    <m:d>
                      <m:dPr>
                        <m:ctrlPr>
                          <a:rPr lang="en-US" sz="1200" b="0" i="1" kern="1200" baseline="0" smtClean="0">
                            <a:solidFill>
                              <a:schemeClr val="tx1"/>
                            </a:solidFill>
                            <a:effectLst/>
                            <a:latin typeface="Cambria Math" panose="02040503050406030204" pitchFamily="18" charset="0"/>
                            <a:ea typeface="+mn-ea"/>
                            <a:cs typeface="+mn-cs"/>
                          </a:rPr>
                        </m:ctrlPr>
                      </m:dPr>
                      <m:e>
                        <m:sSup>
                          <m:sSupPr>
                            <m:ctrlPr>
                              <a:rPr lang="en-US" sz="1200" b="0" i="1" kern="1200" baseline="0" smtClean="0">
                                <a:solidFill>
                                  <a:schemeClr val="tx1"/>
                                </a:solidFill>
                                <a:effectLst/>
                                <a:latin typeface="Cambria Math" panose="02040503050406030204" pitchFamily="18" charset="0"/>
                                <a:ea typeface="+mn-ea"/>
                                <a:cs typeface="+mn-cs"/>
                              </a:rPr>
                            </m:ctrlPr>
                          </m:sSupPr>
                          <m:e>
                            <m:r>
                              <a:rPr lang="en-US" sz="1200" b="0" i="1" kern="1200" baseline="0" smtClean="0">
                                <a:solidFill>
                                  <a:schemeClr val="tx1"/>
                                </a:solidFill>
                                <a:effectLst/>
                                <a:latin typeface="Cambria Math" panose="02040503050406030204" pitchFamily="18" charset="0"/>
                                <a:ea typeface="+mn-ea"/>
                                <a:cs typeface="+mn-cs"/>
                              </a:rPr>
                              <m:t>𝑛</m:t>
                            </m:r>
                          </m:e>
                          <m:sup>
                            <m:r>
                              <a:rPr lang="en-US" sz="1200" b="0" i="1" kern="1200" baseline="0" smtClean="0">
                                <a:solidFill>
                                  <a:schemeClr val="tx1"/>
                                </a:solidFill>
                                <a:effectLst/>
                                <a:latin typeface="Cambria Math" panose="02040503050406030204" pitchFamily="18" charset="0"/>
                                <a:ea typeface="+mn-ea"/>
                                <a:cs typeface="+mn-cs"/>
                              </a:rPr>
                              <m:t>2</m:t>
                            </m:r>
                          </m:sup>
                        </m:sSup>
                      </m:e>
                    </m:d>
                  </m:oMath>
                </a14:m>
                <a:r>
                  <a:rPr lang="en-US" sz="1200" kern="1200" baseline="0" dirty="0" smtClean="0">
                    <a:solidFill>
                      <a:schemeClr val="tx1"/>
                    </a:solidFill>
                    <a:effectLst/>
                    <a:latin typeface="+mn-lt"/>
                    <a:ea typeface="+mn-ea"/>
                    <a:cs typeface="+mn-cs"/>
                  </a:rPr>
                  <a:t> algorithm. Instead we’ll look at two techniques that attempt to find the axis of most spread in a more efficient way.</a:t>
                </a: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common opinion for the sphere’s starting center is the center of the furthest away points. This would be slow as this is an </a:t>
                </a:r>
                <a:r>
                  <a:rPr lang="en-US" sz="1200" b="0" i="0" kern="1200" baseline="0" smtClean="0">
                    <a:solidFill>
                      <a:schemeClr val="tx1"/>
                    </a:solidFill>
                    <a:effectLst/>
                    <a:latin typeface="Cambria Math" panose="02040503050406030204" pitchFamily="18" charset="0"/>
                    <a:ea typeface="+mn-ea"/>
                    <a:cs typeface="+mn-cs"/>
                  </a:rPr>
                  <a:t>𝑂(𝑛^2 )</a:t>
                </a:r>
                <a:r>
                  <a:rPr lang="en-US" sz="1200" kern="1200" baseline="0" dirty="0" smtClean="0">
                    <a:solidFill>
                      <a:schemeClr val="tx1"/>
                    </a:solidFill>
                    <a:effectLst/>
                    <a:latin typeface="+mn-lt"/>
                    <a:ea typeface="+mn-ea"/>
                    <a:cs typeface="+mn-cs"/>
                  </a:rPr>
                  <a:t> algorithm. Instead we’ll look at two techniques that attempt to find the axis of most spread in a more efficient way.</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53553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help illustrate why we use</a:t>
                </a:r>
                <a:r>
                  <a:rPr lang="en-US" baseline="0" dirty="0" smtClean="0"/>
                  <a:t> bounding volumes it’s important to first realize that they effectively reduce the algorithmic constants. Now we can perform a simple thought experiment. If we have 100 shapes that are twice as expensive to check for intersection than spheres then how much could we possibly save?</a:t>
                </a:r>
              </a:p>
              <a:p>
                <a:r>
                  <a:rPr lang="en-US" baseline="0" dirty="0" smtClean="0"/>
                  <a:t>First we need to determine how many collisions could happen. To make life easy we’ll just use a pure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calculation and go with</a:t>
                </a:r>
                <a:r>
                  <a:rPr lang="en-US" baseline="0" dirty="0" smtClean="0"/>
                  <a:t> 10,000 possible collisions.</a:t>
                </a:r>
              </a:p>
              <a:p>
                <a:r>
                  <a:rPr lang="en-US" baseline="0" dirty="0" smtClean="0"/>
                  <a:t>Now we need to determine how many shapes could possibly collide. With a sphere in 2d it’s reasonable to assume that a sphere could intersect 8 other spheres at max. This leads to an average max of 400 intersections (800 / 2 because of a colliding with b and b colliding with a).</a:t>
                </a:r>
              </a:p>
              <a:p>
                <a:r>
                  <a:rPr lang="en-US" baseline="0" dirty="0" smtClean="0"/>
                  <a:t>This gives us less than a 1% actual collision rate. Now how much does this actually save? Well the brute force method would cost: 10,000 * 2 or 20,000 to test. With bounding spheres we’d on average expect 99% to use the sphere cost and 1% use both: 9,900 * 1 + 100 * (1 + 2) = 9,900 + 300 = 12,000.</a:t>
                </a:r>
              </a:p>
              <a:p>
                <a:r>
                  <a:rPr lang="en-US" baseline="0" dirty="0" smtClean="0"/>
                  <a:t>We save a lot by using a bounding volume! Realistically though, the underlying shape cost is significantly more than twice as expensive.</a:t>
                </a:r>
              </a:p>
            </p:txBody>
          </p:sp>
        </mc:Choice>
        <mc:Fallback xmlns="">
          <p:sp>
            <p:nvSpPr>
              <p:cNvPr id="3" name="Notes Placeholder 2"/>
              <p:cNvSpPr>
                <a:spLocks noGrp="1"/>
              </p:cNvSpPr>
              <p:nvPr>
                <p:ph type="body" idx="1"/>
              </p:nvPr>
            </p:nvSpPr>
            <p:spPr/>
            <p:txBody>
              <a:bodyPr/>
              <a:lstStyle/>
              <a:p>
                <a:r>
                  <a:rPr lang="en-US" dirty="0" smtClean="0"/>
                  <a:t>To help illustrate why we use</a:t>
                </a:r>
                <a:r>
                  <a:rPr lang="en-US" baseline="0" dirty="0" smtClean="0"/>
                  <a:t> bounding volumes it’s important to first realize that they effectively reduce the algorithmic constants. Now we can perform a simple thought experiment. If we have 100 shapes that are twice as expensive to check for intersection than spheres then how much could we possibly save?</a:t>
                </a:r>
              </a:p>
              <a:p>
                <a:r>
                  <a:rPr lang="en-US" baseline="0" dirty="0" smtClean="0"/>
                  <a:t>First we need to determine how many collisions could happen. To make life easy we’ll just use a pure </a:t>
                </a:r>
                <a:r>
                  <a:rPr lang="en-US" b="0" i="0" baseline="0" smtClean="0">
                    <a:latin typeface="Cambria Math" panose="02040503050406030204" pitchFamily="18" charset="0"/>
                  </a:rPr>
                  <a:t>𝑛^2</a:t>
                </a:r>
                <a:r>
                  <a:rPr lang="en-US" dirty="0" smtClean="0"/>
                  <a:t> calculation and go with</a:t>
                </a:r>
                <a:r>
                  <a:rPr lang="en-US" baseline="0" dirty="0" smtClean="0"/>
                  <a:t> 10,000 possible collisions.</a:t>
                </a:r>
              </a:p>
              <a:p>
                <a:r>
                  <a:rPr lang="en-US" baseline="0" dirty="0" smtClean="0"/>
                  <a:t>Now we need to determine how many shapes could possibly collide. With a sphere in 2d it’s reasonable to assume that a sphere could intersect 8 other spheres at max. This leads to an average max of 400 intersections (800 / 2 because of a colliding with b and b colliding with a).</a:t>
                </a:r>
              </a:p>
              <a:p>
                <a:r>
                  <a:rPr lang="en-US" baseline="0" dirty="0" smtClean="0"/>
                  <a:t>This gives us less than a 1% actual collision rate. Now how much does this actually save? Well the brute force method would cost: 10,000 * 2 or 20,000 to test. With bounding spheres we’d on average expect 99% to use the sphere cost and 1% use both: 9,900 * 1 + 100 * (1 + 2) = 9,900 + 300 = 1,200.</a:t>
                </a:r>
              </a:p>
              <a:p>
                <a:r>
                  <a:rPr lang="en-US" baseline="0" dirty="0" smtClean="0"/>
                  <a:t>We save a lot by using a bounding volume! Realistically though, the underlying shape cost is significantly more than twice as expensive.</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36671523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Ritter sphere approximates the best axis</a:t>
            </a:r>
            <a:r>
              <a:rPr lang="en-US" sz="1200" kern="1200" baseline="0" dirty="0" smtClean="0">
                <a:solidFill>
                  <a:schemeClr val="tx1"/>
                </a:solidFill>
                <a:effectLst/>
                <a:latin typeface="+mn-lt"/>
                <a:ea typeface="+mn-ea"/>
                <a:cs typeface="+mn-cs"/>
              </a:rPr>
              <a:t> by only checking the cardinal axes. It’s easy to find the min/max points on a cardinal axis, so we can just check all 3.</a:t>
            </a:r>
          </a:p>
        </p:txBody>
      </p:sp>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1066886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we have the min/max points on each axis, we compute the vector length (not axis length) of these points.</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Whichever axis has the furthest away points is our approximation of the most spread.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can now pick the starting sphere center as the midpoint of these two points with the initial radius as half the line length and then iteratively expand the sphere to contain any missing points.</a:t>
            </a:r>
          </a:p>
        </p:txBody>
      </p:sp>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1119579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of checking only the cardinal</a:t>
            </a:r>
            <a:r>
              <a:rPr lang="en-US" sz="1200" kern="1200" baseline="0" dirty="0" smtClean="0">
                <a:solidFill>
                  <a:schemeClr val="tx1"/>
                </a:solidFill>
                <a:effectLst/>
                <a:latin typeface="+mn-lt"/>
                <a:ea typeface="+mn-ea"/>
                <a:cs typeface="+mn-cs"/>
              </a:rPr>
              <a:t> axes, the axis of most spread can be computed using statistics. This is done with a technique called PCA, or Principle Component Analysis.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38908181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start with,</a:t>
                </a:r>
                <a:r>
                  <a:rPr lang="en-US" baseline="0" dirty="0" smtClean="0"/>
                  <a:t> we have to compute what’s called the covariance matrix. For two variables, we can compute the covariance value which measures how the two variables vary together. For multiple variables we end up getting a matrix.</a:t>
                </a:r>
              </a:p>
              <a:p>
                <a:endParaRPr lang="en-US" baseline="0" dirty="0" smtClean="0"/>
              </a:p>
              <a:p>
                <a:r>
                  <a:rPr lang="en-US" baseline="0" dirty="0" smtClean="0"/>
                  <a:t>Shown above is the equations for computing the mean of a data set which is needed to compute the covariance matrix. Typically these equations are given in summation notation (as shown on the left), on the right is the expanded vector equations.</a:t>
                </a:r>
              </a:p>
              <a:p>
                <a:r>
                  <a:rPr lang="en-US" baseline="0" dirty="0" smtClean="0"/>
                  <a:t>Note that for the vector form of the covariance matrix that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𝑣</m:t>
                        </m:r>
                      </m:e>
                    </m:acc>
                    <m:r>
                      <a:rPr lang="en-US" b="0" i="1" baseline="0" dirty="0" smtClean="0">
                        <a:latin typeface="Cambria Math" panose="02040503050406030204" pitchFamily="18" charset="0"/>
                      </a:rPr>
                      <m:t>=</m:t>
                    </m:r>
                    <m:sSup>
                      <m:sSupPr>
                        <m:ctrlPr>
                          <a:rPr lang="en-US" b="0" i="1" baseline="0" dirty="0" smtClean="0">
                            <a:latin typeface="Cambria Math" panose="02040503050406030204" pitchFamily="18" charset="0"/>
                          </a:rPr>
                        </m:ctrlPr>
                      </m:sSup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𝑃</m:t>
                            </m:r>
                          </m:e>
                        </m:acc>
                      </m:e>
                      <m:sup>
                        <m:r>
                          <a:rPr lang="en-US" b="0" i="1" baseline="0" dirty="0" smtClean="0">
                            <a:latin typeface="Cambria Math" panose="02040503050406030204" pitchFamily="18" charset="0"/>
                          </a:rPr>
                          <m:t>𝑘</m:t>
                        </m:r>
                      </m:sup>
                    </m:sSup>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𝑢</m:t>
                        </m:r>
                      </m:e>
                    </m:acc>
                  </m:oMath>
                </a14:m>
                <a:endParaRPr lang="en-US" dirty="0" smtClean="0"/>
              </a:p>
              <a:p>
                <a:pPr marL="0" indent="0">
                  <a:buNone/>
                </a:pPr>
                <a:r>
                  <a:rPr lang="en-US" dirty="0" smtClean="0"/>
                  <a:t>Also note that for the summation notation format that the</a:t>
                </a:r>
                <a:r>
                  <a:rPr lang="en-US" baseline="0" dirty="0" smtClean="0"/>
                  <a:t> superscript is the point index while the subscript is the vector index (x, y, or z value).</a:t>
                </a:r>
                <a:endParaRPr lang="en-US" dirty="0"/>
              </a:p>
            </p:txBody>
          </p:sp>
        </mc:Choice>
        <mc:Fallback xmlns="">
          <p:sp>
            <p:nvSpPr>
              <p:cNvPr id="3" name="Notes Placeholder 2"/>
              <p:cNvSpPr>
                <a:spLocks noGrp="1"/>
              </p:cNvSpPr>
              <p:nvPr>
                <p:ph type="body" idx="1"/>
              </p:nvPr>
            </p:nvSpPr>
            <p:spPr/>
            <p:txBody>
              <a:bodyPr/>
              <a:lstStyle/>
              <a:p>
                <a:r>
                  <a:rPr lang="en-US" dirty="0" smtClean="0"/>
                  <a:t>To start with,</a:t>
                </a:r>
                <a:r>
                  <a:rPr lang="en-US" baseline="0" dirty="0" smtClean="0"/>
                  <a:t> we have to compute what’s called the covariance matrix. For two variables, we can compute the covariance value which measures how the two variables vary together. For multiple variables we end up getting a matrix.</a:t>
                </a:r>
              </a:p>
              <a:p>
                <a:endParaRPr lang="en-US" baseline="0" dirty="0" smtClean="0"/>
              </a:p>
              <a:p>
                <a:r>
                  <a:rPr lang="en-US" baseline="0" dirty="0" smtClean="0"/>
                  <a:t>Shown above is the equations for computing the mean of a data set which is needed to compute the covariance matrix. Typically these equations are given in summation notation (as shown on the left), on the right is the expanded vector equations.</a:t>
                </a:r>
              </a:p>
              <a:p>
                <a:r>
                  <a:rPr lang="en-US" baseline="0" dirty="0" smtClean="0"/>
                  <a:t>Note that for the vector form of the covariance matrix that </a:t>
                </a:r>
                <a:r>
                  <a:rPr lang="en-US" b="0" i="0" baseline="0" smtClean="0">
                    <a:latin typeface="Cambria Math" panose="02040503050406030204" pitchFamily="18" charset="0"/>
                  </a:rPr>
                  <a:t>𝑣 ⃗</a:t>
                </a:r>
                <a:r>
                  <a:rPr lang="en-US" b="0" i="0" baseline="0" dirty="0" smtClean="0">
                    <a:latin typeface="Cambria Math" panose="02040503050406030204" pitchFamily="18" charset="0"/>
                  </a:rPr>
                  <a:t>=𝑃 ⃗^𝑘−𝑢 ⃗</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43</a:t>
            </a:fld>
            <a:endParaRPr lang="en-US"/>
          </a:p>
        </p:txBody>
      </p:sp>
    </p:spTree>
    <p:extLst>
      <p:ext uri="{BB962C8B-B14F-4D97-AF65-F5344CB8AC3E}">
        <p14:creationId xmlns:p14="http://schemas.microsoft.com/office/powerpoint/2010/main" val="2974480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covariance matrix has the useful property that the eigenvector that has the largest eigenvalue is the axis of max spread of the data set. The question then is how to compute the eigenvectors and eigenvalues of the matrix. There are a number of different techniques, but the one we’ll look at is the Jacobi rotation method.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44</a:t>
            </a:fld>
            <a:endParaRPr lang="en-US"/>
          </a:p>
        </p:txBody>
      </p:sp>
    </p:spTree>
    <p:extLst>
      <p:ext uri="{BB962C8B-B14F-4D97-AF65-F5344CB8AC3E}">
        <p14:creationId xmlns:p14="http://schemas.microsoft.com/office/powerpoint/2010/main" val="1489206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quick refresher for what eigenvectors</a:t>
            </a:r>
            <a:r>
              <a:rPr lang="en-US" baseline="0" dirty="0" smtClean="0"/>
              <a:t> and eigenvalues are.</a:t>
            </a:r>
          </a:p>
          <a:p>
            <a:r>
              <a:rPr lang="en-US" baseline="0" dirty="0" smtClean="0"/>
              <a:t>Basically we’re after a vector that only gets scaled when being multiplied by the matrix. </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45</a:t>
            </a:fld>
            <a:endParaRPr lang="en-US"/>
          </a:p>
        </p:txBody>
      </p:sp>
    </p:spTree>
    <p:extLst>
      <p:ext uri="{BB962C8B-B14F-4D97-AF65-F5344CB8AC3E}">
        <p14:creationId xmlns:p14="http://schemas.microsoft.com/office/powerpoint/2010/main" val="1391708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of Jacobi</a:t>
            </a:r>
            <a:r>
              <a:rPr lang="en-US" baseline="0" dirty="0" smtClean="0"/>
              <a:t> rotation is fairly straightforward. It’s difficult to compute the eigenvectors and eigenvalues of a general matrix, however computing these is really easy for a diagonal matrix. So what we can do is build a series of rotation matrices to transform A.</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46</a:t>
            </a:fld>
            <a:endParaRPr lang="en-US"/>
          </a:p>
        </p:txBody>
      </p:sp>
    </p:spTree>
    <p:extLst>
      <p:ext uri="{BB962C8B-B14F-4D97-AF65-F5344CB8AC3E}">
        <p14:creationId xmlns:p14="http://schemas.microsoft.com/office/powerpoint/2010/main" val="31610692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easiest way to think</a:t>
                </a:r>
                <a:r>
                  <a:rPr lang="en-US" baseline="0" dirty="0" smtClean="0"/>
                  <a:t> about the Jacobi rotation algorithm is that we build rotation matrices one at a time to transform </a:t>
                </a:r>
                <a14:m>
                  <m:oMath xmlns:m="http://schemas.openxmlformats.org/officeDocument/2006/math">
                    <m:r>
                      <a:rPr lang="en-US" b="1" i="1" baseline="0" smtClean="0">
                        <a:latin typeface="Cambria Math" panose="02040503050406030204" pitchFamily="18" charset="0"/>
                      </a:rPr>
                      <m:t>𝑨</m:t>
                    </m:r>
                  </m:oMath>
                </a14:m>
                <a:r>
                  <a:rPr lang="en-US" b="1" dirty="0" smtClean="0"/>
                  <a:t> </a:t>
                </a:r>
                <a:r>
                  <a:rPr lang="en-US" b="0" dirty="0" smtClean="0"/>
                  <a:t>such that the largest off-diagonal term (and it’s symmetric pair) becomes zero. The idea</a:t>
                </a:r>
                <a:r>
                  <a:rPr lang="en-US" b="0" baseline="0" dirty="0" smtClean="0"/>
                  <a:t> behind picking the largest term is to make the most progress at each step.</a:t>
                </a:r>
              </a:p>
              <a:p>
                <a:endParaRPr lang="en-US" b="0" baseline="0" dirty="0" smtClean="0"/>
              </a:p>
              <a:p>
                <a:r>
                  <a:rPr lang="en-US" b="0" baseline="0" dirty="0" smtClean="0"/>
                  <a:t>Since we’re only worrying about 2 terms each rotation matrix we can envision the rotation matrix as a very sparse matrix that is the identity except for the rotational sin and cosine terms that are at </a:t>
                </a:r>
                <a14:m>
                  <m:oMath xmlns:m="http://schemas.openxmlformats.org/officeDocument/2006/math">
                    <m:r>
                      <a:rPr lang="en-US" b="0" i="1" baseline="0" smtClean="0">
                        <a:latin typeface="Cambria Math" panose="02040503050406030204" pitchFamily="18" charset="0"/>
                      </a:rPr>
                      <m:t>𝑝</m:t>
                    </m:r>
                  </m:oMath>
                </a14:m>
                <a:r>
                  <a:rPr lang="en-US" b="1" dirty="0" smtClean="0"/>
                  <a:t> </a:t>
                </a:r>
                <a:r>
                  <a:rPr lang="en-US" b="0" dirty="0" smtClean="0"/>
                  <a:t>and</a:t>
                </a:r>
                <a:r>
                  <a:rPr lang="en-US" b="0" baseline="0" dirty="0" smtClean="0"/>
                  <a:t> </a:t>
                </a:r>
                <a14:m>
                  <m:oMath xmlns:m="http://schemas.openxmlformats.org/officeDocument/2006/math">
                    <m:r>
                      <a:rPr lang="en-US" b="0" i="1" baseline="0" smtClean="0">
                        <a:latin typeface="Cambria Math" panose="02040503050406030204" pitchFamily="18" charset="0"/>
                      </a:rPr>
                      <m:t>𝑞</m:t>
                    </m:r>
                  </m:oMath>
                </a14:m>
                <a:r>
                  <a:rPr lang="en-US" b="1" dirty="0" smtClean="0"/>
                  <a:t> </a:t>
                </a:r>
                <a:r>
                  <a:rPr lang="en-US" b="0" dirty="0" smtClean="0"/>
                  <a:t>indices.</a:t>
                </a:r>
                <a:endParaRPr lang="en-US" b="1" dirty="0"/>
              </a:p>
            </p:txBody>
          </p:sp>
        </mc:Choice>
        <mc:Fallback xmlns="">
          <p:sp>
            <p:nvSpPr>
              <p:cNvPr id="3" name="Notes Placeholder 2"/>
              <p:cNvSpPr>
                <a:spLocks noGrp="1"/>
              </p:cNvSpPr>
              <p:nvPr>
                <p:ph type="body" idx="1"/>
              </p:nvPr>
            </p:nvSpPr>
            <p:spPr/>
            <p:txBody>
              <a:bodyPr/>
              <a:lstStyle/>
              <a:p>
                <a:r>
                  <a:rPr lang="en-US" dirty="0" smtClean="0"/>
                  <a:t>The easiest way to think</a:t>
                </a:r>
                <a:r>
                  <a:rPr lang="en-US" baseline="0" dirty="0" smtClean="0"/>
                  <a:t> about the Jacobi rotation algorithm is that we build rotation matrices one at a time to transform </a:t>
                </a:r>
                <a:r>
                  <a:rPr lang="en-US" b="1" i="0" baseline="0" smtClean="0">
                    <a:latin typeface="Cambria Math" panose="02040503050406030204" pitchFamily="18" charset="0"/>
                  </a:rPr>
                  <a:t>𝑨</a:t>
                </a:r>
                <a:r>
                  <a:rPr lang="en-US" b="1" dirty="0" smtClean="0"/>
                  <a:t> </a:t>
                </a:r>
                <a:r>
                  <a:rPr lang="en-US" b="0" dirty="0" smtClean="0"/>
                  <a:t>such that the largest off-diagonal term (and it’s symmetric pair) becomes zero. The idea</a:t>
                </a:r>
                <a:r>
                  <a:rPr lang="en-US" b="0" baseline="0" dirty="0" smtClean="0"/>
                  <a:t> behind picking the largest term is to make the most progress at each step.</a:t>
                </a:r>
              </a:p>
              <a:p>
                <a:endParaRPr lang="en-US" b="0" baseline="0" dirty="0" smtClean="0"/>
              </a:p>
              <a:p>
                <a:r>
                  <a:rPr lang="en-US" b="0" baseline="0" dirty="0" smtClean="0"/>
                  <a:t>Since we’re only worrying about 2 terms each rotation matrix we can envision the rotation matrix as a very sparse matrix that is the identity except for the rotational sin and cosine terms that are at </a:t>
                </a:r>
                <a:r>
                  <a:rPr lang="en-US" b="0" i="0" baseline="0" smtClean="0">
                    <a:latin typeface="Cambria Math" panose="02040503050406030204" pitchFamily="18" charset="0"/>
                  </a:rPr>
                  <a:t>𝑝</a:t>
                </a:r>
                <a:r>
                  <a:rPr lang="en-US" b="1" dirty="0" smtClean="0"/>
                  <a:t> </a:t>
                </a:r>
                <a:r>
                  <a:rPr lang="en-US" b="0" dirty="0" smtClean="0"/>
                  <a:t>and</a:t>
                </a:r>
                <a:r>
                  <a:rPr lang="en-US" b="0" baseline="0" dirty="0" smtClean="0"/>
                  <a:t> </a:t>
                </a:r>
                <a:r>
                  <a:rPr lang="en-US" b="0" i="0" baseline="0" smtClean="0">
                    <a:latin typeface="Cambria Math" panose="02040503050406030204" pitchFamily="18" charset="0"/>
                  </a:rPr>
                  <a:t>𝑞</a:t>
                </a:r>
                <a:r>
                  <a:rPr lang="en-US" b="1" dirty="0" smtClean="0"/>
                  <a:t> </a:t>
                </a:r>
                <a:r>
                  <a:rPr lang="en-US" b="0" dirty="0" smtClean="0"/>
                  <a:t>indices.</a:t>
                </a:r>
                <a:endParaRPr lang="en-US" b="1"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47</a:t>
            </a:fld>
            <a:endParaRPr lang="en-US"/>
          </a:p>
        </p:txBody>
      </p:sp>
    </p:spTree>
    <p:extLst>
      <p:ext uri="{BB962C8B-B14F-4D97-AF65-F5344CB8AC3E}">
        <p14:creationId xmlns:p14="http://schemas.microsoft.com/office/powerpoint/2010/main" val="3112691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Instead of</a:t>
                </a:r>
                <a:r>
                  <a:rPr lang="en-US" baseline="0" dirty="0" smtClean="0"/>
                  <a:t> building this large matrix each time, we can further inspect the multiplications of </a:t>
                </a:r>
                <a14:m>
                  <m:oMath xmlns:m="http://schemas.openxmlformats.org/officeDocument/2006/math">
                    <m:sSup>
                      <m:sSupPr>
                        <m:ctrlPr>
                          <a:rPr lang="en-US" b="1" i="1" baseline="0" smtClean="0">
                            <a:latin typeface="Cambria Math" panose="02040503050406030204" pitchFamily="18" charset="0"/>
                          </a:rPr>
                        </m:ctrlPr>
                      </m:sSupPr>
                      <m:e>
                        <m:r>
                          <a:rPr lang="en-US" b="1" i="1" baseline="0" smtClean="0">
                            <a:latin typeface="Cambria Math" panose="02040503050406030204" pitchFamily="18" charset="0"/>
                          </a:rPr>
                          <m:t>𝑱</m:t>
                        </m:r>
                      </m:e>
                      <m:sup>
                        <m:r>
                          <a:rPr lang="en-US" b="1" i="1" baseline="0" smtClean="0">
                            <a:latin typeface="Cambria Math" panose="02040503050406030204" pitchFamily="18" charset="0"/>
                          </a:rPr>
                          <m:t>𝟏</m:t>
                        </m:r>
                      </m:sup>
                    </m:sSup>
                    <m:r>
                      <a:rPr lang="en-US" b="1" i="1" baseline="0" smtClean="0">
                        <a:latin typeface="Cambria Math" panose="02040503050406030204" pitchFamily="18" charset="0"/>
                      </a:rPr>
                      <m:t>𝑨𝑱</m:t>
                    </m:r>
                  </m:oMath>
                </a14:m>
                <a:r>
                  <a:rPr lang="en-US" b="0" dirty="0" smtClean="0"/>
                  <a:t>. What we’re after here is to compute the new matrix that will cause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𝑎</m:t>
                        </m:r>
                      </m:e>
                      <m:sub>
                        <m:r>
                          <a:rPr lang="en-US" b="0" i="1" baseline="0" smtClean="0">
                            <a:latin typeface="Cambria Math" panose="02040503050406030204" pitchFamily="18" charset="0"/>
                          </a:rPr>
                          <m:t>𝑝𝑞</m:t>
                        </m:r>
                      </m:sub>
                    </m:sSub>
                  </m:oMath>
                </a14:m>
                <a:r>
                  <a:rPr lang="en-US" b="1" dirty="0" smtClean="0"/>
                  <a:t> </a:t>
                </a:r>
                <a:r>
                  <a:rPr lang="en-US" b="0" dirty="0" smtClean="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𝑞𝑝</m:t>
                        </m:r>
                      </m:sub>
                    </m:sSub>
                  </m:oMath>
                </a14:m>
                <a:r>
                  <a:rPr lang="en-US" b="1" dirty="0" smtClean="0"/>
                  <a:t> </a:t>
                </a:r>
                <a:r>
                  <a:rPr lang="en-US" b="0" dirty="0" smtClean="0"/>
                  <a:t>which</a:t>
                </a:r>
                <a:r>
                  <a:rPr lang="en-US" b="0" baseline="0" dirty="0" smtClean="0"/>
                  <a:t> will go to 0.</a:t>
                </a:r>
              </a:p>
              <a:p>
                <a:endParaRPr lang="en-US" b="0" baseline="0" dirty="0" smtClean="0"/>
              </a:p>
              <a:p>
                <a:r>
                  <a:rPr lang="en-US" b="0" baseline="0" dirty="0" smtClean="0"/>
                  <a:t>With a little bit of work, we can expand this matrix multiplication to get all of the terms of B. However, we only care about the off-diagonal terms as we want to solve to make them equal to 0.</a:t>
                </a:r>
              </a:p>
              <a:p>
                <a:r>
                  <a:rPr lang="en-US" b="0" baseline="0" dirty="0" smtClean="0"/>
                  <a:t>Note: I re-arranged some terms knowing that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𝑎</m:t>
                        </m:r>
                      </m:e>
                      <m:sub>
                        <m:r>
                          <a:rPr lang="en-US" b="0" i="1" baseline="0" smtClean="0">
                            <a:latin typeface="Cambria Math" panose="02040503050406030204" pitchFamily="18" charset="0"/>
                          </a:rPr>
                          <m:t>𝑝𝑞</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𝑎</m:t>
                        </m:r>
                      </m:e>
                      <m:sub>
                        <m:r>
                          <a:rPr lang="en-US" b="0" i="1" baseline="0" smtClean="0">
                            <a:latin typeface="Cambria Math" panose="02040503050406030204" pitchFamily="18" charset="0"/>
                          </a:rPr>
                          <m:t>𝑞𝑝</m:t>
                        </m:r>
                      </m:sub>
                    </m:sSub>
                  </m:oMath>
                </a14:m>
                <a:endParaRPr lang="en-US" b="1" dirty="0"/>
              </a:p>
            </p:txBody>
          </p:sp>
        </mc:Choice>
        <mc:Fallback xmlns="">
          <p:sp>
            <p:nvSpPr>
              <p:cNvPr id="3" name="Notes Placeholder 2"/>
              <p:cNvSpPr>
                <a:spLocks noGrp="1"/>
              </p:cNvSpPr>
              <p:nvPr>
                <p:ph type="body" idx="1"/>
              </p:nvPr>
            </p:nvSpPr>
            <p:spPr/>
            <p:txBody>
              <a:bodyPr/>
              <a:lstStyle/>
              <a:p>
                <a:r>
                  <a:rPr lang="en-US" dirty="0" smtClean="0"/>
                  <a:t>Instead of</a:t>
                </a:r>
                <a:r>
                  <a:rPr lang="en-US" baseline="0" dirty="0" smtClean="0"/>
                  <a:t> building this large matrix each time, we can further inspect the multiplications of </a:t>
                </a:r>
                <a:r>
                  <a:rPr lang="en-US" b="1" i="0" baseline="0" smtClean="0">
                    <a:latin typeface="Cambria Math" panose="02040503050406030204" pitchFamily="18" charset="0"/>
                  </a:rPr>
                  <a:t>𝑱^𝟏 𝑨𝑱</a:t>
                </a:r>
                <a:r>
                  <a:rPr lang="en-US" b="0" dirty="0" smtClean="0"/>
                  <a:t>. What we’re after here is to compute the new matrix that will cause </a:t>
                </a:r>
                <a:r>
                  <a:rPr lang="en-US" b="0" i="0" baseline="0" smtClean="0">
                    <a:latin typeface="Cambria Math" panose="02040503050406030204" pitchFamily="18" charset="0"/>
                  </a:rPr>
                  <a:t>𝑎_𝑝𝑞</a:t>
                </a:r>
                <a:r>
                  <a:rPr lang="en-US" b="1" dirty="0" smtClean="0"/>
                  <a:t> </a:t>
                </a:r>
                <a:r>
                  <a:rPr lang="en-US" b="0" dirty="0" smtClean="0"/>
                  <a:t>and </a:t>
                </a:r>
                <a:r>
                  <a:rPr lang="en-US" b="0" i="0" smtClean="0">
                    <a:latin typeface="Cambria Math" panose="02040503050406030204" pitchFamily="18" charset="0"/>
                  </a:rPr>
                  <a:t>𝑎_𝑞𝑝</a:t>
                </a:r>
                <a:r>
                  <a:rPr lang="en-US" b="1" dirty="0" smtClean="0"/>
                  <a:t> </a:t>
                </a:r>
                <a:r>
                  <a:rPr lang="en-US" b="0" dirty="0" smtClean="0"/>
                  <a:t>which</a:t>
                </a:r>
                <a:r>
                  <a:rPr lang="en-US" b="0" baseline="0" dirty="0" smtClean="0"/>
                  <a:t> will go to 0.</a:t>
                </a:r>
              </a:p>
              <a:p>
                <a:endParaRPr lang="en-US" b="0" baseline="0" dirty="0" smtClean="0"/>
              </a:p>
              <a:p>
                <a:r>
                  <a:rPr lang="en-US" b="0" baseline="0" dirty="0" smtClean="0"/>
                  <a:t>With a little bit of work, we can expand this matrix multiplication to get all of the terms of B. However, we only care about the off-diagonal terms as we want to solve to make them equal to 0.</a:t>
                </a:r>
              </a:p>
              <a:p>
                <a:r>
                  <a:rPr lang="en-US" b="0" baseline="0" dirty="0" smtClean="0"/>
                  <a:t>Note: I re-arranged some terms knowing that </a:t>
                </a:r>
                <a:r>
                  <a:rPr lang="en-US" b="0" i="0" baseline="0" smtClean="0">
                    <a:latin typeface="Cambria Math" panose="02040503050406030204" pitchFamily="18" charset="0"/>
                  </a:rPr>
                  <a:t>𝑎_𝑝𝑞=𝑎_𝑞𝑝</a:t>
                </a:r>
                <a:endParaRPr lang="en-US" b="1"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48</a:t>
            </a:fld>
            <a:endParaRPr lang="en-US"/>
          </a:p>
        </p:txBody>
      </p:sp>
    </p:spTree>
    <p:extLst>
      <p:ext uri="{BB962C8B-B14F-4D97-AF65-F5344CB8AC3E}">
        <p14:creationId xmlns:p14="http://schemas.microsoft.com/office/powerpoint/2010/main" val="1513618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With some simple re-arranging we can get all of the terms in </a:t>
                </a:r>
                <a14:m>
                  <m:oMath xmlns:m="http://schemas.openxmlformats.org/officeDocument/2006/math">
                    <m:r>
                      <a:rPr lang="en-US" b="0" i="1" smtClean="0">
                        <a:latin typeface="Cambria Math" panose="02040503050406030204" pitchFamily="18" charset="0"/>
                      </a:rPr>
                      <m:t>𝑎</m:t>
                    </m:r>
                  </m:oMath>
                </a14:m>
                <a:r>
                  <a:rPr lang="en-US" dirty="0" smtClean="0"/>
                  <a:t> on</a:t>
                </a:r>
                <a:r>
                  <a:rPr lang="en-US" baseline="0" dirty="0" smtClean="0"/>
                  <a:t> one side and all cosine and sine terms on the other. Now since one side is just a bunch of constants (all the </a:t>
                </a:r>
                <a14:m>
                  <m:oMath xmlns:m="http://schemas.openxmlformats.org/officeDocument/2006/math">
                    <m:r>
                      <a:rPr lang="en-US" b="0" i="1" baseline="0" smtClean="0">
                        <a:latin typeface="Cambria Math" panose="02040503050406030204" pitchFamily="18" charset="0"/>
                      </a:rPr>
                      <m:t>𝑎</m:t>
                    </m:r>
                  </m:oMath>
                </a14:m>
                <a:r>
                  <a:rPr lang="en-US" dirty="0" smtClean="0"/>
                  <a:t> terms) we can group</a:t>
                </a:r>
                <a:r>
                  <a:rPr lang="en-US" baseline="0" dirty="0" smtClean="0"/>
                  <a:t> them together: </a:t>
                </a:r>
                <a14:m>
                  <m:oMath xmlns:m="http://schemas.openxmlformats.org/officeDocument/2006/math">
                    <m:r>
                      <a:rPr lang="en-US" b="0" i="1" baseline="0" smtClean="0">
                        <a:latin typeface="Cambria Math" panose="02040503050406030204" pitchFamily="18" charset="0"/>
                      </a:rPr>
                      <m:t>𝛽</m:t>
                    </m:r>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𝑎</m:t>
                            </m:r>
                          </m:e>
                          <m:sub>
                            <m:r>
                              <a:rPr lang="en-US" b="0" i="1" baseline="0" smtClean="0">
                                <a:latin typeface="Cambria Math" panose="02040503050406030204" pitchFamily="18" charset="0"/>
                              </a:rPr>
                              <m:t>𝑞𝑞</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𝑎</m:t>
                            </m:r>
                          </m:e>
                          <m:sub>
                            <m:r>
                              <a:rPr lang="en-US" b="0" i="1" baseline="0" smtClean="0">
                                <a:latin typeface="Cambria Math" panose="02040503050406030204" pitchFamily="18" charset="0"/>
                              </a:rPr>
                              <m:t>𝑝𝑝</m:t>
                            </m:r>
                          </m:sub>
                        </m:sSub>
                      </m:num>
                      <m:den>
                        <m:r>
                          <a:rPr lang="en-US" b="0" i="1" baseline="0" smtClean="0">
                            <a:latin typeface="Cambria Math" panose="02040503050406030204" pitchFamily="18" charset="0"/>
                          </a:rPr>
                          <m:t>2</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𝑎</m:t>
                            </m:r>
                          </m:e>
                          <m:sub>
                            <m:r>
                              <a:rPr lang="en-US" b="0" i="1" baseline="0" smtClean="0">
                                <a:latin typeface="Cambria Math" panose="02040503050406030204" pitchFamily="18" charset="0"/>
                              </a:rPr>
                              <m:t>𝑝𝑞</m:t>
                            </m:r>
                          </m:sub>
                        </m:sSub>
                      </m:den>
                    </m:f>
                  </m:oMath>
                </a14:m>
                <a:r>
                  <a:rPr lang="en-US" dirty="0" smtClean="0"/>
                  <a:t>. Now we have the equation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𝑐𝑠</m:t>
                        </m:r>
                      </m:den>
                    </m:f>
                  </m:oMath>
                </a14:m>
                <a:r>
                  <a:rPr lang="en-US" dirty="0" smtClean="0"/>
                  <a:t> to solve.</a:t>
                </a:r>
                <a:endParaRPr lang="en-US" dirty="0"/>
              </a:p>
            </p:txBody>
          </p:sp>
        </mc:Choice>
        <mc:Fallback xmlns="">
          <p:sp>
            <p:nvSpPr>
              <p:cNvPr id="3" name="Notes Placeholder 2"/>
              <p:cNvSpPr>
                <a:spLocks noGrp="1"/>
              </p:cNvSpPr>
              <p:nvPr>
                <p:ph type="body" idx="1"/>
              </p:nvPr>
            </p:nvSpPr>
            <p:spPr/>
            <p:txBody>
              <a:bodyPr/>
              <a:lstStyle/>
              <a:p>
                <a:r>
                  <a:rPr lang="en-US" dirty="0" smtClean="0"/>
                  <a:t>With some simple re-arranging we can get all of the terms in </a:t>
                </a:r>
                <a:r>
                  <a:rPr lang="en-US" b="0" i="0" smtClean="0">
                    <a:latin typeface="Cambria Math" panose="02040503050406030204" pitchFamily="18" charset="0"/>
                  </a:rPr>
                  <a:t>𝑎</a:t>
                </a:r>
                <a:r>
                  <a:rPr lang="en-US" dirty="0" smtClean="0"/>
                  <a:t> on</a:t>
                </a:r>
                <a:r>
                  <a:rPr lang="en-US" baseline="0" dirty="0" smtClean="0"/>
                  <a:t> one side and all cosine and sine terms on the other.</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49</a:t>
            </a:fld>
            <a:endParaRPr lang="en-US"/>
          </a:p>
        </p:txBody>
      </p:sp>
    </p:spTree>
    <p:extLst>
      <p:ext uri="{BB962C8B-B14F-4D97-AF65-F5344CB8AC3E}">
        <p14:creationId xmlns:p14="http://schemas.microsoft.com/office/powerpoint/2010/main" val="181047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a:t>
            </a:r>
            <a:r>
              <a:rPr lang="en-US" sz="1200" kern="1200" baseline="0" dirty="0" smtClean="0">
                <a:solidFill>
                  <a:schemeClr val="tx1"/>
                </a:solidFill>
                <a:effectLst/>
                <a:latin typeface="+mn-lt"/>
                <a:ea typeface="+mn-ea"/>
                <a:cs typeface="+mn-cs"/>
              </a:rPr>
              <a:t> no “best” bounding volume exists. It’s typically a trade off of several characteristics:</a:t>
            </a:r>
          </a:p>
          <a:p>
            <a:endParaRPr lang="en-US" sz="1200" kern="1200" baseline="0" dirty="0" smtClean="0">
              <a:solidFill>
                <a:schemeClr val="tx1"/>
              </a:solidFill>
              <a:effectLst/>
              <a:latin typeface="+mn-lt"/>
              <a:ea typeface="+mn-ea"/>
              <a:cs typeface="+mn-cs"/>
            </a:endParaRPr>
          </a:p>
          <a:p>
            <a:pPr marL="228600" indent="-228600">
              <a:buAutoNum type="arabicPeriod"/>
            </a:pPr>
            <a:r>
              <a:rPr lang="en-US" sz="1200" kern="1200" baseline="0" dirty="0" smtClean="0">
                <a:solidFill>
                  <a:schemeClr val="tx1"/>
                </a:solidFill>
                <a:effectLst/>
                <a:latin typeface="+mn-lt"/>
                <a:ea typeface="+mn-ea"/>
                <a:cs typeface="+mn-cs"/>
              </a:rPr>
              <a:t>Intersection cost: How expensive it is to test a bounding volume is very important as we saw earlier. This is effectively the constant term in front of all tests.</a:t>
            </a:r>
          </a:p>
          <a:p>
            <a:pPr marL="228600" indent="-228600">
              <a:buAutoNum type="arabicPeriod"/>
            </a:pPr>
            <a:r>
              <a:rPr lang="en-US" sz="1200" kern="1200" baseline="0" dirty="0" smtClean="0">
                <a:solidFill>
                  <a:schemeClr val="tx1"/>
                </a:solidFill>
                <a:effectLst/>
                <a:latin typeface="+mn-lt"/>
                <a:ea typeface="+mn-ea"/>
                <a:cs typeface="+mn-cs"/>
              </a:rPr>
              <a:t>Tight fitting: How many tests will pass the bounding volume test and still fail the intersection test. This is basically how many false positives are returned.</a:t>
            </a:r>
          </a:p>
          <a:p>
            <a:pPr marL="228600" indent="-228600">
              <a:buAutoNum type="arabicPeriod"/>
            </a:pPr>
            <a:r>
              <a:rPr lang="en-US" sz="1200" kern="1200" baseline="0" dirty="0" smtClean="0">
                <a:solidFill>
                  <a:schemeClr val="tx1"/>
                </a:solidFill>
                <a:effectLst/>
                <a:latin typeface="+mn-lt"/>
                <a:ea typeface="+mn-ea"/>
                <a:cs typeface="+mn-cs"/>
              </a:rPr>
              <a:t>Computation cost: How expensive is it to compute a bounding volume. This gets complicated as there are often several different methods to compute a bounding volume that produce differing levels of tight fitting. For example, we’ll see several different sphere methods that produce tighter and tighter bounding spheres. Typically we have to choose to produce a less than perfectly fitting bounding volume due to how expensive it is to compute.</a:t>
            </a:r>
          </a:p>
          <a:p>
            <a:pPr marL="228600" indent="-228600">
              <a:buAutoNum type="arabicPeriod"/>
            </a:pPr>
            <a:r>
              <a:rPr lang="en-US" sz="1200" kern="1200" baseline="0" dirty="0" smtClean="0">
                <a:solidFill>
                  <a:schemeClr val="tx1"/>
                </a:solidFill>
                <a:effectLst/>
                <a:latin typeface="+mn-lt"/>
                <a:ea typeface="+mn-ea"/>
                <a:cs typeface="+mn-cs"/>
              </a:rPr>
              <a:t>Update cost: As a shape moves, and primarily as it rotates, how hard is it to update the bounding volume. Some methods will maintain the tightness of the original computation while some may favor cheap approximations.</a:t>
            </a:r>
          </a:p>
          <a:p>
            <a:pPr marL="228600" indent="-228600">
              <a:buAutoNum type="arabicPeriod"/>
            </a:pPr>
            <a:r>
              <a:rPr lang="en-US" sz="1200" kern="1200" baseline="0" dirty="0" smtClean="0">
                <a:solidFill>
                  <a:schemeClr val="tx1"/>
                </a:solidFill>
                <a:effectLst/>
                <a:latin typeface="+mn-lt"/>
                <a:ea typeface="+mn-ea"/>
                <a:cs typeface="+mn-cs"/>
              </a:rPr>
              <a:t>Memory overhead: To store a bounding volume requires extra memory per shape. Memory overhead is important not only because of total memory budget, but because of performance ramifications with memory and cache. Typically the more tight fitting a bounding volume can be the more memory is required.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metrics typically have to be weighed</a:t>
            </a:r>
            <a:r>
              <a:rPr lang="en-US" sz="1200" kern="1200" baseline="0" dirty="0" smtClean="0">
                <a:solidFill>
                  <a:schemeClr val="tx1"/>
                </a:solidFill>
                <a:effectLst/>
                <a:latin typeface="+mn-lt"/>
                <a:ea typeface="+mn-ea"/>
                <a:cs typeface="+mn-cs"/>
              </a:rPr>
              <a:t> against each other for a specific application to choose a bounding volume.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33934995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we</a:t>
                </a:r>
                <a:r>
                  <a:rPr lang="en-US" baseline="0" dirty="0" smtClean="0"/>
                  <a:t> have 1 equation with 2 unknowns (cosine and sine). We can use trig identities to re-arrange and get everything in terms of tangent (so we only have 1 unknown).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had </a:t>
                </a:r>
                <a14:m>
                  <m:oMath xmlns:m="http://schemas.openxmlformats.org/officeDocument/2006/math">
                    <m:r>
                      <a:rPr lang="en-US" b="0" i="1" baseline="0" smtClean="0">
                        <a:latin typeface="Cambria Math" panose="02040503050406030204" pitchFamily="18" charset="0"/>
                      </a:rPr>
                      <m:t>𝛽</m:t>
                    </m:r>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𝑐</m:t>
                            </m:r>
                          </m:e>
                          <m:sup>
                            <m:r>
                              <a:rPr lang="en-US" b="0" i="1" baseline="0" smtClean="0">
                                <a:latin typeface="Cambria Math" panose="02040503050406030204" pitchFamily="18" charset="0"/>
                              </a:rPr>
                              <m:t>2</m:t>
                            </m:r>
                          </m:sup>
                        </m:sSup>
                        <m:r>
                          <a:rPr lang="en-US" b="0" i="1" baseline="0" smtClean="0">
                            <a:latin typeface="Cambria Math" panose="02040503050406030204" pitchFamily="18" charset="0"/>
                          </a:rPr>
                          <m:t>−</m:t>
                        </m:r>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𝑠</m:t>
                            </m:r>
                          </m:e>
                          <m:sup>
                            <m:r>
                              <a:rPr lang="en-US" b="0" i="1" baseline="0" smtClean="0">
                                <a:latin typeface="Cambria Math" panose="02040503050406030204" pitchFamily="18" charset="0"/>
                              </a:rPr>
                              <m:t>2</m:t>
                            </m:r>
                          </m:sup>
                        </m:sSup>
                      </m:num>
                      <m:den>
                        <m:r>
                          <a:rPr lang="en-US" b="0" i="1" baseline="0" smtClean="0">
                            <a:latin typeface="Cambria Math" panose="02040503050406030204" pitchFamily="18" charset="0"/>
                          </a:rPr>
                          <m:t>2</m:t>
                        </m:r>
                        <m:r>
                          <a:rPr lang="en-US" b="0" i="1" baseline="0" smtClean="0">
                            <a:latin typeface="Cambria Math" panose="02040503050406030204" pitchFamily="18" charset="0"/>
                          </a:rPr>
                          <m:t>𝑐𝑠</m:t>
                        </m:r>
                      </m:den>
                    </m:f>
                  </m:oMath>
                </a14:m>
                <a:r>
                  <a:rPr lang="en-US" dirty="0" smtClean="0"/>
                  <a:t>, plugging</a:t>
                </a:r>
                <a:r>
                  <a:rPr lang="en-US" baseline="0" dirty="0" smtClean="0"/>
                  <a:t> the double angle formulas for cosine and sine in we now can get: </a:t>
                </a:r>
                <a14:m>
                  <m:oMath xmlns:m="http://schemas.openxmlformats.org/officeDocument/2006/math">
                    <m:r>
                      <a:rPr lang="en-US" b="0" i="1" baseline="0" smtClean="0">
                        <a:latin typeface="Cambria Math" panose="02040503050406030204" pitchFamily="18" charset="0"/>
                      </a:rPr>
                      <m:t>𝛽</m:t>
                    </m:r>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r>
                          <m:rPr>
                            <m:sty m:val="p"/>
                          </m:rPr>
                          <a:rPr lang="en-US" b="0" i="0" baseline="0" smtClean="0">
                            <a:latin typeface="Cambria Math" panose="02040503050406030204" pitchFamily="18" charset="0"/>
                          </a:rPr>
                          <m:t>cos</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2</m:t>
                            </m:r>
                            <m:r>
                              <a:rPr lang="en-US" b="0" i="1" baseline="0" smtClean="0">
                                <a:latin typeface="Cambria Math" panose="02040503050406030204" pitchFamily="18" charset="0"/>
                              </a:rPr>
                              <m:t>𝜃</m:t>
                            </m:r>
                          </m:e>
                        </m:d>
                      </m:num>
                      <m:den>
                        <m:r>
                          <m:rPr>
                            <m:sty m:val="p"/>
                          </m:rPr>
                          <a:rPr lang="en-US" b="0" i="0" baseline="0" smtClean="0">
                            <a:latin typeface="Cambria Math" panose="02040503050406030204" pitchFamily="18" charset="0"/>
                          </a:rPr>
                          <m:t>sin</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2</m:t>
                            </m:r>
                            <m:r>
                              <a:rPr lang="en-US" b="0" i="1" baseline="0" smtClean="0">
                                <a:latin typeface="Cambria Math" panose="02040503050406030204" pitchFamily="18" charset="0"/>
                              </a:rPr>
                              <m:t>𝜃</m:t>
                            </m:r>
                          </m:e>
                        </m:d>
                      </m:den>
                    </m:f>
                  </m:oMath>
                </a14:m>
                <a:r>
                  <a:rPr lang="en-US" dirty="0" smtClean="0"/>
                  <a:t> which we can then relabel as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sty m:val="p"/>
                          </m:rPr>
                          <a:rPr lang="en-US" b="0" i="0" smtClean="0">
                            <a:latin typeface="Cambria Math" panose="02040503050406030204" pitchFamily="18" charset="0"/>
                          </a:rPr>
                          <m:t>tan</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𝜃</m:t>
                            </m:r>
                          </m:e>
                        </m:d>
                      </m:den>
                    </m:f>
                  </m:oMath>
                </a14:m>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we can plug in the double angle formula for tangent</a:t>
                </a:r>
                <a:r>
                  <a:rPr lang="en-US" baseline="0" dirty="0" smtClean="0"/>
                  <a:t> to get: </a:t>
                </a:r>
                <a14:m>
                  <m:oMath xmlns:m="http://schemas.openxmlformats.org/officeDocument/2006/math">
                    <m:r>
                      <a:rPr lang="en-US" b="0" i="1" baseline="0" smtClean="0">
                        <a:latin typeface="Cambria Math" panose="02040503050406030204" pitchFamily="18" charset="0"/>
                      </a:rPr>
                      <m:t>𝛽</m:t>
                    </m:r>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1−</m:t>
                        </m:r>
                        <m:func>
                          <m:funcPr>
                            <m:ctrlPr>
                              <a:rPr lang="en-US" b="0" i="1" baseline="0" smtClean="0">
                                <a:latin typeface="Cambria Math" panose="02040503050406030204" pitchFamily="18" charset="0"/>
                              </a:rPr>
                            </m:ctrlPr>
                          </m:funcPr>
                          <m:fName>
                            <m:sSup>
                              <m:sSupPr>
                                <m:ctrlPr>
                                  <a:rPr lang="en-US" b="0" i="1" baseline="0" smtClean="0">
                                    <a:latin typeface="Cambria Math" panose="02040503050406030204" pitchFamily="18" charset="0"/>
                                  </a:rPr>
                                </m:ctrlPr>
                              </m:sSupPr>
                              <m:e>
                                <m:r>
                                  <m:rPr>
                                    <m:sty m:val="p"/>
                                  </m:rPr>
                                  <a:rPr lang="en-US" b="0" i="0" baseline="0" smtClean="0">
                                    <a:latin typeface="Cambria Math" panose="02040503050406030204" pitchFamily="18" charset="0"/>
                                  </a:rPr>
                                  <m:t>tan</m:t>
                                </m:r>
                              </m:e>
                              <m:sup>
                                <m:r>
                                  <a:rPr lang="en-US" b="0" i="1" baseline="0" smtClean="0">
                                    <a:latin typeface="Cambria Math" panose="02040503050406030204" pitchFamily="18" charset="0"/>
                                  </a:rPr>
                                  <m:t>2</m:t>
                                </m:r>
                              </m:sup>
                            </m:sSup>
                          </m:fName>
                          <m:e>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𝜃</m:t>
                                </m:r>
                              </m:e>
                            </m:d>
                          </m:e>
                        </m:func>
                      </m:num>
                      <m:den>
                        <m:r>
                          <a:rPr lang="en-US" b="0" i="1" baseline="0" smtClean="0">
                            <a:latin typeface="Cambria Math" panose="02040503050406030204" pitchFamily="18" charset="0"/>
                          </a:rPr>
                          <m:t>2</m:t>
                        </m:r>
                        <m:r>
                          <m:rPr>
                            <m:sty m:val="p"/>
                          </m:rPr>
                          <a:rPr lang="en-US" b="0" i="0" baseline="0" smtClean="0">
                            <a:latin typeface="Cambria Math" panose="02040503050406030204" pitchFamily="18" charset="0"/>
                          </a:rPr>
                          <m:t>tan</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𝜃</m:t>
                            </m:r>
                          </m:e>
                        </m:d>
                      </m:den>
                    </m:f>
                  </m:oMath>
                </a14:m>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by labeling</a:t>
                </a:r>
                <a:r>
                  <a:rPr lang="en-US" baseline="0" dirty="0" smtClean="0"/>
                  <a:t> </a:t>
                </a:r>
                <a14:m>
                  <m:oMath xmlns:m="http://schemas.openxmlformats.org/officeDocument/2006/math">
                    <m:r>
                      <a:rPr lang="en-US" b="0" i="1" baseline="0" smtClean="0">
                        <a:latin typeface="Cambria Math" panose="02040503050406030204" pitchFamily="18" charset="0"/>
                      </a:rPr>
                      <m:t>𝑡</m:t>
                    </m:r>
                    <m:r>
                      <a:rPr lang="en-US" b="0" i="1" baseline="0" smtClean="0">
                        <a:latin typeface="Cambria Math" panose="02040503050406030204" pitchFamily="18" charset="0"/>
                      </a:rPr>
                      <m:t>=</m:t>
                    </m:r>
                    <m:r>
                      <m:rPr>
                        <m:sty m:val="p"/>
                      </m:rPr>
                      <a:rPr lang="en-US" b="0" i="0" baseline="0" smtClean="0">
                        <a:latin typeface="Cambria Math" panose="02040503050406030204" pitchFamily="18" charset="0"/>
                      </a:rPr>
                      <m:t>tan</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𝜃</m:t>
                        </m:r>
                      </m:e>
                    </m:d>
                  </m:oMath>
                </a14:m>
                <a:r>
                  <a:rPr lang="en-US" dirty="0" smtClean="0"/>
                  <a:t> we can re-arrange this equation to</a:t>
                </a:r>
                <a:r>
                  <a:rPr lang="en-US" baseline="0" dirty="0" smtClean="0"/>
                  <a:t> put everything on one side and we end up with a quadratic formula to solve in terms of </a:t>
                </a:r>
                <a14:m>
                  <m:oMath xmlns:m="http://schemas.openxmlformats.org/officeDocument/2006/math">
                    <m:r>
                      <a:rPr lang="en-US" b="0" i="1" baseline="0" smtClean="0">
                        <a:latin typeface="Cambria Math" panose="02040503050406030204" pitchFamily="18" charset="0"/>
                      </a:rPr>
                      <m:t>𝑡</m:t>
                    </m:r>
                  </m:oMath>
                </a14:m>
                <a:r>
                  <a:rPr lang="en-US" dirty="0" smtClean="0"/>
                  <a:t>.</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we</a:t>
                </a:r>
                <a:r>
                  <a:rPr lang="en-US" baseline="0" dirty="0" smtClean="0"/>
                  <a:t> have 1 equation with 2 unknowns (cosine and sine). We can use trig identities to re-arrange and get everything in terms of tangent (so we only have 1 unknown).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had </a:t>
                </a:r>
                <a:r>
                  <a:rPr lang="en-US" b="0" i="0" baseline="0" smtClean="0">
                    <a:latin typeface="Cambria Math" panose="02040503050406030204" pitchFamily="18" charset="0"/>
                  </a:rPr>
                  <a:t>𝛽=(𝑐^2−𝑠^2)/2𝑐𝑠</a:t>
                </a:r>
                <a:r>
                  <a:rPr lang="en-US" dirty="0" smtClean="0"/>
                  <a:t>, plugging</a:t>
                </a:r>
                <a:r>
                  <a:rPr lang="en-US" baseline="0" dirty="0" smtClean="0"/>
                  <a:t> the double angle formulas for cosine and sine in we now can get: </a:t>
                </a:r>
                <a:r>
                  <a:rPr lang="en-US" b="0" i="0" baseline="0" smtClean="0">
                    <a:latin typeface="Cambria Math" panose="02040503050406030204" pitchFamily="18" charset="0"/>
                  </a:rPr>
                  <a:t>𝛽=cos(2𝜃)/sin(2𝜃) </a:t>
                </a:r>
                <a:r>
                  <a:rPr lang="en-US" dirty="0" smtClean="0"/>
                  <a:t> which we can then relabel as </a:t>
                </a:r>
                <a:r>
                  <a:rPr lang="en-US" b="0" i="0" smtClean="0">
                    <a:latin typeface="Cambria Math" panose="02040503050406030204" pitchFamily="18" charset="0"/>
                  </a:rPr>
                  <a:t>𝛽=1/tan(2𝜃) </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we can plug in the double angle formula for tangent</a:t>
                </a:r>
                <a:r>
                  <a:rPr lang="en-US" baseline="0" dirty="0" smtClean="0"/>
                  <a:t> to get: </a:t>
                </a:r>
                <a:r>
                  <a:rPr lang="en-US" b="0" i="0" baseline="0" smtClean="0">
                    <a:latin typeface="Cambria Math" panose="02040503050406030204" pitchFamily="18" charset="0"/>
                  </a:rPr>
                  <a:t>𝛽=(1−tan^2⁡(𝜃))/2tan(𝜃) </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by labeling</a:t>
                </a:r>
                <a:r>
                  <a:rPr lang="en-US" baseline="0" dirty="0" smtClean="0"/>
                  <a:t> </a:t>
                </a:r>
                <a:r>
                  <a:rPr lang="en-US" b="0" i="0" baseline="0" smtClean="0">
                    <a:latin typeface="Cambria Math" panose="02040503050406030204" pitchFamily="18" charset="0"/>
                  </a:rPr>
                  <a:t>𝑡=tan(𝜃)</a:t>
                </a:r>
                <a:r>
                  <a:rPr lang="en-US" dirty="0" smtClean="0"/>
                  <a:t> we can re-arrange this equation to</a:t>
                </a:r>
                <a:r>
                  <a:rPr lang="en-US" baseline="0" dirty="0" smtClean="0"/>
                  <a:t> put everything on one side and we end up with a quadratic formula to solve in terms of </a:t>
                </a:r>
                <a:r>
                  <a:rPr lang="en-US" b="0" i="0" baseline="0" smtClean="0">
                    <a:latin typeface="Cambria Math" panose="02040503050406030204" pitchFamily="18" charset="0"/>
                  </a:rPr>
                  <a:t>𝑡</a:t>
                </a:r>
                <a:r>
                  <a:rPr lang="en-US" dirty="0" smtClean="0"/>
                  <a:t>.</a:t>
                </a:r>
                <a:endParaRPr lang="en-US"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50</a:t>
            </a:fld>
            <a:endParaRPr lang="en-US"/>
          </a:p>
        </p:txBody>
      </p:sp>
    </p:spTree>
    <p:extLst>
      <p:ext uri="{BB962C8B-B14F-4D97-AF65-F5344CB8AC3E}">
        <p14:creationId xmlns:p14="http://schemas.microsoft.com/office/powerpoint/2010/main" val="5188941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 can solve this specific version of</a:t>
                </a:r>
                <a:r>
                  <a:rPr lang="en-US" baseline="0" dirty="0" smtClean="0"/>
                  <a:t> the quadratic formula as shown above, where </a:t>
                </a:r>
                <a14:m>
                  <m:oMath xmlns:m="http://schemas.openxmlformats.org/officeDocument/2006/math">
                    <m:r>
                      <a:rPr lang="en-US" b="0" i="1" baseline="0" smtClean="0">
                        <a:latin typeface="Cambria Math" panose="02040503050406030204" pitchFamily="18" charset="0"/>
                      </a:rPr>
                      <m:t>𝑠𝑖𝑔𝑛</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𝛽</m:t>
                        </m:r>
                        <m:r>
                          <a:rPr lang="en-US" b="0" i="1" baseline="0" smtClean="0">
                            <a:latin typeface="Cambria Math" panose="02040503050406030204" pitchFamily="18" charset="0"/>
                          </a:rPr>
                          <m:t> </m:t>
                        </m:r>
                      </m:e>
                    </m:d>
                  </m:oMath>
                </a14:m>
                <a:r>
                  <a:rPr lang="en-US" dirty="0" smtClean="0"/>
                  <a:t> returns either -1 or 1 depending</a:t>
                </a:r>
                <a:r>
                  <a:rPr lang="en-US" baseline="0" dirty="0" smtClean="0"/>
                  <a:t> on the sign of </a:t>
                </a:r>
                <a14:m>
                  <m:oMath xmlns:m="http://schemas.openxmlformats.org/officeDocument/2006/math">
                    <m:r>
                      <a:rPr lang="en-US" b="0" i="1" baseline="0" smtClean="0">
                        <a:latin typeface="Cambria Math" panose="02040503050406030204" pitchFamily="18" charset="0"/>
                      </a:rPr>
                      <m:t>𝛽</m:t>
                    </m:r>
                  </m:oMath>
                </a14:m>
                <a:r>
                  <a:rPr lang="en-US" dirty="0" smtClean="0"/>
                  <a:t>.</a:t>
                </a:r>
              </a:p>
              <a:p>
                <a:r>
                  <a:rPr lang="en-US" dirty="0" smtClean="0"/>
                  <a:t>Finally, knowing a few more trig identities</a:t>
                </a:r>
                <a:r>
                  <a:rPr lang="en-US" baseline="0" dirty="0" smtClean="0"/>
                  <a:t> we can solve for cosine and sine.</a:t>
                </a:r>
                <a:endParaRPr lang="en-US" dirty="0"/>
              </a:p>
            </p:txBody>
          </p:sp>
        </mc:Choice>
        <mc:Fallback xmlns="">
          <p:sp>
            <p:nvSpPr>
              <p:cNvPr id="3" name="Notes Placeholder 2"/>
              <p:cNvSpPr>
                <a:spLocks noGrp="1"/>
              </p:cNvSpPr>
              <p:nvPr>
                <p:ph type="body" idx="1"/>
              </p:nvPr>
            </p:nvSpPr>
            <p:spPr/>
            <p:txBody>
              <a:bodyPr/>
              <a:lstStyle/>
              <a:p>
                <a:r>
                  <a:rPr lang="en-US" dirty="0" smtClean="0"/>
                  <a:t>We can solve this specific version of</a:t>
                </a:r>
                <a:r>
                  <a:rPr lang="en-US" baseline="0" dirty="0" smtClean="0"/>
                  <a:t> the quadratic formula as shown above, where </a:t>
                </a:r>
                <a:r>
                  <a:rPr lang="en-US" b="0" i="0" baseline="0" smtClean="0">
                    <a:latin typeface="Cambria Math" panose="02040503050406030204" pitchFamily="18" charset="0"/>
                  </a:rPr>
                  <a:t>𝑠𝑖𝑔𝑛(𝛽 )</a:t>
                </a:r>
                <a:r>
                  <a:rPr lang="en-US" dirty="0" smtClean="0"/>
                  <a:t> returns either -1 or 1 depending</a:t>
                </a:r>
                <a:r>
                  <a:rPr lang="en-US" baseline="0" dirty="0" smtClean="0"/>
                  <a:t> on the sign of </a:t>
                </a:r>
                <a:r>
                  <a:rPr lang="en-US" b="0" i="0" baseline="0" smtClean="0">
                    <a:latin typeface="Cambria Math" panose="02040503050406030204" pitchFamily="18" charset="0"/>
                  </a:rPr>
                  <a:t>𝛽</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51</a:t>
            </a:fld>
            <a:endParaRPr lang="en-US"/>
          </a:p>
        </p:txBody>
      </p:sp>
    </p:spTree>
    <p:extLst>
      <p:ext uri="{BB962C8B-B14F-4D97-AF65-F5344CB8AC3E}">
        <p14:creationId xmlns:p14="http://schemas.microsoft.com/office/powerpoint/2010/main" val="36402776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long do we perform this for?</a:t>
            </a:r>
            <a:r>
              <a:rPr lang="en-US" baseline="0" dirty="0" smtClean="0"/>
              <a:t> Well the desired result is until our matrix becomes diagonal, or at least close enough. One good measure is to see if the sum of the squared off diagonal terms is below some epsilon value.</a:t>
            </a:r>
          </a:p>
          <a:p>
            <a:endParaRPr lang="en-US" baseline="0" dirty="0" smtClean="0"/>
          </a:p>
          <a:p>
            <a:r>
              <a:rPr lang="en-US" baseline="0" dirty="0" smtClean="0"/>
              <a:t>The other termination condition is just some max number of iterations. It could take too long to converge to a solution so in that case we just cap out at something like 50 iterations.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52</a:t>
            </a:fld>
            <a:endParaRPr lang="en-US"/>
          </a:p>
        </p:txBody>
      </p:sp>
    </p:spTree>
    <p:extLst>
      <p:ext uri="{BB962C8B-B14F-4D97-AF65-F5344CB8AC3E}">
        <p14:creationId xmlns:p14="http://schemas.microsoft.com/office/powerpoint/2010/main" val="12948678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after</a:t>
            </a:r>
            <a:r>
              <a:rPr lang="en-US" baseline="0" dirty="0" smtClean="0"/>
              <a:t> all that work we’ll have the eigenvalues of our points which we can use to select the largest eigenvector, but how do we get the eigenvector? We simply transform the identity matrix by our series of rotation matrices and the columns of the resultant matrix are the eigenvectors.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53</a:t>
            </a:fld>
            <a:endParaRPr lang="en-US"/>
          </a:p>
        </p:txBody>
      </p:sp>
    </p:spTree>
    <p:extLst>
      <p:ext uri="{BB962C8B-B14F-4D97-AF65-F5344CB8AC3E}">
        <p14:creationId xmlns:p14="http://schemas.microsoft.com/office/powerpoint/2010/main" val="25329620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the axis of most spread we</a:t>
            </a:r>
            <a:r>
              <a:rPr lang="en-US" baseline="0" dirty="0" smtClean="0"/>
              <a:t> can find the 2 points furthest away on this axis and choose their mid-point as the center of our sphere.</a:t>
            </a:r>
          </a:p>
          <a:p>
            <a:r>
              <a:rPr lang="en-US" baseline="0" dirty="0" smtClean="0"/>
              <a:t>From here we can iteratively increase our sphere as before.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54</a:t>
            </a:fld>
            <a:endParaRPr lang="en-US"/>
          </a:p>
        </p:txBody>
      </p:sp>
    </p:spTree>
    <p:extLst>
      <p:ext uri="{BB962C8B-B14F-4D97-AF65-F5344CB8AC3E}">
        <p14:creationId xmlns:p14="http://schemas.microsoft.com/office/powerpoint/2010/main" val="35015813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a:t>
            </a:r>
            <a:r>
              <a:rPr lang="en-US" sz="1200" kern="1200" baseline="0" dirty="0" smtClean="0">
                <a:solidFill>
                  <a:schemeClr val="tx1"/>
                </a:solidFill>
                <a:effectLst/>
                <a:latin typeface="+mn-lt"/>
                <a:ea typeface="+mn-ea"/>
                <a:cs typeface="+mn-cs"/>
              </a:rPr>
              <a:t> simple idea is to iterate on the results of a previous guess. When expanding a sphere to contain all points, the choice of the center and the order of the points greatly affect the result. We can take the previous sphere’s center, shrink the radius by some amount (so some points are outside), and visit the points in a different order to produce a different sphere. At some point, this new sphere is likely to be smaller than our previous one. In this case we keep that sphere and continue iterating again. If we do this for a few iterations then we’re likely to produce a close to ideal bounding sphere.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55</a:t>
            </a:fld>
            <a:endParaRPr lang="en-US"/>
          </a:p>
        </p:txBody>
      </p:sp>
    </p:spTree>
    <p:extLst>
      <p:ext uri="{BB962C8B-B14F-4D97-AF65-F5344CB8AC3E}">
        <p14:creationId xmlns:p14="http://schemas.microsoft.com/office/powerpoint/2010/main" val="6788280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 previous methods were approximation</a:t>
                </a:r>
                <a:r>
                  <a:rPr lang="en-US" sz="1200" kern="1200" baseline="0" dirty="0" smtClean="0">
                    <a:solidFill>
                      <a:schemeClr val="tx1"/>
                    </a:solidFill>
                    <a:effectLst/>
                    <a:latin typeface="+mn-lt"/>
                    <a:ea typeface="+mn-ea"/>
                    <a:cs typeface="+mn-cs"/>
                  </a:rPr>
                  <a:t> methods at a bounding sphere. Methods for computing the minimum bounding sphere do exist, but they can become quite expensive. In computing a minimum bounding sphere, the best place to start looking is the brute force method. It should be easy to see that a sphere in 3d is uniquely defined by 4 points. Sometimes, 4 points are unnecessary. It should be easy to come up with an example of 4 points where some of the points are not on the surface of the sphere. This leads us to realize that a minimum bounding sphere in 3d comes from some combination of up to 4 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From here it’s easy to come up with a brute force algorithm. Compute the minimum bounding sphere for all combinations of 4 points, 3 points, and 2 points. The smallest of these are the minimum bounding sphere. Unfortunately, this algorithm is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𝑂</m:t>
                    </m:r>
                    <m:d>
                      <m:dPr>
                        <m:ctrlPr>
                          <a:rPr lang="en-US" sz="1200" b="0" i="1" kern="1200" baseline="0" smtClean="0">
                            <a:solidFill>
                              <a:schemeClr val="tx1"/>
                            </a:solidFill>
                            <a:effectLst/>
                            <a:latin typeface="Cambria Math" panose="02040503050406030204" pitchFamily="18" charset="0"/>
                            <a:ea typeface="+mn-ea"/>
                            <a:cs typeface="+mn-cs"/>
                          </a:rPr>
                        </m:ctrlPr>
                      </m:dPr>
                      <m:e>
                        <m:sSup>
                          <m:sSupPr>
                            <m:ctrlPr>
                              <a:rPr lang="en-US" sz="1200" b="0" i="1" kern="1200" baseline="0" smtClean="0">
                                <a:solidFill>
                                  <a:schemeClr val="tx1"/>
                                </a:solidFill>
                                <a:effectLst/>
                                <a:latin typeface="Cambria Math" panose="02040503050406030204" pitchFamily="18" charset="0"/>
                                <a:ea typeface="+mn-ea"/>
                                <a:cs typeface="+mn-cs"/>
                              </a:rPr>
                            </m:ctrlPr>
                          </m:sSupPr>
                          <m:e>
                            <m:r>
                              <a:rPr lang="en-US" sz="1200" b="0" i="1" kern="1200" baseline="0" smtClean="0">
                                <a:solidFill>
                                  <a:schemeClr val="tx1"/>
                                </a:solidFill>
                                <a:effectLst/>
                                <a:latin typeface="Cambria Math" panose="02040503050406030204" pitchFamily="18" charset="0"/>
                                <a:ea typeface="+mn-ea"/>
                                <a:cs typeface="+mn-cs"/>
                              </a:rPr>
                              <m:t>𝑛</m:t>
                            </m:r>
                          </m:e>
                          <m:sup>
                            <m:r>
                              <a:rPr lang="en-US" sz="1200" b="0" i="1" kern="1200" baseline="0" smtClean="0">
                                <a:solidFill>
                                  <a:schemeClr val="tx1"/>
                                </a:solidFill>
                                <a:effectLst/>
                                <a:latin typeface="Cambria Math" panose="02040503050406030204" pitchFamily="18" charset="0"/>
                                <a:ea typeface="+mn-ea"/>
                                <a:cs typeface="+mn-cs"/>
                              </a:rPr>
                              <m:t>5</m:t>
                            </m:r>
                          </m:sup>
                        </m:sSup>
                      </m:e>
                    </m:d>
                  </m:oMath>
                </a14:m>
                <a:r>
                  <a:rPr lang="en-US" sz="1200" kern="1200" dirty="0" smtClean="0">
                    <a:solidFill>
                      <a:schemeClr val="tx1"/>
                    </a:solidFill>
                    <a:effectLst/>
                    <a:latin typeface="+mn-lt"/>
                    <a:ea typeface="+mn-ea"/>
                    <a:cs typeface="+mn-cs"/>
                  </a:rPr>
                  <a:t> so not feasible for any reasonably</a:t>
                </a:r>
                <a:r>
                  <a:rPr lang="en-US" sz="1200" kern="1200" baseline="0" dirty="0" smtClean="0">
                    <a:solidFill>
                      <a:schemeClr val="tx1"/>
                    </a:solidFill>
                    <a:effectLst/>
                    <a:latin typeface="+mn-lt"/>
                    <a:ea typeface="+mn-ea"/>
                    <a:cs typeface="+mn-cs"/>
                  </a:rPr>
                  <a:t> sides point set. That being said, it lets us know what information is required. Namely, we need to know how to compute the minimum bounding sphere of 2 points, 3 points, and 4 points.</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 previous methods were approximation</a:t>
                </a:r>
                <a:r>
                  <a:rPr lang="en-US" sz="1200" kern="1200" baseline="0" dirty="0" smtClean="0">
                    <a:solidFill>
                      <a:schemeClr val="tx1"/>
                    </a:solidFill>
                    <a:effectLst/>
                    <a:latin typeface="+mn-lt"/>
                    <a:ea typeface="+mn-ea"/>
                    <a:cs typeface="+mn-cs"/>
                  </a:rPr>
                  <a:t> methods at a bounding sphere. Methods for computing the minimum bounding sphere do exist, but they can become quite expensive. In computing a minimum bounding sphere, the best place to start looking is the brute force method. It should be easy to see that a sphere in 3d is uniquely defined by 4 points. Sometimes, 4 points are unnecessary. It should be easy to come up with an example of 4 points where some of the points are not on the surface of the sphere. This leads us to realize that a minimum bounding sphere in 3d comes from some combination of up to 4 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From here it’s easy to come up with a brute force algorithm. Compute the minimum bounding sphere for all combinations of 4 points, 3 points, and 2 points. The smallest of these are the minimum bounding sphere. Unfortunately, this algorithm is </a:t>
                </a:r>
                <a:r>
                  <a:rPr lang="en-US" sz="1200" b="0" i="0" kern="1200" baseline="0" smtClean="0">
                    <a:solidFill>
                      <a:schemeClr val="tx1"/>
                    </a:solidFill>
                    <a:effectLst/>
                    <a:latin typeface="Cambria Math" panose="02040503050406030204" pitchFamily="18" charset="0"/>
                    <a:ea typeface="+mn-ea"/>
                    <a:cs typeface="+mn-cs"/>
                  </a:rPr>
                  <a:t>𝑂(𝑛^5 )</a:t>
                </a:r>
                <a:r>
                  <a:rPr lang="en-US" sz="1200" kern="1200" dirty="0" smtClean="0">
                    <a:solidFill>
                      <a:schemeClr val="tx1"/>
                    </a:solidFill>
                    <a:effectLst/>
                    <a:latin typeface="+mn-lt"/>
                    <a:ea typeface="+mn-ea"/>
                    <a:cs typeface="+mn-cs"/>
                  </a:rPr>
                  <a:t> so not feasible for any reasonably</a:t>
                </a:r>
                <a:r>
                  <a:rPr lang="en-US" sz="1200" kern="1200" baseline="0" dirty="0" smtClean="0">
                    <a:solidFill>
                      <a:schemeClr val="tx1"/>
                    </a:solidFill>
                    <a:effectLst/>
                    <a:latin typeface="+mn-lt"/>
                    <a:ea typeface="+mn-ea"/>
                    <a:cs typeface="+mn-cs"/>
                  </a:rPr>
                  <a:t> sides point set. That being said, it lets us know what information is required. Namely, we need to know how to compute the minimum bounding sphere of 2 points, 3 points, and 4 points.</a:t>
                </a:r>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56</a:t>
            </a:fld>
            <a:endParaRPr lang="en-US"/>
          </a:p>
        </p:txBody>
      </p:sp>
    </p:spTree>
    <p:extLst>
      <p:ext uri="{BB962C8B-B14F-4D97-AF65-F5344CB8AC3E}">
        <p14:creationId xmlns:p14="http://schemas.microsoft.com/office/powerpoint/2010/main" val="33862929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many are ways to compute a minimum bounding sphere from a collection of points. The simplest way to think of is a </a:t>
                </a:r>
                <a14:m>
                  <m:oMath xmlns:m="http://schemas.openxmlformats.org/officeDocument/2006/math">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𝑛</m:t>
                        </m:r>
                      </m:e>
                      <m:sup>
                        <m:r>
                          <a:rPr lang="en-US" sz="1200" i="1" kern="1200">
                            <a:solidFill>
                              <a:schemeClr val="tx1"/>
                            </a:solidFill>
                            <a:effectLst/>
                            <a:latin typeface="Cambria Math" panose="02040503050406030204" pitchFamily="18" charset="0"/>
                            <a:ea typeface="+mn-ea"/>
                            <a:cs typeface="+mn-cs"/>
                          </a:rPr>
                          <m:t>5</m:t>
                        </m:r>
                      </m:sup>
                    </m:sSup>
                  </m:oMath>
                </a14:m>
                <a:r>
                  <a:rPr lang="en-US" sz="1200" kern="1200" dirty="0">
                    <a:solidFill>
                      <a:schemeClr val="tx1"/>
                    </a:solidFill>
                    <a:effectLst/>
                    <a:latin typeface="+mn-lt"/>
                    <a:ea typeface="+mn-ea"/>
                    <a:cs typeface="+mn-cs"/>
                  </a:rPr>
                  <a:t> algorithm where you start with all combinations of 4 points (then 3 then 2) and keep the smallest sphere that contains all other points.</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a:t>
                </a:r>
                <a:r>
                  <a:rPr lang="en-US" sz="1200" kern="1200" dirty="0">
                    <a:solidFill>
                      <a:schemeClr val="tx1"/>
                    </a:solidFill>
                    <a:effectLst/>
                    <a:latin typeface="+mn-lt"/>
                    <a:ea typeface="+mn-ea"/>
                    <a:cs typeface="+mn-cs"/>
                  </a:rPr>
                  <a:t>, the problem of finding a minimum bounding sphere has been well researched and there is a better method (although still slow) known as </a:t>
                </a:r>
                <a:r>
                  <a:rPr lang="en-US" sz="1200" kern="1200" dirty="0" err="1">
                    <a:solidFill>
                      <a:schemeClr val="tx1"/>
                    </a:solidFill>
                    <a:effectLst/>
                    <a:latin typeface="+mn-lt"/>
                    <a:ea typeface="+mn-ea"/>
                    <a:cs typeface="+mn-cs"/>
                  </a:rPr>
                  <a:t>Welzl’s</a:t>
                </a:r>
                <a:r>
                  <a:rPr lang="en-US" sz="1200" kern="1200" dirty="0">
                    <a:solidFill>
                      <a:schemeClr val="tx1"/>
                    </a:solidFill>
                    <a:effectLst/>
                    <a:latin typeface="+mn-lt"/>
                    <a:ea typeface="+mn-ea"/>
                    <a:cs typeface="+mn-cs"/>
                  </a:rPr>
                  <a:t> method. This method is a randomized </a:t>
                </a:r>
                <a:r>
                  <a:rPr lang="en-US" sz="1200" kern="1200" dirty="0" smtClean="0">
                    <a:solidFill>
                      <a:schemeClr val="tx1"/>
                    </a:solidFill>
                    <a:effectLst/>
                    <a:latin typeface="+mn-lt"/>
                    <a:ea typeface="+mn-ea"/>
                    <a:cs typeface="+mn-cs"/>
                  </a:rPr>
                  <a:t>algorithm that </a:t>
                </a:r>
                <a:r>
                  <a:rPr lang="en-US" sz="1200" kern="1200" dirty="0">
                    <a:solidFill>
                      <a:schemeClr val="tx1"/>
                    </a:solidFill>
                    <a:effectLst/>
                    <a:latin typeface="+mn-lt"/>
                    <a:ea typeface="+mn-ea"/>
                    <a:cs typeface="+mn-cs"/>
                  </a:rPr>
                  <a:t>is expected to run in linear time. The idea is that if you have a bounding sphere and a point, if that point is inside the sphere then we’re fine, however if the point is outside the sphere then the minimum sphere needs to be recomputed and that point is on the surface of the minimum bounding sphere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you grasp</a:t>
                </a:r>
                <a:r>
                  <a:rPr lang="en-US" sz="1200" kern="1200" baseline="0" dirty="0" smtClean="0">
                    <a:solidFill>
                      <a:schemeClr val="tx1"/>
                    </a:solidFill>
                    <a:effectLst/>
                    <a:latin typeface="+mn-lt"/>
                    <a:ea typeface="+mn-ea"/>
                    <a:cs typeface="+mn-cs"/>
                  </a:rPr>
                  <a:t> the flow of the algorithm, the only parts left to cover are how to compute the minimum bounding sphere of all the different number of points. For 0, 1, and 2, points the result is trivial, however 3 and 4 are not so trivial. The simple idea is to find the point equidistance from each point but taking into account several edge cases. Details of this are not shown here, although I’ll give a quick outline in class.</a:t>
                </a:r>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many are ways to compute a minimum bounding sphere from a collection of points. The simplest way to think of is a </a:t>
                </a:r>
                <a:r>
                  <a:rPr lang="en-US" sz="1200" i="0" kern="1200">
                    <a:solidFill>
                      <a:schemeClr val="tx1"/>
                    </a:solidFill>
                    <a:effectLst/>
                    <a:latin typeface="+mn-lt"/>
                    <a:ea typeface="+mn-ea"/>
                    <a:cs typeface="+mn-cs"/>
                  </a:rPr>
                  <a:t>𝑛^5</a:t>
                </a:r>
                <a:r>
                  <a:rPr lang="en-US" sz="1200" kern="1200" dirty="0">
                    <a:solidFill>
                      <a:schemeClr val="tx1"/>
                    </a:solidFill>
                    <a:effectLst/>
                    <a:latin typeface="+mn-lt"/>
                    <a:ea typeface="+mn-ea"/>
                    <a:cs typeface="+mn-cs"/>
                  </a:rPr>
                  <a:t> algorithm where you start with all combinations of 4 points (then 3 then 2) and keep the smallest sphere that contains all other points.</a:t>
                </a:r>
              </a:p>
              <a:p>
                <a:r>
                  <a:rPr lang="en-US" sz="1200" kern="1200" dirty="0">
                    <a:solidFill>
                      <a:schemeClr val="tx1"/>
                    </a:solidFill>
                    <a:effectLst/>
                    <a:latin typeface="+mn-lt"/>
                    <a:ea typeface="+mn-ea"/>
                    <a:cs typeface="+mn-cs"/>
                  </a:rPr>
                  <a:t>	Fortunately, the problem of finding a minimum bounding sphere has been well researched and there is a better method (although still slow) known as </a:t>
                </a:r>
                <a:r>
                  <a:rPr lang="en-US" sz="1200" kern="1200" dirty="0" err="1">
                    <a:solidFill>
                      <a:schemeClr val="tx1"/>
                    </a:solidFill>
                    <a:effectLst/>
                    <a:latin typeface="+mn-lt"/>
                    <a:ea typeface="+mn-ea"/>
                    <a:cs typeface="+mn-cs"/>
                  </a:rPr>
                  <a:t>Welzl’s</a:t>
                </a:r>
                <a:r>
                  <a:rPr lang="en-US" sz="1200" kern="1200" dirty="0">
                    <a:solidFill>
                      <a:schemeClr val="tx1"/>
                    </a:solidFill>
                    <a:effectLst/>
                    <a:latin typeface="+mn-lt"/>
                    <a:ea typeface="+mn-ea"/>
                    <a:cs typeface="+mn-cs"/>
                  </a:rPr>
                  <a:t> method. This method is a randomized </a:t>
                </a:r>
                <a:r>
                  <a:rPr lang="en-US" sz="1200" kern="1200" dirty="0" smtClean="0">
                    <a:solidFill>
                      <a:schemeClr val="tx1"/>
                    </a:solidFill>
                    <a:effectLst/>
                    <a:latin typeface="+mn-lt"/>
                    <a:ea typeface="+mn-ea"/>
                    <a:cs typeface="+mn-cs"/>
                  </a:rPr>
                  <a:t>algorithm </a:t>
                </a:r>
                <a:r>
                  <a:rPr lang="en-US" sz="1200" kern="1200" dirty="0">
                    <a:solidFill>
                      <a:schemeClr val="tx1"/>
                    </a:solidFill>
                    <a:effectLst/>
                    <a:latin typeface="+mn-lt"/>
                    <a:ea typeface="+mn-ea"/>
                    <a:cs typeface="+mn-cs"/>
                  </a:rPr>
                  <a:t>(in convergence time) that is expected to run in linear time. The idea is that if you have a bounding sphere and a point, if that point is inside the sphere then we’re fine, however if the point is outside the sphere then the minimum sphere needs to be recomputed and that point is on the surface of the minimum bounding sphere.</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57</a:t>
            </a:fld>
            <a:endParaRPr lang="en-US"/>
          </a:p>
        </p:txBody>
      </p:sp>
    </p:spTree>
    <p:extLst>
      <p:ext uri="{BB962C8B-B14F-4D97-AF65-F5344CB8AC3E}">
        <p14:creationId xmlns:p14="http://schemas.microsoft.com/office/powerpoint/2010/main" val="21679962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Obbs</a:t>
            </a:r>
            <a:r>
              <a:rPr lang="en-US" dirty="0" smtClean="0"/>
              <a:t> (oriented bounding boxes) are a more tight</a:t>
            </a:r>
            <a:r>
              <a:rPr lang="en-US" baseline="0" dirty="0" smtClean="0"/>
              <a:t> fitting bounding volume than aabbs and spheres, however the computational cost of computing them is higher. On top of that, intersection tests are significantly more expensive (full SAT test required of 15 axes). Because of this I don’t recommend using them and I won’t go into any more detail on them.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58</a:t>
            </a:fld>
            <a:endParaRPr lang="en-US"/>
          </a:p>
        </p:txBody>
      </p:sp>
    </p:spTree>
    <p:extLst>
      <p:ext uri="{BB962C8B-B14F-4D97-AF65-F5344CB8AC3E}">
        <p14:creationId xmlns:p14="http://schemas.microsoft.com/office/powerpoint/2010/main" val="16600606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tighter fit bounding volume is what’s known as a k-</a:t>
                </a:r>
                <a:r>
                  <a:rPr lang="en-US" sz="1200" kern="1200" dirty="0" err="1" smtClean="0">
                    <a:solidFill>
                      <a:schemeClr val="tx1"/>
                    </a:solidFill>
                    <a:effectLst/>
                    <a:latin typeface="+mn-lt"/>
                    <a:ea typeface="+mn-ea"/>
                    <a:cs typeface="+mn-cs"/>
                  </a:rPr>
                  <a:t>dop</a:t>
                </a:r>
                <a:r>
                  <a:rPr lang="en-US" sz="1200" kern="1200" dirty="0" smtClean="0">
                    <a:solidFill>
                      <a:schemeClr val="tx1"/>
                    </a:solidFill>
                    <a:effectLst/>
                    <a:latin typeface="+mn-lt"/>
                    <a:ea typeface="+mn-ea"/>
                    <a:cs typeface="+mn-cs"/>
                  </a:rPr>
                  <a:t> (Discrete-oriented polytope). K-</a:t>
                </a:r>
                <a:r>
                  <a:rPr lang="en-US" sz="1200" kern="1200" dirty="0" err="1" smtClean="0">
                    <a:solidFill>
                      <a:schemeClr val="tx1"/>
                    </a:solidFill>
                    <a:effectLst/>
                    <a:latin typeface="+mn-lt"/>
                    <a:ea typeface="+mn-ea"/>
                    <a:cs typeface="+mn-cs"/>
                  </a:rPr>
                  <a:t>Dops</a:t>
                </a:r>
                <a:r>
                  <a:rPr lang="en-US" sz="1200" kern="1200" dirty="0" smtClean="0">
                    <a:solidFill>
                      <a:schemeClr val="tx1"/>
                    </a:solidFill>
                    <a:effectLst/>
                    <a:latin typeface="+mn-lt"/>
                    <a:ea typeface="+mn-ea"/>
                    <a:cs typeface="+mn-cs"/>
                  </a:rPr>
                  <a:t> are very similar to Aabbs, except that we pick several other axes. For instance, a 6-Dop is equivalent to an aabb. Typically, the axes used are only of some form of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{−1, 0, 1}</m:t>
                    </m:r>
                  </m:oMath>
                </a14:m>
                <a:r>
                  <a:rPr lang="en-US" sz="1200" kern="1200" dirty="0">
                    <a:solidFill>
                      <a:schemeClr val="tx1"/>
                    </a:solidFill>
                    <a:effectLst/>
                    <a:latin typeface="+mn-lt"/>
                    <a:ea typeface="+mn-ea"/>
                    <a:cs typeface="+mn-cs"/>
                  </a:rPr>
                  <a:t>. K-</a:t>
                </a:r>
                <a:r>
                  <a:rPr lang="en-US" sz="1200" kern="1200" dirty="0" err="1">
                    <a:solidFill>
                      <a:schemeClr val="tx1"/>
                    </a:solidFill>
                    <a:effectLst/>
                    <a:latin typeface="+mn-lt"/>
                    <a:ea typeface="+mn-ea"/>
                    <a:cs typeface="+mn-cs"/>
                  </a:rPr>
                  <a:t>dops</a:t>
                </a:r>
                <a:r>
                  <a:rPr lang="en-US" sz="1200" kern="1200" dirty="0">
                    <a:solidFill>
                      <a:schemeClr val="tx1"/>
                    </a:solidFill>
                    <a:effectLst/>
                    <a:latin typeface="+mn-lt"/>
                    <a:ea typeface="+mn-ea"/>
                    <a:cs typeface="+mn-cs"/>
                  </a:rPr>
                  <a:t> are fairly easy to compute, as </a:t>
                </a:r>
                <a:r>
                  <a:rPr lang="en-US" sz="1200" kern="1200" dirty="0" smtClean="0">
                    <a:solidFill>
                      <a:schemeClr val="tx1"/>
                    </a:solidFill>
                    <a:effectLst/>
                    <a:latin typeface="+mn-lt"/>
                    <a:ea typeface="+mn-ea"/>
                    <a:cs typeface="+mn-cs"/>
                  </a:rPr>
                  <a:t>they</a:t>
                </a:r>
                <a:r>
                  <a:rPr lang="en-US" sz="1200" kern="1200" baseline="0" dirty="0" smtClean="0">
                    <a:solidFill>
                      <a:schemeClr val="tx1"/>
                    </a:solidFill>
                    <a:effectLst/>
                    <a:latin typeface="+mn-lt"/>
                    <a:ea typeface="+mn-ea"/>
                    <a:cs typeface="+mn-cs"/>
                  </a:rPr>
                  <a:t> are</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just performing some dot products to find the furthest value in a given direction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Intersections</a:t>
                </a:r>
                <a:r>
                  <a:rPr lang="en-US" sz="1200" kern="1200" baseline="0" dirty="0" smtClean="0">
                    <a:solidFill>
                      <a:schemeClr val="tx1"/>
                    </a:solidFill>
                    <a:effectLst/>
                    <a:latin typeface="+mn-lt"/>
                    <a:ea typeface="+mn-ea"/>
                    <a:cs typeface="+mn-cs"/>
                  </a:rPr>
                  <a:t> for k-</a:t>
                </a:r>
                <a:r>
                  <a:rPr lang="en-US" sz="1200" kern="1200" baseline="0" dirty="0" err="1" smtClean="0">
                    <a:solidFill>
                      <a:schemeClr val="tx1"/>
                    </a:solidFill>
                    <a:effectLst/>
                    <a:latin typeface="+mn-lt"/>
                    <a:ea typeface="+mn-ea"/>
                    <a:cs typeface="+mn-cs"/>
                  </a:rPr>
                  <a:t>dops</a:t>
                </a:r>
                <a:r>
                  <a:rPr lang="en-US" sz="1200" kern="1200" baseline="0" dirty="0" smtClean="0">
                    <a:solidFill>
                      <a:schemeClr val="tx1"/>
                    </a:solidFill>
                    <a:effectLst/>
                    <a:latin typeface="+mn-lt"/>
                    <a:ea typeface="+mn-ea"/>
                    <a:cs typeface="+mn-cs"/>
                  </a:rPr>
                  <a:t> are easy as it’s just an extension of the aabb check, that is check all “axes” and see if the projection interval overlaps.</a:t>
                </a:r>
              </a:p>
              <a:p>
                <a:r>
                  <a:rPr lang="en-US" sz="1200" kern="1200" baseline="0" dirty="0" smtClean="0">
                    <a:solidFill>
                      <a:schemeClr val="tx1"/>
                    </a:solidFill>
                    <a:effectLst/>
                    <a:latin typeface="+mn-lt"/>
                    <a:ea typeface="+mn-ea"/>
                    <a:cs typeface="+mn-cs"/>
                  </a:rPr>
                  <a:t>Updates are not as easy. The same methods to update an aabb can be used on a k-</a:t>
                </a:r>
                <a:r>
                  <a:rPr lang="en-US" sz="1200" kern="1200" baseline="0" dirty="0" err="1" smtClean="0">
                    <a:solidFill>
                      <a:schemeClr val="tx1"/>
                    </a:solidFill>
                    <a:effectLst/>
                    <a:latin typeface="+mn-lt"/>
                    <a:ea typeface="+mn-ea"/>
                    <a:cs typeface="+mn-cs"/>
                  </a:rPr>
                  <a:t>dop</a:t>
                </a:r>
                <a:r>
                  <a:rPr lang="en-US" sz="1200" kern="1200" baseline="0" dirty="0" smtClean="0">
                    <a:solidFill>
                      <a:schemeClr val="tx1"/>
                    </a:solidFill>
                    <a:effectLst/>
                    <a:latin typeface="+mn-lt"/>
                    <a:ea typeface="+mn-ea"/>
                    <a:cs typeface="+mn-cs"/>
                  </a:rPr>
                  <a:t>, albeit they are more expensive and complicated to implement.</a:t>
                </a:r>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tighter fit bounding volume is what’s known as a k-</a:t>
                </a:r>
                <a:r>
                  <a:rPr lang="en-US" sz="1200" kern="1200" dirty="0" err="1" smtClean="0">
                    <a:solidFill>
                      <a:schemeClr val="tx1"/>
                    </a:solidFill>
                    <a:effectLst/>
                    <a:latin typeface="+mn-lt"/>
                    <a:ea typeface="+mn-ea"/>
                    <a:cs typeface="+mn-cs"/>
                  </a:rPr>
                  <a:t>dop</a:t>
                </a:r>
                <a:r>
                  <a:rPr lang="en-US" sz="1200" kern="1200" dirty="0" smtClean="0">
                    <a:solidFill>
                      <a:schemeClr val="tx1"/>
                    </a:solidFill>
                    <a:effectLst/>
                    <a:latin typeface="+mn-lt"/>
                    <a:ea typeface="+mn-ea"/>
                    <a:cs typeface="+mn-cs"/>
                  </a:rPr>
                  <a:t> (Discrete-oriented polytope). K-</a:t>
                </a:r>
                <a:r>
                  <a:rPr lang="en-US" sz="1200" kern="1200" dirty="0" err="1" smtClean="0">
                    <a:solidFill>
                      <a:schemeClr val="tx1"/>
                    </a:solidFill>
                    <a:effectLst/>
                    <a:latin typeface="+mn-lt"/>
                    <a:ea typeface="+mn-ea"/>
                    <a:cs typeface="+mn-cs"/>
                  </a:rPr>
                  <a:t>Dops</a:t>
                </a:r>
                <a:r>
                  <a:rPr lang="en-US" sz="1200" kern="1200" dirty="0" smtClean="0">
                    <a:solidFill>
                      <a:schemeClr val="tx1"/>
                    </a:solidFill>
                    <a:effectLst/>
                    <a:latin typeface="+mn-lt"/>
                    <a:ea typeface="+mn-ea"/>
                    <a:cs typeface="+mn-cs"/>
                  </a:rPr>
                  <a:t> are very similar to Aabbs, except that we pick several other axes. For instance, a 6-Dop is equivalent to an aabb. Typically, the axes used are only of some form of </a:t>
                </a:r>
                <a:r>
                  <a:rPr lang="en-US" sz="1200" i="0" kern="1200">
                    <a:solidFill>
                      <a:schemeClr val="tx1"/>
                    </a:solidFill>
                    <a:effectLst/>
                    <a:latin typeface="+mn-lt"/>
                    <a:ea typeface="+mn-ea"/>
                    <a:cs typeface="+mn-cs"/>
                  </a:rPr>
                  <a:t>{−1, 0, 1}</a:t>
                </a:r>
                <a:r>
                  <a:rPr lang="en-US" sz="1200" kern="1200" dirty="0">
                    <a:solidFill>
                      <a:schemeClr val="tx1"/>
                    </a:solidFill>
                    <a:effectLst/>
                    <a:latin typeface="+mn-lt"/>
                    <a:ea typeface="+mn-ea"/>
                    <a:cs typeface="+mn-cs"/>
                  </a:rPr>
                  <a:t>. K-</a:t>
                </a:r>
                <a:r>
                  <a:rPr lang="en-US" sz="1200" kern="1200" dirty="0" err="1">
                    <a:solidFill>
                      <a:schemeClr val="tx1"/>
                    </a:solidFill>
                    <a:effectLst/>
                    <a:latin typeface="+mn-lt"/>
                    <a:ea typeface="+mn-ea"/>
                    <a:cs typeface="+mn-cs"/>
                  </a:rPr>
                  <a:t>dops</a:t>
                </a:r>
                <a:r>
                  <a:rPr lang="en-US" sz="1200" kern="1200" dirty="0">
                    <a:solidFill>
                      <a:schemeClr val="tx1"/>
                    </a:solidFill>
                    <a:effectLst/>
                    <a:latin typeface="+mn-lt"/>
                    <a:ea typeface="+mn-ea"/>
                    <a:cs typeface="+mn-cs"/>
                  </a:rPr>
                  <a:t> are fairly easy to compute, as their just performing some dot products to find the furthest value in a given direction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Intersections</a:t>
                </a:r>
                <a:r>
                  <a:rPr lang="en-US" sz="1200" kern="1200" baseline="0" dirty="0" smtClean="0">
                    <a:solidFill>
                      <a:schemeClr val="tx1"/>
                    </a:solidFill>
                    <a:effectLst/>
                    <a:latin typeface="+mn-lt"/>
                    <a:ea typeface="+mn-ea"/>
                    <a:cs typeface="+mn-cs"/>
                  </a:rPr>
                  <a:t> for k-</a:t>
                </a:r>
                <a:r>
                  <a:rPr lang="en-US" sz="1200" kern="1200" baseline="0" dirty="0" err="1" smtClean="0">
                    <a:solidFill>
                      <a:schemeClr val="tx1"/>
                    </a:solidFill>
                    <a:effectLst/>
                    <a:latin typeface="+mn-lt"/>
                    <a:ea typeface="+mn-ea"/>
                    <a:cs typeface="+mn-cs"/>
                  </a:rPr>
                  <a:t>dops</a:t>
                </a:r>
                <a:r>
                  <a:rPr lang="en-US" sz="1200" kern="1200" baseline="0" dirty="0" smtClean="0">
                    <a:solidFill>
                      <a:schemeClr val="tx1"/>
                    </a:solidFill>
                    <a:effectLst/>
                    <a:latin typeface="+mn-lt"/>
                    <a:ea typeface="+mn-ea"/>
                    <a:cs typeface="+mn-cs"/>
                  </a:rPr>
                  <a:t> are easy as it’s just an extension of the aabb check, that is check all “axes” and see if the projection interval overlaps.</a:t>
                </a:r>
              </a:p>
              <a:p>
                <a:r>
                  <a:rPr lang="en-US" sz="1200" kern="1200" baseline="0" dirty="0" smtClean="0">
                    <a:solidFill>
                      <a:schemeClr val="tx1"/>
                    </a:solidFill>
                    <a:effectLst/>
                    <a:latin typeface="+mn-lt"/>
                    <a:ea typeface="+mn-ea"/>
                    <a:cs typeface="+mn-cs"/>
                  </a:rPr>
                  <a:t>Updates are not as easy. The same methods to update an aabb can be used on a k-</a:t>
                </a:r>
                <a:r>
                  <a:rPr lang="en-US" sz="1200" kern="1200" baseline="0" dirty="0" err="1" smtClean="0">
                    <a:solidFill>
                      <a:schemeClr val="tx1"/>
                    </a:solidFill>
                    <a:effectLst/>
                    <a:latin typeface="+mn-lt"/>
                    <a:ea typeface="+mn-ea"/>
                    <a:cs typeface="+mn-cs"/>
                  </a:rPr>
                  <a:t>dop</a:t>
                </a:r>
                <a:r>
                  <a:rPr lang="en-US" sz="1200" kern="1200" baseline="0" dirty="0" smtClean="0">
                    <a:solidFill>
                      <a:schemeClr val="tx1"/>
                    </a:solidFill>
                    <a:effectLst/>
                    <a:latin typeface="+mn-lt"/>
                    <a:ea typeface="+mn-ea"/>
                    <a:cs typeface="+mn-cs"/>
                  </a:rPr>
                  <a:t>, albeit they are more expensive and complicated to implement.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59</a:t>
            </a:fld>
            <a:endParaRPr lang="en-US"/>
          </a:p>
        </p:txBody>
      </p:sp>
    </p:spTree>
    <p:extLst>
      <p:ext uri="{BB962C8B-B14F-4D97-AF65-F5344CB8AC3E}">
        <p14:creationId xmlns:p14="http://schemas.microsoft.com/office/powerpoint/2010/main" val="1652657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two</a:t>
            </a:r>
            <a:r>
              <a:rPr lang="en-US" sz="1200" kern="1200" baseline="0" dirty="0" smtClean="0">
                <a:solidFill>
                  <a:schemeClr val="tx1"/>
                </a:solidFill>
                <a:effectLst/>
                <a:latin typeface="+mn-lt"/>
                <a:ea typeface="+mn-ea"/>
                <a:cs typeface="+mn-cs"/>
              </a:rPr>
              <a:t> simplest and probably most common bounding volumes are bounding sphere’s and axis aligned bounding boxes (aabb). I will go into great depth on our considerations for these two bounding volumes as they are very useful. In particular, I will go into the previous 5 considerations for these two.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remaining bounding volumes aren’t as commonly used so I will only spend a small amount of time talking about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Personally, </a:t>
            </a:r>
            <a:r>
              <a:rPr lang="en-US" sz="1200" kern="1200" baseline="0" dirty="0" err="1" smtClean="0">
                <a:solidFill>
                  <a:schemeClr val="tx1"/>
                </a:solidFill>
                <a:effectLst/>
                <a:latin typeface="+mn-lt"/>
                <a:ea typeface="+mn-ea"/>
                <a:cs typeface="+mn-cs"/>
              </a:rPr>
              <a:t>aabb’s</a:t>
            </a:r>
            <a:r>
              <a:rPr lang="en-US" sz="1200" kern="1200" baseline="0" dirty="0" smtClean="0">
                <a:solidFill>
                  <a:schemeClr val="tx1"/>
                </a:solidFill>
                <a:effectLst/>
                <a:latin typeface="+mn-lt"/>
                <a:ea typeface="+mn-ea"/>
                <a:cs typeface="+mn-cs"/>
              </a:rPr>
              <a:t> are my favorite.</a:t>
            </a:r>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31625397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the extreme end of tight fit bounding volumes is the convex hull. A convex hull is the tightest fit convex shape that wraps your object. While they are tight fit, they are also fairly expensive to compute and test for intersection.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common method of computing the convex hull is to use the quick-hull algorithm. At a high level, quick-hull sub-divides the points into two sides. On each side the point furthest in the direction of the normal is computed and then those points are split into the two new sides. This continues until all points are contained. 3d quick-hull follows the same algorithm but has a few more edge cases to deal with.</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form of convex hull computation which is sometimes more beneficial is approximate convex hulls. The idea is to not take the tightest fit hull, but some approximation that will be good enough and require less detail.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intersect convex hulls you either need to test all half-spaces or use some generic convex algorithm such as GJK (which will be covered later).</a:t>
            </a:r>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60</a:t>
            </a:fld>
            <a:endParaRPr lang="en-US"/>
          </a:p>
        </p:txBody>
      </p:sp>
    </p:spTree>
    <p:extLst>
      <p:ext uri="{BB962C8B-B14F-4D97-AF65-F5344CB8AC3E}">
        <p14:creationId xmlns:p14="http://schemas.microsoft.com/office/powerpoint/2010/main" val="155353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aabb is a min/max on each cardinal axis (x, y, z). Because of this only 6 floats are needed to store it. There are two primary formats for an aabb: Min + Max, and Center + Half-Extents. Both have their benefits but I’ll stick to min/max for the majority of this class as I prefer it, especially for computation and intersection tests. Luckily, for the few operations where center and half-extents</a:t>
            </a:r>
            <a:r>
              <a:rPr lang="en-US" sz="1200" kern="1200" baseline="0" dirty="0" smtClean="0">
                <a:solidFill>
                  <a:schemeClr val="tx1"/>
                </a:solidFill>
                <a:effectLst/>
                <a:latin typeface="+mn-lt"/>
                <a:ea typeface="+mn-ea"/>
                <a:cs typeface="+mn-cs"/>
              </a:rPr>
              <a:t> are preferred, it’s very easy to convert between the two.</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38685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we’ll look at the initial computation</a:t>
            </a:r>
            <a:r>
              <a:rPr lang="en-US" sz="1200" kern="1200" baseline="0" dirty="0" smtClean="0">
                <a:solidFill>
                  <a:schemeClr val="tx1"/>
                </a:solidFill>
                <a:effectLst/>
                <a:latin typeface="+mn-lt"/>
                <a:ea typeface="+mn-ea"/>
                <a:cs typeface="+mn-cs"/>
              </a:rPr>
              <a:t> of an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As an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is defined by a min/max on each axis, it should be clear that we can compute it finding the min/max axis values of all the 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One question to always ask is how good of an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did we construct? Is it really bad? Just ok? Or really good? In this case we’ve managed to construct the minimum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possible. As this was cheap and easy to implement there’s no point in discussing any other methods.</a:t>
            </a:r>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1265700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method to refit an aabb is to just re-compute it from scratch. This means taking each vertex and transforming it into world space and then running the initial </a:t>
            </a:r>
            <a:r>
              <a:rPr lang="en-US" sz="1200" kern="1200" dirty="0" err="1" smtClean="0">
                <a:solidFill>
                  <a:schemeClr val="tx1"/>
                </a:solidFill>
                <a:effectLst/>
                <a:latin typeface="+mn-lt"/>
                <a:ea typeface="+mn-ea"/>
                <a:cs typeface="+mn-cs"/>
              </a:rPr>
              <a:t>aabb</a:t>
            </a:r>
            <a:r>
              <a:rPr lang="en-US" sz="1200" kern="1200" dirty="0" smtClean="0">
                <a:solidFill>
                  <a:schemeClr val="tx1"/>
                </a:solidFill>
                <a:effectLst/>
                <a:latin typeface="+mn-lt"/>
                <a:ea typeface="+mn-ea"/>
                <a:cs typeface="+mn-cs"/>
              </a:rPr>
              <a:t> computation</a:t>
            </a:r>
            <a:r>
              <a:rPr lang="en-US" sz="1200" kern="1200" baseline="0" dirty="0" smtClean="0">
                <a:solidFill>
                  <a:schemeClr val="tx1"/>
                </a:solidFill>
                <a:effectLst/>
                <a:latin typeface="+mn-lt"/>
                <a:ea typeface="+mn-ea"/>
                <a:cs typeface="+mn-cs"/>
              </a:rPr>
              <a:t> over it.</a:t>
            </a:r>
            <a:r>
              <a:rPr lang="en-US" sz="1200" kern="1200" dirty="0" smtClean="0">
                <a:solidFill>
                  <a:schemeClr val="tx1"/>
                </a:solidFill>
                <a:effectLst/>
                <a:latin typeface="+mn-lt"/>
                <a:ea typeface="+mn-ea"/>
                <a:cs typeface="+mn-cs"/>
              </a:rPr>
              <a:t> This is a</a:t>
            </a:r>
            <a:r>
              <a:rPr lang="en-US" sz="1200" kern="1200" baseline="0" dirty="0" smtClean="0">
                <a:solidFill>
                  <a:schemeClr val="tx1"/>
                </a:solidFill>
                <a:effectLst/>
                <a:latin typeface="+mn-lt"/>
                <a:ea typeface="+mn-ea"/>
                <a:cs typeface="+mn-cs"/>
              </a:rPr>
              <a:t> fairly slow method, as each point has to be transformed, but this is the tightest fit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possible.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 this is the best </a:t>
            </a:r>
            <a:r>
              <a:rPr lang="en-US" sz="1200" kern="1200" dirty="0" err="1" smtClean="0">
                <a:solidFill>
                  <a:schemeClr val="tx1"/>
                </a:solidFill>
                <a:effectLst/>
                <a:latin typeface="+mn-lt"/>
                <a:ea typeface="+mn-ea"/>
                <a:cs typeface="+mn-cs"/>
              </a:rPr>
              <a:t>aabb</a:t>
            </a:r>
            <a:r>
              <a:rPr lang="en-US" sz="1200" kern="1200" dirty="0" smtClean="0">
                <a:solidFill>
                  <a:schemeClr val="tx1"/>
                </a:solidFill>
                <a:effectLst/>
                <a:latin typeface="+mn-lt"/>
                <a:ea typeface="+mn-ea"/>
                <a:cs typeface="+mn-cs"/>
              </a:rPr>
              <a:t> possible, it’s typically too slow to perform</a:t>
            </a:r>
            <a:r>
              <a:rPr lang="en-US" sz="1200" kern="1200" baseline="0" dirty="0" smtClean="0">
                <a:solidFill>
                  <a:schemeClr val="tx1"/>
                </a:solidFill>
                <a:effectLst/>
                <a:latin typeface="+mn-lt"/>
                <a:ea typeface="+mn-ea"/>
                <a:cs typeface="+mn-cs"/>
              </a:rPr>
              <a:t> per object per frame. Can we find a cheaper </a:t>
            </a:r>
            <a:r>
              <a:rPr lang="en-US" sz="1200" kern="1200" baseline="0" dirty="0" err="1" smtClean="0">
                <a:solidFill>
                  <a:schemeClr val="tx1"/>
                </a:solidFill>
                <a:effectLst/>
                <a:latin typeface="+mn-lt"/>
                <a:ea typeface="+mn-ea"/>
                <a:cs typeface="+mn-cs"/>
              </a:rPr>
              <a:t>aabb</a:t>
            </a:r>
            <a:r>
              <a:rPr lang="en-US" sz="1200" kern="1200" baseline="0" dirty="0" smtClean="0">
                <a:solidFill>
                  <a:schemeClr val="tx1"/>
                </a:solidFill>
                <a:effectLst/>
                <a:latin typeface="+mn-lt"/>
                <a:ea typeface="+mn-ea"/>
                <a:cs typeface="+mn-cs"/>
              </a:rPr>
              <a:t> update method?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56050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9/14/2017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802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9/14/2017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932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9/14/2017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1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9/14/2017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53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9/14/2017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418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9/14/2017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34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9/14/2017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587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9/14/2017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93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9/14/2017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783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9/14/2017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58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9/14/2017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53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9/14/2017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06984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emf"/><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4.emf"/><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25.emf"/><Relationship Id="rId9" Type="http://schemas.openxmlformats.org/officeDocument/2006/relationships/image" Target="../media/image230.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0.png"/><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60.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44.png"/><Relationship Id="rId3" Type="http://schemas.openxmlformats.org/officeDocument/2006/relationships/image" Target="../media/image29.emf"/><Relationship Id="rId7" Type="http://schemas.openxmlformats.org/officeDocument/2006/relationships/image" Target="../media/image21.png"/><Relationship Id="rId12" Type="http://schemas.openxmlformats.org/officeDocument/2006/relationships/image" Target="../media/image43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31.emf"/><Relationship Id="rId4" Type="http://schemas.openxmlformats.org/officeDocument/2006/relationships/image" Target="../media/image340.png"/><Relationship Id="rId9" Type="http://schemas.openxmlformats.org/officeDocument/2006/relationships/image" Target="../media/image400.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71.png"/><Relationship Id="rId5" Type="http://schemas.openxmlformats.org/officeDocument/2006/relationships/image" Target="../media/image32.emf"/><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36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71.png"/><Relationship Id="rId3" Type="http://schemas.openxmlformats.org/officeDocument/2006/relationships/image" Target="../media/image39.emf"/><Relationship Id="rId7" Type="http://schemas.openxmlformats.org/officeDocument/2006/relationships/image" Target="../media/image56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531.png"/><Relationship Id="rId4" Type="http://schemas.openxmlformats.org/officeDocument/2006/relationships/image" Target="../media/image460.png"/></Relationships>
</file>

<file path=ppt/slides/_rels/slide3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9.emf"/><Relationship Id="rId7"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44.emf"/><Relationship Id="rId9" Type="http://schemas.openxmlformats.org/officeDocument/2006/relationships/image" Target="../media/image7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41.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48.emf"/><Relationship Id="rId7" Type="http://schemas.openxmlformats.org/officeDocument/2006/relationships/image" Target="../media/image8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49.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55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47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70.png"/></Relationships>
</file>

<file path=ppt/slides/_rels/slide46.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60.png"/><Relationship Id="rId4" Type="http://schemas.openxmlformats.org/officeDocument/2006/relationships/image" Target="../media/image590.png"/></Relationships>
</file>

<file path=ppt/slides/_rels/slide47.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50.png"/><Relationship Id="rId4" Type="http://schemas.openxmlformats.org/officeDocument/2006/relationships/image" Target="../media/image630.png"/></Relationships>
</file>

<file path=ppt/slides/_rels/slide48.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01.png"/></Relationships>
</file>

<file path=ppt/slides/_rels/slide49.xml.rels><?xml version="1.0" encoding="UTF-8" standalone="yes"?>
<Relationships xmlns="http://schemas.openxmlformats.org/package/2006/relationships"><Relationship Id="rId3" Type="http://schemas.openxmlformats.org/officeDocument/2006/relationships/image" Target="../media/image39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740.png"/><Relationship Id="rId5" Type="http://schemas.openxmlformats.org/officeDocument/2006/relationships/image" Target="../media/image730.png"/><Relationship Id="rId4" Type="http://schemas.openxmlformats.org/officeDocument/2006/relationships/image" Target="../media/image72.png"/></Relationships>
</file>

<file path=ppt/slides/_rels/slide51.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780.png"/><Relationship Id="rId4" Type="http://schemas.openxmlformats.org/officeDocument/2006/relationships/image" Target="../media/image77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00.png"/><Relationship Id="rId7" Type="http://schemas.openxmlformats.org/officeDocument/2006/relationships/image" Target="../media/image80.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Bounding Volumes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Aabb Update</a:t>
            </a:r>
            <a:endParaRPr lang="en-US" dirty="0"/>
          </a:p>
        </p:txBody>
      </p:sp>
      <p:sp>
        <p:nvSpPr>
          <p:cNvPr id="3" name="Content Placeholder 2"/>
          <p:cNvSpPr>
            <a:spLocks noGrp="1"/>
          </p:cNvSpPr>
          <p:nvPr>
            <p:ph idx="1"/>
          </p:nvPr>
        </p:nvSpPr>
        <p:spPr/>
        <p:txBody>
          <a:bodyPr/>
          <a:lstStyle/>
          <a:p>
            <a:pPr marL="0" indent="0">
              <a:buNone/>
            </a:pPr>
            <a:r>
              <a:rPr lang="en-US" dirty="0" smtClean="0"/>
              <a:t>Method 2: From a bounding sphere</a:t>
            </a:r>
          </a:p>
          <a:p>
            <a:pPr marL="0" indent="0">
              <a:buNone/>
            </a:pPr>
            <a:r>
              <a:rPr lang="en-US" dirty="0" smtClean="0"/>
              <a:t>	Cheap and easy, but inaccurate</a:t>
            </a:r>
            <a:endParaRPr lang="en-US" dirty="0"/>
          </a:p>
        </p:txBody>
      </p:sp>
      <p:pic>
        <p:nvPicPr>
          <p:cNvPr id="4" name="Picture 3"/>
          <p:cNvPicPr>
            <a:picLocks noChangeAspect="1"/>
          </p:cNvPicPr>
          <p:nvPr/>
        </p:nvPicPr>
        <p:blipFill>
          <a:blip r:embed="rId3"/>
          <a:stretch>
            <a:fillRect/>
          </a:stretch>
        </p:blipFill>
        <p:spPr>
          <a:xfrm>
            <a:off x="3306055" y="3172713"/>
            <a:ext cx="1840594" cy="1841500"/>
          </a:xfrm>
          <a:prstGeom prst="rect">
            <a:avLst/>
          </a:prstGeom>
        </p:spPr>
      </p:pic>
      <p:pic>
        <p:nvPicPr>
          <p:cNvPr id="5" name="Picture 4"/>
          <p:cNvPicPr>
            <a:picLocks noChangeAspect="1"/>
          </p:cNvPicPr>
          <p:nvPr/>
        </p:nvPicPr>
        <p:blipFill>
          <a:blip r:embed="rId4"/>
          <a:stretch>
            <a:fillRect/>
          </a:stretch>
        </p:blipFill>
        <p:spPr>
          <a:xfrm>
            <a:off x="6967076" y="3382263"/>
            <a:ext cx="1421700" cy="1422400"/>
          </a:xfrm>
          <a:prstGeom prst="rect">
            <a:avLst/>
          </a:prstGeom>
        </p:spPr>
      </p:pic>
      <p:sp>
        <p:nvSpPr>
          <p:cNvPr id="10" name="Content Placeholder 2"/>
          <p:cNvSpPr txBox="1">
            <a:spLocks/>
          </p:cNvSpPr>
          <p:nvPr/>
        </p:nvSpPr>
        <p:spPr>
          <a:xfrm>
            <a:off x="7106490" y="5380151"/>
            <a:ext cx="1142871" cy="4727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Best</a:t>
            </a:r>
            <a:endParaRPr lang="en-US" dirty="0"/>
          </a:p>
        </p:txBody>
      </p:sp>
      <p:sp>
        <p:nvSpPr>
          <p:cNvPr id="11" name="Content Placeholder 2"/>
          <p:cNvSpPr txBox="1">
            <a:spLocks/>
          </p:cNvSpPr>
          <p:nvPr/>
        </p:nvSpPr>
        <p:spPr>
          <a:xfrm>
            <a:off x="2591609" y="5381478"/>
            <a:ext cx="3504391" cy="4727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From bounding sphere</a:t>
            </a:r>
          </a:p>
        </p:txBody>
      </p:sp>
    </p:spTree>
    <p:extLst>
      <p:ext uri="{BB962C8B-B14F-4D97-AF65-F5344CB8AC3E}">
        <p14:creationId xmlns:p14="http://schemas.microsoft.com/office/powerpoint/2010/main" val="269762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Aabb Update</a:t>
            </a:r>
            <a:endParaRPr lang="en-US" dirty="0"/>
          </a:p>
        </p:txBody>
      </p:sp>
      <p:sp>
        <p:nvSpPr>
          <p:cNvPr id="3" name="Content Placeholder 2"/>
          <p:cNvSpPr>
            <a:spLocks noGrp="1"/>
          </p:cNvSpPr>
          <p:nvPr>
            <p:ph idx="1"/>
          </p:nvPr>
        </p:nvSpPr>
        <p:spPr/>
        <p:txBody>
          <a:bodyPr/>
          <a:lstStyle/>
          <a:p>
            <a:pPr marL="0" indent="0">
              <a:buNone/>
            </a:pPr>
            <a:r>
              <a:rPr lang="en-US" dirty="0"/>
              <a:t>Method 3: Hill </a:t>
            </a:r>
            <a:r>
              <a:rPr lang="en-US" dirty="0" smtClean="0"/>
              <a:t>Climbing</a:t>
            </a:r>
            <a:endParaRPr lang="en-US" dirty="0"/>
          </a:p>
        </p:txBody>
      </p:sp>
      <p:pic>
        <p:nvPicPr>
          <p:cNvPr id="5" name="Picture 4"/>
          <p:cNvPicPr>
            <a:picLocks noChangeAspect="1"/>
          </p:cNvPicPr>
          <p:nvPr/>
        </p:nvPicPr>
        <p:blipFill>
          <a:blip r:embed="rId3"/>
          <a:stretch>
            <a:fillRect/>
          </a:stretch>
        </p:blipFill>
        <p:spPr>
          <a:xfrm>
            <a:off x="3123102" y="4001294"/>
            <a:ext cx="2056388" cy="1968500"/>
          </a:xfrm>
          <a:prstGeom prst="rect">
            <a:avLst/>
          </a:prstGeom>
        </p:spPr>
      </p:pic>
      <p:pic>
        <p:nvPicPr>
          <p:cNvPr id="11" name="Picture 10"/>
          <p:cNvPicPr>
            <a:picLocks noChangeAspect="1"/>
          </p:cNvPicPr>
          <p:nvPr/>
        </p:nvPicPr>
        <p:blipFill>
          <a:blip r:embed="rId4"/>
          <a:stretch>
            <a:fillRect/>
          </a:stretch>
        </p:blipFill>
        <p:spPr>
          <a:xfrm>
            <a:off x="6445172" y="4051432"/>
            <a:ext cx="2031000" cy="2019300"/>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5038877" y="5099182"/>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oMath>
                  </m:oMathPara>
                </a14:m>
                <a:endParaRPr lang="en-US" sz="1400" dirty="0"/>
              </a:p>
            </p:txBody>
          </p:sp>
        </mc:Choice>
        <mc:Fallback xmlns="">
          <p:sp>
            <p:nvSpPr>
              <p:cNvPr id="12" name="Rectangle 11"/>
              <p:cNvSpPr>
                <a:spLocks noRot="1" noChangeAspect="1" noMove="1" noResize="1" noEditPoints="1" noAdjustHandles="1" noChangeArrowheads="1" noChangeShapeType="1" noTextEdit="1"/>
              </p:cNvSpPr>
              <p:nvPr/>
            </p:nvSpPr>
            <p:spPr>
              <a:xfrm>
                <a:off x="5038877" y="5099182"/>
                <a:ext cx="379800" cy="307777"/>
              </a:xfrm>
              <a:prstGeom prst="rect">
                <a:avLst/>
              </a:prstGeom>
              <a:blipFill rotWithShape="0">
                <a:blip r:embed="rId5"/>
                <a:stretch>
                  <a:fillRect t="-7843" r="-19355"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8387272" y="4878066"/>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r>
                        <a:rPr lang="en-US" sz="1400" b="0" i="1" smtClean="0">
                          <a:latin typeface="Cambria Math" panose="02040503050406030204" pitchFamily="18" charset="0"/>
                        </a:rPr>
                        <m:t>′</m:t>
                      </m:r>
                    </m:oMath>
                  </m:oMathPara>
                </a14:m>
                <a:endParaRPr lang="en-US" sz="1400" dirty="0"/>
              </a:p>
            </p:txBody>
          </p:sp>
        </mc:Choice>
        <mc:Fallback xmlns="">
          <p:sp>
            <p:nvSpPr>
              <p:cNvPr id="14" name="Rectangle 13"/>
              <p:cNvSpPr>
                <a:spLocks noRot="1" noChangeAspect="1" noMove="1" noResize="1" noEditPoints="1" noAdjustHandles="1" noChangeArrowheads="1" noChangeShapeType="1" noTextEdit="1"/>
              </p:cNvSpPr>
              <p:nvPr/>
            </p:nvSpPr>
            <p:spPr>
              <a:xfrm>
                <a:off x="8387272" y="4878066"/>
                <a:ext cx="379800" cy="307777"/>
              </a:xfrm>
              <a:prstGeom prst="rect">
                <a:avLst/>
              </a:prstGeom>
              <a:blipFill rotWithShape="0">
                <a:blip r:embed="rId6"/>
                <a:stretch>
                  <a:fillRect t="-7843" r="-12903" b="-3922"/>
                </a:stretch>
              </a:blipFill>
            </p:spPr>
            <p:txBody>
              <a:bodyPr/>
              <a:lstStyle/>
              <a:p>
                <a:r>
                  <a:rPr lang="en-US">
                    <a:noFill/>
                  </a:rPr>
                  <a:t> </a:t>
                </a:r>
              </a:p>
            </p:txBody>
          </p:sp>
        </mc:Fallback>
      </mc:AlternateContent>
      <p:pic>
        <p:nvPicPr>
          <p:cNvPr id="21" name="Picture 20"/>
          <p:cNvPicPr>
            <a:picLocks noChangeAspect="1"/>
          </p:cNvPicPr>
          <p:nvPr/>
        </p:nvPicPr>
        <p:blipFill>
          <a:blip r:embed="rId7"/>
          <a:stretch>
            <a:fillRect/>
          </a:stretch>
        </p:blipFill>
        <p:spPr>
          <a:xfrm>
            <a:off x="4685406" y="3565943"/>
            <a:ext cx="1982094" cy="127000"/>
          </a:xfrm>
          <a:prstGeom prst="rect">
            <a:avLst/>
          </a:prstGeom>
        </p:spPr>
      </p:pic>
    </p:spTree>
    <p:extLst>
      <p:ext uri="{BB962C8B-B14F-4D97-AF65-F5344CB8AC3E}">
        <p14:creationId xmlns:p14="http://schemas.microsoft.com/office/powerpoint/2010/main" val="400042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Aabb Update</a:t>
            </a:r>
            <a:endParaRPr lang="en-US" dirty="0"/>
          </a:p>
        </p:txBody>
      </p:sp>
      <p:sp>
        <p:nvSpPr>
          <p:cNvPr id="3" name="Content Placeholder 2"/>
          <p:cNvSpPr>
            <a:spLocks noGrp="1"/>
          </p:cNvSpPr>
          <p:nvPr>
            <p:ph idx="1"/>
          </p:nvPr>
        </p:nvSpPr>
        <p:spPr/>
        <p:txBody>
          <a:bodyPr/>
          <a:lstStyle/>
          <a:p>
            <a:pPr marL="0" indent="0">
              <a:buNone/>
            </a:pPr>
            <a:r>
              <a:rPr lang="en-US" dirty="0"/>
              <a:t>Hill climbing breaks down in 2 </a:t>
            </a:r>
            <a:r>
              <a:rPr lang="en-US" dirty="0" smtClean="0"/>
              <a:t>areas</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7901310" y="4630546"/>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oMath>
                  </m:oMathPara>
                </a14:m>
                <a:endParaRPr lang="en-US" sz="1400" dirty="0"/>
              </a:p>
            </p:txBody>
          </p:sp>
        </mc:Choice>
        <mc:Fallback xmlns="">
          <p:sp>
            <p:nvSpPr>
              <p:cNvPr id="12" name="Rectangle 11"/>
              <p:cNvSpPr>
                <a:spLocks noRot="1" noChangeAspect="1" noMove="1" noResize="1" noEditPoints="1" noAdjustHandles="1" noChangeArrowheads="1" noChangeShapeType="1" noTextEdit="1"/>
              </p:cNvSpPr>
              <p:nvPr/>
            </p:nvSpPr>
            <p:spPr>
              <a:xfrm>
                <a:off x="7901310" y="4630546"/>
                <a:ext cx="379800" cy="307777"/>
              </a:xfrm>
              <a:prstGeom prst="rect">
                <a:avLst/>
              </a:prstGeom>
              <a:blipFill rotWithShape="0">
                <a:blip r:embed="rId3"/>
                <a:stretch>
                  <a:fillRect t="-8000" r="-20968" b="-6000"/>
                </a:stretch>
              </a:blipFill>
            </p:spPr>
            <p:txBody>
              <a:bodyPr/>
              <a:lstStyle/>
              <a:p>
                <a:r>
                  <a:rPr lang="en-US">
                    <a:noFill/>
                  </a:rPr>
                  <a:t> </a:t>
                </a:r>
              </a:p>
            </p:txBody>
          </p:sp>
        </mc:Fallback>
      </mc:AlternateContent>
      <p:pic>
        <p:nvPicPr>
          <p:cNvPr id="15" name="Picture 14"/>
          <p:cNvPicPr>
            <a:picLocks noChangeAspect="1"/>
          </p:cNvPicPr>
          <p:nvPr/>
        </p:nvPicPr>
        <p:blipFill>
          <a:blip r:embed="rId4"/>
          <a:stretch>
            <a:fillRect/>
          </a:stretch>
        </p:blipFill>
        <p:spPr>
          <a:xfrm flipH="1">
            <a:off x="2171793" y="3841196"/>
            <a:ext cx="1423988" cy="127000"/>
          </a:xfrm>
          <a:prstGeom prst="rect">
            <a:avLst/>
          </a:prstGeom>
        </p:spPr>
      </p:pic>
      <p:pic>
        <p:nvPicPr>
          <p:cNvPr id="18" name="Picture 17"/>
          <p:cNvPicPr>
            <a:picLocks noChangeAspect="1"/>
          </p:cNvPicPr>
          <p:nvPr/>
        </p:nvPicPr>
        <p:blipFill>
          <a:blip r:embed="rId5"/>
          <a:stretch>
            <a:fillRect/>
          </a:stretch>
        </p:blipFill>
        <p:spPr>
          <a:xfrm>
            <a:off x="1393655" y="3896247"/>
            <a:ext cx="1078969" cy="1778000"/>
          </a:xfrm>
          <a:prstGeom prst="rect">
            <a:avLst/>
          </a:prstGeom>
        </p:spPr>
      </p:pic>
      <p:pic>
        <p:nvPicPr>
          <p:cNvPr id="19" name="Picture 18"/>
          <p:cNvPicPr>
            <a:picLocks noChangeAspect="1"/>
          </p:cNvPicPr>
          <p:nvPr/>
        </p:nvPicPr>
        <p:blipFill>
          <a:blip r:embed="rId6"/>
          <a:stretch>
            <a:fillRect/>
          </a:stretch>
        </p:blipFill>
        <p:spPr>
          <a:xfrm>
            <a:off x="3215441" y="4074026"/>
            <a:ext cx="952031" cy="1625600"/>
          </a:xfrm>
          <a:prstGeom prst="rect">
            <a:avLst/>
          </a:prstGeom>
        </p:spPr>
      </p:pic>
      <p:pic>
        <p:nvPicPr>
          <p:cNvPr id="4" name="Picture 3"/>
          <p:cNvPicPr>
            <a:picLocks noChangeAspect="1"/>
          </p:cNvPicPr>
          <p:nvPr/>
        </p:nvPicPr>
        <p:blipFill>
          <a:blip r:embed="rId7"/>
          <a:stretch>
            <a:fillRect/>
          </a:stretch>
        </p:blipFill>
        <p:spPr>
          <a:xfrm>
            <a:off x="6765017" y="4227169"/>
            <a:ext cx="1231294" cy="1168400"/>
          </a:xfrm>
          <a:prstGeom prst="rect">
            <a:avLst/>
          </a:prstGeom>
        </p:spPr>
      </p:pic>
      <p:sp>
        <p:nvSpPr>
          <p:cNvPr id="22" name="Rectangle 21"/>
          <p:cNvSpPr/>
          <p:nvPr/>
        </p:nvSpPr>
        <p:spPr>
          <a:xfrm>
            <a:off x="2448164" y="3596689"/>
            <a:ext cx="1220353" cy="307777"/>
          </a:xfrm>
          <a:prstGeom prst="rect">
            <a:avLst/>
          </a:prstGeom>
        </p:spPr>
        <p:txBody>
          <a:bodyPr wrap="square">
            <a:spAutoFit/>
          </a:bodyPr>
          <a:lstStyle/>
          <a:p>
            <a:r>
              <a:rPr lang="en-US" sz="1400" dirty="0" smtClean="0"/>
              <a:t>Search </a:t>
            </a:r>
            <a:r>
              <a:rPr lang="en-US" sz="1400" dirty="0" err="1" smtClean="0"/>
              <a:t>dir</a:t>
            </a:r>
            <a:endParaRPr lang="en-US" sz="1400" dirty="0"/>
          </a:p>
        </p:txBody>
      </p:sp>
      <p:pic>
        <p:nvPicPr>
          <p:cNvPr id="23" name="Picture 22"/>
          <p:cNvPicPr>
            <a:picLocks noChangeAspect="1"/>
          </p:cNvPicPr>
          <p:nvPr/>
        </p:nvPicPr>
        <p:blipFill>
          <a:blip r:embed="rId7"/>
          <a:stretch>
            <a:fillRect/>
          </a:stretch>
        </p:blipFill>
        <p:spPr>
          <a:xfrm>
            <a:off x="9296498" y="4227169"/>
            <a:ext cx="1231294" cy="1168400"/>
          </a:xfrm>
          <a:prstGeom prst="rect">
            <a:avLst/>
          </a:prstGeom>
        </p:spPr>
      </p:pic>
      <mc:AlternateContent xmlns:mc="http://schemas.openxmlformats.org/markup-compatibility/2006" xmlns:a14="http://schemas.microsoft.com/office/drawing/2010/main">
        <mc:Choice Requires="a14">
          <p:sp>
            <p:nvSpPr>
              <p:cNvPr id="24" name="Rectangle 23"/>
              <p:cNvSpPr/>
              <p:nvPr/>
            </p:nvSpPr>
            <p:spPr>
              <a:xfrm>
                <a:off x="9013507" y="4630546"/>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oMath>
                  </m:oMathPara>
                </a14:m>
                <a:endParaRPr lang="en-US" sz="1400" dirty="0"/>
              </a:p>
            </p:txBody>
          </p:sp>
        </mc:Choice>
        <mc:Fallback xmlns="">
          <p:sp>
            <p:nvSpPr>
              <p:cNvPr id="24" name="Rectangle 23"/>
              <p:cNvSpPr>
                <a:spLocks noRot="1" noChangeAspect="1" noMove="1" noResize="1" noEditPoints="1" noAdjustHandles="1" noChangeArrowheads="1" noChangeShapeType="1" noTextEdit="1"/>
              </p:cNvSpPr>
              <p:nvPr/>
            </p:nvSpPr>
            <p:spPr>
              <a:xfrm>
                <a:off x="9013507" y="4630546"/>
                <a:ext cx="379800" cy="307777"/>
              </a:xfrm>
              <a:prstGeom prst="rect">
                <a:avLst/>
              </a:prstGeom>
              <a:blipFill rotWithShape="0">
                <a:blip r:embed="rId8"/>
                <a:stretch>
                  <a:fillRect t="-8000" r="-19355" b="-6000"/>
                </a:stretch>
              </a:blipFill>
            </p:spPr>
            <p:txBody>
              <a:bodyPr/>
              <a:lstStyle/>
              <a:p>
                <a:r>
                  <a:rPr lang="en-US">
                    <a:noFill/>
                  </a:rPr>
                  <a:t> </a:t>
                </a:r>
              </a:p>
            </p:txBody>
          </p:sp>
        </mc:Fallback>
      </mc:AlternateContent>
      <p:pic>
        <p:nvPicPr>
          <p:cNvPr id="31" name="Picture 30"/>
          <p:cNvPicPr>
            <a:picLocks noChangeAspect="1"/>
          </p:cNvPicPr>
          <p:nvPr/>
        </p:nvPicPr>
        <p:blipFill>
          <a:blip r:embed="rId4"/>
          <a:stretch>
            <a:fillRect/>
          </a:stretch>
        </p:blipFill>
        <p:spPr>
          <a:xfrm>
            <a:off x="8101255" y="3953573"/>
            <a:ext cx="1195243" cy="127000"/>
          </a:xfrm>
          <a:prstGeom prst="rect">
            <a:avLst/>
          </a:prstGeom>
        </p:spPr>
      </p:pic>
      <p:sp>
        <p:nvSpPr>
          <p:cNvPr id="32" name="Rectangle 31"/>
          <p:cNvSpPr/>
          <p:nvPr/>
        </p:nvSpPr>
        <p:spPr>
          <a:xfrm>
            <a:off x="8172954" y="3684839"/>
            <a:ext cx="1220353" cy="307777"/>
          </a:xfrm>
          <a:prstGeom prst="rect">
            <a:avLst/>
          </a:prstGeom>
        </p:spPr>
        <p:txBody>
          <a:bodyPr wrap="square">
            <a:spAutoFit/>
          </a:bodyPr>
          <a:lstStyle/>
          <a:p>
            <a:r>
              <a:rPr lang="en-US" sz="1400" dirty="0" smtClean="0"/>
              <a:t>Search </a:t>
            </a:r>
            <a:r>
              <a:rPr lang="en-US" sz="1400" dirty="0" err="1" smtClean="0"/>
              <a:t>dir</a:t>
            </a:r>
            <a:endParaRPr lang="en-US" sz="1400" dirty="0"/>
          </a:p>
        </p:txBody>
      </p:sp>
      <p:sp>
        <p:nvSpPr>
          <p:cNvPr id="16" name="Content Placeholder 2"/>
          <p:cNvSpPr txBox="1">
            <a:spLocks/>
          </p:cNvSpPr>
          <p:nvPr/>
        </p:nvSpPr>
        <p:spPr>
          <a:xfrm>
            <a:off x="1208184" y="2888764"/>
            <a:ext cx="2494030" cy="4727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Concave shapes</a:t>
            </a:r>
          </a:p>
        </p:txBody>
      </p:sp>
      <p:sp>
        <p:nvSpPr>
          <p:cNvPr id="17" name="Content Placeholder 2"/>
          <p:cNvSpPr txBox="1">
            <a:spLocks/>
          </p:cNvSpPr>
          <p:nvPr/>
        </p:nvSpPr>
        <p:spPr>
          <a:xfrm>
            <a:off x="7303113" y="2869590"/>
            <a:ext cx="2090194" cy="4727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Local </a:t>
            </a:r>
            <a:r>
              <a:rPr lang="en-US" dirty="0" smtClean="0"/>
              <a:t>minima</a:t>
            </a:r>
            <a:endParaRPr lang="en-US" dirty="0"/>
          </a:p>
        </p:txBody>
      </p:sp>
    </p:spTree>
    <p:extLst>
      <p:ext uri="{BB962C8B-B14F-4D97-AF65-F5344CB8AC3E}">
        <p14:creationId xmlns:p14="http://schemas.microsoft.com/office/powerpoint/2010/main" val="235534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Aabb Update</a:t>
            </a:r>
            <a:endParaRPr lang="en-US" dirty="0"/>
          </a:p>
        </p:txBody>
      </p:sp>
      <p:sp>
        <p:nvSpPr>
          <p:cNvPr id="3" name="Content Placeholder 2"/>
          <p:cNvSpPr>
            <a:spLocks noGrp="1"/>
          </p:cNvSpPr>
          <p:nvPr>
            <p:ph idx="1"/>
          </p:nvPr>
        </p:nvSpPr>
        <p:spPr/>
        <p:txBody>
          <a:bodyPr/>
          <a:lstStyle/>
          <a:p>
            <a:pPr marL="0" indent="0">
              <a:buNone/>
            </a:pPr>
            <a:r>
              <a:rPr lang="en-US" dirty="0" smtClean="0"/>
              <a:t>Method 4: Aabb of rotated Aabb</a:t>
            </a:r>
            <a:endParaRPr lang="en-US" dirty="0"/>
          </a:p>
        </p:txBody>
      </p:sp>
      <p:pic>
        <p:nvPicPr>
          <p:cNvPr id="4" name="Picture 3"/>
          <p:cNvPicPr>
            <a:picLocks noChangeAspect="1"/>
          </p:cNvPicPr>
          <p:nvPr/>
        </p:nvPicPr>
        <p:blipFill>
          <a:blip r:embed="rId3"/>
          <a:stretch>
            <a:fillRect/>
          </a:stretch>
        </p:blipFill>
        <p:spPr>
          <a:xfrm>
            <a:off x="2132207" y="2890044"/>
            <a:ext cx="634688" cy="1803400"/>
          </a:xfrm>
          <a:prstGeom prst="rect">
            <a:avLst/>
          </a:prstGeom>
        </p:spPr>
      </p:pic>
      <p:pic>
        <p:nvPicPr>
          <p:cNvPr id="5" name="Picture 4"/>
          <p:cNvPicPr>
            <a:picLocks noChangeAspect="1"/>
          </p:cNvPicPr>
          <p:nvPr/>
        </p:nvPicPr>
        <p:blipFill>
          <a:blip r:embed="rId4"/>
          <a:stretch>
            <a:fillRect/>
          </a:stretch>
        </p:blipFill>
        <p:spPr>
          <a:xfrm>
            <a:off x="4959684" y="2928144"/>
            <a:ext cx="1675575" cy="1727200"/>
          </a:xfrm>
          <a:prstGeom prst="rect">
            <a:avLst/>
          </a:prstGeom>
        </p:spPr>
      </p:pic>
      <p:pic>
        <p:nvPicPr>
          <p:cNvPr id="6" name="Picture 5"/>
          <p:cNvPicPr>
            <a:picLocks noChangeAspect="1"/>
          </p:cNvPicPr>
          <p:nvPr/>
        </p:nvPicPr>
        <p:blipFill>
          <a:blip r:embed="rId5"/>
          <a:stretch>
            <a:fillRect/>
          </a:stretch>
        </p:blipFill>
        <p:spPr>
          <a:xfrm>
            <a:off x="8056814" y="3309144"/>
            <a:ext cx="1497863" cy="1384300"/>
          </a:xfrm>
          <a:prstGeom prst="rect">
            <a:avLst/>
          </a:prstGeom>
        </p:spPr>
      </p:pic>
      <p:sp>
        <p:nvSpPr>
          <p:cNvPr id="11" name="Content Placeholder 2"/>
          <p:cNvSpPr txBox="1">
            <a:spLocks/>
          </p:cNvSpPr>
          <p:nvPr/>
        </p:nvSpPr>
        <p:spPr>
          <a:xfrm>
            <a:off x="1765170" y="5179761"/>
            <a:ext cx="1368761" cy="4727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Original</a:t>
            </a:r>
          </a:p>
        </p:txBody>
      </p:sp>
      <p:sp>
        <p:nvSpPr>
          <p:cNvPr id="13" name="Content Placeholder 2"/>
          <p:cNvSpPr txBox="1">
            <a:spLocks/>
          </p:cNvSpPr>
          <p:nvPr/>
        </p:nvSpPr>
        <p:spPr>
          <a:xfrm>
            <a:off x="5128676" y="4959173"/>
            <a:ext cx="1337589" cy="913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err="1"/>
              <a:t>Aabb</a:t>
            </a:r>
            <a:r>
              <a:rPr lang="en-US" dirty="0"/>
              <a:t> </a:t>
            </a:r>
            <a:r>
              <a:rPr lang="en-US" dirty="0" smtClean="0"/>
              <a:t>of </a:t>
            </a:r>
            <a:r>
              <a:rPr lang="en-US" dirty="0" err="1" smtClean="0"/>
              <a:t>aabb</a:t>
            </a:r>
            <a:endParaRPr lang="en-US" dirty="0"/>
          </a:p>
        </p:txBody>
      </p:sp>
      <p:sp>
        <p:nvSpPr>
          <p:cNvPr id="14" name="Content Placeholder 2"/>
          <p:cNvSpPr txBox="1">
            <a:spLocks/>
          </p:cNvSpPr>
          <p:nvPr/>
        </p:nvSpPr>
        <p:spPr>
          <a:xfrm>
            <a:off x="8225762" y="5179760"/>
            <a:ext cx="1159965" cy="4727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Best</a:t>
            </a:r>
            <a:endParaRPr lang="en-US" dirty="0"/>
          </a:p>
        </p:txBody>
      </p:sp>
    </p:spTree>
    <p:extLst>
      <p:ext uri="{BB962C8B-B14F-4D97-AF65-F5344CB8AC3E}">
        <p14:creationId xmlns:p14="http://schemas.microsoft.com/office/powerpoint/2010/main" val="1115961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Aabb Rotation</a:t>
            </a:r>
            <a:endParaRPr lang="en-US" dirty="0"/>
          </a:p>
        </p:txBody>
      </p:sp>
      <p:sp>
        <p:nvSpPr>
          <p:cNvPr id="3" name="Content Placeholder 2"/>
          <p:cNvSpPr>
            <a:spLocks noGrp="1"/>
          </p:cNvSpPr>
          <p:nvPr>
            <p:ph idx="1"/>
          </p:nvPr>
        </p:nvSpPr>
        <p:spPr/>
        <p:txBody>
          <a:bodyPr/>
          <a:lstStyle/>
          <a:p>
            <a:pPr marL="0" indent="0">
              <a:buNone/>
            </a:pPr>
            <a:r>
              <a:rPr lang="en-US" dirty="0" smtClean="0"/>
              <a:t>Attempt 1: Compute aabb of rotated aabb points (8)</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Can we do better?</a:t>
            </a:r>
            <a:endParaRPr lang="en-US" dirty="0"/>
          </a:p>
        </p:txBody>
      </p:sp>
      <p:pic>
        <p:nvPicPr>
          <p:cNvPr id="10" name="Picture 9"/>
          <p:cNvPicPr>
            <a:picLocks noChangeAspect="1"/>
          </p:cNvPicPr>
          <p:nvPr/>
        </p:nvPicPr>
        <p:blipFill>
          <a:blip r:embed="rId3"/>
          <a:stretch>
            <a:fillRect/>
          </a:stretch>
        </p:blipFill>
        <p:spPr>
          <a:xfrm>
            <a:off x="1518926" y="3061494"/>
            <a:ext cx="698156" cy="1879600"/>
          </a:xfrm>
          <a:prstGeom prst="rect">
            <a:avLst/>
          </a:prstGeom>
        </p:spPr>
      </p:pic>
      <p:pic>
        <p:nvPicPr>
          <p:cNvPr id="12" name="Picture 11"/>
          <p:cNvPicPr>
            <a:picLocks noChangeAspect="1"/>
          </p:cNvPicPr>
          <p:nvPr/>
        </p:nvPicPr>
        <p:blipFill>
          <a:blip r:embed="rId4"/>
          <a:stretch>
            <a:fillRect/>
          </a:stretch>
        </p:blipFill>
        <p:spPr>
          <a:xfrm>
            <a:off x="3823501" y="3061494"/>
            <a:ext cx="698156" cy="1879600"/>
          </a:xfrm>
          <a:prstGeom prst="rect">
            <a:avLst/>
          </a:prstGeom>
        </p:spPr>
      </p:pic>
      <p:pic>
        <p:nvPicPr>
          <p:cNvPr id="13" name="Picture 12"/>
          <p:cNvPicPr>
            <a:picLocks noChangeAspect="1"/>
          </p:cNvPicPr>
          <p:nvPr/>
        </p:nvPicPr>
        <p:blipFill>
          <a:blip r:embed="rId5"/>
          <a:stretch>
            <a:fillRect/>
          </a:stretch>
        </p:blipFill>
        <p:spPr>
          <a:xfrm>
            <a:off x="6013345" y="3099594"/>
            <a:ext cx="1700963" cy="1841500"/>
          </a:xfrm>
          <a:prstGeom prst="rect">
            <a:avLst/>
          </a:prstGeom>
        </p:spPr>
      </p:pic>
      <p:pic>
        <p:nvPicPr>
          <p:cNvPr id="15" name="Picture 14"/>
          <p:cNvPicPr>
            <a:picLocks noChangeAspect="1"/>
          </p:cNvPicPr>
          <p:nvPr/>
        </p:nvPicPr>
        <p:blipFill>
          <a:blip r:embed="rId6"/>
          <a:stretch>
            <a:fillRect/>
          </a:stretch>
        </p:blipFill>
        <p:spPr>
          <a:xfrm>
            <a:off x="8944855" y="3242063"/>
            <a:ext cx="1713657" cy="1854200"/>
          </a:xfrm>
          <a:prstGeom prst="rect">
            <a:avLst/>
          </a:prstGeom>
        </p:spPr>
      </p:pic>
    </p:spTree>
    <p:extLst>
      <p:ext uri="{BB962C8B-B14F-4D97-AF65-F5344CB8AC3E}">
        <p14:creationId xmlns:p14="http://schemas.microsoft.com/office/powerpoint/2010/main" val="961117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Aabb Rotation - Optimized</a:t>
            </a:r>
          </a:p>
        </p:txBody>
      </p:sp>
      <p:sp>
        <p:nvSpPr>
          <p:cNvPr id="3" name="Content Placeholder 2"/>
          <p:cNvSpPr>
            <a:spLocks noGrp="1"/>
          </p:cNvSpPr>
          <p:nvPr>
            <p:ph idx="1"/>
          </p:nvPr>
        </p:nvSpPr>
        <p:spPr>
          <a:xfrm>
            <a:off x="838200" y="1825625"/>
            <a:ext cx="10515600" cy="4718866"/>
          </a:xfrm>
        </p:spPr>
        <p:txBody>
          <a:bodyPr>
            <a:normAutofit/>
          </a:bodyPr>
          <a:lstStyle/>
          <a:p>
            <a:pPr marL="0" indent="0">
              <a:buNone/>
            </a:pPr>
            <a:r>
              <a:rPr lang="en-US" dirty="0" smtClean="0"/>
              <a:t>Attempt 2: Transform the basis vectors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Build the new points from the basis vectors and compute the </a:t>
            </a:r>
            <a:r>
              <a:rPr lang="en-US" dirty="0" err="1" smtClean="0"/>
              <a:t>aabb</a:t>
            </a:r>
            <a:endParaRPr lang="en-US" dirty="0" smtClean="0"/>
          </a:p>
          <a:p>
            <a:pPr marL="0" indent="0">
              <a:buNone/>
            </a:pPr>
            <a:r>
              <a:rPr lang="en-US" dirty="0" smtClean="0"/>
              <a:t>Can we do better?</a:t>
            </a:r>
          </a:p>
          <a:p>
            <a:pPr marL="0" indent="0">
              <a:buNone/>
            </a:pPr>
            <a:endParaRPr lang="en-US" b="0" i="1" dirty="0" smtClean="0">
              <a:latin typeface="Cambria Math" panose="02040503050406030204" pitchFamily="18" charset="0"/>
            </a:endParaRPr>
          </a:p>
        </p:txBody>
      </p:sp>
      <p:grpSp>
        <p:nvGrpSpPr>
          <p:cNvPr id="27" name="Group 26"/>
          <p:cNvGrpSpPr/>
          <p:nvPr/>
        </p:nvGrpSpPr>
        <p:grpSpPr>
          <a:xfrm>
            <a:off x="2260266" y="2568788"/>
            <a:ext cx="1946148" cy="2050933"/>
            <a:chOff x="1006232" y="2578266"/>
            <a:chExt cx="1946148" cy="2050933"/>
          </a:xfrm>
        </p:grpSpPr>
        <p:pic>
          <p:nvPicPr>
            <p:cNvPr id="24" name="Picture 23"/>
            <p:cNvPicPr>
              <a:picLocks noChangeAspect="1"/>
            </p:cNvPicPr>
            <p:nvPr/>
          </p:nvPicPr>
          <p:blipFill>
            <a:blip r:embed="rId3"/>
            <a:stretch>
              <a:fillRect/>
            </a:stretch>
          </p:blipFill>
          <p:spPr>
            <a:xfrm>
              <a:off x="1006232" y="2867092"/>
              <a:ext cx="1708493" cy="1762107"/>
            </a:xfrm>
            <a:prstGeom prst="rect">
              <a:avLst/>
            </a:prstGeom>
          </p:spPr>
        </p:pic>
        <mc:AlternateContent xmlns:mc="http://schemas.openxmlformats.org/markup-compatibility/2006" xmlns:a14="http://schemas.microsoft.com/office/drawing/2010/main">
          <mc:Choice Requires="a14">
            <p:sp>
              <p:nvSpPr>
                <p:cNvPr id="25" name="Rectangle 24"/>
                <p:cNvSpPr/>
                <p:nvPr/>
              </p:nvSpPr>
              <p:spPr>
                <a:xfrm>
                  <a:off x="1670578" y="2578266"/>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oMath>
                    </m:oMathPara>
                  </a14:m>
                  <a:endParaRPr lang="en-US" sz="1400" dirty="0">
                    <a:solidFill>
                      <a:schemeClr val="tx1"/>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1670578" y="2578266"/>
                  <a:ext cx="379800" cy="307777"/>
                </a:xfrm>
                <a:prstGeom prst="rect">
                  <a:avLst/>
                </a:prstGeom>
                <a:blipFill rotWithShape="0">
                  <a:blip r:embed="rId4"/>
                  <a:stretch>
                    <a:fillRect t="-11765" r="-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572580" y="3594256"/>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oMath>
                    </m:oMathPara>
                  </a14:m>
                  <a:endParaRPr lang="en-US" sz="14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2572580" y="3594256"/>
                  <a:ext cx="379800" cy="307777"/>
                </a:xfrm>
                <a:prstGeom prst="rect">
                  <a:avLst/>
                </a:prstGeom>
                <a:blipFill rotWithShape="0">
                  <a:blip r:embed="rId5"/>
                  <a:stretch>
                    <a:fillRect t="-11765" r="-17742"/>
                  </a:stretch>
                </a:blipFill>
              </p:spPr>
              <p:txBody>
                <a:bodyPr/>
                <a:lstStyle/>
                <a:p>
                  <a:r>
                    <a:rPr lang="en-US">
                      <a:noFill/>
                    </a:rPr>
                    <a:t> </a:t>
                  </a:r>
                </a:p>
              </p:txBody>
            </p:sp>
          </mc:Fallback>
        </mc:AlternateContent>
      </p:grpSp>
      <p:grpSp>
        <p:nvGrpSpPr>
          <p:cNvPr id="36" name="Group 35"/>
          <p:cNvGrpSpPr/>
          <p:nvPr/>
        </p:nvGrpSpPr>
        <p:grpSpPr>
          <a:xfrm>
            <a:off x="6517709" y="2234110"/>
            <a:ext cx="4114330" cy="3009111"/>
            <a:chOff x="7053286" y="2222443"/>
            <a:chExt cx="4114330" cy="3009111"/>
          </a:xfrm>
        </p:grpSpPr>
        <p:pic>
          <p:nvPicPr>
            <p:cNvPr id="18" name="Picture 17"/>
            <p:cNvPicPr>
              <a:picLocks noChangeAspect="1"/>
            </p:cNvPicPr>
            <p:nvPr/>
          </p:nvPicPr>
          <p:blipFill>
            <a:blip r:embed="rId6"/>
            <a:stretch>
              <a:fillRect/>
            </a:stretch>
          </p:blipFill>
          <p:spPr>
            <a:xfrm>
              <a:off x="7848436" y="2480386"/>
              <a:ext cx="2510967" cy="2500637"/>
            </a:xfrm>
            <a:prstGeom prst="rect">
              <a:avLst/>
            </a:prstGeom>
          </p:spPr>
        </p:pic>
        <mc:AlternateContent xmlns:mc="http://schemas.openxmlformats.org/markup-compatibility/2006" xmlns:a14="http://schemas.microsoft.com/office/drawing/2010/main">
          <mc:Choice Requires="a14">
            <p:sp>
              <p:nvSpPr>
                <p:cNvPr id="30" name="Rectangle 29"/>
                <p:cNvSpPr/>
                <p:nvPr/>
              </p:nvSpPr>
              <p:spPr>
                <a:xfrm>
                  <a:off x="8619358" y="2222443"/>
                  <a:ext cx="917636"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e>
                          <m:sup>
                            <m:r>
                              <a:rPr lang="en-US" sz="1400" b="0" i="1" smtClean="0">
                                <a:solidFill>
                                  <a:schemeClr val="tx1"/>
                                </a:solidFill>
                                <a:latin typeface="Cambria Math" panose="02040503050406030204" pitchFamily="18" charset="0"/>
                              </a:rPr>
                              <m:t>′</m:t>
                            </m:r>
                          </m:sup>
                        </m:sSup>
                        <m:r>
                          <a:rPr lang="en-US" sz="1400" b="0"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8619358" y="2222443"/>
                  <a:ext cx="917636" cy="307777"/>
                </a:xfrm>
                <a:prstGeom prst="rect">
                  <a:avLst/>
                </a:prstGeom>
                <a:blipFill rotWithShape="0">
                  <a:blip r:embed="rId7"/>
                  <a:stretch>
                    <a:fillRect t="-11765" r="-112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8551877" y="4923777"/>
                  <a:ext cx="912717"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e>
                          <m:sup>
                            <m:r>
                              <a:rPr lang="en-US" sz="1400" b="0" i="1" smtClean="0">
                                <a:solidFill>
                                  <a:schemeClr val="tx1"/>
                                </a:solidFill>
                                <a:latin typeface="Cambria Math" panose="02040503050406030204" pitchFamily="18" charset="0"/>
                              </a:rPr>
                              <m:t>′</m:t>
                            </m:r>
                          </m:sup>
                        </m:sSup>
                        <m:r>
                          <a:rPr lang="en-US" sz="1400" b="0"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8551877" y="4923777"/>
                  <a:ext cx="912717" cy="307777"/>
                </a:xfrm>
                <a:prstGeom prst="rect">
                  <a:avLst/>
                </a:prstGeom>
                <a:blipFill rotWithShape="0">
                  <a:blip r:embed="rId8"/>
                  <a:stretch>
                    <a:fillRect t="-12000" r="-12000"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10254899" y="3695488"/>
                  <a:ext cx="912717"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e>
                          <m:sup>
                            <m:r>
                              <a:rPr lang="en-US" sz="1400" b="0" i="1" smtClean="0">
                                <a:solidFill>
                                  <a:schemeClr val="tx1"/>
                                </a:solidFill>
                                <a:latin typeface="Cambria Math" panose="02040503050406030204" pitchFamily="18" charset="0"/>
                              </a:rPr>
                              <m:t>′</m:t>
                            </m:r>
                          </m:sup>
                        </m:sSup>
                        <m:r>
                          <a:rPr lang="en-US" sz="1400" b="0"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10254899" y="3695488"/>
                  <a:ext cx="912717" cy="307777"/>
                </a:xfrm>
                <a:prstGeom prst="rect">
                  <a:avLst/>
                </a:prstGeom>
                <a:blipFill rotWithShape="0">
                  <a:blip r:embed="rId9"/>
                  <a:stretch>
                    <a:fillRect t="-11765" r="-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7053286" y="3440367"/>
                  <a:ext cx="912717"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e>
                          <m:sup>
                            <m:r>
                              <a:rPr lang="en-US" sz="1400" b="0" i="1" smtClean="0">
                                <a:solidFill>
                                  <a:schemeClr val="tx1"/>
                                </a:solidFill>
                                <a:latin typeface="Cambria Math" panose="02040503050406030204" pitchFamily="18" charset="0"/>
                              </a:rPr>
                              <m:t>′</m:t>
                            </m:r>
                          </m:sup>
                        </m:sSup>
                        <m:r>
                          <a:rPr lang="en-US" sz="1400" b="0"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7053286" y="3440367"/>
                  <a:ext cx="912717" cy="307777"/>
                </a:xfrm>
                <a:prstGeom prst="rect">
                  <a:avLst/>
                </a:prstGeom>
                <a:blipFill rotWithShape="0">
                  <a:blip r:embed="rId10"/>
                  <a:stretch>
                    <a:fillRect t="-11765" r="-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9641132" y="2917929"/>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9641132" y="2917929"/>
                  <a:ext cx="379800" cy="307777"/>
                </a:xfrm>
                <a:prstGeom prst="rect">
                  <a:avLst/>
                </a:prstGeom>
                <a:blipFill rotWithShape="0">
                  <a:blip r:embed="rId11"/>
                  <a:stretch>
                    <a:fillRect t="-12000" r="-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8303098" y="2805184"/>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8303098" y="2805184"/>
                  <a:ext cx="379800" cy="307777"/>
                </a:xfrm>
                <a:prstGeom prst="rect">
                  <a:avLst/>
                </a:prstGeom>
                <a:blipFill rotWithShape="0">
                  <a:blip r:embed="rId12"/>
                  <a:stretch>
                    <a:fillRect t="-11765" r="-12698"/>
                  </a:stretch>
                </a:blipFill>
              </p:spPr>
              <p:txBody>
                <a:bodyPr/>
                <a:lstStyle/>
                <a:p>
                  <a:r>
                    <a:rPr lang="en-US">
                      <a:noFill/>
                    </a:rPr>
                    <a:t> </a:t>
                  </a:r>
                </a:p>
              </p:txBody>
            </p:sp>
          </mc:Fallback>
        </mc:AlternateContent>
      </p:grpSp>
    </p:spTree>
    <p:extLst>
      <p:ext uri="{BB962C8B-B14F-4D97-AF65-F5344CB8AC3E}">
        <p14:creationId xmlns:p14="http://schemas.microsoft.com/office/powerpoint/2010/main" val="3585198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Aabb Rotation - Optimized</a:t>
            </a:r>
          </a:p>
        </p:txBody>
      </p:sp>
      <p:sp>
        <p:nvSpPr>
          <p:cNvPr id="3" name="Content Placeholder 2"/>
          <p:cNvSpPr>
            <a:spLocks noGrp="1"/>
          </p:cNvSpPr>
          <p:nvPr>
            <p:ph idx="1"/>
          </p:nvPr>
        </p:nvSpPr>
        <p:spPr>
          <a:xfrm>
            <a:off x="838200" y="1825624"/>
            <a:ext cx="10515600" cy="4784181"/>
          </a:xfrm>
        </p:spPr>
        <p:txBody>
          <a:bodyPr>
            <a:normAutofit/>
          </a:bodyPr>
          <a:lstStyle/>
          <a:p>
            <a:pPr marL="0" indent="0">
              <a:buNone/>
            </a:pPr>
            <a:r>
              <a:rPr lang="en-US" dirty="0" smtClean="0"/>
              <a:t>Attempt 3: Directly compute the new half-extent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How?!?</a:t>
            </a:r>
            <a:endParaRPr lang="en-US" b="0" i="1" dirty="0" smtClean="0">
              <a:latin typeface="Cambria Math" panose="02040503050406030204" pitchFamily="18" charset="0"/>
            </a:endParaRPr>
          </a:p>
        </p:txBody>
      </p:sp>
      <p:grpSp>
        <p:nvGrpSpPr>
          <p:cNvPr id="21" name="Group 20"/>
          <p:cNvGrpSpPr/>
          <p:nvPr/>
        </p:nvGrpSpPr>
        <p:grpSpPr>
          <a:xfrm>
            <a:off x="2113408" y="3009386"/>
            <a:ext cx="1950645" cy="1981311"/>
            <a:chOff x="2149134" y="3593234"/>
            <a:chExt cx="1950645" cy="1981311"/>
          </a:xfrm>
        </p:grpSpPr>
        <p:pic>
          <p:nvPicPr>
            <p:cNvPr id="9" name="Picture 8"/>
            <p:cNvPicPr>
              <a:picLocks noChangeAspect="1"/>
            </p:cNvPicPr>
            <p:nvPr/>
          </p:nvPicPr>
          <p:blipFill>
            <a:blip r:embed="rId3"/>
            <a:stretch>
              <a:fillRect/>
            </a:stretch>
          </p:blipFill>
          <p:spPr>
            <a:xfrm>
              <a:off x="2149134" y="3812438"/>
              <a:ext cx="1708493" cy="1762107"/>
            </a:xfrm>
            <a:prstGeom prst="rect">
              <a:avLst/>
            </a:prstGeom>
          </p:spPr>
        </p:pic>
        <mc:AlternateContent xmlns:mc="http://schemas.openxmlformats.org/markup-compatibility/2006" xmlns:a14="http://schemas.microsoft.com/office/drawing/2010/main">
          <mc:Choice Requires="a14">
            <p:sp>
              <p:nvSpPr>
                <p:cNvPr id="18" name="Rectangle 17"/>
                <p:cNvSpPr/>
                <p:nvPr/>
              </p:nvSpPr>
              <p:spPr>
                <a:xfrm>
                  <a:off x="3719979" y="3593234"/>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𝑟</m:t>
                            </m:r>
                          </m:e>
                        </m:acc>
                      </m:oMath>
                    </m:oMathPara>
                  </a14:m>
                  <a:endParaRPr lang="en-US" sz="1400" dirty="0">
                    <a:solidFill>
                      <a:schemeClr val="tx1"/>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3719979" y="3593234"/>
                  <a:ext cx="379800" cy="307777"/>
                </a:xfrm>
                <a:prstGeom prst="rect">
                  <a:avLst/>
                </a:prstGeom>
                <a:blipFill rotWithShape="0">
                  <a:blip r:embed="rId4"/>
                  <a:stretch>
                    <a:fillRect t="-12000" r="-17460"/>
                  </a:stretch>
                </a:blipFill>
              </p:spPr>
              <p:txBody>
                <a:bodyPr/>
                <a:lstStyle/>
                <a:p>
                  <a:r>
                    <a:rPr lang="en-US">
                      <a:noFill/>
                    </a:rPr>
                    <a:t> </a:t>
                  </a:r>
                </a:p>
              </p:txBody>
            </p:sp>
          </mc:Fallback>
        </mc:AlternateContent>
      </p:grpSp>
      <p:grpSp>
        <p:nvGrpSpPr>
          <p:cNvPr id="20" name="Group 19"/>
          <p:cNvGrpSpPr/>
          <p:nvPr/>
        </p:nvGrpSpPr>
        <p:grpSpPr>
          <a:xfrm>
            <a:off x="6987601" y="2701609"/>
            <a:ext cx="2462932" cy="2454925"/>
            <a:chOff x="7962691" y="3452273"/>
            <a:chExt cx="2462932" cy="2454925"/>
          </a:xfrm>
        </p:grpSpPr>
        <p:pic>
          <p:nvPicPr>
            <p:cNvPr id="17" name="Picture 16"/>
            <p:cNvPicPr>
              <a:picLocks noChangeAspect="1"/>
            </p:cNvPicPr>
            <p:nvPr/>
          </p:nvPicPr>
          <p:blipFill>
            <a:blip r:embed="rId5"/>
            <a:stretch>
              <a:fillRect/>
            </a:stretch>
          </p:blipFill>
          <p:spPr>
            <a:xfrm>
              <a:off x="7962691" y="3678651"/>
              <a:ext cx="2200332" cy="2228547"/>
            </a:xfrm>
            <a:prstGeom prst="rect">
              <a:avLst/>
            </a:prstGeom>
          </p:spPr>
        </p:pic>
        <mc:AlternateContent xmlns:mc="http://schemas.openxmlformats.org/markup-compatibility/2006" xmlns:a14="http://schemas.microsoft.com/office/drawing/2010/main">
          <mc:Choice Requires="a14">
            <p:sp>
              <p:nvSpPr>
                <p:cNvPr id="19" name="Rectangle 18"/>
                <p:cNvSpPr/>
                <p:nvPr/>
              </p:nvSpPr>
              <p:spPr>
                <a:xfrm>
                  <a:off x="10045823" y="3452273"/>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𝑟</m:t>
                            </m:r>
                          </m:e>
                        </m:acc>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0045823" y="3452273"/>
                  <a:ext cx="379800" cy="307777"/>
                </a:xfrm>
                <a:prstGeom prst="rect">
                  <a:avLst/>
                </a:prstGeom>
                <a:blipFill rotWithShape="0">
                  <a:blip r:embed="rId6"/>
                  <a:stretch>
                    <a:fillRect t="-11765" r="-11290"/>
                  </a:stretch>
                </a:blipFill>
              </p:spPr>
              <p:txBody>
                <a:bodyPr/>
                <a:lstStyle/>
                <a:p>
                  <a:r>
                    <a:rPr lang="en-US">
                      <a:noFill/>
                    </a:rPr>
                    <a:t> </a:t>
                  </a:r>
                </a:p>
              </p:txBody>
            </p:sp>
          </mc:Fallback>
        </mc:AlternateContent>
      </p:grpSp>
      <p:sp>
        <p:nvSpPr>
          <p:cNvPr id="22" name="Right Arrow 21"/>
          <p:cNvSpPr/>
          <p:nvPr/>
        </p:nvSpPr>
        <p:spPr>
          <a:xfrm>
            <a:off x="4374962" y="3800597"/>
            <a:ext cx="2059577" cy="4833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152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Aabb Rotation - Optimized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486275"/>
              </a:xfrm>
            </p:spPr>
            <p:txBody>
              <a:bodyPr/>
              <a:lstStyle/>
              <a:p>
                <a:pPr marL="0" indent="0">
                  <a:buNone/>
                </a:pPr>
                <a:r>
                  <a:rPr lang="en-US" dirty="0" smtClean="0">
                    <a:latin typeface="Cambria Math" panose="02040503050406030204" pitchFamily="18" charset="0"/>
                  </a:rPr>
                  <a:t>We have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a14:m>
                <a:r>
                  <a:rPr lang="en-US" b="0" dirty="0" smtClean="0">
                    <a:latin typeface="Cambria Math" panose="02040503050406030204" pitchFamily="18" charset="0"/>
                  </a:rPr>
                  <a:t> and we want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dirty="0" smtClean="0">
                        <a:latin typeface="Cambria Math" panose="02040503050406030204" pitchFamily="18" charset="0"/>
                      </a:rPr>
                      <m:t>′</m:t>
                    </m:r>
                  </m:oMath>
                </a14:m>
                <a:endParaRPr lang="en-US" b="0" dirty="0" smtClean="0">
                  <a:latin typeface="Cambria Math" panose="02040503050406030204" pitchFamily="18" charset="0"/>
                </a:endParaRPr>
              </a:p>
              <a:p>
                <a:pPr marL="0" indent="0">
                  <a:buNone/>
                </a:pPr>
                <a:r>
                  <a:rPr lang="en-US" dirty="0" smtClean="0">
                    <a:latin typeface="Cambria Math" panose="02040503050406030204" pitchFamily="18" charset="0"/>
                  </a:rPr>
                  <a:t>Each can be separated into basis vectors</a:t>
                </a:r>
                <a:endParaRPr lang="en-US" b="0" dirty="0" smtClean="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486275"/>
              </a:xfrm>
              <a:blipFill rotWithShape="0">
                <a:blip r:embed="rId3"/>
                <a:stretch>
                  <a:fillRect l="-1217" t="-2310"/>
                </a:stretch>
              </a:blipFill>
            </p:spPr>
            <p:txBody>
              <a:bodyPr/>
              <a:lstStyle/>
              <a:p>
                <a:r>
                  <a:rPr lang="en-US">
                    <a:noFill/>
                  </a:rPr>
                  <a:t> </a:t>
                </a:r>
              </a:p>
            </p:txBody>
          </p:sp>
        </mc:Fallback>
      </mc:AlternateContent>
      <p:grpSp>
        <p:nvGrpSpPr>
          <p:cNvPr id="8" name="Group 7"/>
          <p:cNvGrpSpPr/>
          <p:nvPr/>
        </p:nvGrpSpPr>
        <p:grpSpPr>
          <a:xfrm>
            <a:off x="2009220" y="2754106"/>
            <a:ext cx="2055375" cy="2034977"/>
            <a:chOff x="4828620" y="3919155"/>
            <a:chExt cx="2055375" cy="2034977"/>
          </a:xfrm>
        </p:grpSpPr>
        <p:pic>
          <p:nvPicPr>
            <p:cNvPr id="4" name="Picture 3"/>
            <p:cNvPicPr>
              <a:picLocks noChangeAspect="1"/>
            </p:cNvPicPr>
            <p:nvPr/>
          </p:nvPicPr>
          <p:blipFill>
            <a:blip r:embed="rId4"/>
            <a:stretch>
              <a:fillRect/>
            </a:stretch>
          </p:blipFill>
          <p:spPr>
            <a:xfrm>
              <a:off x="4828620" y="4226932"/>
              <a:ext cx="1675575" cy="1727200"/>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6418198" y="4001294"/>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𝑟</m:t>
                            </m:r>
                          </m:e>
                        </m:acc>
                      </m:oMath>
                    </m:oMathPara>
                  </a14:m>
                  <a:endParaRPr lang="en-US" sz="14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418198" y="4001294"/>
                  <a:ext cx="379800" cy="307777"/>
                </a:xfrm>
                <a:prstGeom prst="rect">
                  <a:avLst/>
                </a:prstGeom>
                <a:blipFill rotWithShape="0">
                  <a:blip r:embed="rId5"/>
                  <a:stretch>
                    <a:fillRect t="-12000" r="-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433509" y="3919155"/>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oMath>
                    </m:oMathPara>
                  </a14:m>
                  <a:endParaRPr lang="en-US" sz="14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5433509" y="3919155"/>
                  <a:ext cx="379800" cy="307777"/>
                </a:xfrm>
                <a:prstGeom prst="rect">
                  <a:avLst/>
                </a:prstGeom>
                <a:blipFill rotWithShape="0">
                  <a:blip r:embed="rId6"/>
                  <a:stretch>
                    <a:fillRect t="-12000" r="-19355"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504195" y="4935239"/>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oMath>
                    </m:oMathPara>
                  </a14:m>
                  <a:endParaRPr lang="en-US" sz="1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6504195" y="4935239"/>
                  <a:ext cx="379800" cy="307777"/>
                </a:xfrm>
                <a:prstGeom prst="rect">
                  <a:avLst/>
                </a:prstGeom>
                <a:blipFill rotWithShape="0">
                  <a:blip r:embed="rId7"/>
                  <a:stretch>
                    <a:fillRect t="-11765" r="-1746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Rectangle 9"/>
              <p:cNvSpPr/>
              <p:nvPr/>
            </p:nvSpPr>
            <p:spPr>
              <a:xfrm>
                <a:off x="1860479" y="5171049"/>
                <a:ext cx="1973056" cy="4884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r>
                        <a:rPr lang="en-US" sz="1400" i="1">
                          <a:solidFill>
                            <a:schemeClr val="tx1"/>
                          </a:solidFill>
                          <a:latin typeface="Cambria Math" panose="02040503050406030204" pitchFamily="18" charset="0"/>
                        </a:rPr>
                        <m:t>=</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𝑥</m:t>
                          </m:r>
                        </m:e>
                      </m:acc>
                      <m:r>
                        <a:rPr lang="en-US" sz="1400" i="1">
                          <a:solidFill>
                            <a:schemeClr val="tx1"/>
                          </a:solidFill>
                          <a:latin typeface="Cambria Math" panose="02040503050406030204" pitchFamily="18" charset="0"/>
                        </a:rPr>
                        <m:t>+</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𝑦</m:t>
                          </m:r>
                        </m:e>
                      </m:acc>
                      <m:r>
                        <a:rPr lang="en-US" sz="1400" i="1">
                          <a:solidFill>
                            <a:schemeClr val="tx1"/>
                          </a:solidFill>
                          <a:latin typeface="Cambria Math" panose="02040503050406030204" pitchFamily="18" charset="0"/>
                        </a:rPr>
                        <m:t>=</m:t>
                      </m:r>
                      <m:d>
                        <m:dPr>
                          <m:begChr m:val="["/>
                          <m:endChr m:val="]"/>
                          <m:ctrlPr>
                            <a:rPr lang="en-US" sz="1400" i="1">
                              <a:solidFill>
                                <a:schemeClr val="tx1"/>
                              </a:solidFill>
                              <a:latin typeface="Cambria Math" panose="02040503050406030204" pitchFamily="18" charset="0"/>
                            </a:rPr>
                          </m:ctrlPr>
                        </m:dPr>
                        <m:e>
                          <m:m>
                            <m:mPr>
                              <m:plcHide m:val="on"/>
                              <m:mcs>
                                <m:mc>
                                  <m:mcPr>
                                    <m:count m:val="1"/>
                                    <m:mcJc m:val="center"/>
                                  </m:mcPr>
                                </m:mc>
                              </m:mcs>
                              <m:ctrlPr>
                                <a:rPr lang="en-US" sz="1400" i="1">
                                  <a:solidFill>
                                    <a:schemeClr val="tx1"/>
                                  </a:solidFill>
                                  <a:latin typeface="Cambria Math" panose="02040503050406030204" pitchFamily="18" charset="0"/>
                                </a:rPr>
                              </m:ctrlPr>
                            </m:mPr>
                            <m:mr>
                              <m:e>
                                <m:r>
                                  <a:rPr lang="en-US" sz="1400" i="1">
                                    <a:solidFill>
                                      <a:schemeClr val="tx1"/>
                                    </a:solidFill>
                                    <a:latin typeface="Cambria Math" panose="02040503050406030204" pitchFamily="18" charset="0"/>
                                  </a:rPr>
                                  <m:t>𝑥</m:t>
                                </m:r>
                              </m:e>
                            </m:mr>
                            <m:mr>
                              <m:e>
                                <m:r>
                                  <a:rPr lang="en-US" sz="1400" i="1">
                                    <a:solidFill>
                                      <a:schemeClr val="tx1"/>
                                    </a:solidFill>
                                    <a:latin typeface="Cambria Math" panose="02040503050406030204" pitchFamily="18" charset="0"/>
                                  </a:rPr>
                                  <m:t>0</m:t>
                                </m:r>
                              </m:e>
                            </m:mr>
                          </m:m>
                        </m:e>
                      </m:d>
                      <m:r>
                        <a:rPr lang="en-US" sz="1400" i="1">
                          <a:solidFill>
                            <a:schemeClr val="tx1"/>
                          </a:solidFill>
                          <a:latin typeface="Cambria Math" panose="02040503050406030204" pitchFamily="18" charset="0"/>
                        </a:rPr>
                        <m:t>+</m:t>
                      </m:r>
                      <m:d>
                        <m:dPr>
                          <m:begChr m:val="["/>
                          <m:endChr m:val="]"/>
                          <m:ctrlPr>
                            <a:rPr lang="en-US" sz="1400" i="1">
                              <a:solidFill>
                                <a:schemeClr val="tx1"/>
                              </a:solidFill>
                              <a:latin typeface="Cambria Math" panose="02040503050406030204" pitchFamily="18" charset="0"/>
                            </a:rPr>
                          </m:ctrlPr>
                        </m:dPr>
                        <m:e>
                          <m:m>
                            <m:mPr>
                              <m:plcHide m:val="on"/>
                              <m:mcs>
                                <m:mc>
                                  <m:mcPr>
                                    <m:count m:val="1"/>
                                    <m:mcJc m:val="center"/>
                                  </m:mcPr>
                                </m:mc>
                              </m:mcs>
                              <m:ctrlPr>
                                <a:rPr lang="en-US" sz="1400" i="1">
                                  <a:solidFill>
                                    <a:schemeClr val="tx1"/>
                                  </a:solidFill>
                                  <a:latin typeface="Cambria Math" panose="02040503050406030204" pitchFamily="18" charset="0"/>
                                </a:rPr>
                              </m:ctrlPr>
                            </m:mPr>
                            <m:mr>
                              <m:e>
                                <m:r>
                                  <a:rPr lang="en-US" sz="1400" i="1">
                                    <a:solidFill>
                                      <a:schemeClr val="tx1"/>
                                    </a:solidFill>
                                    <a:latin typeface="Cambria Math" panose="02040503050406030204" pitchFamily="18" charset="0"/>
                                  </a:rPr>
                                  <m:t>0</m:t>
                                </m:r>
                              </m:e>
                            </m:mr>
                            <m:mr>
                              <m:e>
                                <m:r>
                                  <a:rPr lang="en-US" sz="1400" i="1">
                                    <a:solidFill>
                                      <a:schemeClr val="tx1"/>
                                    </a:solidFill>
                                    <a:latin typeface="Cambria Math" panose="02040503050406030204" pitchFamily="18" charset="0"/>
                                  </a:rPr>
                                  <m:t>𝑦</m:t>
                                </m:r>
                              </m:e>
                            </m:mr>
                          </m:m>
                        </m:e>
                      </m:d>
                    </m:oMath>
                  </m:oMathPara>
                </a14:m>
                <a:endParaRPr lang="en-US" sz="1400" dirty="0">
                  <a:solidFill>
                    <a:schemeClr val="tx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1860479" y="5171049"/>
                <a:ext cx="1973056" cy="488403"/>
              </a:xfrm>
              <a:prstGeom prst="rect">
                <a:avLst/>
              </a:prstGeom>
              <a:blipFill rotWithShape="0">
                <a:blip r:embed="rId8"/>
                <a:stretch>
                  <a:fillRect b="-3750"/>
                </a:stretch>
              </a:blipFill>
            </p:spPr>
            <p:txBody>
              <a:bodyPr/>
              <a:lstStyle/>
              <a:p>
                <a:r>
                  <a:rPr lang="en-US">
                    <a:noFill/>
                  </a:rPr>
                  <a:t> </a:t>
                </a:r>
              </a:p>
            </p:txBody>
          </p:sp>
        </mc:Fallback>
      </mc:AlternateContent>
      <p:grpSp>
        <p:nvGrpSpPr>
          <p:cNvPr id="11" name="Group 10"/>
          <p:cNvGrpSpPr/>
          <p:nvPr/>
        </p:nvGrpSpPr>
        <p:grpSpPr>
          <a:xfrm>
            <a:off x="6438439" y="2526284"/>
            <a:ext cx="2541516" cy="2487812"/>
            <a:chOff x="7300583" y="3642838"/>
            <a:chExt cx="2541516" cy="2487812"/>
          </a:xfrm>
        </p:grpSpPr>
        <mc:AlternateContent xmlns:mc="http://schemas.openxmlformats.org/markup-compatibility/2006" xmlns:a14="http://schemas.microsoft.com/office/drawing/2010/main">
          <mc:Choice Requires="a14">
            <p:sp>
              <p:nvSpPr>
                <p:cNvPr id="12" name="Rectangle 11"/>
                <p:cNvSpPr/>
                <p:nvPr/>
              </p:nvSpPr>
              <p:spPr>
                <a:xfrm>
                  <a:off x="8197676" y="3642838"/>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solidFill>
                                  <a:schemeClr val="tx1"/>
                                </a:solidFill>
                                <a:latin typeface="Cambria Math" panose="02040503050406030204" pitchFamily="18" charset="0"/>
                              </a:rPr>
                            </m:ctrlPr>
                          </m:sSup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e>
                          <m:sup>
                            <m:r>
                              <a:rPr lang="en-US" sz="1400" b="0" i="1" smtClean="0">
                                <a:solidFill>
                                  <a:schemeClr val="tx1"/>
                                </a:solidFill>
                                <a:latin typeface="Cambria Math" panose="02040503050406030204" pitchFamily="18" charset="0"/>
                              </a:rPr>
                              <m:t>′</m:t>
                            </m:r>
                          </m:sup>
                        </m:sSup>
                      </m:oMath>
                    </m:oMathPara>
                  </a14:m>
                  <a:endParaRPr lang="en-US" sz="1400"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8197676" y="3642838"/>
                  <a:ext cx="379800" cy="307777"/>
                </a:xfrm>
                <a:prstGeom prst="rect">
                  <a:avLst/>
                </a:prstGeom>
                <a:blipFill rotWithShape="0">
                  <a:blip r:embed="rId9"/>
                  <a:stretch>
                    <a:fillRect t="-11765" r="-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9341379" y="3693517"/>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solidFill>
                                  <a:schemeClr val="tx1"/>
                                </a:solidFill>
                                <a:latin typeface="Cambria Math" panose="02040503050406030204" pitchFamily="18" charset="0"/>
                              </a:rPr>
                            </m:ctrlPr>
                          </m:sSup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𝑟</m:t>
                                </m:r>
                              </m:e>
                            </m:acc>
                          </m:e>
                          <m:sup>
                            <m:r>
                              <a:rPr lang="en-US" sz="1400" b="0" i="1" smtClean="0">
                                <a:solidFill>
                                  <a:schemeClr val="tx1"/>
                                </a:solidFill>
                                <a:latin typeface="Cambria Math" panose="02040503050406030204" pitchFamily="18" charset="0"/>
                              </a:rPr>
                              <m:t>′</m:t>
                            </m:r>
                          </m:sup>
                        </m:sSup>
                      </m:oMath>
                    </m:oMathPara>
                  </a14:m>
                  <a:endParaRPr lang="en-US" sz="14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9341379" y="3693517"/>
                  <a:ext cx="379800" cy="307777"/>
                </a:xfrm>
                <a:prstGeom prst="rect">
                  <a:avLst/>
                </a:prstGeom>
                <a:blipFill rotWithShape="0">
                  <a:blip r:embed="rId10"/>
                  <a:stretch>
                    <a:fillRect t="-11765" r="-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9462299" y="4895276"/>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solidFill>
                                  <a:schemeClr val="tx1"/>
                                </a:solidFill>
                                <a:latin typeface="Cambria Math" panose="02040503050406030204" pitchFamily="18" charset="0"/>
                              </a:rPr>
                            </m:ctrlPr>
                          </m:sSupPr>
                          <m:e>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e>
                          <m:sup>
                            <m:r>
                              <a:rPr lang="en-US" sz="1400" b="0" i="1" smtClean="0">
                                <a:solidFill>
                                  <a:schemeClr val="tx1"/>
                                </a:solidFill>
                                <a:latin typeface="Cambria Math" panose="02040503050406030204" pitchFamily="18" charset="0"/>
                              </a:rPr>
                              <m:t>′</m:t>
                            </m:r>
                          </m:sup>
                        </m:sSup>
                      </m:oMath>
                    </m:oMathPara>
                  </a14:m>
                  <a:endParaRPr lang="en-US" sz="1400"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9462299" y="4895276"/>
                  <a:ext cx="379800" cy="307777"/>
                </a:xfrm>
                <a:prstGeom prst="rect">
                  <a:avLst/>
                </a:prstGeom>
                <a:blipFill rotWithShape="0">
                  <a:blip r:embed="rId11"/>
                  <a:stretch>
                    <a:fillRect t="-12000" r="-9677"/>
                  </a:stretch>
                </a:blipFill>
              </p:spPr>
              <p:txBody>
                <a:bodyPr/>
                <a:lstStyle/>
                <a:p>
                  <a:r>
                    <a:rPr lang="en-US">
                      <a:noFill/>
                    </a:rPr>
                    <a:t> </a:t>
                  </a:r>
                </a:p>
              </p:txBody>
            </p:sp>
          </mc:Fallback>
        </mc:AlternateContent>
        <p:pic>
          <p:nvPicPr>
            <p:cNvPr id="15" name="Picture 14"/>
            <p:cNvPicPr>
              <a:picLocks noChangeAspect="1"/>
            </p:cNvPicPr>
            <p:nvPr/>
          </p:nvPicPr>
          <p:blipFill>
            <a:blip r:embed="rId12"/>
            <a:stretch>
              <a:fillRect/>
            </a:stretch>
          </p:blipFill>
          <p:spPr>
            <a:xfrm>
              <a:off x="7300583" y="3946250"/>
              <a:ext cx="2157938" cy="2184400"/>
            </a:xfrm>
            <a:prstGeom prst="rect">
              <a:avLst/>
            </a:prstGeom>
          </p:spPr>
        </p:pic>
      </p:grpSp>
      <mc:AlternateContent xmlns:mc="http://schemas.openxmlformats.org/markup-compatibility/2006" xmlns:a14="http://schemas.microsoft.com/office/drawing/2010/main">
        <mc:Choice Requires="a14">
          <p:sp>
            <p:nvSpPr>
              <p:cNvPr id="16" name="Rectangle 15"/>
              <p:cNvSpPr/>
              <p:nvPr/>
            </p:nvSpPr>
            <p:spPr>
              <a:xfrm>
                <a:off x="6373142" y="5176281"/>
                <a:ext cx="2441051" cy="4884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solidFill>
                                <a:schemeClr val="tx1"/>
                              </a:solidFill>
                              <a:latin typeface="Cambria Math" panose="02040503050406030204" pitchFamily="18" charset="0"/>
                            </a:rPr>
                          </m:ctrlPr>
                        </m:sSupPr>
                        <m:e>
                          <m:acc>
                            <m:accPr>
                              <m:chr m:val="⃗"/>
                              <m:ctrlPr>
                                <a:rPr lang="en-US" sz="1400" i="1" smtClean="0">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𝑟</m:t>
                              </m:r>
                            </m:e>
                          </m:acc>
                        </m:e>
                        <m:sup>
                          <m:r>
                            <a:rPr lang="en-US" sz="1400" b="0" i="1" smtClean="0">
                              <a:solidFill>
                                <a:schemeClr val="tx1"/>
                              </a:solidFill>
                              <a:latin typeface="Cambria Math" panose="02040503050406030204" pitchFamily="18" charset="0"/>
                            </a:rPr>
                            <m:t>′</m:t>
                          </m:r>
                        </m:sup>
                      </m:sSup>
                      <m:r>
                        <a:rPr lang="en-US" sz="1400" i="1">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𝑥</m:t>
                              </m:r>
                            </m:e>
                          </m:acc>
                        </m:e>
                        <m:sup>
                          <m:r>
                            <a:rPr lang="en-US" sz="1400" b="0" i="1" smtClean="0">
                              <a:solidFill>
                                <a:schemeClr val="tx1"/>
                              </a:solidFill>
                              <a:latin typeface="Cambria Math" panose="02040503050406030204" pitchFamily="18" charset="0"/>
                            </a:rPr>
                            <m:t>′</m:t>
                          </m:r>
                        </m:sup>
                      </m:sSup>
                      <m:r>
                        <a:rPr lang="en-US" sz="1400" i="1">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𝑦</m:t>
                              </m:r>
                            </m:e>
                          </m:acc>
                        </m:e>
                        <m:sup>
                          <m:r>
                            <a:rPr lang="en-US" sz="1400" b="0" i="1" smtClean="0">
                              <a:solidFill>
                                <a:schemeClr val="tx1"/>
                              </a:solidFill>
                              <a:latin typeface="Cambria Math" panose="02040503050406030204" pitchFamily="18" charset="0"/>
                            </a:rPr>
                            <m:t>′</m:t>
                          </m:r>
                        </m:sup>
                      </m:sSup>
                      <m:r>
                        <a:rPr lang="en-US" sz="1400" i="1">
                          <a:solidFill>
                            <a:schemeClr val="tx1"/>
                          </a:solidFill>
                          <a:latin typeface="Cambria Math" panose="02040503050406030204" pitchFamily="18" charset="0"/>
                        </a:rPr>
                        <m:t>=</m:t>
                      </m:r>
                      <m:d>
                        <m:dPr>
                          <m:begChr m:val="["/>
                          <m:endChr m:val="]"/>
                          <m:ctrlPr>
                            <a:rPr lang="en-US" sz="1400" i="1">
                              <a:solidFill>
                                <a:schemeClr val="tx1"/>
                              </a:solidFill>
                              <a:latin typeface="Cambria Math" panose="02040503050406030204" pitchFamily="18" charset="0"/>
                            </a:rPr>
                          </m:ctrlPr>
                        </m:dPr>
                        <m:e>
                          <m:m>
                            <m:mPr>
                              <m:plcHide m:val="on"/>
                              <m:mcs>
                                <m:mc>
                                  <m:mcPr>
                                    <m:count m:val="1"/>
                                    <m:mcJc m:val="center"/>
                                  </m:mcPr>
                                </m:mc>
                              </m:mcs>
                              <m:ctrlPr>
                                <a:rPr lang="en-US" sz="1400" i="1">
                                  <a:solidFill>
                                    <a:schemeClr val="tx1"/>
                                  </a:solidFill>
                                  <a:latin typeface="Cambria Math" panose="02040503050406030204" pitchFamily="18" charset="0"/>
                                </a:rPr>
                              </m:ctrlPr>
                            </m:mPr>
                            <m:mr>
                              <m:e>
                                <m:sSup>
                                  <m:sSupPr>
                                    <m:ctrlPr>
                                      <a:rPr lang="en-US" sz="1400" b="0" i="1" smtClean="0">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𝑥</m:t>
                                    </m:r>
                                  </m:e>
                                  <m:sup>
                                    <m:r>
                                      <a:rPr lang="en-US" sz="1400" b="0" i="1" smtClean="0">
                                        <a:solidFill>
                                          <a:schemeClr val="tx1"/>
                                        </a:solidFill>
                                        <a:latin typeface="Cambria Math" panose="02040503050406030204" pitchFamily="18" charset="0"/>
                                      </a:rPr>
                                      <m:t>′</m:t>
                                    </m:r>
                                  </m:sup>
                                </m:sSup>
                              </m:e>
                            </m:mr>
                            <m:mr>
                              <m:e>
                                <m:r>
                                  <a:rPr lang="en-US" sz="1400" i="1">
                                    <a:solidFill>
                                      <a:schemeClr val="tx1"/>
                                    </a:solidFill>
                                    <a:latin typeface="Cambria Math" panose="02040503050406030204" pitchFamily="18" charset="0"/>
                                  </a:rPr>
                                  <m:t>0</m:t>
                                </m:r>
                              </m:e>
                            </m:mr>
                          </m:m>
                        </m:e>
                      </m:d>
                      <m:r>
                        <a:rPr lang="en-US" sz="1400" i="1">
                          <a:solidFill>
                            <a:schemeClr val="tx1"/>
                          </a:solidFill>
                          <a:latin typeface="Cambria Math" panose="02040503050406030204" pitchFamily="18" charset="0"/>
                        </a:rPr>
                        <m:t>+</m:t>
                      </m:r>
                      <m:d>
                        <m:dPr>
                          <m:begChr m:val="["/>
                          <m:endChr m:val="]"/>
                          <m:ctrlPr>
                            <a:rPr lang="en-US" sz="1400" i="1">
                              <a:solidFill>
                                <a:schemeClr val="tx1"/>
                              </a:solidFill>
                              <a:latin typeface="Cambria Math" panose="02040503050406030204" pitchFamily="18" charset="0"/>
                            </a:rPr>
                          </m:ctrlPr>
                        </m:dPr>
                        <m:e>
                          <m:m>
                            <m:mPr>
                              <m:plcHide m:val="on"/>
                              <m:mcs>
                                <m:mc>
                                  <m:mcPr>
                                    <m:count m:val="1"/>
                                    <m:mcJc m:val="center"/>
                                  </m:mcPr>
                                </m:mc>
                              </m:mcs>
                              <m:ctrlPr>
                                <a:rPr lang="en-US" sz="1400" i="1">
                                  <a:solidFill>
                                    <a:schemeClr val="tx1"/>
                                  </a:solidFill>
                                  <a:latin typeface="Cambria Math" panose="02040503050406030204" pitchFamily="18" charset="0"/>
                                </a:rPr>
                              </m:ctrlPr>
                            </m:mPr>
                            <m:mr>
                              <m:e>
                                <m:r>
                                  <a:rPr lang="en-US" sz="1400" i="1">
                                    <a:solidFill>
                                      <a:schemeClr val="tx1"/>
                                    </a:solidFill>
                                    <a:latin typeface="Cambria Math" panose="02040503050406030204" pitchFamily="18" charset="0"/>
                                  </a:rPr>
                                  <m:t>0</m:t>
                                </m:r>
                              </m:e>
                            </m:mr>
                            <m:mr>
                              <m:e>
                                <m:sSup>
                                  <m:sSupPr>
                                    <m:ctrlPr>
                                      <a:rPr lang="en-US" sz="1400" b="0" i="1" smtClean="0">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𝑦</m:t>
                                    </m:r>
                                  </m:e>
                                  <m:sup>
                                    <m:r>
                                      <a:rPr lang="en-US" sz="1400" b="0" i="1" smtClean="0">
                                        <a:solidFill>
                                          <a:schemeClr val="tx1"/>
                                        </a:solidFill>
                                        <a:latin typeface="Cambria Math" panose="02040503050406030204" pitchFamily="18" charset="0"/>
                                      </a:rPr>
                                      <m:t>′</m:t>
                                    </m:r>
                                  </m:sup>
                                </m:sSup>
                              </m:e>
                            </m:mr>
                          </m:m>
                        </m:e>
                      </m:d>
                    </m:oMath>
                  </m:oMathPara>
                </a14:m>
                <a:endParaRPr lang="en-US" sz="14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6373142" y="5176281"/>
                <a:ext cx="2441051" cy="488403"/>
              </a:xfrm>
              <a:prstGeom prst="rect">
                <a:avLst/>
              </a:prstGeom>
              <a:blipFill rotWithShape="0">
                <a:blip r:embed="rId13"/>
                <a:stretch>
                  <a:fillRect b="-3750"/>
                </a:stretch>
              </a:blipFill>
            </p:spPr>
            <p:txBody>
              <a:bodyPr/>
              <a:lstStyle/>
              <a:p>
                <a:r>
                  <a:rPr lang="en-US">
                    <a:noFill/>
                  </a:rPr>
                  <a:t> </a:t>
                </a:r>
              </a:p>
            </p:txBody>
          </p:sp>
        </mc:Fallback>
      </mc:AlternateContent>
    </p:spTree>
    <p:extLst>
      <p:ext uri="{BB962C8B-B14F-4D97-AF65-F5344CB8AC3E}">
        <p14:creationId xmlns:p14="http://schemas.microsoft.com/office/powerpoint/2010/main" val="1171207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Aabb Rotation - Optimized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0" dirty="0" smtClean="0"/>
                  <a:t>We get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r>
                  <a:rPr lang="en-US" b="0" dirty="0" smtClean="0"/>
                  <a:t> from the most-positive y-value point</a:t>
                </a:r>
              </a:p>
              <a:p>
                <a:pPr marL="0" indent="0">
                  <a:buNone/>
                </a:pPr>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grpSp>
        <p:nvGrpSpPr>
          <p:cNvPr id="16" name="Group 15"/>
          <p:cNvGrpSpPr/>
          <p:nvPr/>
        </p:nvGrpSpPr>
        <p:grpSpPr>
          <a:xfrm>
            <a:off x="4421862" y="2745631"/>
            <a:ext cx="2157938" cy="2511326"/>
            <a:chOff x="3712106" y="3438624"/>
            <a:chExt cx="2157938" cy="2511326"/>
          </a:xfrm>
        </p:grpSpPr>
        <p:pic>
          <p:nvPicPr>
            <p:cNvPr id="12" name="Picture 11"/>
            <p:cNvPicPr>
              <a:picLocks noChangeAspect="1"/>
            </p:cNvPicPr>
            <p:nvPr/>
          </p:nvPicPr>
          <p:blipFill>
            <a:blip r:embed="rId4"/>
            <a:stretch>
              <a:fillRect/>
            </a:stretch>
          </p:blipFill>
          <p:spPr>
            <a:xfrm>
              <a:off x="3712106" y="3727450"/>
              <a:ext cx="2157938" cy="2222500"/>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5105226" y="3438624"/>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𝑝</m:t>
                            </m:r>
                          </m:e>
                        </m:acc>
                      </m:oMath>
                    </m:oMathPara>
                  </a14:m>
                  <a:endParaRPr lang="en-US" sz="14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5105226" y="3438624"/>
                  <a:ext cx="379800" cy="307777"/>
                </a:xfrm>
                <a:prstGeom prst="rect">
                  <a:avLst/>
                </a:prstGeom>
                <a:blipFill rotWithShape="0">
                  <a:blip r:embed="rId5"/>
                  <a:stretch>
                    <a:fillRect t="-11765" r="-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989726" y="4027071"/>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𝑦</m:t>
                            </m:r>
                          </m:e>
                          <m:sup>
                            <m:r>
                              <a:rPr lang="en-US" sz="1400" b="0" i="1" smtClean="0">
                                <a:solidFill>
                                  <a:schemeClr val="tx1"/>
                                </a:solidFill>
                                <a:latin typeface="Cambria Math" panose="02040503050406030204" pitchFamily="18" charset="0"/>
                              </a:rPr>
                              <m:t>′</m:t>
                            </m:r>
                          </m:sup>
                        </m:sSup>
                      </m:oMath>
                    </m:oMathPara>
                  </a14:m>
                  <a:endParaRPr lang="en-US" sz="1400"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4989726" y="4027071"/>
                  <a:ext cx="379800" cy="307777"/>
                </a:xfrm>
                <a:prstGeom prst="rect">
                  <a:avLst/>
                </a:prstGeom>
                <a:blipFill rotWithShape="0">
                  <a:blip r:embed="rId6"/>
                  <a:stretch>
                    <a:fillRect b="-2000"/>
                  </a:stretch>
                </a:blipFill>
              </p:spPr>
              <p:txBody>
                <a:bodyPr/>
                <a:lstStyle/>
                <a:p>
                  <a:r>
                    <a:rPr lang="en-US">
                      <a:noFill/>
                    </a:rPr>
                    <a:t> </a:t>
                  </a:r>
                </a:p>
              </p:txBody>
            </p:sp>
          </mc:Fallback>
        </mc:AlternateContent>
      </p:grpSp>
    </p:spTree>
    <p:extLst>
      <p:ext uri="{BB962C8B-B14F-4D97-AF65-F5344CB8AC3E}">
        <p14:creationId xmlns:p14="http://schemas.microsoft.com/office/powerpoint/2010/main" val="3542773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Aabb Rotation - Optimized</a:t>
            </a:r>
          </a:p>
        </p:txBody>
      </p:sp>
      <p:sp>
        <p:nvSpPr>
          <p:cNvPr id="3" name="Content Placeholder 2"/>
          <p:cNvSpPr>
            <a:spLocks noGrp="1"/>
          </p:cNvSpPr>
          <p:nvPr>
            <p:ph idx="1"/>
          </p:nvPr>
        </p:nvSpPr>
        <p:spPr/>
        <p:txBody>
          <a:bodyPr/>
          <a:lstStyle/>
          <a:p>
            <a:pPr marL="0" indent="0">
              <a:buNone/>
            </a:pPr>
            <a:r>
              <a:rPr lang="en-US" b="0" dirty="0" smtClean="0"/>
              <a:t>We can compute any point from the transformed bases</a:t>
            </a:r>
          </a:p>
        </p:txBody>
      </p:sp>
      <p:grpSp>
        <p:nvGrpSpPr>
          <p:cNvPr id="17" name="Group 16"/>
          <p:cNvGrpSpPr/>
          <p:nvPr/>
        </p:nvGrpSpPr>
        <p:grpSpPr>
          <a:xfrm>
            <a:off x="4421862" y="2745631"/>
            <a:ext cx="2157938" cy="2530277"/>
            <a:chOff x="5807606" y="3284735"/>
            <a:chExt cx="2157938" cy="2530277"/>
          </a:xfrm>
        </p:grpSpPr>
        <p:pic>
          <p:nvPicPr>
            <p:cNvPr id="18" name="Picture 17"/>
            <p:cNvPicPr>
              <a:picLocks noChangeAspect="1"/>
            </p:cNvPicPr>
            <p:nvPr/>
          </p:nvPicPr>
          <p:blipFill>
            <a:blip r:embed="rId3"/>
            <a:stretch>
              <a:fillRect/>
            </a:stretch>
          </p:blipFill>
          <p:spPr>
            <a:xfrm>
              <a:off x="5807606" y="3592512"/>
              <a:ext cx="2157938" cy="2222500"/>
            </a:xfrm>
            <a:prstGeom prst="rect">
              <a:avLst/>
            </a:prstGeom>
          </p:spPr>
        </p:pic>
        <mc:AlternateContent xmlns:mc="http://schemas.openxmlformats.org/markup-compatibility/2006" xmlns:a14="http://schemas.microsoft.com/office/drawing/2010/main">
          <mc:Choice Requires="a14">
            <p:sp>
              <p:nvSpPr>
                <p:cNvPr id="19" name="Rectangle 18"/>
                <p:cNvSpPr/>
                <p:nvPr/>
              </p:nvSpPr>
              <p:spPr>
                <a:xfrm>
                  <a:off x="7194410" y="3284735"/>
                  <a:ext cx="379800" cy="307777"/>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𝑝</m:t>
                            </m:r>
                          </m:e>
                        </m:acc>
                      </m:oMath>
                    </m:oMathPara>
                  </a14:m>
                  <a:endParaRPr lang="en-US" sz="14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7194410" y="3284735"/>
                  <a:ext cx="379800" cy="307777"/>
                </a:xfrm>
                <a:prstGeom prst="rect">
                  <a:avLst/>
                </a:prstGeom>
                <a:blipFill rotWithShape="0">
                  <a:blip r:embed="rId4"/>
                  <a:stretch>
                    <a:fillRect t="-11765" r="-1904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096000" y="3693517"/>
                  <a:ext cx="379800" cy="307777"/>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𝑴</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oMath>
                    </m:oMathPara>
                  </a14:m>
                  <a:endParaRPr lang="en-US" sz="1400" dirty="0">
                    <a:solidFill>
                      <a:schemeClr val="tx1"/>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6096000" y="3693517"/>
                  <a:ext cx="379800" cy="307777"/>
                </a:xfrm>
                <a:prstGeom prst="rect">
                  <a:avLst/>
                </a:prstGeom>
                <a:blipFill rotWithShape="0">
                  <a:blip r:embed="rId5"/>
                  <a:stretch>
                    <a:fillRect t="-11765" r="-492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7585744" y="4180959"/>
                  <a:ext cx="379800" cy="307777"/>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𝑴</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oMath>
                    </m:oMathPara>
                  </a14:m>
                  <a:endParaRPr lang="en-US" sz="1400" dirty="0">
                    <a:solidFill>
                      <a:schemeClr val="tx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7585744" y="4180959"/>
                  <a:ext cx="379800" cy="307777"/>
                </a:xfrm>
                <a:prstGeom prst="rect">
                  <a:avLst/>
                </a:prstGeom>
                <a:blipFill rotWithShape="0">
                  <a:blip r:embed="rId6"/>
                  <a:stretch>
                    <a:fillRect t="-11765" r="-48387"/>
                  </a:stretch>
                </a:blipFill>
                <a:ln>
                  <a:no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Rectangle 21"/>
              <p:cNvSpPr/>
              <p:nvPr/>
            </p:nvSpPr>
            <p:spPr>
              <a:xfrm>
                <a:off x="4808178" y="5477380"/>
                <a:ext cx="1581722" cy="307777"/>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𝑝</m:t>
                          </m:r>
                        </m:e>
                      </m:acc>
                      <m:r>
                        <a:rPr lang="en-US" sz="1400" b="0" i="1" smtClean="0">
                          <a:solidFill>
                            <a:schemeClr val="tx1"/>
                          </a:solidFill>
                          <a:latin typeface="Cambria Math" panose="02040503050406030204" pitchFamily="18" charset="0"/>
                        </a:rPr>
                        <m:t>=</m:t>
                      </m:r>
                      <m:r>
                        <a:rPr lang="en-US" sz="1400" b="1" i="1" smtClean="0">
                          <a:solidFill>
                            <a:schemeClr val="tx1"/>
                          </a:solidFill>
                          <a:latin typeface="Cambria Math" panose="02040503050406030204" pitchFamily="18" charset="0"/>
                        </a:rPr>
                        <m:t>𝑴</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r>
                        <a:rPr lang="en-US" sz="1400" b="0" i="1" smtClean="0">
                          <a:solidFill>
                            <a:schemeClr val="tx1"/>
                          </a:solidFill>
                          <a:latin typeface="Cambria Math" panose="02040503050406030204" pitchFamily="18" charset="0"/>
                        </a:rPr>
                        <m:t>+</m:t>
                      </m:r>
                      <m:r>
                        <a:rPr lang="en-US" sz="1400" b="1" i="1" smtClean="0">
                          <a:solidFill>
                            <a:schemeClr val="tx1"/>
                          </a:solidFill>
                          <a:latin typeface="Cambria Math" panose="02040503050406030204" pitchFamily="18" charset="0"/>
                        </a:rPr>
                        <m:t>𝑴</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oMath>
                  </m:oMathPara>
                </a14:m>
                <a:endParaRPr lang="en-US" sz="1400" dirty="0">
                  <a:solidFill>
                    <a:schemeClr val="tx1"/>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4808178" y="5477380"/>
                <a:ext cx="1581722" cy="307777"/>
              </a:xfrm>
              <a:prstGeom prst="rect">
                <a:avLst/>
              </a:prstGeom>
              <a:blipFill rotWithShape="0">
                <a:blip r:embed="rId7"/>
                <a:stretch>
                  <a:fillRect t="-12000" r="-1931" b="-200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684900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Volumes</a:t>
            </a:r>
            <a:endParaRPr lang="en-US" dirty="0"/>
          </a:p>
        </p:txBody>
      </p:sp>
      <p:sp>
        <p:nvSpPr>
          <p:cNvPr id="3" name="Content Placeholder 2"/>
          <p:cNvSpPr>
            <a:spLocks noGrp="1"/>
          </p:cNvSpPr>
          <p:nvPr>
            <p:ph idx="1"/>
          </p:nvPr>
        </p:nvSpPr>
        <p:spPr/>
        <p:txBody>
          <a:bodyPr/>
          <a:lstStyle/>
          <a:p>
            <a:pPr marL="0" indent="0">
              <a:buNone/>
            </a:pPr>
            <a:r>
              <a:rPr lang="en-US" dirty="0" smtClean="0"/>
              <a:t>What is a bounding volume?</a:t>
            </a:r>
          </a:p>
          <a:p>
            <a:pPr marL="457200" lvl="1" indent="0">
              <a:buNone/>
            </a:pPr>
            <a:r>
              <a:rPr lang="en-US" dirty="0" smtClean="0"/>
              <a:t>A shape that fully contains a (typically) more expensive underlying shape</a:t>
            </a:r>
          </a:p>
          <a:p>
            <a:pPr marL="0" indent="0">
              <a:buNone/>
            </a:pPr>
            <a:endParaRPr lang="en-US" dirty="0"/>
          </a:p>
        </p:txBody>
      </p:sp>
      <p:pic>
        <p:nvPicPr>
          <p:cNvPr id="4" name="Picture 3"/>
          <p:cNvPicPr>
            <a:picLocks noChangeAspect="1"/>
          </p:cNvPicPr>
          <p:nvPr/>
        </p:nvPicPr>
        <p:blipFill>
          <a:blip r:embed="rId3"/>
          <a:stretch>
            <a:fillRect/>
          </a:stretch>
        </p:blipFill>
        <p:spPr>
          <a:xfrm>
            <a:off x="4061740" y="2802412"/>
            <a:ext cx="1865724" cy="1867677"/>
          </a:xfrm>
          <a:prstGeom prst="rect">
            <a:avLst/>
          </a:prstGeom>
        </p:spPr>
      </p:pic>
    </p:spTree>
    <p:extLst>
      <p:ext uri="{BB962C8B-B14F-4D97-AF65-F5344CB8AC3E}">
        <p14:creationId xmlns:p14="http://schemas.microsoft.com/office/powerpoint/2010/main" val="2644001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00124" y="3078995"/>
            <a:ext cx="2157938" cy="2197100"/>
          </a:xfrm>
          <a:prstGeom prst="rect">
            <a:avLst/>
          </a:prstGeom>
        </p:spPr>
      </p:pic>
      <p:sp>
        <p:nvSpPr>
          <p:cNvPr id="2" name="Title 1"/>
          <p:cNvSpPr>
            <a:spLocks noGrp="1"/>
          </p:cNvSpPr>
          <p:nvPr>
            <p:ph type="title"/>
          </p:nvPr>
        </p:nvSpPr>
        <p:spPr/>
        <p:txBody>
          <a:bodyPr/>
          <a:lstStyle/>
          <a:p>
            <a:r>
              <a:rPr lang="en-US" dirty="0"/>
              <a:t>Aabb Rotation - Optimized</a:t>
            </a:r>
          </a:p>
        </p:txBody>
      </p:sp>
      <p:sp>
        <p:nvSpPr>
          <p:cNvPr id="3" name="Content Placeholder 2"/>
          <p:cNvSpPr>
            <a:spLocks noGrp="1"/>
          </p:cNvSpPr>
          <p:nvPr>
            <p:ph idx="1"/>
          </p:nvPr>
        </p:nvSpPr>
        <p:spPr/>
        <p:txBody>
          <a:bodyPr/>
          <a:lstStyle/>
          <a:p>
            <a:pPr marL="0" indent="0">
              <a:buNone/>
            </a:pPr>
            <a:r>
              <a:rPr lang="en-US" b="0" dirty="0" smtClean="0"/>
              <a:t>How do we know whether to add or subtract a basis?</a:t>
            </a:r>
          </a:p>
        </p:txBody>
      </p:sp>
      <mc:AlternateContent xmlns:mc="http://schemas.openxmlformats.org/markup-compatibility/2006" xmlns:a14="http://schemas.microsoft.com/office/drawing/2010/main">
        <mc:Choice Requires="a14">
          <p:sp>
            <p:nvSpPr>
              <p:cNvPr id="15" name="Rectangle 14"/>
              <p:cNvSpPr/>
              <p:nvPr/>
            </p:nvSpPr>
            <p:spPr>
              <a:xfrm>
                <a:off x="6378262" y="4353065"/>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𝑴</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oMath>
                  </m:oMathPara>
                </a14:m>
                <a:endParaRPr lang="en-US" sz="1400" dirty="0">
                  <a:solidFill>
                    <a:schemeClr val="tx1"/>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6378262" y="4353065"/>
                <a:ext cx="379800" cy="307777"/>
              </a:xfrm>
              <a:prstGeom prst="rect">
                <a:avLst/>
              </a:prstGeom>
              <a:blipFill rotWithShape="0">
                <a:blip r:embed="rId4"/>
                <a:stretch>
                  <a:fillRect t="-11765" r="-47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839666" y="3125926"/>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𝑴</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oMath>
                  </m:oMathPara>
                </a14:m>
                <a:endParaRPr lang="en-US" sz="1400" dirty="0">
                  <a:solidFill>
                    <a:schemeClr val="tx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5839666" y="3125926"/>
                <a:ext cx="379800" cy="307777"/>
              </a:xfrm>
              <a:prstGeom prst="rect">
                <a:avLst/>
              </a:prstGeom>
              <a:blipFill rotWithShape="0">
                <a:blip r:embed="rId5"/>
                <a:stretch>
                  <a:fillRect t="-12000" r="-50000"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456437" y="2936122"/>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oMath>
                  </m:oMathPara>
                </a14:m>
                <a:endParaRPr lang="en-US" sz="1400"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456437" y="2936122"/>
                <a:ext cx="379800" cy="307777"/>
              </a:xfrm>
              <a:prstGeom prst="rect">
                <a:avLst/>
              </a:prstGeom>
              <a:blipFill rotWithShape="0">
                <a:blip r:embed="rId6"/>
                <a:stretch>
                  <a:fillRect t="-12000" r="-19355"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420394" y="3934659"/>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oMath>
                  </m:oMathPara>
                </a14:m>
                <a:endParaRPr lang="en-US" sz="1400"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3420394" y="3934659"/>
                <a:ext cx="379800" cy="307777"/>
              </a:xfrm>
              <a:prstGeom prst="rect">
                <a:avLst/>
              </a:prstGeom>
              <a:blipFill rotWithShape="0">
                <a:blip r:embed="rId7"/>
                <a:stretch>
                  <a:fillRect t="-11765" r="-19355"/>
                </a:stretch>
              </a:blipFill>
            </p:spPr>
            <p:txBody>
              <a:bodyPr/>
              <a:lstStyle/>
              <a:p>
                <a:r>
                  <a:rPr lang="en-US">
                    <a:noFill/>
                  </a:rPr>
                  <a:t> </a:t>
                </a:r>
              </a:p>
            </p:txBody>
          </p:sp>
        </mc:Fallback>
      </mc:AlternateContent>
      <p:pic>
        <p:nvPicPr>
          <p:cNvPr id="8" name="Picture 7"/>
          <p:cNvPicPr>
            <a:picLocks noChangeAspect="1"/>
          </p:cNvPicPr>
          <p:nvPr/>
        </p:nvPicPr>
        <p:blipFill>
          <a:blip r:embed="rId8"/>
          <a:stretch>
            <a:fillRect/>
          </a:stretch>
        </p:blipFill>
        <p:spPr>
          <a:xfrm>
            <a:off x="1808549" y="3279815"/>
            <a:ext cx="1675575" cy="1727200"/>
          </a:xfrm>
          <a:prstGeom prst="rect">
            <a:avLst/>
          </a:prstGeom>
        </p:spPr>
      </p:pic>
      <p:grpSp>
        <p:nvGrpSpPr>
          <p:cNvPr id="10" name="Group 9"/>
          <p:cNvGrpSpPr/>
          <p:nvPr/>
        </p:nvGrpSpPr>
        <p:grpSpPr>
          <a:xfrm>
            <a:off x="7874062" y="2758518"/>
            <a:ext cx="2157938" cy="2517577"/>
            <a:chOff x="6959662" y="3461045"/>
            <a:chExt cx="2157938" cy="2517577"/>
          </a:xfrm>
        </p:grpSpPr>
        <mc:AlternateContent xmlns:mc="http://schemas.openxmlformats.org/markup-compatibility/2006" xmlns:a14="http://schemas.microsoft.com/office/drawing/2010/main">
          <mc:Choice Requires="a14">
            <p:sp>
              <p:nvSpPr>
                <p:cNvPr id="13" name="Rectangle 12"/>
                <p:cNvSpPr/>
                <p:nvPr/>
              </p:nvSpPr>
              <p:spPr>
                <a:xfrm>
                  <a:off x="7403960" y="3461045"/>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𝑝</m:t>
                            </m:r>
                          </m:e>
                        </m:acc>
                      </m:oMath>
                    </m:oMathPara>
                  </a14:m>
                  <a:endParaRPr lang="en-US" sz="14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7403960" y="3461045"/>
                  <a:ext cx="379800" cy="307777"/>
                </a:xfrm>
                <a:prstGeom prst="rect">
                  <a:avLst/>
                </a:prstGeom>
                <a:blipFill rotWithShape="0">
                  <a:blip r:embed="rId9"/>
                  <a:stretch>
                    <a:fillRect t="-12000" r="-19355" b="-2000"/>
                  </a:stretch>
                </a:blipFill>
              </p:spPr>
              <p:txBody>
                <a:bodyPr/>
                <a:lstStyle/>
                <a:p>
                  <a:r>
                    <a:rPr lang="en-US">
                      <a:noFill/>
                    </a:rPr>
                    <a:t> </a:t>
                  </a:r>
                </a:p>
              </p:txBody>
            </p:sp>
          </mc:Fallback>
        </mc:AlternateContent>
        <p:pic>
          <p:nvPicPr>
            <p:cNvPr id="7" name="Picture 6"/>
            <p:cNvPicPr>
              <a:picLocks noChangeAspect="1"/>
            </p:cNvPicPr>
            <p:nvPr/>
          </p:nvPicPr>
          <p:blipFill>
            <a:blip r:embed="rId10"/>
            <a:stretch>
              <a:fillRect/>
            </a:stretch>
          </p:blipFill>
          <p:spPr>
            <a:xfrm>
              <a:off x="6959662" y="3768822"/>
              <a:ext cx="2157938" cy="2209800"/>
            </a:xfrm>
            <a:prstGeom prst="rect">
              <a:avLst/>
            </a:prstGeom>
          </p:spPr>
        </p:pic>
        <mc:AlternateContent xmlns:mc="http://schemas.openxmlformats.org/markup-compatibility/2006" xmlns:a14="http://schemas.microsoft.com/office/drawing/2010/main">
          <mc:Choice Requires="a14">
            <p:sp>
              <p:nvSpPr>
                <p:cNvPr id="14" name="Rectangle 13"/>
                <p:cNvSpPr/>
                <p:nvPr/>
              </p:nvSpPr>
              <p:spPr>
                <a:xfrm>
                  <a:off x="8219486" y="3781522"/>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𝑴</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oMath>
                    </m:oMathPara>
                  </a14:m>
                  <a:endParaRPr lang="en-US" sz="1400"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8219486" y="3781522"/>
                  <a:ext cx="379800" cy="307777"/>
                </a:xfrm>
                <a:prstGeom prst="rect">
                  <a:avLst/>
                </a:prstGeom>
                <a:blipFill rotWithShape="0">
                  <a:blip r:embed="rId11"/>
                  <a:stretch>
                    <a:fillRect t="-11765" r="-49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7403960" y="4355801"/>
                  <a:ext cx="379800"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𝑴</m:t>
                        </m:r>
                        <m:r>
                          <a:rPr lang="en-US" sz="1400" b="0"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7403960" y="4355801"/>
                  <a:ext cx="379800" cy="307777"/>
                </a:xfrm>
                <a:prstGeom prst="rect">
                  <a:avLst/>
                </a:prstGeom>
                <a:blipFill rotWithShape="0">
                  <a:blip r:embed="rId12"/>
                  <a:stretch>
                    <a:fillRect t="-11765" r="-103226"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Rectangle 18"/>
              <p:cNvSpPr/>
              <p:nvPr/>
            </p:nvSpPr>
            <p:spPr>
              <a:xfrm>
                <a:off x="8162170" y="5471951"/>
                <a:ext cx="1581722"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𝑝</m:t>
                          </m:r>
                        </m:e>
                      </m:acc>
                      <m:r>
                        <a:rPr lang="en-US" sz="1400" b="0" i="1" smtClean="0">
                          <a:solidFill>
                            <a:schemeClr val="tx1"/>
                          </a:solidFill>
                          <a:latin typeface="Cambria Math" panose="02040503050406030204" pitchFamily="18" charset="0"/>
                        </a:rPr>
                        <m:t>=</m:t>
                      </m:r>
                      <m:r>
                        <a:rPr lang="en-US" sz="1400" b="1" i="1" smtClean="0">
                          <a:solidFill>
                            <a:schemeClr val="tx1"/>
                          </a:solidFill>
                          <a:latin typeface="Cambria Math" panose="02040503050406030204" pitchFamily="18" charset="0"/>
                        </a:rPr>
                        <m:t>𝑴</m:t>
                      </m:r>
                      <m:r>
                        <a:rPr lang="en-US" sz="1400" b="1" i="1" smtClean="0">
                          <a:solidFill>
                            <a:schemeClr val="tx1"/>
                          </a:solidFill>
                          <a:latin typeface="Cambria Math" panose="02040503050406030204" pitchFamily="18" charset="0"/>
                        </a:rPr>
                        <m:t>(−</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r>
                        <a:rPr lang="en-US" sz="1400" b="0" i="1" smtClean="0">
                          <a:solidFill>
                            <a:schemeClr val="tx1"/>
                          </a:solidFill>
                          <a:latin typeface="Cambria Math" panose="02040503050406030204" pitchFamily="18" charset="0"/>
                        </a:rPr>
                        <m:t>)+</m:t>
                      </m:r>
                      <m:r>
                        <a:rPr lang="en-US" sz="1400" b="1" i="1" smtClean="0">
                          <a:solidFill>
                            <a:schemeClr val="tx1"/>
                          </a:solidFill>
                          <a:latin typeface="Cambria Math" panose="02040503050406030204" pitchFamily="18" charset="0"/>
                        </a:rPr>
                        <m:t>𝑴</m:t>
                      </m:r>
                      <m:acc>
                        <m:accPr>
                          <m:chr m:val="⃗"/>
                          <m:ctrlPr>
                            <a:rPr lang="en-US" sz="1400" b="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oMath>
                  </m:oMathPara>
                </a14:m>
                <a:endParaRPr lang="en-US" sz="1400" dirty="0">
                  <a:solidFill>
                    <a:schemeClr val="tx1"/>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8162170" y="5471951"/>
                <a:ext cx="1581722" cy="307777"/>
              </a:xfrm>
              <a:prstGeom prst="rect">
                <a:avLst/>
              </a:prstGeom>
              <a:blipFill rotWithShape="0">
                <a:blip r:embed="rId13"/>
                <a:stretch>
                  <a:fillRect t="-12000" r="-10811" b="-8000"/>
                </a:stretch>
              </a:blipFill>
            </p:spPr>
            <p:txBody>
              <a:bodyPr/>
              <a:lstStyle/>
              <a:p>
                <a:r>
                  <a:rPr lang="en-US">
                    <a:noFill/>
                  </a:rPr>
                  <a:t> </a:t>
                </a:r>
              </a:p>
            </p:txBody>
          </p:sp>
        </mc:Fallback>
      </mc:AlternateContent>
    </p:spTree>
    <p:extLst>
      <p:ext uri="{BB962C8B-B14F-4D97-AF65-F5344CB8AC3E}">
        <p14:creationId xmlns:p14="http://schemas.microsoft.com/office/powerpoint/2010/main" val="2689821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Aabb Rotation - Optimized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14761" y="1825625"/>
                <a:ext cx="10339039" cy="4351338"/>
              </a:xfrm>
            </p:spPr>
            <p:txBody>
              <a:bodyPr/>
              <a:lstStyle/>
              <a:p>
                <a:pPr marL="0" indent="0">
                  <a:buNone/>
                </a:pPr>
                <a:r>
                  <a:rPr lang="en-US" b="0" dirty="0" smtClean="0"/>
                  <a:t>Compute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r>
                  <a:rPr lang="en-US" b="0" dirty="0" smtClean="0"/>
                  <a:t> directly, not from a point</a:t>
                </a:r>
              </a:p>
              <a:p>
                <a:pPr marL="0" indent="0">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r>
                  <a:rPr lang="en-US" b="0" dirty="0" smtClean="0"/>
                  <a:t> is the largest positive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14761" y="1825625"/>
                <a:ext cx="10339039" cy="4351338"/>
              </a:xfrm>
              <a:blipFill rotWithShape="0">
                <a:blip r:embed="rId3"/>
                <a:stretch>
                  <a:fillRect l="-1179" t="-2241"/>
                </a:stretch>
              </a:blipFill>
            </p:spPr>
            <p:txBody>
              <a:bodyPr/>
              <a:lstStyle/>
              <a:p>
                <a:r>
                  <a:rPr lang="en-US">
                    <a:noFill/>
                  </a:rPr>
                  <a:t> </a:t>
                </a:r>
              </a:p>
            </p:txBody>
          </p:sp>
        </mc:Fallback>
      </mc:AlternateContent>
      <p:grpSp>
        <p:nvGrpSpPr>
          <p:cNvPr id="5" name="Group 4"/>
          <p:cNvGrpSpPr/>
          <p:nvPr/>
        </p:nvGrpSpPr>
        <p:grpSpPr>
          <a:xfrm>
            <a:off x="3816036" y="2969970"/>
            <a:ext cx="3547713" cy="2886213"/>
            <a:chOff x="3501711" y="3360495"/>
            <a:chExt cx="3547713" cy="2886213"/>
          </a:xfrm>
        </p:grpSpPr>
        <mc:AlternateContent xmlns:mc="http://schemas.openxmlformats.org/markup-compatibility/2006" xmlns:a14="http://schemas.microsoft.com/office/drawing/2010/main">
          <mc:Choice Requires="a14">
            <p:sp>
              <p:nvSpPr>
                <p:cNvPr id="17" name="Rectangle 16"/>
                <p:cNvSpPr/>
                <p:nvPr/>
              </p:nvSpPr>
              <p:spPr>
                <a:xfrm>
                  <a:off x="3501711" y="4301519"/>
                  <a:ext cx="1060763" cy="3401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d>
                                  <m:dPr>
                                    <m:ctrlPr>
                                      <a:rPr lang="en-US" sz="140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𝑴</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𝑥</m:t>
                                        </m:r>
                                      </m:e>
                                    </m:acc>
                                  </m:e>
                                </m:d>
                              </m:e>
                              <m:sub>
                                <m:r>
                                  <a:rPr lang="en-US" sz="1400" b="0" i="1" smtClean="0">
                                    <a:solidFill>
                                      <a:schemeClr val="tx1"/>
                                    </a:solidFill>
                                    <a:latin typeface="Cambria Math" panose="02040503050406030204" pitchFamily="18" charset="0"/>
                                  </a:rPr>
                                  <m:t>𝑦</m:t>
                                </m:r>
                              </m:sub>
                            </m:sSub>
                          </m:e>
                        </m:d>
                      </m:oMath>
                    </m:oMathPara>
                  </a14:m>
                  <a:endParaRPr lang="en-US" sz="14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3501711" y="4301519"/>
                  <a:ext cx="1060763" cy="340158"/>
                </a:xfrm>
                <a:prstGeom prst="rect">
                  <a:avLst/>
                </a:prstGeom>
                <a:blipFill rotWithShape="0">
                  <a:blip r:embed="rId4"/>
                  <a:stretch>
                    <a:fillRect t="-5455"/>
                  </a:stretch>
                </a:blipFill>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4230948" y="3360495"/>
              <a:ext cx="2818476" cy="2886213"/>
            </a:xfrm>
            <a:prstGeom prst="rect">
              <a:avLst/>
            </a:prstGeom>
          </p:spPr>
        </p:pic>
        <mc:AlternateContent xmlns:mc="http://schemas.openxmlformats.org/markup-compatibility/2006" xmlns:a14="http://schemas.microsoft.com/office/drawing/2010/main">
          <mc:Choice Requires="a14">
            <p:sp>
              <p:nvSpPr>
                <p:cNvPr id="19" name="Rectangle 18"/>
                <p:cNvSpPr/>
                <p:nvPr/>
              </p:nvSpPr>
              <p:spPr>
                <a:xfrm>
                  <a:off x="5988661" y="3474215"/>
                  <a:ext cx="1060763" cy="3401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sSub>
                              <m:sSubPr>
                                <m:ctrlPr>
                                  <a:rPr lang="en-US" sz="1400" i="1" smtClean="0">
                                    <a:solidFill>
                                      <a:schemeClr val="tx1"/>
                                    </a:solidFill>
                                    <a:latin typeface="Cambria Math" panose="02040503050406030204" pitchFamily="18" charset="0"/>
                                  </a:rPr>
                                </m:ctrlPr>
                              </m:sSubPr>
                              <m:e>
                                <m:d>
                                  <m:dPr>
                                    <m:ctrlPr>
                                      <a:rPr lang="en-US" sz="140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𝑴</m:t>
                                    </m:r>
                                    <m:acc>
                                      <m:accPr>
                                        <m:chr m:val="⃗"/>
                                        <m:ctrlPr>
                                          <a:rPr lang="en-US" sz="1400" i="1">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e>
                                </m:d>
                              </m:e>
                              <m:sub>
                                <m:r>
                                  <a:rPr lang="en-US" sz="1400" b="0" i="1" smtClean="0">
                                    <a:solidFill>
                                      <a:schemeClr val="tx1"/>
                                    </a:solidFill>
                                    <a:latin typeface="Cambria Math" panose="02040503050406030204" pitchFamily="18" charset="0"/>
                                  </a:rPr>
                                  <m:t>𝑦</m:t>
                                </m:r>
                              </m:sub>
                            </m:sSub>
                          </m:e>
                        </m:d>
                      </m:oMath>
                    </m:oMathPara>
                  </a14:m>
                  <a:endParaRPr lang="en-US" sz="1400" dirty="0">
                    <a:solidFill>
                      <a:schemeClr val="tx1"/>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5988661" y="3474215"/>
                  <a:ext cx="1060763" cy="340158"/>
                </a:xfrm>
                <a:prstGeom prst="rect">
                  <a:avLst/>
                </a:prstGeom>
                <a:blipFill rotWithShape="0">
                  <a:blip r:embed="rId6"/>
                  <a:stretch>
                    <a:fillRect t="-53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 name="Rectangle 19"/>
              <p:cNvSpPr/>
              <p:nvPr/>
            </p:nvSpPr>
            <p:spPr>
              <a:xfrm>
                <a:off x="4902199" y="6006884"/>
                <a:ext cx="2209010" cy="340158"/>
              </a:xfrm>
              <a:prstGeom prst="rect">
                <a:avLst/>
              </a:prstGeom>
            </p:spPr>
            <p:txBody>
              <a:bodyPr wrap="square">
                <a:spAutoFit/>
              </a:bodyPr>
              <a:lstStyle/>
              <a:p>
                <a14:m>
                  <m:oMath xmlns:m="http://schemas.openxmlformats.org/officeDocument/2006/math">
                    <m:sSup>
                      <m:sSupPr>
                        <m:ctrlPr>
                          <a:rPr lang="en-US" sz="1400" i="1" smtClean="0">
                            <a:solidFill>
                              <a:schemeClr val="tx1"/>
                            </a:solidFill>
                            <a:latin typeface="Cambria Math" panose="02040503050406030204" pitchFamily="18" charset="0"/>
                          </a:rPr>
                        </m:ctrlPr>
                      </m:sSupPr>
                      <m:e>
                        <m:r>
                          <a:rPr lang="en-US" sz="1400" i="1">
                            <a:solidFill>
                              <a:schemeClr val="tx1"/>
                            </a:solidFill>
                            <a:latin typeface="Cambria Math" panose="02040503050406030204" pitchFamily="18" charset="0"/>
                          </a:rPr>
                          <m:t>𝑦</m:t>
                        </m:r>
                      </m:e>
                      <m:sup>
                        <m:r>
                          <a:rPr lang="en-US" sz="1400" i="1">
                            <a:solidFill>
                              <a:schemeClr val="tx1"/>
                            </a:solidFill>
                            <a:latin typeface="Cambria Math" panose="02040503050406030204" pitchFamily="18" charset="0"/>
                          </a:rPr>
                          <m:t>′</m:t>
                        </m:r>
                      </m:sup>
                    </m:sSup>
                    <m:r>
                      <a:rPr lang="en-US" sz="1400" i="1">
                        <a:solidFill>
                          <a:schemeClr val="tx1"/>
                        </a:solidFill>
                        <a:latin typeface="Cambria Math" panose="02040503050406030204" pitchFamily="18" charset="0"/>
                      </a:rPr>
                      <m:t>=</m:t>
                    </m:r>
                    <m:d>
                      <m:dPr>
                        <m:begChr m:val="|"/>
                        <m:endChr m:val="|"/>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d>
                              <m:dPr>
                                <m:ctrlPr>
                                  <a:rPr lang="en-US" sz="140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𝑴</m:t>
                                </m:r>
                                <m:acc>
                                  <m:accPr>
                                    <m:chr m:val="⃗"/>
                                    <m:ctrlPr>
                                      <a:rPr lang="en-US" sz="1400" i="1">
                                        <a:solidFill>
                                          <a:schemeClr val="tx1"/>
                                        </a:solidFill>
                                        <a:latin typeface="Cambria Math" panose="02040503050406030204" pitchFamily="18" charset="0"/>
                                      </a:rPr>
                                    </m:ctrlPr>
                                  </m:accPr>
                                  <m:e>
                                    <m:r>
                                      <a:rPr lang="en-US" sz="1400" i="1">
                                        <a:solidFill>
                                          <a:schemeClr val="tx1"/>
                                        </a:solidFill>
                                        <a:latin typeface="Cambria Math" panose="02040503050406030204" pitchFamily="18" charset="0"/>
                                      </a:rPr>
                                      <m:t>𝑥</m:t>
                                    </m:r>
                                  </m:e>
                                </m:acc>
                              </m:e>
                            </m:d>
                          </m:e>
                          <m:sub>
                            <m:r>
                              <a:rPr lang="en-US" sz="1400" i="1">
                                <a:solidFill>
                                  <a:schemeClr val="tx1"/>
                                </a:solidFill>
                                <a:latin typeface="Cambria Math" panose="02040503050406030204" pitchFamily="18" charset="0"/>
                              </a:rPr>
                              <m:t>𝑦</m:t>
                            </m:r>
                          </m:sub>
                        </m:sSub>
                      </m:e>
                    </m:d>
                  </m:oMath>
                </a14:m>
                <a:r>
                  <a:rPr lang="en-US" sz="1400" dirty="0" smtClean="0">
                    <a:solidFill>
                      <a:schemeClr val="tx1"/>
                    </a:solidFill>
                  </a:rPr>
                  <a:t>+</a:t>
                </a:r>
                <a14:m>
                  <m:oMath xmlns:m="http://schemas.openxmlformats.org/officeDocument/2006/math">
                    <m:d>
                      <m:dPr>
                        <m:begChr m:val="|"/>
                        <m:endChr m:val="|"/>
                        <m:ctrlPr>
                          <a:rPr lang="en-US" sz="1400" i="1">
                            <a:solidFill>
                              <a:schemeClr val="tx1"/>
                            </a:solidFill>
                            <a:latin typeface="Cambria Math" panose="02040503050406030204" pitchFamily="18" charset="0"/>
                          </a:rPr>
                        </m:ctrlPr>
                      </m:dPr>
                      <m:e>
                        <m:sSub>
                          <m:sSubPr>
                            <m:ctrlPr>
                              <a:rPr lang="en-US" sz="1400" i="1">
                                <a:solidFill>
                                  <a:schemeClr val="tx1"/>
                                </a:solidFill>
                                <a:latin typeface="Cambria Math" panose="02040503050406030204" pitchFamily="18" charset="0"/>
                              </a:rPr>
                            </m:ctrlPr>
                          </m:sSubPr>
                          <m:e>
                            <m:d>
                              <m:dPr>
                                <m:ctrlPr>
                                  <a:rPr lang="en-US" sz="1400" i="1">
                                    <a:solidFill>
                                      <a:schemeClr val="tx1"/>
                                    </a:solidFill>
                                    <a:latin typeface="Cambria Math" panose="02040503050406030204" pitchFamily="18" charset="0"/>
                                  </a:rPr>
                                </m:ctrlPr>
                              </m:dPr>
                              <m:e>
                                <m:r>
                                  <a:rPr lang="en-US" sz="1400" b="1" i="1">
                                    <a:solidFill>
                                      <a:schemeClr val="tx1"/>
                                    </a:solidFill>
                                    <a:latin typeface="Cambria Math" panose="02040503050406030204" pitchFamily="18" charset="0"/>
                                  </a:rPr>
                                  <m:t>𝑴</m:t>
                                </m:r>
                                <m:acc>
                                  <m:accPr>
                                    <m:chr m:val="⃗"/>
                                    <m:ctrlPr>
                                      <a:rPr lang="en-US" sz="1400" i="1">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𝑦</m:t>
                                    </m:r>
                                  </m:e>
                                </m:acc>
                              </m:e>
                            </m:d>
                          </m:e>
                          <m:sub>
                            <m:r>
                              <a:rPr lang="en-US" sz="1400" i="1">
                                <a:solidFill>
                                  <a:schemeClr val="tx1"/>
                                </a:solidFill>
                                <a:latin typeface="Cambria Math" panose="02040503050406030204" pitchFamily="18" charset="0"/>
                              </a:rPr>
                              <m:t>𝑦</m:t>
                            </m:r>
                          </m:sub>
                        </m:sSub>
                      </m:e>
                    </m:d>
                  </m:oMath>
                </a14:m>
                <a:endParaRPr lang="en-US" sz="1400" dirty="0">
                  <a:solidFill>
                    <a:schemeClr val="tx1"/>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4902199" y="6006884"/>
                <a:ext cx="2209010" cy="340158"/>
              </a:xfrm>
              <a:prstGeom prst="rect">
                <a:avLst/>
              </a:prstGeom>
              <a:blipFill rotWithShape="0">
                <a:blip r:embed="rId7"/>
                <a:stretch>
                  <a:fillRect t="-5357" b="-14286"/>
                </a:stretch>
              </a:blipFill>
            </p:spPr>
            <p:txBody>
              <a:bodyPr/>
              <a:lstStyle/>
              <a:p>
                <a:r>
                  <a:rPr lang="en-US">
                    <a:noFill/>
                  </a:rPr>
                  <a:t> </a:t>
                </a:r>
              </a:p>
            </p:txBody>
          </p:sp>
        </mc:Fallback>
      </mc:AlternateContent>
    </p:spTree>
    <p:extLst>
      <p:ext uri="{BB962C8B-B14F-4D97-AF65-F5344CB8AC3E}">
        <p14:creationId xmlns:p14="http://schemas.microsoft.com/office/powerpoint/2010/main" val="2988727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Aabb Rotation - Optimized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14761" y="1825625"/>
                <a:ext cx="10339039" cy="4351338"/>
              </a:xfrm>
            </p:spPr>
            <p:txBody>
              <a:bodyPr/>
              <a:lstStyle/>
              <a:p>
                <a:pPr marL="0" indent="0">
                  <a:buNone/>
                </a:pPr>
                <a:r>
                  <a:rPr lang="en-US" dirty="0" smtClean="0"/>
                  <a:t>We can now compute </a:t>
                </a:r>
                <a14:m>
                  <m:oMath xmlns:m="http://schemas.openxmlformats.org/officeDocument/2006/math">
                    <m:sSup>
                      <m:sSupPr>
                        <m:ctrlPr>
                          <a:rPr lang="en-US" i="1" dirty="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sup>
                        <m:r>
                          <a:rPr lang="en-US" i="1" dirty="0">
                            <a:latin typeface="Cambria Math" panose="02040503050406030204" pitchFamily="18" charset="0"/>
                          </a:rPr>
                          <m:t>′</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p>
                        <m:r>
                          <a:rPr lang="en-US" i="1" dirty="0">
                            <a:latin typeface="Cambria Math" panose="02040503050406030204" pitchFamily="18" charset="0"/>
                          </a:rPr>
                          <m:t>′</m:t>
                        </m:r>
                      </m:sup>
                    </m:sSup>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r>
                      <a:rPr lang="en-US" i="1" dirty="0">
                        <a:latin typeface="Cambria Math" panose="02040503050406030204" pitchFamily="18" charset="0"/>
                      </a:rPr>
                      <m:t>′</m:t>
                    </m:r>
                  </m:oMath>
                </a14:m>
                <a:endParaRPr lang="en-US" dirty="0" smtClean="0"/>
              </a:p>
              <a:p>
                <a:pPr marL="0" indent="0">
                  <a:buNone/>
                </a:pPr>
                <a:r>
                  <a:rPr lang="en-US" dirty="0" smtClean="0"/>
                  <a:t>Slightly better than attempt 2</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Can we do better?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14761" y="1825625"/>
                <a:ext cx="10339039" cy="4351338"/>
              </a:xfrm>
              <a:blipFill rotWithShape="0">
                <a:blip r:embed="rId3"/>
                <a:stretch>
                  <a:fillRect l="-1179" t="-2241"/>
                </a:stretch>
              </a:blipFill>
            </p:spPr>
            <p:txBody>
              <a:bodyPr/>
              <a:lstStyle/>
              <a:p>
                <a:r>
                  <a:rPr lang="en-US">
                    <a:noFill/>
                  </a:rPr>
                  <a:t> </a:t>
                </a:r>
              </a:p>
            </p:txBody>
          </p:sp>
        </mc:Fallback>
      </mc:AlternateContent>
    </p:spTree>
    <p:extLst>
      <p:ext uri="{BB962C8B-B14F-4D97-AF65-F5344CB8AC3E}">
        <p14:creationId xmlns:p14="http://schemas.microsoft.com/office/powerpoint/2010/main" val="4247442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Aabb Rotation - Optimized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825625"/>
                <a:ext cx="10515600" cy="4351338"/>
              </a:xfrm>
            </p:spPr>
            <p:txBody>
              <a:bodyPr/>
              <a:lstStyle/>
              <a:p>
                <a:pPr marL="0" indent="0">
                  <a:buNone/>
                </a:pPr>
                <a:r>
                  <a:rPr lang="en-US" dirty="0" smtClean="0"/>
                  <a:t>Let’s inspect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𝑥</m:t>
                        </m:r>
                      </m:sub>
                      <m:sup>
                        <m:r>
                          <a:rPr lang="en-US" b="0" i="1" smtClean="0">
                            <a:latin typeface="Cambria Math" panose="02040503050406030204" pitchFamily="18" charset="0"/>
                          </a:rPr>
                          <m:t>′</m:t>
                        </m:r>
                      </m:sup>
                    </m:sSubSup>
                  </m:oMath>
                </a14:m>
                <a:endParaRPr lang="en-US" b="0" dirty="0" smtClean="0"/>
              </a:p>
              <a:p>
                <a:pPr marL="0" indent="0">
                  <a:buNone/>
                </a:pPr>
                <a:endParaRPr lang="en-US" b="0" dirty="0" smtClean="0"/>
              </a:p>
              <a:p>
                <a:pPr marL="0" indent="0">
                  <a:buNone/>
                </a:pPr>
                <a:endParaRPr lang="en-US" dirty="0"/>
              </a:p>
              <a:p>
                <a:pPr marL="0" indent="0">
                  <a:buNone/>
                </a:pPr>
                <a:endParaRPr lang="en-US" b="0" dirty="0" smtClean="0"/>
              </a:p>
              <a:p>
                <a:pPr marL="0" indent="0">
                  <a:buNone/>
                </a:pPr>
                <a:endParaRPr lang="en-US" dirty="0" smtClean="0"/>
              </a:p>
              <a:p>
                <a:pPr marL="0" indent="0">
                  <a:buNone/>
                </a:pPr>
                <a:endParaRPr lang="en-US" dirty="0"/>
              </a:p>
              <a:p>
                <a:pPr marL="0" indent="0">
                  <a:buNone/>
                </a:pPr>
                <a:r>
                  <a:rPr lang="en-US" b="0" dirty="0" smtClean="0"/>
                  <a:t>There’s a lot of zero multiplications…</a:t>
                </a:r>
              </a:p>
              <a:p>
                <a:pPr marL="0" indent="0">
                  <a:buNone/>
                </a:pPr>
                <a:r>
                  <a:rPr lang="en-US" dirty="0" smtClean="0"/>
                  <a:t>How do we optimize?</a:t>
                </a:r>
                <a:endParaRPr lang="en-US" b="0" dirty="0" smtClean="0"/>
              </a:p>
              <a:p>
                <a:pPr marL="0" indent="0">
                  <a:buNone/>
                </a:pPr>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825625"/>
                <a:ext cx="10515600" cy="4351338"/>
              </a:xfrm>
              <a:blipFill rotWithShape="0">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711234" y="2143826"/>
                <a:ext cx="7894670" cy="12661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𝑟</m:t>
                          </m:r>
                        </m:e>
                        <m:sub>
                          <m:r>
                            <a:rPr lang="en-US" sz="2400" b="0" i="1" smtClean="0">
                              <a:solidFill>
                                <a:schemeClr val="tx1"/>
                              </a:solidFill>
                              <a:latin typeface="Cambria Math" panose="02040503050406030204" pitchFamily="18" charset="0"/>
                            </a:rPr>
                            <m:t>𝑥</m:t>
                          </m:r>
                        </m:sub>
                        <m:sup>
                          <m:r>
                            <a:rPr lang="en-US" sz="2400" b="0" i="1" smtClean="0">
                              <a:solidFill>
                                <a:schemeClr val="tx1"/>
                              </a:solidFill>
                              <a:latin typeface="Cambria Math" panose="02040503050406030204" pitchFamily="18" charset="0"/>
                            </a:rPr>
                            <m:t>′</m:t>
                          </m:r>
                        </m:sup>
                      </m:sSubSup>
                      <m:r>
                        <a:rPr lang="en-US" sz="2400" b="0" i="1" smtClean="0">
                          <a:solidFill>
                            <a:schemeClr val="tx1"/>
                          </a:solidFill>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d>
                                <m:dPr>
                                  <m:ctrlPr>
                                    <a:rPr lang="en-US" sz="2400" b="0"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𝑴</m:t>
                                  </m:r>
                                  <m:d>
                                    <m:dPr>
                                      <m:begChr m:val="["/>
                                      <m:endChr m:val="]"/>
                                      <m:ctrlPr>
                                        <a:rPr lang="en-US" sz="2400" b="0" i="1" smtClean="0">
                                          <a:solidFill>
                                            <a:schemeClr val="tx1"/>
                                          </a:solidFill>
                                          <a:latin typeface="Cambria Math" panose="02040503050406030204" pitchFamily="18" charset="0"/>
                                        </a:rPr>
                                      </m:ctrlPr>
                                    </m:dPr>
                                    <m:e>
                                      <m:m>
                                        <m:mPr>
                                          <m:plcHide m:val="on"/>
                                          <m:mcs>
                                            <m:mc>
                                              <m:mcPr>
                                                <m:count m:val="1"/>
                                                <m:mcJc m:val="center"/>
                                              </m:mcPr>
                                            </m:mc>
                                          </m:mcs>
                                          <m:ctrlPr>
                                            <a:rPr lang="en-US" sz="2400" b="0" i="1" smtClean="0">
                                              <a:solidFill>
                                                <a:schemeClr val="tx1"/>
                                              </a:solidFill>
                                              <a:latin typeface="Cambria Math" panose="02040503050406030204" pitchFamily="18" charset="0"/>
                                            </a:rPr>
                                          </m:ctrlPr>
                                        </m:mPr>
                                        <m:mr>
                                          <m:e>
                                            <m:r>
                                              <a:rPr lang="en-US" sz="2400" b="0" i="1" smtClean="0">
                                                <a:solidFill>
                                                  <a:schemeClr val="tx1"/>
                                                </a:solidFill>
                                                <a:latin typeface="Cambria Math" panose="02040503050406030204" pitchFamily="18" charset="0"/>
                                              </a:rPr>
                                              <m:t>𝑥</m:t>
                                            </m:r>
                                          </m:e>
                                        </m:mr>
                                        <m:mr>
                                          <m:e>
                                            <m:r>
                                              <a:rPr lang="en-US" sz="2400" b="0" i="1" smtClean="0">
                                                <a:solidFill>
                                                  <a:schemeClr val="tx1"/>
                                                </a:solidFill>
                                                <a:latin typeface="Cambria Math" panose="02040503050406030204" pitchFamily="18" charset="0"/>
                                              </a:rPr>
                                              <m:t>0</m:t>
                                            </m:r>
                                          </m:e>
                                        </m:mr>
                                        <m:mr>
                                          <m:e>
                                            <m:r>
                                              <a:rPr lang="en-US" sz="2400" b="0" i="1" smtClean="0">
                                                <a:solidFill>
                                                  <a:schemeClr val="tx1"/>
                                                </a:solidFill>
                                                <a:latin typeface="Cambria Math" panose="02040503050406030204" pitchFamily="18" charset="0"/>
                                              </a:rPr>
                                              <m:t>0</m:t>
                                            </m:r>
                                          </m:e>
                                        </m:mr>
                                      </m:m>
                                    </m:e>
                                  </m:d>
                                </m:e>
                              </m:d>
                            </m:e>
                            <m:sub>
                              <m:r>
                                <a:rPr lang="en-US" sz="2400" b="0" i="1" smtClean="0">
                                  <a:solidFill>
                                    <a:schemeClr val="tx1"/>
                                  </a:solidFill>
                                  <a:latin typeface="Cambria Math" panose="02040503050406030204" pitchFamily="18" charset="0"/>
                                </a:rPr>
                                <m:t>𝑥</m:t>
                              </m:r>
                            </m:sub>
                          </m:sSub>
                        </m:e>
                      </m:d>
                      <m:r>
                        <a:rPr lang="en-US" sz="2400" b="0" i="1" smtClean="0">
                          <a:solidFill>
                            <a:schemeClr val="tx1"/>
                          </a:solidFill>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d>
                                <m:dPr>
                                  <m:ctrlPr>
                                    <a:rPr lang="en-US" sz="2400" i="1">
                                      <a:latin typeface="Cambria Math" panose="02040503050406030204" pitchFamily="18" charset="0"/>
                                    </a:rPr>
                                  </m:ctrlPr>
                                </m:dPr>
                                <m:e>
                                  <m:r>
                                    <a:rPr lang="en-US" sz="2400" b="1" i="1">
                                      <a:latin typeface="Cambria Math" panose="02040503050406030204" pitchFamily="18" charset="0"/>
                                    </a:rPr>
                                    <m:t>𝑴</m:t>
                                  </m:r>
                                  <m:d>
                                    <m:dPr>
                                      <m:begChr m:val="["/>
                                      <m:endChr m:val="]"/>
                                      <m:ctrlPr>
                                        <a:rPr lang="en-US" sz="2400" i="1">
                                          <a:latin typeface="Cambria Math" panose="02040503050406030204" pitchFamily="18" charset="0"/>
                                        </a:rPr>
                                      </m:ctrlPr>
                                    </m:dPr>
                                    <m:e>
                                      <m:m>
                                        <m:mPr>
                                          <m:plcHide m:val="on"/>
                                          <m:mcs>
                                            <m:mc>
                                              <m:mcPr>
                                                <m:count m:val="1"/>
                                                <m:mcJc m:val="center"/>
                                              </m:mcPr>
                                            </m:mc>
                                          </m:mcs>
                                          <m:ctrlPr>
                                            <a:rPr lang="en-US" sz="2400" i="1" smtClean="0">
                                              <a:latin typeface="Cambria Math" panose="02040503050406030204" pitchFamily="18" charset="0"/>
                                            </a:rPr>
                                          </m:ctrlPr>
                                        </m:mPr>
                                        <m:mr>
                                          <m:e>
                                            <m:r>
                                              <a:rPr lang="en-US" sz="2400" b="0" i="1" smtClean="0">
                                                <a:latin typeface="Cambria Math" panose="02040503050406030204" pitchFamily="18" charset="0"/>
                                              </a:rPr>
                                              <m:t>0</m:t>
                                            </m:r>
                                          </m:e>
                                        </m:mr>
                                        <m:mr>
                                          <m:e>
                                            <m:r>
                                              <a:rPr lang="en-US" sz="2400" b="0" i="1" smtClean="0">
                                                <a:latin typeface="Cambria Math" panose="02040503050406030204" pitchFamily="18" charset="0"/>
                                              </a:rPr>
                                              <m:t>𝑦</m:t>
                                            </m:r>
                                          </m:e>
                                        </m:mr>
                                        <m:mr>
                                          <m:e>
                                            <m:r>
                                              <a:rPr lang="en-US" sz="2400" i="1">
                                                <a:latin typeface="Cambria Math" panose="02040503050406030204" pitchFamily="18" charset="0"/>
                                              </a:rPr>
                                              <m:t>0</m:t>
                                            </m:r>
                                          </m:e>
                                        </m:mr>
                                      </m:m>
                                    </m:e>
                                  </m:d>
                                </m:e>
                              </m:d>
                            </m:e>
                            <m:sub>
                              <m:r>
                                <a:rPr lang="en-US" sz="2400" i="1">
                                  <a:latin typeface="Cambria Math" panose="02040503050406030204" pitchFamily="18" charset="0"/>
                                </a:rPr>
                                <m:t>𝑥</m:t>
                              </m:r>
                            </m:sub>
                          </m:sSub>
                        </m:e>
                      </m:d>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d>
                                <m:dPr>
                                  <m:ctrlPr>
                                    <a:rPr lang="en-US" sz="2400" i="1">
                                      <a:latin typeface="Cambria Math" panose="02040503050406030204" pitchFamily="18" charset="0"/>
                                    </a:rPr>
                                  </m:ctrlPr>
                                </m:dPr>
                                <m:e>
                                  <m:r>
                                    <a:rPr lang="en-US" sz="2400" b="1" i="1">
                                      <a:latin typeface="Cambria Math" panose="02040503050406030204" pitchFamily="18" charset="0"/>
                                    </a:rPr>
                                    <m:t>𝑴</m:t>
                                  </m:r>
                                  <m:d>
                                    <m:dPr>
                                      <m:begChr m:val="["/>
                                      <m:endChr m:val="]"/>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e>
                                        </m:mr>
                                        <m:mr>
                                          <m:e>
                                            <m:r>
                                              <a:rPr lang="en-US" sz="2400" b="0" i="1" smtClean="0">
                                                <a:latin typeface="Cambria Math" panose="02040503050406030204" pitchFamily="18" charset="0"/>
                                              </a:rPr>
                                              <m:t>0</m:t>
                                            </m:r>
                                          </m:e>
                                        </m:mr>
                                        <m:mr>
                                          <m:e>
                                            <m:r>
                                              <a:rPr lang="en-US" sz="2400" b="0" i="1" smtClean="0">
                                                <a:latin typeface="Cambria Math" panose="02040503050406030204" pitchFamily="18" charset="0"/>
                                              </a:rPr>
                                              <m:t>𝑧</m:t>
                                            </m:r>
                                          </m:e>
                                        </m:mr>
                                      </m:m>
                                    </m:e>
                                  </m:d>
                                </m:e>
                              </m:d>
                            </m:e>
                            <m:sub>
                              <m:r>
                                <a:rPr lang="en-US" sz="2400" i="1">
                                  <a:latin typeface="Cambria Math" panose="02040503050406030204" pitchFamily="18" charset="0"/>
                                </a:rPr>
                                <m:t>𝑥</m:t>
                              </m:r>
                            </m:sub>
                          </m:sSub>
                        </m:e>
                      </m:d>
                    </m:oMath>
                  </m:oMathPara>
                </a14:m>
                <a:endParaRPr lang="en-US" sz="2400"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1711234" y="2143826"/>
                <a:ext cx="7894670" cy="126618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1503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Aabb Rotation - Optimized</a:t>
            </a:r>
          </a:p>
        </p:txBody>
      </p:sp>
      <mc:AlternateContent xmlns:mc="http://schemas.openxmlformats.org/markup-compatibility/2006" xmlns:a14="http://schemas.microsoft.com/office/drawing/2010/main">
        <mc:Choice Requires="a14">
          <p:sp>
            <p:nvSpPr>
              <p:cNvPr id="8" name="Rectangle 7"/>
              <p:cNvSpPr/>
              <p:nvPr/>
            </p:nvSpPr>
            <p:spPr>
              <a:xfrm>
                <a:off x="3200400" y="2121496"/>
                <a:ext cx="5564776"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𝑟</m:t>
                          </m:r>
                        </m:e>
                        <m:sub>
                          <m:r>
                            <a:rPr lang="en-US" sz="2800" b="0" i="1" smtClean="0">
                              <a:solidFill>
                                <a:schemeClr val="tx1"/>
                              </a:solidFill>
                              <a:latin typeface="Cambria Math" panose="02040503050406030204" pitchFamily="18" charset="0"/>
                            </a:rPr>
                            <m:t>𝑥</m:t>
                          </m:r>
                        </m:sub>
                        <m:sup>
                          <m:r>
                            <a:rPr lang="en-US" sz="2800" b="0" i="1" smtClean="0">
                              <a:solidFill>
                                <a:schemeClr val="tx1"/>
                              </a:solidFill>
                              <a:latin typeface="Cambria Math" panose="02040503050406030204" pitchFamily="18" charset="0"/>
                            </a:rPr>
                            <m:t>′</m:t>
                          </m:r>
                        </m:sup>
                      </m:sSubSup>
                      <m:r>
                        <a:rPr lang="en-US" sz="2800" b="0" i="1" smtClean="0">
                          <a:solidFill>
                            <a:schemeClr val="tx1"/>
                          </a:solidFill>
                          <a:latin typeface="Cambria Math" panose="02040503050406030204" pitchFamily="18" charset="0"/>
                        </a:rPr>
                        <m:t>=</m:t>
                      </m:r>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d>
                                <m:dPr>
                                  <m:ctrlPr>
                                    <a:rPr lang="en-US" sz="2800" i="1">
                                      <a:latin typeface="Cambria Math" panose="02040503050406030204" pitchFamily="18" charset="0"/>
                                    </a:rPr>
                                  </m:ctrlPr>
                                </m:dPr>
                                <m:e>
                                  <m:r>
                                    <a:rPr lang="en-US" sz="2800" b="1" i="1">
                                      <a:latin typeface="Cambria Math" panose="02040503050406030204" pitchFamily="18" charset="0"/>
                                    </a:rPr>
                                    <m:t>𝑴</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b>
                              <m:r>
                                <a:rPr lang="en-US" sz="2800" i="1">
                                  <a:latin typeface="Cambria Math" panose="02040503050406030204" pitchFamily="18" charset="0"/>
                                </a:rPr>
                                <m:t>𝑥</m:t>
                              </m:r>
                            </m:sub>
                          </m:sSub>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d>
                                <m:dPr>
                                  <m:ctrlPr>
                                    <a:rPr lang="en-US" sz="2800" i="1">
                                      <a:latin typeface="Cambria Math" panose="02040503050406030204" pitchFamily="18" charset="0"/>
                                    </a:rPr>
                                  </m:ctrlPr>
                                </m:dPr>
                                <m:e>
                                  <m:r>
                                    <a:rPr lang="en-US" sz="2800" b="1" i="1">
                                      <a:latin typeface="Cambria Math" panose="02040503050406030204" pitchFamily="18" charset="0"/>
                                    </a:rPr>
                                    <m:t>𝑴</m:t>
                                  </m:r>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e>
                              </m:d>
                            </m:e>
                            <m:sub>
                              <m:r>
                                <a:rPr lang="en-US" sz="2800" i="1">
                                  <a:latin typeface="Cambria Math" panose="02040503050406030204" pitchFamily="18" charset="0"/>
                                </a:rPr>
                                <m:t>𝑥</m:t>
                              </m:r>
                            </m:sub>
                          </m:sSub>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d>
                                <m:dPr>
                                  <m:ctrlPr>
                                    <a:rPr lang="en-US" sz="2800" i="1">
                                      <a:latin typeface="Cambria Math" panose="02040503050406030204" pitchFamily="18" charset="0"/>
                                    </a:rPr>
                                  </m:ctrlPr>
                                </m:dPr>
                                <m:e>
                                  <m:r>
                                    <a:rPr lang="en-US" sz="2800" b="1" i="1">
                                      <a:latin typeface="Cambria Math" panose="02040503050406030204" pitchFamily="18" charset="0"/>
                                    </a:rPr>
                                    <m:t>𝑴</m:t>
                                  </m:r>
                                  <m:acc>
                                    <m:accPr>
                                      <m:chr m:val="⃗"/>
                                      <m:ctrlPr>
                                        <a:rPr lang="en-US" sz="2800" i="1">
                                          <a:latin typeface="Cambria Math" panose="02040503050406030204" pitchFamily="18" charset="0"/>
                                        </a:rPr>
                                      </m:ctrlPr>
                                    </m:accPr>
                                    <m:e>
                                      <m:r>
                                        <a:rPr lang="en-US" sz="2800" i="1">
                                          <a:latin typeface="Cambria Math" panose="02040503050406030204" pitchFamily="18" charset="0"/>
                                        </a:rPr>
                                        <m:t>𝑧</m:t>
                                      </m:r>
                                    </m:e>
                                  </m:acc>
                                </m:e>
                              </m:d>
                            </m:e>
                            <m:sub>
                              <m:r>
                                <a:rPr lang="en-US" sz="2800" i="1">
                                  <a:latin typeface="Cambria Math" panose="02040503050406030204" pitchFamily="18" charset="0"/>
                                </a:rPr>
                                <m:t>𝑥</m:t>
                              </m:r>
                            </m:sub>
                          </m:sSub>
                        </m:e>
                      </m:d>
                    </m:oMath>
                  </m:oMathPara>
                </a14:m>
                <a:endParaRPr lang="en-US" sz="2800"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3200400" y="2121496"/>
                <a:ext cx="5564776"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252652" y="2890595"/>
                <a:ext cx="6257108" cy="523220"/>
              </a:xfrm>
              <a:prstGeom prst="rect">
                <a:avLst/>
              </a:prstGeom>
            </p:spPr>
            <p:txBody>
              <a:bodyPr wrap="square">
                <a:spAutoFit/>
              </a:bodyPr>
              <a:lstStyle/>
              <a:p>
                <a:r>
                  <a:rPr lang="en-US" sz="2800" dirty="0" smtClean="0">
                    <a:solidFill>
                      <a:schemeClr val="tx1"/>
                    </a:solidFill>
                  </a:rPr>
                  <a:t>Knowing that </a:t>
                </a:r>
                <a14:m>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𝑥</m:t>
                        </m:r>
                      </m:e>
                    </m:acc>
                  </m:oMath>
                </a14:m>
                <a:r>
                  <a:rPr lang="en-US" sz="2800" dirty="0" smtClean="0">
                    <a:solidFill>
                      <a:schemeClr val="tx1"/>
                    </a:solidFill>
                  </a:rPr>
                  <a:t>, </a:t>
                </a:r>
                <a14:m>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𝑦</m:t>
                        </m:r>
                      </m:e>
                    </m:acc>
                  </m:oMath>
                </a14:m>
                <a:r>
                  <a:rPr lang="en-US" sz="2800" dirty="0" smtClean="0">
                    <a:solidFill>
                      <a:schemeClr val="tx1"/>
                    </a:solidFill>
                  </a:rPr>
                  <a:t>, and </a:t>
                </a:r>
                <a14:m>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𝑧</m:t>
                        </m:r>
                      </m:e>
                    </m:acc>
                  </m:oMath>
                </a14:m>
                <a:r>
                  <a:rPr lang="en-US" sz="2800" dirty="0" smtClean="0">
                    <a:solidFill>
                      <a:schemeClr val="tx1"/>
                    </a:solidFill>
                  </a:rPr>
                  <a:t> are all positive:</a:t>
                </a:r>
                <a:endParaRPr lang="en-US" sz="2800" dirty="0">
                  <a:solidFill>
                    <a:schemeClr val="tx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3252652" y="2890595"/>
                <a:ext cx="6257108" cy="523220"/>
              </a:xfrm>
              <a:prstGeom prst="rect">
                <a:avLst/>
              </a:prstGeom>
              <a:blipFill rotWithShape="0">
                <a:blip r:embed="rId4"/>
                <a:stretch>
                  <a:fillRect l="-2047"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252652" y="3413815"/>
                <a:ext cx="5505197" cy="1384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tx1"/>
                              </a:solidFill>
                              <a:latin typeface="Cambria Math" panose="02040503050406030204" pitchFamily="18" charset="0"/>
                            </a:rPr>
                          </m:ctrlPr>
                        </m:sSubSupPr>
                        <m:e>
                          <m:r>
                            <a:rPr lang="en-US" sz="2800" b="0" i="1" smtClean="0">
                              <a:solidFill>
                                <a:schemeClr val="tx1"/>
                              </a:solidFill>
                              <a:latin typeface="Cambria Math" panose="02040503050406030204" pitchFamily="18" charset="0"/>
                            </a:rPr>
                            <m:t>𝑟</m:t>
                          </m:r>
                        </m:e>
                        <m:sub>
                          <m:r>
                            <a:rPr lang="en-US" sz="2800" b="0" i="1" smtClean="0">
                              <a:solidFill>
                                <a:schemeClr val="tx1"/>
                              </a:solidFill>
                              <a:latin typeface="Cambria Math" panose="02040503050406030204" pitchFamily="18" charset="0"/>
                            </a:rPr>
                            <m:t>𝑥</m:t>
                          </m:r>
                        </m:sub>
                        <m:sup>
                          <m:r>
                            <a:rPr lang="en-US" sz="2800" b="0" i="1" smtClean="0">
                              <a:solidFill>
                                <a:schemeClr val="tx1"/>
                              </a:solidFill>
                              <a:latin typeface="Cambria Math" panose="02040503050406030204" pitchFamily="18" charset="0"/>
                            </a:rPr>
                            <m:t>′</m:t>
                          </m:r>
                        </m:sup>
                      </m:sSub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d>
                            <m:dPr>
                              <m:ctrlPr>
                                <a:rPr lang="en-US" sz="2800" b="0" i="1" smtClean="0">
                                  <a:solidFill>
                                    <a:schemeClr val="tx1"/>
                                  </a:solidFill>
                                  <a:latin typeface="Cambria Math" panose="02040503050406030204" pitchFamily="18" charset="0"/>
                                </a:rPr>
                              </m:ctrlPr>
                            </m:dPr>
                            <m:e>
                              <m:d>
                                <m:dPr>
                                  <m:begChr m:val="|"/>
                                  <m:endChr m:val="|"/>
                                  <m:ctrlPr>
                                    <a:rPr lang="en-US" sz="2800" b="0"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𝑴</m:t>
                                  </m:r>
                                </m:e>
                              </m:d>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𝑥</m:t>
                                  </m:r>
                                </m:e>
                              </m:acc>
                            </m:e>
                          </m:d>
                        </m:e>
                        <m:sub>
                          <m:r>
                            <a:rPr lang="en-US" sz="2800" b="0" i="1" smtClean="0">
                              <a:solidFill>
                                <a:schemeClr val="tx1"/>
                              </a:solidFill>
                              <a:latin typeface="Cambria Math" panose="02040503050406030204" pitchFamily="18" charset="0"/>
                            </a:rPr>
                            <m:t>𝑥</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d>
                            <m:dPr>
                              <m:ctrlPr>
                                <a:rPr lang="en-US" sz="2800" b="0" i="1" smtClean="0">
                                  <a:solidFill>
                                    <a:schemeClr val="tx1"/>
                                  </a:solidFill>
                                  <a:latin typeface="Cambria Math" panose="02040503050406030204" pitchFamily="18" charset="0"/>
                                </a:rPr>
                              </m:ctrlPr>
                            </m:dPr>
                            <m:e>
                              <m:d>
                                <m:dPr>
                                  <m:begChr m:val="|"/>
                                  <m:endChr m:val="|"/>
                                  <m:ctrlPr>
                                    <a:rPr lang="en-US" sz="2800" b="0"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𝑴</m:t>
                                  </m:r>
                                </m:e>
                              </m:d>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𝑦</m:t>
                                  </m:r>
                                </m:e>
                              </m:acc>
                            </m:e>
                          </m:d>
                        </m:e>
                        <m:sub>
                          <m:r>
                            <a:rPr lang="en-US" sz="2800" b="0" i="1" smtClean="0">
                              <a:solidFill>
                                <a:schemeClr val="tx1"/>
                              </a:solidFill>
                              <a:latin typeface="Cambria Math" panose="02040503050406030204" pitchFamily="18" charset="0"/>
                            </a:rPr>
                            <m:t>𝑥</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d>
                            <m:dPr>
                              <m:ctrlPr>
                                <a:rPr lang="en-US" sz="2800" b="0" i="1" smtClean="0">
                                  <a:solidFill>
                                    <a:schemeClr val="tx1"/>
                                  </a:solidFill>
                                  <a:latin typeface="Cambria Math" panose="02040503050406030204" pitchFamily="18" charset="0"/>
                                </a:rPr>
                              </m:ctrlPr>
                            </m:dPr>
                            <m:e>
                              <m:d>
                                <m:dPr>
                                  <m:begChr m:val="|"/>
                                  <m:endChr m:val="|"/>
                                  <m:ctrlPr>
                                    <a:rPr lang="en-US" sz="2800" b="0"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𝑴</m:t>
                                  </m:r>
                                </m:e>
                              </m:d>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𝑧</m:t>
                                  </m:r>
                                </m:e>
                              </m:acc>
                            </m:e>
                          </m:d>
                        </m:e>
                        <m:sub>
                          <m:r>
                            <a:rPr lang="en-US" sz="2800" b="0" i="1" smtClean="0">
                              <a:solidFill>
                                <a:schemeClr val="tx1"/>
                              </a:solidFill>
                              <a:latin typeface="Cambria Math" panose="02040503050406030204" pitchFamily="18" charset="0"/>
                            </a:rPr>
                            <m:t>𝑥</m:t>
                          </m:r>
                        </m:sub>
                      </m:sSub>
                    </m:oMath>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𝑟</m:t>
                              </m:r>
                            </m:e>
                          </m:acc>
                        </m:e>
                        <m:sub>
                          <m:r>
                            <a:rPr lang="en-US" sz="2800" b="0" i="1" smtClean="0">
                              <a:solidFill>
                                <a:schemeClr val="tx1"/>
                              </a:solidFill>
                              <a:latin typeface="Cambria Math" panose="02040503050406030204" pitchFamily="18" charset="0"/>
                            </a:rPr>
                            <m:t>𝑥</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d>
                            <m:dPr>
                              <m:begChr m:val="["/>
                              <m:endChr m:val="]"/>
                              <m:ctrlPr>
                                <a:rPr lang="en-US" sz="2800" b="0" i="1" smtClean="0">
                                  <a:solidFill>
                                    <a:schemeClr val="tx1"/>
                                  </a:solidFill>
                                  <a:latin typeface="Cambria Math" panose="02040503050406030204" pitchFamily="18" charset="0"/>
                                </a:rPr>
                              </m:ctrlPr>
                            </m:dPr>
                            <m:e>
                              <m:d>
                                <m:dPr>
                                  <m:begChr m:val="|"/>
                                  <m:endChr m:val="|"/>
                                  <m:ctrlPr>
                                    <a:rPr lang="en-US" sz="2800" b="0"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𝑴</m:t>
                                  </m:r>
                                </m:e>
                              </m:d>
                              <m:d>
                                <m:dPr>
                                  <m:ctrlPr>
                                    <a:rPr lang="en-US" sz="2800" b="0" i="1" smtClean="0">
                                      <a:solidFill>
                                        <a:schemeClr val="tx1"/>
                                      </a:solidFill>
                                      <a:latin typeface="Cambria Math" panose="02040503050406030204" pitchFamily="18" charset="0"/>
                                    </a:rPr>
                                  </m:ctrlPr>
                                </m:d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𝑥</m:t>
                                      </m:r>
                                    </m:e>
                                  </m:acc>
                                  <m:r>
                                    <a:rPr lang="en-US" sz="2800" b="0" i="1" smtClean="0">
                                      <a:solidFill>
                                        <a:schemeClr val="tx1"/>
                                      </a:solidFill>
                                      <a:latin typeface="Cambria Math" panose="02040503050406030204" pitchFamily="18" charset="0"/>
                                    </a:rPr>
                                    <m:t>+</m:t>
                                  </m:r>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𝑦</m:t>
                                      </m:r>
                                    </m:e>
                                  </m:acc>
                                  <m:r>
                                    <a:rPr lang="en-US" sz="2800" b="0" i="1" smtClean="0">
                                      <a:solidFill>
                                        <a:schemeClr val="tx1"/>
                                      </a:solidFill>
                                      <a:latin typeface="Cambria Math" panose="02040503050406030204" pitchFamily="18" charset="0"/>
                                    </a:rPr>
                                    <m:t>+</m:t>
                                  </m:r>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𝑧</m:t>
                                      </m:r>
                                    </m:e>
                                  </m:acc>
                                </m:e>
                              </m:d>
                            </m:e>
                          </m:d>
                        </m:e>
                        <m:sub>
                          <m:r>
                            <a:rPr lang="en-US" sz="2800" b="0" i="1" smtClean="0">
                              <a:solidFill>
                                <a:schemeClr val="tx1"/>
                              </a:solidFill>
                              <a:latin typeface="Cambria Math" panose="02040503050406030204" pitchFamily="18" charset="0"/>
                            </a:rPr>
                            <m:t>𝑥</m:t>
                          </m:r>
                        </m:sub>
                      </m:sSub>
                    </m:oMath>
                    <m:oMath xmlns:m="http://schemas.openxmlformats.org/officeDocument/2006/math">
                      <m:sSub>
                        <m:sSubPr>
                          <m:ctrlPr>
                            <a:rPr lang="en-US" sz="2800" b="0" i="1" smtClean="0">
                              <a:solidFill>
                                <a:schemeClr val="tx1"/>
                              </a:solidFill>
                              <a:latin typeface="Cambria Math" panose="02040503050406030204" pitchFamily="18" charset="0"/>
                            </a:rPr>
                          </m:ctrlPr>
                        </m:sSubPr>
                        <m:e>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𝑟</m:t>
                              </m:r>
                            </m:e>
                          </m:acc>
                        </m:e>
                        <m:sub>
                          <m:r>
                            <a:rPr lang="en-US" sz="2800" b="0" i="1" smtClean="0">
                              <a:solidFill>
                                <a:schemeClr val="tx1"/>
                              </a:solidFill>
                              <a:latin typeface="Cambria Math" panose="02040503050406030204" pitchFamily="18" charset="0"/>
                            </a:rPr>
                            <m:t>𝑥</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d>
                            <m:dPr>
                              <m:ctrlPr>
                                <a:rPr lang="en-US" sz="2800" b="0" i="1" smtClean="0">
                                  <a:solidFill>
                                    <a:schemeClr val="tx1"/>
                                  </a:solidFill>
                                  <a:latin typeface="Cambria Math" panose="02040503050406030204" pitchFamily="18" charset="0"/>
                                </a:rPr>
                              </m:ctrlPr>
                            </m:dPr>
                            <m:e>
                              <m:d>
                                <m:dPr>
                                  <m:begChr m:val="|"/>
                                  <m:endChr m:val="|"/>
                                  <m:ctrlPr>
                                    <a:rPr lang="en-US" sz="2800" b="0"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𝑴</m:t>
                                  </m:r>
                                </m:e>
                              </m:d>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𝑟</m:t>
                                  </m:r>
                                </m:e>
                              </m:acc>
                            </m:e>
                          </m:d>
                        </m:e>
                        <m:sub>
                          <m:r>
                            <a:rPr lang="en-US" sz="2800" b="0" i="1" smtClean="0">
                              <a:solidFill>
                                <a:schemeClr val="tx1"/>
                              </a:solidFill>
                              <a:latin typeface="Cambria Math" panose="02040503050406030204" pitchFamily="18" charset="0"/>
                            </a:rPr>
                            <m:t>𝑥</m:t>
                          </m:r>
                        </m:sub>
                      </m:sSub>
                    </m:oMath>
                  </m:oMathPara>
                </a14:m>
                <a:endParaRPr lang="en-US" sz="2800"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252652" y="3413815"/>
                <a:ext cx="5505197" cy="1384995"/>
              </a:xfrm>
              <a:prstGeom prst="rect">
                <a:avLst/>
              </a:prstGeom>
              <a:blipFill rotWithShape="0">
                <a:blip r:embed="rId5"/>
                <a:stretch>
                  <a:fillRect/>
                </a:stretch>
              </a:blipFill>
            </p:spPr>
            <p:txBody>
              <a:bodyPr/>
              <a:lstStyle/>
              <a:p>
                <a:r>
                  <a:rPr lang="en-US">
                    <a:noFill/>
                  </a:rPr>
                  <a:t> </a:t>
                </a:r>
              </a:p>
            </p:txBody>
          </p:sp>
        </mc:Fallback>
      </mc:AlternateContent>
      <p:sp>
        <p:nvSpPr>
          <p:cNvPr id="13" name="Rectangle 12"/>
          <p:cNvSpPr/>
          <p:nvPr/>
        </p:nvSpPr>
        <p:spPr>
          <a:xfrm>
            <a:off x="3252652" y="5038681"/>
            <a:ext cx="6884218" cy="523220"/>
          </a:xfrm>
          <a:prstGeom prst="rect">
            <a:avLst/>
          </a:prstGeom>
        </p:spPr>
        <p:txBody>
          <a:bodyPr wrap="square">
            <a:spAutoFit/>
          </a:bodyPr>
          <a:lstStyle/>
          <a:p>
            <a:r>
              <a:rPr lang="en-US" sz="2800" dirty="0" smtClean="0">
                <a:solidFill>
                  <a:schemeClr val="tx1"/>
                </a:solidFill>
              </a:rPr>
              <a:t>With further inspection we can see:</a:t>
            </a:r>
            <a:endParaRPr lang="en-US" sz="2800" dirty="0">
              <a:solidFill>
                <a:schemeClr val="tx1"/>
              </a:solidFill>
            </a:endParaRPr>
          </a:p>
        </p:txBody>
      </p:sp>
      <mc:AlternateContent xmlns:mc="http://schemas.openxmlformats.org/markup-compatibility/2006" xmlns:a14="http://schemas.microsoft.com/office/drawing/2010/main">
        <mc:Choice Requires="a14">
          <p:sp>
            <p:nvSpPr>
              <p:cNvPr id="14" name="Rectangle 13"/>
              <p:cNvSpPr/>
              <p:nvPr/>
            </p:nvSpPr>
            <p:spPr>
              <a:xfrm>
                <a:off x="3304904" y="5493703"/>
                <a:ext cx="1658983"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𝑟</m:t>
                          </m:r>
                        </m:e>
                      </m:acc>
                      <m:r>
                        <a:rPr lang="en-US" sz="2800" b="0" i="1" smtClean="0">
                          <a:solidFill>
                            <a:schemeClr val="tx1"/>
                          </a:solidFill>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b="1" i="1" smtClean="0">
                              <a:latin typeface="Cambria Math" panose="02040503050406030204" pitchFamily="18" charset="0"/>
                            </a:rPr>
                            <m:t>𝑴</m:t>
                          </m:r>
                        </m:e>
                      </m:d>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oMath>
                  </m:oMathPara>
                </a14:m>
                <a:endParaRPr lang="en-US" sz="2800"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3304904" y="5493703"/>
                <a:ext cx="1658983" cy="523220"/>
              </a:xfrm>
              <a:prstGeom prst="rect">
                <a:avLst/>
              </a:prstGeom>
              <a:blipFill rotWithShape="0">
                <a:blip r:embed="rId6"/>
                <a:stretch>
                  <a:fillRect/>
                </a:stretch>
              </a:blipFill>
            </p:spPr>
            <p:txBody>
              <a:bodyPr/>
              <a:lstStyle/>
              <a:p>
                <a:r>
                  <a:rPr lang="en-US">
                    <a:noFill/>
                  </a:rPr>
                  <a:t> </a:t>
                </a:r>
              </a:p>
            </p:txBody>
          </p:sp>
        </mc:Fallback>
      </mc:AlternateContent>
      <p:sp>
        <p:nvSpPr>
          <p:cNvPr id="12" name="Rectangle 11"/>
          <p:cNvSpPr/>
          <p:nvPr/>
        </p:nvSpPr>
        <p:spPr>
          <a:xfrm>
            <a:off x="3304904" y="1744502"/>
            <a:ext cx="1293222" cy="523220"/>
          </a:xfrm>
          <a:prstGeom prst="rect">
            <a:avLst/>
          </a:prstGeom>
        </p:spPr>
        <p:txBody>
          <a:bodyPr wrap="square">
            <a:spAutoFit/>
          </a:bodyPr>
          <a:lstStyle/>
          <a:p>
            <a:r>
              <a:rPr lang="en-US" sz="2800" dirty="0" smtClean="0"/>
              <a:t>Given:</a:t>
            </a:r>
            <a:endParaRPr lang="en-US" sz="2800" dirty="0">
              <a:solidFill>
                <a:schemeClr val="tx1"/>
              </a:solidFill>
            </a:endParaRPr>
          </a:p>
        </p:txBody>
      </p:sp>
    </p:spTree>
    <p:extLst>
      <p:ext uri="{BB962C8B-B14F-4D97-AF65-F5344CB8AC3E}">
        <p14:creationId xmlns:p14="http://schemas.microsoft.com/office/powerpoint/2010/main" val="986274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Aabb</a:t>
            </a:r>
            <a:r>
              <a:rPr lang="en-US" dirty="0" smtClean="0"/>
              <a:t> Full Transform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How do we include scale and translation?</a:t>
                </a:r>
              </a:p>
              <a:p>
                <a:pPr marL="0" indent="0">
                  <a:buNone/>
                </a:pPr>
                <a:endParaRPr lang="en-US" dirty="0"/>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a14:m>
                <a:r>
                  <a:rPr lang="en-US" dirty="0" smtClean="0"/>
                  <a:t> is a direction vector:</a:t>
                </a:r>
              </a:p>
              <a:p>
                <a:pPr marL="0" indent="0">
                  <a:buNone/>
                </a:pPr>
                <a:endParaRPr lang="en-US" dirty="0" smtClean="0"/>
              </a:p>
              <a:p>
                <a:pPr marL="0" indent="0">
                  <a:buNone/>
                </a:pPr>
                <a:r>
                  <a:rPr lang="en-US" dirty="0" smtClean="0"/>
                  <a:t>The </a:t>
                </a:r>
                <a:r>
                  <a:rPr lang="en-US" dirty="0" err="1" smtClean="0"/>
                  <a:t>aabb</a:t>
                </a:r>
                <a:r>
                  <a:rPr lang="en-US" dirty="0" smtClean="0"/>
                  <a:t> center is a position vector: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2355668" y="3199433"/>
                <a:ext cx="2464398" cy="491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i="1" smtClean="0">
                                  <a:latin typeface="Cambria Math" panose="02040503050406030204" pitchFamily="18" charset="0"/>
                                </a:rPr>
                                <m:t>𝑟</m:t>
                              </m:r>
                            </m:e>
                          </m:acc>
                        </m:e>
                        <m:sup>
                          <m:r>
                            <a:rPr lang="en-US" i="1" dirty="0" smtClean="0">
                              <a:latin typeface="Cambria Math" panose="02040503050406030204" pitchFamily="18" charset="0"/>
                            </a:rPr>
                            <m:t>′</m:t>
                          </m:r>
                        </m:sup>
                      </m:sSup>
                      <m:r>
                        <a:rPr lang="en-US"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b="1" i="1" dirty="0" smtClean="0">
                              <a:latin typeface="Cambria Math" panose="02040503050406030204" pitchFamily="18" charset="0"/>
                            </a:rPr>
                            <m:t>𝑴</m:t>
                          </m:r>
                        </m:e>
                      </m:d>
                      <m:d>
                        <m:dPr>
                          <m:ctrlPr>
                            <a:rPr lang="en-US" i="1" dirty="0" smtClean="0">
                              <a:latin typeface="Cambria Math" panose="02040503050406030204" pitchFamily="18" charset="0"/>
                            </a:rPr>
                          </m:ctrlPr>
                        </m:dPr>
                        <m:e>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𝑠</m:t>
                              </m:r>
                            </m:e>
                          </m:acc>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𝑟</m:t>
                              </m:r>
                            </m:e>
                          </m:acc>
                        </m:e>
                      </m:d>
                    </m:oMath>
                  </m:oMathPara>
                </a14:m>
                <a:endParaRPr lang="en-US" dirty="0" smtClean="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2355668" y="3199433"/>
                <a:ext cx="2464398" cy="491676"/>
              </a:xfrm>
              <a:prstGeom prst="rect">
                <a:avLst/>
              </a:prstGeom>
              <a:blipFill rotWithShape="0">
                <a:blip r:embed="rId4"/>
                <a:stretch>
                  <a:fillRect t="-35000" r="-71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p:cNvSpPr txBox="1">
                <a:spLocks/>
              </p:cNvSpPr>
              <p:nvPr/>
            </p:nvSpPr>
            <p:spPr>
              <a:xfrm>
                <a:off x="2463244" y="4242929"/>
                <a:ext cx="2604247" cy="548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p>
                          <m:r>
                            <a:rPr lang="en-US" i="1" dirty="0">
                              <a:latin typeface="Cambria Math" panose="02040503050406030204" pitchFamily="18" charset="0"/>
                            </a:rPr>
                            <m:t>′</m:t>
                          </m:r>
                        </m:sup>
                      </m:sSup>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𝑡</m:t>
                          </m:r>
                        </m:e>
                      </m:acc>
                      <m:r>
                        <a:rPr lang="en-US" i="1" dirty="0">
                          <a:latin typeface="Cambria Math" panose="02040503050406030204" pitchFamily="18" charset="0"/>
                        </a:rPr>
                        <m:t>+</m:t>
                      </m:r>
                      <m:r>
                        <a:rPr lang="en-US" b="1" i="1" dirty="0">
                          <a:latin typeface="Cambria Math" panose="02040503050406030204" pitchFamily="18" charset="0"/>
                        </a:rPr>
                        <m:t>𝑴</m:t>
                      </m:r>
                      <m:d>
                        <m:dPr>
                          <m:ctrlPr>
                            <a:rPr lang="en-US" i="1" dirty="0">
                              <a:latin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𝑠</m:t>
                              </m:r>
                            </m:e>
                          </m:acc>
                          <m:acc>
                            <m:accPr>
                              <m:chr m:val="⃗"/>
                              <m:ctrlPr>
                                <a:rPr lang="en-US" i="1" dirty="0">
                                  <a:latin typeface="Cambria Math" panose="02040503050406030204" pitchFamily="18" charset="0"/>
                                </a:rPr>
                              </m:ctrlPr>
                            </m:accPr>
                            <m:e>
                              <m:r>
                                <a:rPr lang="en-US" i="1" dirty="0">
                                  <a:latin typeface="Cambria Math" panose="02040503050406030204" pitchFamily="18" charset="0"/>
                                </a:rPr>
                                <m:t>𝑐</m:t>
                              </m:r>
                            </m:e>
                          </m:acc>
                        </m:e>
                      </m:d>
                    </m:oMath>
                  </m:oMathPara>
                </a14:m>
                <a:endParaRPr lang="en-US" dirty="0" smtClean="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2463244" y="4242929"/>
                <a:ext cx="2604247" cy="54807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339068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Aabb</a:t>
            </a:r>
            <a:r>
              <a:rPr lang="en-US" dirty="0" smtClean="0"/>
              <a:t> Full Transform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What if </a:t>
                </a:r>
                <a14:m>
                  <m:oMath xmlns:m="http://schemas.openxmlformats.org/officeDocument/2006/math">
                    <m:r>
                      <a:rPr lang="en-US" b="1" i="1" smtClean="0">
                        <a:latin typeface="Cambria Math" panose="02040503050406030204" pitchFamily="18" charset="0"/>
                      </a:rPr>
                      <m:t>𝑴</m:t>
                    </m:r>
                  </m:oMath>
                </a14:m>
                <a:r>
                  <a:rPr lang="en-US" b="1" dirty="0" smtClean="0"/>
                  <a:t> </a:t>
                </a:r>
                <a:r>
                  <a:rPr lang="en-US" dirty="0" smtClean="0"/>
                  <a:t>is a 4x4 matrix?</a:t>
                </a:r>
              </a:p>
              <a:p>
                <a:pPr marL="0" indent="0">
                  <a:buNone/>
                </a:pPr>
                <a14:m>
                  <m:oMath xmlns:m="http://schemas.openxmlformats.org/officeDocument/2006/math">
                    <m:r>
                      <a:rPr lang="en-US" b="1" i="1" dirty="0" smtClean="0">
                        <a:latin typeface="Cambria Math" panose="02040503050406030204" pitchFamily="18" charset="0"/>
                      </a:rPr>
                      <m:t>𝑴</m:t>
                    </m:r>
                  </m:oMath>
                </a14:m>
                <a:r>
                  <a:rPr lang="en-US" b="1" dirty="0" smtClean="0"/>
                  <a:t> </a:t>
                </a:r>
                <a:r>
                  <a:rPr lang="en-US" dirty="0" smtClean="0"/>
                  <a:t>will be of the form:</a:t>
                </a:r>
              </a:p>
              <a:p>
                <a:pPr marL="0" indent="0">
                  <a:buNone/>
                </a:pPr>
                <a:endParaRPr lang="en-US" b="1" dirty="0"/>
              </a:p>
              <a:p>
                <a:pPr marL="0" indent="0">
                  <a:buNone/>
                </a:pPr>
                <a:endParaRPr lang="en-US" b="1" dirty="0" smtClean="0"/>
              </a:p>
              <a:p>
                <a:pPr marL="0" indent="0">
                  <a:buNone/>
                </a:pPr>
                <a:endParaRPr lang="en-US" b="1" dirty="0"/>
              </a:p>
              <a:p>
                <a:pPr marL="0" indent="0">
                  <a:buNone/>
                </a:pPr>
                <a:r>
                  <a:rPr lang="en-US" dirty="0" smtClean="0"/>
                  <a:t>Use the 3x3 abs to update the half-extent</a:t>
                </a:r>
              </a:p>
              <a:p>
                <a:pPr marL="0" indent="0">
                  <a:buNone/>
                </a:pPr>
                <a:r>
                  <a:rPr lang="en-US" dirty="0" smtClean="0"/>
                  <a:t>Use the 4x4 to update the center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4014651" y="2236840"/>
                <a:ext cx="3457303" cy="1764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plcHide m:val="on"/>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𝑠𝑟</m:t>
                                </m:r>
                              </m:e>
                              <m:e>
                                <m:r>
                                  <a:rPr lang="en-US" i="1">
                                    <a:latin typeface="Cambria Math" panose="02040503050406030204" pitchFamily="18" charset="0"/>
                                  </a:rPr>
                                  <m:t>𝑠𝑟</m:t>
                                </m:r>
                              </m:e>
                              <m:e>
                                <m:r>
                                  <a:rPr lang="en-US" i="1">
                                    <a:latin typeface="Cambria Math" panose="02040503050406030204" pitchFamily="18" charset="0"/>
                                  </a:rPr>
                                  <m:t>𝑠𝑟</m:t>
                                </m:r>
                              </m:e>
                              <m:e>
                                <m:r>
                                  <a:rPr lang="en-US" i="1">
                                    <a:latin typeface="Cambria Math" panose="02040503050406030204" pitchFamily="18" charset="0"/>
                                  </a:rPr>
                                  <m:t>𝑡𝑠𝑟</m:t>
                                </m:r>
                              </m:e>
                            </m:mr>
                            <m:mr>
                              <m:e>
                                <m:r>
                                  <a:rPr lang="en-US" i="1">
                                    <a:latin typeface="Cambria Math" panose="02040503050406030204" pitchFamily="18" charset="0"/>
                                  </a:rPr>
                                  <m:t>𝑠𝑟</m:t>
                                </m:r>
                              </m:e>
                              <m:e>
                                <m:r>
                                  <a:rPr lang="en-US" i="1">
                                    <a:latin typeface="Cambria Math" panose="02040503050406030204" pitchFamily="18" charset="0"/>
                                  </a:rPr>
                                  <m:t>𝑠𝑟</m:t>
                                </m:r>
                              </m:e>
                              <m:e>
                                <m:r>
                                  <a:rPr lang="en-US" i="1">
                                    <a:latin typeface="Cambria Math" panose="02040503050406030204" pitchFamily="18" charset="0"/>
                                  </a:rPr>
                                  <m:t>𝑠𝑟</m:t>
                                </m:r>
                              </m:e>
                              <m:e>
                                <m:r>
                                  <a:rPr lang="en-US" i="1">
                                    <a:latin typeface="Cambria Math" panose="02040503050406030204" pitchFamily="18" charset="0"/>
                                  </a:rPr>
                                  <m:t>𝑡𝑠𝑟</m:t>
                                </m:r>
                              </m:e>
                            </m:mr>
                            <m:mr>
                              <m:e>
                                <m:r>
                                  <a:rPr lang="en-US" i="1">
                                    <a:latin typeface="Cambria Math" panose="02040503050406030204" pitchFamily="18" charset="0"/>
                                  </a:rPr>
                                  <m:t>𝑠𝑟</m:t>
                                </m:r>
                              </m:e>
                              <m:e>
                                <m:r>
                                  <a:rPr lang="en-US" i="1">
                                    <a:latin typeface="Cambria Math" panose="02040503050406030204" pitchFamily="18" charset="0"/>
                                  </a:rPr>
                                  <m:t>𝑠𝑟</m:t>
                                </m:r>
                              </m:e>
                              <m:e>
                                <m:r>
                                  <a:rPr lang="en-US" i="1">
                                    <a:latin typeface="Cambria Math" panose="02040503050406030204" pitchFamily="18" charset="0"/>
                                  </a:rPr>
                                  <m:t>𝑠𝑟</m:t>
                                </m:r>
                              </m:e>
                              <m:e>
                                <m:r>
                                  <a:rPr lang="en-US" i="1">
                                    <a:latin typeface="Cambria Math" panose="02040503050406030204" pitchFamily="18" charset="0"/>
                                  </a:rPr>
                                  <m:t>𝑡𝑠𝑟</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m:oMathPara>
                </a14:m>
                <a:endParaRPr lang="en-US" dirty="0" smtClean="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014651" y="2236840"/>
                <a:ext cx="3457303" cy="1764454"/>
              </a:xfrm>
              <a:prstGeom prst="rect">
                <a:avLst/>
              </a:prstGeom>
              <a:blipFill rotWithShape="0">
                <a:blip r:embed="rId4"/>
                <a:stretch>
                  <a:fillRect t="-1038"/>
                </a:stretch>
              </a:blipFill>
            </p:spPr>
            <p:txBody>
              <a:bodyPr/>
              <a:lstStyle/>
              <a:p>
                <a:r>
                  <a:rPr lang="en-US">
                    <a:noFill/>
                  </a:rPr>
                  <a:t> </a:t>
                </a:r>
              </a:p>
            </p:txBody>
          </p:sp>
        </mc:Fallback>
      </mc:AlternateContent>
    </p:spTree>
    <p:extLst>
      <p:ext uri="{BB962C8B-B14F-4D97-AF65-F5344CB8AC3E}">
        <p14:creationId xmlns:p14="http://schemas.microsoft.com/office/powerpoint/2010/main" val="2142234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Aabb Rotation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Problem: Aabb will grow forever with rotations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Solution: store local (original) aabb and transform to world space</a:t>
            </a:r>
            <a:endParaRPr lang="en-US" dirty="0"/>
          </a:p>
        </p:txBody>
      </p:sp>
      <p:pic>
        <p:nvPicPr>
          <p:cNvPr id="4" name="Picture 3"/>
          <p:cNvPicPr>
            <a:picLocks noChangeAspect="1"/>
          </p:cNvPicPr>
          <p:nvPr/>
        </p:nvPicPr>
        <p:blipFill>
          <a:blip r:embed="rId3"/>
          <a:stretch>
            <a:fillRect/>
          </a:stretch>
        </p:blipFill>
        <p:spPr>
          <a:xfrm>
            <a:off x="1619251" y="2914959"/>
            <a:ext cx="634688" cy="1803400"/>
          </a:xfrm>
          <a:prstGeom prst="rect">
            <a:avLst/>
          </a:prstGeom>
        </p:spPr>
      </p:pic>
      <p:pic>
        <p:nvPicPr>
          <p:cNvPr id="5" name="Picture 4"/>
          <p:cNvPicPr>
            <a:picLocks noChangeAspect="1"/>
          </p:cNvPicPr>
          <p:nvPr/>
        </p:nvPicPr>
        <p:blipFill>
          <a:blip r:embed="rId4"/>
          <a:stretch>
            <a:fillRect/>
          </a:stretch>
        </p:blipFill>
        <p:spPr>
          <a:xfrm>
            <a:off x="3652436" y="2991159"/>
            <a:ext cx="1675575" cy="1727200"/>
          </a:xfrm>
          <a:prstGeom prst="rect">
            <a:avLst/>
          </a:prstGeom>
        </p:spPr>
      </p:pic>
      <p:pic>
        <p:nvPicPr>
          <p:cNvPr id="6" name="Picture 5"/>
          <p:cNvPicPr>
            <a:picLocks noChangeAspect="1"/>
          </p:cNvPicPr>
          <p:nvPr/>
        </p:nvPicPr>
        <p:blipFill>
          <a:blip r:embed="rId5"/>
          <a:stretch>
            <a:fillRect/>
          </a:stretch>
        </p:blipFill>
        <p:spPr>
          <a:xfrm>
            <a:off x="6441655" y="2616509"/>
            <a:ext cx="2386425" cy="2400300"/>
          </a:xfrm>
          <a:prstGeom prst="rect">
            <a:avLst/>
          </a:prstGeom>
        </p:spPr>
      </p:pic>
    </p:spTree>
    <p:extLst>
      <p:ext uri="{BB962C8B-B14F-4D97-AF65-F5344CB8AC3E}">
        <p14:creationId xmlns:p14="http://schemas.microsoft.com/office/powerpoint/2010/main" val="3562932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a:t>
            </a:r>
            <a:endParaRPr lang="en-US" dirty="0"/>
          </a:p>
        </p:txBody>
      </p:sp>
      <p:sp>
        <p:nvSpPr>
          <p:cNvPr id="3" name="Content Placeholder 2"/>
          <p:cNvSpPr>
            <a:spLocks noGrp="1"/>
          </p:cNvSpPr>
          <p:nvPr>
            <p:ph idx="1"/>
          </p:nvPr>
        </p:nvSpPr>
        <p:spPr/>
        <p:txBody>
          <a:bodyPr/>
          <a:lstStyle/>
          <a:p>
            <a:pPr marL="0" indent="0">
              <a:buNone/>
            </a:pPr>
            <a:r>
              <a:rPr lang="en-US" dirty="0" smtClean="0"/>
              <a:t>Typically only one storage format</a:t>
            </a:r>
            <a:endParaRPr lang="en-US" dirty="0"/>
          </a:p>
        </p:txBody>
      </p:sp>
      <p:sp>
        <p:nvSpPr>
          <p:cNvPr id="5" name="Text Box 4"/>
          <p:cNvSpPr txBox="1">
            <a:spLocks noChangeArrowheads="1"/>
          </p:cNvSpPr>
          <p:nvPr/>
        </p:nvSpPr>
        <p:spPr bwMode="auto">
          <a:xfrm>
            <a:off x="1120000" y="3185686"/>
            <a:ext cx="4053646"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Sphere</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mPosition</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float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mRadius</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136688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Update</a:t>
            </a:r>
            <a:endParaRPr lang="en-US" dirty="0"/>
          </a:p>
        </p:txBody>
      </p:sp>
      <p:sp>
        <p:nvSpPr>
          <p:cNvPr id="3" name="Content Placeholder 2"/>
          <p:cNvSpPr>
            <a:spLocks noGrp="1"/>
          </p:cNvSpPr>
          <p:nvPr>
            <p:ph idx="1"/>
          </p:nvPr>
        </p:nvSpPr>
        <p:spPr/>
        <p:txBody>
          <a:bodyPr/>
          <a:lstStyle/>
          <a:p>
            <a:pPr marL="0" indent="0">
              <a:buNone/>
            </a:pPr>
            <a:r>
              <a:rPr lang="en-US" dirty="0" smtClean="0"/>
              <a:t>Updates are mostly trivial</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*Careful as some shapes don’t rotate around their centroid.</a:t>
            </a:r>
            <a:endParaRPr lang="en-US" dirty="0"/>
          </a:p>
        </p:txBody>
      </p:sp>
      <p:pic>
        <p:nvPicPr>
          <p:cNvPr id="4" name="Picture 3"/>
          <p:cNvPicPr>
            <a:picLocks noChangeAspect="1"/>
          </p:cNvPicPr>
          <p:nvPr/>
        </p:nvPicPr>
        <p:blipFill>
          <a:blip r:embed="rId3"/>
          <a:stretch>
            <a:fillRect/>
          </a:stretch>
        </p:blipFill>
        <p:spPr>
          <a:xfrm>
            <a:off x="2615358" y="2520950"/>
            <a:ext cx="1840594" cy="1841500"/>
          </a:xfrm>
          <a:prstGeom prst="rect">
            <a:avLst/>
          </a:prstGeom>
        </p:spPr>
      </p:pic>
      <p:pic>
        <p:nvPicPr>
          <p:cNvPr id="6" name="Picture 5"/>
          <p:cNvPicPr>
            <a:picLocks noChangeAspect="1"/>
          </p:cNvPicPr>
          <p:nvPr/>
        </p:nvPicPr>
        <p:blipFill>
          <a:blip r:embed="rId4"/>
          <a:stretch>
            <a:fillRect/>
          </a:stretch>
        </p:blipFill>
        <p:spPr>
          <a:xfrm>
            <a:off x="5175703" y="2520950"/>
            <a:ext cx="1840594" cy="1841500"/>
          </a:xfrm>
          <a:prstGeom prst="rect">
            <a:avLst/>
          </a:prstGeom>
        </p:spPr>
      </p:pic>
    </p:spTree>
    <p:extLst>
      <p:ext uri="{BB962C8B-B14F-4D97-AF65-F5344CB8AC3E}">
        <p14:creationId xmlns:p14="http://schemas.microsoft.com/office/powerpoint/2010/main" val="312106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Volumes</a:t>
            </a:r>
            <a:endParaRPr lang="en-US" dirty="0"/>
          </a:p>
        </p:txBody>
      </p:sp>
      <p:sp>
        <p:nvSpPr>
          <p:cNvPr id="3" name="Content Placeholder 2"/>
          <p:cNvSpPr>
            <a:spLocks noGrp="1"/>
          </p:cNvSpPr>
          <p:nvPr>
            <p:ph idx="1"/>
          </p:nvPr>
        </p:nvSpPr>
        <p:spPr>
          <a:xfrm>
            <a:off x="838200" y="1430767"/>
            <a:ext cx="10515600" cy="4746196"/>
          </a:xfrm>
        </p:spPr>
        <p:txBody>
          <a:bodyPr>
            <a:normAutofit/>
          </a:bodyPr>
          <a:lstStyle/>
          <a:p>
            <a:pPr marL="0" indent="0">
              <a:buNone/>
            </a:pPr>
            <a:r>
              <a:rPr lang="en-US" dirty="0" smtClean="0"/>
              <a:t>Bounding Volumes don’t change algorithmic complexity</a:t>
            </a:r>
          </a:p>
          <a:p>
            <a:pPr marL="457200" lvl="1" indent="0">
              <a:buNone/>
            </a:pPr>
            <a:r>
              <a:rPr lang="en-US" dirty="0" smtClean="0"/>
              <a:t>They allow cheap rejection tests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If the BVs collide then we check the underlying shapes</a:t>
            </a:r>
          </a:p>
          <a:p>
            <a:pPr marL="457200" lvl="1" indent="0">
              <a:buNone/>
            </a:pPr>
            <a:r>
              <a:rPr lang="en-US" dirty="0" smtClean="0"/>
              <a:t>Wait, we have to check both?</a:t>
            </a:r>
          </a:p>
          <a:p>
            <a:pPr marL="457200" lvl="1" indent="0">
              <a:buNone/>
            </a:pPr>
            <a:r>
              <a:rPr lang="en-US" dirty="0" smtClean="0"/>
              <a:t>Is this actually faster?</a:t>
            </a:r>
            <a:endParaRPr lang="en-US" dirty="0"/>
          </a:p>
        </p:txBody>
      </p:sp>
      <p:grpSp>
        <p:nvGrpSpPr>
          <p:cNvPr id="10" name="Group 9"/>
          <p:cNvGrpSpPr/>
          <p:nvPr/>
        </p:nvGrpSpPr>
        <p:grpSpPr>
          <a:xfrm>
            <a:off x="1653936" y="2206303"/>
            <a:ext cx="6967773" cy="1912573"/>
            <a:chOff x="1653936" y="2324639"/>
            <a:chExt cx="6967773" cy="1912573"/>
          </a:xfrm>
        </p:grpSpPr>
        <p:pic>
          <p:nvPicPr>
            <p:cNvPr id="4" name="Picture 3"/>
            <p:cNvPicPr>
              <a:picLocks noChangeAspect="1"/>
            </p:cNvPicPr>
            <p:nvPr/>
          </p:nvPicPr>
          <p:blipFill>
            <a:blip r:embed="rId3"/>
            <a:stretch>
              <a:fillRect/>
            </a:stretch>
          </p:blipFill>
          <p:spPr>
            <a:xfrm>
              <a:off x="1653936" y="2640806"/>
              <a:ext cx="1164881" cy="1166100"/>
            </a:xfrm>
            <a:prstGeom prst="rect">
              <a:avLst/>
            </a:prstGeom>
          </p:spPr>
        </p:pic>
        <p:pic>
          <p:nvPicPr>
            <p:cNvPr id="5" name="Picture 4"/>
            <p:cNvPicPr>
              <a:picLocks noChangeAspect="1"/>
            </p:cNvPicPr>
            <p:nvPr/>
          </p:nvPicPr>
          <p:blipFill>
            <a:blip r:embed="rId4"/>
            <a:stretch>
              <a:fillRect/>
            </a:stretch>
          </p:blipFill>
          <p:spPr>
            <a:xfrm>
              <a:off x="2825265" y="2361739"/>
              <a:ext cx="1443656" cy="1445167"/>
            </a:xfrm>
            <a:prstGeom prst="rect">
              <a:avLst/>
            </a:prstGeom>
          </p:spPr>
        </p:pic>
        <p:pic>
          <p:nvPicPr>
            <p:cNvPr id="6" name="Picture 5"/>
            <p:cNvPicPr>
              <a:picLocks noChangeAspect="1"/>
            </p:cNvPicPr>
            <p:nvPr/>
          </p:nvPicPr>
          <p:blipFill>
            <a:blip r:embed="rId3"/>
            <a:stretch>
              <a:fillRect/>
            </a:stretch>
          </p:blipFill>
          <p:spPr>
            <a:xfrm>
              <a:off x="6408229" y="2464172"/>
              <a:ext cx="1164881" cy="1166100"/>
            </a:xfrm>
            <a:prstGeom prst="rect">
              <a:avLst/>
            </a:prstGeom>
          </p:spPr>
        </p:pic>
        <p:pic>
          <p:nvPicPr>
            <p:cNvPr id="7" name="Picture 6"/>
            <p:cNvPicPr>
              <a:picLocks noChangeAspect="1"/>
            </p:cNvPicPr>
            <p:nvPr/>
          </p:nvPicPr>
          <p:blipFill>
            <a:blip r:embed="rId4"/>
            <a:stretch>
              <a:fillRect/>
            </a:stretch>
          </p:blipFill>
          <p:spPr>
            <a:xfrm>
              <a:off x="7178053" y="2324639"/>
              <a:ext cx="1443656" cy="1445167"/>
            </a:xfrm>
            <a:prstGeom prst="rect">
              <a:avLst/>
            </a:prstGeom>
          </p:spPr>
        </p:pic>
        <p:sp>
          <p:nvSpPr>
            <p:cNvPr id="8" name="Content Placeholder 2"/>
            <p:cNvSpPr txBox="1">
              <a:spLocks/>
            </p:cNvSpPr>
            <p:nvPr/>
          </p:nvSpPr>
          <p:spPr>
            <a:xfrm>
              <a:off x="1936807" y="3811451"/>
              <a:ext cx="1815797" cy="42576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can’t collide: skip</a:t>
              </a:r>
              <a:endParaRPr lang="en-US" sz="2000" dirty="0"/>
            </a:p>
          </p:txBody>
        </p:sp>
        <p:sp>
          <p:nvSpPr>
            <p:cNvPr id="9" name="Content Placeholder 2"/>
            <p:cNvSpPr txBox="1">
              <a:spLocks/>
            </p:cNvSpPr>
            <p:nvPr/>
          </p:nvSpPr>
          <p:spPr>
            <a:xfrm>
              <a:off x="6670918" y="3806906"/>
              <a:ext cx="1815797" cy="42576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could collide: check</a:t>
              </a:r>
              <a:endParaRPr lang="en-US" sz="2000" dirty="0"/>
            </a:p>
          </p:txBody>
        </p:sp>
      </p:grpSp>
    </p:spTree>
    <p:extLst>
      <p:ext uri="{BB962C8B-B14F-4D97-AF65-F5344CB8AC3E}">
        <p14:creationId xmlns:p14="http://schemas.microsoft.com/office/powerpoint/2010/main" val="1917482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Computation </a:t>
            </a:r>
            <a:endParaRPr lang="en-US" dirty="0"/>
          </a:p>
        </p:txBody>
      </p:sp>
      <p:sp>
        <p:nvSpPr>
          <p:cNvPr id="3" name="Content Placeholder 2"/>
          <p:cNvSpPr>
            <a:spLocks noGrp="1"/>
          </p:cNvSpPr>
          <p:nvPr>
            <p:ph idx="1"/>
          </p:nvPr>
        </p:nvSpPr>
        <p:spPr/>
        <p:txBody>
          <a:bodyPr/>
          <a:lstStyle/>
          <a:p>
            <a:pPr marL="0" indent="0">
              <a:buNone/>
            </a:pPr>
            <a:r>
              <a:rPr lang="en-US" dirty="0" smtClean="0"/>
              <a:t>Method 0: From an </a:t>
            </a:r>
            <a:r>
              <a:rPr lang="en-US" dirty="0" err="1" smtClean="0"/>
              <a:t>Aabb</a:t>
            </a:r>
            <a:endParaRPr lang="en-US" dirty="0" smtClean="0"/>
          </a:p>
          <a:p>
            <a:pPr marL="0" indent="0">
              <a:buNone/>
            </a:pPr>
            <a:endParaRPr lang="en-US" dirty="0"/>
          </a:p>
          <a:p>
            <a:pPr marL="0" indent="0">
              <a:buNone/>
            </a:pPr>
            <a:r>
              <a:rPr lang="en-US" dirty="0" smtClean="0"/>
              <a:t>Optimal </a:t>
            </a:r>
            <a:r>
              <a:rPr lang="en-US" dirty="0" err="1" smtClean="0"/>
              <a:t>aabb’s</a:t>
            </a:r>
            <a:r>
              <a:rPr lang="en-US" dirty="0" smtClean="0"/>
              <a:t> are easy, compute the sphere of the </a:t>
            </a:r>
            <a:r>
              <a:rPr lang="en-US" dirty="0" err="1" smtClean="0"/>
              <a:t>aabb</a:t>
            </a:r>
            <a:endParaRPr lang="en-US" dirty="0"/>
          </a:p>
        </p:txBody>
      </p:sp>
      <p:pic>
        <p:nvPicPr>
          <p:cNvPr id="4" name="Picture 3"/>
          <p:cNvPicPr>
            <a:picLocks noChangeAspect="1"/>
          </p:cNvPicPr>
          <p:nvPr/>
        </p:nvPicPr>
        <p:blipFill>
          <a:blip r:embed="rId3"/>
          <a:stretch>
            <a:fillRect/>
          </a:stretch>
        </p:blipFill>
        <p:spPr>
          <a:xfrm>
            <a:off x="4665520" y="3502695"/>
            <a:ext cx="3231899" cy="3235281"/>
          </a:xfrm>
          <a:prstGeom prst="rect">
            <a:avLst/>
          </a:prstGeom>
        </p:spPr>
      </p:pic>
    </p:spTree>
    <p:extLst>
      <p:ext uri="{BB962C8B-B14F-4D97-AF65-F5344CB8AC3E}">
        <p14:creationId xmlns:p14="http://schemas.microsoft.com/office/powerpoint/2010/main" val="319860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Computation </a:t>
            </a:r>
            <a:endParaRPr lang="en-US" dirty="0"/>
          </a:p>
        </p:txBody>
      </p:sp>
      <p:sp>
        <p:nvSpPr>
          <p:cNvPr id="3" name="Content Placeholder 2"/>
          <p:cNvSpPr>
            <a:spLocks noGrp="1"/>
          </p:cNvSpPr>
          <p:nvPr>
            <p:ph idx="1"/>
          </p:nvPr>
        </p:nvSpPr>
        <p:spPr/>
        <p:txBody>
          <a:bodyPr/>
          <a:lstStyle/>
          <a:p>
            <a:pPr marL="0" indent="0">
              <a:buNone/>
            </a:pPr>
            <a:r>
              <a:rPr lang="en-US" dirty="0" smtClean="0"/>
              <a:t>Method 1: Centroid</a:t>
            </a:r>
          </a:p>
          <a:p>
            <a:pPr marL="0" indent="0">
              <a:buNone/>
            </a:pPr>
            <a:endParaRPr lang="en-US" dirty="0"/>
          </a:p>
          <a:p>
            <a:pPr marL="0" indent="0">
              <a:buNone/>
            </a:pPr>
            <a:r>
              <a:rPr lang="en-US" dirty="0" smtClean="0"/>
              <a:t>2 pass algorithm:</a:t>
            </a:r>
          </a:p>
          <a:p>
            <a:pPr marL="457200" lvl="1" indent="0">
              <a:buNone/>
            </a:pPr>
            <a:r>
              <a:rPr lang="en-US" dirty="0" smtClean="0"/>
              <a:t>Compute centroid (aabb center)</a:t>
            </a:r>
          </a:p>
          <a:p>
            <a:pPr marL="457200" lvl="1" indent="0">
              <a:buNone/>
            </a:pPr>
            <a:r>
              <a:rPr lang="en-US" dirty="0" smtClean="0"/>
              <a:t>Pick furthest away point as radius</a:t>
            </a:r>
            <a:endParaRPr lang="en-US" dirty="0"/>
          </a:p>
        </p:txBody>
      </p:sp>
      <p:pic>
        <p:nvPicPr>
          <p:cNvPr id="7" name="Picture 6"/>
          <p:cNvPicPr>
            <a:picLocks noChangeAspect="1"/>
          </p:cNvPicPr>
          <p:nvPr/>
        </p:nvPicPr>
        <p:blipFill>
          <a:blip r:embed="rId3"/>
          <a:stretch>
            <a:fillRect/>
          </a:stretch>
        </p:blipFill>
        <p:spPr>
          <a:xfrm>
            <a:off x="5063359" y="3900950"/>
            <a:ext cx="2436220" cy="2438769"/>
          </a:xfrm>
          <a:prstGeom prst="rect">
            <a:avLst/>
          </a:prstGeom>
        </p:spPr>
      </p:pic>
    </p:spTree>
    <p:extLst>
      <p:ext uri="{BB962C8B-B14F-4D97-AF65-F5344CB8AC3E}">
        <p14:creationId xmlns:p14="http://schemas.microsoft.com/office/powerpoint/2010/main" val="2639490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Computation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Two key observations:</a:t>
            </a:r>
          </a:p>
          <a:p>
            <a:pPr marL="514350" indent="-514350">
              <a:buAutoNum type="arabicPeriod"/>
            </a:pPr>
            <a:r>
              <a:rPr lang="en-US" dirty="0" smtClean="0"/>
              <a:t>Our sphere radius computation is bad</a:t>
            </a:r>
          </a:p>
          <a:p>
            <a:pPr marL="514350" indent="-514350">
              <a:buAutoNum type="arabicPeriod"/>
            </a:pPr>
            <a:r>
              <a:rPr lang="en-US" dirty="0" smtClean="0"/>
              <a:t>We can improve the initial guess of the sphere’s center.</a:t>
            </a:r>
          </a:p>
        </p:txBody>
      </p:sp>
    </p:spTree>
    <p:extLst>
      <p:ext uri="{BB962C8B-B14F-4D97-AF65-F5344CB8AC3E}">
        <p14:creationId xmlns:p14="http://schemas.microsoft.com/office/powerpoint/2010/main" val="2128625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We found the furthest point and added it to the sphere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How good is this sphere?</a:t>
            </a:r>
          </a:p>
        </p:txBody>
      </p:sp>
      <p:grpSp>
        <p:nvGrpSpPr>
          <p:cNvPr id="14" name="Group 13"/>
          <p:cNvGrpSpPr/>
          <p:nvPr/>
        </p:nvGrpSpPr>
        <p:grpSpPr>
          <a:xfrm>
            <a:off x="6542755" y="2336431"/>
            <a:ext cx="2920271" cy="2923326"/>
            <a:chOff x="6035043" y="2713889"/>
            <a:chExt cx="2920271" cy="2923326"/>
          </a:xfrm>
        </p:grpSpPr>
        <p:pic>
          <p:nvPicPr>
            <p:cNvPr id="6" name="Picture 5"/>
            <p:cNvPicPr>
              <a:picLocks noChangeAspect="1"/>
            </p:cNvPicPr>
            <p:nvPr/>
          </p:nvPicPr>
          <p:blipFill>
            <a:blip r:embed="rId3"/>
            <a:stretch>
              <a:fillRect/>
            </a:stretch>
          </p:blipFill>
          <p:spPr>
            <a:xfrm>
              <a:off x="6035043" y="2713889"/>
              <a:ext cx="2920271" cy="2923326"/>
            </a:xfrm>
            <a:prstGeom prst="rect">
              <a:avLst/>
            </a:prstGeom>
          </p:spPr>
        </p:pic>
        <mc:AlternateContent xmlns:mc="http://schemas.openxmlformats.org/markup-compatibility/2006" xmlns:a14="http://schemas.microsoft.com/office/drawing/2010/main">
          <mc:Choice Requires="a14">
            <p:sp>
              <p:nvSpPr>
                <p:cNvPr id="11" name="Content Placeholder 2"/>
                <p:cNvSpPr txBox="1">
                  <a:spLocks/>
                </p:cNvSpPr>
                <p:nvPr/>
              </p:nvSpPr>
              <p:spPr>
                <a:xfrm>
                  <a:off x="7423529" y="3839877"/>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𝑐</m:t>
                            </m:r>
                          </m:e>
                        </m:acc>
                      </m:oMath>
                    </m:oMathPara>
                  </a14:m>
                  <a:endParaRPr lang="en-US" sz="2000" dirty="0" smtClean="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7423529" y="3839877"/>
                  <a:ext cx="381000" cy="391886"/>
                </a:xfrm>
                <a:prstGeom prst="rect">
                  <a:avLst/>
                </a:prstGeom>
                <a:blipFill rotWithShape="0">
                  <a:blip r:embed="rId4"/>
                  <a:stretch>
                    <a:fillRect t="-26563" r="-269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p:cNvSpPr txBox="1">
                  <a:spLocks/>
                </p:cNvSpPr>
                <p:nvPr/>
              </p:nvSpPr>
              <p:spPr>
                <a:xfrm>
                  <a:off x="8034847" y="5108356"/>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oMath>
                    </m:oMathPara>
                  </a14:m>
                  <a:endParaRPr lang="en-US" sz="2000" dirty="0" smtClean="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8034847" y="5108356"/>
                  <a:ext cx="381000" cy="391886"/>
                </a:xfrm>
                <a:prstGeom prst="rect">
                  <a:avLst/>
                </a:prstGeom>
                <a:blipFill rotWithShape="0">
                  <a:blip r:embed="rId5"/>
                  <a:stretch>
                    <a:fillRect t="-26563" r="-26984" b="-3125"/>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smtClean="0"/>
              <a:t>Sphere Computation </a:t>
            </a:r>
            <a:endParaRPr lang="en-US" dirty="0"/>
          </a:p>
        </p:txBody>
      </p:sp>
      <p:grpSp>
        <p:nvGrpSpPr>
          <p:cNvPr id="13" name="Group 12"/>
          <p:cNvGrpSpPr/>
          <p:nvPr/>
        </p:nvGrpSpPr>
        <p:grpSpPr>
          <a:xfrm>
            <a:off x="3372415" y="3501313"/>
            <a:ext cx="1043118" cy="1660365"/>
            <a:chOff x="2406204" y="3567734"/>
            <a:chExt cx="1043118" cy="1660365"/>
          </a:xfrm>
        </p:grpSpPr>
        <p:pic>
          <p:nvPicPr>
            <p:cNvPr id="5" name="Picture 4"/>
            <p:cNvPicPr>
              <a:picLocks noChangeAspect="1"/>
            </p:cNvPicPr>
            <p:nvPr/>
          </p:nvPicPr>
          <p:blipFill>
            <a:blip r:embed="rId6"/>
            <a:stretch>
              <a:fillRect/>
            </a:stretch>
          </p:blipFill>
          <p:spPr>
            <a:xfrm>
              <a:off x="2406204" y="3767645"/>
              <a:ext cx="768492" cy="1436020"/>
            </a:xfrm>
            <a:prstGeom prst="rect">
              <a:avLst/>
            </a:prstGeom>
          </p:spPr>
        </p:pic>
        <mc:AlternateContent xmlns:mc="http://schemas.openxmlformats.org/markup-compatibility/2006" xmlns:a14="http://schemas.microsoft.com/office/drawing/2010/main">
          <mc:Choice Requires="a14">
            <p:sp>
              <p:nvSpPr>
                <p:cNvPr id="7" name="Content Placeholder 2"/>
                <p:cNvSpPr txBox="1">
                  <a:spLocks/>
                </p:cNvSpPr>
                <p:nvPr/>
              </p:nvSpPr>
              <p:spPr>
                <a:xfrm>
                  <a:off x="2457004" y="3567734"/>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𝑐</m:t>
                            </m:r>
                          </m:e>
                        </m:acc>
                      </m:oMath>
                    </m:oMathPara>
                  </a14:m>
                  <a:endParaRPr lang="en-US" sz="2000" dirty="0" smtClean="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2457004" y="3567734"/>
                  <a:ext cx="381000" cy="391886"/>
                </a:xfrm>
                <a:prstGeom prst="rect">
                  <a:avLst/>
                </a:prstGeom>
                <a:blipFill rotWithShape="0">
                  <a:blip r:embed="rId7"/>
                  <a:stretch>
                    <a:fillRect t="-26154" r="-274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3068322" y="4836213"/>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oMath>
                    </m:oMathPara>
                  </a14:m>
                  <a:endParaRPr lang="en-US" sz="2000" dirty="0" smtClean="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3068322" y="4836213"/>
                  <a:ext cx="381000" cy="391886"/>
                </a:xfrm>
                <a:prstGeom prst="rect">
                  <a:avLst/>
                </a:prstGeom>
                <a:blipFill rotWithShape="0">
                  <a:blip r:embed="rId8"/>
                  <a:stretch>
                    <a:fillRect t="-26154" r="-27419" b="-1538"/>
                  </a:stretch>
                </a:blipFill>
              </p:spPr>
              <p:txBody>
                <a:bodyPr/>
                <a:lstStyle/>
                <a:p>
                  <a:r>
                    <a:rPr lang="en-US">
                      <a:noFill/>
                    </a:rPr>
                    <a:t> </a:t>
                  </a:r>
                </a:p>
              </p:txBody>
            </p:sp>
          </mc:Fallback>
        </mc:AlternateContent>
      </p:grpSp>
      <p:sp>
        <p:nvSpPr>
          <p:cNvPr id="15" name="Right Arrow 14"/>
          <p:cNvSpPr/>
          <p:nvPr/>
        </p:nvSpPr>
        <p:spPr>
          <a:xfrm>
            <a:off x="4823632" y="3556431"/>
            <a:ext cx="1409496" cy="4833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691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Which is a better sphere?</a:t>
            </a:r>
          </a:p>
        </p:txBody>
      </p:sp>
      <p:grpSp>
        <p:nvGrpSpPr>
          <p:cNvPr id="14" name="Group 13"/>
          <p:cNvGrpSpPr/>
          <p:nvPr/>
        </p:nvGrpSpPr>
        <p:grpSpPr>
          <a:xfrm>
            <a:off x="2035762" y="2336430"/>
            <a:ext cx="2920271" cy="2923326"/>
            <a:chOff x="6035043" y="2713889"/>
            <a:chExt cx="2920271" cy="2923326"/>
          </a:xfrm>
        </p:grpSpPr>
        <p:pic>
          <p:nvPicPr>
            <p:cNvPr id="6" name="Picture 5"/>
            <p:cNvPicPr>
              <a:picLocks noChangeAspect="1"/>
            </p:cNvPicPr>
            <p:nvPr/>
          </p:nvPicPr>
          <p:blipFill>
            <a:blip r:embed="rId3"/>
            <a:stretch>
              <a:fillRect/>
            </a:stretch>
          </p:blipFill>
          <p:spPr>
            <a:xfrm>
              <a:off x="6035043" y="2713889"/>
              <a:ext cx="2920271" cy="2923326"/>
            </a:xfrm>
            <a:prstGeom prst="rect">
              <a:avLst/>
            </a:prstGeom>
          </p:spPr>
        </p:pic>
        <mc:AlternateContent xmlns:mc="http://schemas.openxmlformats.org/markup-compatibility/2006" xmlns:a14="http://schemas.microsoft.com/office/drawing/2010/main">
          <mc:Choice Requires="a14">
            <p:sp>
              <p:nvSpPr>
                <p:cNvPr id="11" name="Content Placeholder 2"/>
                <p:cNvSpPr txBox="1">
                  <a:spLocks/>
                </p:cNvSpPr>
                <p:nvPr/>
              </p:nvSpPr>
              <p:spPr>
                <a:xfrm>
                  <a:off x="7423529" y="3839877"/>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𝑐</m:t>
                            </m:r>
                          </m:e>
                        </m:acc>
                      </m:oMath>
                    </m:oMathPara>
                  </a14:m>
                  <a:endParaRPr lang="en-US" sz="2000" dirty="0" smtClean="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7423529" y="3839877"/>
                  <a:ext cx="381000" cy="391886"/>
                </a:xfrm>
                <a:prstGeom prst="rect">
                  <a:avLst/>
                </a:prstGeom>
                <a:blipFill rotWithShape="0">
                  <a:blip r:embed="rId4"/>
                  <a:stretch>
                    <a:fillRect t="-26563" r="-274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p:cNvSpPr txBox="1">
                  <a:spLocks/>
                </p:cNvSpPr>
                <p:nvPr/>
              </p:nvSpPr>
              <p:spPr>
                <a:xfrm>
                  <a:off x="8034847" y="5108356"/>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oMath>
                    </m:oMathPara>
                  </a14:m>
                  <a:endParaRPr lang="en-US" sz="2000" dirty="0" smtClean="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8034847" y="5108356"/>
                  <a:ext cx="381000" cy="391886"/>
                </a:xfrm>
                <a:prstGeom prst="rect">
                  <a:avLst/>
                </a:prstGeom>
                <a:blipFill rotWithShape="0">
                  <a:blip r:embed="rId5"/>
                  <a:stretch>
                    <a:fillRect t="-26563" r="-26984" b="-3125"/>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smtClean="0"/>
              <a:t>Sphere Computation </a:t>
            </a:r>
            <a:endParaRPr lang="en-US" dirty="0"/>
          </a:p>
        </p:txBody>
      </p:sp>
      <p:grpSp>
        <p:nvGrpSpPr>
          <p:cNvPr id="8" name="Group 7"/>
          <p:cNvGrpSpPr/>
          <p:nvPr/>
        </p:nvGrpSpPr>
        <p:grpSpPr>
          <a:xfrm>
            <a:off x="7733004" y="3462418"/>
            <a:ext cx="1455603" cy="1724831"/>
            <a:chOff x="3051623" y="3412413"/>
            <a:chExt cx="1455603" cy="1724831"/>
          </a:xfrm>
        </p:grpSpPr>
        <p:pic>
          <p:nvPicPr>
            <p:cNvPr id="17" name="Picture 16"/>
            <p:cNvPicPr>
              <a:picLocks noChangeAspect="1"/>
            </p:cNvPicPr>
            <p:nvPr/>
          </p:nvPicPr>
          <p:blipFill>
            <a:blip r:embed="rId6"/>
            <a:stretch>
              <a:fillRect/>
            </a:stretch>
          </p:blipFill>
          <p:spPr>
            <a:xfrm>
              <a:off x="3051623" y="3680117"/>
              <a:ext cx="1455603" cy="1457127"/>
            </a:xfrm>
            <a:prstGeom prst="rect">
              <a:avLst/>
            </a:prstGeom>
          </p:spPr>
        </p:pic>
        <mc:AlternateContent xmlns:mc="http://schemas.openxmlformats.org/markup-compatibility/2006" xmlns:a14="http://schemas.microsoft.com/office/drawing/2010/main">
          <mc:Choice Requires="a14">
            <p:sp>
              <p:nvSpPr>
                <p:cNvPr id="7" name="Content Placeholder 2"/>
                <p:cNvSpPr txBox="1">
                  <a:spLocks/>
                </p:cNvSpPr>
                <p:nvPr/>
              </p:nvSpPr>
              <p:spPr>
                <a:xfrm>
                  <a:off x="3347015" y="3412413"/>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𝑐</m:t>
                            </m:r>
                          </m:e>
                        </m:acc>
                      </m:oMath>
                    </m:oMathPara>
                  </a14:m>
                  <a:endParaRPr lang="en-US" sz="2000" dirty="0" smtClean="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3347015" y="3412413"/>
                  <a:ext cx="381000" cy="391886"/>
                </a:xfrm>
                <a:prstGeom prst="rect">
                  <a:avLst/>
                </a:prstGeom>
                <a:blipFill rotWithShape="0">
                  <a:blip r:embed="rId7"/>
                  <a:stretch>
                    <a:fillRect t="-26563" r="-274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3958333" y="4680892"/>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oMath>
                    </m:oMathPara>
                  </a14:m>
                  <a:endParaRPr lang="en-US" sz="2000" dirty="0" smtClean="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3958333" y="4680892"/>
                  <a:ext cx="381000" cy="391886"/>
                </a:xfrm>
                <a:prstGeom prst="rect">
                  <a:avLst/>
                </a:prstGeom>
                <a:blipFill rotWithShape="0">
                  <a:blip r:embed="rId8"/>
                  <a:stretch>
                    <a:fillRect t="-26563" r="-26984" b="-3125"/>
                  </a:stretch>
                </a:blipFill>
              </p:spPr>
              <p:txBody>
                <a:bodyPr/>
                <a:lstStyle/>
                <a:p>
                  <a:r>
                    <a:rPr lang="en-US">
                      <a:noFill/>
                    </a:rPr>
                    <a:t> </a:t>
                  </a:r>
                </a:p>
              </p:txBody>
            </p:sp>
          </mc:Fallback>
        </mc:AlternateContent>
      </p:grpSp>
      <p:sp>
        <p:nvSpPr>
          <p:cNvPr id="16" name="Content Placeholder 2"/>
          <p:cNvSpPr txBox="1">
            <a:spLocks/>
          </p:cNvSpPr>
          <p:nvPr/>
        </p:nvSpPr>
        <p:spPr>
          <a:xfrm>
            <a:off x="6087753" y="3588000"/>
            <a:ext cx="513531" cy="532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or</a:t>
            </a:r>
          </a:p>
        </p:txBody>
      </p:sp>
    </p:spTree>
    <p:extLst>
      <p:ext uri="{BB962C8B-B14F-4D97-AF65-F5344CB8AC3E}">
        <p14:creationId xmlns:p14="http://schemas.microsoft.com/office/powerpoint/2010/main" val="273812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953" y="1851025"/>
            <a:ext cx="10515600" cy="4351338"/>
          </a:xfrm>
        </p:spPr>
        <p:txBody>
          <a:bodyPr>
            <a:normAutofit/>
          </a:bodyPr>
          <a:lstStyle/>
          <a:p>
            <a:pPr marL="0" indent="0">
              <a:buNone/>
            </a:pPr>
            <a:r>
              <a:rPr lang="en-US" dirty="0" smtClean="0"/>
              <a:t>Problem: This sphere doesn’t contain the shape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What if we just iteratively add all points?</a:t>
            </a:r>
          </a:p>
        </p:txBody>
      </p:sp>
      <p:sp>
        <p:nvSpPr>
          <p:cNvPr id="2" name="Title 1"/>
          <p:cNvSpPr>
            <a:spLocks noGrp="1"/>
          </p:cNvSpPr>
          <p:nvPr>
            <p:ph type="title"/>
          </p:nvPr>
        </p:nvSpPr>
        <p:spPr/>
        <p:txBody>
          <a:bodyPr/>
          <a:lstStyle/>
          <a:p>
            <a:r>
              <a:rPr lang="en-US" dirty="0" smtClean="0"/>
              <a:t>Sphere Computation </a:t>
            </a:r>
            <a:endParaRPr lang="en-US" dirty="0"/>
          </a:p>
        </p:txBody>
      </p:sp>
      <p:sp>
        <p:nvSpPr>
          <p:cNvPr id="16" name="Content Placeholder 2"/>
          <p:cNvSpPr txBox="1">
            <a:spLocks/>
          </p:cNvSpPr>
          <p:nvPr/>
        </p:nvSpPr>
        <p:spPr>
          <a:xfrm>
            <a:off x="6087753" y="3588000"/>
            <a:ext cx="513531" cy="532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or</a:t>
            </a:r>
          </a:p>
        </p:txBody>
      </p:sp>
      <p:pic>
        <p:nvPicPr>
          <p:cNvPr id="4" name="Picture 3"/>
          <p:cNvPicPr>
            <a:picLocks noChangeAspect="1"/>
          </p:cNvPicPr>
          <p:nvPr/>
        </p:nvPicPr>
        <p:blipFill>
          <a:blip r:embed="rId3"/>
          <a:stretch>
            <a:fillRect/>
          </a:stretch>
        </p:blipFill>
        <p:spPr>
          <a:xfrm>
            <a:off x="4516871" y="2491461"/>
            <a:ext cx="2722836" cy="2725684"/>
          </a:xfrm>
          <a:prstGeom prst="rect">
            <a:avLst/>
          </a:prstGeom>
        </p:spPr>
      </p:pic>
    </p:spTree>
    <p:extLst>
      <p:ext uri="{BB962C8B-B14F-4D97-AF65-F5344CB8AC3E}">
        <p14:creationId xmlns:p14="http://schemas.microsoft.com/office/powerpoint/2010/main" val="2355733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953" y="1851025"/>
            <a:ext cx="10515600" cy="4351338"/>
          </a:xfrm>
        </p:spPr>
        <p:txBody>
          <a:bodyPr>
            <a:normAutofit/>
          </a:bodyPr>
          <a:lstStyle/>
          <a:p>
            <a:pPr marL="0" indent="0">
              <a:buNone/>
            </a:pPr>
            <a:r>
              <a:rPr lang="en-US" dirty="0" smtClean="0"/>
              <a:t>How do we expand a sphere by a point?</a:t>
            </a:r>
          </a:p>
        </p:txBody>
      </p:sp>
      <p:sp>
        <p:nvSpPr>
          <p:cNvPr id="2" name="Title 1"/>
          <p:cNvSpPr>
            <a:spLocks noGrp="1"/>
          </p:cNvSpPr>
          <p:nvPr>
            <p:ph type="title"/>
          </p:nvPr>
        </p:nvSpPr>
        <p:spPr/>
        <p:txBody>
          <a:bodyPr/>
          <a:lstStyle/>
          <a:p>
            <a:r>
              <a:rPr lang="en-US" dirty="0" smtClean="0"/>
              <a:t>Sphere Computation </a:t>
            </a:r>
            <a:endParaRPr lang="en-US" dirty="0"/>
          </a:p>
        </p:txBody>
      </p:sp>
      <p:grpSp>
        <p:nvGrpSpPr>
          <p:cNvPr id="7" name="Group 6"/>
          <p:cNvGrpSpPr/>
          <p:nvPr/>
        </p:nvGrpSpPr>
        <p:grpSpPr>
          <a:xfrm>
            <a:off x="4366715" y="2495954"/>
            <a:ext cx="3179631" cy="3061480"/>
            <a:chOff x="5204915" y="2325172"/>
            <a:chExt cx="3179631" cy="3061480"/>
          </a:xfrm>
        </p:grpSpPr>
        <p:pic>
          <p:nvPicPr>
            <p:cNvPr id="6" name="Picture 5"/>
            <p:cNvPicPr>
              <a:picLocks noChangeAspect="1"/>
            </p:cNvPicPr>
            <p:nvPr/>
          </p:nvPicPr>
          <p:blipFill>
            <a:blip r:embed="rId3"/>
            <a:stretch>
              <a:fillRect/>
            </a:stretch>
          </p:blipFill>
          <p:spPr>
            <a:xfrm>
              <a:off x="5204915" y="2626683"/>
              <a:ext cx="3065331" cy="2759969"/>
            </a:xfrm>
            <a:prstGeom prst="rect">
              <a:avLst/>
            </a:prstGeo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6265318" y="3785324"/>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𝑐</m:t>
                            </m:r>
                          </m:e>
                        </m:acc>
                      </m:oMath>
                    </m:oMathPara>
                  </a14:m>
                  <a:endParaRPr lang="en-US" sz="2000" dirty="0" smtClean="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265318" y="3785324"/>
                  <a:ext cx="381000" cy="391886"/>
                </a:xfrm>
                <a:prstGeom prst="rect">
                  <a:avLst/>
                </a:prstGeom>
                <a:blipFill rotWithShape="0">
                  <a:blip r:embed="rId4"/>
                  <a:stretch>
                    <a:fillRect t="-26563" r="-269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8003546" y="2325172"/>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oMath>
                    </m:oMathPara>
                  </a14:m>
                  <a:endParaRPr lang="en-US" sz="2000" dirty="0" smtClean="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8003546" y="2325172"/>
                  <a:ext cx="381000" cy="391886"/>
                </a:xfrm>
                <a:prstGeom prst="rect">
                  <a:avLst/>
                </a:prstGeom>
                <a:blipFill rotWithShape="0">
                  <a:blip r:embed="rId5"/>
                  <a:stretch>
                    <a:fillRect t="-26154" r="-26984" b="-1538"/>
                  </a:stretch>
                </a:blipFill>
              </p:spPr>
              <p:txBody>
                <a:bodyPr/>
                <a:lstStyle/>
                <a:p>
                  <a:r>
                    <a:rPr lang="en-US">
                      <a:noFill/>
                    </a:rPr>
                    <a:t> </a:t>
                  </a:r>
                </a:p>
              </p:txBody>
            </p:sp>
          </mc:Fallback>
        </mc:AlternateContent>
      </p:grpSp>
    </p:spTree>
    <p:extLst>
      <p:ext uri="{BB962C8B-B14F-4D97-AF65-F5344CB8AC3E}">
        <p14:creationId xmlns:p14="http://schemas.microsoft.com/office/powerpoint/2010/main" val="846539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9953" y="1851025"/>
                <a:ext cx="4978527" cy="4351338"/>
              </a:xfrm>
            </p:spPr>
            <p:txBody>
              <a:bodyPr>
                <a:normAutofit/>
              </a:bodyPr>
              <a:lstStyle/>
              <a:p>
                <a:pPr marL="0" indent="0">
                  <a:buNone/>
                </a:pPr>
                <a:r>
                  <a:rPr lang="en-US" dirty="0" smtClean="0"/>
                  <a:t>Compute the point opposite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9953" y="1851025"/>
                <a:ext cx="4978527" cy="4351338"/>
              </a:xfrm>
              <a:blipFill rotWithShape="0">
                <a:blip r:embed="rId3"/>
                <a:stretch>
                  <a:fillRect l="-2448" t="-2384"/>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Sphere Computation </a:t>
            </a:r>
            <a:endParaRPr lang="en-US" dirty="0"/>
          </a:p>
        </p:txBody>
      </p:sp>
      <p:grpSp>
        <p:nvGrpSpPr>
          <p:cNvPr id="14" name="Group 13"/>
          <p:cNvGrpSpPr/>
          <p:nvPr/>
        </p:nvGrpSpPr>
        <p:grpSpPr>
          <a:xfrm>
            <a:off x="1328747" y="2882745"/>
            <a:ext cx="2996832" cy="3038918"/>
            <a:chOff x="1328747" y="2882745"/>
            <a:chExt cx="2996832" cy="3038918"/>
          </a:xfrm>
        </p:grpSpPr>
        <p:pic>
          <p:nvPicPr>
            <p:cNvPr id="4" name="Picture 3"/>
            <p:cNvPicPr>
              <a:picLocks noChangeAspect="1"/>
            </p:cNvPicPr>
            <p:nvPr/>
          </p:nvPicPr>
          <p:blipFill>
            <a:blip r:embed="rId4"/>
            <a:stretch>
              <a:fillRect/>
            </a:stretch>
          </p:blipFill>
          <p:spPr>
            <a:xfrm>
              <a:off x="1328747" y="2921696"/>
              <a:ext cx="2996832" cy="2999967"/>
            </a:xfrm>
            <a:prstGeom prst="rect">
              <a:avLst/>
            </a:prstGeo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2249431" y="4421679"/>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𝑐</m:t>
                            </m:r>
                          </m:e>
                        </m:acc>
                      </m:oMath>
                    </m:oMathPara>
                  </a14:m>
                  <a:endParaRPr lang="en-US" sz="2000" dirty="0" smtClean="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2249431" y="4421679"/>
                  <a:ext cx="381000" cy="391886"/>
                </a:xfrm>
                <a:prstGeom prst="rect">
                  <a:avLst/>
                </a:prstGeom>
                <a:blipFill rotWithShape="0">
                  <a:blip r:embed="rId5"/>
                  <a:stretch>
                    <a:fillRect t="-26154" r="-269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3778219" y="2882745"/>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oMath>
                    </m:oMathPara>
                  </a14:m>
                  <a:endParaRPr lang="en-US" sz="2000" dirty="0" smtClean="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778219" y="2882745"/>
                  <a:ext cx="381000" cy="391886"/>
                </a:xfrm>
                <a:prstGeom prst="rect">
                  <a:avLst/>
                </a:prstGeom>
                <a:blipFill rotWithShape="0">
                  <a:blip r:embed="rId6"/>
                  <a:stretch>
                    <a:fillRect t="-26563" r="-27419" b="-1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1328747" y="5314543"/>
                  <a:ext cx="381000" cy="39188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𝑏</m:t>
                            </m:r>
                          </m:e>
                        </m:acc>
                      </m:oMath>
                    </m:oMathPara>
                  </a14:m>
                  <a:endParaRPr lang="en-US" sz="2000" dirty="0" smtClean="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1328747" y="5314543"/>
                  <a:ext cx="381000" cy="391886"/>
                </a:xfrm>
                <a:prstGeom prst="rect">
                  <a:avLst/>
                </a:prstGeom>
                <a:blipFill rotWithShape="0">
                  <a:blip r:embed="rId7"/>
                  <a:stretch>
                    <a:fillRect/>
                  </a:stretch>
                </a:blipFill>
              </p:spPr>
              <p:txBody>
                <a:bodyPr/>
                <a:lstStyle/>
                <a:p>
                  <a:r>
                    <a:rPr lang="en-US">
                      <a:noFill/>
                    </a:rPr>
                    <a:t> </a:t>
                  </a:r>
                </a:p>
              </p:txBody>
            </p:sp>
          </mc:Fallback>
        </mc:AlternateContent>
      </p:grpSp>
      <p:grpSp>
        <p:nvGrpSpPr>
          <p:cNvPr id="7" name="Group 6"/>
          <p:cNvGrpSpPr/>
          <p:nvPr/>
        </p:nvGrpSpPr>
        <p:grpSpPr>
          <a:xfrm>
            <a:off x="7361484" y="2420086"/>
            <a:ext cx="3510573" cy="3514247"/>
            <a:chOff x="7361484" y="2420086"/>
            <a:chExt cx="3510573" cy="3514247"/>
          </a:xfrm>
        </p:grpSpPr>
        <p:pic>
          <p:nvPicPr>
            <p:cNvPr id="5" name="Picture 4"/>
            <p:cNvPicPr>
              <a:picLocks noChangeAspect="1"/>
            </p:cNvPicPr>
            <p:nvPr/>
          </p:nvPicPr>
          <p:blipFill>
            <a:blip r:embed="rId8"/>
            <a:stretch>
              <a:fillRect/>
            </a:stretch>
          </p:blipFill>
          <p:spPr>
            <a:xfrm>
              <a:off x="7361484" y="2420086"/>
              <a:ext cx="3510573" cy="3514247"/>
            </a:xfrm>
            <a:prstGeom prst="rect">
              <a:avLst/>
            </a:prstGeom>
          </p:spPr>
        </p:pic>
        <mc:AlternateContent xmlns:mc="http://schemas.openxmlformats.org/markup-compatibility/2006" xmlns:a14="http://schemas.microsoft.com/office/drawing/2010/main">
          <mc:Choice Requires="a14">
            <p:sp>
              <p:nvSpPr>
                <p:cNvPr id="11" name="Content Placeholder 2"/>
                <p:cNvSpPr txBox="1">
                  <a:spLocks/>
                </p:cNvSpPr>
                <p:nvPr/>
              </p:nvSpPr>
              <p:spPr>
                <a:xfrm>
                  <a:off x="8938053" y="3858287"/>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𝑐</m:t>
                            </m:r>
                          </m:e>
                        </m:acc>
                        <m:r>
                          <a:rPr lang="en-US" sz="2000" b="0" i="1" smtClean="0">
                            <a:latin typeface="Cambria Math" panose="02040503050406030204" pitchFamily="18" charset="0"/>
                          </a:rPr>
                          <m:t>′</m:t>
                        </m:r>
                      </m:oMath>
                    </m:oMathPara>
                  </a14:m>
                  <a:endParaRPr lang="en-US" sz="2000" dirty="0" smtClean="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8938053" y="3858287"/>
                  <a:ext cx="381000" cy="391886"/>
                </a:xfrm>
                <a:prstGeom prst="rect">
                  <a:avLst/>
                </a:prstGeom>
                <a:blipFill rotWithShape="0">
                  <a:blip r:embed="rId9"/>
                  <a:stretch>
                    <a:fillRect t="-26563" r="-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p:cNvSpPr txBox="1">
                  <a:spLocks/>
                </p:cNvSpPr>
                <p:nvPr/>
              </p:nvSpPr>
              <p:spPr>
                <a:xfrm>
                  <a:off x="10174741" y="2598753"/>
                  <a:ext cx="381000"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oMath>
                    </m:oMathPara>
                  </a14:m>
                  <a:endParaRPr lang="en-US" sz="2000" dirty="0" smtClean="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10174741" y="2598753"/>
                  <a:ext cx="381000" cy="391886"/>
                </a:xfrm>
                <a:prstGeom prst="rect">
                  <a:avLst/>
                </a:prstGeom>
                <a:blipFill rotWithShape="0">
                  <a:blip r:embed="rId10"/>
                  <a:stretch>
                    <a:fillRect t="-26154" r="-26984"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7725269" y="5030551"/>
                  <a:ext cx="381000" cy="39188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𝑏</m:t>
                            </m:r>
                          </m:e>
                        </m:acc>
                      </m:oMath>
                    </m:oMathPara>
                  </a14:m>
                  <a:endParaRPr lang="en-US" sz="2000" dirty="0" smtClean="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7725269" y="5030551"/>
                  <a:ext cx="381000" cy="391886"/>
                </a:xfrm>
                <a:prstGeom prst="rect">
                  <a:avLst/>
                </a:prstGeom>
                <a:blipFill rotWithShape="0">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Content Placeholder 2"/>
              <p:cNvSpPr txBox="1">
                <a:spLocks/>
              </p:cNvSpPr>
              <p:nvPr/>
            </p:nvSpPr>
            <p:spPr>
              <a:xfrm>
                <a:off x="6729164" y="1851025"/>
                <a:ext cx="49785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Compute the sphere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a14:m>
                <a:r>
                  <a:rPr lang="en-US" dirty="0" smtClean="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endParaRPr lang="en-US" dirty="0"/>
              </a:p>
            </p:txBody>
          </p:sp>
        </mc:Choice>
        <mc:Fallback xmlns="">
          <p:sp>
            <p:nvSpPr>
              <p:cNvPr id="17" name="Content Placeholder 2"/>
              <p:cNvSpPr txBox="1">
                <a:spLocks noRot="1" noChangeAspect="1" noMove="1" noResize="1" noEditPoints="1" noAdjustHandles="1" noChangeArrowheads="1" noChangeShapeType="1" noTextEdit="1"/>
              </p:cNvSpPr>
              <p:nvPr/>
            </p:nvSpPr>
            <p:spPr>
              <a:xfrm>
                <a:off x="6729164" y="1851025"/>
                <a:ext cx="4978527" cy="4351338"/>
              </a:xfrm>
              <a:prstGeom prst="rect">
                <a:avLst/>
              </a:prstGeom>
              <a:blipFill rotWithShape="0">
                <a:blip r:embed="rId12"/>
                <a:stretch>
                  <a:fillRect l="-2570" t="-1122"/>
                </a:stretch>
              </a:blipFill>
            </p:spPr>
            <p:txBody>
              <a:bodyPr/>
              <a:lstStyle/>
              <a:p>
                <a:r>
                  <a:rPr lang="en-US">
                    <a:noFill/>
                  </a:rPr>
                  <a:t> </a:t>
                </a:r>
              </a:p>
            </p:txBody>
          </p:sp>
        </mc:Fallback>
      </mc:AlternateContent>
    </p:spTree>
    <p:extLst>
      <p:ext uri="{BB962C8B-B14F-4D97-AF65-F5344CB8AC3E}">
        <p14:creationId xmlns:p14="http://schemas.microsoft.com/office/powerpoint/2010/main" val="2943546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Problem 2: The starting center is important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Where’s </a:t>
            </a:r>
            <a:r>
              <a:rPr lang="en-US" dirty="0"/>
              <a:t>a good heuristic for the center</a:t>
            </a:r>
            <a:r>
              <a:rPr lang="en-US" dirty="0" smtClean="0"/>
              <a:t>?</a:t>
            </a:r>
          </a:p>
        </p:txBody>
      </p:sp>
      <p:sp>
        <p:nvSpPr>
          <p:cNvPr id="2" name="Title 1"/>
          <p:cNvSpPr>
            <a:spLocks noGrp="1"/>
          </p:cNvSpPr>
          <p:nvPr>
            <p:ph type="title"/>
          </p:nvPr>
        </p:nvSpPr>
        <p:spPr/>
        <p:txBody>
          <a:bodyPr/>
          <a:lstStyle/>
          <a:p>
            <a:r>
              <a:rPr lang="en-US" dirty="0" smtClean="0"/>
              <a:t>Sphere Computation </a:t>
            </a:r>
            <a:endParaRPr lang="en-US" dirty="0"/>
          </a:p>
        </p:txBody>
      </p:sp>
    </p:spTree>
    <p:extLst>
      <p:ext uri="{BB962C8B-B14F-4D97-AF65-F5344CB8AC3E}">
        <p14:creationId xmlns:p14="http://schemas.microsoft.com/office/powerpoint/2010/main" val="509303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The center of the furthest away points? (most spread axis)</a:t>
                </a:r>
                <a:endParaRPr lang="en-US" dirty="0"/>
              </a:p>
              <a:p>
                <a:pPr marL="0" indent="0">
                  <a:buNone/>
                </a:pPr>
                <a:r>
                  <a:rPr lang="en-US" dirty="0" smtClean="0"/>
                  <a:t>This is slow!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b="0"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Two algorithms that give a decent approximation:</a:t>
                </a:r>
              </a:p>
              <a:p>
                <a:pPr marL="514350" indent="-514350">
                  <a:buAutoNum type="arabicPeriod"/>
                </a:pPr>
                <a:r>
                  <a:rPr lang="en-US" dirty="0" smtClean="0"/>
                  <a:t>Ritter Sphere</a:t>
                </a:r>
              </a:p>
              <a:p>
                <a:pPr marL="514350" indent="-514350">
                  <a:buAutoNum type="arabicPeriod"/>
                </a:pPr>
                <a:r>
                  <a:rPr lang="en-US" dirty="0" smtClean="0"/>
                  <a:t>PCA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Sphere Computation </a:t>
            </a:r>
            <a:endParaRPr lang="en-US" dirty="0"/>
          </a:p>
        </p:txBody>
      </p:sp>
    </p:spTree>
    <p:extLst>
      <p:ext uri="{BB962C8B-B14F-4D97-AF65-F5344CB8AC3E}">
        <p14:creationId xmlns:p14="http://schemas.microsoft.com/office/powerpoint/2010/main" val="151480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Volumes</a:t>
            </a:r>
            <a:endParaRPr lang="en-US" dirty="0"/>
          </a:p>
        </p:txBody>
      </p:sp>
      <p:sp>
        <p:nvSpPr>
          <p:cNvPr id="3" name="Content Placeholder 2"/>
          <p:cNvSpPr>
            <a:spLocks noGrp="1"/>
          </p:cNvSpPr>
          <p:nvPr>
            <p:ph idx="1"/>
          </p:nvPr>
        </p:nvSpPr>
        <p:spPr>
          <a:xfrm>
            <a:off x="838200" y="1484555"/>
            <a:ext cx="10515600" cy="4692408"/>
          </a:xfrm>
        </p:spPr>
        <p:txBody>
          <a:bodyPr>
            <a:normAutofit/>
          </a:bodyPr>
          <a:lstStyle/>
          <a:p>
            <a:pPr marL="0" indent="0">
              <a:buNone/>
            </a:pPr>
            <a:r>
              <a:rPr lang="en-US" dirty="0" smtClean="0"/>
              <a:t>Bounding volumes reduce algorithmic constants</a:t>
            </a:r>
          </a:p>
          <a:p>
            <a:pPr marL="0" indent="0">
              <a:buNone/>
            </a:pPr>
            <a:r>
              <a:rPr lang="en-US" dirty="0" smtClean="0"/>
              <a:t>Given 100 shapes that are twice as expensive as spheres:</a:t>
            </a:r>
          </a:p>
          <a:p>
            <a:pPr marL="457200" lvl="1" indent="0">
              <a:buNone/>
            </a:pPr>
            <a:r>
              <a:rPr lang="en-US" dirty="0" smtClean="0"/>
              <a:t>How many can collide?</a:t>
            </a:r>
          </a:p>
          <a:p>
            <a:pPr marL="457200" lvl="1" indent="0">
              <a:buNone/>
            </a:pPr>
            <a:r>
              <a:rPr lang="en-US" dirty="0" smtClean="0"/>
              <a:t>How many could realistically collide?</a:t>
            </a:r>
          </a:p>
          <a:p>
            <a:pPr marL="0" indent="0">
              <a:buNone/>
            </a:pPr>
            <a:endParaRPr lang="en-US" dirty="0" smtClean="0"/>
          </a:p>
          <a:p>
            <a:pPr marL="0" indent="0">
              <a:buNone/>
            </a:pPr>
            <a:r>
              <a:rPr lang="en-US" dirty="0" smtClean="0"/>
              <a:t>Compare these costs. Are bounding volumes worth it?</a:t>
            </a:r>
          </a:p>
          <a:p>
            <a:pPr marL="0" indent="0">
              <a:buNone/>
            </a:pPr>
            <a:endParaRPr lang="en-US" dirty="0"/>
          </a:p>
          <a:p>
            <a:pPr marL="0" indent="0">
              <a:buNone/>
            </a:pPr>
            <a:endParaRPr lang="en-US" dirty="0" smtClean="0"/>
          </a:p>
          <a:p>
            <a:pPr marL="0" indent="0">
              <a:buNone/>
            </a:pPr>
            <a:r>
              <a:rPr lang="en-US" dirty="0" smtClean="0"/>
              <a:t>*An average bounding volume is much cheaper than ½ cost</a:t>
            </a:r>
            <a:endParaRPr lang="en-US" dirty="0"/>
          </a:p>
        </p:txBody>
      </p:sp>
    </p:spTree>
    <p:extLst>
      <p:ext uri="{BB962C8B-B14F-4D97-AF65-F5344CB8AC3E}">
        <p14:creationId xmlns:p14="http://schemas.microsoft.com/office/powerpoint/2010/main" val="753514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Computation - Ritter </a:t>
            </a:r>
            <a:endParaRPr lang="en-US" dirty="0"/>
          </a:p>
        </p:txBody>
      </p:sp>
      <p:sp>
        <p:nvSpPr>
          <p:cNvPr id="3" name="Content Placeholder 2"/>
          <p:cNvSpPr>
            <a:spLocks noGrp="1"/>
          </p:cNvSpPr>
          <p:nvPr>
            <p:ph idx="1"/>
          </p:nvPr>
        </p:nvSpPr>
        <p:spPr>
          <a:xfrm>
            <a:off x="1120000" y="1825624"/>
            <a:ext cx="10233800" cy="4892676"/>
          </a:xfrm>
        </p:spPr>
        <p:txBody>
          <a:bodyPr>
            <a:normAutofit/>
          </a:bodyPr>
          <a:lstStyle/>
          <a:p>
            <a:pPr marL="0" indent="0">
              <a:buNone/>
            </a:pPr>
            <a:r>
              <a:rPr lang="en-US" dirty="0" smtClean="0"/>
              <a:t>Method 2: Ritter Sphere</a:t>
            </a:r>
          </a:p>
          <a:p>
            <a:pPr marL="0" indent="0">
              <a:buNone/>
            </a:pPr>
            <a:r>
              <a:rPr lang="en-US" dirty="0" smtClean="0"/>
              <a:t>Check each cardinal axes for largest spread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10" name="Content Placeholder 2"/>
          <p:cNvSpPr txBox="1">
            <a:spLocks/>
          </p:cNvSpPr>
          <p:nvPr/>
        </p:nvSpPr>
        <p:spPr>
          <a:xfrm>
            <a:off x="2559673" y="5311805"/>
            <a:ext cx="2551454" cy="513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Largest x-spread</a:t>
            </a:r>
          </a:p>
        </p:txBody>
      </p:sp>
      <p:sp>
        <p:nvSpPr>
          <p:cNvPr id="11" name="Content Placeholder 2"/>
          <p:cNvSpPr txBox="1">
            <a:spLocks/>
          </p:cNvSpPr>
          <p:nvPr/>
        </p:nvSpPr>
        <p:spPr>
          <a:xfrm>
            <a:off x="6509373" y="5311804"/>
            <a:ext cx="2551454" cy="513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Largest </a:t>
            </a:r>
            <a:r>
              <a:rPr lang="en-US" dirty="0" smtClean="0"/>
              <a:t>y-spread</a:t>
            </a:r>
            <a:endParaRPr lang="en-US" dirty="0"/>
          </a:p>
        </p:txBody>
      </p:sp>
      <p:pic>
        <p:nvPicPr>
          <p:cNvPr id="9" name="Picture 8"/>
          <p:cNvPicPr>
            <a:picLocks noChangeAspect="1"/>
          </p:cNvPicPr>
          <p:nvPr/>
        </p:nvPicPr>
        <p:blipFill>
          <a:blip r:embed="rId3"/>
          <a:stretch>
            <a:fillRect/>
          </a:stretch>
        </p:blipFill>
        <p:spPr>
          <a:xfrm>
            <a:off x="6814028" y="2885513"/>
            <a:ext cx="1980298" cy="2111937"/>
          </a:xfrm>
          <a:prstGeom prst="rect">
            <a:avLst/>
          </a:prstGeom>
        </p:spPr>
      </p:pic>
      <p:pic>
        <p:nvPicPr>
          <p:cNvPr id="12" name="Picture 11"/>
          <p:cNvPicPr>
            <a:picLocks noChangeAspect="1"/>
          </p:cNvPicPr>
          <p:nvPr/>
        </p:nvPicPr>
        <p:blipFill>
          <a:blip r:embed="rId4"/>
          <a:stretch>
            <a:fillRect/>
          </a:stretch>
        </p:blipFill>
        <p:spPr>
          <a:xfrm>
            <a:off x="2845251" y="2885512"/>
            <a:ext cx="1980298" cy="2111937"/>
          </a:xfrm>
          <a:prstGeom prst="rect">
            <a:avLst/>
          </a:prstGeom>
        </p:spPr>
      </p:pic>
    </p:spTree>
    <p:extLst>
      <p:ext uri="{BB962C8B-B14F-4D97-AF65-F5344CB8AC3E}">
        <p14:creationId xmlns:p14="http://schemas.microsoft.com/office/powerpoint/2010/main" val="2142512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Computation - Ritter </a:t>
            </a:r>
            <a:endParaRPr lang="en-US" dirty="0"/>
          </a:p>
        </p:txBody>
      </p:sp>
      <p:sp>
        <p:nvSpPr>
          <p:cNvPr id="3" name="Content Placeholder 2"/>
          <p:cNvSpPr>
            <a:spLocks noGrp="1"/>
          </p:cNvSpPr>
          <p:nvPr>
            <p:ph idx="1"/>
          </p:nvPr>
        </p:nvSpPr>
        <p:spPr>
          <a:xfrm>
            <a:off x="1120000" y="1825624"/>
            <a:ext cx="10233800" cy="4892676"/>
          </a:xfrm>
        </p:spPr>
        <p:txBody>
          <a:bodyPr>
            <a:normAutofit/>
          </a:bodyPr>
          <a:lstStyle/>
          <a:p>
            <a:pPr marL="0" indent="0">
              <a:buNone/>
            </a:pPr>
            <a:r>
              <a:rPr lang="en-US" dirty="0" smtClean="0"/>
              <a:t>Find which axis’ spread has the largest vector distance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The </a:t>
            </a:r>
            <a:r>
              <a:rPr lang="en-US" dirty="0" smtClean="0"/>
              <a:t>starting sphere is the minimum sphere of this line</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13" name="Picture 12"/>
          <p:cNvPicPr>
            <a:picLocks noChangeAspect="1"/>
          </p:cNvPicPr>
          <p:nvPr/>
        </p:nvPicPr>
        <p:blipFill>
          <a:blip r:embed="rId3"/>
          <a:stretch>
            <a:fillRect/>
          </a:stretch>
        </p:blipFill>
        <p:spPr>
          <a:xfrm>
            <a:off x="2845251" y="3609889"/>
            <a:ext cx="1980298" cy="725573"/>
          </a:xfrm>
          <a:prstGeom prst="rect">
            <a:avLst/>
          </a:prstGeom>
        </p:spPr>
      </p:pic>
      <p:pic>
        <p:nvPicPr>
          <p:cNvPr id="14" name="Picture 13"/>
          <p:cNvPicPr>
            <a:picLocks noChangeAspect="1"/>
          </p:cNvPicPr>
          <p:nvPr/>
        </p:nvPicPr>
        <p:blipFill>
          <a:blip r:embed="rId4"/>
          <a:stretch>
            <a:fillRect/>
          </a:stretch>
        </p:blipFill>
        <p:spPr>
          <a:xfrm>
            <a:off x="6988030" y="2891306"/>
            <a:ext cx="854247" cy="2111937"/>
          </a:xfrm>
          <a:prstGeom prst="rect">
            <a:avLst/>
          </a:prstGeom>
        </p:spPr>
      </p:pic>
      <mc:AlternateContent xmlns:mc="http://schemas.openxmlformats.org/markup-compatibility/2006" xmlns:a14="http://schemas.microsoft.com/office/drawing/2010/main">
        <mc:Choice Requires="a14">
          <p:sp>
            <p:nvSpPr>
              <p:cNvPr id="17" name="Content Placeholder 2"/>
              <p:cNvSpPr txBox="1">
                <a:spLocks/>
              </p:cNvSpPr>
              <p:nvPr/>
            </p:nvSpPr>
            <p:spPr>
              <a:xfrm>
                <a:off x="2386834" y="4271962"/>
                <a:ext cx="916834" cy="419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b>
                          <m:r>
                            <a:rPr lang="en-US" sz="2000" b="0" i="1" smtClean="0">
                              <a:latin typeface="Cambria Math" panose="02040503050406030204" pitchFamily="18" charset="0"/>
                            </a:rPr>
                            <m:t>𝑚𝑖𝑛</m:t>
                          </m:r>
                        </m:sub>
                      </m:sSub>
                    </m:oMath>
                  </m:oMathPara>
                </a14:m>
                <a:endParaRPr lang="en-US" sz="2000" dirty="0"/>
              </a:p>
            </p:txBody>
          </p:sp>
        </mc:Choice>
        <mc:Fallback xmlns="">
          <p:sp>
            <p:nvSpPr>
              <p:cNvPr id="17" name="Content Placeholder 2"/>
              <p:cNvSpPr txBox="1">
                <a:spLocks noRot="1" noChangeAspect="1" noMove="1" noResize="1" noEditPoints="1" noAdjustHandles="1" noChangeArrowheads="1" noChangeShapeType="1" noTextEdit="1"/>
              </p:cNvSpPr>
              <p:nvPr/>
            </p:nvSpPr>
            <p:spPr>
              <a:xfrm>
                <a:off x="2386834" y="4271962"/>
                <a:ext cx="916834" cy="419764"/>
              </a:xfrm>
              <a:prstGeom prst="rect">
                <a:avLst/>
              </a:prstGeom>
              <a:blipFill rotWithShape="0">
                <a:blip r:embed="rId5"/>
                <a:stretch>
                  <a:fillRect t="-24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2"/>
              <p:cNvSpPr txBox="1">
                <a:spLocks/>
              </p:cNvSpPr>
              <p:nvPr/>
            </p:nvSpPr>
            <p:spPr>
              <a:xfrm>
                <a:off x="4367132" y="3265071"/>
                <a:ext cx="916834" cy="419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b>
                          <m:r>
                            <a:rPr lang="en-US" sz="2000" b="0" i="1" smtClean="0">
                              <a:latin typeface="Cambria Math" panose="02040503050406030204" pitchFamily="18" charset="0"/>
                            </a:rPr>
                            <m:t>𝑚𝑎𝑥</m:t>
                          </m:r>
                        </m:sub>
                      </m:sSub>
                    </m:oMath>
                  </m:oMathPara>
                </a14:m>
                <a:endParaRPr lang="en-US" sz="2000" dirty="0"/>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4367132" y="3265071"/>
                <a:ext cx="916834" cy="419764"/>
              </a:xfrm>
              <a:prstGeom prst="rect">
                <a:avLst/>
              </a:prstGeom>
              <a:blipFill rotWithShape="0">
                <a:blip r:embed="rId6"/>
                <a:stretch>
                  <a:fillRect t="-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2"/>
              <p:cNvSpPr txBox="1">
                <a:spLocks/>
              </p:cNvSpPr>
              <p:nvPr/>
            </p:nvSpPr>
            <p:spPr>
              <a:xfrm>
                <a:off x="7669762" y="4766833"/>
                <a:ext cx="916834" cy="419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𝑚𝑖𝑛</m:t>
                          </m:r>
                        </m:sub>
                      </m:sSub>
                    </m:oMath>
                  </m:oMathPara>
                </a14:m>
                <a:endParaRPr lang="en-US" sz="2000" dirty="0"/>
              </a:p>
            </p:txBody>
          </p:sp>
        </mc:Choice>
        <mc:Fallback xmlns="">
          <p:sp>
            <p:nvSpPr>
              <p:cNvPr id="19" name="Content Placeholder 2"/>
              <p:cNvSpPr txBox="1">
                <a:spLocks noRot="1" noChangeAspect="1" noMove="1" noResize="1" noEditPoints="1" noAdjustHandles="1" noChangeArrowheads="1" noChangeShapeType="1" noTextEdit="1"/>
              </p:cNvSpPr>
              <p:nvPr/>
            </p:nvSpPr>
            <p:spPr>
              <a:xfrm>
                <a:off x="7669762" y="4766833"/>
                <a:ext cx="916834" cy="419764"/>
              </a:xfrm>
              <a:prstGeom prst="rect">
                <a:avLst/>
              </a:prstGeom>
              <a:blipFill rotWithShape="0">
                <a:blip r:embed="rId7"/>
                <a:stretch>
                  <a:fillRect t="-24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p:cNvSpPr txBox="1">
                <a:spLocks/>
              </p:cNvSpPr>
              <p:nvPr/>
            </p:nvSpPr>
            <p:spPr>
              <a:xfrm>
                <a:off x="6937230" y="2705817"/>
                <a:ext cx="916834" cy="419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𝑚𝑎𝑥</m:t>
                          </m:r>
                        </m:sub>
                      </m:sSub>
                    </m:oMath>
                  </m:oMathPara>
                </a14:m>
                <a:endParaRPr lang="en-US" sz="2000" dirty="0"/>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6937230" y="2705817"/>
                <a:ext cx="916834" cy="419764"/>
              </a:xfrm>
              <a:prstGeom prst="rect">
                <a:avLst/>
              </a:prstGeom>
              <a:blipFill rotWithShape="0">
                <a:blip r:embed="rId8"/>
                <a:stretch>
                  <a:fillRect t="-24638"/>
                </a:stretch>
              </a:blipFill>
            </p:spPr>
            <p:txBody>
              <a:bodyPr/>
              <a:lstStyle/>
              <a:p>
                <a:r>
                  <a:rPr lang="en-US">
                    <a:noFill/>
                  </a:rPr>
                  <a:t> </a:t>
                </a:r>
              </a:p>
            </p:txBody>
          </p:sp>
        </mc:Fallback>
      </mc:AlternateContent>
    </p:spTree>
    <p:extLst>
      <p:ext uri="{BB962C8B-B14F-4D97-AF65-F5344CB8AC3E}">
        <p14:creationId xmlns:p14="http://schemas.microsoft.com/office/powerpoint/2010/main" val="306390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Computation </a:t>
            </a:r>
            <a:endParaRPr lang="en-US" dirty="0"/>
          </a:p>
        </p:txBody>
      </p:sp>
      <p:sp>
        <p:nvSpPr>
          <p:cNvPr id="3" name="Content Placeholder 2"/>
          <p:cNvSpPr>
            <a:spLocks noGrp="1"/>
          </p:cNvSpPr>
          <p:nvPr>
            <p:ph idx="1"/>
          </p:nvPr>
        </p:nvSpPr>
        <p:spPr/>
        <p:txBody>
          <a:bodyPr/>
          <a:lstStyle/>
          <a:p>
            <a:pPr marL="0" indent="0">
              <a:buNone/>
            </a:pPr>
            <a:r>
              <a:rPr lang="en-US" dirty="0" smtClean="0"/>
              <a:t>Method 3: PCA – Principle Component Analysis</a:t>
            </a:r>
          </a:p>
          <a:p>
            <a:pPr marL="0" indent="0">
              <a:buNone/>
            </a:pPr>
            <a:r>
              <a:rPr lang="en-US" dirty="0" smtClean="0"/>
              <a:t>Use statistical analysis to find the axis of max spread</a:t>
            </a:r>
            <a:endParaRPr lang="en-US" dirty="0"/>
          </a:p>
        </p:txBody>
      </p:sp>
    </p:spTree>
    <p:extLst>
      <p:ext uri="{BB962C8B-B14F-4D97-AF65-F5344CB8AC3E}">
        <p14:creationId xmlns:p14="http://schemas.microsoft.com/office/powerpoint/2010/main" val="1387735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Matrix</a:t>
            </a:r>
            <a:endParaRPr lang="en-US" dirty="0"/>
          </a:p>
        </p:txBody>
      </p:sp>
      <p:sp>
        <p:nvSpPr>
          <p:cNvPr id="3" name="Content Placeholder 2"/>
          <p:cNvSpPr>
            <a:spLocks noGrp="1"/>
          </p:cNvSpPr>
          <p:nvPr>
            <p:ph idx="1"/>
          </p:nvPr>
        </p:nvSpPr>
        <p:spPr>
          <a:xfrm>
            <a:off x="1120000" y="1690688"/>
            <a:ext cx="10233800" cy="4486275"/>
          </a:xfrm>
        </p:spPr>
        <p:txBody>
          <a:bodyPr/>
          <a:lstStyle/>
          <a:p>
            <a:pPr marL="0" indent="0">
              <a:buNone/>
            </a:pPr>
            <a:r>
              <a:rPr lang="en-US" dirty="0" smtClean="0"/>
              <a:t>Covariance measures how data varies together</a:t>
            </a:r>
          </a:p>
          <a:p>
            <a:pPr marL="0" indent="0">
              <a:buNone/>
            </a:pPr>
            <a:endParaRPr lang="en-US" dirty="0"/>
          </a:p>
        </p:txBody>
      </p:sp>
      <p:sp>
        <p:nvSpPr>
          <p:cNvPr id="17" name="Content Placeholder 2"/>
          <p:cNvSpPr txBox="1">
            <a:spLocks/>
          </p:cNvSpPr>
          <p:nvPr/>
        </p:nvSpPr>
        <p:spPr>
          <a:xfrm>
            <a:off x="3670229" y="2417887"/>
            <a:ext cx="2266290" cy="7167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Summation notation</a:t>
            </a:r>
          </a:p>
        </p:txBody>
      </p:sp>
      <p:sp>
        <p:nvSpPr>
          <p:cNvPr id="18" name="Content Placeholder 2"/>
          <p:cNvSpPr txBox="1">
            <a:spLocks/>
          </p:cNvSpPr>
          <p:nvPr/>
        </p:nvSpPr>
        <p:spPr>
          <a:xfrm>
            <a:off x="8486748" y="2490471"/>
            <a:ext cx="2266290" cy="4679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Vector form</a:t>
            </a:r>
          </a:p>
        </p:txBody>
      </p:sp>
      <p:sp>
        <p:nvSpPr>
          <p:cNvPr id="19" name="Content Placeholder 2"/>
          <p:cNvSpPr txBox="1">
            <a:spLocks/>
          </p:cNvSpPr>
          <p:nvPr/>
        </p:nvSpPr>
        <p:spPr>
          <a:xfrm>
            <a:off x="537393" y="3666775"/>
            <a:ext cx="1250965" cy="4679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mean</a:t>
            </a:r>
            <a:endParaRPr lang="en-US" dirty="0"/>
          </a:p>
        </p:txBody>
      </p:sp>
      <p:sp>
        <p:nvSpPr>
          <p:cNvPr id="20" name="Content Placeholder 2"/>
          <p:cNvSpPr txBox="1">
            <a:spLocks/>
          </p:cNvSpPr>
          <p:nvPr/>
        </p:nvSpPr>
        <p:spPr>
          <a:xfrm>
            <a:off x="427240" y="4986032"/>
            <a:ext cx="1932368" cy="4679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covariance</a:t>
            </a:r>
          </a:p>
        </p:txBody>
      </p:sp>
      <mc:AlternateContent xmlns:mc="http://schemas.openxmlformats.org/markup-compatibility/2006" xmlns:a14="http://schemas.microsoft.com/office/drawing/2010/main">
        <mc:Choice Requires="a14">
          <p:sp>
            <p:nvSpPr>
              <p:cNvPr id="21" name="Content Placeholder 2"/>
              <p:cNvSpPr txBox="1">
                <a:spLocks/>
              </p:cNvSpPr>
              <p:nvPr/>
            </p:nvSpPr>
            <p:spPr>
              <a:xfrm>
                <a:off x="2614427" y="3396403"/>
                <a:ext cx="2274015" cy="10870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𝑖</m:t>
                          </m:r>
                        </m:sub>
                      </m:sSub>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𝑛</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𝑘</m:t>
                          </m:r>
                          <m:r>
                            <a:rPr lang="en-US" i="1" dirty="0">
                              <a:latin typeface="Cambria Math" panose="02040503050406030204" pitchFamily="18" charset="0"/>
                            </a:rPr>
                            <m:t>=0</m:t>
                          </m:r>
                        </m:sub>
                        <m:sup>
                          <m:r>
                            <a:rPr lang="en-US" i="1" dirty="0">
                              <a:latin typeface="Cambria Math" panose="02040503050406030204" pitchFamily="18" charset="0"/>
                            </a:rPr>
                            <m:t>𝑛</m:t>
                          </m:r>
                          <m:r>
                            <a:rPr lang="en-US" i="1" dirty="0">
                              <a:latin typeface="Cambria Math" panose="02040503050406030204" pitchFamily="18" charset="0"/>
                            </a:rPr>
                            <m:t>−1</m:t>
                          </m:r>
                        </m:sup>
                        <m:e>
                          <m:sSubSup>
                            <m:sSubSupPr>
                              <m:ctrlPr>
                                <a:rPr lang="en-US" i="1" dirty="0">
                                  <a:latin typeface="Cambria Math" panose="02040503050406030204" pitchFamily="18" charset="0"/>
                                </a:rPr>
                              </m:ctrlPr>
                            </m:sSubSupPr>
                            <m:e>
                              <m:acc>
                                <m:accPr>
                                  <m:chr m:val="⃗"/>
                                  <m:ctrlPr>
                                    <a:rPr lang="en-US" i="1" dirty="0">
                                      <a:latin typeface="Cambria Math" panose="02040503050406030204" pitchFamily="18" charset="0"/>
                                    </a:rPr>
                                  </m:ctrlPr>
                                </m:accPr>
                                <m:e>
                                  <m:r>
                                    <a:rPr lang="en-US" i="1" dirty="0">
                                      <a:latin typeface="Cambria Math" panose="02040503050406030204" pitchFamily="18" charset="0"/>
                                    </a:rPr>
                                    <m:t>𝑃</m:t>
                                  </m:r>
                                </m:e>
                              </m:acc>
                            </m:e>
                            <m:sub>
                              <m:r>
                                <a:rPr lang="en-US" i="1" dirty="0">
                                  <a:latin typeface="Cambria Math" panose="02040503050406030204" pitchFamily="18" charset="0"/>
                                </a:rPr>
                                <m:t>𝑖</m:t>
                              </m:r>
                            </m:sub>
                            <m:sup>
                              <m:r>
                                <a:rPr lang="en-US" i="1" dirty="0">
                                  <a:latin typeface="Cambria Math" panose="02040503050406030204" pitchFamily="18" charset="0"/>
                                </a:rPr>
                                <m:t>𝑘</m:t>
                              </m:r>
                            </m:sup>
                          </m:sSubSup>
                        </m:e>
                      </m:nary>
                    </m:oMath>
                  </m:oMathPara>
                </a14:m>
                <a:endParaRPr lang="en-US" dirty="0"/>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2614427" y="3396403"/>
                <a:ext cx="2274015" cy="108705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p:cNvSpPr txBox="1">
                <a:spLocks/>
              </p:cNvSpPr>
              <p:nvPr/>
            </p:nvSpPr>
            <p:spPr>
              <a:xfrm>
                <a:off x="2641408" y="4727483"/>
                <a:ext cx="4300342" cy="10870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𝒄</m:t>
                          </m:r>
                        </m:e>
                        <m:sub>
                          <m:r>
                            <a:rPr lang="en-US" i="1">
                              <a:latin typeface="Cambria Math" panose="02040503050406030204" pitchFamily="18" charset="0"/>
                            </a:rPr>
                            <m:t>𝑖𝑗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−1</m:t>
                          </m:r>
                        </m:sup>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i="1">
                                      <a:latin typeface="Cambria Math" panose="02040503050406030204" pitchFamily="18" charset="0"/>
                                    </a:rPr>
                                    <m:t>𝑖</m:t>
                                  </m:r>
                                </m:sub>
                                <m:sup>
                                  <m:r>
                                    <a:rPr lang="en-US" i="1">
                                      <a:latin typeface="Cambria Math" panose="02040503050406030204" pitchFamily="18" charset="0"/>
                                    </a:rPr>
                                    <m:t>𝑘</m:t>
                                  </m:r>
                                </m:sup>
                              </m:sSubSup>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𝑖</m:t>
                                  </m:r>
                                </m:sub>
                              </m:sSub>
                            </m:e>
                          </m:d>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b>
                                  <m:r>
                                    <a:rPr lang="en-US" i="1">
                                      <a:latin typeface="Cambria Math" panose="02040503050406030204" pitchFamily="18" charset="0"/>
                                    </a:rPr>
                                    <m:t>𝑗</m:t>
                                  </m:r>
                                </m:sub>
                                <m:sup>
                                  <m:r>
                                    <a:rPr lang="en-US" i="1">
                                      <a:latin typeface="Cambria Math" panose="02040503050406030204" pitchFamily="18" charset="0"/>
                                    </a:rPr>
                                    <m:t>𝑘</m:t>
                                  </m:r>
                                </m:sup>
                              </m:sSubSup>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𝑗</m:t>
                                  </m:r>
                                </m:sub>
                              </m:sSub>
                            </m:e>
                          </m:d>
                        </m:e>
                      </m:nary>
                    </m:oMath>
                  </m:oMathPara>
                </a14:m>
                <a:endParaRPr lang="en-US" dirty="0"/>
              </a:p>
            </p:txBody>
          </p:sp>
        </mc:Choice>
        <mc:Fallback xmlns="">
          <p:sp>
            <p:nvSpPr>
              <p:cNvPr id="22" name="Content Placeholder 2"/>
              <p:cNvSpPr txBox="1">
                <a:spLocks noRot="1" noChangeAspect="1" noMove="1" noResize="1" noEditPoints="1" noAdjustHandles="1" noChangeArrowheads="1" noChangeShapeType="1" noTextEdit="1"/>
              </p:cNvSpPr>
              <p:nvPr/>
            </p:nvSpPr>
            <p:spPr>
              <a:xfrm>
                <a:off x="2641408" y="4727483"/>
                <a:ext cx="4300342" cy="108705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ontent Placeholder 2"/>
              <p:cNvSpPr txBox="1">
                <a:spLocks/>
              </p:cNvSpPr>
              <p:nvPr/>
            </p:nvSpPr>
            <p:spPr>
              <a:xfrm>
                <a:off x="7275250" y="3396403"/>
                <a:ext cx="1969214" cy="10870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𝑢</m:t>
                          </m:r>
                        </m:e>
                      </m:acc>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𝑛</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𝑘</m:t>
                          </m:r>
                          <m:r>
                            <a:rPr lang="en-US" i="1" dirty="0">
                              <a:latin typeface="Cambria Math" panose="02040503050406030204" pitchFamily="18" charset="0"/>
                            </a:rPr>
                            <m:t>=0</m:t>
                          </m:r>
                        </m:sub>
                        <m:sup>
                          <m:r>
                            <a:rPr lang="en-US" i="1" dirty="0">
                              <a:latin typeface="Cambria Math" panose="02040503050406030204" pitchFamily="18" charset="0"/>
                            </a:rPr>
                            <m:t>𝑛</m:t>
                          </m:r>
                          <m:r>
                            <a:rPr lang="en-US" i="1" dirty="0">
                              <a:latin typeface="Cambria Math" panose="02040503050406030204" pitchFamily="18" charset="0"/>
                            </a:rPr>
                            <m:t>−1</m:t>
                          </m:r>
                        </m:sup>
                        <m:e>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𝑃</m:t>
                                  </m:r>
                                </m:e>
                              </m:acc>
                            </m:e>
                            <m:sup>
                              <m:r>
                                <a:rPr lang="en-US" i="1" dirty="0">
                                  <a:latin typeface="Cambria Math" panose="02040503050406030204" pitchFamily="18" charset="0"/>
                                </a:rPr>
                                <m:t>𝑘</m:t>
                              </m:r>
                            </m:sup>
                          </m:sSup>
                        </m:e>
                      </m:nary>
                    </m:oMath>
                  </m:oMathPara>
                </a14:m>
                <a:endParaRPr lang="en-US" dirty="0"/>
              </a:p>
            </p:txBody>
          </p:sp>
        </mc:Choice>
        <mc:Fallback xmlns="">
          <p:sp>
            <p:nvSpPr>
              <p:cNvPr id="23" name="Content Placeholder 2"/>
              <p:cNvSpPr txBox="1">
                <a:spLocks noRot="1" noChangeAspect="1" noMove="1" noResize="1" noEditPoints="1" noAdjustHandles="1" noChangeArrowheads="1" noChangeShapeType="1" noTextEdit="1"/>
              </p:cNvSpPr>
              <p:nvPr/>
            </p:nvSpPr>
            <p:spPr>
              <a:xfrm>
                <a:off x="7275250" y="3396403"/>
                <a:ext cx="1969214" cy="10870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p:cNvSpPr txBox="1">
                <a:spLocks/>
              </p:cNvSpPr>
              <p:nvPr/>
            </p:nvSpPr>
            <p:spPr>
              <a:xfrm>
                <a:off x="7382586" y="4716866"/>
                <a:ext cx="4033116" cy="10870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𝒄</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−1</m:t>
                          </m:r>
                        </m:sup>
                        <m:e>
                          <m:d>
                            <m:dPr>
                              <m:begChr m:val="["/>
                              <m:endChr m:val="]"/>
                              <m:ctrlPr>
                                <a:rPr lang="en-US" i="1">
                                  <a:latin typeface="Cambria Math" panose="02040503050406030204" pitchFamily="18" charset="0"/>
                                </a:rPr>
                              </m:ctrlPr>
                            </m:dPr>
                            <m:e>
                              <m:m>
                                <m:mPr>
                                  <m:plcHide m:val="on"/>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0</m:t>
                                        </m:r>
                                      </m:sub>
                                    </m:sSub>
                                  </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e>
                                </m:mr>
                                <m:m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0</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2</m:t>
                                        </m:r>
                                      </m:sub>
                                    </m:sSub>
                                  </m:e>
                                </m:mr>
                              </m:m>
                            </m:e>
                          </m:d>
                        </m:e>
                      </m:nary>
                    </m:oMath>
                  </m:oMathPara>
                </a14:m>
                <a:endParaRPr lang="en-US" b="1" dirty="0"/>
              </a:p>
            </p:txBody>
          </p:sp>
        </mc:Choice>
        <mc:Fallback xmlns="">
          <p:sp>
            <p:nvSpPr>
              <p:cNvPr id="24" name="Content Placeholder 2"/>
              <p:cNvSpPr txBox="1">
                <a:spLocks noRot="1" noChangeAspect="1" noMove="1" noResize="1" noEditPoints="1" noAdjustHandles="1" noChangeArrowheads="1" noChangeShapeType="1" noTextEdit="1"/>
              </p:cNvSpPr>
              <p:nvPr/>
            </p:nvSpPr>
            <p:spPr>
              <a:xfrm>
                <a:off x="7382586" y="4716866"/>
                <a:ext cx="4033116" cy="1087050"/>
              </a:xfrm>
              <a:prstGeom prst="rect">
                <a:avLst/>
              </a:prstGeom>
              <a:blipFill rotWithShape="0">
                <a:blip r:embed="rId6"/>
                <a:stretch>
                  <a:fillRect t="-5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p:cNvSpPr txBox="1">
                <a:spLocks/>
              </p:cNvSpPr>
              <p:nvPr/>
            </p:nvSpPr>
            <p:spPr>
              <a:xfrm>
                <a:off x="7170481" y="5901126"/>
                <a:ext cx="2252413" cy="47106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nor/>
                        </m:rPr>
                        <a:rPr lang="en-US" dirty="0"/>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𝑃</m:t>
                              </m:r>
                            </m:e>
                          </m:acc>
                        </m:e>
                        <m:sup>
                          <m:r>
                            <a:rPr lang="en-US" i="1">
                              <a:latin typeface="Cambria Math" panose="02040503050406030204" pitchFamily="18" charset="0"/>
                            </a:rPr>
                            <m:t>𝑘</m:t>
                          </m:r>
                        </m:sup>
                      </m:sSup>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𝑢</m:t>
                          </m:r>
                        </m:e>
                      </m:acc>
                    </m:oMath>
                  </m:oMathPara>
                </a14:m>
                <a:endParaRPr lang="en-US" dirty="0"/>
              </a:p>
            </p:txBody>
          </p:sp>
        </mc:Choice>
        <mc:Fallback xmlns="">
          <p:sp>
            <p:nvSpPr>
              <p:cNvPr id="25" name="Content Placeholder 2"/>
              <p:cNvSpPr txBox="1">
                <a:spLocks noRot="1" noChangeAspect="1" noMove="1" noResize="1" noEditPoints="1" noAdjustHandles="1" noChangeArrowheads="1" noChangeShapeType="1" noTextEdit="1"/>
              </p:cNvSpPr>
              <p:nvPr/>
            </p:nvSpPr>
            <p:spPr>
              <a:xfrm>
                <a:off x="7170481" y="5901126"/>
                <a:ext cx="2252413" cy="471061"/>
              </a:xfrm>
              <a:prstGeom prst="rect">
                <a:avLst/>
              </a:prstGeom>
              <a:blipFill rotWithShape="0">
                <a:blip r:embed="rId7"/>
                <a:stretch>
                  <a:fillRect t="-18182"/>
                </a:stretch>
              </a:blipFill>
            </p:spPr>
            <p:txBody>
              <a:bodyPr/>
              <a:lstStyle/>
              <a:p>
                <a:r>
                  <a:rPr lang="en-US">
                    <a:noFill/>
                  </a:rPr>
                  <a:t> </a:t>
                </a:r>
              </a:p>
            </p:txBody>
          </p:sp>
        </mc:Fallback>
      </mc:AlternateContent>
    </p:spTree>
    <p:extLst>
      <p:ext uri="{BB962C8B-B14F-4D97-AF65-F5344CB8AC3E}">
        <p14:creationId xmlns:p14="http://schemas.microsoft.com/office/powerpoint/2010/main" val="2040200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Covariance Matrix Properties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The covariance matrix is </a:t>
            </a:r>
            <a:r>
              <a:rPr lang="en-US" dirty="0" smtClean="0"/>
              <a:t>symmetric</a:t>
            </a:r>
          </a:p>
          <a:p>
            <a:pPr marL="514350" indent="-514350">
              <a:buFont typeface="+mj-lt"/>
              <a:buAutoNum type="arabicPeriod"/>
            </a:pPr>
            <a:r>
              <a:rPr lang="en-US" dirty="0" smtClean="0"/>
              <a:t>The eigenvector with the largest eigenvalue is the axis of max spread</a:t>
            </a:r>
          </a:p>
          <a:p>
            <a:pPr marL="0" indent="0">
              <a:buNone/>
            </a:pPr>
            <a:endParaRPr lang="en-US" dirty="0" smtClean="0"/>
          </a:p>
          <a:p>
            <a:pPr marL="0" indent="0">
              <a:buNone/>
            </a:pPr>
            <a:endParaRPr lang="en-US" dirty="0" smtClean="0"/>
          </a:p>
          <a:p>
            <a:pPr marL="0" indent="0">
              <a:buNone/>
            </a:pPr>
            <a:r>
              <a:rPr lang="en-US" dirty="0" smtClean="0"/>
              <a:t>How do we find the eigenvectors?</a:t>
            </a:r>
            <a:endParaRPr lang="en-US" dirty="0"/>
          </a:p>
        </p:txBody>
      </p:sp>
    </p:spTree>
    <p:extLst>
      <p:ext uri="{BB962C8B-B14F-4D97-AF65-F5344CB8AC3E}">
        <p14:creationId xmlns:p14="http://schemas.microsoft.com/office/powerpoint/2010/main" val="488400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An eigenvector for a matrix is a vector that doesn’t change direction under a linear transform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smtClean="0"/>
                  <a:t> is the eigenvector</a:t>
                </a:r>
              </a:p>
              <a:p>
                <a:pPr marL="0" indent="0">
                  <a:buNone/>
                </a:pPr>
                <a14:m>
                  <m:oMath xmlns:m="http://schemas.openxmlformats.org/officeDocument/2006/math">
                    <m:r>
                      <a:rPr lang="en-US" b="0" i="1" smtClean="0">
                        <a:latin typeface="Cambria Math" panose="02040503050406030204" pitchFamily="18" charset="0"/>
                      </a:rPr>
                      <m:t>𝜆</m:t>
                    </m:r>
                  </m:oMath>
                </a14:m>
                <a:r>
                  <a:rPr lang="en-US" dirty="0" smtClean="0"/>
                  <a:t> is the eigenvalue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p:cNvSpPr txBox="1">
                <a:spLocks/>
              </p:cNvSpPr>
              <p:nvPr/>
            </p:nvSpPr>
            <p:spPr>
              <a:xfrm>
                <a:off x="4493632" y="3369931"/>
                <a:ext cx="2050532" cy="601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3600" b="1" i="1">
                          <a:latin typeface="Cambria Math" panose="02040503050406030204" pitchFamily="18" charset="0"/>
                        </a:rPr>
                        <m:t>𝑨</m:t>
                      </m:r>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r>
                        <a:rPr lang="en-US" sz="3600" b="1" i="1">
                          <a:latin typeface="Cambria Math" panose="02040503050406030204" pitchFamily="18" charset="0"/>
                        </a:rPr>
                        <m:t>=</m:t>
                      </m:r>
                      <m:r>
                        <a:rPr lang="en-US" sz="3600" i="1">
                          <a:latin typeface="Cambria Math" panose="02040503050406030204" pitchFamily="18" charset="0"/>
                        </a:rPr>
                        <m:t>𝜆</m:t>
                      </m:r>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oMath>
                  </m:oMathPara>
                </a14:m>
                <a:endParaRPr lang="en-US" sz="3600" b="1"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493632" y="3369931"/>
                <a:ext cx="2050532" cy="601380"/>
              </a:xfrm>
              <a:prstGeom prst="rect">
                <a:avLst/>
              </a:prstGeom>
              <a:blipFill rotWithShape="0">
                <a:blip r:embed="rId4"/>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Eigenvector and Eigenvalue</a:t>
            </a:r>
            <a:endParaRPr lang="en-US" dirty="0"/>
          </a:p>
        </p:txBody>
      </p:sp>
    </p:spTree>
    <p:extLst>
      <p:ext uri="{BB962C8B-B14F-4D97-AF65-F5344CB8AC3E}">
        <p14:creationId xmlns:p14="http://schemas.microsoft.com/office/powerpoint/2010/main" val="2926704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Jacobi Rotation</a:t>
            </a:r>
            <a:endParaRPr lang="en-US" dirty="0"/>
          </a:p>
        </p:txBody>
      </p:sp>
      <p:sp>
        <p:nvSpPr>
          <p:cNvPr id="3" name="Content Placeholder 2"/>
          <p:cNvSpPr>
            <a:spLocks noGrp="1"/>
          </p:cNvSpPr>
          <p:nvPr>
            <p:ph idx="1"/>
          </p:nvPr>
        </p:nvSpPr>
        <p:spPr>
          <a:xfrm>
            <a:off x="1120000" y="1825625"/>
            <a:ext cx="10233800" cy="617382"/>
          </a:xfrm>
        </p:spPr>
        <p:txBody>
          <a:bodyPr/>
          <a:lstStyle/>
          <a:p>
            <a:pPr marL="0" indent="0">
              <a:buNone/>
            </a:pPr>
            <a:r>
              <a:rPr lang="en-US" dirty="0" smtClean="0"/>
              <a:t>Hard to compute eigenvectors for general matrices:</a:t>
            </a:r>
            <a:endParaRPr lang="en-US" b="1" dirty="0"/>
          </a:p>
        </p:txBody>
      </p:sp>
      <p:sp>
        <p:nvSpPr>
          <p:cNvPr id="10" name="Content Placeholder 2"/>
          <p:cNvSpPr txBox="1">
            <a:spLocks/>
          </p:cNvSpPr>
          <p:nvPr/>
        </p:nvSpPr>
        <p:spPr>
          <a:xfrm>
            <a:off x="1120000" y="3513376"/>
            <a:ext cx="4841413" cy="4679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Easy for a diagonal matrix:</a:t>
            </a:r>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1120000" y="5182360"/>
                <a:ext cx="9686546" cy="4679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Idea! Rotate </a:t>
                </a:r>
                <a14:m>
                  <m:oMath xmlns:m="http://schemas.openxmlformats.org/officeDocument/2006/math">
                    <m:r>
                      <a:rPr lang="en-US" b="1" i="1">
                        <a:latin typeface="Cambria Math" panose="02040503050406030204" pitchFamily="18" charset="0"/>
                      </a:rPr>
                      <m:t>𝑨</m:t>
                    </m:r>
                  </m:oMath>
                </a14:m>
                <a:r>
                  <a:rPr lang="en-US" b="1" dirty="0"/>
                  <a:t> </a:t>
                </a:r>
                <a:r>
                  <a:rPr lang="en-US" dirty="0"/>
                  <a:t>into a diagonal matrix via some rotation matrix </a:t>
                </a:r>
                <a14:m>
                  <m:oMath xmlns:m="http://schemas.openxmlformats.org/officeDocument/2006/math">
                    <m:r>
                      <a:rPr lang="en-US" b="1" i="1">
                        <a:latin typeface="Cambria Math" panose="02040503050406030204" pitchFamily="18" charset="0"/>
                      </a:rPr>
                      <m:t>𝑱</m:t>
                    </m:r>
                  </m:oMath>
                </a14:m>
                <a:r>
                  <a:rPr lang="en-US" dirty="0"/>
                  <a:t>:</a:t>
                </a:r>
                <a:endParaRPr lang="en-US" b="1"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1120000" y="5182360"/>
                <a:ext cx="9686546" cy="467984"/>
              </a:xfrm>
              <a:prstGeom prst="rect">
                <a:avLst/>
              </a:prstGeom>
              <a:blipFill rotWithShape="0">
                <a:blip r:embed="rId3"/>
                <a:stretch>
                  <a:fillRect l="-1322" t="-28571" b="-31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p:cNvSpPr txBox="1">
                <a:spLocks/>
              </p:cNvSpPr>
              <p:nvPr/>
            </p:nvSpPr>
            <p:spPr>
              <a:xfrm>
                <a:off x="3889134" y="2451052"/>
                <a:ext cx="3107121" cy="12186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𝑨</m:t>
                      </m:r>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plcHide m:val="on"/>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00</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02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20</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22</m:t>
                                    </m:r>
                                  </m:sub>
                                </m:sSub>
                              </m:e>
                            </m:mr>
                          </m:m>
                        </m:e>
                      </m:d>
                    </m:oMath>
                  </m:oMathPara>
                </a14:m>
                <a:endParaRPr lang="en-US" b="1" dirty="0"/>
              </a:p>
              <a:p>
                <a:pPr marL="0" indent="0">
                  <a:buNone/>
                </a:pPr>
                <a:endParaRPr lang="en-US" b="1"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889134" y="2451052"/>
                <a:ext cx="3107121" cy="121867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3880525" y="3996975"/>
                <a:ext cx="3107121" cy="12186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plcHide m:val="on"/>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00</m:t>
                                    </m:r>
                                  </m:sub>
                                </m:sSub>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11</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22</m:t>
                                    </m:r>
                                  </m:sub>
                                </m:sSub>
                              </m:e>
                            </m:mr>
                          </m:m>
                        </m:e>
                      </m:d>
                    </m:oMath>
                  </m:oMathPara>
                </a14:m>
                <a:endParaRPr lang="en-US" b="1" dirty="0"/>
              </a:p>
              <a:p>
                <a:pPr marL="0" indent="0">
                  <a:buNone/>
                </a:pPr>
                <a:endParaRPr lang="en-US" b="1" dirty="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3880525" y="3996975"/>
                <a:ext cx="3107121" cy="121867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p:cNvSpPr txBox="1">
                <a:spLocks/>
              </p:cNvSpPr>
              <p:nvPr/>
            </p:nvSpPr>
            <p:spPr>
              <a:xfrm>
                <a:off x="4643250" y="5822926"/>
                <a:ext cx="2061351" cy="5937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𝑱</m:t>
                          </m:r>
                        </m:e>
                        <m:sup>
                          <m:r>
                            <a:rPr lang="en-US" b="1" i="1">
                              <a:latin typeface="Cambria Math" panose="02040503050406030204" pitchFamily="18" charset="0"/>
                            </a:rPr>
                            <m:t>−</m:t>
                          </m:r>
                          <m:r>
                            <a:rPr lang="en-US" b="1" i="1">
                              <a:latin typeface="Cambria Math" panose="02040503050406030204" pitchFamily="18" charset="0"/>
                            </a:rPr>
                            <m:t>𝟏</m:t>
                          </m:r>
                        </m:sup>
                      </m:sSup>
                      <m:r>
                        <a:rPr lang="en-US" b="1" i="1">
                          <a:latin typeface="Cambria Math" panose="02040503050406030204" pitchFamily="18" charset="0"/>
                        </a:rPr>
                        <m:t>𝑨𝑱</m:t>
                      </m:r>
                    </m:oMath>
                  </m:oMathPara>
                </a14:m>
                <a:endParaRPr lang="en-US" b="1" dirty="0"/>
              </a:p>
              <a:p>
                <a:pPr marL="0" indent="0">
                  <a:buNone/>
                </a:pPr>
                <a:endParaRPr lang="en-US" b="1" dirty="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4643250" y="5822926"/>
                <a:ext cx="2061351" cy="59372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74817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𝑝𝑞</m:t>
                        </m:r>
                      </m:sub>
                    </m:sSub>
                  </m:oMath>
                </a14:m>
                <a:r>
                  <a:rPr lang="en-US" dirty="0" smtClean="0"/>
                  <a:t> be the largest off-diagonal term</a:t>
                </a:r>
              </a:p>
              <a:p>
                <a:pPr marL="0" indent="0">
                  <a:buNone/>
                </a:pPr>
                <a:r>
                  <a:rPr lang="en-US" dirty="0" smtClean="0"/>
                  <a:t>We want to rotate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𝑝𝑞</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𝑞𝑝</m:t>
                        </m:r>
                      </m:sub>
                    </m:sSub>
                  </m:oMath>
                </a14:m>
                <a:r>
                  <a:rPr lang="en-US" dirty="0" smtClean="0"/>
                  <a:t> to 0:</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Build the rotation matrix </a:t>
                </a:r>
                <a14:m>
                  <m:oMath xmlns:m="http://schemas.openxmlformats.org/officeDocument/2006/math">
                    <m:r>
                      <a:rPr lang="en-US" b="1" i="1" smtClean="0">
                        <a:latin typeface="Cambria Math" panose="02040503050406030204" pitchFamily="18" charset="0"/>
                      </a:rPr>
                      <m:t>𝑱</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337411" y="4888492"/>
                <a:ext cx="2897460" cy="19075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plcHide m:val="on"/>
                              <m:mcs>
                                <m:mc>
                                  <m:mcPr>
                                    <m:count m:val="7"/>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e/>
                              <m:e>
                                <m:r>
                                  <a:rPr lang="en-US" i="1">
                                    <a:latin typeface="Cambria Math" panose="02040503050406030204" pitchFamily="18" charset="0"/>
                                  </a:rPr>
                                  <m:t>…</m:t>
                                </m:r>
                              </m:e>
                              <m:e/>
                              <m:e/>
                              <m:e>
                                <m:r>
                                  <a:rPr lang="en-US" i="1">
                                    <a:latin typeface="Cambria Math" panose="02040503050406030204" pitchFamily="18" charset="0"/>
                                  </a:rPr>
                                  <m:t>0</m:t>
                                </m:r>
                              </m:e>
                            </m:mr>
                            <m:mr>
                              <m:e/>
                              <m:e>
                                <m:r>
                                  <a:rPr lang="en-US" i="1">
                                    <a:latin typeface="Cambria Math" panose="02040503050406030204" pitchFamily="18" charset="0"/>
                                    <a:ea typeface="Cambria Math" panose="02040503050406030204" pitchFamily="18" charset="0"/>
                                  </a:rPr>
                                  <m:t>⋱</m:t>
                                </m:r>
                              </m:e>
                              <m:e/>
                              <m:e/>
                              <m:e/>
                              <m:e/>
                              <m:e/>
                            </m:mr>
                            <m:mr>
                              <m:e/>
                              <m:e/>
                              <m:e>
                                <m:r>
                                  <a:rPr lang="en-US" i="1">
                                    <a:latin typeface="Cambria Math" panose="02040503050406030204" pitchFamily="18" charset="0"/>
                                  </a:rPr>
                                  <m:t>𝑐</m:t>
                                </m:r>
                              </m:e>
                              <m:e>
                                <m:r>
                                  <a:rPr lang="en-US" i="1">
                                    <a:latin typeface="Cambria Math" panose="02040503050406030204" pitchFamily="18" charset="0"/>
                                  </a:rPr>
                                  <m:t>…</m:t>
                                </m:r>
                              </m:e>
                              <m:e>
                                <m:r>
                                  <a:rPr lang="en-US" i="1">
                                    <a:latin typeface="Cambria Math" panose="02040503050406030204" pitchFamily="18" charset="0"/>
                                  </a:rPr>
                                  <m:t>𝑠</m:t>
                                </m:r>
                              </m:e>
                              <m:e/>
                              <m:e/>
                            </m:mr>
                            <m:mr>
                              <m:e>
                                <m:r>
                                  <a:rPr lang="en-US" i="1">
                                    <a:latin typeface="Cambria Math" panose="02040503050406030204" pitchFamily="18" charset="0"/>
                                    <a:ea typeface="Cambria Math" panose="02040503050406030204" pitchFamily="18" charset="0"/>
                                  </a:rPr>
                                  <m:t>⋮</m:t>
                                </m:r>
                              </m:e>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e/>
                              <m:e>
                                <m:r>
                                  <a:rPr lang="en-US" i="1">
                                    <a:latin typeface="Cambria Math" panose="02040503050406030204" pitchFamily="18" charset="0"/>
                                    <a:ea typeface="Cambria Math" panose="02040503050406030204" pitchFamily="18" charset="0"/>
                                  </a:rPr>
                                  <m:t>⋮</m:t>
                                </m:r>
                              </m:e>
                            </m:mr>
                            <m:mr>
                              <m:e/>
                              <m:e/>
                              <m:e>
                                <m:r>
                                  <a:rPr lang="en-US" i="1">
                                    <a:latin typeface="Cambria Math" panose="02040503050406030204" pitchFamily="18" charset="0"/>
                                  </a:rPr>
                                  <m:t>−</m:t>
                                </m:r>
                                <m:r>
                                  <a:rPr lang="en-US" i="1">
                                    <a:latin typeface="Cambria Math" panose="02040503050406030204" pitchFamily="18" charset="0"/>
                                  </a:rPr>
                                  <m:t>𝑠</m:t>
                                </m:r>
                              </m:e>
                              <m:e>
                                <m:r>
                                  <a:rPr lang="en-US" i="1">
                                    <a:latin typeface="Cambria Math" panose="02040503050406030204" pitchFamily="18" charset="0"/>
                                  </a:rPr>
                                  <m:t>…</m:t>
                                </m:r>
                              </m:e>
                              <m:e>
                                <m:r>
                                  <a:rPr lang="en-US" i="1">
                                    <a:latin typeface="Cambria Math" panose="02040503050406030204" pitchFamily="18" charset="0"/>
                                  </a:rPr>
                                  <m:t>𝑐</m:t>
                                </m:r>
                              </m:e>
                              <m:e/>
                              <m:e/>
                            </m:mr>
                            <m:mr>
                              <m:e/>
                              <m:e/>
                              <m:e/>
                              <m:e/>
                              <m:e/>
                              <m:e>
                                <m:r>
                                  <a:rPr lang="en-US" i="1">
                                    <a:latin typeface="Cambria Math" panose="02040503050406030204" pitchFamily="18" charset="0"/>
                                    <a:ea typeface="Cambria Math" panose="02040503050406030204" pitchFamily="18" charset="0"/>
                                  </a:rPr>
                                  <m:t>⋱</m:t>
                                </m:r>
                              </m:e>
                              <m:e/>
                            </m:mr>
                            <m:mr>
                              <m:e>
                                <m:r>
                                  <a:rPr lang="en-US" i="1">
                                    <a:latin typeface="Cambria Math" panose="02040503050406030204" pitchFamily="18" charset="0"/>
                                  </a:rPr>
                                  <m:t>0</m:t>
                                </m:r>
                              </m:e>
                              <m:e/>
                              <m:e/>
                              <m:e>
                                <m:r>
                                  <a:rPr lang="en-US" i="1">
                                    <a:latin typeface="Cambria Math" panose="02040503050406030204" pitchFamily="18" charset="0"/>
                                  </a:rPr>
                                  <m:t>…</m:t>
                                </m:r>
                              </m:e>
                              <m:e/>
                              <m:e/>
                              <m:e>
                                <m:r>
                                  <a:rPr lang="en-US" i="1">
                                    <a:latin typeface="Cambria Math" panose="02040503050406030204" pitchFamily="18" charset="0"/>
                                  </a:rPr>
                                  <m:t>1</m:t>
                                </m:r>
                              </m:e>
                            </m:mr>
                          </m:m>
                        </m:e>
                      </m:d>
                    </m:oMath>
                  </m:oMathPara>
                </a14:m>
                <a:endParaRPr lang="en-US" b="1" dirty="0"/>
              </a:p>
            </p:txBody>
          </p:sp>
        </mc:Choice>
        <mc:Fallback xmlns="">
          <p:sp>
            <p:nvSpPr>
              <p:cNvPr id="10" name="Rectangle 9"/>
              <p:cNvSpPr>
                <a:spLocks noRot="1" noChangeAspect="1" noMove="1" noResize="1" noEditPoints="1" noAdjustHandles="1" noChangeArrowheads="1" noChangeShapeType="1" noTextEdit="1"/>
              </p:cNvSpPr>
              <p:nvPr/>
            </p:nvSpPr>
            <p:spPr>
              <a:xfrm>
                <a:off x="6337411" y="4888492"/>
                <a:ext cx="2897460" cy="19075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202809" y="2800240"/>
                <a:ext cx="3281924" cy="1903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plcHide m:val="on"/>
                              <m:mcs>
                                <m:mc>
                                  <m:mcPr>
                                    <m:count m:val="7"/>
                                    <m:mcJc m:val="center"/>
                                  </m:mcPr>
                                </m:mc>
                              </m:mcs>
                              <m:ctrlPr>
                                <a:rPr lang="en-US" i="1">
                                  <a:latin typeface="Cambria Math" panose="02040503050406030204" pitchFamily="18" charset="0"/>
                                </a:rPr>
                              </m:ctrlPr>
                            </m:mPr>
                            <m:mr>
                              <m:e>
                                <m:r>
                                  <a:rPr lang="en-US" i="1">
                                    <a:latin typeface="Cambria Math" panose="02040503050406030204" pitchFamily="18" charset="0"/>
                                  </a:rPr>
                                  <m:t>∗</m:t>
                                </m:r>
                              </m:e>
                              <m:e/>
                              <m:e/>
                              <m:e>
                                <m:r>
                                  <a:rPr lang="en-US" i="1">
                                    <a:latin typeface="Cambria Math" panose="02040503050406030204" pitchFamily="18" charset="0"/>
                                  </a:rPr>
                                  <m:t>…</m:t>
                                </m:r>
                              </m:e>
                              <m:e/>
                              <m:e/>
                              <m:e>
                                <m:r>
                                  <a:rPr lang="en-US" i="1">
                                    <a:latin typeface="Cambria Math" panose="02040503050406030204" pitchFamily="18" charset="0"/>
                                  </a:rPr>
                                  <m:t>∗</m:t>
                                </m:r>
                              </m:e>
                            </m:mr>
                            <m:mr>
                              <m:e/>
                              <m:e>
                                <m:r>
                                  <a:rPr lang="en-US" i="1">
                                    <a:latin typeface="Cambria Math" panose="02040503050406030204" pitchFamily="18" charset="0"/>
                                    <a:ea typeface="Cambria Math" panose="02040503050406030204" pitchFamily="18" charset="0"/>
                                  </a:rPr>
                                  <m:t>⋱</m:t>
                                </m:r>
                              </m:e>
                              <m:e/>
                              <m:e/>
                              <m:e/>
                              <m:e/>
                              <m:e/>
                            </m:mr>
                            <m:mr>
                              <m:e/>
                              <m:e/>
                              <m:e>
                                <m:sSub>
                                  <m:sSubPr>
                                    <m:ctrlPr>
                                      <a:rPr lang="en-US" i="1">
                                        <a:latin typeface="Cambria Math" panose="02040503050406030204" pitchFamily="18" charset="0"/>
                                      </a:rPr>
                                    </m:ctrlPr>
                                  </m:sSubPr>
                                  <m:e>
                                    <m:r>
                                      <a:rPr lang="en-US" i="1">
                                        <a:latin typeface="Cambria Math" panose="02040503050406030204" pitchFamily="18" charset="0"/>
                                      </a:rPr>
                                      <m:t>𝑎</m:t>
                                    </m:r>
                                    <m:r>
                                      <a:rPr lang="en-US" i="1">
                                        <a:latin typeface="Cambria Math" panose="02040503050406030204" pitchFamily="18" charset="0"/>
                                      </a:rPr>
                                      <m:t>′</m:t>
                                    </m:r>
                                  </m:e>
                                  <m:sub>
                                    <m:r>
                                      <a:rPr lang="en-US" i="1">
                                        <a:latin typeface="Cambria Math" panose="02040503050406030204" pitchFamily="18" charset="0"/>
                                      </a:rPr>
                                      <m:t>𝑝𝑝</m:t>
                                    </m:r>
                                  </m:sub>
                                </m:sSub>
                              </m:e>
                              <m:e>
                                <m:r>
                                  <a:rPr lang="en-US" i="1">
                                    <a:latin typeface="Cambria Math" panose="02040503050406030204" pitchFamily="18" charset="0"/>
                                  </a:rPr>
                                  <m:t>…</m:t>
                                </m:r>
                              </m:e>
                              <m:e>
                                <m:r>
                                  <a:rPr lang="en-US" i="1">
                                    <a:latin typeface="Cambria Math" panose="02040503050406030204" pitchFamily="18" charset="0"/>
                                  </a:rPr>
                                  <m:t>0</m:t>
                                </m:r>
                              </m:e>
                              <m:e/>
                              <m:e/>
                            </m:mr>
                            <m:mr>
                              <m:e>
                                <m:r>
                                  <a:rPr lang="en-US" i="1">
                                    <a:latin typeface="Cambria Math" panose="02040503050406030204" pitchFamily="18" charset="0"/>
                                    <a:ea typeface="Cambria Math" panose="02040503050406030204" pitchFamily="18" charset="0"/>
                                  </a:rPr>
                                  <m:t>⋮</m:t>
                                </m:r>
                              </m:e>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e/>
                              <m:e>
                                <m:r>
                                  <a:rPr lang="en-US" i="1">
                                    <a:latin typeface="Cambria Math" panose="02040503050406030204" pitchFamily="18" charset="0"/>
                                    <a:ea typeface="Cambria Math" panose="02040503050406030204" pitchFamily="18" charset="0"/>
                                  </a:rPr>
                                  <m:t>⋮</m:t>
                                </m:r>
                              </m:e>
                            </m:mr>
                            <m:mr>
                              <m:e/>
                              <m:e/>
                              <m:e>
                                <m:r>
                                  <a:rPr lang="en-US" i="1">
                                    <a:latin typeface="Cambria Math" panose="02040503050406030204" pitchFamily="18" charset="0"/>
                                  </a:rPr>
                                  <m:t>0</m:t>
                                </m:r>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𝑎</m:t>
                                    </m:r>
                                    <m:r>
                                      <a:rPr lang="en-US" i="1">
                                        <a:latin typeface="Cambria Math" panose="02040503050406030204" pitchFamily="18" charset="0"/>
                                      </a:rPr>
                                      <m:t>′</m:t>
                                    </m:r>
                                  </m:e>
                                  <m:sub>
                                    <m:r>
                                      <a:rPr lang="en-US" i="1">
                                        <a:latin typeface="Cambria Math" panose="02040503050406030204" pitchFamily="18" charset="0"/>
                                      </a:rPr>
                                      <m:t>𝑞𝑞</m:t>
                                    </m:r>
                                  </m:sub>
                                </m:sSub>
                              </m:e>
                              <m:e/>
                              <m:e/>
                            </m:mr>
                            <m:mr>
                              <m:e/>
                              <m:e/>
                              <m:e/>
                              <m:e/>
                              <m:e/>
                              <m:e>
                                <m:r>
                                  <a:rPr lang="en-US" i="1">
                                    <a:latin typeface="Cambria Math" panose="02040503050406030204" pitchFamily="18" charset="0"/>
                                    <a:ea typeface="Cambria Math" panose="02040503050406030204" pitchFamily="18" charset="0"/>
                                  </a:rPr>
                                  <m:t>⋱</m:t>
                                </m:r>
                              </m:e>
                              <m:e/>
                            </m:mr>
                            <m:mr>
                              <m:e>
                                <m:r>
                                  <a:rPr lang="en-US" i="1">
                                    <a:latin typeface="Cambria Math" panose="02040503050406030204" pitchFamily="18" charset="0"/>
                                  </a:rPr>
                                  <m:t>∗</m:t>
                                </m:r>
                              </m:e>
                              <m:e/>
                              <m:e/>
                              <m:e>
                                <m:r>
                                  <a:rPr lang="en-US" i="1">
                                    <a:latin typeface="Cambria Math" panose="02040503050406030204" pitchFamily="18" charset="0"/>
                                  </a:rPr>
                                  <m:t>…</m:t>
                                </m:r>
                              </m:e>
                              <m:e/>
                              <m:e/>
                              <m:e>
                                <m:r>
                                  <a:rPr lang="en-US" i="1">
                                    <a:latin typeface="Cambria Math" panose="02040503050406030204" pitchFamily="18" charset="0"/>
                                  </a:rPr>
                                  <m:t>∗</m:t>
                                </m:r>
                              </m:e>
                            </m:mr>
                          </m:m>
                        </m:e>
                      </m:d>
                    </m:oMath>
                  </m:oMathPara>
                </a14:m>
                <a:endParaRPr lang="en-US" b="1" dirty="0"/>
              </a:p>
            </p:txBody>
          </p:sp>
        </mc:Choice>
        <mc:Fallback xmlns="">
          <p:sp>
            <p:nvSpPr>
              <p:cNvPr id="9" name="Rectangle 8"/>
              <p:cNvSpPr>
                <a:spLocks noRot="1" noChangeAspect="1" noMove="1" noResize="1" noEditPoints="1" noAdjustHandles="1" noChangeArrowheads="1" noChangeShapeType="1" noTextEdit="1"/>
              </p:cNvSpPr>
              <p:nvPr/>
            </p:nvSpPr>
            <p:spPr>
              <a:xfrm>
                <a:off x="6202809" y="2800240"/>
                <a:ext cx="3281924" cy="190308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2100413" y="2924546"/>
                <a:ext cx="3466046" cy="1975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m>
                            <m:mPr>
                              <m:plcHide m:val="on"/>
                              <m:mcs>
                                <m:mc>
                                  <m:mcPr>
                                    <m:count m:val="7"/>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m:t>
                                </m:r>
                              </m:e>
                              <m:e/>
                              <m:e/>
                              <m:e>
                                <m:r>
                                  <a:rPr lang="en-US" sz="1800" i="1">
                                    <a:latin typeface="Cambria Math" panose="02040503050406030204" pitchFamily="18" charset="0"/>
                                  </a:rPr>
                                  <m:t>…</m:t>
                                </m:r>
                              </m:e>
                              <m:e/>
                              <m:e/>
                              <m:e>
                                <m:r>
                                  <a:rPr lang="en-US" sz="1800" i="1">
                                    <a:latin typeface="Cambria Math" panose="02040503050406030204" pitchFamily="18" charset="0"/>
                                  </a:rPr>
                                  <m:t>∗</m:t>
                                </m:r>
                              </m:e>
                            </m:mr>
                            <m:mr>
                              <m:e/>
                              <m:e>
                                <m:r>
                                  <a:rPr lang="en-US" sz="1800" i="1">
                                    <a:latin typeface="Cambria Math" panose="02040503050406030204" pitchFamily="18" charset="0"/>
                                    <a:ea typeface="Cambria Math" panose="02040503050406030204" pitchFamily="18" charset="0"/>
                                  </a:rPr>
                                  <m:t>⋱</m:t>
                                </m:r>
                              </m:e>
                              <m:e/>
                              <m:e/>
                              <m:e/>
                              <m:e/>
                              <m:e/>
                            </m:mr>
                            <m:mr>
                              <m:e/>
                              <m:e/>
                              <m:e>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𝑝𝑝</m:t>
                                    </m:r>
                                  </m:sub>
                                </m:sSub>
                              </m:e>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𝑝𝑞</m:t>
                                    </m:r>
                                  </m:sub>
                                </m:sSub>
                              </m:e>
                              <m:e/>
                              <m:e/>
                            </m:mr>
                            <m:mr>
                              <m:e>
                                <m:r>
                                  <a:rPr lang="en-US" sz="1800" i="1">
                                    <a:latin typeface="Cambria Math" panose="02040503050406030204" pitchFamily="18" charset="0"/>
                                    <a:ea typeface="Cambria Math" panose="02040503050406030204" pitchFamily="18" charset="0"/>
                                  </a:rPr>
                                  <m:t>⋮</m:t>
                                </m:r>
                              </m:e>
                              <m:e/>
                              <m:e>
                                <m:r>
                                  <a:rPr lang="en-US" sz="1800" i="1">
                                    <a:latin typeface="Cambria Math" panose="02040503050406030204" pitchFamily="18" charset="0"/>
                                    <a:ea typeface="Cambria Math" panose="02040503050406030204" pitchFamily="18" charset="0"/>
                                  </a:rPr>
                                  <m:t>⋮</m:t>
                                </m:r>
                              </m:e>
                              <m:e>
                                <m:r>
                                  <a:rPr lang="en-US" sz="1800" i="1">
                                    <a:latin typeface="Cambria Math" panose="02040503050406030204" pitchFamily="18" charset="0"/>
                                    <a:ea typeface="Cambria Math" panose="02040503050406030204" pitchFamily="18" charset="0"/>
                                  </a:rPr>
                                  <m:t>⋱</m:t>
                                </m:r>
                              </m:e>
                              <m:e>
                                <m:r>
                                  <a:rPr lang="en-US" sz="1800" i="1">
                                    <a:latin typeface="Cambria Math" panose="02040503050406030204" pitchFamily="18" charset="0"/>
                                    <a:ea typeface="Cambria Math" panose="02040503050406030204" pitchFamily="18" charset="0"/>
                                  </a:rPr>
                                  <m:t>⋮</m:t>
                                </m:r>
                              </m:e>
                              <m:e/>
                              <m:e>
                                <m:r>
                                  <a:rPr lang="en-US" sz="1800" i="1">
                                    <a:latin typeface="Cambria Math" panose="02040503050406030204" pitchFamily="18" charset="0"/>
                                    <a:ea typeface="Cambria Math" panose="02040503050406030204" pitchFamily="18" charset="0"/>
                                  </a:rPr>
                                  <m:t>⋮</m:t>
                                </m:r>
                              </m:e>
                            </m:mr>
                            <m:mr>
                              <m:e/>
                              <m:e/>
                              <m:e>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𝑞𝑝</m:t>
                                    </m:r>
                                  </m:sub>
                                </m:sSub>
                              </m:e>
                              <m:e>
                                <m:r>
                                  <a:rPr lang="en-US" sz="1800" i="1">
                                    <a:latin typeface="Cambria Math" panose="02040503050406030204" pitchFamily="18" charset="0"/>
                                  </a:rPr>
                                  <m:t>…</m:t>
                                </m:r>
                              </m:e>
                              <m:e>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𝑞𝑞</m:t>
                                    </m:r>
                                  </m:sub>
                                </m:sSub>
                              </m:e>
                              <m:e/>
                              <m:e/>
                            </m:mr>
                            <m:mr>
                              <m:e/>
                              <m:e/>
                              <m:e/>
                              <m:e/>
                              <m:e/>
                              <m:e>
                                <m:r>
                                  <a:rPr lang="en-US" sz="1800" i="1">
                                    <a:latin typeface="Cambria Math" panose="02040503050406030204" pitchFamily="18" charset="0"/>
                                    <a:ea typeface="Cambria Math" panose="02040503050406030204" pitchFamily="18" charset="0"/>
                                  </a:rPr>
                                  <m:t>⋱</m:t>
                                </m:r>
                              </m:e>
                              <m:e/>
                            </m:mr>
                            <m:mr>
                              <m:e>
                                <m:r>
                                  <a:rPr lang="en-US" sz="1800" i="1">
                                    <a:latin typeface="Cambria Math" panose="02040503050406030204" pitchFamily="18" charset="0"/>
                                  </a:rPr>
                                  <m:t>∗</m:t>
                                </m:r>
                              </m:e>
                              <m:e/>
                              <m:e/>
                              <m:e>
                                <m:r>
                                  <a:rPr lang="en-US" sz="1800" i="1">
                                    <a:latin typeface="Cambria Math" panose="02040503050406030204" pitchFamily="18" charset="0"/>
                                  </a:rPr>
                                  <m:t>…</m:t>
                                </m:r>
                              </m:e>
                              <m:e/>
                              <m:e/>
                              <m:e>
                                <m:r>
                                  <a:rPr lang="en-US" sz="1800" i="1">
                                    <a:latin typeface="Cambria Math" panose="02040503050406030204" pitchFamily="18" charset="0"/>
                                  </a:rPr>
                                  <m:t>∗</m:t>
                                </m:r>
                              </m:e>
                            </m:mr>
                          </m:m>
                        </m:e>
                      </m:d>
                    </m:oMath>
                  </m:oMathPara>
                </a14:m>
                <a:endParaRPr lang="en-US" sz="1800" b="1"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2100413" y="2924546"/>
                <a:ext cx="3466046" cy="1975821"/>
              </a:xfrm>
              <a:prstGeom prst="rect">
                <a:avLst/>
              </a:prstGeom>
              <a:blipFill rotWithShape="0">
                <a:blip r:embed="rId6"/>
                <a:stretch>
                  <a:fillRect t="-3086"/>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Jacobi Rotation</a:t>
            </a:r>
            <a:endParaRPr lang="en-US" dirty="0"/>
          </a:p>
        </p:txBody>
      </p:sp>
      <p:sp>
        <p:nvSpPr>
          <p:cNvPr id="7" name="Right Arrow 6"/>
          <p:cNvSpPr/>
          <p:nvPr/>
        </p:nvSpPr>
        <p:spPr>
          <a:xfrm>
            <a:off x="5504923" y="3687740"/>
            <a:ext cx="622998" cy="200967"/>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211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Jacobi Rotation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Inspect the rotational terms:</a:t>
                </a:r>
              </a:p>
              <a:p>
                <a:pPr marL="0" indent="0">
                  <a:buNone/>
                </a:pPr>
                <a:endParaRPr lang="en-US" dirty="0"/>
              </a:p>
              <a:p>
                <a:pPr marL="0" indent="0">
                  <a:buNone/>
                </a:pPr>
                <a:endParaRPr lang="en-US" dirty="0" smtClean="0"/>
              </a:p>
              <a:p>
                <a:pPr marL="0" indent="0">
                  <a:buNone/>
                </a:pPr>
                <a:r>
                  <a:rPr lang="en-US" dirty="0" smtClean="0"/>
                  <a:t>We can expand to get equations for to get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𝑝𝑞</m:t>
                        </m:r>
                      </m:sub>
                    </m:sSub>
                  </m:oMath>
                </a14:m>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𝑝𝑞</m:t>
                          </m:r>
                        </m:sub>
                      </m:sSub>
                      <m:r>
                        <a:rPr lang="en-US" b="0" i="1" smtClean="0">
                          <a:latin typeface="Cambria Math" panose="02040503050406030204" pitchFamily="18" charset="0"/>
                        </a:rPr>
                        <m:t>=</m:t>
                      </m:r>
                      <m:r>
                        <a:rPr lang="en-US" b="0" i="1" smtClean="0">
                          <a:latin typeface="Cambria Math" panose="02040503050406030204" pitchFamily="18" charset="0"/>
                        </a:rPr>
                        <m:t>𝑐𝑠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𝑝𝑝</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𝑝𝑞</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𝑝𝑞</m:t>
                          </m:r>
                        </m:sub>
                      </m:sSub>
                      <m:r>
                        <a:rPr lang="en-US" b="0" i="1" smtClean="0">
                          <a:latin typeface="Cambria Math" panose="02040503050406030204" pitchFamily="18" charset="0"/>
                        </a:rPr>
                        <m:t>−</m:t>
                      </m:r>
                      <m:r>
                        <a:rPr lang="en-US" b="0" i="1" smtClean="0">
                          <a:latin typeface="Cambria Math" panose="02040503050406030204" pitchFamily="18" charset="0"/>
                        </a:rPr>
                        <m:t>𝑐𝑠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𝑞𝑞</m:t>
                          </m:r>
                        </m:sub>
                      </m:sSub>
                    </m:oMath>
                  </m:oMathPara>
                </a14:m>
                <a:endParaRPr lang="en-US" dirty="0" smtClean="0"/>
              </a:p>
              <a:p>
                <a:pPr marL="0" indent="0">
                  <a:buNone/>
                </a:pPr>
                <a:endParaRPr lang="en-US" dirty="0" smtClean="0"/>
              </a:p>
              <a:p>
                <a:pPr marL="0" indent="0">
                  <a:buNone/>
                </a:pPr>
                <a:r>
                  <a:rPr lang="en-US" dirty="0" smtClean="0"/>
                  <a:t>Solve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𝑝𝑞</m:t>
                        </m:r>
                      </m:sub>
                    </m:sSub>
                    <m:r>
                      <a:rPr lang="en-US" b="0" i="1" smtClean="0">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292370" y="2417803"/>
                <a:ext cx="5545343" cy="7087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𝑝𝑝</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𝑝𝑞</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𝑞𝑝</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𝑞𝑞</m:t>
                                    </m:r>
                                  </m:sub>
                                </m:sSub>
                              </m:e>
                            </m:mr>
                          </m:m>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𝐽</m:t>
                          </m:r>
                        </m:e>
                        <m:sup>
                          <m:r>
                            <a:rPr lang="en-US" i="1">
                              <a:latin typeface="Cambria Math" panose="02040503050406030204" pitchFamily="18" charset="0"/>
                            </a:rPr>
                            <m:t>𝑇</m:t>
                          </m:r>
                        </m:sup>
                      </m:sSup>
                      <m:r>
                        <a:rPr lang="en-US" i="1">
                          <a:latin typeface="Cambria Math" panose="02040503050406030204" pitchFamily="18" charset="0"/>
                        </a:rPr>
                        <m:t>𝐴𝐽</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𝑐</m:t>
                                </m:r>
                              </m:e>
                              <m:e>
                                <m:r>
                                  <a:rPr lang="en-US" i="1">
                                    <a:latin typeface="Cambria Math" panose="02040503050406030204" pitchFamily="18" charset="0"/>
                                  </a:rPr>
                                  <m:t>−</m:t>
                                </m:r>
                                <m:r>
                                  <a:rPr lang="en-US" i="1">
                                    <a:latin typeface="Cambria Math" panose="02040503050406030204" pitchFamily="18" charset="0"/>
                                  </a:rPr>
                                  <m:t>𝑠</m:t>
                                </m:r>
                              </m:e>
                            </m:mr>
                            <m:mr>
                              <m:e>
                                <m:r>
                                  <a:rPr lang="en-US" i="1">
                                    <a:latin typeface="Cambria Math" panose="02040503050406030204" pitchFamily="18" charset="0"/>
                                  </a:rPr>
                                  <m:t>𝑠</m:t>
                                </m:r>
                              </m:e>
                              <m:e>
                                <m:r>
                                  <a:rPr lang="en-US" i="1">
                                    <a:latin typeface="Cambria Math" panose="02040503050406030204" pitchFamily="18" charset="0"/>
                                  </a:rPr>
                                  <m:t>𝑐</m:t>
                                </m:r>
                              </m:e>
                            </m:mr>
                          </m:m>
                        </m:e>
                      </m:d>
                      <m:d>
                        <m:dPr>
                          <m:begChr m:val="["/>
                          <m:endChr m:val="]"/>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𝑝𝑝</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𝑝𝑞</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𝑞𝑝</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𝑞𝑞</m:t>
                                    </m:r>
                                  </m:sub>
                                </m:sSub>
                              </m:e>
                            </m:mr>
                          </m:m>
                        </m:e>
                      </m:d>
                      <m:d>
                        <m:dPr>
                          <m:begChr m:val="["/>
                          <m:endChr m:val="]"/>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𝑐</m:t>
                                </m:r>
                              </m:e>
                              <m:e>
                                <m:r>
                                  <a:rPr lang="en-US" i="1">
                                    <a:latin typeface="Cambria Math" panose="02040503050406030204" pitchFamily="18" charset="0"/>
                                  </a:rPr>
                                  <m:t>𝑠</m:t>
                                </m:r>
                              </m:e>
                            </m:mr>
                            <m:mr>
                              <m:e>
                                <m:r>
                                  <a:rPr lang="en-US" i="1">
                                    <a:latin typeface="Cambria Math" panose="02040503050406030204" pitchFamily="18" charset="0"/>
                                  </a:rPr>
                                  <m:t>−</m:t>
                                </m:r>
                                <m:r>
                                  <a:rPr lang="en-US" i="1">
                                    <a:latin typeface="Cambria Math" panose="02040503050406030204" pitchFamily="18" charset="0"/>
                                  </a:rPr>
                                  <m:t>𝑠</m:t>
                                </m:r>
                              </m:e>
                              <m:e>
                                <m:r>
                                  <a:rPr lang="en-US" i="1">
                                    <a:latin typeface="Cambria Math" panose="02040503050406030204" pitchFamily="18" charset="0"/>
                                  </a:rPr>
                                  <m:t>𝑐</m:t>
                                </m:r>
                              </m:e>
                            </m:mr>
                          </m:m>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292370" y="2417803"/>
                <a:ext cx="5545343" cy="70872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83738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Jacobi Rotation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87147"/>
              </a:xfrm>
            </p:spPr>
            <p:txBody>
              <a:bodyPr>
                <a:normAutofit fontScale="92500" lnSpcReduction="10000"/>
              </a:bodyPr>
              <a:lstStyle/>
              <a:p>
                <a:pPr marL="0" indent="0">
                  <a:buNone/>
                </a:pPr>
                <a:r>
                  <a:rPr lang="en-US" dirty="0" smtClean="0"/>
                  <a:t>Expand and solve: </a:t>
                </a:r>
                <a:endParaRPr lang="en-US" i="1" dirty="0" smtClean="0">
                  <a:latin typeface="Cambria Math" panose="02040503050406030204" pitchFamily="18" charset="0"/>
                </a:endParaRPr>
              </a:p>
              <a:p>
                <a:pPr marL="0" indent="0">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𝑝𝑞</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𝑐𝑠</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𝑝𝑝</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𝑝𝑞</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𝑝𝑞</m:t>
                        </m:r>
                      </m:sub>
                    </m:sSub>
                    <m:r>
                      <a:rPr lang="en-US" i="1">
                        <a:latin typeface="Cambria Math" panose="02040503050406030204" pitchFamily="18" charset="0"/>
                      </a:rPr>
                      <m:t>−</m:t>
                    </m:r>
                    <m:r>
                      <a:rPr lang="en-US" i="1">
                        <a:latin typeface="Cambria Math" panose="02040503050406030204" pitchFamily="18" charset="0"/>
                      </a:rPr>
                      <m:t>𝑐𝑠</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𝑞𝑞</m:t>
                        </m:r>
                      </m:sub>
                    </m:sSub>
                  </m:oMath>
                </a14:m>
                <a:r>
                  <a:rPr lang="en-US" dirty="0" smtClean="0"/>
                  <a:t> </a:t>
                </a:r>
              </a:p>
              <a:p>
                <a:pPr marL="0" indent="0">
                  <a:buNone/>
                </a:pPr>
                <a:r>
                  <a:rPr lang="en-US" dirty="0" smtClean="0"/>
                  <a:t>To get:</a:t>
                </a:r>
              </a:p>
              <a:p>
                <a:pPr marL="0" indent="0">
                  <a:buNone/>
                </a:pPr>
                <a:r>
                  <a:rPr lang="en-US" dirty="0"/>
                  <a:t>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𝑞𝑞</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𝑝𝑝</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𝑝𝑞</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num>
                      <m:den>
                        <m:r>
                          <a:rPr lang="en-US" b="0" i="1" smtClean="0">
                            <a:latin typeface="Cambria Math" panose="02040503050406030204" pitchFamily="18" charset="0"/>
                          </a:rPr>
                          <m:t>𝑐𝑠</m:t>
                        </m:r>
                      </m:den>
                    </m:f>
                  </m:oMath>
                </a14:m>
                <a:endParaRPr lang="en-US" dirty="0" smtClean="0"/>
              </a:p>
              <a:p>
                <a:pPr marL="0" indent="0">
                  <a:buNone/>
                </a:pPr>
                <a:r>
                  <a:rPr lang="en-US" dirty="0" smtClean="0"/>
                  <a:t>To make life easier divide both sides by 2</a:t>
                </a:r>
              </a:p>
              <a:p>
                <a:pPr marL="0" indent="0">
                  <a:buNone/>
                </a:pPr>
                <a:r>
                  <a:rPr lang="en-US" dirty="0" smtClean="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𝑞𝑞</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𝑝𝑝</m:t>
                            </m:r>
                          </m:sub>
                        </m:sSub>
                      </m:num>
                      <m:den>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𝑝𝑞</m:t>
                            </m:r>
                          </m:sub>
                        </m:sSub>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num>
                      <m:den>
                        <m:r>
                          <a:rPr lang="en-US" b="0" i="1" smtClean="0">
                            <a:latin typeface="Cambria Math" panose="02040503050406030204" pitchFamily="18" charset="0"/>
                          </a:rPr>
                          <m:t>2</m:t>
                        </m:r>
                        <m:r>
                          <a:rPr lang="en-US" i="1">
                            <a:latin typeface="Cambria Math" panose="02040503050406030204" pitchFamily="18" charset="0"/>
                          </a:rPr>
                          <m:t>𝑐𝑠</m:t>
                        </m:r>
                      </m:den>
                    </m:f>
                  </m:oMath>
                </a14:m>
                <a:endParaRPr lang="en-US" dirty="0" smtClean="0"/>
              </a:p>
              <a:p>
                <a:pPr marL="0" indent="0">
                  <a:buNone/>
                </a:pPr>
                <a:r>
                  <a:rPr lang="en-US" dirty="0" smtClean="0"/>
                  <a:t>Let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𝑞𝑞</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𝑝𝑝</m:t>
                            </m:r>
                          </m:sub>
                        </m:sSub>
                      </m:num>
                      <m:den>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𝑝𝑞</m:t>
                            </m:r>
                          </m:sub>
                        </m:sSub>
                      </m:den>
                    </m:f>
                  </m:oMath>
                </a14:m>
                <a:endParaRPr lang="en-US" dirty="0" smtClean="0"/>
              </a:p>
              <a:p>
                <a:pPr marL="0" indent="0">
                  <a:buNone/>
                </a:pPr>
                <a:endParaRPr lang="en-US" dirty="0" smtClean="0"/>
              </a:p>
              <a:p>
                <a:pPr marL="0" indent="0">
                  <a:buNone/>
                </a:pPr>
                <a:r>
                  <a:rPr lang="en-US" dirty="0" smtClean="0"/>
                  <a:t>Solve for </a:t>
                </a:r>
                <a14:m>
                  <m:oMath xmlns:m="http://schemas.openxmlformats.org/officeDocument/2006/math">
                    <m:r>
                      <a:rPr lang="en-US" b="0" i="1" smtClean="0">
                        <a:latin typeface="Cambria Math" panose="02040503050406030204" pitchFamily="18" charset="0"/>
                      </a:rPr>
                      <m:t>𝑠</m:t>
                    </m:r>
                  </m:oMath>
                </a14:m>
                <a:r>
                  <a:rPr lang="en-US" dirty="0" smtClean="0"/>
                  <a:t> and </a:t>
                </a:r>
                <a14:m>
                  <m:oMath xmlns:m="http://schemas.openxmlformats.org/officeDocument/2006/math">
                    <m:r>
                      <a:rPr lang="en-US" b="0" i="1" smtClean="0">
                        <a:latin typeface="Cambria Math" panose="02040503050406030204" pitchFamily="18" charset="0"/>
                      </a:rPr>
                      <m:t>𝑐</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87147"/>
              </a:xfrm>
              <a:blipFill rotWithShape="0">
                <a:blip r:embed="rId3"/>
                <a:stretch>
                  <a:fillRect l="-1043" t="-2494"/>
                </a:stretch>
              </a:blipFill>
            </p:spPr>
            <p:txBody>
              <a:bodyPr/>
              <a:lstStyle/>
              <a:p>
                <a:r>
                  <a:rPr lang="en-US">
                    <a:noFill/>
                  </a:rPr>
                  <a:t> </a:t>
                </a:r>
              </a:p>
            </p:txBody>
          </p:sp>
        </mc:Fallback>
      </mc:AlternateContent>
    </p:spTree>
    <p:extLst>
      <p:ext uri="{BB962C8B-B14F-4D97-AF65-F5344CB8AC3E}">
        <p14:creationId xmlns:p14="http://schemas.microsoft.com/office/powerpoint/2010/main" val="18832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Volumes</a:t>
            </a:r>
            <a:endParaRPr lang="en-US" dirty="0"/>
          </a:p>
        </p:txBody>
      </p:sp>
      <p:sp>
        <p:nvSpPr>
          <p:cNvPr id="3" name="Content Placeholder 2"/>
          <p:cNvSpPr>
            <a:spLocks noGrp="1"/>
          </p:cNvSpPr>
          <p:nvPr>
            <p:ph idx="1"/>
          </p:nvPr>
        </p:nvSpPr>
        <p:spPr/>
        <p:txBody>
          <a:bodyPr/>
          <a:lstStyle/>
          <a:p>
            <a:pPr marL="0" indent="0">
              <a:buNone/>
            </a:pPr>
            <a:r>
              <a:rPr lang="en-US" dirty="0" smtClean="0"/>
              <a:t>Unfortunately, there is no best bounding volume</a:t>
            </a:r>
          </a:p>
          <a:p>
            <a:pPr marL="0" indent="0">
              <a:buNone/>
            </a:pPr>
            <a:endParaRPr lang="en-US" dirty="0" smtClean="0"/>
          </a:p>
          <a:p>
            <a:pPr marL="0" indent="0">
              <a:buNone/>
            </a:pPr>
            <a:r>
              <a:rPr lang="en-US" dirty="0" smtClean="0"/>
              <a:t>Considerations:</a:t>
            </a:r>
          </a:p>
          <a:p>
            <a:pPr marL="457200" lvl="1" indent="0">
              <a:buNone/>
            </a:pPr>
            <a:r>
              <a:rPr lang="en-US" dirty="0" smtClean="0"/>
              <a:t>Intersection </a:t>
            </a:r>
            <a:r>
              <a:rPr lang="en-US" dirty="0"/>
              <a:t>cost</a:t>
            </a:r>
          </a:p>
          <a:p>
            <a:pPr marL="457200" lvl="1" indent="0">
              <a:buNone/>
            </a:pPr>
            <a:r>
              <a:rPr lang="en-US" dirty="0" smtClean="0"/>
              <a:t>Tight </a:t>
            </a:r>
            <a:r>
              <a:rPr lang="en-US" dirty="0"/>
              <a:t>fitting</a:t>
            </a:r>
          </a:p>
          <a:p>
            <a:pPr marL="457200" lvl="1" indent="0">
              <a:buNone/>
            </a:pPr>
            <a:r>
              <a:rPr lang="en-US" dirty="0" smtClean="0"/>
              <a:t>Initial </a:t>
            </a:r>
            <a:r>
              <a:rPr lang="en-US" dirty="0"/>
              <a:t>computation cost</a:t>
            </a:r>
          </a:p>
          <a:p>
            <a:pPr marL="457200" lvl="1" indent="0">
              <a:buNone/>
            </a:pPr>
            <a:r>
              <a:rPr lang="en-US" dirty="0" smtClean="0"/>
              <a:t>Update cost</a:t>
            </a:r>
          </a:p>
          <a:p>
            <a:pPr marL="457200" lvl="1" indent="0">
              <a:buNone/>
            </a:pPr>
            <a:r>
              <a:rPr lang="en-US" dirty="0" smtClean="0"/>
              <a:t>Memory </a:t>
            </a:r>
            <a:r>
              <a:rPr lang="en-US" dirty="0"/>
              <a:t>overhead</a:t>
            </a:r>
          </a:p>
          <a:p>
            <a:pPr marL="0" indent="0">
              <a:buNone/>
            </a:pPr>
            <a:endParaRPr lang="en-US" dirty="0"/>
          </a:p>
        </p:txBody>
      </p:sp>
    </p:spTree>
    <p:extLst>
      <p:ext uri="{BB962C8B-B14F-4D97-AF65-F5344CB8AC3E}">
        <p14:creationId xmlns:p14="http://schemas.microsoft.com/office/powerpoint/2010/main" val="118264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Use the trig identities: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Re-arrange into an equation in terms of tangent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oMath>
                </a14:m>
                <a:r>
                  <a:rPr lang="en-US" dirty="0" smtClean="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6030489" y="5264018"/>
                <a:ext cx="3047496" cy="559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𝑡</m:t>
                      </m:r>
                      <m:r>
                        <a:rPr lang="en-US" i="1">
                          <a:latin typeface="Cambria Math" panose="02040503050406030204" pitchFamily="18" charset="0"/>
                        </a:rPr>
                        <m:t>𝛽</m:t>
                      </m:r>
                      <m:r>
                        <a:rPr lang="en-US" i="1">
                          <a:latin typeface="Cambria Math" panose="02040503050406030204" pitchFamily="18" charset="0"/>
                        </a:rPr>
                        <m:t>−1=0</m:t>
                      </m:r>
                    </m:oMath>
                  </m:oMathPara>
                </a14:m>
                <a:endParaRPr lang="en-US"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6030489" y="5264018"/>
                <a:ext cx="3047496" cy="559177"/>
              </a:xfrm>
              <a:prstGeom prst="rect">
                <a:avLst/>
              </a:prstGeom>
              <a:blipFill rotWithShape="0">
                <a:blip r:embed="rId4"/>
                <a:stretch>
                  <a:fillRect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2304703" y="2418575"/>
                <a:ext cx="4878879" cy="1844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𝜃</m:t>
                            </m:r>
                          </m:e>
                        </m:d>
                      </m:e>
                    </m:func>
                    <m:r>
                      <a:rPr lang="en-US" i="1">
                        <a:latin typeface="Cambria Math" panose="02040503050406030204" pitchFamily="18" charset="0"/>
                      </a:rPr>
                      <m:t>=</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cos</m:t>
                            </m:r>
                          </m:e>
                          <m:sup>
                            <m:r>
                              <a:rPr lang="en-US" i="1">
                                <a:latin typeface="Cambria Math" panose="02040503050406030204" pitchFamily="18" charset="0"/>
                              </a:rPr>
                              <m:t>2</m:t>
                            </m:r>
                          </m:sup>
                        </m:sSup>
                      </m:fName>
                      <m:e>
                        <m:d>
                          <m:dPr>
                            <m:ctrlPr>
                              <a:rPr lang="en-US" i="1">
                                <a:latin typeface="Cambria Math" panose="02040503050406030204" pitchFamily="18" charset="0"/>
                              </a:rPr>
                            </m:ctrlPr>
                          </m:dPr>
                          <m:e>
                            <m:r>
                              <a:rPr lang="en-US" i="1">
                                <a:latin typeface="Cambria Math" panose="02040503050406030204" pitchFamily="18" charset="0"/>
                              </a:rPr>
                              <m:t>𝜃</m:t>
                            </m:r>
                          </m:e>
                        </m:d>
                      </m:e>
                    </m:func>
                    <m:r>
                      <a:rPr lang="en-US" i="1">
                        <a:latin typeface="Cambria Math" panose="02040503050406030204" pitchFamily="18" charset="0"/>
                      </a:rPr>
                      <m:t>−</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sin</m:t>
                            </m:r>
                          </m:e>
                          <m:sup>
                            <m:r>
                              <a:rPr lang="en-US" i="1">
                                <a:latin typeface="Cambria Math" panose="02040503050406030204" pitchFamily="18" charset="0"/>
                              </a:rPr>
                              <m:t>2</m:t>
                            </m:r>
                          </m:sup>
                        </m:sSup>
                      </m:fName>
                      <m:e>
                        <m:d>
                          <m:dPr>
                            <m:ctrlPr>
                              <a:rPr lang="en-US" i="1">
                                <a:latin typeface="Cambria Math" panose="02040503050406030204" pitchFamily="18" charset="0"/>
                              </a:rPr>
                            </m:ctrlPr>
                          </m:dPr>
                          <m:e>
                            <m:r>
                              <a:rPr lang="en-US" i="1">
                                <a:latin typeface="Cambria Math" panose="02040503050406030204" pitchFamily="18" charset="0"/>
                              </a:rPr>
                              <m:t>𝜃</m:t>
                            </m:r>
                          </m:e>
                        </m:d>
                      </m:e>
                    </m:func>
                  </m:oMath>
                </a14:m>
                <a:r>
                  <a:rPr lang="en-US" dirty="0"/>
                  <a:t>,</a:t>
                </a:r>
              </a:p>
              <a:p>
                <a:pPr marL="0" indent="0">
                  <a:buNone/>
                </a:pP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𝜃</m:t>
                            </m:r>
                          </m:e>
                        </m:d>
                      </m:e>
                    </m:func>
                    <m:r>
                      <a:rPr lang="en-US" i="1">
                        <a:latin typeface="Cambria Math" panose="02040503050406030204" pitchFamily="18" charset="0"/>
                      </a:rPr>
                      <m:t>=2</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d>
                          <m:dPr>
                            <m:ctrlPr>
                              <a:rPr lang="en-US" i="1">
                                <a:latin typeface="Cambria Math" panose="02040503050406030204" pitchFamily="18" charset="0"/>
                              </a:rPr>
                            </m:ctrlPr>
                          </m:dPr>
                          <m:e>
                            <m:r>
                              <a:rPr lang="en-US" i="1">
                                <a:latin typeface="Cambria Math" panose="02040503050406030204" pitchFamily="18" charset="0"/>
                              </a:rPr>
                              <m:t>𝜃</m:t>
                            </m:r>
                          </m:e>
                        </m:d>
                      </m:e>
                    </m:func>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rPr>
                              <m:t>𝜃</m:t>
                            </m:r>
                          </m:e>
                        </m:d>
                      </m:e>
                    </m:func>
                  </m:oMath>
                </a14:m>
                <a:r>
                  <a:rPr lang="en-US" dirty="0"/>
                  <a:t>,</a:t>
                </a:r>
              </a:p>
              <a:p>
                <a:pPr marL="0" indent="0">
                  <a:buNone/>
                </a:pP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𝜃</m:t>
                            </m:r>
                          </m:e>
                        </m:d>
                      </m:e>
                    </m:fun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d>
                              <m:dPr>
                                <m:ctrlPr>
                                  <a:rPr lang="en-US" i="1">
                                    <a:latin typeface="Cambria Math" panose="02040503050406030204" pitchFamily="18" charset="0"/>
                                  </a:rPr>
                                </m:ctrlPr>
                              </m:dPr>
                              <m:e>
                                <m:r>
                                  <a:rPr lang="en-US" i="1">
                                    <a:latin typeface="Cambria Math" panose="02040503050406030204" pitchFamily="18" charset="0"/>
                                  </a:rPr>
                                  <m:t>𝜃</m:t>
                                </m:r>
                              </m:e>
                            </m:d>
                          </m:e>
                        </m:func>
                      </m:num>
                      <m:den>
                        <m:r>
                          <a:rPr lang="en-US" i="1">
                            <a:latin typeface="Cambria Math" panose="02040503050406030204" pitchFamily="18" charset="0"/>
                          </a:rPr>
                          <m:t>1−</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tan</m:t>
                                </m:r>
                              </m:e>
                              <m:sup>
                                <m:r>
                                  <a:rPr lang="en-US" i="1">
                                    <a:latin typeface="Cambria Math" panose="02040503050406030204" pitchFamily="18" charset="0"/>
                                  </a:rPr>
                                  <m:t>2</m:t>
                                </m:r>
                              </m:sup>
                            </m:sSup>
                          </m:fName>
                          <m:e>
                            <m:d>
                              <m:dPr>
                                <m:ctrlPr>
                                  <a:rPr lang="en-US" i="1">
                                    <a:latin typeface="Cambria Math" panose="02040503050406030204" pitchFamily="18" charset="0"/>
                                  </a:rPr>
                                </m:ctrlPr>
                              </m:dPr>
                              <m:e>
                                <m:r>
                                  <a:rPr lang="en-US" i="1">
                                    <a:latin typeface="Cambria Math" panose="02040503050406030204" pitchFamily="18" charset="0"/>
                                  </a:rPr>
                                  <m:t>𝜃</m:t>
                                </m:r>
                              </m:e>
                            </m:d>
                          </m:e>
                        </m:func>
                      </m:den>
                    </m:f>
                  </m:oMath>
                </a14:m>
                <a:r>
                  <a:rPr lang="en-US" dirty="0"/>
                  <a:t>.</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2304703" y="2418575"/>
                <a:ext cx="4878879" cy="1844667"/>
              </a:xfrm>
              <a:prstGeom prst="rect">
                <a:avLst/>
              </a:prstGeom>
              <a:blipFill rotWithShape="0">
                <a:blip r:embed="rId5"/>
                <a:stretch>
                  <a:fillRect t="-5629"/>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Jacobi Rotation</a:t>
            </a:r>
            <a:endParaRPr lang="en-US"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2575673" y="5064901"/>
                <a:ext cx="2178582" cy="926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𝑡</m:t>
                          </m:r>
                        </m:den>
                      </m:f>
                      <m:r>
                        <a:rPr lang="en-US" i="1">
                          <a:latin typeface="Cambria Math" panose="02040503050406030204" pitchFamily="18" charset="0"/>
                        </a:rPr>
                        <m:t>=</m:t>
                      </m:r>
                      <m:r>
                        <a:rPr lang="en-US" i="1">
                          <a:latin typeface="Cambria Math" panose="02040503050406030204" pitchFamily="18" charset="0"/>
                        </a:rPr>
                        <m:t>𝛽</m:t>
                      </m:r>
                    </m:oMath>
                  </m:oMathPara>
                </a14:m>
                <a:endParaRPr lang="en-US"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2575673" y="5064901"/>
                <a:ext cx="2178582" cy="926183"/>
              </a:xfrm>
              <a:prstGeom prst="rect">
                <a:avLst/>
              </a:prstGeom>
              <a:blipFill rotWithShape="0">
                <a:blip r:embed="rId6"/>
                <a:stretch>
                  <a:fillRect/>
                </a:stretch>
              </a:blipFill>
            </p:spPr>
            <p:txBody>
              <a:bodyPr/>
              <a:lstStyle/>
              <a:p>
                <a:r>
                  <a:rPr lang="en-US">
                    <a:noFill/>
                  </a:rPr>
                  <a:t> </a:t>
                </a:r>
              </a:p>
            </p:txBody>
          </p:sp>
        </mc:Fallback>
      </mc:AlternateContent>
      <p:sp>
        <p:nvSpPr>
          <p:cNvPr id="12" name="Content Placeholder 2"/>
          <p:cNvSpPr txBox="1">
            <a:spLocks/>
          </p:cNvSpPr>
          <p:nvPr/>
        </p:nvSpPr>
        <p:spPr>
          <a:xfrm>
            <a:off x="5256315" y="5252143"/>
            <a:ext cx="553927" cy="525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Or</a:t>
            </a:r>
            <a:endParaRPr lang="en-US" dirty="0"/>
          </a:p>
        </p:txBody>
      </p:sp>
    </p:spTree>
    <p:extLst>
      <p:ext uri="{BB962C8B-B14F-4D97-AF65-F5344CB8AC3E}">
        <p14:creationId xmlns:p14="http://schemas.microsoft.com/office/powerpoint/2010/main" val="847338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Jacobi Rotation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Special solution of Quadratic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2</m:t>
                                  </m:r>
                                </m:sup>
                              </m:sSup>
                              <m:r>
                                <a:rPr lang="en-US" b="0" i="1" smtClean="0">
                                  <a:latin typeface="Cambria Math" panose="02040503050406030204" pitchFamily="18" charset="0"/>
                                </a:rPr>
                                <m:t>+1</m:t>
                              </m:r>
                            </m:e>
                          </m:rad>
                        </m:den>
                      </m:f>
                    </m:oMath>
                  </m:oMathPara>
                </a14:m>
                <a:endParaRPr lang="en-US" dirty="0" smtClean="0"/>
              </a:p>
              <a:p>
                <a:pPr marL="0" indent="0">
                  <a:buNone/>
                </a:pPr>
                <a:endParaRPr lang="en-US" dirty="0"/>
              </a:p>
              <a:p>
                <a:pPr marL="0" indent="0">
                  <a:buNone/>
                </a:pPr>
                <a:r>
                  <a:rPr lang="en-US" dirty="0" smtClean="0"/>
                  <a:t>Knowing: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2</m:t>
                            </m:r>
                          </m:sup>
                        </m:sSup>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+1=</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sec</m:t>
                                </m:r>
                              </m:e>
                              <m:sup>
                                <m:r>
                                  <a:rPr lang="en-US" b="0" i="1" smtClean="0">
                                    <a:latin typeface="Cambria Math" panose="02040503050406030204" pitchFamily="18" charset="0"/>
                                  </a:rPr>
                                  <m:t>2</m:t>
                                </m:r>
                              </m:sup>
                            </m:sSup>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e>
                    </m:func>
                  </m:oMath>
                </a14:m>
                <a:r>
                  <a:rPr lang="en-US" dirty="0" smtClean="0"/>
                  <a:t> </a:t>
                </a:r>
              </a:p>
              <a:p>
                <a:pPr marL="0" indent="0">
                  <a:buNone/>
                </a:pPr>
                <a:r>
                  <a:rPr lang="en-US" dirty="0" smtClean="0"/>
                  <a:t>We can solve for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oMath>
                </a14:m>
                <a:r>
                  <a:rPr lang="en-US" dirty="0" smtClean="0"/>
                  <a:t> and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7421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Jacobi Rotation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Continue this process until:</a:t>
            </a:r>
          </a:p>
          <a:p>
            <a:pPr marL="971550" lvl="1" indent="-514350">
              <a:buFont typeface="+mj-lt"/>
              <a:buAutoNum type="arabicPeriod"/>
            </a:pPr>
            <a:r>
              <a:rPr lang="en-US" dirty="0" smtClean="0"/>
              <a:t>The matrix is diagonal (or close enough)</a:t>
            </a:r>
          </a:p>
          <a:p>
            <a:pPr marL="971550" lvl="1" indent="-514350">
              <a:buFont typeface="+mj-lt"/>
              <a:buAutoNum type="arabicPeriod"/>
            </a:pPr>
            <a:r>
              <a:rPr lang="en-US" dirty="0" smtClean="0"/>
              <a:t>We do enough iterations</a:t>
            </a:r>
          </a:p>
          <a:p>
            <a:pPr marL="0" indent="0">
              <a:buNone/>
            </a:pPr>
            <a:endParaRPr lang="en-US" dirty="0"/>
          </a:p>
        </p:txBody>
      </p:sp>
    </p:spTree>
    <p:extLst>
      <p:ext uri="{BB962C8B-B14F-4D97-AF65-F5344CB8AC3E}">
        <p14:creationId xmlns:p14="http://schemas.microsoft.com/office/powerpoint/2010/main" val="3643011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Jacobi Rotation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At the end we’ll have:</a:t>
                </a:r>
              </a:p>
              <a:p>
                <a:pPr marL="0" indent="0">
                  <a:buNone/>
                </a:pPr>
                <a:endParaRPr lang="en-US" dirty="0" smtClean="0"/>
              </a:p>
              <a:p>
                <a:pPr marL="0" indent="0">
                  <a:buNone/>
                </a:pPr>
                <a:r>
                  <a:rPr lang="en-US" dirty="0" smtClean="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smtClean="0"/>
                  <a:t> is the eigenvalue of eigenvector </a:t>
                </a:r>
                <a14:m>
                  <m:oMath xmlns:m="http://schemas.openxmlformats.org/officeDocument/2006/math">
                    <m:r>
                      <a:rPr lang="en-US" b="0" i="1" smtClean="0">
                        <a:latin typeface="Cambria Math" panose="02040503050406030204" pitchFamily="18" charset="0"/>
                      </a:rPr>
                      <m:t>𝑖</m:t>
                    </m:r>
                  </m:oMath>
                </a14:m>
                <a:r>
                  <a:rPr lang="en-US" dirty="0" smtClean="0"/>
                  <a:t>.</a:t>
                </a:r>
              </a:p>
              <a:p>
                <a:pPr marL="0" indent="0">
                  <a:buNone/>
                </a:pPr>
                <a:endParaRPr lang="en-US" dirty="0"/>
              </a:p>
              <a:p>
                <a:pPr marL="0" indent="0">
                  <a:buNone/>
                </a:pPr>
                <a:r>
                  <a:rPr lang="en-US" dirty="0" smtClean="0"/>
                  <a:t>To get the eigenvectors: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062060" y="1495313"/>
                <a:ext cx="2694204" cy="1070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plcHide m:val="on"/>
                              <m:mcs>
                                <m:mc>
                                  <m:mcPr>
                                    <m:count m:val="3"/>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𝑥</m:t>
                                    </m:r>
                                  </m:sub>
                                </m:sSub>
                              </m:e>
                              <m:e>
                                <m:r>
                                  <a:rPr lang="en-US" sz="2000" i="1">
                                    <a:latin typeface="Cambria Math" panose="02040503050406030204" pitchFamily="18" charset="0"/>
                                  </a:rPr>
                                  <m:t>0</m:t>
                                </m:r>
                              </m:e>
                              <m:e>
                                <m:r>
                                  <a:rPr lang="en-US" sz="2000" i="1">
                                    <a:latin typeface="Cambria Math" panose="02040503050406030204" pitchFamily="18" charset="0"/>
                                  </a:rPr>
                                  <m:t>0</m:t>
                                </m:r>
                              </m:e>
                            </m:mr>
                            <m:mr>
                              <m:e>
                                <m:r>
                                  <a:rPr lang="en-US" sz="2000" i="1">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𝑦</m:t>
                                    </m:r>
                                  </m:sub>
                                </m:sSub>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𝑧</m:t>
                                    </m:r>
                                  </m:sub>
                                </m:sSub>
                              </m:e>
                            </m:mr>
                          </m:m>
                        </m:e>
                      </m:d>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5062060" y="1495313"/>
                <a:ext cx="2694204" cy="107054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593445" y="3696050"/>
                <a:ext cx="4967450" cy="906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plcHide m:val="on"/>
                              <m:mcs>
                                <m:mc>
                                  <m:mcPr>
                                    <m:count m:val="3"/>
                                    <m:mcJc m:val="center"/>
                                  </m:mcPr>
                                </m:mc>
                              </m:mcs>
                              <m:ctrlPr>
                                <a:rPr lang="en-US" sz="2000" i="1">
                                  <a:latin typeface="Cambria Math" panose="02040503050406030204" pitchFamily="18" charset="0"/>
                                </a:rPr>
                              </m:ctrlPr>
                            </m:mPr>
                            <m:mr>
                              <m:e>
                                <m:sSub>
                                  <m:sSubPr>
                                    <m:ctrlPr>
                                      <a:rPr lang="en-US" sz="2000" i="1" dirty="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𝑣</m:t>
                                        </m:r>
                                      </m:e>
                                    </m:acc>
                                  </m:e>
                                  <m:sub>
                                    <m:r>
                                      <a:rPr lang="en-US" sz="2000" i="1" dirty="0">
                                        <a:latin typeface="Cambria Math" panose="02040503050406030204" pitchFamily="18" charset="0"/>
                                      </a:rPr>
                                      <m:t>𝑥</m:t>
                                    </m:r>
                                  </m:sub>
                                </m:sSub>
                              </m:e>
                              <m:e>
                                <m:sSub>
                                  <m:sSubPr>
                                    <m:ctrlPr>
                                      <a:rPr lang="en-US" sz="2000" i="1" dirty="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𝑣</m:t>
                                        </m:r>
                                      </m:e>
                                    </m:acc>
                                  </m:e>
                                  <m:sub>
                                    <m:r>
                                      <a:rPr lang="en-US" sz="2000" i="1" dirty="0">
                                        <a:latin typeface="Cambria Math" panose="02040503050406030204" pitchFamily="18" charset="0"/>
                                      </a:rPr>
                                      <m:t>𝑦</m:t>
                                    </m:r>
                                  </m:sub>
                                </m:sSub>
                              </m:e>
                              <m:e>
                                <m:sSub>
                                  <m:sSubPr>
                                    <m:ctrlPr>
                                      <a:rPr lang="en-US" sz="2000" i="1" dirty="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𝑣</m:t>
                                        </m:r>
                                      </m:e>
                                    </m:acc>
                                  </m:e>
                                  <m:sub>
                                    <m:r>
                                      <a:rPr lang="en-US" sz="2000" i="1" dirty="0">
                                        <a:latin typeface="Cambria Math" panose="02040503050406030204" pitchFamily="18" charset="0"/>
                                      </a:rPr>
                                      <m:t>𝑧</m:t>
                                    </m:r>
                                  </m:sub>
                                </m:sSub>
                              </m:e>
                            </m:mr>
                          </m:m>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plcHide m:val="on"/>
                              <m:mcs>
                                <m:mc>
                                  <m:mcPr>
                                    <m:count m:val="3"/>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1</m:t>
                                </m:r>
                              </m:e>
                              <m:e>
                                <m:r>
                                  <a:rPr lang="en-US" sz="2000" i="1">
                                    <a:latin typeface="Cambria Math" panose="02040503050406030204" pitchFamily="18" charset="0"/>
                                  </a:rPr>
                                  <m:t>0</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1</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𝑛</m:t>
                          </m:r>
                        </m:sub>
                      </m:sSub>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5593445" y="3696050"/>
                <a:ext cx="4967450" cy="90621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4995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Find the axis of max spread (Jacobi Rotation)</a:t>
            </a:r>
          </a:p>
          <a:p>
            <a:pPr marL="514350" indent="-514350">
              <a:buFont typeface="+mj-lt"/>
              <a:buAutoNum type="arabicPeriod"/>
            </a:pPr>
            <a:r>
              <a:rPr lang="en-US" dirty="0" smtClean="0"/>
              <a:t>Find the two points furthest apart on this axis</a:t>
            </a:r>
          </a:p>
          <a:p>
            <a:pPr marL="514350" indent="-514350">
              <a:buFont typeface="+mj-lt"/>
              <a:buAutoNum type="arabicPeriod"/>
            </a:pPr>
            <a:r>
              <a:rPr lang="en-US" dirty="0" smtClean="0"/>
              <a:t>The mid-point is the sphere’s starting center</a:t>
            </a:r>
          </a:p>
          <a:p>
            <a:pPr marL="514350" indent="-514350">
              <a:buFont typeface="+mj-lt"/>
              <a:buAutoNum type="arabicPeriod"/>
            </a:pPr>
            <a:r>
              <a:rPr lang="en-US" dirty="0" smtClean="0"/>
              <a:t>Iteratively expand until all points are contained</a:t>
            </a:r>
          </a:p>
        </p:txBody>
      </p:sp>
    </p:spTree>
    <p:extLst>
      <p:ext uri="{BB962C8B-B14F-4D97-AF65-F5344CB8AC3E}">
        <p14:creationId xmlns:p14="http://schemas.microsoft.com/office/powerpoint/2010/main" val="1756324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Computation </a:t>
            </a:r>
            <a:endParaRPr lang="en-US" dirty="0"/>
          </a:p>
        </p:txBody>
      </p:sp>
      <p:sp>
        <p:nvSpPr>
          <p:cNvPr id="3" name="Content Placeholder 2"/>
          <p:cNvSpPr>
            <a:spLocks noGrp="1"/>
          </p:cNvSpPr>
          <p:nvPr>
            <p:ph idx="1"/>
          </p:nvPr>
        </p:nvSpPr>
        <p:spPr/>
        <p:txBody>
          <a:bodyPr/>
          <a:lstStyle/>
          <a:p>
            <a:pPr marL="0" indent="0">
              <a:buNone/>
            </a:pPr>
            <a:r>
              <a:rPr lang="en-US" dirty="0" smtClean="0"/>
              <a:t>Method 4: Iterative refinement</a:t>
            </a:r>
          </a:p>
          <a:p>
            <a:pPr marL="0" indent="0">
              <a:buNone/>
            </a:pPr>
            <a:r>
              <a:rPr lang="en-US" dirty="0"/>
              <a:t>	</a:t>
            </a:r>
            <a:r>
              <a:rPr lang="en-US" dirty="0" smtClean="0"/>
              <a:t>Take previous results</a:t>
            </a:r>
          </a:p>
          <a:p>
            <a:pPr marL="0" indent="0">
              <a:buNone/>
            </a:pPr>
            <a:r>
              <a:rPr lang="en-US" dirty="0"/>
              <a:t>	</a:t>
            </a:r>
            <a:r>
              <a:rPr lang="en-US" dirty="0" smtClean="0"/>
              <a:t>Shrink sphere</a:t>
            </a:r>
          </a:p>
          <a:p>
            <a:pPr marL="0" indent="0">
              <a:buNone/>
            </a:pPr>
            <a:r>
              <a:rPr lang="en-US" dirty="0"/>
              <a:t>	</a:t>
            </a:r>
            <a:r>
              <a:rPr lang="en-US" dirty="0" smtClean="0"/>
              <a:t>Try again</a:t>
            </a:r>
            <a:endParaRPr lang="en-US" dirty="0"/>
          </a:p>
        </p:txBody>
      </p:sp>
    </p:spTree>
    <p:extLst>
      <p:ext uri="{BB962C8B-B14F-4D97-AF65-F5344CB8AC3E}">
        <p14:creationId xmlns:p14="http://schemas.microsoft.com/office/powerpoint/2010/main" val="9693407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Computation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Method 5: Minimum bounding sphere - brute force</a:t>
                </a:r>
              </a:p>
              <a:p>
                <a:pPr marL="0" indent="0">
                  <a:buNone/>
                </a:pPr>
                <a:r>
                  <a:rPr lang="en-US" dirty="0"/>
                  <a:t>	</a:t>
                </a:r>
                <a:r>
                  <a:rPr lang="en-US" dirty="0" smtClean="0"/>
                  <a:t>A sphere is uniquely defined by up-to 4 non-coplanar points</a:t>
                </a:r>
              </a:p>
              <a:p>
                <a:pPr marL="0" indent="0">
                  <a:buNone/>
                </a:pPr>
                <a:r>
                  <a:rPr lang="en-US" dirty="0"/>
                  <a:t>	</a:t>
                </a:r>
                <a:r>
                  <a:rPr lang="en-US" dirty="0" smtClean="0"/>
                  <a:t>Try all combinations of 2, 3, and 4 point spheres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5</m:t>
                            </m:r>
                          </m:sup>
                        </m:sSup>
                      </m:e>
                    </m:d>
                  </m:oMath>
                </a14:m>
                <a:endParaRPr lang="en-US" dirty="0" smtClean="0"/>
              </a:p>
              <a:p>
                <a:pPr marL="0" indent="0">
                  <a:buNone/>
                </a:pPr>
                <a:r>
                  <a:rPr lang="en-US" dirty="0"/>
                  <a:t>	</a:t>
                </a:r>
                <a:r>
                  <a:rPr lang="en-US" dirty="0" smtClean="0"/>
                  <a:t>Need to know how to compute minimum sphere of these sizes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1293534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Sphere Computation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7017" y="1825625"/>
                <a:ext cx="11142617" cy="4351338"/>
              </a:xfrm>
            </p:spPr>
            <p:txBody>
              <a:bodyPr/>
              <a:lstStyle/>
              <a:p>
                <a:pPr marL="0" indent="0">
                  <a:buNone/>
                </a:pPr>
                <a:r>
                  <a:rPr lang="en-US" dirty="0" smtClean="0"/>
                  <a:t>Method 6: Minimum bounding sphere </a:t>
                </a:r>
              </a:p>
              <a:p>
                <a:pPr marL="0" indent="0">
                  <a:buNone/>
                </a:pPr>
                <a:r>
                  <a:rPr lang="en-US" dirty="0"/>
                  <a:t> </a:t>
                </a:r>
                <a:r>
                  <a:rPr lang="en-US" dirty="0" smtClean="0"/>
                  <a:t>                      - </a:t>
                </a:r>
                <a:r>
                  <a:rPr lang="en-US" dirty="0" err="1" smtClean="0"/>
                  <a:t>Welzl’s</a:t>
                </a:r>
                <a:r>
                  <a:rPr lang="en-US" dirty="0" smtClean="0"/>
                  <a:t> Algorithm (expected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smtClean="0"/>
                  <a:t>)</a:t>
                </a:r>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7017" y="1825625"/>
                <a:ext cx="11142617" cy="4351338"/>
              </a:xfrm>
              <a:blipFill rotWithShape="0">
                <a:blip r:embed="rId3"/>
                <a:stretch>
                  <a:fillRect l="-1149" t="-2241"/>
                </a:stretch>
              </a:blipFill>
            </p:spPr>
            <p:txBody>
              <a:bodyPr/>
              <a:lstStyle/>
              <a:p>
                <a:r>
                  <a:rPr lang="en-US">
                    <a:noFill/>
                  </a:rPr>
                  <a:t> </a:t>
                </a:r>
              </a:p>
            </p:txBody>
          </p:sp>
        </mc:Fallback>
      </mc:AlternateContent>
      <p:sp>
        <p:nvSpPr>
          <p:cNvPr id="5" name="Text Box 3"/>
          <p:cNvSpPr txBox="1">
            <a:spLocks noChangeArrowheads="1"/>
          </p:cNvSpPr>
          <p:nvPr/>
        </p:nvSpPr>
        <p:spPr bwMode="auto">
          <a:xfrm>
            <a:off x="2194923" y="2934052"/>
            <a:ext cx="7264400" cy="33778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Sphere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Welzl</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err="1">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const</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std</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vector</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Vector3</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&gt;&amp; </a:t>
            </a:r>
            <a:r>
              <a:rPr lang="en-US" sz="950" dirty="0">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points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numPoints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std</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vector</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Vector3</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&gt;&amp;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numPoints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0 ||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switch</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case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0: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Sphere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case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1: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Sphere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case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2: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Sphere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[0],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case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3: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Sphere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[0],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[1],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case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4: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Sphere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[0],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[1],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[2],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int</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index =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numPoints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2B91A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Sphere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smallestSphere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950" dirty="0" err="1">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Welzl</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points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numPoints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- 1,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err="1">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smallestSphere.ContainsPoint</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points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smallestSphere</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950" dirty="0">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points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a:solidFill>
                  <a:srgbClr val="0000FF"/>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return</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Welzl</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950" dirty="0">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points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numPoints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- 1,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950" dirty="0" err="1">
                <a:solidFill>
                  <a:srgbClr val="80808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numSos</a:t>
            </a: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 + 1);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50" dirty="0">
                <a:solidFill>
                  <a:srgbClr val="000000"/>
                </a:solidFill>
                <a:effectLst/>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78359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Obb</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Not easy to compute – which axes?</a:t>
            </a:r>
          </a:p>
          <a:p>
            <a:pPr marL="0" indent="0">
              <a:buNone/>
            </a:pPr>
            <a:r>
              <a:rPr lang="en-US" dirty="0"/>
              <a:t>	</a:t>
            </a:r>
            <a:r>
              <a:rPr lang="en-US" dirty="0" smtClean="0"/>
              <a:t>Use PCA</a:t>
            </a:r>
          </a:p>
          <a:p>
            <a:pPr marL="0" indent="0">
              <a:buNone/>
            </a:pPr>
            <a:r>
              <a:rPr lang="en-US" dirty="0" smtClean="0"/>
              <a:t>Expensive intersection:</a:t>
            </a:r>
          </a:p>
          <a:p>
            <a:pPr marL="0" indent="0">
              <a:buNone/>
            </a:pPr>
            <a:r>
              <a:rPr lang="en-US" dirty="0"/>
              <a:t>	</a:t>
            </a:r>
            <a:r>
              <a:rPr lang="en-US" dirty="0" smtClean="0"/>
              <a:t>15 axis checks (more in SAT lecture)</a:t>
            </a:r>
            <a:endParaRPr lang="en-US" dirty="0"/>
          </a:p>
        </p:txBody>
      </p:sp>
      <p:sp>
        <p:nvSpPr>
          <p:cNvPr id="4" name="Text Box 4"/>
          <p:cNvSpPr txBox="1">
            <a:spLocks noChangeArrowheads="1"/>
          </p:cNvSpPr>
          <p:nvPr/>
        </p:nvSpPr>
        <p:spPr bwMode="auto">
          <a:xfrm>
            <a:off x="919975" y="1604963"/>
            <a:ext cx="4053646" cy="193899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Obb</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mPosition</a:t>
            </a:r>
            <a:r>
              <a:rPr lang="en-US" sz="2000" dirty="0" smtClean="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 Matrix3 </a:t>
            </a:r>
            <a:r>
              <a:rPr lang="en-US" sz="2000" dirty="0" err="1" smtClean="0">
                <a:solidFill>
                  <a:prstClr val="black"/>
                </a:solidFill>
                <a:latin typeface="Consolas" panose="020B0609020204030204" pitchFamily="49" charset="0"/>
              </a:rPr>
              <a:t>mBasis</a:t>
            </a:r>
            <a:r>
              <a:rPr lang="en-US" sz="2000" dirty="0" smtClean="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 Vector3 </a:t>
            </a:r>
            <a:r>
              <a:rPr lang="en-US" sz="2000" dirty="0" err="1" smtClean="0">
                <a:solidFill>
                  <a:prstClr val="black"/>
                </a:solidFill>
                <a:latin typeface="Consolas" panose="020B0609020204030204" pitchFamily="49" charset="0"/>
              </a:rPr>
              <a:t>mHalfExtents</a:t>
            </a:r>
            <a:r>
              <a:rPr lang="en-US" sz="2000" dirty="0" smtClean="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586596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Dop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Basically an aabb on certain pre-defined axes</a:t>
                </a:r>
              </a:p>
              <a:p>
                <a:pPr marL="457200" lvl="1" indent="0">
                  <a:buNone/>
                </a:pPr>
                <a:r>
                  <a:rPr lang="en-US" dirty="0" smtClean="0"/>
                  <a:t>Typically some form of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−1,0,1</m:t>
                        </m:r>
                      </m:e>
                    </m:d>
                  </m:oMath>
                </a14:m>
                <a:r>
                  <a:rPr lang="en-US" dirty="0" smtClean="0"/>
                  <a:t> on each axis</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416528" y="3308350"/>
            <a:ext cx="1942144" cy="2070100"/>
          </a:xfrm>
          <a:prstGeom prst="rect">
            <a:avLst/>
          </a:prstGeom>
        </p:spPr>
      </p:pic>
      <p:pic>
        <p:nvPicPr>
          <p:cNvPr id="9" name="Picture 8"/>
          <p:cNvPicPr>
            <a:picLocks noChangeAspect="1"/>
          </p:cNvPicPr>
          <p:nvPr/>
        </p:nvPicPr>
        <p:blipFill>
          <a:blip r:embed="rId5"/>
          <a:stretch>
            <a:fillRect/>
          </a:stretch>
        </p:blipFill>
        <p:spPr>
          <a:xfrm>
            <a:off x="4373204" y="2740025"/>
            <a:ext cx="2983032" cy="2984500"/>
          </a:xfrm>
          <a:prstGeom prst="rect">
            <a:avLst/>
          </a:prstGeom>
        </p:spPr>
      </p:pic>
      <p:pic>
        <p:nvPicPr>
          <p:cNvPr id="10" name="Picture 9"/>
          <p:cNvPicPr>
            <a:picLocks noChangeAspect="1"/>
          </p:cNvPicPr>
          <p:nvPr/>
        </p:nvPicPr>
        <p:blipFill>
          <a:blip r:embed="rId6"/>
          <a:stretch>
            <a:fillRect/>
          </a:stretch>
        </p:blipFill>
        <p:spPr>
          <a:xfrm>
            <a:off x="8654602" y="3203576"/>
            <a:ext cx="1954838" cy="2095500"/>
          </a:xfrm>
          <a:prstGeom prst="rect">
            <a:avLst/>
          </a:prstGeom>
        </p:spPr>
      </p:pic>
      <mc:AlternateContent xmlns:mc="http://schemas.openxmlformats.org/markup-compatibility/2006" xmlns:a14="http://schemas.microsoft.com/office/drawing/2010/main">
        <mc:Choice Requires="a14">
          <p:sp>
            <p:nvSpPr>
              <p:cNvPr id="12" name="Content Placeholder 2"/>
              <p:cNvSpPr txBox="1">
                <a:spLocks/>
              </p:cNvSpPr>
              <p:nvPr/>
            </p:nvSpPr>
            <p:spPr>
              <a:xfrm>
                <a:off x="1557698" y="5724525"/>
                <a:ext cx="1680277" cy="9534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t>4-Dop: </a:t>
                </a:r>
              </a:p>
              <a:p>
                <a:pPr marL="0" indent="0" algn="ctr">
                  <a:buNone/>
                </a:pPr>
                <a14:m>
                  <m:oMathPara xmlns:m="http://schemas.openxmlformats.org/officeDocument/2006/math">
                    <m:oMathParaPr>
                      <m:jc m:val="center"/>
                    </m:oMathParaPr>
                    <m:oMath xmlns:m="http://schemas.openxmlformats.org/officeDocument/2006/math">
                      <m:d>
                        <m:dPr>
                          <m:ctrlPr>
                            <a:rPr lang="en-US" sz="1800" i="1">
                              <a:latin typeface="Cambria Math" panose="02040503050406030204" pitchFamily="18" charset="0"/>
                            </a:rPr>
                          </m:ctrlPr>
                        </m:dPr>
                        <m:e>
                          <m:r>
                            <a:rPr lang="en-US" sz="1800" i="1">
                              <a:latin typeface="Cambria Math" panose="02040503050406030204" pitchFamily="18" charset="0"/>
                            </a:rPr>
                            <m:t>1, 0</m:t>
                          </m:r>
                        </m:e>
                      </m:d>
                      <m:r>
                        <a:rPr lang="en-US" sz="1800" i="1">
                          <a:latin typeface="Cambria Math" panose="02040503050406030204" pitchFamily="18" charset="0"/>
                        </a:rPr>
                        <m:t>, </m:t>
                      </m:r>
                      <m:d>
                        <m:dPr>
                          <m:ctrlPr>
                            <a:rPr lang="en-US" sz="1800" i="1">
                              <a:latin typeface="Cambria Math" panose="02040503050406030204" pitchFamily="18" charset="0"/>
                            </a:rPr>
                          </m:ctrlPr>
                        </m:dPr>
                        <m:e>
                          <m:r>
                            <a:rPr lang="en-US" sz="1800" i="1">
                              <a:latin typeface="Cambria Math" panose="02040503050406030204" pitchFamily="18" charset="0"/>
                            </a:rPr>
                            <m:t>−1, 0</m:t>
                          </m:r>
                        </m:e>
                      </m:d>
                      <m:r>
                        <a:rPr lang="en-US" sz="1800" i="1">
                          <a:latin typeface="Cambria Math" panose="02040503050406030204" pitchFamily="18" charset="0"/>
                        </a:rPr>
                        <m:t>,</m:t>
                      </m:r>
                    </m:oMath>
                  </m:oMathPara>
                </a14:m>
                <a:endParaRPr lang="en-US" sz="1800"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d>
                        <m:dPr>
                          <m:ctrlPr>
                            <a:rPr lang="en-US" sz="1800" i="1">
                              <a:latin typeface="Cambria Math" panose="02040503050406030204" pitchFamily="18" charset="0"/>
                            </a:rPr>
                          </m:ctrlPr>
                        </m:dPr>
                        <m:e>
                          <m:r>
                            <a:rPr lang="en-US" sz="1800" i="1">
                              <a:latin typeface="Cambria Math" panose="02040503050406030204" pitchFamily="18" charset="0"/>
                            </a:rPr>
                            <m:t>0,1</m:t>
                          </m:r>
                        </m:e>
                      </m:d>
                      <m:r>
                        <a:rPr lang="en-US" sz="1800" i="1">
                          <a:latin typeface="Cambria Math" panose="02040503050406030204" pitchFamily="18" charset="0"/>
                        </a:rPr>
                        <m:t>, (0, −1)</m:t>
                      </m:r>
                    </m:oMath>
                  </m:oMathPara>
                </a14:m>
                <a:endParaRPr lang="en-US" sz="1800"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1557698" y="5724525"/>
                <a:ext cx="1680277" cy="953420"/>
              </a:xfrm>
              <a:prstGeom prst="rect">
                <a:avLst/>
              </a:prstGeom>
              <a:blipFill rotWithShape="0">
                <a:blip r:embed="rId7"/>
                <a:stretch>
                  <a:fillRect t="-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5064751" y="5714594"/>
                <a:ext cx="1680277" cy="9534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t>4-Dop: </a:t>
                </a:r>
              </a:p>
              <a:p>
                <a:pPr marL="0" indent="0" algn="ctr">
                  <a:buNone/>
                </a:pPr>
                <a14:m>
                  <m:oMathPara xmlns:m="http://schemas.openxmlformats.org/officeDocument/2006/math">
                    <m:oMathParaPr>
                      <m:jc m:val="center"/>
                    </m:oMathParaPr>
                    <m:oMath xmlns:m="http://schemas.openxmlformats.org/officeDocument/2006/math">
                      <m:d>
                        <m:dPr>
                          <m:ctrlPr>
                            <a:rPr lang="en-US" sz="1800" i="1">
                              <a:latin typeface="Cambria Math" panose="02040503050406030204" pitchFamily="18" charset="0"/>
                            </a:rPr>
                          </m:ctrlPr>
                        </m:dPr>
                        <m:e>
                          <m:r>
                            <a:rPr lang="en-US" sz="1800" i="1">
                              <a:latin typeface="Cambria Math" panose="02040503050406030204" pitchFamily="18" charset="0"/>
                            </a:rPr>
                            <m:t>1, 1</m:t>
                          </m:r>
                        </m:e>
                      </m:d>
                      <m:r>
                        <a:rPr lang="en-US" sz="1800" i="1">
                          <a:latin typeface="Cambria Math" panose="02040503050406030204" pitchFamily="18" charset="0"/>
                        </a:rPr>
                        <m:t>, </m:t>
                      </m:r>
                      <m:d>
                        <m:dPr>
                          <m:ctrlPr>
                            <a:rPr lang="en-US" sz="1800" i="1">
                              <a:latin typeface="Cambria Math" panose="02040503050406030204" pitchFamily="18" charset="0"/>
                            </a:rPr>
                          </m:ctrlPr>
                        </m:dPr>
                        <m:e>
                          <m:r>
                            <a:rPr lang="en-US" sz="1800" i="1">
                              <a:latin typeface="Cambria Math" panose="02040503050406030204" pitchFamily="18" charset="0"/>
                            </a:rPr>
                            <m:t>−1, −1</m:t>
                          </m:r>
                        </m:e>
                      </m:d>
                      <m:r>
                        <a:rPr lang="en-US" sz="1800" i="1">
                          <a:latin typeface="Cambria Math" panose="02040503050406030204" pitchFamily="18" charset="0"/>
                        </a:rPr>
                        <m:t>,</m:t>
                      </m:r>
                    </m:oMath>
                  </m:oMathPara>
                </a14:m>
                <a:endParaRPr lang="en-US" sz="1800"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d>
                        <m:dPr>
                          <m:ctrlPr>
                            <a:rPr lang="en-US" sz="1800" i="1">
                              <a:latin typeface="Cambria Math" panose="02040503050406030204" pitchFamily="18" charset="0"/>
                            </a:rPr>
                          </m:ctrlPr>
                        </m:dPr>
                        <m:e>
                          <m:r>
                            <a:rPr lang="en-US" sz="1800" i="1">
                              <a:latin typeface="Cambria Math" panose="02040503050406030204" pitchFamily="18" charset="0"/>
                            </a:rPr>
                            <m:t>1,−1</m:t>
                          </m:r>
                        </m:e>
                      </m:d>
                      <m:r>
                        <a:rPr lang="en-US" sz="1800" i="1">
                          <a:latin typeface="Cambria Math" panose="02040503050406030204" pitchFamily="18" charset="0"/>
                        </a:rPr>
                        <m:t>, (−1,1)</m:t>
                      </m:r>
                    </m:oMath>
                  </m:oMathPara>
                </a14:m>
                <a:endParaRPr lang="en-US" sz="1800" dirty="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5064751" y="5714594"/>
                <a:ext cx="1680277" cy="953420"/>
              </a:xfrm>
              <a:prstGeom prst="rect">
                <a:avLst/>
              </a:prstGeom>
              <a:blipFill rotWithShape="0">
                <a:blip r:embed="rId8"/>
                <a:stretch>
                  <a:fillRect t="-5732" r="-364"/>
                </a:stretch>
              </a:blipFill>
            </p:spPr>
            <p:txBody>
              <a:bodyPr/>
              <a:lstStyle/>
              <a:p>
                <a:r>
                  <a:rPr lang="en-US">
                    <a:noFill/>
                  </a:rPr>
                  <a:t> </a:t>
                </a:r>
              </a:p>
            </p:txBody>
          </p:sp>
        </mc:Fallback>
      </mc:AlternateContent>
      <p:sp>
        <p:nvSpPr>
          <p:cNvPr id="14" name="Content Placeholder 2"/>
          <p:cNvSpPr txBox="1">
            <a:spLocks/>
          </p:cNvSpPr>
          <p:nvPr/>
        </p:nvSpPr>
        <p:spPr>
          <a:xfrm>
            <a:off x="9091638" y="5730875"/>
            <a:ext cx="966127" cy="347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t>8-Dop</a:t>
            </a:r>
          </a:p>
        </p:txBody>
      </p:sp>
    </p:spTree>
    <p:extLst>
      <p:ext uri="{BB962C8B-B14F-4D97-AF65-F5344CB8AC3E}">
        <p14:creationId xmlns:p14="http://schemas.microsoft.com/office/powerpoint/2010/main" val="162206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Volumes</a:t>
            </a:r>
            <a:endParaRPr lang="en-US" dirty="0"/>
          </a:p>
        </p:txBody>
      </p:sp>
      <p:sp>
        <p:nvSpPr>
          <p:cNvPr id="3" name="Content Placeholder 2"/>
          <p:cNvSpPr>
            <a:spLocks noGrp="1"/>
          </p:cNvSpPr>
          <p:nvPr>
            <p:ph idx="1"/>
          </p:nvPr>
        </p:nvSpPr>
        <p:spPr/>
        <p:txBody>
          <a:bodyPr/>
          <a:lstStyle/>
          <a:p>
            <a:pPr marL="0" indent="0">
              <a:buNone/>
            </a:pPr>
            <a:r>
              <a:rPr lang="en-US" dirty="0" smtClean="0"/>
              <a:t>Common bounding volumes:</a:t>
            </a:r>
          </a:p>
          <a:p>
            <a:pPr marL="0" indent="0">
              <a:buNone/>
            </a:pPr>
            <a:r>
              <a:rPr lang="en-US" dirty="0"/>
              <a:t>	</a:t>
            </a:r>
            <a:r>
              <a:rPr lang="en-US" dirty="0" smtClean="0"/>
              <a:t>Aabb</a:t>
            </a:r>
          </a:p>
          <a:p>
            <a:pPr marL="0" indent="0">
              <a:buNone/>
            </a:pPr>
            <a:r>
              <a:rPr lang="en-US" dirty="0"/>
              <a:t>	</a:t>
            </a:r>
            <a:r>
              <a:rPr lang="en-US" dirty="0" smtClean="0"/>
              <a:t>Sphere</a:t>
            </a:r>
          </a:p>
          <a:p>
            <a:pPr marL="0" indent="0">
              <a:buNone/>
            </a:pPr>
            <a:r>
              <a:rPr lang="en-US" dirty="0"/>
              <a:t>	</a:t>
            </a:r>
            <a:r>
              <a:rPr lang="en-US" dirty="0" err="1" smtClean="0"/>
              <a:t>Obb</a:t>
            </a:r>
            <a:endParaRPr lang="en-US" dirty="0" smtClean="0"/>
          </a:p>
          <a:p>
            <a:pPr marL="0" indent="0">
              <a:buNone/>
            </a:pPr>
            <a:r>
              <a:rPr lang="en-US" dirty="0"/>
              <a:t>	</a:t>
            </a:r>
            <a:r>
              <a:rPr lang="en-US" dirty="0" smtClean="0"/>
              <a:t>K-</a:t>
            </a:r>
            <a:r>
              <a:rPr lang="en-US" dirty="0" err="1" smtClean="0"/>
              <a:t>Dop</a:t>
            </a:r>
            <a:endParaRPr lang="en-US" dirty="0" smtClean="0"/>
          </a:p>
          <a:p>
            <a:pPr marL="0" indent="0">
              <a:buNone/>
            </a:pPr>
            <a:r>
              <a:rPr lang="en-US" dirty="0"/>
              <a:t>	</a:t>
            </a:r>
            <a:r>
              <a:rPr lang="en-US" dirty="0" smtClean="0"/>
              <a:t>Convex-Hull</a:t>
            </a:r>
          </a:p>
        </p:txBody>
      </p:sp>
    </p:spTree>
    <p:extLst>
      <p:ext uri="{BB962C8B-B14F-4D97-AF65-F5344CB8AC3E}">
        <p14:creationId xmlns:p14="http://schemas.microsoft.com/office/powerpoint/2010/main" val="115856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Hull</a:t>
            </a:r>
            <a:endParaRPr lang="en-US" dirty="0"/>
          </a:p>
        </p:txBody>
      </p:sp>
      <p:sp>
        <p:nvSpPr>
          <p:cNvPr id="3" name="Content Placeholder 2"/>
          <p:cNvSpPr>
            <a:spLocks noGrp="1"/>
          </p:cNvSpPr>
          <p:nvPr>
            <p:ph idx="1"/>
          </p:nvPr>
        </p:nvSpPr>
        <p:spPr/>
        <p:txBody>
          <a:bodyPr/>
          <a:lstStyle/>
          <a:p>
            <a:pPr marL="0" indent="0">
              <a:buNone/>
            </a:pPr>
            <a:r>
              <a:rPr lang="en-US" dirty="0" smtClean="0"/>
              <a:t>Best convex approximation possible</a:t>
            </a:r>
          </a:p>
          <a:p>
            <a:pPr marL="0" indent="0">
              <a:buNone/>
            </a:pPr>
            <a:endParaRPr lang="en-US" dirty="0" smtClean="0"/>
          </a:p>
          <a:p>
            <a:pPr marL="0" indent="0">
              <a:buNone/>
            </a:pPr>
            <a:r>
              <a:rPr lang="en-US" dirty="0" smtClean="0"/>
              <a:t>Expensive to compute</a:t>
            </a:r>
          </a:p>
          <a:p>
            <a:pPr marL="0" indent="0">
              <a:buNone/>
            </a:pPr>
            <a:r>
              <a:rPr lang="en-US" dirty="0" smtClean="0"/>
              <a:t>Expensive to intersect</a:t>
            </a:r>
            <a:endParaRPr lang="en-US" dirty="0"/>
          </a:p>
        </p:txBody>
      </p:sp>
    </p:spTree>
    <p:extLst>
      <p:ext uri="{BB962C8B-B14F-4D97-AF65-F5344CB8AC3E}">
        <p14:creationId xmlns:p14="http://schemas.microsoft.com/office/powerpoint/2010/main" val="5795286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253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Aabb</a:t>
            </a:r>
            <a:endParaRPr lang="en-US" dirty="0"/>
          </a:p>
        </p:txBody>
      </p:sp>
      <p:sp>
        <p:nvSpPr>
          <p:cNvPr id="3" name="Content Placeholder 2"/>
          <p:cNvSpPr>
            <a:spLocks noGrp="1"/>
          </p:cNvSpPr>
          <p:nvPr>
            <p:ph idx="1"/>
          </p:nvPr>
        </p:nvSpPr>
        <p:spPr/>
        <p:txBody>
          <a:bodyPr/>
          <a:lstStyle/>
          <a:p>
            <a:pPr marL="0" indent="0">
              <a:buNone/>
            </a:pPr>
            <a:r>
              <a:rPr lang="en-US" dirty="0" smtClean="0"/>
              <a:t>Two primary representations: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Min/Max tends to be more commonly used</a:t>
            </a:r>
          </a:p>
          <a:p>
            <a:pPr marL="0" indent="0">
              <a:buNone/>
            </a:pPr>
            <a:r>
              <a:rPr lang="en-US" dirty="0" smtClean="0"/>
              <a:t>*both require 6 floats</a:t>
            </a:r>
            <a:endParaRPr lang="en-US" dirty="0"/>
          </a:p>
        </p:txBody>
      </p:sp>
      <p:sp>
        <p:nvSpPr>
          <p:cNvPr id="4" name="Text Box 4"/>
          <p:cNvSpPr txBox="1">
            <a:spLocks noChangeArrowheads="1"/>
          </p:cNvSpPr>
          <p:nvPr/>
        </p:nvSpPr>
        <p:spPr bwMode="auto">
          <a:xfrm>
            <a:off x="1120000" y="2805676"/>
            <a:ext cx="4053646"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Aabb</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mMin</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mMax</a:t>
            </a:r>
            <a:r>
              <a:rPr lang="en-US" sz="2000" dirty="0">
                <a:solidFill>
                  <a:prstClr val="black"/>
                </a:solidFill>
                <a:latin typeface="Consolas" panose="020B0609020204030204" pitchFamily="49" charset="0"/>
              </a:rPr>
              <a:t>;</a:t>
            </a: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
        <p:nvSpPr>
          <p:cNvPr id="5" name="Text Box 4"/>
          <p:cNvSpPr txBox="1">
            <a:spLocks noChangeArrowheads="1"/>
          </p:cNvSpPr>
          <p:nvPr/>
        </p:nvSpPr>
        <p:spPr bwMode="auto">
          <a:xfrm>
            <a:off x="6485668" y="2805676"/>
            <a:ext cx="4053646" cy="1631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Aabb</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smtClean="0">
                <a:solidFill>
                  <a:prstClr val="black"/>
                </a:solidFill>
                <a:latin typeface="Consolas" panose="020B0609020204030204" pitchFamily="49" charset="0"/>
              </a:rPr>
              <a:t>mCenter</a:t>
            </a: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Vector3 </a:t>
            </a:r>
            <a:r>
              <a:rPr lang="en-US" sz="2000" dirty="0" err="1" smtClean="0">
                <a:solidFill>
                  <a:prstClr val="black"/>
                </a:solidFill>
                <a:latin typeface="Consolas" panose="020B0609020204030204" pitchFamily="49" charset="0"/>
              </a:rPr>
              <a:t>mHalfExtents</a:t>
            </a: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64427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Aabb</a:t>
            </a:r>
            <a:r>
              <a:rPr lang="en-US" dirty="0" smtClean="0"/>
              <a:t> Computation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How do we compute from a point cloud?</a:t>
            </a:r>
            <a:endParaRPr lang="en-US" dirty="0"/>
          </a:p>
          <a:p>
            <a:pPr marL="0" indent="0">
              <a:buNone/>
            </a:pPr>
            <a:r>
              <a:rPr lang="en-US" dirty="0" smtClean="0"/>
              <a:t>Find min/max on each axis</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How good of an </a:t>
            </a:r>
            <a:r>
              <a:rPr lang="en-US" dirty="0" err="1" smtClean="0"/>
              <a:t>Aabb</a:t>
            </a:r>
            <a:r>
              <a:rPr lang="en-US" dirty="0" smtClean="0"/>
              <a:t> is this?</a:t>
            </a:r>
            <a:endParaRPr lang="en-US" dirty="0"/>
          </a:p>
        </p:txBody>
      </p:sp>
    </p:spTree>
    <p:extLst>
      <p:ext uri="{BB962C8B-B14F-4D97-AF65-F5344CB8AC3E}">
        <p14:creationId xmlns:p14="http://schemas.microsoft.com/office/powerpoint/2010/main" val="158318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Aabb Update</a:t>
            </a:r>
            <a:endParaRPr lang="en-US" dirty="0"/>
          </a:p>
        </p:txBody>
      </p:sp>
      <p:sp>
        <p:nvSpPr>
          <p:cNvPr id="3" name="Content Placeholder 2"/>
          <p:cNvSpPr>
            <a:spLocks noGrp="1"/>
          </p:cNvSpPr>
          <p:nvPr>
            <p:ph idx="1"/>
          </p:nvPr>
        </p:nvSpPr>
        <p:spPr/>
        <p:txBody>
          <a:bodyPr/>
          <a:lstStyle/>
          <a:p>
            <a:pPr marL="0" indent="0">
              <a:buNone/>
            </a:pPr>
            <a:r>
              <a:rPr lang="en-US" dirty="0" smtClean="0"/>
              <a:t>Method 1: Full re-computation</a:t>
            </a:r>
          </a:p>
          <a:p>
            <a:pPr marL="0" indent="0">
              <a:buNone/>
            </a:pPr>
            <a:r>
              <a:rPr lang="en-US" dirty="0" smtClean="0"/>
              <a:t>	Transform the shape and re-compute from scratch</a:t>
            </a:r>
          </a:p>
        </p:txBody>
      </p:sp>
      <p:pic>
        <p:nvPicPr>
          <p:cNvPr id="10" name="Picture 9"/>
          <p:cNvPicPr>
            <a:picLocks noChangeAspect="1"/>
          </p:cNvPicPr>
          <p:nvPr/>
        </p:nvPicPr>
        <p:blipFill>
          <a:blip r:embed="rId3"/>
          <a:stretch>
            <a:fillRect/>
          </a:stretch>
        </p:blipFill>
        <p:spPr>
          <a:xfrm>
            <a:off x="3125320" y="3290094"/>
            <a:ext cx="1421700" cy="1422400"/>
          </a:xfrm>
          <a:prstGeom prst="rect">
            <a:avLst/>
          </a:prstGeom>
        </p:spPr>
      </p:pic>
      <p:pic>
        <p:nvPicPr>
          <p:cNvPr id="12" name="Picture 11"/>
          <p:cNvPicPr>
            <a:picLocks noChangeAspect="1"/>
          </p:cNvPicPr>
          <p:nvPr/>
        </p:nvPicPr>
        <p:blipFill>
          <a:blip r:embed="rId4"/>
          <a:stretch>
            <a:fillRect/>
          </a:stretch>
        </p:blipFill>
        <p:spPr>
          <a:xfrm>
            <a:off x="6922216" y="3099594"/>
            <a:ext cx="634688" cy="1803400"/>
          </a:xfrm>
          <a:prstGeom prst="rect">
            <a:avLst/>
          </a:prstGeom>
        </p:spPr>
      </p:pic>
      <p:cxnSp>
        <p:nvCxnSpPr>
          <p:cNvPr id="13" name="Straight Arrow Connector 12"/>
          <p:cNvCxnSpPr/>
          <p:nvPr/>
        </p:nvCxnSpPr>
        <p:spPr>
          <a:xfrm flipV="1">
            <a:off x="5155540" y="4001294"/>
            <a:ext cx="1081360" cy="116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563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3483</TotalTime>
  <Words>5209</Words>
  <Application>Microsoft Office PowerPoint</Application>
  <PresentationFormat>Widescreen</PresentationFormat>
  <Paragraphs>728</Paragraphs>
  <Slides>61</Slides>
  <Notes>60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Cambria Math</vt:lpstr>
      <vt:lpstr>Consolas</vt:lpstr>
      <vt:lpstr>Times New Roman</vt:lpstr>
      <vt:lpstr>Verdana</vt:lpstr>
      <vt:lpstr>Office Theme</vt:lpstr>
      <vt:lpstr>Bounding Volumes</vt:lpstr>
      <vt:lpstr>Bounding Volumes</vt:lpstr>
      <vt:lpstr>Bounding Volumes</vt:lpstr>
      <vt:lpstr>Bounding Volumes</vt:lpstr>
      <vt:lpstr>Bounding Volumes</vt:lpstr>
      <vt:lpstr>Bounding Volumes</vt:lpstr>
      <vt:lpstr>Aabb</vt:lpstr>
      <vt:lpstr>Aabb Computation</vt:lpstr>
      <vt:lpstr>Aabb Update</vt:lpstr>
      <vt:lpstr>Aabb Update</vt:lpstr>
      <vt:lpstr>Aabb Update</vt:lpstr>
      <vt:lpstr>Aabb Update</vt:lpstr>
      <vt:lpstr>Aabb Update</vt:lpstr>
      <vt:lpstr>Aabb Rotation</vt:lpstr>
      <vt:lpstr>Aabb Rotation - Optimized</vt:lpstr>
      <vt:lpstr>Aabb Rotation - Optimized</vt:lpstr>
      <vt:lpstr>Aabb Rotation - Optimized</vt:lpstr>
      <vt:lpstr>Aabb Rotation - Optimized</vt:lpstr>
      <vt:lpstr>Aabb Rotation - Optimized</vt:lpstr>
      <vt:lpstr>Aabb Rotation - Optimized</vt:lpstr>
      <vt:lpstr>Aabb Rotation - Optimized</vt:lpstr>
      <vt:lpstr>Aabb Rotation - Optimized</vt:lpstr>
      <vt:lpstr>Aabb Rotation - Optimized</vt:lpstr>
      <vt:lpstr>Aabb Rotation - Optimized</vt:lpstr>
      <vt:lpstr>Aabb Full Transform</vt:lpstr>
      <vt:lpstr>Aabb Full Transform</vt:lpstr>
      <vt:lpstr>Aabb Rotation</vt:lpstr>
      <vt:lpstr>Sphere</vt:lpstr>
      <vt:lpstr>Sphere Update</vt:lpstr>
      <vt:lpstr>Sphere Computation </vt:lpstr>
      <vt:lpstr>Sphere Computation </vt:lpstr>
      <vt:lpstr>Sphere Computation </vt:lpstr>
      <vt:lpstr>Sphere Computation </vt:lpstr>
      <vt:lpstr>Sphere Computation </vt:lpstr>
      <vt:lpstr>Sphere Computation </vt:lpstr>
      <vt:lpstr>Sphere Computation </vt:lpstr>
      <vt:lpstr>Sphere Computation </vt:lpstr>
      <vt:lpstr>Sphere Computation </vt:lpstr>
      <vt:lpstr>Sphere Computation </vt:lpstr>
      <vt:lpstr>Sphere Computation - Ritter </vt:lpstr>
      <vt:lpstr>Sphere Computation - Ritter </vt:lpstr>
      <vt:lpstr>Sphere Computation </vt:lpstr>
      <vt:lpstr>Covariance Matrix</vt:lpstr>
      <vt:lpstr>Covariance Matrix Properties</vt:lpstr>
      <vt:lpstr>Eigenvector and Eigenvalue</vt:lpstr>
      <vt:lpstr>Jacobi Rotation</vt:lpstr>
      <vt:lpstr>Jacobi Rotation</vt:lpstr>
      <vt:lpstr>Jacobi Rotation</vt:lpstr>
      <vt:lpstr>Jacobi Rotation</vt:lpstr>
      <vt:lpstr>Jacobi Rotation</vt:lpstr>
      <vt:lpstr>Jacobi Rotation</vt:lpstr>
      <vt:lpstr>Jacobi Rotation</vt:lpstr>
      <vt:lpstr>Jacobi Rotation</vt:lpstr>
      <vt:lpstr>PCA</vt:lpstr>
      <vt:lpstr>Sphere Computation </vt:lpstr>
      <vt:lpstr>Sphere Computation </vt:lpstr>
      <vt:lpstr>Sphere Computation </vt:lpstr>
      <vt:lpstr>Obb</vt:lpstr>
      <vt:lpstr>K-Dop</vt:lpstr>
      <vt:lpstr>Convex Hull</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ZeroDavis</cp:lastModifiedBy>
  <cp:revision>187</cp:revision>
  <dcterms:created xsi:type="dcterms:W3CDTF">2015-01-13T03:43:20Z</dcterms:created>
  <dcterms:modified xsi:type="dcterms:W3CDTF">2017-09-14T17:03:07Z</dcterms:modified>
</cp:coreProperties>
</file>