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2"/>
  </p:notesMasterIdLst>
  <p:sldIdLst>
    <p:sldId id="256" r:id="rId2"/>
    <p:sldId id="257" r:id="rId3"/>
    <p:sldId id="258" r:id="rId4"/>
    <p:sldId id="259" r:id="rId5"/>
    <p:sldId id="261" r:id="rId6"/>
    <p:sldId id="276" r:id="rId7"/>
    <p:sldId id="277" r:id="rId8"/>
    <p:sldId id="278" r:id="rId9"/>
    <p:sldId id="260" r:id="rId10"/>
    <p:sldId id="374" r:id="rId11"/>
    <p:sldId id="280" r:id="rId12"/>
    <p:sldId id="279" r:id="rId13"/>
    <p:sldId id="281" r:id="rId14"/>
    <p:sldId id="263" r:id="rId15"/>
    <p:sldId id="265" r:id="rId16"/>
    <p:sldId id="264" r:id="rId17"/>
    <p:sldId id="267" r:id="rId18"/>
    <p:sldId id="282" r:id="rId19"/>
    <p:sldId id="268" r:id="rId20"/>
    <p:sldId id="270" r:id="rId21"/>
    <p:sldId id="269" r:id="rId22"/>
    <p:sldId id="271" r:id="rId23"/>
    <p:sldId id="272" r:id="rId24"/>
    <p:sldId id="343" r:id="rId25"/>
    <p:sldId id="345" r:id="rId26"/>
    <p:sldId id="346" r:id="rId27"/>
    <p:sldId id="347" r:id="rId28"/>
    <p:sldId id="348" r:id="rId29"/>
    <p:sldId id="349" r:id="rId30"/>
    <p:sldId id="350" r:id="rId31"/>
    <p:sldId id="351" r:id="rId32"/>
    <p:sldId id="353" r:id="rId33"/>
    <p:sldId id="354" r:id="rId34"/>
    <p:sldId id="356" r:id="rId35"/>
    <p:sldId id="355" r:id="rId36"/>
    <p:sldId id="357" r:id="rId37"/>
    <p:sldId id="358" r:id="rId38"/>
    <p:sldId id="372" r:id="rId39"/>
    <p:sldId id="362" r:id="rId40"/>
    <p:sldId id="373" r:id="rId41"/>
    <p:sldId id="363" r:id="rId42"/>
    <p:sldId id="364" r:id="rId43"/>
    <p:sldId id="365" r:id="rId44"/>
    <p:sldId id="366" r:id="rId45"/>
    <p:sldId id="367" r:id="rId46"/>
    <p:sldId id="368" r:id="rId47"/>
    <p:sldId id="369" r:id="rId48"/>
    <p:sldId id="274" r:id="rId49"/>
    <p:sldId id="285" r:id="rId50"/>
    <p:sldId id="286" r:id="rId51"/>
    <p:sldId id="302" r:id="rId52"/>
    <p:sldId id="306" r:id="rId53"/>
    <p:sldId id="307" r:id="rId54"/>
    <p:sldId id="309" r:id="rId55"/>
    <p:sldId id="304" r:id="rId56"/>
    <p:sldId id="310" r:id="rId57"/>
    <p:sldId id="311" r:id="rId58"/>
    <p:sldId id="312" r:id="rId59"/>
    <p:sldId id="313" r:id="rId60"/>
    <p:sldId id="314" r:id="rId61"/>
    <p:sldId id="315" r:id="rId62"/>
    <p:sldId id="316" r:id="rId63"/>
    <p:sldId id="294" r:id="rId64"/>
    <p:sldId id="320" r:id="rId65"/>
    <p:sldId id="319" r:id="rId66"/>
    <p:sldId id="321" r:id="rId67"/>
    <p:sldId id="322" r:id="rId68"/>
    <p:sldId id="323" r:id="rId69"/>
    <p:sldId id="324" r:id="rId70"/>
    <p:sldId id="370"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2963" autoAdjust="0"/>
  </p:normalViewPr>
  <p:slideViewPr>
    <p:cSldViewPr snapToGrid="0">
      <p:cViewPr varScale="1">
        <p:scale>
          <a:sx n="73" d="100"/>
          <a:sy n="73" d="100"/>
        </p:scale>
        <p:origin x="195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16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366280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One </a:t>
            </a:r>
            <a:r>
              <a:rPr lang="en-US" baseline="0" dirty="0" smtClean="0"/>
              <a:t>simple scenario is pictured here. No matter which split plane is picked using auto-partitioning, some geometry will have to be split. If instead we were able to choose some other planes we could easily pick split planes that don’t intersect anything.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350961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common</a:t>
            </a:r>
            <a:r>
              <a:rPr lang="en-US" baseline="0" dirty="0" smtClean="0"/>
              <a:t> scenario where auto-partitioning fails (probably the more common scenario) is with convex objects. No matter how we choose split planes we’ll create a completely unbalanced tree. If we could instead choose some arbitrary planes we could produce a balanced tree.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3537032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a few methods to limit possibilities for split planes. We have to figure out how to limit both the axis and position.</a:t>
            </a:r>
          </a:p>
          <a:p>
            <a:endParaRPr lang="en-US" baseline="0" dirty="0" smtClean="0"/>
          </a:p>
          <a:p>
            <a:r>
              <a:rPr lang="en-US" baseline="0" dirty="0" smtClean="0"/>
              <a:t>One of the most common methods of limiting the axis is to pick from some pre-determined ones, such as the cardinal axes. With this method we need to pick some split points. A simple choice is to try points evenly spread throughout the boundaries of the cell. Trying to split at a polygon’s vertex is another good choice.</a:t>
            </a:r>
          </a:p>
          <a:p>
            <a:endParaRPr lang="en-US" baseline="0" dirty="0" smtClean="0"/>
          </a:p>
          <a:p>
            <a:r>
              <a:rPr lang="en-US" baseline="0" dirty="0" smtClean="0"/>
              <a:t>Another method of choosing an axis is to try one that goes from a vertex of one polygon through the edge of another. The idea with this method is to try to reduce splitting by forcing it to go through an edge.</a:t>
            </a:r>
            <a:endParaRPr lang="en-US" dirty="0" smtClean="0"/>
          </a:p>
          <a:p>
            <a:endParaRPr lang="en-US" dirty="0" smtClean="0"/>
          </a:p>
          <a:p>
            <a:r>
              <a:rPr lang="en-US" dirty="0" smtClean="0"/>
              <a:t>Finally,</a:t>
            </a:r>
            <a:r>
              <a:rPr lang="en-US" baseline="0" dirty="0" smtClean="0"/>
              <a:t> manually placed hint planes can be a good choice. For example, if a model of </a:t>
            </a:r>
            <a:r>
              <a:rPr lang="en-US" baseline="0" dirty="0" err="1" smtClean="0"/>
              <a:t>digipen</a:t>
            </a:r>
            <a:r>
              <a:rPr lang="en-US" baseline="0" dirty="0" smtClean="0"/>
              <a:t> was made then hint planes could be placed at classroom borders.</a:t>
            </a:r>
          </a:p>
          <a:p>
            <a:endParaRPr lang="en-US" baseline="0" dirty="0" smtClean="0"/>
          </a:p>
          <a:p>
            <a:r>
              <a:rPr lang="en-US" baseline="0" dirty="0" smtClean="0"/>
              <a:t>Despite the flaws of auto-partitioning, it is much easier to build a </a:t>
            </a:r>
            <a:r>
              <a:rPr lang="en-US" baseline="0" dirty="0" err="1" smtClean="0"/>
              <a:t>bsp</a:t>
            </a:r>
            <a:r>
              <a:rPr lang="en-US" baseline="0" dirty="0" smtClean="0"/>
              <a:t> tree with one. It is also much quicker to build. For this class we’ll be using auto-partitioning.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414439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 matter what method of picking</a:t>
                </a:r>
                <a:r>
                  <a:rPr lang="en-US" sz="1200" kern="1200" baseline="0" dirty="0" smtClean="0">
                    <a:solidFill>
                      <a:schemeClr val="tx1"/>
                    </a:solidFill>
                    <a:effectLst/>
                    <a:latin typeface="+mn-lt"/>
                    <a:ea typeface="+mn-ea"/>
                    <a:cs typeface="+mn-cs"/>
                  </a:rPr>
                  <a:t> split planes we use, we need some way of measuring how good a split is. The two easy values to measure is how evenly the tree will be balanced and how many polygons are split. Hence, a common scoring method is to take a weighted average of the two depending on what kind of tree we’re after. In this equation</a:t>
                </a:r>
                <a:r>
                  <a:rPr lang="en-US" sz="1200" kern="1200" dirty="0" smtClean="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𝑠</m:t>
                        </m:r>
                      </m:sub>
                    </m:sSub>
                  </m:oMath>
                </a14:m>
                <a:r>
                  <a:rPr lang="en-US" sz="1200" kern="1200" dirty="0">
                    <a:solidFill>
                      <a:schemeClr val="tx1"/>
                    </a:solidFill>
                    <a:effectLst/>
                    <a:latin typeface="+mn-lt"/>
                    <a:ea typeface="+mn-ea"/>
                    <a:cs typeface="+mn-cs"/>
                  </a:rPr>
                  <a:t> is the number straddling,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𝐹</m:t>
                        </m:r>
                      </m:sub>
                    </m:sSub>
                  </m:oMath>
                </a14:m>
                <a:r>
                  <a:rPr lang="en-US" sz="1200" kern="1200" dirty="0">
                    <a:solidFill>
                      <a:schemeClr val="tx1"/>
                    </a:solidFill>
                    <a:effectLst/>
                    <a:latin typeface="+mn-lt"/>
                    <a:ea typeface="+mn-ea"/>
                    <a:cs typeface="+mn-cs"/>
                  </a:rPr>
                  <a:t> is the number in front,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𝑁</m:t>
                        </m:r>
                      </m:e>
                      <m:sub>
                        <m:r>
                          <a:rPr lang="en-US" sz="1200" i="1" kern="1200">
                            <a:solidFill>
                              <a:schemeClr val="tx1"/>
                            </a:solidFill>
                            <a:effectLst/>
                            <a:latin typeface="Cambria Math" panose="02040503050406030204" pitchFamily="18" charset="0"/>
                            <a:ea typeface="+mn-ea"/>
                            <a:cs typeface="+mn-cs"/>
                          </a:rPr>
                          <m:t>𝐵</m:t>
                        </m:r>
                      </m:sub>
                    </m:sSub>
                  </m:oMath>
                </a14:m>
                <a:r>
                  <a:rPr lang="en-US" sz="1200" kern="1200" dirty="0">
                    <a:solidFill>
                      <a:schemeClr val="tx1"/>
                    </a:solidFill>
                    <a:effectLst/>
                    <a:latin typeface="+mn-lt"/>
                    <a:ea typeface="+mn-ea"/>
                    <a:cs typeface="+mn-cs"/>
                  </a:rPr>
                  <a:t> is the number behind and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𝐾</m:t>
                    </m:r>
                  </m:oMath>
                </a14:m>
                <a:r>
                  <a:rPr lang="en-US" sz="1200" kern="1200" dirty="0">
                    <a:solidFill>
                      <a:schemeClr val="tx1"/>
                    </a:solidFill>
                    <a:effectLst/>
                    <a:latin typeface="+mn-lt"/>
                    <a:ea typeface="+mn-ea"/>
                    <a:cs typeface="+mn-cs"/>
                  </a:rPr>
                  <a:t> is a constant controlling the blending between the </a:t>
                </a:r>
                <a:r>
                  <a:rPr lang="en-US" sz="1200" kern="1200" dirty="0" smtClean="0">
                    <a:solidFill>
                      <a:schemeClr val="tx1"/>
                    </a:solidFill>
                    <a:effectLst/>
                    <a:latin typeface="+mn-lt"/>
                    <a:ea typeface="+mn-ea"/>
                    <a:cs typeface="+mn-cs"/>
                  </a:rPr>
                  <a:t>two.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kind of value should be picked for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𝐾</m:t>
                    </m:r>
                  </m:oMath>
                </a14:m>
                <a:r>
                  <a:rPr lang="en-US" sz="1200" kern="1200" dirty="0" smtClean="0">
                    <a:solidFill>
                      <a:schemeClr val="tx1"/>
                    </a:solidFill>
                    <a:effectLst/>
                    <a:latin typeface="+mn-lt"/>
                    <a:ea typeface="+mn-ea"/>
                    <a:cs typeface="+mn-cs"/>
                  </a:rPr>
                  <a:t>? Well by creating </a:t>
                </a:r>
                <a:r>
                  <a:rPr lang="en-US" sz="1200" kern="1200" baseline="0" dirty="0" smtClean="0">
                    <a:solidFill>
                      <a:schemeClr val="tx1"/>
                    </a:solidFill>
                    <a:effectLst/>
                    <a:latin typeface="+mn-lt"/>
                    <a:ea typeface="+mn-ea"/>
                    <a:cs typeface="+mn-cs"/>
                  </a:rPr>
                  <a:t>a balanced tree we can limit worst-case performance, however this could cause us to create extra polygons by making more splits. Because of this a good value of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𝐾</m:t>
                    </m:r>
                  </m:oMath>
                </a14:m>
                <a:r>
                  <a:rPr lang="en-US" sz="1200" kern="1200" dirty="0" smtClean="0">
                    <a:solidFill>
                      <a:schemeClr val="tx1"/>
                    </a:solidFill>
                    <a:effectLst/>
                    <a:latin typeface="+mn-lt"/>
                    <a:ea typeface="+mn-ea"/>
                    <a:cs typeface="+mn-cs"/>
                  </a:rPr>
                  <a:t> tends to be above 0.5. I recommend</a:t>
                </a:r>
                <a:r>
                  <a:rPr lang="en-US" sz="1200" kern="1200" baseline="0" dirty="0" smtClean="0">
                    <a:solidFill>
                      <a:schemeClr val="tx1"/>
                    </a:solidFill>
                    <a:effectLst/>
                    <a:latin typeface="+mn-lt"/>
                    <a:ea typeface="+mn-ea"/>
                    <a:cs typeface="+mn-cs"/>
                  </a:rPr>
                  <a:t> starting somewhere around 0.8 and tweaking it from there.</a:t>
                </a:r>
                <a:endParaRPr lang="en-US" sz="1200" kern="1200" dirty="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that we have a metric we just have to figure out which polygons to test. We could obviously test all of them and pick the best one, but that is very expensive (</a:t>
                </a:r>
                <a14:m>
                  <m:oMath xmlns:m="http://schemas.openxmlformats.org/officeDocument/2006/math">
                    <m:sSup>
                      <m:sSupPr>
                        <m:ctrlPr>
                          <a:rPr lang="en-US" sz="1200" b="0" i="1" kern="1200" baseline="0" smtClean="0">
                            <a:solidFill>
                              <a:schemeClr val="tx1"/>
                            </a:solidFill>
                            <a:effectLst/>
                            <a:latin typeface="Cambria Math" panose="02040503050406030204" pitchFamily="18" charset="0"/>
                            <a:ea typeface="+mn-ea"/>
                            <a:cs typeface="+mn-cs"/>
                          </a:rPr>
                        </m:ctrlPr>
                      </m:sSupPr>
                      <m:e>
                        <m:r>
                          <a:rPr lang="en-US" sz="1200" b="0" i="1" kern="1200" baseline="0" smtClean="0">
                            <a:solidFill>
                              <a:schemeClr val="tx1"/>
                            </a:solidFill>
                            <a:effectLst/>
                            <a:latin typeface="Cambria Math" panose="02040503050406030204" pitchFamily="18" charset="0"/>
                            <a:ea typeface="+mn-ea"/>
                            <a:cs typeface="+mn-cs"/>
                          </a:rPr>
                          <m:t>𝑛</m:t>
                        </m:r>
                      </m:e>
                      <m:sup>
                        <m:r>
                          <a:rPr lang="en-US" sz="1200" b="0" i="1" kern="1200" baseline="0" smtClean="0">
                            <a:solidFill>
                              <a:schemeClr val="tx1"/>
                            </a:solidFill>
                            <a:effectLst/>
                            <a:latin typeface="Cambria Math" panose="02040503050406030204" pitchFamily="18" charset="0"/>
                            <a:ea typeface="+mn-ea"/>
                            <a:cs typeface="+mn-cs"/>
                          </a:rPr>
                          <m:t>2</m:t>
                        </m:r>
                      </m:sup>
                    </m:sSup>
                  </m:oMath>
                </a14:m>
                <a:r>
                  <a:rPr lang="en-US" sz="1200" kern="1200" dirty="0" smtClean="0">
                    <a:solidFill>
                      <a:schemeClr val="tx1"/>
                    </a:solidFill>
                    <a:effectLst/>
                    <a:latin typeface="+mn-lt"/>
                    <a:ea typeface="+mn-ea"/>
                    <a:cs typeface="+mn-cs"/>
                  </a:rPr>
                  <a:t> performance). If we’re trying to get</a:t>
                </a:r>
                <a:r>
                  <a:rPr lang="en-US" sz="1200" kern="1200" baseline="0" dirty="0" smtClean="0">
                    <a:solidFill>
                      <a:schemeClr val="tx1"/>
                    </a:solidFill>
                    <a:effectLst/>
                    <a:latin typeface="+mn-lt"/>
                    <a:ea typeface="+mn-ea"/>
                    <a:cs typeface="+mn-cs"/>
                  </a:rPr>
                  <a:t> an even split then a good choice would be to pick some polygons near the median along some axis. This does require a sort though which puts us at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𝑛𝑙𝑜𝑔</m:t>
                    </m:r>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0" i="1" kern="1200" baseline="0" smtClean="0">
                            <a:solidFill>
                              <a:schemeClr val="tx1"/>
                            </a:solidFill>
                            <a:effectLst/>
                            <a:latin typeface="Cambria Math" panose="02040503050406030204" pitchFamily="18" charset="0"/>
                            <a:ea typeface="+mn-ea"/>
                            <a:cs typeface="+mn-cs"/>
                          </a:rPr>
                          <m:t>𝑛</m:t>
                        </m:r>
                      </m:e>
                    </m:d>
                  </m:oMath>
                </a14:m>
                <a:r>
                  <a:rPr lang="en-US" sz="1200" kern="1200" dirty="0" smtClean="0">
                    <a:solidFill>
                      <a:schemeClr val="tx1"/>
                    </a:solidFill>
                    <a:effectLst/>
                    <a:latin typeface="+mn-lt"/>
                    <a:ea typeface="+mn-ea"/>
                    <a:cs typeface="+mn-cs"/>
                  </a:rPr>
                  <a:t>. We</a:t>
                </a:r>
                <a:r>
                  <a:rPr lang="en-US" sz="1200" kern="1200" baseline="0" dirty="0" smtClean="0">
                    <a:solidFill>
                      <a:schemeClr val="tx1"/>
                    </a:solidFill>
                    <a:effectLst/>
                    <a:latin typeface="+mn-lt"/>
                    <a:ea typeface="+mn-ea"/>
                    <a:cs typeface="+mn-cs"/>
                  </a:rPr>
                  <a:t> can also just sample a random set of polygons and pick the best. This method tends to work well in practice with a relatively small number of picks (e.g. 5 random picks).</a:t>
                </a:r>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 matter what method of picking</a:t>
                </a:r>
                <a:r>
                  <a:rPr lang="en-US" sz="1200" kern="1200" baseline="0" dirty="0" smtClean="0">
                    <a:solidFill>
                      <a:schemeClr val="tx1"/>
                    </a:solidFill>
                    <a:effectLst/>
                    <a:latin typeface="+mn-lt"/>
                    <a:ea typeface="+mn-ea"/>
                    <a:cs typeface="+mn-cs"/>
                  </a:rPr>
                  <a:t> split planes we use, we need some way of measuring how good a split is. The two easy values to measure is how evenly the tree will be balanced and how many polygons are split. Hence, a common scoring method is to take a weighted average of the two depending on what kind of tree we’re after. In this equation </a:t>
                </a:r>
                <a:r>
                  <a:rPr lang="en-US" sz="1200" kern="1200" dirty="0" smtClean="0">
                    <a:solidFill>
                      <a:schemeClr val="tx1"/>
                    </a:solidFill>
                    <a:effectLst/>
                    <a:latin typeface="+mn-lt"/>
                    <a:ea typeface="+mn-ea"/>
                    <a:cs typeface="+mn-cs"/>
                  </a:rPr>
                  <a:t> </a:t>
                </a:r>
                <a:r>
                  <a:rPr lang="en-US" sz="1200" i="0" kern="1200">
                    <a:solidFill>
                      <a:schemeClr val="tx1"/>
                    </a:solidFill>
                    <a:effectLst/>
                    <a:latin typeface="Cambria Math" panose="02040503050406030204" pitchFamily="18" charset="0"/>
                    <a:ea typeface="+mn-ea"/>
                    <a:cs typeface="+mn-cs"/>
                  </a:rPr>
                  <a:t>𝑁_𝑠</a:t>
                </a:r>
                <a:r>
                  <a:rPr lang="en-US" sz="1200" kern="1200" dirty="0">
                    <a:solidFill>
                      <a:schemeClr val="tx1"/>
                    </a:solidFill>
                    <a:effectLst/>
                    <a:latin typeface="+mn-lt"/>
                    <a:ea typeface="+mn-ea"/>
                    <a:cs typeface="+mn-cs"/>
                  </a:rPr>
                  <a:t> is the number straddling, </a:t>
                </a:r>
                <a:r>
                  <a:rPr lang="en-US" sz="1200" i="0" kern="1200">
                    <a:solidFill>
                      <a:schemeClr val="tx1"/>
                    </a:solidFill>
                    <a:effectLst/>
                    <a:latin typeface="Cambria Math" panose="02040503050406030204" pitchFamily="18" charset="0"/>
                    <a:ea typeface="+mn-ea"/>
                    <a:cs typeface="+mn-cs"/>
                  </a:rPr>
                  <a:t>𝑁_𝐹</a:t>
                </a:r>
                <a:r>
                  <a:rPr lang="en-US" sz="1200" kern="1200" dirty="0">
                    <a:solidFill>
                      <a:schemeClr val="tx1"/>
                    </a:solidFill>
                    <a:effectLst/>
                    <a:latin typeface="+mn-lt"/>
                    <a:ea typeface="+mn-ea"/>
                    <a:cs typeface="+mn-cs"/>
                  </a:rPr>
                  <a:t> is the number in front, </a:t>
                </a:r>
                <a:r>
                  <a:rPr lang="en-US" sz="1200" i="0" kern="1200">
                    <a:solidFill>
                      <a:schemeClr val="tx1"/>
                    </a:solidFill>
                    <a:effectLst/>
                    <a:latin typeface="Cambria Math" panose="02040503050406030204" pitchFamily="18" charset="0"/>
                    <a:ea typeface="+mn-ea"/>
                    <a:cs typeface="+mn-cs"/>
                  </a:rPr>
                  <a:t>𝑁_𝐵</a:t>
                </a:r>
                <a:r>
                  <a:rPr lang="en-US" sz="1200" kern="1200" dirty="0">
                    <a:solidFill>
                      <a:schemeClr val="tx1"/>
                    </a:solidFill>
                    <a:effectLst/>
                    <a:latin typeface="+mn-lt"/>
                    <a:ea typeface="+mn-ea"/>
                    <a:cs typeface="+mn-cs"/>
                  </a:rPr>
                  <a:t> is the number behind and </a:t>
                </a:r>
                <a:r>
                  <a:rPr lang="en-US" sz="1200" i="0" kern="1200">
                    <a:solidFill>
                      <a:schemeClr val="tx1"/>
                    </a:solidFill>
                    <a:effectLst/>
                    <a:latin typeface="Cambria Math" panose="02040503050406030204" pitchFamily="18" charset="0"/>
                    <a:ea typeface="+mn-ea"/>
                    <a:cs typeface="+mn-cs"/>
                  </a:rPr>
                  <a:t>𝐾</a:t>
                </a:r>
                <a:r>
                  <a:rPr lang="en-US" sz="1200" kern="1200" dirty="0">
                    <a:solidFill>
                      <a:schemeClr val="tx1"/>
                    </a:solidFill>
                    <a:effectLst/>
                    <a:latin typeface="+mn-lt"/>
                    <a:ea typeface="+mn-ea"/>
                    <a:cs typeface="+mn-cs"/>
                  </a:rPr>
                  <a:t> is a constant controlling the blending between the </a:t>
                </a:r>
                <a:r>
                  <a:rPr lang="en-US" sz="1200" kern="1200" dirty="0" smtClean="0">
                    <a:solidFill>
                      <a:schemeClr val="tx1"/>
                    </a:solidFill>
                    <a:effectLst/>
                    <a:latin typeface="+mn-lt"/>
                    <a:ea typeface="+mn-ea"/>
                    <a:cs typeface="+mn-cs"/>
                  </a:rPr>
                  <a:t>two.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kind of value should be picked for </a:t>
                </a:r>
                <a:r>
                  <a:rPr lang="en-US" sz="1200" b="0" i="0" kern="1200" baseline="0" smtClean="0">
                    <a:solidFill>
                      <a:schemeClr val="tx1"/>
                    </a:solidFill>
                    <a:effectLst/>
                    <a:latin typeface="Cambria Math" panose="02040503050406030204" pitchFamily="18" charset="0"/>
                    <a:ea typeface="+mn-ea"/>
                    <a:cs typeface="+mn-cs"/>
                  </a:rPr>
                  <a:t>𝐾</a:t>
                </a:r>
                <a:r>
                  <a:rPr lang="en-US" sz="1200" kern="1200" dirty="0" smtClean="0">
                    <a:solidFill>
                      <a:schemeClr val="tx1"/>
                    </a:solidFill>
                    <a:effectLst/>
                    <a:latin typeface="+mn-lt"/>
                    <a:ea typeface="+mn-ea"/>
                    <a:cs typeface="+mn-cs"/>
                  </a:rPr>
                  <a:t>? Well by creating </a:t>
                </a:r>
                <a:r>
                  <a:rPr lang="en-US" sz="1200" kern="1200" baseline="0" dirty="0" smtClean="0">
                    <a:solidFill>
                      <a:schemeClr val="tx1"/>
                    </a:solidFill>
                    <a:effectLst/>
                    <a:latin typeface="+mn-lt"/>
                    <a:ea typeface="+mn-ea"/>
                    <a:cs typeface="+mn-cs"/>
                  </a:rPr>
                  <a:t>a balanced tree we can guarantee worst-case performance, however in the process would could create a large amount of extra polygons. Because of this a good value of </a:t>
                </a:r>
                <a:r>
                  <a:rPr lang="en-US" sz="1200" b="0" i="0" kern="1200" baseline="0" smtClean="0">
                    <a:solidFill>
                      <a:schemeClr val="tx1"/>
                    </a:solidFill>
                    <a:effectLst/>
                    <a:latin typeface="Cambria Math" panose="02040503050406030204" pitchFamily="18" charset="0"/>
                    <a:ea typeface="+mn-ea"/>
                    <a:cs typeface="+mn-cs"/>
                  </a:rPr>
                  <a:t>𝐾</a:t>
                </a:r>
                <a:r>
                  <a:rPr lang="en-US" sz="1200" kern="1200" dirty="0" smtClean="0">
                    <a:solidFill>
                      <a:schemeClr val="tx1"/>
                    </a:solidFill>
                    <a:effectLst/>
                    <a:latin typeface="+mn-lt"/>
                    <a:ea typeface="+mn-ea"/>
                    <a:cs typeface="+mn-cs"/>
                  </a:rPr>
                  <a:t> tends to be above 0.5. I recommend</a:t>
                </a:r>
                <a:r>
                  <a:rPr lang="en-US" sz="1200" kern="1200" baseline="0" dirty="0" smtClean="0">
                    <a:solidFill>
                      <a:schemeClr val="tx1"/>
                    </a:solidFill>
                    <a:effectLst/>
                    <a:latin typeface="+mn-lt"/>
                    <a:ea typeface="+mn-ea"/>
                    <a:cs typeface="+mn-cs"/>
                  </a:rPr>
                  <a:t> starting somewhere around 0.8 and tweaking it from there.</a:t>
                </a:r>
                <a:endParaRPr lang="en-US" sz="1200" kern="1200" dirty="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that we have a metric we just have to figure out which polygons to test. We could obviously test all of them and pick the best one, but that is very expensive (</a:t>
                </a:r>
                <a:r>
                  <a:rPr lang="en-US" sz="1200" b="0" i="0" kern="1200" baseline="0" smtClean="0">
                    <a:solidFill>
                      <a:schemeClr val="tx1"/>
                    </a:solidFill>
                    <a:effectLst/>
                    <a:latin typeface="Cambria Math" panose="02040503050406030204" pitchFamily="18" charset="0"/>
                    <a:ea typeface="+mn-ea"/>
                    <a:cs typeface="+mn-cs"/>
                  </a:rPr>
                  <a:t>𝑛^2</a:t>
                </a:r>
                <a:r>
                  <a:rPr lang="en-US" sz="1200" kern="1200" dirty="0" smtClean="0">
                    <a:solidFill>
                      <a:schemeClr val="tx1"/>
                    </a:solidFill>
                    <a:effectLst/>
                    <a:latin typeface="+mn-lt"/>
                    <a:ea typeface="+mn-ea"/>
                    <a:cs typeface="+mn-cs"/>
                  </a:rPr>
                  <a:t> performance). If we’re trying to get</a:t>
                </a:r>
                <a:r>
                  <a:rPr lang="en-US" sz="1200" kern="1200" baseline="0" dirty="0" smtClean="0">
                    <a:solidFill>
                      <a:schemeClr val="tx1"/>
                    </a:solidFill>
                    <a:effectLst/>
                    <a:latin typeface="+mn-lt"/>
                    <a:ea typeface="+mn-ea"/>
                    <a:cs typeface="+mn-cs"/>
                  </a:rPr>
                  <a:t> an even split then a good choice would be to pick some polygons near the median along some axis. This does require a sort though which puts us at </a:t>
                </a:r>
                <a:r>
                  <a:rPr lang="en-US" sz="1200" b="0" i="0" kern="1200" baseline="0" smtClean="0">
                    <a:solidFill>
                      <a:schemeClr val="tx1"/>
                    </a:solidFill>
                    <a:effectLst/>
                    <a:latin typeface="Cambria Math" panose="02040503050406030204" pitchFamily="18" charset="0"/>
                    <a:ea typeface="+mn-ea"/>
                    <a:cs typeface="+mn-cs"/>
                  </a:rPr>
                  <a:t>𝑛𝑙𝑜𝑔(𝑛)</a:t>
                </a:r>
                <a:r>
                  <a:rPr lang="en-US" sz="1200" kern="1200" dirty="0" smtClean="0">
                    <a:solidFill>
                      <a:schemeClr val="tx1"/>
                    </a:solidFill>
                    <a:effectLst/>
                    <a:latin typeface="+mn-lt"/>
                    <a:ea typeface="+mn-ea"/>
                    <a:cs typeface="+mn-cs"/>
                  </a:rPr>
                  <a:t>. We</a:t>
                </a:r>
                <a:r>
                  <a:rPr lang="en-US" sz="1200" kern="1200" baseline="0" dirty="0" smtClean="0">
                    <a:solidFill>
                      <a:schemeClr val="tx1"/>
                    </a:solidFill>
                    <a:effectLst/>
                    <a:latin typeface="+mn-lt"/>
                    <a:ea typeface="+mn-ea"/>
                    <a:cs typeface="+mn-cs"/>
                  </a:rPr>
                  <a:t> can also just sample a random set of polygons and pick the best. This method tends to work well in practice with a relatively small number of picks (e.g. 5 random picks).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1145717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method of classifying a polygon is to just test</a:t>
            </a:r>
            <a:r>
              <a:rPr lang="en-US" baseline="0" dirty="0" smtClean="0"/>
              <a:t> all of the points against our split plane. If all points are on one side or the other then the polygon is wholly contained on that side. If all points are on the plane then it is coplanar. Otherwise we have a point on both sides so the polygon is straddling.</a:t>
            </a:r>
          </a:p>
          <a:p>
            <a:endParaRPr lang="en-US" baseline="0" dirty="0" smtClean="0"/>
          </a:p>
          <a:p>
            <a:r>
              <a:rPr lang="en-US" baseline="0" dirty="0" smtClean="0"/>
              <a:t>This test unfortunately doesn’t work using the regular plane equation. Floating point numbers will cause a lot of inaccuracies that will screw up subsequent tests. For one we’ll never get coplanar polygons. The other bigger issue is that if we split a polygon by a plane and re-classify it then we might get incorrect results. Event though we compute explicit points from a split that should produce a polygon that is in front of a split plane, numerical issues can make this not true.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196074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most practical method of dealing</a:t>
                </a:r>
                <a:r>
                  <a:rPr lang="en-US" baseline="0" dirty="0" smtClean="0"/>
                  <a:t> with numerical issues is to use a thick plane. With this any point that is within </a:t>
                </a:r>
                <a14:m>
                  <m:oMath xmlns:m="http://schemas.openxmlformats.org/officeDocument/2006/math">
                    <m:r>
                      <a:rPr lang="en-US" b="0" i="1" baseline="0" smtClean="0">
                        <a:latin typeface="Cambria Math" panose="02040503050406030204" pitchFamily="18" charset="0"/>
                      </a:rPr>
                      <m:t>𝜖</m:t>
                    </m:r>
                  </m:oMath>
                </a14:m>
                <a:r>
                  <a:rPr lang="en-US" dirty="0" smtClean="0"/>
                  <a:t> distance is</a:t>
                </a:r>
                <a:r>
                  <a:rPr lang="en-US" baseline="0" dirty="0" smtClean="0"/>
                  <a:t> classified as on the plane.</a:t>
                </a:r>
              </a:p>
              <a:p>
                <a:r>
                  <a:rPr lang="en-US" baseline="0" dirty="0" smtClean="0"/>
                  <a:t>The classification now changes a bit with thick planes. If all points are coplanar then the polygon is still classified as coplanar. If all points are on the positive side or coplanar then the polygon is classified as in front. The same is true for the negative side. Now a polygon is straddling only if there are points on both sides.</a:t>
                </a:r>
              </a:p>
              <a:p>
                <a:endParaRPr lang="en-US" baseline="0" dirty="0" smtClean="0"/>
              </a:p>
              <a:p>
                <a:r>
                  <a:rPr lang="en-US" baseline="0" dirty="0" smtClean="0"/>
                  <a:t>So why is a thick plane important? First of all, this allows us to actually classify a polygon as coplanar. More importantly it’ll fix polygon splitting issues. Now when we split we’ll compute a point that will be classified as coplanar even if it ends up slightly behind the plane.</a:t>
                </a:r>
                <a:endParaRPr lang="en-US" dirty="0"/>
              </a:p>
            </p:txBody>
          </p:sp>
        </mc:Choice>
        <mc:Fallback xmlns="">
          <p:sp>
            <p:nvSpPr>
              <p:cNvPr id="3" name="Notes Placeholder 2"/>
              <p:cNvSpPr>
                <a:spLocks noGrp="1"/>
              </p:cNvSpPr>
              <p:nvPr>
                <p:ph type="body" idx="1"/>
              </p:nvPr>
            </p:nvSpPr>
            <p:spPr/>
            <p:txBody>
              <a:bodyPr/>
              <a:lstStyle/>
              <a:p>
                <a:r>
                  <a:rPr lang="en-US" dirty="0" smtClean="0"/>
                  <a:t>The most practical method of dealing</a:t>
                </a:r>
                <a:r>
                  <a:rPr lang="en-US" baseline="0" dirty="0" smtClean="0"/>
                  <a:t> with numerical issues is to use a thick plane. With this any point that is within </a:t>
                </a:r>
                <a:r>
                  <a:rPr lang="en-US" b="0" i="0" baseline="0" smtClean="0">
                    <a:latin typeface="Cambria Math" panose="02040503050406030204" pitchFamily="18" charset="0"/>
                  </a:rPr>
                  <a:t>𝜖</a:t>
                </a:r>
                <a:r>
                  <a:rPr lang="en-US" dirty="0" smtClean="0"/>
                  <a:t> distance is</a:t>
                </a:r>
                <a:r>
                  <a:rPr lang="en-US" baseline="0" dirty="0" smtClean="0"/>
                  <a:t> classified as on the plane.</a:t>
                </a:r>
              </a:p>
              <a:p>
                <a:r>
                  <a:rPr lang="en-US" baseline="0" dirty="0" smtClean="0"/>
                  <a:t>The classification now changes a bit with thick planes. If all points are on coplanar then it’s still coplanar. If all points are on the positive side or coplanar then the polygon is classified as in front. The same is true for the negative side. Now a polygon is straddling only if there are points on both sides.</a:t>
                </a:r>
              </a:p>
              <a:p>
                <a:endParaRPr lang="en-US" baseline="0" dirty="0" smtClean="0"/>
              </a:p>
              <a:p>
                <a:r>
                  <a:rPr lang="en-US" baseline="0" dirty="0" smtClean="0"/>
                  <a:t>First of all, this allows us to actually classify a polygon as coplanar. More importantly it’ll fix polygon splitting issues. Now when we split we’ll compute a point that will be classified as coplanar even if it ends up slightly behind the plane.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125407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simple way to clip split polygons is to use a slight alteration of the </a:t>
            </a:r>
            <a:r>
              <a:rPr lang="en-US" sz="1200" kern="1200" dirty="0" smtClean="0">
                <a:solidFill>
                  <a:schemeClr val="tx1"/>
                </a:solidFill>
                <a:effectLst/>
                <a:latin typeface="+mn-lt"/>
                <a:ea typeface="+mn-ea"/>
                <a:cs typeface="+mn-cs"/>
              </a:rPr>
              <a:t>Sutherland-</a:t>
            </a:r>
            <a:r>
              <a:rPr lang="en-US" sz="1200" kern="1200" dirty="0" err="1" smtClean="0">
                <a:solidFill>
                  <a:schemeClr val="tx1"/>
                </a:solidFill>
                <a:effectLst/>
                <a:latin typeface="+mn-lt"/>
                <a:ea typeface="+mn-ea"/>
                <a:cs typeface="+mn-cs"/>
              </a:rPr>
              <a:t>Hodgman</a:t>
            </a:r>
            <a:r>
              <a:rPr lang="en-US" sz="1200" kern="1200" dirty="0" smtClean="0">
                <a:solidFill>
                  <a:schemeClr val="tx1"/>
                </a:solidFill>
                <a:effectLst/>
                <a:latin typeface="+mn-lt"/>
                <a:ea typeface="+mn-ea"/>
                <a:cs typeface="+mn-cs"/>
              </a:rPr>
              <a:t> clipping algorithm.</a:t>
            </a:r>
            <a:r>
              <a:rPr lang="en-US" sz="1200" kern="1200" baseline="0" dirty="0" smtClean="0">
                <a:solidFill>
                  <a:schemeClr val="tx1"/>
                </a:solidFill>
                <a:effectLst/>
                <a:latin typeface="+mn-lt"/>
                <a:ea typeface="+mn-ea"/>
                <a:cs typeface="+mn-cs"/>
              </a:rPr>
              <a:t> The algorithm proceeds one edge at a time keeping track of the start and end vertex’s classification. Typically the algorithm discards anything that is clipped but we can alter it to output into one of two arrays.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basic algorithm’s outputs are displayed above. In this table the first two columns are the states of our two vertices on the current edge. Depending on these two states we’ll output 0 to 2 vertices into either the front or back list. Note that the output ‘I’ is the intersection point of the current edge with the split plane.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table doesn’t deal with thick</a:t>
            </a:r>
            <a:r>
              <a:rPr lang="en-US" sz="1200" kern="1200" baseline="0" dirty="0" smtClean="0">
                <a:solidFill>
                  <a:schemeClr val="tx1"/>
                </a:solidFill>
                <a:effectLst/>
                <a:latin typeface="+mn-lt"/>
                <a:ea typeface="+mn-ea"/>
                <a:cs typeface="+mn-cs"/>
              </a:rPr>
              <a:t> planes though and hence needs to be altered.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1175390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fix the coplanar</a:t>
            </a:r>
            <a:r>
              <a:rPr lang="en-US" baseline="0" dirty="0" smtClean="0"/>
              <a:t> issue from before we should only have to deal with end points that are coplanar.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938677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this</a:t>
            </a:r>
            <a:r>
              <a:rPr lang="en-US" baseline="0" dirty="0" smtClean="0"/>
              <a:t> can cause an issue where clipped geometry overlaps because we only handle the transitions that ended with a coplanar point.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3467925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properly handle all edge cases we have to take care of all 9 cases (3 x 3 states). Note: we can’t just arbitrarily run this clip table as it’ll duplicate vertices when a polygon is not straddling a clip plane. We only run the clipping algorithm if a polygon has some vertices in front and behind the thick plane.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3834410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 (binary space partitioning) trees are a very general purpose spatial partition. </a:t>
                </a:r>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 trees can be used to represent </a:t>
                </a:r>
                <a:r>
                  <a:rPr lang="en-US" sz="1200" kern="1200" dirty="0" err="1" smtClean="0">
                    <a:solidFill>
                      <a:schemeClr val="tx1"/>
                    </a:solidFill>
                    <a:effectLst/>
                    <a:latin typeface="+mn-lt"/>
                    <a:ea typeface="+mn-ea"/>
                    <a:cs typeface="+mn-cs"/>
                  </a:rPr>
                  <a:t>oct</a:t>
                </a:r>
                <a:r>
                  <a:rPr lang="en-US" sz="1200" kern="1200" dirty="0" smtClean="0">
                    <a:solidFill>
                      <a:schemeClr val="tx1"/>
                    </a:solidFill>
                    <a:effectLst/>
                    <a:latin typeface="+mn-lt"/>
                    <a:ea typeface="+mn-ea"/>
                    <a:cs typeface="+mn-cs"/>
                  </a:rPr>
                  <a:t>/quad trees and k-d trees. A </a:t>
                </a:r>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-tree splits space in half using a splitting hyper-plane (a plane in 3d). Despite their simplicity, </a:t>
                </a:r>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 trees are very versatile. Originally they were used to solve the back-to-front ordering issue of rendering by allowing the traversal of the tree from any view-point. This is now almost entirely antiquated because of graphics hardware (hierarchical z-buffering). Nevertheless, </a:t>
                </a:r>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-trees still have a lot of uses.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 trees are unlike all other spatial partitions talked about so far as build times are expensive, hence they are better suited for static geometry.</a:t>
                </a:r>
                <a:r>
                  <a:rPr lang="en-US" sz="1200" kern="1200" baseline="0" dirty="0" smtClean="0">
                    <a:solidFill>
                      <a:schemeClr val="tx1"/>
                    </a:solidFill>
                    <a:effectLst/>
                    <a:latin typeface="+mn-lt"/>
                    <a:ea typeface="+mn-ea"/>
                    <a:cs typeface="+mn-cs"/>
                  </a:rPr>
                  <a:t> Keep in mind I will not be talking about them with the same interface in mind. In particular, we’ll not have Insert/Update/Remove only a construction. We’ll also mainly focus on ray-casting (although I’ll mention other forms of casting briefly) and we’ll not talk about pair tests.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-tree, much like a static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tree, is built from a set of input geometry. Most commonly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trees work with triangles as input (although polygons can also work), not bounding volumes. For this reason they tend to be used on a mesh directly.</a:t>
                </a:r>
                <a:endParaRPr lang="en-US" dirty="0"/>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622700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haven’t yet covered segment vs. plane so that we can find the intersection point. Luckily this is just re-using ray vs. plane. As long as the result of t is in the range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0≤</m:t>
                    </m:r>
                    <m:r>
                      <a:rPr lang="en-US" sz="1200" b="0" i="1" kern="1200" baseline="0" smtClean="0">
                        <a:solidFill>
                          <a:schemeClr val="tx1"/>
                        </a:solidFill>
                        <a:effectLst/>
                        <a:latin typeface="Cambria Math" panose="02040503050406030204" pitchFamily="18" charset="0"/>
                        <a:ea typeface="+mn-ea"/>
                        <a:cs typeface="+mn-cs"/>
                      </a:rPr>
                      <m:t>𝑡</m:t>
                    </m:r>
                    <m:r>
                      <a:rPr lang="en-US" sz="1200" b="0" i="1" kern="1200" baseline="0" smtClean="0">
                        <a:solidFill>
                          <a:schemeClr val="tx1"/>
                        </a:solidFill>
                        <a:effectLst/>
                        <a:latin typeface="Cambria Math" panose="02040503050406030204" pitchFamily="18" charset="0"/>
                        <a:ea typeface="+mn-ea"/>
                        <a:cs typeface="+mn-cs"/>
                      </a:rPr>
                      <m:t>≤1</m:t>
                    </m:r>
                  </m:oMath>
                </a14:m>
                <a:r>
                  <a:rPr lang="en-US" sz="1200" kern="1200" dirty="0" smtClean="0">
                    <a:solidFill>
                      <a:schemeClr val="tx1"/>
                    </a:solidFill>
                    <a:effectLst/>
                    <a:latin typeface="+mn-lt"/>
                    <a:ea typeface="+mn-ea"/>
                    <a:cs typeface="+mn-cs"/>
                  </a:rPr>
                  <a:t> then the segment intersects</a:t>
                </a:r>
                <a:r>
                  <a:rPr lang="en-US" sz="1200" kern="1200" baseline="0" dirty="0" smtClean="0">
                    <a:solidFill>
                      <a:schemeClr val="tx1"/>
                    </a:solidFill>
                    <a:effectLst/>
                    <a:latin typeface="+mn-lt"/>
                    <a:ea typeface="+mn-ea"/>
                    <a:cs typeface="+mn-cs"/>
                  </a:rPr>
                  <a:t> the plane. To find the intersection point just find the point along the ray at the given t value.</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haven’t yet covered segment vs. plane so that we can find the intersection point. Luckily this is just a re-working of ray vs. plane. As long as the result of t is in the range </a:t>
                </a:r>
                <a:r>
                  <a:rPr lang="en-US" sz="1200" b="0" i="0" kern="1200" baseline="0" smtClean="0">
                    <a:solidFill>
                      <a:schemeClr val="tx1"/>
                    </a:solidFill>
                    <a:effectLst/>
                    <a:latin typeface="Cambria Math" panose="02040503050406030204" pitchFamily="18" charset="0"/>
                    <a:ea typeface="+mn-ea"/>
                    <a:cs typeface="+mn-cs"/>
                  </a:rPr>
                  <a:t>0≤𝑡≤1</a:t>
                </a:r>
                <a:r>
                  <a:rPr lang="en-US" sz="1200" kern="1200" dirty="0" smtClean="0">
                    <a:solidFill>
                      <a:schemeClr val="tx1"/>
                    </a:solidFill>
                    <a:effectLst/>
                    <a:latin typeface="+mn-lt"/>
                    <a:ea typeface="+mn-ea"/>
                    <a:cs typeface="+mn-cs"/>
                  </a:rPr>
                  <a:t>  then the segment intersects</a:t>
                </a:r>
                <a:r>
                  <a:rPr lang="en-US" sz="1200" kern="1200" baseline="0" dirty="0" smtClean="0">
                    <a:solidFill>
                      <a:schemeClr val="tx1"/>
                    </a:solidFill>
                    <a:effectLst/>
                    <a:latin typeface="+mn-lt"/>
                    <a:ea typeface="+mn-ea"/>
                    <a:cs typeface="+mn-cs"/>
                  </a:rPr>
                  <a:t> the plane. To find the intersection point just find the point along the ray at the given t value.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2913334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one more minor issue when it comes to robust clipping. When we clip a quad made up of triangles ABC and BCD, the edge BC will be clipped twice. There is a small difference between the clipping when it comes to the two triangles; in one it will be edge BC and in the other it’ll be edge CB. Unfortunately there will be minor floating point inaccuracies that cause the two intersection points with the split plane to differ slightly, causing either minor cracks or overlaps in the mesh. Luckily,</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o deal with this is easy. We only have to ensure the correct ordering going from the front of the plane to the back.</a:t>
            </a:r>
            <a:r>
              <a:rPr lang="en-US" sz="1200" kern="1200" baseline="0" dirty="0" smtClean="0">
                <a:solidFill>
                  <a:schemeClr val="tx1"/>
                </a:solidFill>
                <a:effectLst/>
                <a:latin typeface="+mn-lt"/>
                <a:ea typeface="+mn-ea"/>
                <a:cs typeface="+mn-cs"/>
              </a:rPr>
              <a:t> This can be achieve by just ensuring an edge is always clipped in the same order. As we often are iterating through vertices in an array, one method is to traverse the edge always from smaller to larger vertex index.</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3052644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-trees were originally created to solve the ordering</a:t>
            </a:r>
            <a:r>
              <a:rPr lang="en-US" sz="1200" kern="1200" baseline="0" dirty="0" smtClean="0">
                <a:solidFill>
                  <a:schemeClr val="tx1"/>
                </a:solidFill>
                <a:effectLst/>
                <a:latin typeface="+mn-lt"/>
                <a:ea typeface="+mn-ea"/>
                <a:cs typeface="+mn-cs"/>
              </a:rPr>
              <a:t> issues with rendering.</a:t>
            </a:r>
            <a:r>
              <a:rPr lang="en-US" sz="1200" kern="1200" dirty="0" smtClean="0">
                <a:solidFill>
                  <a:schemeClr val="tx1"/>
                </a:solidFill>
                <a:effectLst/>
                <a:latin typeface="+mn-lt"/>
                <a:ea typeface="+mn-ea"/>
                <a:cs typeface="+mn-cs"/>
              </a:rPr>
              <a:t> If we render a bunch of triangles back-to-front then we don’t need to do any form of z-buffering to get the correct image. We could also render back-to-front to properly deal with transparency. We</a:t>
            </a:r>
            <a:r>
              <a:rPr lang="en-US" sz="1200" kern="1200" baseline="0" dirty="0" smtClean="0">
                <a:solidFill>
                  <a:schemeClr val="tx1"/>
                </a:solidFill>
                <a:effectLst/>
                <a:latin typeface="+mn-lt"/>
                <a:ea typeface="+mn-ea"/>
                <a:cs typeface="+mn-cs"/>
              </a:rPr>
              <a:t> can properly control the rendering order from any viewpoint using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-trees.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To render back to front with a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-tree simply requires you to identify which side the camera’s position is on (doesn’t depend on what direction the camera is facing). Let’s call these the near and far sides. No geometry on the far side can obstruct any on the near side from view, hence it is always safe to render the far side first. Likewise no geometry that is contained in the node can obstruct any on the near side. Hence by recursively rendering far-&gt;coplanar-&gt;near we can render back to front.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2917718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mentioned before, </a:t>
            </a:r>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-trees can be used to represent</a:t>
            </a:r>
            <a:r>
              <a:rPr lang="en-US" sz="1200" kern="1200" baseline="0" dirty="0" smtClean="0">
                <a:solidFill>
                  <a:schemeClr val="tx1"/>
                </a:solidFill>
                <a:effectLst/>
                <a:latin typeface="+mn-lt"/>
                <a:ea typeface="+mn-ea"/>
                <a:cs typeface="+mn-cs"/>
              </a:rPr>
              <a:t> the boundary of an object. With this any point can be classified as inside or outside a mesh as long as it is water-tight, even if it is concave. To do this the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-tree needs to be constructed as a solid-leaf tree (or at least one who’s leaf nodes represent the boundary of the mesh).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Simply iterate through the side the point is on until a leaf node is reached. If that leaf node is on the positive side of the mesh’s surface then we were in an empty node and there’s no intersection. If we’re on the negative side then we’re in a solid node and the point is contained. The only tricky part to deal with is if the point is coplanar at some point. To properly deal with this both sides of the tree have to be traversed. If the results down both sides are the same then the point is that classification, otherwise it is coplanar.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144200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Ray queries on a </a:t>
            </a:r>
            <a:r>
              <a:rPr lang="en-US" dirty="0" err="1" smtClean="0"/>
              <a:t>Bsp</a:t>
            </a:r>
            <a:r>
              <a:rPr lang="en-US" baseline="0" dirty="0" smtClean="0"/>
              <a:t> are a lot trickier than they seem. I’ll slowly build up to all we need to deal with (as it’s quite a lot) but I’ll start with something really simple.</a:t>
            </a:r>
          </a:p>
          <a:p>
            <a:endParaRPr lang="en-US" baseline="0" dirty="0" smtClean="0"/>
          </a:p>
          <a:p>
            <a:r>
              <a:rPr lang="en-US" baseline="0" dirty="0" smtClean="0"/>
              <a:t>The very basic idea is that we need to traverse down the tree depending on which side the ray is on. If the ray cross the plane then we have to traverse both. </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541572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Ray queries on a </a:t>
            </a:r>
            <a:r>
              <a:rPr lang="en-US" dirty="0" err="1" smtClean="0"/>
              <a:t>Bsp</a:t>
            </a:r>
            <a:r>
              <a:rPr lang="en-US" baseline="0" dirty="0" smtClean="0"/>
              <a:t> are a lot trickier than they seem. I’ll slowly build up to all we need to deal with (as it’s quite a lot) but I’ll start with something really simple.</a:t>
            </a:r>
          </a:p>
          <a:p>
            <a:endParaRPr lang="en-US" baseline="0" dirty="0" smtClean="0"/>
          </a:p>
          <a:p>
            <a:r>
              <a:rPr lang="en-US" baseline="0" dirty="0" smtClean="0"/>
              <a:t>The very basic idea is that we need to traverse down the tree depending on which side the ray is on. If the ray cross the plane then we have to traverse both. To avoid confusion, I’ll be referring to the two sides of the plane here as the near and far side. The near side is whichever side the ray starts on while the far side is the other. Note that this is independent of which side is the front or back.</a:t>
            </a:r>
          </a:p>
          <a:p>
            <a:endParaRPr lang="en-US" baseline="0" dirty="0" smtClean="0"/>
          </a:p>
          <a:p>
            <a:r>
              <a:rPr lang="en-US" baseline="0" dirty="0" smtClean="0"/>
              <a:t>So the simplest traversal we can write is this:</a:t>
            </a:r>
          </a:p>
          <a:p>
            <a:endParaRPr lang="en-US" baseline="0" dirty="0" smtClean="0"/>
          </a:p>
          <a:p>
            <a:r>
              <a:rPr lang="en-US" baseline="0" dirty="0" smtClean="0"/>
              <a:t>Determine Near/Far sides</a:t>
            </a:r>
          </a:p>
          <a:p>
            <a:r>
              <a:rPr lang="en-US" baseline="0" dirty="0" err="1" smtClean="0"/>
              <a:t>Recurse</a:t>
            </a:r>
            <a:r>
              <a:rPr lang="en-US" baseline="0" dirty="0" smtClean="0"/>
              <a:t> down the near side</a:t>
            </a:r>
          </a:p>
          <a:p>
            <a:r>
              <a:rPr lang="en-US" baseline="0" dirty="0" smtClean="0"/>
              <a:t>If we hit the split plane:</a:t>
            </a:r>
          </a:p>
          <a:p>
            <a:r>
              <a:rPr lang="en-US" baseline="0" dirty="0" smtClean="0"/>
              <a:t>    Check the triangles in the plane. If we hit one then update t (if closer) and return true;</a:t>
            </a:r>
          </a:p>
          <a:p>
            <a:r>
              <a:rPr lang="en-US" baseline="0" dirty="0" smtClean="0"/>
              <a:t>    Otherwise check the far side</a:t>
            </a: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3948154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 can write the most basic of traversals. The basic idea here is the same as with view dependent rendering. The order we can possibly hit anything is near, coplanar, far. If we hit anything in an early stage then by definition the later stages will produce a later t-value so why even bother checking.</a:t>
            </a:r>
          </a:p>
          <a:p>
            <a:endParaRPr lang="en-US" baseline="0" dirty="0" smtClean="0"/>
          </a:p>
          <a:p>
            <a:r>
              <a:rPr lang="en-US" baseline="0" dirty="0" smtClean="0"/>
              <a:t>This is of course a very simple version of ray casting that needs improvement. The first thing to look at here is will this test actually cull any of the triangles.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3629360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let’s look at how good of a ray-cast this actually produces. Remember we could easily just check all of the original triangles without the </a:t>
            </a:r>
            <a:r>
              <a:rPr lang="en-US" baseline="0" dirty="0" err="1" smtClean="0"/>
              <a:t>bsp</a:t>
            </a:r>
            <a:r>
              <a:rPr lang="en-US" baseline="0" dirty="0" smtClean="0"/>
              <a:t>-tree, so this needs to out-perform the linear pass to be worth it (especially since we might produce more triangles when splitting).</a:t>
            </a:r>
          </a:p>
          <a:p>
            <a:endParaRPr lang="en-US" baseline="0" dirty="0" smtClean="0"/>
          </a:p>
          <a:p>
            <a:r>
              <a:rPr lang="en-US" baseline="0" dirty="0" smtClean="0"/>
              <a:t>The easiest to see is that since we have a tree, if a plane is not hit by the ray then it will be culled. This happens when a ray either travels away from the plane or is parallel. So with any luck we could cull a large portion of space. For instance, in the above picture the entire half-space of ‘a’ is culled an not tested (including all children).</a:t>
            </a:r>
          </a:p>
          <a:p>
            <a:endParaRPr lang="en-US" baseline="0" dirty="0" smtClean="0"/>
          </a:p>
          <a:p>
            <a:r>
              <a:rPr lang="en-US" baseline="0" dirty="0" smtClean="0"/>
              <a:t>This does beg the question, what other scenarios should cull something?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2242986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answer is simple: </a:t>
            </a:r>
            <a:r>
              <a:rPr lang="en-US" dirty="0" err="1" smtClean="0"/>
              <a:t>bsp</a:t>
            </a:r>
            <a:r>
              <a:rPr lang="en-US" dirty="0" smtClean="0"/>
              <a:t>-trees recursively divide</a:t>
            </a:r>
            <a:r>
              <a:rPr lang="en-US" baseline="0" dirty="0" smtClean="0"/>
              <a:t> space in half, but planes are infinite. There are scenarios where a ray can hit a plane (remember it’s infinite) and traverse down both sides when it should have been clipped by its parent. In fact, the previous picture I gave shows this. I added another version of the same picture to illustrate this.</a:t>
            </a:r>
          </a:p>
          <a:p>
            <a:endParaRPr lang="en-US" baseline="0" dirty="0" smtClean="0"/>
          </a:p>
          <a:p>
            <a:r>
              <a:rPr lang="en-US" baseline="0" dirty="0" smtClean="0"/>
              <a:t>The ray hit’s the split plane between c and d but on the opposite side of the parent. Clearly the ray doesn’t actually intersect any of d so why are we traversing into it?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3913237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answer is quite</a:t>
            </a:r>
            <a:r>
              <a:rPr lang="en-US" baseline="0" dirty="0" smtClean="0"/>
              <a:t> simple. We have a half-infinite ray and an infinite plane. It’s not too easy to try and clip a plane to determine what it’s valid ranges are (within its parents). It is easy however to clip a ray into line segments. Simply compute the t-value of the ray with the split plane and then clip it into two segments, sending each one down its respective side.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329104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Bsp</a:t>
            </a:r>
            <a:r>
              <a:rPr lang="en-US" baseline="0" dirty="0" smtClean="0"/>
              <a:t>-tree construction is typically broken up into 3 main steps. Basically we just keep splitting the geometry based upon some split plane until a termination condition is reached. The termination conditions can vary greatly but for our class we’ll be stopping when a node only has 1 triangle.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1958299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floating point numbers cause problems with this solution.</a:t>
            </a:r>
            <a:r>
              <a:rPr lang="en-US" baseline="0" dirty="0" smtClean="0"/>
              <a:t> Each time you clip a segment to get a new segment the calculated position can drift slightly off the original line. That means the further down the tree you go the worse your results can get. This means you can actually miss triangles with this method that would be hit by the original ray.</a:t>
            </a:r>
          </a:p>
          <a:p>
            <a:endParaRPr lang="en-US" baseline="0" dirty="0" smtClean="0"/>
          </a:p>
          <a:p>
            <a:r>
              <a:rPr lang="en-US" baseline="0" dirty="0" smtClean="0"/>
              <a:t>As a small example try these numbers:</a:t>
            </a:r>
          </a:p>
          <a:p>
            <a:r>
              <a:rPr lang="en-US" baseline="0" dirty="0" smtClean="0"/>
              <a:t>Ray: start(1, 0, 0), direction(1, 1, 0) normalized</a:t>
            </a:r>
          </a:p>
          <a:p>
            <a:r>
              <a:rPr lang="en-US" baseline="0" dirty="0" smtClean="0"/>
              <a:t>Plane: normal(1, 1, 1) normalized, point (1.1, 0, 0)</a:t>
            </a:r>
          </a:p>
          <a:p>
            <a:endParaRPr lang="en-US" baseline="0" dirty="0" smtClean="0"/>
          </a:p>
          <a:p>
            <a:r>
              <a:rPr lang="en-US" baseline="0" dirty="0" smtClean="0"/>
              <a:t>If you compute the t intersection you should get t = 0.0707106814.</a:t>
            </a:r>
          </a:p>
          <a:p>
            <a:r>
              <a:rPr lang="en-US" baseline="0" dirty="0" smtClean="0"/>
              <a:t>If you use this t to get a point on the ray you can then test that point’s distance from the ray start, (essentially the t-value). In this case you’ll get 0.0707106441 which is just slightly different.</a:t>
            </a:r>
          </a:p>
          <a:p>
            <a:r>
              <a:rPr lang="en-US" baseline="0" dirty="0" smtClean="0"/>
              <a:t>While this might not seem like much this can compound and get worse the further away from the origin you move (try a plane at 1,000,000 and the error goes up to 0.06).</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1561476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still need</a:t>
            </a:r>
            <a:r>
              <a:rPr lang="en-US" baseline="0" dirty="0" smtClean="0"/>
              <a:t> to clip the ray and small errors are ok, the biggest problem is the compounding error terms. The solution to this is luckily really easy. Instead of directly clipping the ray into line segments, we can implicitly clip the ray using t-values. Now the most error we can occur is from one sampling of the line, but no errors will build up as we </a:t>
            </a:r>
            <a:r>
              <a:rPr lang="en-US" baseline="0" dirty="0" err="1" smtClean="0"/>
              <a:t>recurse</a:t>
            </a:r>
            <a:r>
              <a:rPr lang="en-US" baseline="0" dirty="0" smtClean="0"/>
              <a:t> through the tree.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514502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we’ve determined how to clip our ray so we can cull half-spaces the question is how do we use the information at hand to do so? We technically have 5 pieces of information: the ray start, ray direction, the split plane, </a:t>
            </a:r>
            <a:r>
              <a:rPr lang="en-US" baseline="0" dirty="0" err="1" smtClean="0"/>
              <a:t>tMin</a:t>
            </a:r>
            <a:r>
              <a:rPr lang="en-US" baseline="0" dirty="0" smtClean="0"/>
              <a:t>, and </a:t>
            </a:r>
            <a:r>
              <a:rPr lang="en-US" baseline="0" dirty="0" err="1" smtClean="0"/>
              <a:t>tMax</a:t>
            </a:r>
            <a:r>
              <a:rPr lang="en-US" baseline="0" dirty="0" smtClean="0"/>
              <a:t>. With the ray and plane we can get two more pieces of information: the near and far sides and the t-value of the plane.</a:t>
            </a:r>
          </a:p>
          <a:p>
            <a:r>
              <a:rPr lang="en-US" baseline="0" dirty="0" smtClean="0"/>
              <a:t>With the near and far sides labeled, we can actually determine which sides have to be traversed by just using </a:t>
            </a:r>
            <a:r>
              <a:rPr lang="en-US" baseline="0" dirty="0" err="1" smtClean="0"/>
              <a:t>tMin</a:t>
            </a:r>
            <a:r>
              <a:rPr lang="en-US" baseline="0" dirty="0" smtClean="0"/>
              <a:t>, </a:t>
            </a:r>
            <a:r>
              <a:rPr lang="en-US" baseline="0" dirty="0" err="1" smtClean="0"/>
              <a:t>tMax</a:t>
            </a:r>
            <a:r>
              <a:rPr lang="en-US" baseline="0" dirty="0" smtClean="0"/>
              <a:t>, and </a:t>
            </a:r>
            <a:r>
              <a:rPr lang="en-US" baseline="0" dirty="0" err="1" smtClean="0"/>
              <a:t>tPlane</a:t>
            </a:r>
            <a:r>
              <a:rPr lang="en-US" baseline="0" dirty="0" smtClean="0"/>
              <a:t>. If we look at it we have 4 cases to consider.</a:t>
            </a:r>
          </a:p>
          <a:p>
            <a:endParaRPr lang="en-US" baseline="0" dirty="0" smtClean="0"/>
          </a:p>
          <a:p>
            <a:r>
              <a:rPr lang="en-US" baseline="0" dirty="0" smtClean="0"/>
              <a:t>Do note that I highly recommend keeping a separate variable for the </a:t>
            </a:r>
            <a:r>
              <a:rPr lang="en-US" baseline="0" dirty="0" err="1" smtClean="0"/>
              <a:t>tPlane</a:t>
            </a:r>
            <a:r>
              <a:rPr lang="en-US" baseline="0" dirty="0" smtClean="0"/>
              <a:t>, that is not mixing it with the final result t-value. This was a big problem I saw last semester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2843398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case is the most obvious: the computed t-value against</a:t>
            </a:r>
            <a:r>
              <a:rPr lang="en-US" baseline="0" dirty="0" smtClean="0"/>
              <a:t> the plane is within our clipped ray. In this case the clipped ray hits the split plane and we have to traverse down both sides. We also need to check the geometry in the node since the ray touches the plane. In this case we also have to send each side the correct </a:t>
            </a:r>
            <a:r>
              <a:rPr lang="en-US" baseline="0" dirty="0" err="1" smtClean="0"/>
              <a:t>tMin</a:t>
            </a:r>
            <a:r>
              <a:rPr lang="en-US" baseline="0" dirty="0" smtClean="0"/>
              <a:t>/</a:t>
            </a:r>
            <a:r>
              <a:rPr lang="en-US" baseline="0" dirty="0" err="1" smtClean="0"/>
              <a:t>tMax</a:t>
            </a:r>
            <a:r>
              <a:rPr lang="en-US" baseline="0" dirty="0" smtClean="0"/>
              <a:t> values. For the near side it gets [</a:t>
            </a:r>
            <a:r>
              <a:rPr lang="en-US" baseline="0" dirty="0" err="1" smtClean="0"/>
              <a:t>tMin</a:t>
            </a:r>
            <a:r>
              <a:rPr lang="en-US" baseline="0" dirty="0" smtClean="0"/>
              <a:t>, </a:t>
            </a:r>
            <a:r>
              <a:rPr lang="en-US" baseline="0" dirty="0" err="1" smtClean="0"/>
              <a:t>tPlane</a:t>
            </a:r>
            <a:r>
              <a:rPr lang="en-US" baseline="0" dirty="0" smtClean="0"/>
              <a:t>] and the far side gets [</a:t>
            </a:r>
            <a:r>
              <a:rPr lang="en-US" baseline="0" dirty="0" err="1" smtClean="0"/>
              <a:t>tPlane</a:t>
            </a:r>
            <a:r>
              <a:rPr lang="en-US" baseline="0" dirty="0" smtClean="0"/>
              <a:t>, </a:t>
            </a:r>
            <a:r>
              <a:rPr lang="en-US" baseline="0" dirty="0" err="1" smtClean="0"/>
              <a:t>tMax</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3861380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case is one we’ve already</a:t>
            </a:r>
            <a:r>
              <a:rPr lang="en-US" baseline="0" dirty="0" smtClean="0"/>
              <a:t> seen. If the t-value of the split plane is negative then that means the ray starts on the opposite side and we only traverse the near side. The values of </a:t>
            </a:r>
            <a:r>
              <a:rPr lang="en-US" baseline="0" dirty="0" err="1" smtClean="0"/>
              <a:t>tMin</a:t>
            </a:r>
            <a:r>
              <a:rPr lang="en-US" baseline="0" dirty="0" smtClean="0"/>
              <a:t> and </a:t>
            </a:r>
            <a:r>
              <a:rPr lang="en-US" baseline="0" dirty="0" err="1" smtClean="0"/>
              <a:t>tMax</a:t>
            </a:r>
            <a:r>
              <a:rPr lang="en-US" baseline="0" dirty="0" smtClean="0"/>
              <a:t> don’t change.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3914403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case is that our clipped ray can’t quite reach the split plane. In this case we only traverse the near side while</a:t>
            </a:r>
            <a:r>
              <a:rPr lang="en-US" baseline="0" dirty="0" smtClean="0"/>
              <a:t> </a:t>
            </a:r>
            <a:r>
              <a:rPr lang="en-US" baseline="0" dirty="0" err="1" smtClean="0"/>
              <a:t>tMin</a:t>
            </a:r>
            <a:r>
              <a:rPr lang="en-US" baseline="0" dirty="0" smtClean="0"/>
              <a:t> and </a:t>
            </a:r>
            <a:r>
              <a:rPr lang="en-US" baseline="0" dirty="0" err="1" smtClean="0"/>
              <a:t>tMax</a:t>
            </a:r>
            <a:r>
              <a:rPr lang="en-US" baseline="0" dirty="0" smtClean="0"/>
              <a:t> stay the same.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2464383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case is probably the hardest to visualize</a:t>
            </a:r>
            <a:r>
              <a:rPr lang="en-US" baseline="0" dirty="0" smtClean="0"/>
              <a:t>. If the t-value of the plane is between 0 and </a:t>
            </a:r>
            <a:r>
              <a:rPr lang="en-US" baseline="0" dirty="0" err="1" smtClean="0"/>
              <a:t>tMin</a:t>
            </a:r>
            <a:r>
              <a:rPr lang="en-US" baseline="0" dirty="0" smtClean="0"/>
              <a:t> then the ray start is on the opposite side of the split plane than the clipped ray. In this case we only traverse the far side as shown by the picture. Remember the near and far side are based solely upon which side the ray start is on. Once again, the t-value range doesn’t change.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1422980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ray-cast is nice and simple, but unfortunately there’s a lot of edge cases we need to deal with. If you write the presented tests there will be several cases where the</a:t>
            </a:r>
            <a:r>
              <a:rPr lang="en-US" baseline="0" dirty="0" smtClean="0"/>
              <a:t> wrong t-value will be presented. You might be wondering how any cases could be missed. With the previously shown split planes there are not really any edge cases, but we’ve constructed a different </a:t>
            </a:r>
            <a:r>
              <a:rPr lang="en-US" baseline="0" dirty="0" err="1" smtClean="0"/>
              <a:t>bsp</a:t>
            </a:r>
            <a:r>
              <a:rPr lang="en-US" baseline="0" dirty="0" smtClean="0"/>
              <a:t>-tree than shown.</a:t>
            </a:r>
          </a:p>
          <a:p>
            <a:endParaRPr lang="en-US" baseline="0" dirty="0" smtClean="0"/>
          </a:p>
          <a:p>
            <a:r>
              <a:rPr lang="en-US" baseline="0" dirty="0" smtClean="0"/>
              <a:t>In particular one thing breaks everything: thick planes. When we built our </a:t>
            </a:r>
            <a:r>
              <a:rPr lang="en-US" baseline="0" dirty="0" err="1" smtClean="0"/>
              <a:t>bsp</a:t>
            </a:r>
            <a:r>
              <a:rPr lang="en-US" baseline="0" dirty="0" smtClean="0"/>
              <a:t>-tree we allowed some “incorrect” triangles in our tree because we have a thick plane. This means that we could cull out half-spaces (and hence triangles) that we shouldn’t if we don’t consider the thick planes.</a:t>
            </a:r>
          </a:p>
          <a:p>
            <a:endParaRPr lang="en-US" baseline="0" dirty="0" smtClean="0"/>
          </a:p>
          <a:p>
            <a:r>
              <a:rPr lang="en-US" baseline="0" dirty="0" smtClean="0"/>
              <a:t>One quick note before continuing with the edge cases: the only time we should ever check the geometry in a node is if the “clipped” ray hits the thick plane. It’s also only in this case that both sides should be visited. This means that only 1 of the previous 4 cases should check the geometry in the plane (case 1).</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3090176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a:t>
            </a:r>
            <a:r>
              <a:rPr lang="en-US" baseline="0" dirty="0" smtClean="0"/>
              <a:t> the 4 major cases that we covered we’ve ignored thick planes. With the addition of thick planes the first thing we have to consider is what happens when the ray start is coplanar? In this case it doesn’t matter what the t-value with the plane is, we have to check everything. Since the ray touches the thick plane we have to check the triangles in the plane, but we also have to </a:t>
            </a:r>
            <a:r>
              <a:rPr lang="en-US" baseline="0" dirty="0" err="1" smtClean="0"/>
              <a:t>recurse</a:t>
            </a:r>
            <a:r>
              <a:rPr lang="en-US" baseline="0" dirty="0" smtClean="0"/>
              <a:t> into both sides.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t>
            </a:r>
            <a:r>
              <a:rPr lang="en-US" baseline="0" dirty="0" err="1" smtClean="0"/>
              <a:t>recursing</a:t>
            </a:r>
            <a:r>
              <a:rPr lang="en-US" baseline="0" dirty="0" smtClean="0"/>
              <a:t> we need to pass down </a:t>
            </a:r>
            <a:r>
              <a:rPr lang="en-US" baseline="0" dirty="0" err="1" smtClean="0"/>
              <a:t>tMin</a:t>
            </a:r>
            <a:r>
              <a:rPr lang="en-US" baseline="0" dirty="0" smtClean="0"/>
              <a:t>/</a:t>
            </a:r>
            <a:r>
              <a:rPr lang="en-US" baseline="0" dirty="0" err="1" smtClean="0"/>
              <a:t>tMax</a:t>
            </a:r>
            <a:r>
              <a:rPr lang="en-US" baseline="0" dirty="0" smtClean="0"/>
              <a:t> values for each side. Since we’re coplanar we can just pass the same </a:t>
            </a:r>
            <a:r>
              <a:rPr lang="en-US" baseline="0" dirty="0" err="1" smtClean="0"/>
              <a:t>tMin</a:t>
            </a:r>
            <a:r>
              <a:rPr lang="en-US" baseline="0" dirty="0" smtClean="0"/>
              <a:t>/</a:t>
            </a:r>
            <a:r>
              <a:rPr lang="en-US" baseline="0" dirty="0" err="1" smtClean="0"/>
              <a:t>tMax</a:t>
            </a:r>
            <a:r>
              <a:rPr lang="en-US" baseline="0" dirty="0" smtClean="0"/>
              <a:t> down both sides. The reason we don’t compute the plane’s t-value will become clear after a few more edge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above picture we’d hit a triangle on the outside of the plane first, but it’s not hard to construct a scenario where we hit a triangle that is coplanar or on the inside first.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3784288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important to see why we still</a:t>
            </a:r>
            <a:r>
              <a:rPr lang="en-US" baseline="0" dirty="0" smtClean="0"/>
              <a:t> have to traverse both sides of the thick plane. As triangles are classified as in outside split plane even if one point is in front (but within epsilon) there’s a chance that a triangle can be hit on the opposite side it was categorized on. This is the primary reason we have to traverse both side even though the ray start is coplanar.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60678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Picking a split plane can be broken up into two main</a:t>
            </a:r>
            <a:r>
              <a:rPr lang="en-US" baseline="0" dirty="0" smtClean="0"/>
              <a:t> categories: Auto-partitioning and arbitrary split planes. Auto-partitioning picks split planes from the input geometry. Arbitrary partitioning just chooses some other split plane based upon some heuristics. Auto-partitioning is often the primary method used to choose a split plane as it greatly limits the number of candidates, even though there are often much better choices available.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15708348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a:t>
            </a:r>
            <a:r>
              <a:rPr lang="en-US" baseline="0" dirty="0" smtClean="0"/>
              <a:t> edge case to consider is what happens if </a:t>
            </a:r>
            <a:r>
              <a:rPr lang="en-US" baseline="0" dirty="0" err="1" smtClean="0"/>
              <a:t>RayPlane</a:t>
            </a:r>
            <a:r>
              <a:rPr lang="en-US" baseline="0" dirty="0" smtClean="0"/>
              <a:t> returns false?</a:t>
            </a:r>
          </a:p>
          <a:p>
            <a:r>
              <a:rPr lang="en-US" baseline="0" dirty="0" smtClean="0"/>
              <a:t>There’s 2 possibilities here: </a:t>
            </a:r>
          </a:p>
          <a:p>
            <a:pPr marL="228600" indent="-228600">
              <a:buAutoNum type="arabicPeriod"/>
            </a:pPr>
            <a:r>
              <a:rPr lang="en-US" baseline="0" dirty="0" smtClean="0"/>
              <a:t>The plane is behind the ray</a:t>
            </a:r>
          </a:p>
          <a:p>
            <a:pPr marL="228600" indent="-228600">
              <a:buAutoNum type="arabicPeriod"/>
            </a:pPr>
            <a:r>
              <a:rPr lang="en-US" baseline="0" dirty="0" smtClean="0"/>
              <a:t>The ray is parallel to the plane. </a:t>
            </a:r>
          </a:p>
          <a:p>
            <a:pPr marL="228600" indent="-228600">
              <a:buAutoNum type="arabicPeriod"/>
            </a:pPr>
            <a:endParaRPr lang="en-US" baseline="0" dirty="0" smtClean="0"/>
          </a:p>
          <a:p>
            <a:pPr marL="0" indent="0">
              <a:buNone/>
            </a:pPr>
            <a:r>
              <a:rPr lang="en-US" baseline="0" dirty="0" smtClean="0"/>
              <a:t>In case 1 we want to only </a:t>
            </a:r>
            <a:r>
              <a:rPr lang="en-US" baseline="0" dirty="0" err="1" smtClean="0"/>
              <a:t>recurse</a:t>
            </a:r>
            <a:r>
              <a:rPr lang="en-US" baseline="0" dirty="0" smtClean="0"/>
              <a:t> down the near side (evident from regular case 2). In case 2 we can’t compute a t-value, but we still need to </a:t>
            </a:r>
            <a:r>
              <a:rPr lang="en-US" baseline="0" dirty="0" err="1" smtClean="0"/>
              <a:t>recurse</a:t>
            </a:r>
            <a:r>
              <a:rPr lang="en-US" baseline="0" dirty="0" smtClean="0"/>
              <a:t> down the near side since there could be more things hit there.  This means in either case we simply </a:t>
            </a:r>
            <a:r>
              <a:rPr lang="en-US" baseline="0" dirty="0" err="1" smtClean="0"/>
              <a:t>recurse</a:t>
            </a:r>
            <a:r>
              <a:rPr lang="en-US" baseline="0" dirty="0" smtClean="0"/>
              <a:t> down the near side.</a:t>
            </a:r>
          </a:p>
          <a:p>
            <a:pPr marL="0" indent="0">
              <a:buNone/>
            </a:pPr>
            <a:endParaRPr lang="en-US" baseline="0" dirty="0" smtClean="0"/>
          </a:p>
          <a:p>
            <a:pPr marL="0" indent="0">
              <a:buNone/>
            </a:pPr>
            <a:r>
              <a:rPr lang="en-US" baseline="0" dirty="0" smtClean="0"/>
              <a:t>Note: this assumes that we’ve already checked for the ray start being coplanar, otherwise we’d have to visit both sides.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36112988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for the biggest case. This case technically affects case 2 as well but it’s easier to view it independently as it can happen without a coplanar ray start.</a:t>
            </a:r>
          </a:p>
          <a:p>
            <a:endParaRPr lang="en-US" baseline="0" dirty="0" smtClean="0"/>
          </a:p>
          <a:p>
            <a:r>
              <a:rPr lang="en-US" baseline="0" dirty="0" smtClean="0"/>
              <a:t>The most important thing to realize about this case is that we need to account for the plane being thick in all areas of the test. The first thing to notice is that a ray can easily hit a triangle that was coplanar but extended to the other side of the plane. In this case if we improperly clipped the ray then we’ll miss the triangle.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4148217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fix this case we just need to realize that we can have geometry from any side in the region of the thick plane hence we have to clip our ray with this in mind. That means we need to actually clip our ray such that it always overlaps the entirety of the thick plane.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1164023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few different ways to do this but I personally believe the easiest is to somehow</a:t>
            </a:r>
            <a:r>
              <a:rPr lang="en-US" baseline="0" dirty="0" smtClean="0"/>
              <a:t> compute what the plane’s epsilon value means when it comes to the t’s ray value. This can be thought of as the half length of the ray that would be clipped to be coplanar to the plane.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4273970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There’s two methods</a:t>
                </a:r>
                <a:r>
                  <a:rPr lang="en-US" baseline="0" dirty="0" smtClean="0"/>
                  <a:t> that are equally easy to compute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𝜖</m:t>
                        </m:r>
                      </m:sub>
                    </m:sSub>
                  </m:oMath>
                </a14:m>
                <a:r>
                  <a:rPr lang="en-US" dirty="0" smtClean="0"/>
                  <a:t>. The first method is to realize that we</a:t>
                </a:r>
                <a:r>
                  <a:rPr lang="en-US" baseline="0" dirty="0" smtClean="0"/>
                  <a:t> can compute a t-value of our plane offset by an epsilon in the direction its normal. This simply amounts to getting a point on the plane (given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oMath>
                </a14:m>
                <a:r>
                  <a:rPr lang="en-US" dirty="0" smtClean="0"/>
                  <a:t> and </a:t>
                </a:r>
                <a14:m>
                  <m:oMath xmlns:m="http://schemas.openxmlformats.org/officeDocument/2006/math">
                    <m:r>
                      <a:rPr lang="en-US" b="0" i="1" smtClean="0">
                        <a:latin typeface="Cambria Math" panose="02040503050406030204" pitchFamily="18" charset="0"/>
                      </a:rPr>
                      <m:t>𝑑</m:t>
                    </m:r>
                  </m:oMath>
                </a14:m>
                <a:r>
                  <a:rPr lang="en-US" dirty="0" smtClean="0"/>
                  <a:t> we can do this as </a:t>
                </a:r>
                <a14:m>
                  <m:oMath xmlns:m="http://schemas.openxmlformats.org/officeDocument/2006/math">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oMath>
                </a14:m>
                <a:r>
                  <a:rPr lang="en-US" dirty="0" smtClean="0"/>
                  <a:t>) and then offsetting</a:t>
                </a:r>
                <a:r>
                  <a:rPr lang="en-US" baseline="0" dirty="0" smtClean="0"/>
                  <a:t> in the direction of the normal by a fixed amount. We can then use that point and the old normal to compute the new plane.</a:t>
                </a:r>
              </a:p>
              <a:p>
                <a:endParaRPr lang="en-US" baseline="0" dirty="0" smtClean="0"/>
              </a:p>
              <a:p>
                <a:r>
                  <a:rPr lang="en-US" baseline="0" dirty="0" smtClean="0"/>
                  <a:t>Note that as a shortcut the only thing that should change is </a:t>
                </a:r>
                <a14:m>
                  <m:oMath xmlns:m="http://schemas.openxmlformats.org/officeDocument/2006/math">
                    <m:r>
                      <a:rPr lang="en-US" b="0" i="1" baseline="0" smtClean="0">
                        <a:latin typeface="Cambria Math" panose="02040503050406030204" pitchFamily="18" charset="0"/>
                      </a:rPr>
                      <m:t>𝑑</m:t>
                    </m:r>
                  </m:oMath>
                </a14:m>
                <a:r>
                  <a:rPr lang="en-US" dirty="0" smtClean="0"/>
                  <a:t> which will be computed as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𝐷𝑜𝑡</m:t>
                        </m:r>
                        <m:r>
                          <a:rPr lang="en-US" b="0" i="1" dirty="0"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0</m:t>
                        </m:r>
                      </m:sub>
                      <m:sup>
                        <m:r>
                          <a:rPr lang="en-US" b="0" i="1" dirty="0" smtClean="0">
                            <a:latin typeface="Cambria Math" panose="02040503050406030204" pitchFamily="18" charset="0"/>
                          </a:rPr>
                          <m:t>′</m:t>
                        </m:r>
                      </m:sup>
                    </m:sSubSup>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𝑛</m:t>
                        </m:r>
                      </m:e>
                    </m:acc>
                    <m:r>
                      <a:rPr lang="en-US" b="0" i="1" dirty="0" smtClean="0">
                        <a:latin typeface="Cambria Math" panose="02040503050406030204" pitchFamily="18" charset="0"/>
                      </a:rPr>
                      <m:t>)</m:t>
                    </m:r>
                  </m:oMath>
                </a14:m>
                <a:r>
                  <a:rPr lang="en-US" dirty="0" smtClean="0"/>
                  <a:t> which</a:t>
                </a:r>
                <a:r>
                  <a:rPr lang="en-US" baseline="0" dirty="0" smtClean="0"/>
                  <a:t> can be expanded to </a:t>
                </a:r>
                <a14:m>
                  <m:oMath xmlns:m="http://schemas.openxmlformats.org/officeDocument/2006/math">
                    <m:r>
                      <a:rPr lang="en-US" b="0" i="1" baseline="0" smtClean="0">
                        <a:latin typeface="Cambria Math" panose="02040503050406030204" pitchFamily="18" charset="0"/>
                      </a:rPr>
                      <m:t>𝐷𝑜𝑡</m:t>
                    </m:r>
                    <m:d>
                      <m:dPr>
                        <m:ctrlPr>
                          <a:rPr lang="en-US" b="0" i="1" baseline="0" smtClean="0">
                            <a:latin typeface="Cambria Math" panose="02040503050406030204" pitchFamily="18" charset="0"/>
                          </a:rPr>
                        </m:ctrlPr>
                      </m:dPr>
                      <m:e>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0</m:t>
                            </m:r>
                          </m:sub>
                        </m:sSub>
                        <m:r>
                          <a:rPr lang="en-US" b="0" i="1" baseline="0" smtClean="0">
                            <a:latin typeface="Cambria Math" panose="02040503050406030204" pitchFamily="18" charset="0"/>
                          </a:rPr>
                          <m:t>+</m:t>
                        </m:r>
                        <m:r>
                          <a:rPr lang="en-US" b="0" i="1" baseline="0" smtClean="0">
                            <a:latin typeface="Cambria Math" panose="02040503050406030204" pitchFamily="18" charset="0"/>
                          </a:rPr>
                          <m:t>𝜖</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r>
                          <a:rPr lang="en-US" b="0" i="1" baseline="0" smtClean="0">
                            <a:latin typeface="Cambria Math" panose="02040503050406030204" pitchFamily="18" charset="0"/>
                          </a:rPr>
                          <m:t>, </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e>
                    </m:d>
                  </m:oMath>
                </a14:m>
                <a:r>
                  <a:rPr lang="en-US" dirty="0" smtClean="0"/>
                  <a:t>. This further simplifies to </a:t>
                </a:r>
                <a14:m>
                  <m:oMath xmlns:m="http://schemas.openxmlformats.org/officeDocument/2006/math">
                    <m:r>
                      <a:rPr lang="en-US" b="0" i="1" smtClean="0">
                        <a:latin typeface="Cambria Math" panose="02040503050406030204" pitchFamily="18" charset="0"/>
                      </a:rPr>
                      <m:t>𝐷𝑜𝑡</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e>
                    </m:d>
                    <m:r>
                      <a:rPr lang="en-US" b="0" i="1" smtClean="0">
                        <a:latin typeface="Cambria Math" panose="02040503050406030204" pitchFamily="18" charset="0"/>
                      </a:rPr>
                      <m:t>+</m:t>
                    </m:r>
                    <m:r>
                      <a:rPr lang="en-US" b="0" i="1" smtClean="0">
                        <a:latin typeface="Cambria Math" panose="02040503050406030204" pitchFamily="18" charset="0"/>
                      </a:rPr>
                      <m:t>𝐷𝑜𝑡</m:t>
                    </m:r>
                    <m:d>
                      <m:dPr>
                        <m:ctrlPr>
                          <a:rPr lang="en-US" b="0" i="1" smtClean="0">
                            <a:latin typeface="Cambria Math" panose="02040503050406030204" pitchFamily="18" charset="0"/>
                          </a:rPr>
                        </m:ctrlPr>
                      </m:dPr>
                      <m:e>
                        <m:r>
                          <a:rPr lang="en-US" b="0" i="1" smtClean="0">
                            <a:latin typeface="Cambria Math" panose="02040503050406030204" pitchFamily="18" charset="0"/>
                          </a:rPr>
                          <m:t>𝜖</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e>
                    </m:d>
                  </m:oMath>
                </a14:m>
                <a:r>
                  <a:rPr lang="en-US" dirty="0" smtClean="0"/>
                  <a:t> which is also equivalent to just saying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𝜖</m:t>
                    </m:r>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There’s two methods</a:t>
                </a:r>
                <a:r>
                  <a:rPr lang="en-US" baseline="0" dirty="0" smtClean="0"/>
                  <a:t> that are equally easy to compute </a:t>
                </a:r>
                <a:r>
                  <a:rPr lang="en-US" b="0" i="0" baseline="0" smtClean="0">
                    <a:latin typeface="Cambria Math" panose="02040503050406030204" pitchFamily="18" charset="0"/>
                  </a:rPr>
                  <a:t>𝑡_𝜖</a:t>
                </a:r>
                <a:r>
                  <a:rPr lang="en-US" dirty="0" smtClean="0"/>
                  <a:t>. The first method is to realize that we</a:t>
                </a:r>
                <a:r>
                  <a:rPr lang="en-US" baseline="0" dirty="0" smtClean="0"/>
                  <a:t> can compute a t-value of our plane offset by an epsilon in the direction its normal. This simply amounts to getting a point on the plane (given </a:t>
                </a:r>
                <a:r>
                  <a:rPr lang="en-US" b="0" i="0" baseline="0" smtClean="0">
                    <a:latin typeface="Cambria Math" panose="02040503050406030204" pitchFamily="18" charset="0"/>
                  </a:rPr>
                  <a:t>𝑛 ̂</a:t>
                </a:r>
                <a:r>
                  <a:rPr lang="en-US" dirty="0" smtClean="0"/>
                  <a:t> and </a:t>
                </a:r>
                <a:r>
                  <a:rPr lang="en-US" b="0" i="0" smtClean="0">
                    <a:latin typeface="Cambria Math" panose="02040503050406030204" pitchFamily="18" charset="0"/>
                  </a:rPr>
                  <a:t>𝑑</a:t>
                </a:r>
                <a:r>
                  <a:rPr lang="en-US" dirty="0" smtClean="0"/>
                  <a:t> we can do this as </a:t>
                </a:r>
                <a:r>
                  <a:rPr lang="en-US" b="0" i="0" smtClean="0">
                    <a:latin typeface="Cambria Math" panose="02040503050406030204" pitchFamily="18" charset="0"/>
                  </a:rPr>
                  <a:t>𝑑𝑛 ̂</a:t>
                </a:r>
                <a:r>
                  <a:rPr lang="en-US" dirty="0" smtClean="0"/>
                  <a:t>) and then offsetting</a:t>
                </a:r>
                <a:r>
                  <a:rPr lang="en-US" baseline="0" dirty="0" smtClean="0"/>
                  <a:t> in the direction of the normal by a fixed amount. We can then use that point and the old normal to compute the new plane.</a:t>
                </a:r>
              </a:p>
              <a:p>
                <a:endParaRPr lang="en-US" baseline="0" dirty="0" smtClean="0"/>
              </a:p>
              <a:p>
                <a:r>
                  <a:rPr lang="en-US" baseline="0" dirty="0" smtClean="0"/>
                  <a:t>Note that as a shortcut the only thing that should change is </a:t>
                </a:r>
                <a:r>
                  <a:rPr lang="en-US" b="0" i="0" baseline="0" smtClean="0">
                    <a:latin typeface="Cambria Math" panose="02040503050406030204" pitchFamily="18" charset="0"/>
                  </a:rPr>
                  <a:t>𝑑</a:t>
                </a:r>
                <a:r>
                  <a:rPr lang="en-US" dirty="0" smtClean="0"/>
                  <a:t> which will be computed as </a:t>
                </a:r>
                <a:r>
                  <a:rPr lang="en-US" b="0" i="0" dirty="0" smtClean="0">
                    <a:latin typeface="Cambria Math" panose="02040503050406030204" pitchFamily="18" charset="0"/>
                  </a:rPr>
                  <a:t>〖𝐷𝑜𝑡(</a:t>
                </a:r>
                <a:r>
                  <a:rPr lang="en-US" b="0" i="0" smtClean="0">
                    <a:latin typeface="Cambria Math" panose="02040503050406030204" pitchFamily="18" charset="0"/>
                  </a:rPr>
                  <a:t>𝑝 ⃗</a:t>
                </a:r>
                <a:r>
                  <a:rPr lang="en-US" b="0" i="0" dirty="0" smtClean="0">
                    <a:latin typeface="Cambria Math" panose="02040503050406030204" pitchFamily="18" charset="0"/>
                  </a:rPr>
                  <a:t>〗_0^′,𝑛 ̂)</a:t>
                </a:r>
                <a:r>
                  <a:rPr lang="en-US" dirty="0" smtClean="0"/>
                  <a:t> which</a:t>
                </a:r>
                <a:r>
                  <a:rPr lang="en-US" baseline="0" dirty="0" smtClean="0"/>
                  <a:t> can be expanded to </a:t>
                </a:r>
                <a:r>
                  <a:rPr lang="en-US" b="0" i="0" baseline="0" smtClean="0">
                    <a:latin typeface="Cambria Math" panose="02040503050406030204" pitchFamily="18" charset="0"/>
                  </a:rPr>
                  <a:t>𝐷𝑜𝑡(𝑝 ⃗_0+𝜖𝑛 ̂, 𝑛 ̂ )</a:t>
                </a:r>
                <a:r>
                  <a:rPr lang="en-US" dirty="0" smtClean="0"/>
                  <a:t>. This further simplifies to </a:t>
                </a:r>
                <a:r>
                  <a:rPr lang="en-US" b="0" i="0" smtClean="0">
                    <a:latin typeface="Cambria Math" panose="02040503050406030204" pitchFamily="18" charset="0"/>
                  </a:rPr>
                  <a:t>𝐷𝑜𝑡(𝑝 ⃗_0,𝑛 ̂ )+𝐷𝑜𝑡(𝜖𝑛 ̂,𝑛 ̂ )</a:t>
                </a:r>
                <a:r>
                  <a:rPr lang="en-US" dirty="0" smtClean="0"/>
                  <a:t> which is also equivalent to just saying </a:t>
                </a:r>
                <a:r>
                  <a:rPr lang="en-US" b="0" i="0" smtClean="0">
                    <a:latin typeface="Cambria Math" panose="02040503050406030204" pitchFamily="18" charset="0"/>
                  </a:rPr>
                  <a:t>𝑑^′=𝑑+𝜖</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44</a:t>
            </a:fld>
            <a:endParaRPr lang="en-US"/>
          </a:p>
        </p:txBody>
      </p:sp>
    </p:spTree>
    <p:extLst>
      <p:ext uri="{BB962C8B-B14F-4D97-AF65-F5344CB8AC3E}">
        <p14:creationId xmlns:p14="http://schemas.microsoft.com/office/powerpoint/2010/main" val="4033700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second method is equally as easy although cheaper. We just have to realize</a:t>
                </a:r>
                <a:r>
                  <a:rPr lang="en-US" baseline="0" dirty="0" smtClean="0"/>
                  <a:t> that the plane normal and the ray direction will make a triangle with a right angle where it meets the epsilon plane. We can then use simple trig identities to compute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𝜖</m:t>
                        </m:r>
                      </m:sub>
                    </m:sSub>
                  </m:oMath>
                </a14:m>
                <a:r>
                  <a:rPr lang="en-US" dirty="0" smtClean="0"/>
                  <a:t> and</a:t>
                </a:r>
                <a:r>
                  <a:rPr lang="en-US" baseline="0" dirty="0" smtClean="0"/>
                  <a:t> we can easily compute cos with the dot-product. Be careful to abs the value though as the ray could be pointing the opposite direction of the plane normal.</a:t>
                </a:r>
                <a:endParaRPr lang="en-US" dirty="0"/>
              </a:p>
            </p:txBody>
          </p:sp>
        </mc:Choice>
        <mc:Fallback xmlns="">
          <p:sp>
            <p:nvSpPr>
              <p:cNvPr id="3" name="Notes Placeholder 2"/>
              <p:cNvSpPr>
                <a:spLocks noGrp="1"/>
              </p:cNvSpPr>
              <p:nvPr>
                <p:ph type="body" idx="1"/>
              </p:nvPr>
            </p:nvSpPr>
            <p:spPr/>
            <p:txBody>
              <a:bodyPr/>
              <a:lstStyle/>
              <a:p>
                <a:r>
                  <a:rPr lang="en-US" dirty="0" smtClean="0"/>
                  <a:t>The second method is equally as easy although cheaper. We just have to realize</a:t>
                </a:r>
                <a:r>
                  <a:rPr lang="en-US" baseline="0" dirty="0" smtClean="0"/>
                  <a:t> that the plane normal and the ray direction will make a triangle with a right angle where it meets the epsilon plane. We can then use simple trig identities to compute </a:t>
                </a:r>
                <a:r>
                  <a:rPr lang="en-US" b="0" i="0" baseline="0" smtClean="0">
                    <a:latin typeface="Cambria Math" panose="02040503050406030204" pitchFamily="18" charset="0"/>
                  </a:rPr>
                  <a:t>𝑡_𝜖</a:t>
                </a:r>
                <a:r>
                  <a:rPr lang="en-US" dirty="0" smtClean="0"/>
                  <a:t> and</a:t>
                </a:r>
                <a:r>
                  <a:rPr lang="en-US" baseline="0" dirty="0" smtClean="0"/>
                  <a:t> we can easily compute cos with the dot-product. Be careful to abs the value though as the ray could be pointing the opposite direction of the plane normal.</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45</a:t>
            </a:fld>
            <a:endParaRPr lang="en-US"/>
          </a:p>
        </p:txBody>
      </p:sp>
    </p:spTree>
    <p:extLst>
      <p:ext uri="{BB962C8B-B14F-4D97-AF65-F5344CB8AC3E}">
        <p14:creationId xmlns:p14="http://schemas.microsoft.com/office/powerpoint/2010/main" val="1090382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are there any</a:t>
            </a:r>
            <a:r>
              <a:rPr lang="en-US" baseline="0" dirty="0" smtClean="0"/>
              <a:t> more edge cases where we can miss triangles even though we expand </a:t>
            </a:r>
            <a:r>
              <a:rPr lang="en-US" baseline="0" dirty="0" err="1" smtClean="0"/>
              <a:t>tMin</a:t>
            </a:r>
            <a:r>
              <a:rPr lang="en-US" baseline="0" dirty="0" smtClean="0"/>
              <a:t> and </a:t>
            </a:r>
            <a:r>
              <a:rPr lang="en-US" baseline="0" dirty="0" err="1" smtClean="0"/>
              <a:t>tMax</a:t>
            </a:r>
            <a:r>
              <a:rPr lang="en-US" baseline="0" dirty="0" smtClean="0"/>
              <a:t>? The short answer is yes (obviously or I wouldn’t be asking it). This case is much hard to come up with but it can happen.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46</a:t>
            </a:fld>
            <a:endParaRPr lang="en-US"/>
          </a:p>
        </p:txBody>
      </p:sp>
    </p:spTree>
    <p:extLst>
      <p:ext uri="{BB962C8B-B14F-4D97-AF65-F5344CB8AC3E}">
        <p14:creationId xmlns:p14="http://schemas.microsoft.com/office/powerpoint/2010/main" val="2977044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This picture is a bit of a mess but it’s the simplest case I could come up with. Image we have a tree with the black</a:t>
                </a:r>
                <a:r>
                  <a:rPr lang="en-US" baseline="0" dirty="0" smtClean="0"/>
                  <a:t> plane at the root, with the red plane (it’s also thick) underneath, and then finally a triangle that belongs to the top side of the red plane. When we clip the ray against the black plane we’ll have a new </a:t>
                </a:r>
                <a:r>
                  <a:rPr lang="en-US" baseline="0" dirty="0" err="1" smtClean="0"/>
                  <a:t>tMin</a:t>
                </a:r>
                <a:r>
                  <a:rPr lang="en-US" baseline="0" dirty="0" smtClean="0"/>
                  <a:t> and </a:t>
                </a:r>
                <a:r>
                  <a:rPr lang="en-US" baseline="0" dirty="0" err="1" smtClean="0"/>
                  <a:t>tMax</a:t>
                </a:r>
                <a:r>
                  <a:rPr lang="en-US" baseline="0" dirty="0" smtClean="0"/>
                  <a:t> that we use when checking the ray against the children split planes. In this case though the clipped ray doesn’t hit the red plane and we won’t traverse down the far side of the plane.</a:t>
                </a:r>
              </a:p>
              <a:p>
                <a:endParaRPr lang="en-US" baseline="0" dirty="0" smtClean="0"/>
              </a:p>
              <a:p>
                <a:r>
                  <a:rPr lang="en-US" baseline="0" dirty="0" smtClean="0"/>
                  <a:t>It should be easy now to see what our error was, we shouldn’t be checking to see if we hit the plane, we need to see if we hit the thick plane. Luckily this is easy to do as we only have to expand the ranges in the </a:t>
                </a:r>
                <a14:m>
                  <m:oMath xmlns:m="http://schemas.openxmlformats.org/officeDocument/2006/math">
                    <m:r>
                      <a:rPr lang="en-US" b="0" i="1" baseline="0" smtClean="0">
                        <a:latin typeface="Cambria Math" panose="02040503050406030204" pitchFamily="18" charset="0"/>
                      </a:rPr>
                      <m:t>𝑡𝑀𝑖𝑛</m:t>
                    </m:r>
                    <m:r>
                      <a:rPr lang="en-US" b="0" i="1" baseline="0" smtClean="0">
                        <a:latin typeface="Cambria Math" panose="02040503050406030204" pitchFamily="18" charset="0"/>
                      </a:rPr>
                      <m:t>≤</m:t>
                    </m:r>
                    <m:r>
                      <a:rPr lang="en-US" b="0" i="1" baseline="0" smtClean="0">
                        <a:latin typeface="Cambria Math" panose="02040503050406030204" pitchFamily="18" charset="0"/>
                      </a:rPr>
                      <m:t>𝑡𝑃𝑙𝑎𝑛𝑒</m:t>
                    </m:r>
                    <m:r>
                      <a:rPr lang="en-US" b="0" i="1" baseline="0" smtClean="0">
                        <a:latin typeface="Cambria Math" panose="02040503050406030204" pitchFamily="18" charset="0"/>
                      </a:rPr>
                      <m:t>≤</m:t>
                    </m:r>
                    <m:r>
                      <a:rPr lang="en-US" b="0" i="1" baseline="0" smtClean="0">
                        <a:latin typeface="Cambria Math" panose="02040503050406030204" pitchFamily="18" charset="0"/>
                      </a:rPr>
                      <m:t>𝑡𝑀𝑎𝑥</m:t>
                    </m:r>
                  </m:oMath>
                </a14:m>
                <a:r>
                  <a:rPr lang="en-US" dirty="0" smtClean="0"/>
                  <a:t> check to </a:t>
                </a:r>
                <a14:m>
                  <m:oMath xmlns:m="http://schemas.openxmlformats.org/officeDocument/2006/math">
                    <m:r>
                      <a:rPr lang="en-US" b="0" i="1" smtClean="0">
                        <a:latin typeface="Cambria Math" panose="02040503050406030204" pitchFamily="18" charset="0"/>
                      </a:rPr>
                      <m:t>𝑡𝑀𝑖𝑛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𝜖</m:t>
                        </m:r>
                      </m:sub>
                    </m:sSub>
                    <m:r>
                      <a:rPr lang="en-US" b="0" i="1" smtClean="0">
                        <a:latin typeface="Cambria Math" panose="02040503050406030204" pitchFamily="18" charset="0"/>
                      </a:rPr>
                      <m:t>≤</m:t>
                    </m:r>
                    <m:r>
                      <a:rPr lang="en-US" b="0" i="1" smtClean="0">
                        <a:latin typeface="Cambria Math" panose="02040503050406030204" pitchFamily="18" charset="0"/>
                      </a:rPr>
                      <m:t>𝑡𝑃𝑙𝑎𝑛𝑒</m:t>
                    </m:r>
                    <m:r>
                      <a:rPr lang="en-US" b="0" i="1" smtClean="0">
                        <a:latin typeface="Cambria Math" panose="02040503050406030204" pitchFamily="18" charset="0"/>
                      </a:rPr>
                      <m:t>≤</m:t>
                    </m:r>
                    <m:r>
                      <a:rPr lang="en-US" b="0" i="1" smtClean="0">
                        <a:latin typeface="Cambria Math" panose="02040503050406030204" pitchFamily="18" charset="0"/>
                      </a:rPr>
                      <m:t>𝑡𝑀𝑎𝑥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𝜖</m:t>
                        </m:r>
                      </m:sub>
                    </m:sSub>
                  </m:oMath>
                </a14:m>
                <a:r>
                  <a:rPr lang="en-US" dirty="0" smtClean="0"/>
                  <a:t>.</a:t>
                </a:r>
              </a:p>
              <a:p>
                <a:endParaRPr lang="en-US" dirty="0" smtClean="0"/>
              </a:p>
              <a:p>
                <a:r>
                  <a:rPr lang="en-US" dirty="0" smtClean="0"/>
                  <a:t>With all of this in place we can finally catch all cases in ray vs. </a:t>
                </a:r>
                <a:r>
                  <a:rPr lang="en-US" dirty="0" err="1" smtClean="0"/>
                  <a:t>bsp</a:t>
                </a:r>
                <a:r>
                  <a:rPr lang="en-US" smtClean="0"/>
                  <a:t>-tree.</a:t>
                </a:r>
                <a:endParaRPr lang="en-US" dirty="0"/>
              </a:p>
            </p:txBody>
          </p:sp>
        </mc:Choice>
        <mc:Fallback xmlns="">
          <p:sp>
            <p:nvSpPr>
              <p:cNvPr id="3" name="Notes Placeholder 2"/>
              <p:cNvSpPr>
                <a:spLocks noGrp="1"/>
              </p:cNvSpPr>
              <p:nvPr>
                <p:ph type="body" idx="1"/>
              </p:nvPr>
            </p:nvSpPr>
            <p:spPr/>
            <p:txBody>
              <a:bodyPr/>
              <a:lstStyle/>
              <a:p>
                <a:r>
                  <a:rPr lang="en-US" dirty="0" smtClean="0"/>
                  <a:t>This picture is a bit of a mess but it’s the simplest case I could come up with. Image we have a tree with the black</a:t>
                </a:r>
                <a:r>
                  <a:rPr lang="en-US" baseline="0" dirty="0" smtClean="0"/>
                  <a:t> plane at the root, with the red plane (it’s also thick) underneath, and then finally a triangle that belongs to the top side of the red plane. When we clip the ray against the black plane we’ll have a new </a:t>
                </a:r>
                <a:r>
                  <a:rPr lang="en-US" baseline="0" dirty="0" err="1" smtClean="0"/>
                  <a:t>tMin</a:t>
                </a:r>
                <a:r>
                  <a:rPr lang="en-US" baseline="0" dirty="0" smtClean="0"/>
                  <a:t> and </a:t>
                </a:r>
                <a:r>
                  <a:rPr lang="en-US" baseline="0" dirty="0" err="1" smtClean="0"/>
                  <a:t>tMax</a:t>
                </a:r>
                <a:r>
                  <a:rPr lang="en-US" baseline="0" dirty="0" smtClean="0"/>
                  <a:t> that we use when checking the ray against the children split planes. In this case though the clipped ray doesn’t hit the red plane and we won’t traverse down the far side of the plane.</a:t>
                </a:r>
              </a:p>
              <a:p>
                <a:endParaRPr lang="en-US" baseline="0" dirty="0" smtClean="0"/>
              </a:p>
              <a:p>
                <a:r>
                  <a:rPr lang="en-US" baseline="0" dirty="0" smtClean="0"/>
                  <a:t>It should be easy now to see what our error was, we shouldn’t be checking to see if we hit the plane, we need to see if we hit the thick plane. Luckily this is easy to do as we only have to expand the ranges in the </a:t>
                </a:r>
                <a:r>
                  <a:rPr lang="en-US" b="0" i="0" baseline="0" smtClean="0">
                    <a:latin typeface="Cambria Math" panose="02040503050406030204" pitchFamily="18" charset="0"/>
                  </a:rPr>
                  <a:t>𝑡𝑀𝑖𝑛≤𝑡𝑃𝑙𝑎𝑛𝑒≤𝑡𝑀𝑎𝑥</a:t>
                </a:r>
                <a:r>
                  <a:rPr lang="en-US" dirty="0" smtClean="0"/>
                  <a:t> check to </a:t>
                </a:r>
                <a:r>
                  <a:rPr lang="en-US" b="0" i="0" smtClean="0">
                    <a:latin typeface="Cambria Math" panose="02040503050406030204" pitchFamily="18" charset="0"/>
                  </a:rPr>
                  <a:t>𝑡𝑀𝑖𝑛−𝑡_𝜖≤𝑡𝑃𝑙𝑎𝑛𝑒≤𝑡𝑀𝑎𝑥+𝑡_𝜖</a:t>
                </a:r>
                <a:r>
                  <a:rPr lang="en-US" dirty="0" smtClean="0"/>
                  <a:t>.</a:t>
                </a:r>
              </a:p>
              <a:p>
                <a:endParaRPr lang="en-US" dirty="0" smtClean="0"/>
              </a:p>
              <a:p>
                <a:r>
                  <a:rPr lang="en-US" dirty="0" smtClean="0"/>
                  <a:t>With all of this in place we can finally catch all cases in ray vs. </a:t>
                </a:r>
                <a:r>
                  <a:rPr lang="en-US" dirty="0" err="1" smtClean="0"/>
                  <a:t>bsp</a:t>
                </a:r>
                <a:r>
                  <a:rPr lang="en-US" smtClean="0"/>
                  <a:t>-tree.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47</a:t>
            </a:fld>
            <a:endParaRPr lang="en-US"/>
          </a:p>
        </p:txBody>
      </p:sp>
    </p:spTree>
    <p:extLst>
      <p:ext uri="{BB962C8B-B14F-4D97-AF65-F5344CB8AC3E}">
        <p14:creationId xmlns:p14="http://schemas.microsoft.com/office/powerpoint/2010/main" val="4833201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Generic object queries can be performed on a </a:t>
            </a:r>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-tree,</a:t>
            </a:r>
            <a:r>
              <a:rPr lang="en-US" sz="1200" kern="1200" baseline="0" dirty="0" smtClean="0">
                <a:solidFill>
                  <a:schemeClr val="tx1"/>
                </a:solidFill>
                <a:effectLst/>
                <a:latin typeface="+mn-lt"/>
                <a:ea typeface="+mn-ea"/>
                <a:cs typeface="+mn-cs"/>
              </a:rPr>
              <a:t> but they aren’t as easy to get right. To start with let’s look at checking an aabb against a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 If we have a solid-leaf representation (or just a way to know if a leaf is the positive or negative side) then we can split the aabb into 6 polygons. We can send each polygon down the tree and if any part ends up in a solid leaf then there is intersection.</a:t>
            </a: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48</a:t>
            </a:fld>
            <a:endParaRPr lang="en-US"/>
          </a:p>
        </p:txBody>
      </p:sp>
    </p:spTree>
    <p:extLst>
      <p:ext uri="{BB962C8B-B14F-4D97-AF65-F5344CB8AC3E}">
        <p14:creationId xmlns:p14="http://schemas.microsoft.com/office/powerpoint/2010/main" val="11852728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2 fundamental</a:t>
            </a:r>
            <a:r>
              <a:rPr lang="en-US" sz="1200" kern="1200" baseline="0" dirty="0" smtClean="0">
                <a:solidFill>
                  <a:schemeClr val="tx1"/>
                </a:solidFill>
                <a:effectLst/>
                <a:latin typeface="+mn-lt"/>
                <a:ea typeface="+mn-ea"/>
                <a:cs typeface="+mn-cs"/>
              </a:rPr>
              <a:t> problems with this test though. The first one, and the harder one to address, is that it’s slow. We have to send 6 polygons to get clipped against the tree for an aabb. A more complicated shape would have to send all of its faces down making even more checks. The second problem is that we’re only checking if a query shape’s polygon ends up in a solid leaf. If the query shape completely contains the tree (or an isolated mesh within the tree) then it will not report any intersection. Luckily this is easy to work around. We can build a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 for the query shape and intersect the two trees against each other. The basic idea though is to just perform set operations (intersection) and see if they’re non-empty. This happens to be what we’ll be talking about in the next part.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49</a:t>
            </a:fld>
            <a:endParaRPr lang="en-US"/>
          </a:p>
        </p:txBody>
      </p:sp>
    </p:spTree>
    <p:extLst>
      <p:ext uri="{BB962C8B-B14F-4D97-AF65-F5344CB8AC3E}">
        <p14:creationId xmlns:p14="http://schemas.microsoft.com/office/powerpoint/2010/main" val="73701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4 cases to consider when partitioning input geometry. The first two cases are self-explanatory, if a polygon is completely on one side of the split plane then we pass it down that side. If a polygon is straddling, typically the polygon is split into two new polygons to send down both sides.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tricky case is what to do about coplanar polygons. By definition, we will have at least one coplanar polygon when using auto-partitioning and it is likely that we’ll get more than one. What</a:t>
            </a:r>
            <a:r>
              <a:rPr lang="en-US" sz="1200" kern="1200" baseline="0" dirty="0" smtClean="0">
                <a:solidFill>
                  <a:schemeClr val="tx1"/>
                </a:solidFill>
                <a:effectLst/>
                <a:latin typeface="+mn-lt"/>
                <a:ea typeface="+mn-ea"/>
                <a:cs typeface="+mn-cs"/>
              </a:rPr>
              <a:t> we choose to do with any coplanar polygons determines what kind of a tree we make. There’s 3 distinct classifications for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trees: node-storing, leaf-storing, and solid-leaf.</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24539186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Fixing the performance</a:t>
            </a:r>
            <a:r>
              <a:rPr lang="en-US" sz="1200" kern="1200" baseline="0" dirty="0" smtClean="0">
                <a:solidFill>
                  <a:schemeClr val="tx1"/>
                </a:solidFill>
                <a:effectLst/>
                <a:latin typeface="+mn-lt"/>
                <a:ea typeface="+mn-ea"/>
                <a:cs typeface="+mn-cs"/>
              </a:rPr>
              <a:t> issue unfortunately is not too easy and requires something we haven’t talked about yet. The basic idea is to using Minkowski sums to expand the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-tree by the query shape and then check a point against it. This requires more planes to be inserted into the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 though. For more details check out the section in Real-Time Collision Detection (under Using the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50</a:t>
            </a:fld>
            <a:endParaRPr lang="en-US"/>
          </a:p>
        </p:txBody>
      </p:sp>
    </p:spTree>
    <p:extLst>
      <p:ext uri="{BB962C8B-B14F-4D97-AF65-F5344CB8AC3E}">
        <p14:creationId xmlns:p14="http://schemas.microsoft.com/office/powerpoint/2010/main" val="3816378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really</a:t>
            </a:r>
            <a:r>
              <a:rPr lang="en-US" sz="1200" kern="1200" baseline="0" dirty="0" smtClean="0">
                <a:solidFill>
                  <a:schemeClr val="tx1"/>
                </a:solidFill>
                <a:effectLst/>
                <a:latin typeface="+mn-lt"/>
                <a:ea typeface="+mn-ea"/>
                <a:cs typeface="+mn-cs"/>
              </a:rPr>
              <a:t> cool thing that we can do with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trees is CSG operations. </a:t>
            </a:r>
            <a:r>
              <a:rPr lang="en-US" sz="1200" kern="1200" dirty="0" smtClean="0">
                <a:solidFill>
                  <a:schemeClr val="tx1"/>
                </a:solidFill>
                <a:effectLst/>
                <a:latin typeface="+mn-lt"/>
                <a:ea typeface="+mn-ea"/>
                <a:cs typeface="+mn-cs"/>
              </a:rPr>
              <a:t>CSG stands for Constructive Solid Geometry, which is creating complex geometry by using Boolean operations to combine shapes. The three main operations used in CSG are union (or), Intersection (and), and subtraction.</a:t>
            </a:r>
          </a:p>
        </p:txBody>
      </p:sp>
      <p:sp>
        <p:nvSpPr>
          <p:cNvPr id="4" name="Slide Number Placeholder 3"/>
          <p:cNvSpPr>
            <a:spLocks noGrp="1"/>
          </p:cNvSpPr>
          <p:nvPr>
            <p:ph type="sldNum" sz="quarter" idx="10"/>
          </p:nvPr>
        </p:nvSpPr>
        <p:spPr/>
        <p:txBody>
          <a:bodyPr/>
          <a:lstStyle/>
          <a:p>
            <a:fld id="{2948DFC8-8D5E-4426-9BAB-F9E6FB6C0077}" type="slidenum">
              <a:rPr lang="en-US" smtClean="0"/>
              <a:t>51</a:t>
            </a:fld>
            <a:endParaRPr lang="en-US"/>
          </a:p>
        </p:txBody>
      </p:sp>
    </p:spTree>
    <p:extLst>
      <p:ext uri="{BB962C8B-B14F-4D97-AF65-F5344CB8AC3E}">
        <p14:creationId xmlns:p14="http://schemas.microsoft.com/office/powerpoint/2010/main" val="20879971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perform</a:t>
            </a:r>
            <a:r>
              <a:rPr lang="en-US" sz="1200" kern="1200" baseline="0" dirty="0" smtClean="0">
                <a:solidFill>
                  <a:schemeClr val="tx1"/>
                </a:solidFill>
                <a:effectLst/>
                <a:latin typeface="+mn-lt"/>
                <a:ea typeface="+mn-ea"/>
                <a:cs typeface="+mn-cs"/>
              </a:rPr>
              <a:t> CSG operations with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trees we just need to add 3 functions: Invert, </a:t>
            </a:r>
            <a:r>
              <a:rPr lang="en-US" sz="1200" kern="1200" baseline="0" dirty="0" err="1" smtClean="0">
                <a:solidFill>
                  <a:schemeClr val="tx1"/>
                </a:solidFill>
                <a:effectLst/>
                <a:latin typeface="+mn-lt"/>
                <a:ea typeface="+mn-ea"/>
                <a:cs typeface="+mn-cs"/>
              </a:rPr>
              <a:t>ClipTo</a:t>
            </a:r>
            <a:r>
              <a:rPr lang="en-US" sz="1200" kern="1200" baseline="0" dirty="0" smtClean="0">
                <a:solidFill>
                  <a:schemeClr val="tx1"/>
                </a:solidFill>
                <a:effectLst/>
                <a:latin typeface="+mn-lt"/>
                <a:ea typeface="+mn-ea"/>
                <a:cs typeface="+mn-cs"/>
              </a:rPr>
              <a:t>, and </a:t>
            </a:r>
            <a:r>
              <a:rPr lang="en-US" sz="1200" kern="1200" baseline="0" dirty="0" err="1" smtClean="0">
                <a:solidFill>
                  <a:schemeClr val="tx1"/>
                </a:solidFill>
                <a:effectLst/>
                <a:latin typeface="+mn-lt"/>
                <a:ea typeface="+mn-ea"/>
                <a:cs typeface="+mn-cs"/>
              </a:rPr>
              <a:t>AllTriangles</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52</a:t>
            </a:fld>
            <a:endParaRPr lang="en-US"/>
          </a:p>
        </p:txBody>
      </p:sp>
    </p:spTree>
    <p:extLst>
      <p:ext uri="{BB962C8B-B14F-4D97-AF65-F5344CB8AC3E}">
        <p14:creationId xmlns:p14="http://schemas.microsoft.com/office/powerpoint/2010/main" val="36151257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AllTriangles</a:t>
            </a:r>
            <a:r>
              <a:rPr lang="en-US" sz="1200" kern="1200" baseline="0" dirty="0" smtClean="0">
                <a:solidFill>
                  <a:schemeClr val="tx1"/>
                </a:solidFill>
                <a:effectLst/>
                <a:latin typeface="+mn-lt"/>
                <a:ea typeface="+mn-ea"/>
                <a:cs typeface="+mn-cs"/>
              </a:rPr>
              <a:t> is the simplest function needed. This doesn’t really serve any geometric purpose, but just collects all triangles in the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-tree into a list. This function is needed to combine the results of various operations into one list of triangles (our new shape).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53</a:t>
            </a:fld>
            <a:endParaRPr lang="en-US"/>
          </a:p>
        </p:txBody>
      </p:sp>
    </p:spTree>
    <p:extLst>
      <p:ext uri="{BB962C8B-B14F-4D97-AF65-F5344CB8AC3E}">
        <p14:creationId xmlns:p14="http://schemas.microsoft.com/office/powerpoint/2010/main" val="2928535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invert function simply flips all positive and negative spaces in the tree.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entails 3 steps for each node in the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a:t>
            </a:r>
          </a:p>
          <a:p>
            <a:r>
              <a:rPr lang="en-US" sz="1200" kern="1200" baseline="0" dirty="0" smtClean="0">
                <a:solidFill>
                  <a:schemeClr val="tx1"/>
                </a:solidFill>
                <a:effectLst/>
                <a:latin typeface="+mn-lt"/>
                <a:ea typeface="+mn-ea"/>
                <a:cs typeface="+mn-cs"/>
              </a:rPr>
              <a:t>1. Flip a split plane. This is just multiplying the plane by -1.</a:t>
            </a:r>
          </a:p>
          <a:p>
            <a:r>
              <a:rPr lang="en-US" sz="1200" kern="1200" baseline="0" dirty="0" smtClean="0">
                <a:solidFill>
                  <a:schemeClr val="tx1"/>
                </a:solidFill>
                <a:effectLst/>
                <a:latin typeface="+mn-lt"/>
                <a:ea typeface="+mn-ea"/>
                <a:cs typeface="+mn-cs"/>
              </a:rPr>
              <a:t>2. Flip any contained geometry. With a triangle this amounts to just swapping two points (effectively flipping the sign of the triangle’s normal).</a:t>
            </a:r>
          </a:p>
          <a:p>
            <a:r>
              <a:rPr lang="en-US" sz="1200" kern="1200" baseline="0" dirty="0" smtClean="0">
                <a:solidFill>
                  <a:schemeClr val="tx1"/>
                </a:solidFill>
                <a:effectLst/>
                <a:latin typeface="+mn-lt"/>
                <a:ea typeface="+mn-ea"/>
                <a:cs typeface="+mn-cs"/>
              </a:rPr>
              <a:t>3. Swap the front and back-side pointers. When the tree is inverted what was the positive sub-tree becomes the negative sub-tree.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These steps are performed recursively on each node.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54</a:t>
            </a:fld>
            <a:endParaRPr lang="en-US"/>
          </a:p>
        </p:txBody>
      </p:sp>
    </p:spTree>
    <p:extLst>
      <p:ext uri="{BB962C8B-B14F-4D97-AF65-F5344CB8AC3E}">
        <p14:creationId xmlns:p14="http://schemas.microsoft.com/office/powerpoint/2010/main" val="17750210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A-&gt;</a:t>
            </a:r>
            <a:r>
              <a:rPr lang="en-US" sz="1200" kern="1200" dirty="0" err="1" smtClean="0">
                <a:solidFill>
                  <a:schemeClr val="tx1"/>
                </a:solidFill>
                <a:effectLst/>
                <a:latin typeface="+mn-lt"/>
                <a:ea typeface="+mn-ea"/>
                <a:cs typeface="+mn-cs"/>
              </a:rPr>
              <a:t>Clip</a:t>
            </a:r>
            <a:r>
              <a:rPr lang="en-US" sz="1200" kern="1200" baseline="0" dirty="0" err="1"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(B) will remove all geometry of A that is inside B.</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55</a:t>
            </a:fld>
            <a:endParaRPr lang="en-US"/>
          </a:p>
        </p:txBody>
      </p:sp>
    </p:spTree>
    <p:extLst>
      <p:ext uri="{BB962C8B-B14F-4D97-AF65-F5344CB8AC3E}">
        <p14:creationId xmlns:p14="http://schemas.microsoft.com/office/powerpoint/2010/main" val="34482536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a:t>
            </a:r>
            <a:r>
              <a:rPr lang="en-US" sz="1200" kern="1200" baseline="0" dirty="0" smtClean="0">
                <a:solidFill>
                  <a:schemeClr val="tx1"/>
                </a:solidFill>
                <a:effectLst/>
                <a:latin typeface="+mn-lt"/>
                <a:ea typeface="+mn-ea"/>
                <a:cs typeface="+mn-cs"/>
              </a:rPr>
              <a:t> going into the finer details of the </a:t>
            </a:r>
            <a:r>
              <a:rPr lang="en-US" sz="1200" kern="1200" baseline="0" dirty="0" err="1" smtClean="0">
                <a:solidFill>
                  <a:schemeClr val="tx1"/>
                </a:solidFill>
                <a:effectLst/>
                <a:latin typeface="+mn-lt"/>
                <a:ea typeface="+mn-ea"/>
                <a:cs typeface="+mn-cs"/>
              </a:rPr>
              <a:t>ClipTo</a:t>
            </a:r>
            <a:r>
              <a:rPr lang="en-US" sz="1200" kern="1200" baseline="0" dirty="0" smtClean="0">
                <a:solidFill>
                  <a:schemeClr val="tx1"/>
                </a:solidFill>
                <a:effectLst/>
                <a:latin typeface="+mn-lt"/>
                <a:ea typeface="+mn-ea"/>
                <a:cs typeface="+mn-cs"/>
              </a:rPr>
              <a:t> function, we need to understand how to clip a triangle against a tree. </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need to recursively split a triangle against all nodes in the tree. Any triangles on the front side of a split plane are recursively clipped to the front children and vice versa for the back side. Any triangle that ends up in a solid leaf is fully contained within the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-volume and is deleted. How do we determine if a triangle ends up in a solid leaf? Even if we don’t explicitly construct a solid-leaf tree we can classify any geometry as being in a solid leaf if it ends up on the back side of a split plane that has no back side children.</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There’s one extra caveat here: How do we deal with coplanar triangles? Group them with either the front or back triangles depending on the direction they are facing. If a triangle’s normal faces the same way as the split plane’s normal then group it with the front triangles, otherwise the back triangles.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56</a:t>
            </a:fld>
            <a:endParaRPr lang="en-US"/>
          </a:p>
        </p:txBody>
      </p:sp>
    </p:spTree>
    <p:extLst>
      <p:ext uri="{BB962C8B-B14F-4D97-AF65-F5344CB8AC3E}">
        <p14:creationId xmlns:p14="http://schemas.microsoft.com/office/powerpoint/2010/main" val="26275063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for an example. We have a </a:t>
            </a:r>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-tree</a:t>
            </a:r>
            <a:r>
              <a:rPr lang="en-US" sz="1200" kern="1200" baseline="0" dirty="0" smtClean="0">
                <a:solidFill>
                  <a:schemeClr val="tx1"/>
                </a:solidFill>
                <a:effectLst/>
                <a:latin typeface="+mn-lt"/>
                <a:ea typeface="+mn-ea"/>
                <a:cs typeface="+mn-cs"/>
              </a:rPr>
              <a:t> representing a triangle (because it’s simpler). We are clipping the triangle A against this tree.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 the left we have the geometry that we’re actually splitting and on the right we have a diagram of the tree. Note that any small triangles on the diagram on the right are where various triangles are in the tree traversal.</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57</a:t>
            </a:fld>
            <a:endParaRPr lang="en-US"/>
          </a:p>
        </p:txBody>
      </p:sp>
    </p:spTree>
    <p:extLst>
      <p:ext uri="{BB962C8B-B14F-4D97-AF65-F5344CB8AC3E}">
        <p14:creationId xmlns:p14="http://schemas.microsoft.com/office/powerpoint/2010/main" val="3735010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First we split A by plane 1. B is on the positive side of the split plane so it traverses down the positive side of the tree. Likewise A </a:t>
            </a:r>
            <a:r>
              <a:rPr lang="en-US" sz="1200" kern="1200" baseline="0" dirty="0" err="1" smtClean="0">
                <a:solidFill>
                  <a:schemeClr val="tx1"/>
                </a:solidFill>
                <a:effectLst/>
                <a:latin typeface="+mn-lt"/>
                <a:ea typeface="+mn-ea"/>
                <a:cs typeface="+mn-cs"/>
              </a:rPr>
              <a:t>recurses</a:t>
            </a:r>
            <a:r>
              <a:rPr lang="en-US" sz="1200" kern="1200" baseline="0" dirty="0" smtClean="0">
                <a:solidFill>
                  <a:schemeClr val="tx1"/>
                </a:solidFill>
                <a:effectLst/>
                <a:latin typeface="+mn-lt"/>
                <a:ea typeface="+mn-ea"/>
                <a:cs typeface="+mn-cs"/>
              </a:rPr>
              <a:t> down the negative side. Note that B reaches an empty leaf here, this means that B will not get clipped and will end up in the final shape.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Also note that I’m not bothering to turn A from a polygon to a triangle. This algorithm can either work with polygons or you can re-triangulate at each step.</a:t>
            </a:r>
          </a:p>
        </p:txBody>
      </p:sp>
      <p:sp>
        <p:nvSpPr>
          <p:cNvPr id="4" name="Slide Number Placeholder 3"/>
          <p:cNvSpPr>
            <a:spLocks noGrp="1"/>
          </p:cNvSpPr>
          <p:nvPr>
            <p:ph type="sldNum" sz="quarter" idx="10"/>
          </p:nvPr>
        </p:nvSpPr>
        <p:spPr/>
        <p:txBody>
          <a:bodyPr/>
          <a:lstStyle/>
          <a:p>
            <a:fld id="{2948DFC8-8D5E-4426-9BAB-F9E6FB6C0077}" type="slidenum">
              <a:rPr lang="en-US" smtClean="0"/>
              <a:t>58</a:t>
            </a:fld>
            <a:endParaRPr lang="en-US"/>
          </a:p>
        </p:txBody>
      </p:sp>
    </p:spTree>
    <p:extLst>
      <p:ext uri="{BB962C8B-B14F-4D97-AF65-F5344CB8AC3E}">
        <p14:creationId xmlns:p14="http://schemas.microsoft.com/office/powerpoint/2010/main" val="29638715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we continue to </a:t>
            </a:r>
            <a:r>
              <a:rPr lang="en-US" sz="1200" kern="1200" baseline="0" dirty="0" err="1" smtClean="0">
                <a:solidFill>
                  <a:schemeClr val="tx1"/>
                </a:solidFill>
                <a:effectLst/>
                <a:latin typeface="+mn-lt"/>
                <a:ea typeface="+mn-ea"/>
                <a:cs typeface="+mn-cs"/>
              </a:rPr>
              <a:t>recurse</a:t>
            </a:r>
            <a:r>
              <a:rPr lang="en-US" sz="1200" kern="1200" baseline="0" dirty="0" smtClean="0">
                <a:solidFill>
                  <a:schemeClr val="tx1"/>
                </a:solidFill>
                <a:effectLst/>
                <a:latin typeface="+mn-lt"/>
                <a:ea typeface="+mn-ea"/>
                <a:cs typeface="+mn-cs"/>
              </a:rPr>
              <a:t> with A, this time splitting against plane 2. Triangle C ends up in an empty leaf so it’s is finished </a:t>
            </a:r>
            <a:r>
              <a:rPr lang="en-US" sz="1200" kern="1200" baseline="0" dirty="0" err="1" smtClean="0">
                <a:solidFill>
                  <a:schemeClr val="tx1"/>
                </a:solidFill>
                <a:effectLst/>
                <a:latin typeface="+mn-lt"/>
                <a:ea typeface="+mn-ea"/>
                <a:cs typeface="+mn-cs"/>
              </a:rPr>
              <a:t>recursiing</a:t>
            </a:r>
            <a:r>
              <a:rPr lang="en-US" sz="1200" kern="1200" baseline="0" dirty="0" smtClean="0">
                <a:solidFill>
                  <a:schemeClr val="tx1"/>
                </a:solidFill>
                <a:effectLst/>
                <a:latin typeface="+mn-lt"/>
                <a:ea typeface="+mn-ea"/>
                <a:cs typeface="+mn-cs"/>
              </a:rPr>
              <a:t>. A needs to continue down the tree though.</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59</a:t>
            </a:fld>
            <a:endParaRPr lang="en-US"/>
          </a:p>
        </p:txBody>
      </p:sp>
    </p:spTree>
    <p:extLst>
      <p:ext uri="{BB962C8B-B14F-4D97-AF65-F5344CB8AC3E}">
        <p14:creationId xmlns:p14="http://schemas.microsoft.com/office/powerpoint/2010/main" val="72098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node-storing </a:t>
            </a:r>
            <a:r>
              <a:rPr lang="en-US" sz="1200" kern="1200" dirty="0" err="1" smtClean="0">
                <a:solidFill>
                  <a:schemeClr val="tx1"/>
                </a:solidFill>
                <a:effectLst/>
                <a:latin typeface="+mn-lt"/>
                <a:ea typeface="+mn-ea"/>
                <a:cs typeface="+mn-cs"/>
              </a:rPr>
              <a:t>bsp</a:t>
            </a:r>
            <a:r>
              <a:rPr lang="en-US" sz="1200" kern="1200" dirty="0" smtClean="0">
                <a:solidFill>
                  <a:schemeClr val="tx1"/>
                </a:solidFill>
                <a:effectLst/>
                <a:latin typeface="+mn-lt"/>
                <a:ea typeface="+mn-ea"/>
                <a:cs typeface="+mn-cs"/>
              </a:rPr>
              <a:t>-tree is able to store geometry in the internal nodes as well as leaf nodes. In</a:t>
            </a:r>
            <a:r>
              <a:rPr lang="en-US" sz="1200" kern="1200" baseline="0" dirty="0" smtClean="0">
                <a:solidFill>
                  <a:schemeClr val="tx1"/>
                </a:solidFill>
                <a:effectLst/>
                <a:latin typeface="+mn-lt"/>
                <a:ea typeface="+mn-ea"/>
                <a:cs typeface="+mn-cs"/>
              </a:rPr>
              <a:t> particular, when we have co-planar geometry we store them in the node itself. This is the tree we’ll be constructing for our assignment.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kind of tree isn’t without its problems though, in particular it’s not as well suited for collision tests. As we traverse down the tree to perform collision detection we have to check all polygons stored within a node. This can waste a lot of time if we determine further down the tree that we’re outside.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14630408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we split against plane 3. Finally we end up with A being in a solid leaf node, meaning it is fully contained inside the mesh of the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tree.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60</a:t>
            </a:fld>
            <a:endParaRPr lang="en-US"/>
          </a:p>
        </p:txBody>
      </p:sp>
    </p:spTree>
    <p:extLst>
      <p:ext uri="{BB962C8B-B14F-4D97-AF65-F5344CB8AC3E}">
        <p14:creationId xmlns:p14="http://schemas.microsoft.com/office/powerpoint/2010/main" val="6017086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we can remove A and get the resultant shape after clipping. In this case we get 3 disjoint triangles, but we could’ve gotten pieces that were still connected.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61</a:t>
            </a:fld>
            <a:endParaRPr lang="en-US"/>
          </a:p>
        </p:txBody>
      </p:sp>
    </p:spTree>
    <p:extLst>
      <p:ext uri="{BB962C8B-B14F-4D97-AF65-F5344CB8AC3E}">
        <p14:creationId xmlns:p14="http://schemas.microsoft.com/office/powerpoint/2010/main" val="278422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implement</a:t>
            </a:r>
            <a:r>
              <a:rPr lang="en-US" sz="1200" kern="1200" baseline="0" dirty="0" smtClean="0">
                <a:solidFill>
                  <a:schemeClr val="tx1"/>
                </a:solidFill>
                <a:effectLst/>
                <a:latin typeface="+mn-lt"/>
                <a:ea typeface="+mn-ea"/>
                <a:cs typeface="+mn-cs"/>
              </a:rPr>
              <a:t> the </a:t>
            </a:r>
            <a:r>
              <a:rPr lang="en-US" sz="1200" kern="1200" baseline="0" dirty="0" err="1" smtClean="0">
                <a:solidFill>
                  <a:schemeClr val="tx1"/>
                </a:solidFill>
                <a:effectLst/>
                <a:latin typeface="+mn-lt"/>
                <a:ea typeface="+mn-ea"/>
                <a:cs typeface="+mn-cs"/>
              </a:rPr>
              <a:t>ClipTo</a:t>
            </a:r>
            <a:r>
              <a:rPr lang="en-US" sz="1200" kern="1200" baseline="0" dirty="0" smtClean="0">
                <a:solidFill>
                  <a:schemeClr val="tx1"/>
                </a:solidFill>
                <a:effectLst/>
                <a:latin typeface="+mn-lt"/>
                <a:ea typeface="+mn-ea"/>
                <a:cs typeface="+mn-cs"/>
              </a:rPr>
              <a:t> function now we just need to clip all of the triangles of tree A against tree B. We could do this by collecting all triangles of A using the </a:t>
            </a:r>
            <a:r>
              <a:rPr lang="en-US" sz="1200" kern="1200" baseline="0" dirty="0" err="1" smtClean="0">
                <a:solidFill>
                  <a:schemeClr val="tx1"/>
                </a:solidFill>
                <a:effectLst/>
                <a:latin typeface="+mn-lt"/>
                <a:ea typeface="+mn-ea"/>
                <a:cs typeface="+mn-cs"/>
              </a:rPr>
              <a:t>AllTriangles</a:t>
            </a:r>
            <a:r>
              <a:rPr lang="en-US" sz="1200" kern="1200" baseline="0" dirty="0" smtClean="0">
                <a:solidFill>
                  <a:schemeClr val="tx1"/>
                </a:solidFill>
                <a:effectLst/>
                <a:latin typeface="+mn-lt"/>
                <a:ea typeface="+mn-ea"/>
                <a:cs typeface="+mn-cs"/>
              </a:rPr>
              <a:t> function that then clip each one, but we want to preserve the </a:t>
            </a:r>
            <a:r>
              <a:rPr lang="en-US" sz="1200" kern="1200" baseline="0" dirty="0" err="1" smtClean="0">
                <a:solidFill>
                  <a:schemeClr val="tx1"/>
                </a:solidFill>
                <a:effectLst/>
                <a:latin typeface="+mn-lt"/>
                <a:ea typeface="+mn-ea"/>
                <a:cs typeface="+mn-cs"/>
              </a:rPr>
              <a:t>bsp</a:t>
            </a:r>
            <a:r>
              <a:rPr lang="en-US" sz="1200" kern="1200" baseline="0" dirty="0" smtClean="0">
                <a:solidFill>
                  <a:schemeClr val="tx1"/>
                </a:solidFill>
                <a:effectLst/>
                <a:latin typeface="+mn-lt"/>
                <a:ea typeface="+mn-ea"/>
                <a:cs typeface="+mn-cs"/>
              </a:rPr>
              <a:t> structure of tree A. Because of this we can just </a:t>
            </a:r>
            <a:r>
              <a:rPr lang="en-US" sz="1200" kern="1200" baseline="0" dirty="0" err="1" smtClean="0">
                <a:solidFill>
                  <a:schemeClr val="tx1"/>
                </a:solidFill>
                <a:effectLst/>
                <a:latin typeface="+mn-lt"/>
                <a:ea typeface="+mn-ea"/>
                <a:cs typeface="+mn-cs"/>
              </a:rPr>
              <a:t>recurse</a:t>
            </a:r>
            <a:r>
              <a:rPr lang="en-US" sz="1200" kern="1200" baseline="0" dirty="0" smtClean="0">
                <a:solidFill>
                  <a:schemeClr val="tx1"/>
                </a:solidFill>
                <a:effectLst/>
                <a:latin typeface="+mn-lt"/>
                <a:ea typeface="+mn-ea"/>
                <a:cs typeface="+mn-cs"/>
              </a:rPr>
              <a:t> through tree A and clip any triangles against B.</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Note that we can’t do any optimizations by clipping a triangle in A against a portion of B; we have to send each triangle in A down the root of tree B.</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62</a:t>
            </a:fld>
            <a:endParaRPr lang="en-US"/>
          </a:p>
        </p:txBody>
      </p:sp>
    </p:spTree>
    <p:extLst>
      <p:ext uri="{BB962C8B-B14F-4D97-AF65-F5344CB8AC3E}">
        <p14:creationId xmlns:p14="http://schemas.microsoft.com/office/powerpoint/2010/main" val="31165532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a union</a:t>
            </a:r>
            <a:r>
              <a:rPr lang="en-US" baseline="0" dirty="0" smtClean="0"/>
              <a:t> we want remove all geometry of A that is inside B and vice-versa. This is now easy to do with the </a:t>
            </a:r>
            <a:r>
              <a:rPr lang="en-US" baseline="0" dirty="0" err="1" smtClean="0"/>
              <a:t>ClipTo</a:t>
            </a:r>
            <a:r>
              <a:rPr lang="en-US" baseline="0" dirty="0" smtClean="0"/>
              <a:t> function. </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63</a:t>
            </a:fld>
            <a:endParaRPr lang="en-US"/>
          </a:p>
        </p:txBody>
      </p:sp>
    </p:spTree>
    <p:extLst>
      <p:ext uri="{BB962C8B-B14F-4D97-AF65-F5344CB8AC3E}">
        <p14:creationId xmlns:p14="http://schemas.microsoft.com/office/powerpoint/2010/main" val="18540712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finish of the Union function we just have to take</a:t>
            </a:r>
            <a:r>
              <a:rPr lang="en-US" baseline="0" dirty="0" smtClean="0"/>
              <a:t> the results from each clip operation and merge them together using the </a:t>
            </a:r>
            <a:r>
              <a:rPr lang="en-US" baseline="0" dirty="0" err="1" smtClean="0"/>
              <a:t>AllTriangles</a:t>
            </a:r>
            <a:r>
              <a:rPr lang="en-US" baseline="0" dirty="0" smtClean="0"/>
              <a:t> function.</a:t>
            </a:r>
          </a:p>
          <a:p>
            <a:endParaRPr lang="en-US" baseline="0" dirty="0" smtClean="0"/>
          </a:p>
          <a:p>
            <a:r>
              <a:rPr lang="en-US" baseline="0" dirty="0" smtClean="0"/>
              <a:t>There is one extra thing to consider here though, what happens to coplanar faces?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64</a:t>
            </a:fld>
            <a:endParaRPr lang="en-US"/>
          </a:p>
        </p:txBody>
      </p:sp>
    </p:spTree>
    <p:extLst>
      <p:ext uri="{BB962C8B-B14F-4D97-AF65-F5344CB8AC3E}">
        <p14:creationId xmlns:p14="http://schemas.microsoft.com/office/powerpoint/2010/main" val="4917469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current union algorithm will not work correctly for coplanar faces. We’ll end up with a duplicate copy of geometry.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65</a:t>
            </a:fld>
            <a:endParaRPr lang="en-US"/>
          </a:p>
        </p:txBody>
      </p:sp>
    </p:spTree>
    <p:extLst>
      <p:ext uri="{BB962C8B-B14F-4D97-AF65-F5344CB8AC3E}">
        <p14:creationId xmlns:p14="http://schemas.microsoft.com/office/powerpoint/2010/main" val="42443608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 this is easy to</a:t>
            </a:r>
            <a:r>
              <a:rPr lang="en-US" baseline="0" dirty="0" smtClean="0"/>
              <a:t> fix: we can simply invert B and then clip it again to A. Any geometry in B that was outside of A will not be affected, only geometry that was inside and previously left alone: aka coplanar geometry.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66</a:t>
            </a:fld>
            <a:endParaRPr lang="en-US"/>
          </a:p>
        </p:txBody>
      </p:sp>
    </p:spTree>
    <p:extLst>
      <p:ext uri="{BB962C8B-B14F-4D97-AF65-F5344CB8AC3E}">
        <p14:creationId xmlns:p14="http://schemas.microsoft.com/office/powerpoint/2010/main" val="2788530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can we build up the</a:t>
            </a:r>
            <a:r>
              <a:rPr lang="en-US" baseline="0" dirty="0" smtClean="0"/>
              <a:t> other CSG operations? The answer is to use Boolean logic!</a:t>
            </a:r>
          </a:p>
          <a:p>
            <a:endParaRPr lang="en-US" baseline="0" dirty="0" smtClean="0"/>
          </a:p>
          <a:p>
            <a:r>
              <a:rPr lang="en-US" baseline="0" dirty="0" smtClean="0"/>
              <a:t>If we think about it, a union is equivalent to an “Or” operator, that is a point is in the union of A and B if it is in A or it is inside B.</a:t>
            </a:r>
          </a:p>
          <a:p>
            <a:r>
              <a:rPr lang="en-US" baseline="0" dirty="0" smtClean="0"/>
              <a:t>Likewise we can think of the invert function as being a “Not” operator as it reverses a point test.</a:t>
            </a:r>
          </a:p>
          <a:p>
            <a:endParaRPr lang="en-US" baseline="0" dirty="0" smtClean="0"/>
          </a:p>
          <a:p>
            <a:r>
              <a:rPr lang="en-US" baseline="0" dirty="0" smtClean="0"/>
              <a:t>Now we can build up more complicated Boolean operations by using these building blocks.</a:t>
            </a:r>
          </a:p>
          <a:p>
            <a:endParaRPr lang="en-US" baseline="0" dirty="0" smtClean="0"/>
          </a:p>
          <a:p>
            <a:r>
              <a:rPr lang="en-US" baseline="0" dirty="0" smtClean="0"/>
              <a:t>Ideally we can build up Intersection and Subtraction by relating them to Boolean operations. Intersection is easy enough as it’s just the “And” operator, that is a point is in the intersection of two shapes only if it is inside A and inside B.</a:t>
            </a:r>
          </a:p>
          <a:p>
            <a:endParaRPr lang="en-US" baseline="0" dirty="0" smtClean="0"/>
          </a:p>
          <a:p>
            <a:r>
              <a:rPr lang="en-US" baseline="0" dirty="0" smtClean="0"/>
              <a:t>So how do we use Boolean logic to make an “And operator”?</a:t>
            </a:r>
          </a:p>
        </p:txBody>
      </p:sp>
      <p:sp>
        <p:nvSpPr>
          <p:cNvPr id="4" name="Slide Number Placeholder 3"/>
          <p:cNvSpPr>
            <a:spLocks noGrp="1"/>
          </p:cNvSpPr>
          <p:nvPr>
            <p:ph type="sldNum" sz="quarter" idx="10"/>
          </p:nvPr>
        </p:nvSpPr>
        <p:spPr/>
        <p:txBody>
          <a:bodyPr/>
          <a:lstStyle/>
          <a:p>
            <a:fld id="{2948DFC8-8D5E-4426-9BAB-F9E6FB6C0077}" type="slidenum">
              <a:rPr lang="en-US" smtClean="0"/>
              <a:t>67</a:t>
            </a:fld>
            <a:endParaRPr lang="en-US"/>
          </a:p>
        </p:txBody>
      </p:sp>
    </p:spTree>
    <p:extLst>
      <p:ext uri="{BB962C8B-B14F-4D97-AF65-F5344CB8AC3E}">
        <p14:creationId xmlns:p14="http://schemas.microsoft.com/office/powerpoint/2010/main" val="1954687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Using a truth table is the easiest way to see how we can represent </a:t>
                </a:r>
                <a14:m>
                  <m:oMath xmlns:m="http://schemas.openxmlformats.org/officeDocument/2006/math">
                    <m:r>
                      <a:rPr lang="en-US" b="0" i="1" baseline="0" smtClean="0">
                        <a:latin typeface="Cambria Math" panose="02040503050406030204" pitchFamily="18" charset="0"/>
                      </a:rPr>
                      <m:t>𝐴</m:t>
                    </m:r>
                    <m:r>
                      <a:rPr lang="en-US" b="0" i="1" baseline="0" smtClean="0">
                        <a:latin typeface="Cambria Math" panose="02040503050406030204" pitchFamily="18" charset="0"/>
                      </a:rPr>
                      <m:t>&amp;</m:t>
                    </m:r>
                    <m:r>
                      <a:rPr lang="en-US" b="0" i="1" baseline="0" smtClean="0">
                        <a:latin typeface="Cambria Math" panose="02040503050406030204" pitchFamily="18" charset="0"/>
                      </a:rPr>
                      <m:t>𝐵</m:t>
                    </m:r>
                  </m:oMath>
                </a14:m>
                <a:r>
                  <a:rPr lang="en-US" baseline="0" dirty="0" smtClean="0"/>
                  <a:t>.</a:t>
                </a:r>
              </a:p>
              <a:p>
                <a:r>
                  <a:rPr lang="en-US" baseline="0" dirty="0" smtClean="0"/>
                  <a:t>Now we can just write the intersection using the Invert and Union functions.</a:t>
                </a:r>
              </a:p>
            </p:txBody>
          </p:sp>
        </mc:Choice>
        <mc:Fallback xmlns="">
          <p:sp>
            <p:nvSpPr>
              <p:cNvPr id="3" name="Notes Placeholder 2"/>
              <p:cNvSpPr>
                <a:spLocks noGrp="1"/>
              </p:cNvSpPr>
              <p:nvPr>
                <p:ph type="body" idx="1"/>
              </p:nvPr>
            </p:nvSpPr>
            <p:spPr/>
            <p:txBody>
              <a:bodyPr/>
              <a:lstStyle/>
              <a:p>
                <a:r>
                  <a:rPr lang="en-US" baseline="0" dirty="0" smtClean="0"/>
                  <a:t>Using a truth table is the easiest way to see how we can represent </a:t>
                </a:r>
                <a:r>
                  <a:rPr lang="en-US" b="0" i="0" baseline="0" smtClean="0">
                    <a:latin typeface="Cambria Math" panose="02040503050406030204" pitchFamily="18" charset="0"/>
                  </a:rPr>
                  <a:t>𝐴&amp;𝐵</a:t>
                </a:r>
                <a:r>
                  <a:rPr lang="en-US" baseline="0" dirty="0" smtClean="0"/>
                  <a:t>.</a:t>
                </a:r>
              </a:p>
              <a:p>
                <a:r>
                  <a:rPr lang="en-US" baseline="0" dirty="0" smtClean="0"/>
                  <a:t>Now we can just write the intersection using the Invert and Union functions.</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68</a:t>
            </a:fld>
            <a:endParaRPr lang="en-US"/>
          </a:p>
        </p:txBody>
      </p:sp>
    </p:spTree>
    <p:extLst>
      <p:ext uri="{BB962C8B-B14F-4D97-AF65-F5344CB8AC3E}">
        <p14:creationId xmlns:p14="http://schemas.microsoft.com/office/powerpoint/2010/main" val="4091540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Likewise we can write </a:t>
                </a:r>
                <a14:m>
                  <m:oMath xmlns:m="http://schemas.openxmlformats.org/officeDocument/2006/math">
                    <m:r>
                      <a:rPr lang="en-US" b="0" i="1" baseline="0" dirty="0" smtClean="0">
                        <a:latin typeface="Cambria Math" panose="02040503050406030204" pitchFamily="18" charset="0"/>
                      </a:rPr>
                      <m:t>𝐴</m:t>
                    </m:r>
                    <m:r>
                      <a:rPr lang="en-US" b="0" i="1" baseline="0" dirty="0" smtClean="0">
                        <a:latin typeface="Cambria Math" panose="02040503050406030204" pitchFamily="18" charset="0"/>
                      </a:rPr>
                      <m:t>−</m:t>
                    </m:r>
                    <m:r>
                      <a:rPr lang="en-US" b="0" i="1" baseline="0" dirty="0" smtClean="0">
                        <a:latin typeface="Cambria Math" panose="02040503050406030204" pitchFamily="18" charset="0"/>
                      </a:rPr>
                      <m:t>𝐵</m:t>
                    </m:r>
                  </m:oMath>
                </a14:m>
                <a:r>
                  <a:rPr lang="en-US" baseline="0" dirty="0" smtClean="0"/>
                  <a:t> using Boolean operations. This one is a bit harder to visualize at first. One method is to just realize that a subtraction is equivalent to saying we want all of A that is not in B, or </a:t>
                </a:r>
                <a14:m>
                  <m:oMath xmlns:m="http://schemas.openxmlformats.org/officeDocument/2006/math">
                    <m:r>
                      <a:rPr lang="en-US" b="0" i="1" baseline="0" smtClean="0">
                        <a:latin typeface="Cambria Math" panose="02040503050406030204" pitchFamily="18" charset="0"/>
                      </a:rPr>
                      <m:t>𝐴</m:t>
                    </m:r>
                    <m:r>
                      <a:rPr lang="en-US" b="0" i="1" baseline="0" smtClean="0">
                        <a:latin typeface="Cambria Math" panose="02040503050406030204" pitchFamily="18" charset="0"/>
                      </a:rPr>
                      <m:t>&amp;~</m:t>
                    </m:r>
                    <m:r>
                      <a:rPr lang="en-US" b="0" i="1" baseline="0" smtClean="0">
                        <a:latin typeface="Cambria Math" panose="02040503050406030204" pitchFamily="18" charset="0"/>
                      </a:rPr>
                      <m:t>𝐵</m:t>
                    </m:r>
                  </m:oMath>
                </a14:m>
                <a:r>
                  <a:rPr lang="en-US" baseline="0" dirty="0" smtClean="0"/>
                  <a:t>.</a:t>
                </a:r>
              </a:p>
            </p:txBody>
          </p:sp>
        </mc:Choice>
        <mc:Fallback xmlns="">
          <p:sp>
            <p:nvSpPr>
              <p:cNvPr id="3" name="Notes Placeholder 2"/>
              <p:cNvSpPr>
                <a:spLocks noGrp="1"/>
              </p:cNvSpPr>
              <p:nvPr>
                <p:ph type="body" idx="1"/>
              </p:nvPr>
            </p:nvSpPr>
            <p:spPr/>
            <p:txBody>
              <a:bodyPr/>
              <a:lstStyle/>
              <a:p>
                <a:r>
                  <a:rPr lang="en-US" baseline="0" dirty="0" smtClean="0"/>
                  <a:t>Likewise we can write </a:t>
                </a:r>
                <a:r>
                  <a:rPr lang="en-US" b="0" i="0" baseline="0" dirty="0" smtClean="0">
                    <a:latin typeface="Cambria Math" panose="02040503050406030204" pitchFamily="18" charset="0"/>
                  </a:rPr>
                  <a:t>𝐴−𝐵</a:t>
                </a:r>
                <a:r>
                  <a:rPr lang="en-US" baseline="0" dirty="0" smtClean="0"/>
                  <a:t> using Boolean operations. This one is a bit harder to visualize at first. One method is to just realize that a subtraction is equivalent to saying we want all of A that is not in B, or </a:t>
                </a:r>
                <a:r>
                  <a:rPr lang="en-US" b="0" i="0" baseline="0" smtClean="0">
                    <a:latin typeface="Cambria Math" panose="02040503050406030204" pitchFamily="18" charset="0"/>
                  </a:rPr>
                  <a:t>𝐴&amp;~𝐵</a:t>
                </a:r>
                <a:r>
                  <a:rPr lang="en-US" baseline="0"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69</a:t>
            </a:fld>
            <a:endParaRPr lang="en-US"/>
          </a:p>
        </p:txBody>
      </p:sp>
    </p:spTree>
    <p:extLst>
      <p:ext uri="{BB962C8B-B14F-4D97-AF65-F5344CB8AC3E}">
        <p14:creationId xmlns:p14="http://schemas.microsoft.com/office/powerpoint/2010/main" val="212738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leaf</a:t>
            </a:r>
            <a:r>
              <a:rPr lang="en-US" baseline="0" dirty="0" smtClean="0"/>
              <a:t> storing tree will not store any geometry in an internal node. When a coplanar node is encountered then the geometry is passed down one side and marked so it can’t be selected again for a split plane. Which side it’s passed down isn’t particularly important, but one approach is to send it down the positive or negative side based upon the sign of the normal compared to the split plane’s normal.</a:t>
            </a:r>
          </a:p>
          <a:p>
            <a:endParaRPr lang="en-US" baseline="0" dirty="0" smtClean="0"/>
          </a:p>
          <a:p>
            <a:r>
              <a:rPr lang="en-US" baseline="0" dirty="0" smtClean="0"/>
              <a:t>This tree works out a bit better for collision detection purposes as we can early out with less work since there’s no geometry stored in an internal node. </a:t>
            </a:r>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4368947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70</a:t>
            </a:fld>
            <a:endParaRPr lang="en-US"/>
          </a:p>
        </p:txBody>
      </p:sp>
    </p:spTree>
    <p:extLst>
      <p:ext uri="{BB962C8B-B14F-4D97-AF65-F5344CB8AC3E}">
        <p14:creationId xmlns:p14="http://schemas.microsoft.com/office/powerpoint/2010/main" val="2817302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kind of </a:t>
            </a:r>
            <a:r>
              <a:rPr lang="en-US" dirty="0" err="1" smtClean="0"/>
              <a:t>bsp</a:t>
            </a:r>
            <a:r>
              <a:rPr lang="en-US" baseline="0" dirty="0" smtClean="0"/>
              <a:t> tree doesn’t even store the geometry itself, but just marks leaf nodes as either empty or solid (E or S in the picture). With this kind of tree we can tell if a point ends up inside or outside a mesh. This kind of tree only makes sense when we use the </a:t>
            </a:r>
            <a:r>
              <a:rPr lang="en-US" baseline="0" dirty="0" err="1" smtClean="0"/>
              <a:t>bsp</a:t>
            </a:r>
            <a:r>
              <a:rPr lang="en-US" baseline="0" dirty="0" smtClean="0"/>
              <a:t> tree on water-tight meshes.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15892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auto-partitioning helps us in greatly reducing the number of split candidates, it </a:t>
            </a:r>
            <a:r>
              <a:rPr lang="en-US" baseline="0" dirty="0" smtClean="0"/>
              <a:t>sometimes creates poor splits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142451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2/28/2018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189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2/28/2018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399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2/28/2018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594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2/28/2018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78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2/28/2018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20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2/28/2018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94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2/28/2018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4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2/28/2018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479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2/28/2018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901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2/28/2018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430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2/28/2018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63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2/28/2018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696606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7.emf"/><Relationship Id="rId7"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emf"/><Relationship Id="rId4" Type="http://schemas.openxmlformats.org/officeDocument/2006/relationships/image" Target="../media/image31.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9.emf"/><Relationship Id="rId5" Type="http://schemas.openxmlformats.org/officeDocument/2006/relationships/package" Target="../embeddings/Microsoft_Visio_Drawing1.vsdx"/><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emf"/></Relationships>
</file>

<file path=ppt/slides/_rels/slide4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image" Target="../media/image43.emf"/></Relationships>
</file>

<file path=ppt/slides/_rels/slide4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46.emf"/><Relationship Id="rId7"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4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47.emf"/><Relationship Id="rId9" Type="http://schemas.openxmlformats.org/officeDocument/2006/relationships/image" Target="../media/image7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8.emf"/><Relationship Id="rId5" Type="http://schemas.openxmlformats.org/officeDocument/2006/relationships/package" Target="../embeddings/Microsoft_Visio_Drawing2.vsdx"/><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5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58.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5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0.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61.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74.emf"/><Relationship Id="rId4" Type="http://schemas.openxmlformats.org/officeDocument/2006/relationships/image" Target="../media/image73.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70.png"/></Relationships>
</file>

<file path=ppt/slides/_rels/slide68.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BSP Trees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05467" y="6183053"/>
            <a:ext cx="3202577" cy="483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auto-partitioning</a:t>
            </a:r>
            <a:endParaRPr lang="en-US" dirty="0"/>
          </a:p>
        </p:txBody>
      </p:sp>
      <p:sp>
        <p:nvSpPr>
          <p:cNvPr id="9" name="Content Placeholder 2"/>
          <p:cNvSpPr txBox="1">
            <a:spLocks/>
          </p:cNvSpPr>
          <p:nvPr/>
        </p:nvSpPr>
        <p:spPr>
          <a:xfrm>
            <a:off x="6236900" y="6184376"/>
            <a:ext cx="3202577" cy="483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arbitrary splits</a:t>
            </a:r>
            <a:endParaRPr lang="en-US" dirty="0"/>
          </a:p>
        </p:txBody>
      </p:sp>
      <p:sp>
        <p:nvSpPr>
          <p:cNvPr id="2" name="Title 1"/>
          <p:cNvSpPr>
            <a:spLocks noGrp="1"/>
          </p:cNvSpPr>
          <p:nvPr>
            <p:ph type="title"/>
          </p:nvPr>
        </p:nvSpPr>
        <p:spPr/>
        <p:txBody>
          <a:bodyPr/>
          <a:lstStyle/>
          <a:p>
            <a:r>
              <a:rPr lang="en-US" dirty="0" smtClean="0"/>
              <a:t>Auto vs. Arbitrary</a:t>
            </a:r>
            <a:endParaRPr lang="en-US" dirty="0"/>
          </a:p>
        </p:txBody>
      </p:sp>
      <p:sp>
        <p:nvSpPr>
          <p:cNvPr id="3" name="Content Placeholder 2"/>
          <p:cNvSpPr>
            <a:spLocks noGrp="1"/>
          </p:cNvSpPr>
          <p:nvPr>
            <p:ph idx="1"/>
          </p:nvPr>
        </p:nvSpPr>
        <p:spPr/>
        <p:txBody>
          <a:bodyPr/>
          <a:lstStyle/>
          <a:p>
            <a:pPr marL="0" indent="0">
              <a:buNone/>
            </a:pPr>
            <a:r>
              <a:rPr lang="en-US" dirty="0" smtClean="0"/>
              <a:t>Some times auto-partitioning can’t choose well</a:t>
            </a:r>
          </a:p>
          <a:p>
            <a:pPr marL="0" indent="0">
              <a:buNone/>
            </a:pPr>
            <a:r>
              <a:rPr lang="en-US" dirty="0" smtClean="0"/>
              <a:t>	</a:t>
            </a:r>
            <a:r>
              <a:rPr lang="en-US" sz="2400" dirty="0" smtClean="0"/>
              <a:t>1. Forcing splits that aren’t necessary</a:t>
            </a:r>
          </a:p>
        </p:txBody>
      </p:sp>
      <p:pic>
        <p:nvPicPr>
          <p:cNvPr id="5" name="Picture 4"/>
          <p:cNvPicPr>
            <a:picLocks noChangeAspect="1"/>
          </p:cNvPicPr>
          <p:nvPr/>
        </p:nvPicPr>
        <p:blipFill>
          <a:blip r:embed="rId3"/>
          <a:stretch>
            <a:fillRect/>
          </a:stretch>
        </p:blipFill>
        <p:spPr>
          <a:xfrm>
            <a:off x="1605467" y="2950930"/>
            <a:ext cx="2424507" cy="3276600"/>
          </a:xfrm>
          <a:prstGeom prst="rect">
            <a:avLst/>
          </a:prstGeom>
        </p:spPr>
      </p:pic>
      <p:pic>
        <p:nvPicPr>
          <p:cNvPr id="6" name="Picture 5"/>
          <p:cNvPicPr>
            <a:picLocks noChangeAspect="1"/>
          </p:cNvPicPr>
          <p:nvPr/>
        </p:nvPicPr>
        <p:blipFill>
          <a:blip r:embed="rId4"/>
          <a:stretch>
            <a:fillRect/>
          </a:stretch>
        </p:blipFill>
        <p:spPr>
          <a:xfrm>
            <a:off x="6032500" y="2950930"/>
            <a:ext cx="3160744" cy="2806700"/>
          </a:xfrm>
          <a:prstGeom prst="rect">
            <a:avLst/>
          </a:prstGeom>
        </p:spPr>
      </p:pic>
    </p:spTree>
    <p:extLst>
      <p:ext uri="{BB962C8B-B14F-4D97-AF65-F5344CB8AC3E}">
        <p14:creationId xmlns:p14="http://schemas.microsoft.com/office/powerpoint/2010/main" val="336525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6410733" y="5935300"/>
            <a:ext cx="3202577" cy="483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arbitrary splits</a:t>
            </a:r>
            <a:endParaRPr lang="en-US" dirty="0"/>
          </a:p>
        </p:txBody>
      </p:sp>
      <p:sp>
        <p:nvSpPr>
          <p:cNvPr id="2" name="Title 1"/>
          <p:cNvSpPr>
            <a:spLocks noGrp="1"/>
          </p:cNvSpPr>
          <p:nvPr>
            <p:ph type="title"/>
          </p:nvPr>
        </p:nvSpPr>
        <p:spPr/>
        <p:txBody>
          <a:bodyPr/>
          <a:lstStyle/>
          <a:p>
            <a:r>
              <a:rPr lang="en-US" dirty="0"/>
              <a:t>Auto vs. Arbitrary</a:t>
            </a:r>
          </a:p>
        </p:txBody>
      </p:sp>
      <p:sp>
        <p:nvSpPr>
          <p:cNvPr id="3" name="Content Placeholder 2"/>
          <p:cNvSpPr>
            <a:spLocks noGrp="1"/>
          </p:cNvSpPr>
          <p:nvPr>
            <p:ph idx="1"/>
          </p:nvPr>
        </p:nvSpPr>
        <p:spPr/>
        <p:txBody>
          <a:bodyPr/>
          <a:lstStyle/>
          <a:p>
            <a:pPr marL="0" indent="0">
              <a:buNone/>
            </a:pPr>
            <a:r>
              <a:rPr lang="en-US" dirty="0" smtClean="0"/>
              <a:t>Some times auto-partitioning can’t choose well</a:t>
            </a:r>
          </a:p>
          <a:p>
            <a:pPr marL="0" indent="0">
              <a:buNone/>
            </a:pPr>
            <a:r>
              <a:rPr lang="en-US" dirty="0" smtClean="0"/>
              <a:t>	</a:t>
            </a:r>
            <a:r>
              <a:rPr lang="en-US" sz="2400" dirty="0" smtClean="0"/>
              <a:t>2. Convex objects are worst case</a:t>
            </a:r>
          </a:p>
        </p:txBody>
      </p:sp>
      <p:pic>
        <p:nvPicPr>
          <p:cNvPr id="4" name="Picture 3"/>
          <p:cNvPicPr>
            <a:picLocks noChangeAspect="1"/>
          </p:cNvPicPr>
          <p:nvPr/>
        </p:nvPicPr>
        <p:blipFill>
          <a:blip r:embed="rId3"/>
          <a:stretch>
            <a:fillRect/>
          </a:stretch>
        </p:blipFill>
        <p:spPr>
          <a:xfrm>
            <a:off x="6096000" y="3003550"/>
            <a:ext cx="3592332" cy="2628900"/>
          </a:xfrm>
          <a:prstGeom prst="rect">
            <a:avLst/>
          </a:prstGeom>
        </p:spPr>
      </p:pic>
      <p:pic>
        <p:nvPicPr>
          <p:cNvPr id="7" name="Picture 6"/>
          <p:cNvPicPr>
            <a:picLocks noChangeAspect="1"/>
          </p:cNvPicPr>
          <p:nvPr/>
        </p:nvPicPr>
        <p:blipFill>
          <a:blip r:embed="rId4"/>
          <a:stretch>
            <a:fillRect/>
          </a:stretch>
        </p:blipFill>
        <p:spPr>
          <a:xfrm>
            <a:off x="1612866" y="3105150"/>
            <a:ext cx="3046501" cy="2781300"/>
          </a:xfrm>
          <a:prstGeom prst="rect">
            <a:avLst/>
          </a:prstGeom>
        </p:spPr>
      </p:pic>
      <p:sp>
        <p:nvSpPr>
          <p:cNvPr id="10" name="Content Placeholder 2"/>
          <p:cNvSpPr txBox="1">
            <a:spLocks/>
          </p:cNvSpPr>
          <p:nvPr/>
        </p:nvSpPr>
        <p:spPr>
          <a:xfrm>
            <a:off x="1779300" y="5935300"/>
            <a:ext cx="3202577" cy="483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auto-partitioning</a:t>
            </a:r>
            <a:endParaRPr lang="en-US" dirty="0"/>
          </a:p>
        </p:txBody>
      </p:sp>
    </p:spTree>
    <p:extLst>
      <p:ext uri="{BB962C8B-B14F-4D97-AF65-F5344CB8AC3E}">
        <p14:creationId xmlns:p14="http://schemas.microsoft.com/office/powerpoint/2010/main" val="277526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Arbitrary Split Possibilities</a:t>
            </a:r>
            <a:endParaRPr lang="en-US" dirty="0"/>
          </a:p>
        </p:txBody>
      </p:sp>
      <p:sp>
        <p:nvSpPr>
          <p:cNvPr id="3" name="Content Placeholder 2"/>
          <p:cNvSpPr>
            <a:spLocks noGrp="1"/>
          </p:cNvSpPr>
          <p:nvPr>
            <p:ph idx="1"/>
          </p:nvPr>
        </p:nvSpPr>
        <p:spPr/>
        <p:txBody>
          <a:bodyPr/>
          <a:lstStyle/>
          <a:p>
            <a:pPr marL="0" indent="0">
              <a:buNone/>
            </a:pPr>
            <a:r>
              <a:rPr lang="en-US" dirty="0" smtClean="0"/>
              <a:t>Pre-determined axes (cardinal)</a:t>
            </a:r>
          </a:p>
          <a:p>
            <a:pPr marL="0" indent="0">
              <a:buNone/>
            </a:pPr>
            <a:r>
              <a:rPr lang="en-US" dirty="0" smtClean="0"/>
              <a:t>	Test evenly space points</a:t>
            </a:r>
          </a:p>
          <a:p>
            <a:pPr marL="0" indent="0">
              <a:buNone/>
            </a:pPr>
            <a:r>
              <a:rPr lang="en-US" dirty="0" smtClean="0"/>
              <a:t>	Test polygon vertices</a:t>
            </a:r>
          </a:p>
          <a:p>
            <a:pPr marL="0" indent="0">
              <a:buNone/>
            </a:pPr>
            <a:r>
              <a:rPr lang="en-US" dirty="0" smtClean="0"/>
              <a:t>Plane from vertex through another edge</a:t>
            </a:r>
          </a:p>
          <a:p>
            <a:pPr marL="0" indent="0">
              <a:buNone/>
            </a:pPr>
            <a:r>
              <a:rPr lang="en-US" dirty="0" smtClean="0"/>
              <a:t>Hint planes</a:t>
            </a:r>
          </a:p>
        </p:txBody>
      </p:sp>
    </p:spTree>
    <p:extLst>
      <p:ext uri="{BB962C8B-B14F-4D97-AF65-F5344CB8AC3E}">
        <p14:creationId xmlns:p14="http://schemas.microsoft.com/office/powerpoint/2010/main" val="2291770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a split plane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Need some way to measure how good a split is</a:t>
                </a:r>
              </a:p>
              <a:p>
                <a:pPr marL="0" indent="0">
                  <a:buNone/>
                </a:pPr>
                <a:endParaRPr lang="en-US" dirty="0"/>
              </a:p>
              <a:p>
                <a:pPr marL="0" indent="0">
                  <a:buNone/>
                </a:pPr>
                <a:r>
                  <a:rPr lang="en-US" dirty="0" smtClean="0"/>
                  <a:t>Ratio of splits to balance controlled by </a:t>
                </a:r>
                <a14:m>
                  <m:oMath xmlns:m="http://schemas.openxmlformats.org/officeDocument/2006/math">
                    <m:r>
                      <a:rPr lang="en-US" i="1" dirty="0" smtClean="0">
                        <a:latin typeface="Cambria Math" panose="02040503050406030204" pitchFamily="18" charset="0"/>
                      </a:rPr>
                      <m:t>𝐾</m:t>
                    </m:r>
                  </m:oMath>
                </a14:m>
                <a:endParaRPr lang="en-US" dirty="0" smtClean="0"/>
              </a:p>
              <a:p>
                <a:pPr marL="0" indent="0">
                  <a:buNone/>
                </a:pPr>
                <a:endParaRPr lang="en-US" dirty="0" smtClean="0"/>
              </a:p>
              <a:p>
                <a:pPr marL="0" indent="0">
                  <a:buNone/>
                </a:pPr>
                <a:r>
                  <a:rPr lang="en-US" dirty="0" smtClean="0"/>
                  <a:t>How many planes to test?</a:t>
                </a:r>
              </a:p>
              <a:p>
                <a:pPr marL="0" indent="0">
                  <a:buNone/>
                </a:pPr>
                <a:r>
                  <a:rPr lang="en-US" dirty="0"/>
                  <a:t>	</a:t>
                </a:r>
                <a:r>
                  <a:rPr lang="en-US" dirty="0" smtClean="0"/>
                  <a:t>All</a:t>
                </a:r>
              </a:p>
              <a:p>
                <a:pPr marL="0" indent="0">
                  <a:buNone/>
                </a:pPr>
                <a:r>
                  <a:rPr lang="en-US" dirty="0"/>
                  <a:t>	</a:t>
                </a:r>
                <a:r>
                  <a:rPr lang="en-US" dirty="0" smtClean="0"/>
                  <a:t>Fixed amount of random planes</a:t>
                </a:r>
              </a:p>
              <a:p>
                <a:pPr marL="0" indent="0">
                  <a:buNone/>
                </a:pPr>
                <a:r>
                  <a:rPr lang="en-US" dirty="0"/>
                  <a:t>	</a:t>
                </a:r>
                <a:r>
                  <a:rPr lang="en-US" dirty="0" smtClean="0"/>
                  <a:t>Fixed amount near median</a:t>
                </a: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020600" y="2295135"/>
                <a:ext cx="7263100" cy="5885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𝑠𝑐𝑜𝑟𝑒</m:t>
                      </m:r>
                      <m:r>
                        <a:rPr lang="en-US" sz="2800" i="1">
                          <a:latin typeface="Cambria Math" panose="02040503050406030204" pitchFamily="18" charset="0"/>
                        </a:rPr>
                        <m:t>=</m:t>
                      </m:r>
                      <m:r>
                        <a:rPr lang="en-US" sz="2800" i="1">
                          <a:latin typeface="Cambria Math" panose="02040503050406030204" pitchFamily="18" charset="0"/>
                        </a:rPr>
                        <m:t>𝐾</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𝑠</m:t>
                          </m:r>
                        </m:sub>
                      </m:sSub>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𝐾</m:t>
                          </m:r>
                        </m:e>
                      </m:d>
                      <m:r>
                        <a:rPr lang="en-US" sz="2800" i="1">
                          <a:latin typeface="Cambria Math" panose="02040503050406030204" pitchFamily="18" charset="0"/>
                        </a:rPr>
                        <m:t>∗</m:t>
                      </m:r>
                      <m:r>
                        <a:rPr lang="en-US" sz="2800" i="1">
                          <a:latin typeface="Cambria Math" panose="02040503050406030204" pitchFamily="18" charset="0"/>
                        </a:rPr>
                        <m:t>𝐴𝑏𝑠</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𝑓</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𝑏</m:t>
                              </m:r>
                            </m:sub>
                          </m:sSub>
                        </m:e>
                      </m:d>
                    </m:oMath>
                  </m:oMathPara>
                </a14:m>
                <a:endParaRPr lang="en-US"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020600" y="2295135"/>
                <a:ext cx="7263100" cy="58855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048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 Classification</a:t>
            </a:r>
            <a:endParaRPr lang="en-US" dirty="0"/>
          </a:p>
        </p:txBody>
      </p:sp>
      <p:sp>
        <p:nvSpPr>
          <p:cNvPr id="3" name="Content Placeholder 2"/>
          <p:cNvSpPr>
            <a:spLocks noGrp="1"/>
          </p:cNvSpPr>
          <p:nvPr>
            <p:ph idx="1"/>
          </p:nvPr>
        </p:nvSpPr>
        <p:spPr/>
        <p:txBody>
          <a:bodyPr/>
          <a:lstStyle/>
          <a:p>
            <a:pPr marL="0" indent="0">
              <a:buNone/>
            </a:pPr>
            <a:r>
              <a:rPr lang="en-US" dirty="0" smtClean="0"/>
              <a:t>Test 1: Classify all points against the plane</a:t>
            </a:r>
          </a:p>
          <a:p>
            <a:pPr marL="0" indent="0">
              <a:buNone/>
            </a:pPr>
            <a:r>
              <a:rPr lang="en-US" dirty="0"/>
              <a:t>	</a:t>
            </a:r>
            <a:endParaRPr lang="en-US" dirty="0" smtClean="0"/>
          </a:p>
          <a:p>
            <a:pPr marL="0" indent="0">
              <a:buNone/>
            </a:pPr>
            <a:endParaRPr lang="en-US" dirty="0"/>
          </a:p>
          <a:p>
            <a:pPr marL="0" indent="0">
              <a:buNone/>
            </a:pPr>
            <a:r>
              <a:rPr lang="en-US" dirty="0" smtClean="0"/>
              <a:t>Floating point can cause inaccuracies</a:t>
            </a:r>
          </a:p>
          <a:p>
            <a:pPr marL="0" indent="0">
              <a:buNone/>
            </a:pPr>
            <a:r>
              <a:rPr lang="en-US" dirty="0"/>
              <a:t>	</a:t>
            </a:r>
            <a:r>
              <a:rPr lang="en-US" dirty="0" smtClean="0"/>
              <a:t>Splits won’t be correct</a:t>
            </a:r>
            <a:endParaRPr lang="en-US" dirty="0"/>
          </a:p>
        </p:txBody>
      </p:sp>
    </p:spTree>
    <p:extLst>
      <p:ext uri="{BB962C8B-B14F-4D97-AF65-F5344CB8AC3E}">
        <p14:creationId xmlns:p14="http://schemas.microsoft.com/office/powerpoint/2010/main" val="326910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a:xfrm>
            <a:off x="8250346" y="5791196"/>
            <a:ext cx="1545228" cy="425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Straddling</a:t>
            </a:r>
            <a:endParaRPr lang="en-US" sz="2000" dirty="0"/>
          </a:p>
        </p:txBody>
      </p:sp>
      <p:sp>
        <p:nvSpPr>
          <p:cNvPr id="18" name="Content Placeholder 2"/>
          <p:cNvSpPr txBox="1">
            <a:spLocks/>
          </p:cNvSpPr>
          <p:nvPr/>
        </p:nvSpPr>
        <p:spPr>
          <a:xfrm>
            <a:off x="6945726" y="5804259"/>
            <a:ext cx="1138091" cy="425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Behind</a:t>
            </a:r>
            <a:endParaRPr lang="en-US" sz="2000" dirty="0"/>
          </a:p>
        </p:txBody>
      </p:sp>
      <p:sp>
        <p:nvSpPr>
          <p:cNvPr id="17" name="Content Placeholder 2"/>
          <p:cNvSpPr txBox="1">
            <a:spLocks/>
          </p:cNvSpPr>
          <p:nvPr/>
        </p:nvSpPr>
        <p:spPr>
          <a:xfrm>
            <a:off x="5125968" y="5804259"/>
            <a:ext cx="1138091" cy="425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Coplanar</a:t>
            </a:r>
            <a:endParaRPr lang="en-US" sz="2000" dirty="0"/>
          </a:p>
        </p:txBody>
      </p:sp>
      <p:sp>
        <p:nvSpPr>
          <p:cNvPr id="16" name="Content Placeholder 2"/>
          <p:cNvSpPr txBox="1">
            <a:spLocks/>
          </p:cNvSpPr>
          <p:nvPr/>
        </p:nvSpPr>
        <p:spPr>
          <a:xfrm>
            <a:off x="3257065" y="5804732"/>
            <a:ext cx="895420" cy="425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Front</a:t>
            </a:r>
            <a:endParaRPr lang="en-US" sz="2000" dirty="0"/>
          </a:p>
        </p:txBody>
      </p:sp>
      <p:sp>
        <p:nvSpPr>
          <p:cNvPr id="15" name="Content Placeholder 2"/>
          <p:cNvSpPr txBox="1">
            <a:spLocks/>
          </p:cNvSpPr>
          <p:nvPr/>
        </p:nvSpPr>
        <p:spPr>
          <a:xfrm>
            <a:off x="1640408" y="5808145"/>
            <a:ext cx="895420" cy="425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Front</a:t>
            </a:r>
            <a:endParaRPr lang="en-US" sz="2000" dirty="0"/>
          </a:p>
        </p:txBody>
      </p:sp>
      <p:sp>
        <p:nvSpPr>
          <p:cNvPr id="2" name="Title 1"/>
          <p:cNvSpPr>
            <a:spLocks noGrp="1"/>
          </p:cNvSpPr>
          <p:nvPr>
            <p:ph type="title"/>
          </p:nvPr>
        </p:nvSpPr>
        <p:spPr/>
        <p:txBody>
          <a:bodyPr/>
          <a:lstStyle/>
          <a:p>
            <a:r>
              <a:rPr lang="en-US" dirty="0" smtClean="0"/>
              <a:t>Polygon Classification</a:t>
            </a:r>
            <a:endParaRPr lang="en-US" dirty="0"/>
          </a:p>
        </p:txBody>
      </p:sp>
      <p:sp>
        <p:nvSpPr>
          <p:cNvPr id="3" name="Content Placeholder 2"/>
          <p:cNvSpPr>
            <a:spLocks noGrp="1"/>
          </p:cNvSpPr>
          <p:nvPr>
            <p:ph idx="1"/>
          </p:nvPr>
        </p:nvSpPr>
        <p:spPr/>
        <p:txBody>
          <a:bodyPr/>
          <a:lstStyle/>
          <a:p>
            <a:pPr marL="0" indent="0">
              <a:buNone/>
            </a:pPr>
            <a:r>
              <a:rPr lang="en-US" dirty="0" smtClean="0"/>
              <a:t>Test 2: Use a thick plane</a:t>
            </a:r>
            <a:endParaRPr lang="en-US" dirty="0"/>
          </a:p>
        </p:txBody>
      </p:sp>
      <p:pic>
        <p:nvPicPr>
          <p:cNvPr id="13" name="Picture 12"/>
          <p:cNvPicPr>
            <a:picLocks noChangeAspect="1"/>
          </p:cNvPicPr>
          <p:nvPr/>
        </p:nvPicPr>
        <p:blipFill>
          <a:blip r:embed="rId3"/>
          <a:stretch>
            <a:fillRect/>
          </a:stretch>
        </p:blipFill>
        <p:spPr>
          <a:xfrm>
            <a:off x="935708" y="1973143"/>
            <a:ext cx="9177583" cy="3746500"/>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10349671" y="3801239"/>
                <a:ext cx="2847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𝜖</m:t>
                      </m:r>
                    </m:oMath>
                  </m:oMathPara>
                </a14:m>
                <a:endParaRPr lang="en-US" sz="2000" b="0" dirty="0" smtClean="0">
                  <a:solidFill>
                    <a:schemeClr val="bg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349671" y="3801239"/>
                <a:ext cx="284743" cy="400110"/>
              </a:xfrm>
              <a:prstGeom prst="rect">
                <a:avLst/>
              </a:prstGeom>
              <a:blipFill rotWithShape="0">
                <a:blip r:embed="rId4"/>
                <a:stretch>
                  <a:fillRect/>
                </a:stretch>
              </a:blipFill>
            </p:spPr>
            <p:txBody>
              <a:bodyPr/>
              <a:lstStyle/>
              <a:p>
                <a:r>
                  <a:rPr lang="en-US">
                    <a:noFill/>
                  </a:rPr>
                  <a:t> </a:t>
                </a:r>
              </a:p>
            </p:txBody>
          </p:sp>
        </mc:Fallback>
      </mc:AlternateContent>
      <p:sp>
        <p:nvSpPr>
          <p:cNvPr id="5" name="Right Brace 4"/>
          <p:cNvSpPr/>
          <p:nvPr/>
        </p:nvSpPr>
        <p:spPr>
          <a:xfrm>
            <a:off x="10113291" y="3657600"/>
            <a:ext cx="236380" cy="6531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24849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120000" y="1823934"/>
            <a:ext cx="6646817" cy="717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Sutherland-</a:t>
            </a:r>
            <a:r>
              <a:rPr lang="en-US" dirty="0" err="1"/>
              <a:t>Hodgman</a:t>
            </a:r>
            <a:r>
              <a:rPr lang="en-US" dirty="0"/>
              <a:t> clipping algorithm</a:t>
            </a:r>
          </a:p>
        </p:txBody>
      </p:sp>
      <p:sp>
        <p:nvSpPr>
          <p:cNvPr id="2" name="Title 1"/>
          <p:cNvSpPr>
            <a:spLocks noGrp="1"/>
          </p:cNvSpPr>
          <p:nvPr>
            <p:ph type="title"/>
          </p:nvPr>
        </p:nvSpPr>
        <p:spPr/>
        <p:txBody>
          <a:bodyPr/>
          <a:lstStyle/>
          <a:p>
            <a:r>
              <a:rPr lang="en-US" dirty="0" smtClean="0"/>
              <a:t>Polygon Splitting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6434612"/>
              </p:ext>
            </p:extLst>
          </p:nvPr>
        </p:nvGraphicFramePr>
        <p:xfrm>
          <a:off x="1244600" y="2539998"/>
          <a:ext cx="8928100" cy="2400306"/>
        </p:xfrm>
        <a:graphic>
          <a:graphicData uri="http://schemas.openxmlformats.org/drawingml/2006/table">
            <a:tbl>
              <a:tblPr firstRow="1">
                <a:effectLst/>
                <a:tableStyleId>{073A0DAA-6AF3-43AB-8588-CEC1D06C72B9}</a:tableStyleId>
              </a:tblPr>
              <a:tblGrid>
                <a:gridCol w="2231548"/>
                <a:gridCol w="2231548"/>
                <a:gridCol w="2232502"/>
                <a:gridCol w="2232502"/>
              </a:tblGrid>
              <a:tr h="660402">
                <a:tc>
                  <a:txBody>
                    <a:bodyPr/>
                    <a:lstStyle/>
                    <a:p>
                      <a:pPr marL="0" marR="0" algn="ctr">
                        <a:lnSpc>
                          <a:spcPct val="107000"/>
                        </a:lnSpc>
                        <a:spcBef>
                          <a:spcPts val="0"/>
                        </a:spcBef>
                        <a:spcAft>
                          <a:spcPts val="0"/>
                        </a:spcAft>
                      </a:pPr>
                      <a:r>
                        <a:rPr lang="en-US" sz="1400" dirty="0">
                          <a:solidFill>
                            <a:schemeClr val="tx1"/>
                          </a:solidFill>
                          <a:effectLst/>
                        </a:rPr>
                        <a:t>Previous Vertex (A)</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solidFill>
                            <a:schemeClr val="tx1"/>
                          </a:solidFill>
                          <a:effectLst/>
                        </a:rPr>
                        <a:t>Next Vertex (B)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solidFill>
                            <a:schemeClr val="tx1"/>
                          </a:solidFill>
                          <a:effectLst/>
                        </a:rPr>
                        <a:t>Front Output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solidFill>
                            <a:schemeClr val="tx1"/>
                          </a:solidFill>
                          <a:effectLst/>
                        </a:rPr>
                        <a:t>Back Output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34976">
                <a:tc>
                  <a:txBody>
                    <a:bodyPr/>
                    <a:lstStyle/>
                    <a:p>
                      <a:pPr marL="0" marR="0" algn="ctr">
                        <a:lnSpc>
                          <a:spcPct val="107000"/>
                        </a:lnSpc>
                        <a:spcBef>
                          <a:spcPts val="0"/>
                        </a:spcBef>
                        <a:spcAft>
                          <a:spcPts val="0"/>
                        </a:spcAft>
                      </a:pPr>
                      <a:r>
                        <a:rPr lang="en-US" sz="1400" dirty="0" err="1">
                          <a:effectLst/>
                        </a:rPr>
                        <a:t>InFront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err="1">
                          <a:effectLst/>
                        </a:rPr>
                        <a:t>InFront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effectLst/>
                        </a:rPr>
                        <a:t>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a:effectLst/>
                        </a:rPr>
                        <a:t>None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34976">
                <a:tc>
                  <a:txBody>
                    <a:bodyPr/>
                    <a:lstStyle/>
                    <a:p>
                      <a:pPr marL="0" marR="0" algn="ctr">
                        <a:lnSpc>
                          <a:spcPct val="107000"/>
                        </a:lnSpc>
                        <a:spcBef>
                          <a:spcPts val="0"/>
                        </a:spcBef>
                        <a:spcAft>
                          <a:spcPts val="0"/>
                        </a:spcAft>
                      </a:pPr>
                      <a:r>
                        <a:rPr lang="en-US" sz="1400" dirty="0">
                          <a:effectLst/>
                        </a:rPr>
                        <a:t>Behind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err="1">
                          <a:effectLst/>
                        </a:rPr>
                        <a:t>InFront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effectLst/>
                        </a:rPr>
                        <a:t>I, 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effectLst/>
                        </a:rPr>
                        <a:t>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34976">
                <a:tc>
                  <a:txBody>
                    <a:bodyPr/>
                    <a:lstStyle/>
                    <a:p>
                      <a:pPr marL="0" marR="0" algn="ctr">
                        <a:lnSpc>
                          <a:spcPct val="107000"/>
                        </a:lnSpc>
                        <a:spcBef>
                          <a:spcPts val="0"/>
                        </a:spcBef>
                        <a:spcAft>
                          <a:spcPts val="0"/>
                        </a:spcAft>
                      </a:pPr>
                      <a:r>
                        <a:rPr lang="en-US" sz="1400">
                          <a:effectLst/>
                        </a:rPr>
                        <a:t>InFront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effectLst/>
                        </a:rPr>
                        <a:t>Behind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effectLst/>
                        </a:rPr>
                        <a:t>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effectLst/>
                        </a:rPr>
                        <a:t>I, 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434976">
                <a:tc>
                  <a:txBody>
                    <a:bodyPr/>
                    <a:lstStyle/>
                    <a:p>
                      <a:pPr marL="0" marR="0" algn="ctr">
                        <a:lnSpc>
                          <a:spcPct val="107000"/>
                        </a:lnSpc>
                        <a:spcBef>
                          <a:spcPts val="0"/>
                        </a:spcBef>
                        <a:spcAft>
                          <a:spcPts val="0"/>
                        </a:spcAft>
                      </a:pPr>
                      <a:r>
                        <a:rPr lang="en-US" sz="1400" dirty="0">
                          <a:effectLst/>
                        </a:rPr>
                        <a:t>Behind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effectLst/>
                        </a:rPr>
                        <a:t>Behind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effectLst/>
                        </a:rPr>
                        <a:t>None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400" dirty="0">
                          <a:effectLst/>
                        </a:rPr>
                        <a:t>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1049" marR="810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41972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Polygon Splitting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26159359"/>
              </p:ext>
            </p:extLst>
          </p:nvPr>
        </p:nvGraphicFramePr>
        <p:xfrm>
          <a:off x="1028700" y="2310990"/>
          <a:ext cx="8712200" cy="2767915"/>
        </p:xfrm>
        <a:graphic>
          <a:graphicData uri="http://schemas.openxmlformats.org/drawingml/2006/table">
            <a:tbl>
              <a:tblPr firstRow="1">
                <a:tableStyleId>{5C22544A-7EE6-4342-B048-85BDC9FD1C3A}</a:tableStyleId>
              </a:tblPr>
              <a:tblGrid>
                <a:gridCol w="2177585"/>
                <a:gridCol w="2177585"/>
                <a:gridCol w="2178515"/>
                <a:gridCol w="2178515"/>
              </a:tblGrid>
              <a:tr h="571910">
                <a:tc>
                  <a:txBody>
                    <a:bodyPr/>
                    <a:lstStyle/>
                    <a:p>
                      <a:pPr marL="0" marR="0" algn="ctr">
                        <a:lnSpc>
                          <a:spcPct val="107000"/>
                        </a:lnSpc>
                        <a:spcBef>
                          <a:spcPts val="0"/>
                        </a:spcBef>
                        <a:spcAft>
                          <a:spcPts val="0"/>
                        </a:spcAft>
                      </a:pPr>
                      <a:r>
                        <a:rPr lang="en-US" sz="1400" dirty="0">
                          <a:solidFill>
                            <a:schemeClr val="tx1"/>
                          </a:solidFill>
                          <a:effectLst/>
                        </a:rPr>
                        <a:t>Previous Vertex (A)</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Next Vertex (B)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Front Output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Back Output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9201">
                <a:tc>
                  <a:txBody>
                    <a:bodyPr/>
                    <a:lstStyle/>
                    <a:p>
                      <a:pPr marL="0" marR="0" algn="ctr">
                        <a:lnSpc>
                          <a:spcPct val="107000"/>
                        </a:lnSpc>
                        <a:spcBef>
                          <a:spcPts val="0"/>
                        </a:spcBef>
                        <a:spcAft>
                          <a:spcPts val="0"/>
                        </a:spcAft>
                      </a:pPr>
                      <a:r>
                        <a:rPr lang="en-US" sz="1400" dirty="0" err="1">
                          <a:solidFill>
                            <a:schemeClr val="tx1"/>
                          </a:solidFill>
                          <a:effectLst/>
                        </a:rPr>
                        <a:t>InFront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err="1">
                          <a:solidFill>
                            <a:schemeClr val="tx1"/>
                          </a:solidFill>
                          <a:effectLst/>
                        </a:rPr>
                        <a:t>InFront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B</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None</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9201">
                <a:tc>
                  <a:txBody>
                    <a:bodyPr/>
                    <a:lstStyle/>
                    <a:p>
                      <a:pPr marL="0" marR="0" algn="ctr">
                        <a:lnSpc>
                          <a:spcPct val="107000"/>
                        </a:lnSpc>
                        <a:spcBef>
                          <a:spcPts val="0"/>
                        </a:spcBef>
                        <a:spcAft>
                          <a:spcPts val="0"/>
                        </a:spcAft>
                      </a:pPr>
                      <a:r>
                        <a:rPr lang="en-US" sz="1400" dirty="0">
                          <a:solidFill>
                            <a:schemeClr val="tx1"/>
                          </a:solidFill>
                          <a:effectLst/>
                        </a:rPr>
                        <a:t>Behind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err="1">
                          <a:solidFill>
                            <a:schemeClr val="tx1"/>
                          </a:solidFill>
                          <a:effectLst/>
                        </a:rPr>
                        <a:t>InFront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I, 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I</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9201">
                <a:tc>
                  <a:txBody>
                    <a:bodyPr/>
                    <a:lstStyle/>
                    <a:p>
                      <a:pPr marL="0" marR="0" algn="ctr">
                        <a:lnSpc>
                          <a:spcPct val="107000"/>
                        </a:lnSpc>
                        <a:spcBef>
                          <a:spcPts val="0"/>
                        </a:spcBef>
                        <a:spcAft>
                          <a:spcPts val="0"/>
                        </a:spcAft>
                      </a:pPr>
                      <a:r>
                        <a:rPr lang="en-US" sz="1400">
                          <a:solidFill>
                            <a:schemeClr val="tx1"/>
                          </a:solidFill>
                          <a:effectLst/>
                        </a:rPr>
                        <a:t>InFront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Behind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I</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I, 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9201">
                <a:tc>
                  <a:txBody>
                    <a:bodyPr/>
                    <a:lstStyle/>
                    <a:p>
                      <a:pPr marL="0" marR="0" algn="ctr">
                        <a:lnSpc>
                          <a:spcPct val="107000"/>
                        </a:lnSpc>
                        <a:spcBef>
                          <a:spcPts val="0"/>
                        </a:spcBef>
                        <a:spcAft>
                          <a:spcPts val="0"/>
                        </a:spcAft>
                      </a:pPr>
                      <a:r>
                        <a:rPr lang="en-US" sz="1400">
                          <a:solidFill>
                            <a:schemeClr val="tx1"/>
                          </a:solidFill>
                          <a:effectLst/>
                        </a:rPr>
                        <a:t>Behind</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Behind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None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9201">
                <a:tc>
                  <a:txBody>
                    <a:bodyPr/>
                    <a:lstStyle/>
                    <a:p>
                      <a:pPr marL="0" marR="0" algn="ctr">
                        <a:lnSpc>
                          <a:spcPct val="107000"/>
                        </a:lnSpc>
                        <a:spcBef>
                          <a:spcPts val="0"/>
                        </a:spcBef>
                        <a:spcAft>
                          <a:spcPts val="0"/>
                        </a:spcAft>
                      </a:pPr>
                      <a:r>
                        <a:rPr lang="en-US" sz="1400">
                          <a:solidFill>
                            <a:schemeClr val="tx1"/>
                          </a:solidFill>
                          <a:effectLst/>
                        </a:rPr>
                        <a:t>Any</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err="1">
                          <a:solidFill>
                            <a:schemeClr val="tx1"/>
                          </a:solidFill>
                          <a:effectLst/>
                        </a:rPr>
                        <a:t>CoPlanar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11880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8228186" y="5497069"/>
            <a:ext cx="1758768" cy="400110"/>
          </a:xfrm>
          <a:prstGeom prst="rect">
            <a:avLst/>
          </a:prstGeom>
        </p:spPr>
        <p:txBody>
          <a:bodyPr wrap="square">
            <a:spAutoFit/>
          </a:bodyPr>
          <a:lstStyle/>
          <a:p>
            <a:pPr algn="ctr"/>
            <a:r>
              <a:rPr lang="en-US" sz="2000" dirty="0" smtClean="0"/>
              <a:t>Positive Clip</a:t>
            </a:r>
            <a:endParaRPr lang="en-US" sz="2000" dirty="0"/>
          </a:p>
        </p:txBody>
      </p:sp>
      <p:sp>
        <p:nvSpPr>
          <p:cNvPr id="13" name="Rectangle 12"/>
          <p:cNvSpPr/>
          <p:nvPr/>
        </p:nvSpPr>
        <p:spPr>
          <a:xfrm>
            <a:off x="5310471" y="5387595"/>
            <a:ext cx="1202757" cy="400110"/>
          </a:xfrm>
          <a:prstGeom prst="rect">
            <a:avLst/>
          </a:prstGeom>
        </p:spPr>
        <p:txBody>
          <a:bodyPr wrap="square">
            <a:spAutoFit/>
          </a:bodyPr>
          <a:lstStyle/>
          <a:p>
            <a:pPr algn="ctr"/>
            <a:r>
              <a:rPr lang="en-US" sz="2000" dirty="0" smtClean="0"/>
              <a:t>Original</a:t>
            </a:r>
            <a:endParaRPr lang="en-US" sz="2000" dirty="0"/>
          </a:p>
        </p:txBody>
      </p:sp>
      <p:sp>
        <p:nvSpPr>
          <p:cNvPr id="4" name="Rectangle 3"/>
          <p:cNvSpPr/>
          <p:nvPr/>
        </p:nvSpPr>
        <p:spPr>
          <a:xfrm>
            <a:off x="1971030" y="5434942"/>
            <a:ext cx="1202757" cy="707886"/>
          </a:xfrm>
          <a:prstGeom prst="rect">
            <a:avLst/>
          </a:prstGeom>
        </p:spPr>
        <p:txBody>
          <a:bodyPr wrap="square">
            <a:spAutoFit/>
          </a:bodyPr>
          <a:lstStyle/>
          <a:p>
            <a:pPr algn="ctr"/>
            <a:r>
              <a:rPr lang="en-US" sz="2000" dirty="0" smtClean="0"/>
              <a:t>Negative Clip</a:t>
            </a:r>
            <a:endParaRPr lang="en-US" sz="2000" dirty="0"/>
          </a:p>
        </p:txBody>
      </p:sp>
      <p:sp>
        <p:nvSpPr>
          <p:cNvPr id="2" name="Title 1"/>
          <p:cNvSpPr>
            <a:spLocks noGrp="1"/>
          </p:cNvSpPr>
          <p:nvPr>
            <p:ph type="title"/>
          </p:nvPr>
        </p:nvSpPr>
        <p:spPr/>
        <p:txBody>
          <a:bodyPr/>
          <a:lstStyle/>
          <a:p>
            <a:r>
              <a:rPr lang="en-US" dirty="0" smtClean="0"/>
              <a:t>Polygon Splitting</a:t>
            </a:r>
            <a:endParaRPr lang="en-US" dirty="0"/>
          </a:p>
        </p:txBody>
      </p:sp>
      <p:sp>
        <p:nvSpPr>
          <p:cNvPr id="3" name="Content Placeholder 2"/>
          <p:cNvSpPr>
            <a:spLocks noGrp="1"/>
          </p:cNvSpPr>
          <p:nvPr>
            <p:ph idx="1"/>
          </p:nvPr>
        </p:nvSpPr>
        <p:spPr>
          <a:xfrm>
            <a:off x="1120000" y="1690689"/>
            <a:ext cx="10233800" cy="4486274"/>
          </a:xfrm>
        </p:spPr>
        <p:txBody>
          <a:bodyPr/>
          <a:lstStyle/>
          <a:p>
            <a:pPr marL="0" indent="0" algn="ctr">
              <a:buNone/>
            </a:pPr>
            <a:r>
              <a:rPr lang="en-US" dirty="0" smtClean="0"/>
              <a:t>Clipped geometry can overlap</a:t>
            </a:r>
            <a:endParaRPr lang="en-US" dirty="0"/>
          </a:p>
        </p:txBody>
      </p:sp>
      <p:pic>
        <p:nvPicPr>
          <p:cNvPr id="6" name="Picture 5"/>
          <p:cNvPicPr>
            <a:picLocks noChangeAspect="1"/>
          </p:cNvPicPr>
          <p:nvPr/>
        </p:nvPicPr>
        <p:blipFill>
          <a:blip r:embed="rId3"/>
          <a:stretch>
            <a:fillRect/>
          </a:stretch>
        </p:blipFill>
        <p:spPr>
          <a:xfrm>
            <a:off x="1120000" y="2414588"/>
            <a:ext cx="2196019" cy="2692400"/>
          </a:xfrm>
          <a:prstGeom prst="rect">
            <a:avLst/>
          </a:prstGeom>
        </p:spPr>
      </p:pic>
      <p:pic>
        <p:nvPicPr>
          <p:cNvPr id="8" name="Picture 7"/>
          <p:cNvPicPr>
            <a:picLocks noChangeAspect="1"/>
          </p:cNvPicPr>
          <p:nvPr/>
        </p:nvPicPr>
        <p:blipFill>
          <a:blip r:embed="rId4"/>
          <a:stretch>
            <a:fillRect/>
          </a:stretch>
        </p:blipFill>
        <p:spPr>
          <a:xfrm>
            <a:off x="4473408" y="2414588"/>
            <a:ext cx="2754544" cy="2692400"/>
          </a:xfrm>
          <a:prstGeom prst="rect">
            <a:avLst/>
          </a:prstGeom>
        </p:spPr>
      </p:pic>
      <p:pic>
        <p:nvPicPr>
          <p:cNvPr id="9" name="Picture 8"/>
          <p:cNvPicPr>
            <a:picLocks noChangeAspect="1"/>
          </p:cNvPicPr>
          <p:nvPr/>
        </p:nvPicPr>
        <p:blipFill>
          <a:blip r:embed="rId5"/>
          <a:stretch>
            <a:fillRect/>
          </a:stretch>
        </p:blipFill>
        <p:spPr>
          <a:xfrm>
            <a:off x="8385341" y="2414588"/>
            <a:ext cx="2056388" cy="2692400"/>
          </a:xfrm>
          <a:prstGeom prst="rect">
            <a:avLst/>
          </a:prstGeom>
        </p:spPr>
      </p:pic>
    </p:spTree>
    <p:extLst>
      <p:ext uri="{BB962C8B-B14F-4D97-AF65-F5344CB8AC3E}">
        <p14:creationId xmlns:p14="http://schemas.microsoft.com/office/powerpoint/2010/main" val="1110137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66025" y="1783261"/>
            <a:ext cx="4547336" cy="523220"/>
          </a:xfrm>
          <a:prstGeom prst="rect">
            <a:avLst/>
          </a:prstGeom>
        </p:spPr>
        <p:txBody>
          <a:bodyPr wrap="square">
            <a:spAutoFit/>
          </a:bodyPr>
          <a:lstStyle/>
          <a:p>
            <a:pPr algn="ctr"/>
            <a:r>
              <a:rPr lang="en-US" sz="2800" dirty="0" smtClean="0"/>
              <a:t>Full Clipping Table</a:t>
            </a:r>
            <a:endParaRPr lang="en-US" sz="2800" dirty="0"/>
          </a:p>
        </p:txBody>
      </p:sp>
      <p:sp>
        <p:nvSpPr>
          <p:cNvPr id="2" name="Title 1"/>
          <p:cNvSpPr>
            <a:spLocks noGrp="1"/>
          </p:cNvSpPr>
          <p:nvPr>
            <p:ph type="title"/>
          </p:nvPr>
        </p:nvSpPr>
        <p:spPr/>
        <p:txBody>
          <a:bodyPr/>
          <a:lstStyle/>
          <a:p>
            <a:r>
              <a:rPr lang="en-US" dirty="0" smtClean="0"/>
              <a:t>Polygon Splitting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3444073"/>
              </p:ext>
            </p:extLst>
          </p:nvPr>
        </p:nvGraphicFramePr>
        <p:xfrm>
          <a:off x="1765300" y="2463804"/>
          <a:ext cx="8724900" cy="3401331"/>
        </p:xfrm>
        <a:graphic>
          <a:graphicData uri="http://schemas.openxmlformats.org/drawingml/2006/table">
            <a:tbl>
              <a:tblPr firstRow="1">
                <a:tableStyleId>{5C22544A-7EE6-4342-B048-85BDC9FD1C3A}</a:tableStyleId>
              </a:tblPr>
              <a:tblGrid>
                <a:gridCol w="2180759"/>
                <a:gridCol w="2180759"/>
                <a:gridCol w="2181691"/>
                <a:gridCol w="2181691"/>
              </a:tblGrid>
              <a:tr h="469896">
                <a:tc>
                  <a:txBody>
                    <a:bodyPr/>
                    <a:lstStyle/>
                    <a:p>
                      <a:pPr marL="0" marR="0" algn="ctr">
                        <a:lnSpc>
                          <a:spcPct val="107000"/>
                        </a:lnSpc>
                        <a:spcBef>
                          <a:spcPts val="0"/>
                        </a:spcBef>
                        <a:spcAft>
                          <a:spcPts val="0"/>
                        </a:spcAft>
                      </a:pPr>
                      <a:r>
                        <a:rPr lang="en-US" sz="1400" dirty="0">
                          <a:solidFill>
                            <a:schemeClr val="tx1"/>
                          </a:solidFill>
                          <a:effectLst/>
                        </a:rPr>
                        <a:t>Previous Vertex (A)</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Next Vertex (B)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Front Output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Back Output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5715">
                <a:tc>
                  <a:txBody>
                    <a:bodyPr/>
                    <a:lstStyle/>
                    <a:p>
                      <a:pPr marL="0" marR="0" algn="ctr">
                        <a:lnSpc>
                          <a:spcPct val="107000"/>
                        </a:lnSpc>
                        <a:spcBef>
                          <a:spcPts val="0"/>
                        </a:spcBef>
                        <a:spcAft>
                          <a:spcPts val="0"/>
                        </a:spcAft>
                      </a:pPr>
                      <a:r>
                        <a:rPr lang="en-US" sz="1400" dirty="0" err="1">
                          <a:solidFill>
                            <a:schemeClr val="tx1"/>
                          </a:solidFill>
                          <a:effectLst/>
                        </a:rPr>
                        <a:t>InFront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err="1">
                          <a:solidFill>
                            <a:schemeClr val="tx1"/>
                          </a:solidFill>
                          <a:effectLst/>
                        </a:rPr>
                        <a:t>InFront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B</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None</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5715">
                <a:tc>
                  <a:txBody>
                    <a:bodyPr/>
                    <a:lstStyle/>
                    <a:p>
                      <a:pPr marL="0" marR="0" algn="ctr">
                        <a:lnSpc>
                          <a:spcPct val="107000"/>
                        </a:lnSpc>
                        <a:spcBef>
                          <a:spcPts val="0"/>
                        </a:spcBef>
                        <a:spcAft>
                          <a:spcPts val="0"/>
                        </a:spcAft>
                      </a:pPr>
                      <a:r>
                        <a:rPr lang="en-US" sz="1400" dirty="0" err="1">
                          <a:solidFill>
                            <a:schemeClr val="tx1"/>
                          </a:solidFill>
                          <a:effectLst/>
                        </a:rPr>
                        <a:t>CoPlanar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err="1">
                          <a:solidFill>
                            <a:schemeClr val="tx1"/>
                          </a:solidFill>
                          <a:effectLst/>
                        </a:rPr>
                        <a:t>InFront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None</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5715">
                <a:tc>
                  <a:txBody>
                    <a:bodyPr/>
                    <a:lstStyle/>
                    <a:p>
                      <a:pPr marL="0" marR="0" algn="ctr">
                        <a:lnSpc>
                          <a:spcPct val="107000"/>
                        </a:lnSpc>
                        <a:spcBef>
                          <a:spcPts val="0"/>
                        </a:spcBef>
                        <a:spcAft>
                          <a:spcPts val="0"/>
                        </a:spcAft>
                      </a:pPr>
                      <a:r>
                        <a:rPr lang="en-US" sz="1400">
                          <a:solidFill>
                            <a:schemeClr val="tx1"/>
                          </a:solidFill>
                          <a:effectLst/>
                        </a:rPr>
                        <a:t>Behind</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err="1">
                          <a:solidFill>
                            <a:schemeClr val="tx1"/>
                          </a:solidFill>
                          <a:effectLst/>
                        </a:rPr>
                        <a:t>InFront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I, 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I</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5715">
                <a:tc>
                  <a:txBody>
                    <a:bodyPr/>
                    <a:lstStyle/>
                    <a:p>
                      <a:pPr marL="0" marR="0" algn="ctr">
                        <a:lnSpc>
                          <a:spcPct val="107000"/>
                        </a:lnSpc>
                        <a:spcBef>
                          <a:spcPts val="0"/>
                        </a:spcBef>
                        <a:spcAft>
                          <a:spcPts val="0"/>
                        </a:spcAft>
                      </a:pPr>
                      <a:r>
                        <a:rPr lang="en-US" sz="1400">
                          <a:solidFill>
                            <a:schemeClr val="tx1"/>
                          </a:solidFill>
                          <a:effectLst/>
                        </a:rPr>
                        <a:t>InFront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err="1">
                          <a:solidFill>
                            <a:schemeClr val="tx1"/>
                          </a:solidFill>
                          <a:effectLst/>
                        </a:rPr>
                        <a:t>CoPlanar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None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5715">
                <a:tc>
                  <a:txBody>
                    <a:bodyPr/>
                    <a:lstStyle/>
                    <a:p>
                      <a:pPr marL="0" marR="0" algn="ctr">
                        <a:lnSpc>
                          <a:spcPct val="107000"/>
                        </a:lnSpc>
                        <a:spcBef>
                          <a:spcPts val="0"/>
                        </a:spcBef>
                        <a:spcAft>
                          <a:spcPts val="0"/>
                        </a:spcAft>
                      </a:pPr>
                      <a:r>
                        <a:rPr lang="en-US" sz="1400">
                          <a:solidFill>
                            <a:schemeClr val="tx1"/>
                          </a:solidFill>
                          <a:effectLst/>
                        </a:rPr>
                        <a:t>CoPlanar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CoPlanar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None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5715">
                <a:tc>
                  <a:txBody>
                    <a:bodyPr/>
                    <a:lstStyle/>
                    <a:p>
                      <a:pPr marL="0" marR="0" algn="ctr">
                        <a:lnSpc>
                          <a:spcPct val="107000"/>
                        </a:lnSpc>
                        <a:spcBef>
                          <a:spcPts val="0"/>
                        </a:spcBef>
                        <a:spcAft>
                          <a:spcPts val="0"/>
                        </a:spcAft>
                      </a:pPr>
                      <a:r>
                        <a:rPr lang="en-US" sz="1400">
                          <a:solidFill>
                            <a:schemeClr val="tx1"/>
                          </a:solidFill>
                          <a:effectLst/>
                        </a:rPr>
                        <a:t>Behind</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CoPlanar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5715">
                <a:tc>
                  <a:txBody>
                    <a:bodyPr/>
                    <a:lstStyle/>
                    <a:p>
                      <a:pPr marL="0" marR="0" algn="ctr">
                        <a:lnSpc>
                          <a:spcPct val="107000"/>
                        </a:lnSpc>
                        <a:spcBef>
                          <a:spcPts val="0"/>
                        </a:spcBef>
                        <a:spcAft>
                          <a:spcPts val="0"/>
                        </a:spcAft>
                      </a:pPr>
                      <a:r>
                        <a:rPr lang="en-US" sz="1400">
                          <a:solidFill>
                            <a:schemeClr val="tx1"/>
                          </a:solidFill>
                          <a:effectLst/>
                        </a:rPr>
                        <a:t>InFront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Behind</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I</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I, 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5715">
                <a:tc>
                  <a:txBody>
                    <a:bodyPr/>
                    <a:lstStyle/>
                    <a:p>
                      <a:pPr marL="0" marR="0" algn="ctr">
                        <a:lnSpc>
                          <a:spcPct val="107000"/>
                        </a:lnSpc>
                        <a:spcBef>
                          <a:spcPts val="0"/>
                        </a:spcBef>
                        <a:spcAft>
                          <a:spcPts val="0"/>
                        </a:spcAft>
                      </a:pPr>
                      <a:r>
                        <a:rPr lang="en-US" sz="1400">
                          <a:solidFill>
                            <a:schemeClr val="tx1"/>
                          </a:solidFill>
                          <a:effectLst/>
                        </a:rPr>
                        <a:t>CoPlanar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Behind</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smtClean="0">
                          <a:solidFill>
                            <a:schemeClr val="tx1"/>
                          </a:solidFill>
                          <a:effectLst/>
                        </a:rPr>
                        <a:t>None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A, 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25715">
                <a:tc>
                  <a:txBody>
                    <a:bodyPr/>
                    <a:lstStyle/>
                    <a:p>
                      <a:pPr marL="0" marR="0" algn="ctr">
                        <a:lnSpc>
                          <a:spcPct val="107000"/>
                        </a:lnSpc>
                        <a:spcBef>
                          <a:spcPts val="0"/>
                        </a:spcBef>
                        <a:spcAft>
                          <a:spcPts val="0"/>
                        </a:spcAft>
                      </a:pPr>
                      <a:r>
                        <a:rPr lang="en-US" sz="1400">
                          <a:solidFill>
                            <a:schemeClr val="tx1"/>
                          </a:solidFill>
                          <a:effectLst/>
                        </a:rPr>
                        <a:t>Behind</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Behind</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a:solidFill>
                            <a:schemeClr val="tx1"/>
                          </a:solidFill>
                          <a:effectLst/>
                        </a:rPr>
                        <a:t>None</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solidFill>
                            <a:schemeClr val="tx1"/>
                          </a:solidFill>
                          <a:effectLst/>
                        </a:rPr>
                        <a:t>B</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021308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561784" y="2688131"/>
            <a:ext cx="2696460" cy="2225948"/>
          </a:xfrm>
          <a:prstGeom prst="rect">
            <a:avLst/>
          </a:prstGeom>
        </p:spPr>
      </p:pic>
      <p:sp>
        <p:nvSpPr>
          <p:cNvPr id="2" name="Title 1"/>
          <p:cNvSpPr>
            <a:spLocks noGrp="1"/>
          </p:cNvSpPr>
          <p:nvPr>
            <p:ph type="title"/>
          </p:nvPr>
        </p:nvSpPr>
        <p:spPr/>
        <p:txBody>
          <a:bodyPr/>
          <a:lstStyle/>
          <a:p>
            <a:r>
              <a:rPr lang="en-US" dirty="0" smtClean="0"/>
              <a:t>BSP Tree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Recursively subdivides space with a </a:t>
            </a:r>
            <a:r>
              <a:rPr lang="en-US" dirty="0" err="1" smtClean="0"/>
              <a:t>hyperplane</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Originally used for view-dependent </a:t>
            </a:r>
            <a:r>
              <a:rPr lang="en-US" dirty="0" smtClean="0"/>
              <a:t>rendering</a:t>
            </a:r>
            <a:endParaRPr lang="en-US" dirty="0"/>
          </a:p>
        </p:txBody>
      </p:sp>
      <p:pic>
        <p:nvPicPr>
          <p:cNvPr id="4" name="Picture 3"/>
          <p:cNvPicPr>
            <a:picLocks noChangeAspect="1"/>
          </p:cNvPicPr>
          <p:nvPr/>
        </p:nvPicPr>
        <p:blipFill>
          <a:blip r:embed="rId4"/>
          <a:stretch>
            <a:fillRect/>
          </a:stretch>
        </p:blipFill>
        <p:spPr>
          <a:xfrm>
            <a:off x="2125341" y="2531646"/>
            <a:ext cx="3165116" cy="2528941"/>
          </a:xfrm>
          <a:prstGeom prst="rect">
            <a:avLst/>
          </a:prstGeom>
        </p:spPr>
      </p:pic>
    </p:spTree>
    <p:extLst>
      <p:ext uri="{BB962C8B-B14F-4D97-AF65-F5344CB8AC3E}">
        <p14:creationId xmlns:p14="http://schemas.microsoft.com/office/powerpoint/2010/main" val="867542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Intersection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How do we find the intersection point?</a:t>
                </a:r>
              </a:p>
              <a:p>
                <a:pPr marL="0" indent="0">
                  <a:buNone/>
                </a:pPr>
                <a:r>
                  <a:rPr lang="en-US" dirty="0"/>
                  <a:t>	</a:t>
                </a:r>
                <a:r>
                  <a:rPr lang="en-US" dirty="0" smtClean="0"/>
                  <a:t>Use Ray vs. Plane to get t</a:t>
                </a:r>
              </a:p>
              <a:p>
                <a:pPr marL="0" indent="0">
                  <a:buNone/>
                </a:pPr>
                <a:r>
                  <a:rPr lang="en-US" dirty="0"/>
                  <a:t>	</a:t>
                </a:r>
                <a:r>
                  <a:rPr lang="en-US" dirty="0" smtClean="0"/>
                  <a:t>Verify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smtClean="0"/>
                  <a:t> for segment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0312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9122959" y="5698883"/>
            <a:ext cx="2186690" cy="707886"/>
          </a:xfrm>
          <a:prstGeom prst="rect">
            <a:avLst/>
          </a:prstGeom>
        </p:spPr>
        <p:txBody>
          <a:bodyPr wrap="square">
            <a:spAutoFit/>
          </a:bodyPr>
          <a:lstStyle/>
          <a:p>
            <a:pPr algn="ctr"/>
            <a:r>
              <a:rPr lang="en-US" sz="2000" dirty="0" smtClean="0"/>
              <a:t>Consistent ordering</a:t>
            </a:r>
            <a:endParaRPr lang="en-US" sz="2000" dirty="0"/>
          </a:p>
        </p:txBody>
      </p:sp>
      <p:sp>
        <p:nvSpPr>
          <p:cNvPr id="10" name="Rectangle 9"/>
          <p:cNvSpPr/>
          <p:nvPr/>
        </p:nvSpPr>
        <p:spPr>
          <a:xfrm>
            <a:off x="5143555" y="5707764"/>
            <a:ext cx="2186690" cy="707886"/>
          </a:xfrm>
          <a:prstGeom prst="rect">
            <a:avLst/>
          </a:prstGeom>
        </p:spPr>
        <p:txBody>
          <a:bodyPr wrap="square">
            <a:spAutoFit/>
          </a:bodyPr>
          <a:lstStyle/>
          <a:p>
            <a:pPr algn="ctr"/>
            <a:r>
              <a:rPr lang="en-US" sz="2000" dirty="0" smtClean="0"/>
              <a:t>Inconsistent ordering</a:t>
            </a:r>
            <a:endParaRPr lang="en-US" sz="2000" dirty="0"/>
          </a:p>
        </p:txBody>
      </p:sp>
      <p:sp>
        <p:nvSpPr>
          <p:cNvPr id="2" name="Title 1"/>
          <p:cNvSpPr>
            <a:spLocks noGrp="1"/>
          </p:cNvSpPr>
          <p:nvPr>
            <p:ph type="title"/>
          </p:nvPr>
        </p:nvSpPr>
        <p:spPr/>
        <p:txBody>
          <a:bodyPr/>
          <a:lstStyle/>
          <a:p>
            <a:r>
              <a:rPr lang="en-US" dirty="0" smtClean="0"/>
              <a:t>Robustness</a:t>
            </a:r>
            <a:endParaRPr lang="en-US" dirty="0"/>
          </a:p>
        </p:txBody>
      </p:sp>
      <p:sp>
        <p:nvSpPr>
          <p:cNvPr id="3" name="Content Placeholder 2"/>
          <p:cNvSpPr>
            <a:spLocks noGrp="1"/>
          </p:cNvSpPr>
          <p:nvPr>
            <p:ph idx="1"/>
          </p:nvPr>
        </p:nvSpPr>
        <p:spPr/>
        <p:txBody>
          <a:bodyPr/>
          <a:lstStyle/>
          <a:p>
            <a:pPr marL="0" indent="0">
              <a:buNone/>
            </a:pPr>
            <a:r>
              <a:rPr lang="en-US" dirty="0" smtClean="0"/>
              <a:t>Edge ordering matters</a:t>
            </a:r>
          </a:p>
          <a:p>
            <a:pPr marL="0" indent="0">
              <a:buNone/>
            </a:pPr>
            <a:r>
              <a:rPr lang="en-US" dirty="0" smtClean="0"/>
              <a:t>Clip edges with consistent ordering to avoid holes</a:t>
            </a:r>
          </a:p>
        </p:txBody>
      </p:sp>
      <p:pic>
        <p:nvPicPr>
          <p:cNvPr id="11" name="Picture 10"/>
          <p:cNvPicPr>
            <a:picLocks noChangeAspect="1"/>
          </p:cNvPicPr>
          <p:nvPr/>
        </p:nvPicPr>
        <p:blipFill>
          <a:blip r:embed="rId3"/>
          <a:stretch>
            <a:fillRect/>
          </a:stretch>
        </p:blipFill>
        <p:spPr>
          <a:xfrm>
            <a:off x="183133" y="2814627"/>
            <a:ext cx="3782961" cy="2902723"/>
          </a:xfrm>
          <a:prstGeom prst="rect">
            <a:avLst/>
          </a:prstGeom>
        </p:spPr>
      </p:pic>
      <p:pic>
        <p:nvPicPr>
          <p:cNvPr id="12" name="Picture 11"/>
          <p:cNvPicPr>
            <a:picLocks noChangeAspect="1"/>
          </p:cNvPicPr>
          <p:nvPr/>
        </p:nvPicPr>
        <p:blipFill>
          <a:blip r:embed="rId4"/>
          <a:stretch>
            <a:fillRect/>
          </a:stretch>
        </p:blipFill>
        <p:spPr>
          <a:xfrm>
            <a:off x="4162537" y="2814626"/>
            <a:ext cx="3782961" cy="2902723"/>
          </a:xfrm>
          <a:prstGeom prst="rect">
            <a:avLst/>
          </a:prstGeom>
        </p:spPr>
      </p:pic>
      <p:pic>
        <p:nvPicPr>
          <p:cNvPr id="14" name="Picture 13"/>
          <p:cNvPicPr>
            <a:picLocks noChangeAspect="1"/>
          </p:cNvPicPr>
          <p:nvPr/>
        </p:nvPicPr>
        <p:blipFill>
          <a:blip r:embed="rId5"/>
          <a:stretch>
            <a:fillRect/>
          </a:stretch>
        </p:blipFill>
        <p:spPr>
          <a:xfrm>
            <a:off x="8141941" y="2814628"/>
            <a:ext cx="3782961" cy="2902723"/>
          </a:xfrm>
          <a:prstGeom prst="rect">
            <a:avLst/>
          </a:prstGeom>
        </p:spPr>
      </p:pic>
      <p:sp>
        <p:nvSpPr>
          <p:cNvPr id="9" name="Rectangle 8"/>
          <p:cNvSpPr/>
          <p:nvPr/>
        </p:nvSpPr>
        <p:spPr>
          <a:xfrm>
            <a:off x="1276478" y="5698883"/>
            <a:ext cx="2186690" cy="707886"/>
          </a:xfrm>
          <a:prstGeom prst="rect">
            <a:avLst/>
          </a:prstGeom>
        </p:spPr>
        <p:txBody>
          <a:bodyPr wrap="square">
            <a:spAutoFit/>
          </a:bodyPr>
          <a:lstStyle/>
          <a:p>
            <a:pPr algn="ctr"/>
            <a:r>
              <a:rPr lang="en-US" sz="2000" dirty="0" smtClean="0"/>
              <a:t>Inconsistent ordering</a:t>
            </a:r>
            <a:endParaRPr lang="en-US" sz="2000" dirty="0"/>
          </a:p>
        </p:txBody>
      </p:sp>
    </p:spTree>
    <p:extLst>
      <p:ext uri="{BB962C8B-B14F-4D97-AF65-F5344CB8AC3E}">
        <p14:creationId xmlns:p14="http://schemas.microsoft.com/office/powerpoint/2010/main" val="2671999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Dependent Rendering</a:t>
            </a:r>
            <a:endParaRPr lang="en-US" dirty="0"/>
          </a:p>
        </p:txBody>
      </p:sp>
      <p:sp>
        <p:nvSpPr>
          <p:cNvPr id="3" name="Content Placeholder 2"/>
          <p:cNvSpPr>
            <a:spLocks noGrp="1"/>
          </p:cNvSpPr>
          <p:nvPr>
            <p:ph idx="1"/>
          </p:nvPr>
        </p:nvSpPr>
        <p:spPr>
          <a:xfrm>
            <a:off x="1120000" y="1825624"/>
            <a:ext cx="10233800" cy="4689475"/>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Far side objects can’t obstruct near side</a:t>
            </a:r>
            <a:endParaRPr lang="en-US" dirty="0"/>
          </a:p>
          <a:p>
            <a:pPr lvl="1"/>
            <a:endParaRPr lang="en-US" dirty="0"/>
          </a:p>
        </p:txBody>
      </p:sp>
      <p:pic>
        <p:nvPicPr>
          <p:cNvPr id="5" name="Picture 4"/>
          <p:cNvPicPr>
            <a:picLocks noChangeAspect="1"/>
          </p:cNvPicPr>
          <p:nvPr/>
        </p:nvPicPr>
        <p:blipFill>
          <a:blip r:embed="rId3"/>
          <a:stretch>
            <a:fillRect/>
          </a:stretch>
        </p:blipFill>
        <p:spPr>
          <a:xfrm>
            <a:off x="3156771" y="1586706"/>
            <a:ext cx="4437829" cy="4169898"/>
          </a:xfrm>
          <a:prstGeom prst="rect">
            <a:avLst/>
          </a:prstGeom>
        </p:spPr>
      </p:pic>
    </p:spTree>
    <p:extLst>
      <p:ext uri="{BB962C8B-B14F-4D97-AF65-F5344CB8AC3E}">
        <p14:creationId xmlns:p14="http://schemas.microsoft.com/office/powerpoint/2010/main" val="3911052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query</a:t>
            </a:r>
            <a:endParaRPr lang="en-US" dirty="0"/>
          </a:p>
        </p:txBody>
      </p:sp>
      <p:sp>
        <p:nvSpPr>
          <p:cNvPr id="3" name="Content Placeholder 2"/>
          <p:cNvSpPr>
            <a:spLocks noGrp="1"/>
          </p:cNvSpPr>
          <p:nvPr>
            <p:ph idx="1"/>
          </p:nvPr>
        </p:nvSpPr>
        <p:spPr/>
        <p:txBody>
          <a:bodyPr/>
          <a:lstStyle/>
          <a:p>
            <a:pPr marL="0" indent="0">
              <a:buNone/>
            </a:pPr>
            <a:r>
              <a:rPr lang="en-US" dirty="0" smtClean="0"/>
              <a:t>Simply </a:t>
            </a:r>
            <a:r>
              <a:rPr lang="en-US" dirty="0" err="1" smtClean="0"/>
              <a:t>recurse</a:t>
            </a:r>
            <a:r>
              <a:rPr lang="en-US" dirty="0" smtClean="0"/>
              <a:t> down the side the point is on</a:t>
            </a:r>
          </a:p>
        </p:txBody>
      </p:sp>
      <p:sp>
        <p:nvSpPr>
          <p:cNvPr id="4" name="Text Box 4"/>
          <p:cNvSpPr txBox="1">
            <a:spLocks noChangeArrowheads="1"/>
          </p:cNvSpPr>
          <p:nvPr/>
        </p:nvSpPr>
        <p:spPr bwMode="auto">
          <a:xfrm>
            <a:off x="675861" y="2600910"/>
            <a:ext cx="10296937" cy="280076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BspPointQuery</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BspTree</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BspNode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node</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Vector3</a:t>
            </a:r>
            <a:r>
              <a:rPr lang="en-US" sz="1600" dirty="0">
                <a:solidFill>
                  <a:srgbClr val="000000"/>
                </a:solidFill>
                <a:highlight>
                  <a:srgbClr val="FFFFFF"/>
                </a:highlight>
                <a:latin typeface="Consolas" panose="020B0609020204030204" pitchFamily="49" charset="0"/>
              </a:rPr>
              <a:t>&amp; </a:t>
            </a:r>
            <a:r>
              <a:rPr lang="en-US" sz="1600" dirty="0">
                <a:solidFill>
                  <a:srgbClr val="808080"/>
                </a:solidFill>
                <a:highlight>
                  <a:srgbClr val="FFFFFF"/>
                </a:highlight>
                <a:latin typeface="Consolas" panose="020B0609020204030204" pitchFamily="49" charset="0"/>
              </a:rPr>
              <a:t>point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planeEpsilon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Classify the point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IntersectionType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Type</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pointSide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PointPlane</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point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node</a:t>
            </a:r>
            <a:r>
              <a:rPr lang="en-US" sz="1600" dirty="0">
                <a:solidFill>
                  <a:srgbClr val="000000"/>
                </a:solidFill>
                <a:highlight>
                  <a:srgbClr val="FFFFFF"/>
                </a:highlight>
                <a:latin typeface="Consolas" panose="020B0609020204030204" pitchFamily="49" charset="0"/>
              </a:rPr>
              <a:t>-&gt;</a:t>
            </a:r>
            <a:r>
              <a:rPr lang="en-US" sz="1600" dirty="0" err="1">
                <a:solidFill>
                  <a:srgbClr val="000000"/>
                </a:solidFill>
                <a:highlight>
                  <a:srgbClr val="FFFFFF"/>
                </a:highlight>
                <a:latin typeface="Consolas" panose="020B0609020204030204" pitchFamily="49" charset="0"/>
              </a:rPr>
              <a:t>mPlane.mData</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planeEpsilon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Check for front/coplanar</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pointSide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IntersectionType</a:t>
            </a:r>
            <a:r>
              <a:rPr lang="en-US" sz="1600" dirty="0">
                <a:solidFill>
                  <a:srgbClr val="000000"/>
                </a:solidFill>
                <a:highlight>
                  <a:srgbClr val="FFFFFF"/>
                </a:highlight>
                <a:latin typeface="Consolas" panose="020B0609020204030204" pitchFamily="49" charset="0"/>
              </a:rPr>
              <a:t>::</a:t>
            </a:r>
            <a:r>
              <a:rPr lang="en-US" sz="1600" dirty="0">
                <a:solidFill>
                  <a:srgbClr val="2F4F4F"/>
                </a:solidFill>
                <a:highlight>
                  <a:srgbClr val="FFFFFF"/>
                </a:highlight>
                <a:latin typeface="Consolas" panose="020B0609020204030204" pitchFamily="49" charset="0"/>
              </a:rPr>
              <a:t>Inside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pointSide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IntersectionType</a:t>
            </a:r>
            <a:r>
              <a:rPr lang="en-US" sz="1600" dirty="0">
                <a:solidFill>
                  <a:srgbClr val="000000"/>
                </a:solidFill>
                <a:highlight>
                  <a:srgbClr val="FFFFFF"/>
                </a:highlight>
                <a:latin typeface="Consolas" panose="020B0609020204030204" pitchFamily="49" charset="0"/>
              </a:rPr>
              <a:t>::</a:t>
            </a:r>
            <a:r>
              <a:rPr lang="en-US" sz="1600" dirty="0">
                <a:solidFill>
                  <a:srgbClr val="2F4F4F"/>
                </a:solidFill>
                <a:highlight>
                  <a:srgbClr val="FFFFFF"/>
                </a:highlight>
                <a:latin typeface="Consolas" panose="020B0609020204030204" pitchFamily="49" charset="0"/>
              </a:rPr>
              <a:t>Coplanar</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BspPointQuery</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node</a:t>
            </a:r>
            <a:r>
              <a:rPr lang="en-US" sz="1600" dirty="0">
                <a:solidFill>
                  <a:srgbClr val="000000"/>
                </a:solidFill>
                <a:highlight>
                  <a:srgbClr val="FFFFFF"/>
                </a:highlight>
                <a:latin typeface="Consolas" panose="020B0609020204030204" pitchFamily="49" charset="0"/>
              </a:rPr>
              <a:t>-&gt;</a:t>
            </a:r>
            <a:r>
              <a:rPr lang="en-US" sz="1600" dirty="0" err="1">
                <a:solidFill>
                  <a:srgbClr val="000000"/>
                </a:solidFill>
                <a:highlight>
                  <a:srgbClr val="FFFFFF"/>
                </a:highlight>
                <a:latin typeface="Consolas" panose="020B0609020204030204" pitchFamily="49" charset="0"/>
              </a:rPr>
              <a:t>mInsideNodes</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point</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planeEpsilon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Check for back/coplanar</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pointSide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IntersectionType</a:t>
            </a:r>
            <a:r>
              <a:rPr lang="en-US" sz="1600" dirty="0">
                <a:solidFill>
                  <a:srgbClr val="000000"/>
                </a:solidFill>
                <a:highlight>
                  <a:srgbClr val="FFFFFF"/>
                </a:highlight>
                <a:latin typeface="Consolas" panose="020B0609020204030204" pitchFamily="49" charset="0"/>
              </a:rPr>
              <a:t>::</a:t>
            </a:r>
            <a:r>
              <a:rPr lang="en-US" sz="1600" dirty="0">
                <a:solidFill>
                  <a:srgbClr val="2F4F4F"/>
                </a:solidFill>
                <a:highlight>
                  <a:srgbClr val="FFFFFF"/>
                </a:highlight>
                <a:latin typeface="Consolas" panose="020B0609020204030204" pitchFamily="49" charset="0"/>
              </a:rPr>
              <a:t>Outside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pointSide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IntersectionType</a:t>
            </a:r>
            <a:r>
              <a:rPr lang="en-US" sz="1600" dirty="0">
                <a:solidFill>
                  <a:srgbClr val="000000"/>
                </a:solidFill>
                <a:highlight>
                  <a:srgbClr val="FFFFFF"/>
                </a:highlight>
                <a:latin typeface="Consolas" panose="020B0609020204030204" pitchFamily="49" charset="0"/>
              </a:rPr>
              <a:t>::</a:t>
            </a:r>
            <a:r>
              <a:rPr lang="en-US" sz="1600" dirty="0">
                <a:solidFill>
                  <a:srgbClr val="2F4F4F"/>
                </a:solidFill>
                <a:highlight>
                  <a:srgbClr val="FFFFFF"/>
                </a:highlight>
                <a:latin typeface="Consolas" panose="020B0609020204030204" pitchFamily="49" charset="0"/>
              </a:rPr>
              <a:t>Coplanar</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BspPointQuery</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node</a:t>
            </a:r>
            <a:r>
              <a:rPr lang="en-US" sz="1600" dirty="0">
                <a:solidFill>
                  <a:srgbClr val="000000"/>
                </a:solidFill>
                <a:highlight>
                  <a:srgbClr val="FFFFFF"/>
                </a:highlight>
                <a:latin typeface="Consolas" panose="020B0609020204030204" pitchFamily="49" charset="0"/>
              </a:rPr>
              <a:t>-&gt;</a:t>
            </a:r>
            <a:r>
              <a:rPr lang="en-US" sz="1600" dirty="0" err="1">
                <a:solidFill>
                  <a:srgbClr val="000000"/>
                </a:solidFill>
                <a:highlight>
                  <a:srgbClr val="FFFFFF"/>
                </a:highlight>
                <a:latin typeface="Consolas" panose="020B0609020204030204" pitchFamily="49" charset="0"/>
              </a:rPr>
              <a:t>mOutsideNodes</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point</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planeEpsilon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endParaRPr lang="en-US" sz="16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279828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p:sp>
        <p:nvSpPr>
          <p:cNvPr id="3" name="Content Placeholder 2"/>
          <p:cNvSpPr>
            <a:spLocks noGrp="1"/>
          </p:cNvSpPr>
          <p:nvPr>
            <p:ph idx="1"/>
          </p:nvPr>
        </p:nvSpPr>
        <p:spPr/>
        <p:txBody>
          <a:bodyPr/>
          <a:lstStyle/>
          <a:p>
            <a:pPr marL="0" indent="0">
              <a:buNone/>
            </a:pPr>
            <a:r>
              <a:rPr lang="en-US" dirty="0" smtClean="0"/>
              <a:t>Ray-casts are a lot trickier than you’d think!</a:t>
            </a:r>
          </a:p>
          <a:p>
            <a:pPr marL="0" indent="0">
              <a:buNone/>
            </a:pPr>
            <a:endParaRPr lang="en-US" dirty="0"/>
          </a:p>
          <a:p>
            <a:pPr marL="0" indent="0">
              <a:buNone/>
            </a:pPr>
            <a:r>
              <a:rPr lang="en-US" dirty="0" smtClean="0"/>
              <a:t>Basic Idea:</a:t>
            </a:r>
          </a:p>
          <a:p>
            <a:pPr marL="457200" lvl="1" indent="0">
              <a:buNone/>
            </a:pPr>
            <a:r>
              <a:rPr lang="en-US" dirty="0" smtClean="0"/>
              <a:t>Go down the side the ray is on</a:t>
            </a:r>
          </a:p>
          <a:p>
            <a:pPr marL="457200" lvl="1" indent="0">
              <a:buNone/>
            </a:pPr>
            <a:r>
              <a:rPr lang="en-US" dirty="0" smtClean="0"/>
              <a:t>Check triangles in plane</a:t>
            </a:r>
          </a:p>
          <a:p>
            <a:pPr marL="457200" lvl="1" indent="0">
              <a:buNone/>
            </a:pPr>
            <a:r>
              <a:rPr lang="en-US" dirty="0" smtClean="0"/>
              <a:t>Go down the opposite side</a:t>
            </a:r>
            <a:endParaRPr lang="en-US" dirty="0"/>
          </a:p>
        </p:txBody>
      </p:sp>
    </p:spTree>
    <p:extLst>
      <p:ext uri="{BB962C8B-B14F-4D97-AF65-F5344CB8AC3E}">
        <p14:creationId xmlns:p14="http://schemas.microsoft.com/office/powerpoint/2010/main" val="357624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p:sp>
        <p:nvSpPr>
          <p:cNvPr id="3" name="Content Placeholder 2"/>
          <p:cNvSpPr>
            <a:spLocks noGrp="1"/>
          </p:cNvSpPr>
          <p:nvPr>
            <p:ph idx="1"/>
          </p:nvPr>
        </p:nvSpPr>
        <p:spPr/>
        <p:txBody>
          <a:bodyPr/>
          <a:lstStyle/>
          <a:p>
            <a:pPr marL="0" indent="0">
              <a:buNone/>
            </a:pPr>
            <a:r>
              <a:rPr lang="en-US" dirty="0" smtClean="0"/>
              <a:t>First some terminology:</a:t>
            </a:r>
          </a:p>
          <a:p>
            <a:pPr marL="457200" lvl="1" indent="0">
              <a:buNone/>
            </a:pPr>
            <a:r>
              <a:rPr lang="en-US" dirty="0" smtClean="0"/>
              <a:t>The near side is the one that contains the ray start</a:t>
            </a:r>
          </a:p>
          <a:p>
            <a:pPr marL="457200" lvl="1" indent="0">
              <a:buNone/>
            </a:pPr>
            <a:r>
              <a:rPr lang="en-US" dirty="0" smtClean="0"/>
              <a:t>The far side is the other side</a:t>
            </a:r>
            <a:endParaRPr lang="en-US" dirty="0"/>
          </a:p>
        </p:txBody>
      </p:sp>
      <p:grpSp>
        <p:nvGrpSpPr>
          <p:cNvPr id="4" name="Group 3"/>
          <p:cNvGrpSpPr/>
          <p:nvPr/>
        </p:nvGrpSpPr>
        <p:grpSpPr>
          <a:xfrm>
            <a:off x="2123950" y="3345644"/>
            <a:ext cx="3132906" cy="2558908"/>
            <a:chOff x="955766" y="4140570"/>
            <a:chExt cx="3132906" cy="2558908"/>
          </a:xfrm>
        </p:grpSpPr>
        <p:pic>
          <p:nvPicPr>
            <p:cNvPr id="6" name="Picture 5"/>
            <p:cNvPicPr>
              <a:picLocks noChangeAspect="1"/>
            </p:cNvPicPr>
            <p:nvPr/>
          </p:nvPicPr>
          <p:blipFill>
            <a:blip r:embed="rId3"/>
            <a:stretch>
              <a:fillRect/>
            </a:stretch>
          </p:blipFill>
          <p:spPr>
            <a:xfrm>
              <a:off x="1077649" y="4140570"/>
              <a:ext cx="3011023" cy="2558908"/>
            </a:xfrm>
            <a:prstGeom prst="rect">
              <a:avLst/>
            </a:prstGeom>
          </p:spPr>
        </p:pic>
        <p:sp>
          <p:nvSpPr>
            <p:cNvPr id="7" name="Rectangle 6"/>
            <p:cNvSpPr/>
            <p:nvPr/>
          </p:nvSpPr>
          <p:spPr>
            <a:xfrm>
              <a:off x="2652407" y="4359925"/>
              <a:ext cx="967529" cy="400110"/>
            </a:xfrm>
            <a:prstGeom prst="rect">
              <a:avLst/>
            </a:prstGeom>
          </p:spPr>
          <p:txBody>
            <a:bodyPr wrap="square">
              <a:spAutoFit/>
            </a:bodyPr>
            <a:lstStyle/>
            <a:p>
              <a:pPr algn="ctr"/>
              <a:r>
                <a:rPr lang="en-US" sz="2000" dirty="0" smtClean="0"/>
                <a:t>Inside</a:t>
              </a:r>
              <a:endParaRPr lang="en-US" sz="2000" dirty="0"/>
            </a:p>
          </p:txBody>
        </p:sp>
        <p:sp>
          <p:nvSpPr>
            <p:cNvPr id="8" name="Rectangle 7"/>
            <p:cNvSpPr/>
            <p:nvPr/>
          </p:nvSpPr>
          <p:spPr>
            <a:xfrm>
              <a:off x="955766" y="4359925"/>
              <a:ext cx="1227906" cy="400110"/>
            </a:xfrm>
            <a:prstGeom prst="rect">
              <a:avLst/>
            </a:prstGeom>
          </p:spPr>
          <p:txBody>
            <a:bodyPr wrap="square">
              <a:spAutoFit/>
            </a:bodyPr>
            <a:lstStyle/>
            <a:p>
              <a:pPr algn="ctr"/>
              <a:r>
                <a:rPr lang="en-US" sz="2000" dirty="0" smtClean="0"/>
                <a:t>Outside</a:t>
              </a:r>
              <a:endParaRPr lang="en-US" sz="2000" dirty="0"/>
            </a:p>
          </p:txBody>
        </p:sp>
        <p:sp>
          <p:nvSpPr>
            <p:cNvPr id="9" name="Rectangle 8"/>
            <p:cNvSpPr/>
            <p:nvPr/>
          </p:nvSpPr>
          <p:spPr>
            <a:xfrm>
              <a:off x="2678855" y="6111845"/>
              <a:ext cx="967529" cy="400110"/>
            </a:xfrm>
            <a:prstGeom prst="rect">
              <a:avLst/>
            </a:prstGeom>
          </p:spPr>
          <p:txBody>
            <a:bodyPr wrap="square">
              <a:spAutoFit/>
            </a:bodyPr>
            <a:lstStyle/>
            <a:p>
              <a:pPr algn="ctr"/>
              <a:r>
                <a:rPr lang="en-US" sz="2000" dirty="0" smtClean="0"/>
                <a:t>Far</a:t>
              </a:r>
              <a:endParaRPr lang="en-US" sz="2000" dirty="0"/>
            </a:p>
          </p:txBody>
        </p:sp>
        <p:sp>
          <p:nvSpPr>
            <p:cNvPr id="10" name="Rectangle 9"/>
            <p:cNvSpPr/>
            <p:nvPr/>
          </p:nvSpPr>
          <p:spPr>
            <a:xfrm>
              <a:off x="1117159" y="6111845"/>
              <a:ext cx="967529" cy="400110"/>
            </a:xfrm>
            <a:prstGeom prst="rect">
              <a:avLst/>
            </a:prstGeom>
          </p:spPr>
          <p:txBody>
            <a:bodyPr wrap="square">
              <a:spAutoFit/>
            </a:bodyPr>
            <a:lstStyle/>
            <a:p>
              <a:pPr algn="ctr"/>
              <a:r>
                <a:rPr lang="en-US" sz="2000" dirty="0" smtClean="0"/>
                <a:t>Near</a:t>
              </a:r>
              <a:endParaRPr lang="en-US" sz="2000" dirty="0"/>
            </a:p>
          </p:txBody>
        </p:sp>
      </p:grpSp>
      <p:grpSp>
        <p:nvGrpSpPr>
          <p:cNvPr id="5" name="Group 4"/>
          <p:cNvGrpSpPr/>
          <p:nvPr/>
        </p:nvGrpSpPr>
        <p:grpSpPr>
          <a:xfrm>
            <a:off x="7120392" y="3273860"/>
            <a:ext cx="3020328" cy="2472332"/>
            <a:chOff x="7057676" y="4227146"/>
            <a:chExt cx="3020328" cy="2472332"/>
          </a:xfrm>
        </p:grpSpPr>
        <p:pic>
          <p:nvPicPr>
            <p:cNvPr id="11" name="Picture 10"/>
            <p:cNvPicPr>
              <a:picLocks noChangeAspect="1"/>
            </p:cNvPicPr>
            <p:nvPr/>
          </p:nvPicPr>
          <p:blipFill>
            <a:blip r:embed="rId4"/>
            <a:stretch>
              <a:fillRect/>
            </a:stretch>
          </p:blipFill>
          <p:spPr>
            <a:xfrm>
              <a:off x="7057676" y="4227146"/>
              <a:ext cx="3020328" cy="2472332"/>
            </a:xfrm>
            <a:prstGeom prst="rect">
              <a:avLst/>
            </a:prstGeom>
          </p:spPr>
        </p:pic>
        <p:sp>
          <p:nvSpPr>
            <p:cNvPr id="12" name="Rectangle 11"/>
            <p:cNvSpPr/>
            <p:nvPr/>
          </p:nvSpPr>
          <p:spPr>
            <a:xfrm>
              <a:off x="8758841" y="4425043"/>
              <a:ext cx="967529" cy="400110"/>
            </a:xfrm>
            <a:prstGeom prst="rect">
              <a:avLst/>
            </a:prstGeom>
          </p:spPr>
          <p:txBody>
            <a:bodyPr wrap="square">
              <a:spAutoFit/>
            </a:bodyPr>
            <a:lstStyle/>
            <a:p>
              <a:pPr algn="ctr"/>
              <a:r>
                <a:rPr lang="en-US" sz="2000" dirty="0" smtClean="0"/>
                <a:t>Inside</a:t>
              </a:r>
              <a:endParaRPr lang="en-US" sz="2000" dirty="0"/>
            </a:p>
          </p:txBody>
        </p:sp>
        <p:sp>
          <p:nvSpPr>
            <p:cNvPr id="13" name="Rectangle 12"/>
            <p:cNvSpPr/>
            <p:nvPr/>
          </p:nvSpPr>
          <p:spPr>
            <a:xfrm>
              <a:off x="7062200" y="4425043"/>
              <a:ext cx="1227906" cy="400110"/>
            </a:xfrm>
            <a:prstGeom prst="rect">
              <a:avLst/>
            </a:prstGeom>
          </p:spPr>
          <p:txBody>
            <a:bodyPr wrap="square">
              <a:spAutoFit/>
            </a:bodyPr>
            <a:lstStyle/>
            <a:p>
              <a:pPr algn="ctr"/>
              <a:r>
                <a:rPr lang="en-US" sz="2000" dirty="0" smtClean="0"/>
                <a:t>Outside</a:t>
              </a:r>
              <a:endParaRPr lang="en-US" sz="2000" dirty="0"/>
            </a:p>
          </p:txBody>
        </p:sp>
        <p:sp>
          <p:nvSpPr>
            <p:cNvPr id="14" name="Rectangle 13"/>
            <p:cNvSpPr/>
            <p:nvPr/>
          </p:nvSpPr>
          <p:spPr>
            <a:xfrm>
              <a:off x="8785289" y="6176963"/>
              <a:ext cx="967529" cy="400110"/>
            </a:xfrm>
            <a:prstGeom prst="rect">
              <a:avLst/>
            </a:prstGeom>
          </p:spPr>
          <p:txBody>
            <a:bodyPr wrap="square">
              <a:spAutoFit/>
            </a:bodyPr>
            <a:lstStyle/>
            <a:p>
              <a:pPr algn="ctr"/>
              <a:r>
                <a:rPr lang="en-US" sz="2000" smtClean="0"/>
                <a:t>Near</a:t>
              </a:r>
              <a:endParaRPr lang="en-US" sz="2000" dirty="0"/>
            </a:p>
          </p:txBody>
        </p:sp>
        <p:sp>
          <p:nvSpPr>
            <p:cNvPr id="15" name="Rectangle 14"/>
            <p:cNvSpPr/>
            <p:nvPr/>
          </p:nvSpPr>
          <p:spPr>
            <a:xfrm>
              <a:off x="7223593" y="6176963"/>
              <a:ext cx="967529" cy="400110"/>
            </a:xfrm>
            <a:prstGeom prst="rect">
              <a:avLst/>
            </a:prstGeom>
          </p:spPr>
          <p:txBody>
            <a:bodyPr wrap="square">
              <a:spAutoFit/>
            </a:bodyPr>
            <a:lstStyle/>
            <a:p>
              <a:pPr algn="ctr"/>
              <a:r>
                <a:rPr lang="en-US" sz="2000" dirty="0" smtClean="0"/>
                <a:t>Far</a:t>
              </a:r>
              <a:endParaRPr lang="en-US" sz="2000" dirty="0"/>
            </a:p>
          </p:txBody>
        </p:sp>
      </p:grpSp>
      <p:sp>
        <p:nvSpPr>
          <p:cNvPr id="16" name="Rectangle 15"/>
          <p:cNvSpPr/>
          <p:nvPr/>
        </p:nvSpPr>
        <p:spPr>
          <a:xfrm>
            <a:off x="1619794" y="6201817"/>
            <a:ext cx="8520925" cy="400110"/>
          </a:xfrm>
          <a:prstGeom prst="rect">
            <a:avLst/>
          </a:prstGeom>
        </p:spPr>
        <p:txBody>
          <a:bodyPr wrap="square">
            <a:spAutoFit/>
          </a:bodyPr>
          <a:lstStyle/>
          <a:p>
            <a:pPr algn="ctr"/>
            <a:r>
              <a:rPr lang="en-US" sz="2000" dirty="0" smtClean="0"/>
              <a:t>*Near/Far is independent of Inside/Outside</a:t>
            </a:r>
            <a:endParaRPr lang="en-US" sz="2000" dirty="0"/>
          </a:p>
        </p:txBody>
      </p:sp>
    </p:spTree>
    <p:extLst>
      <p:ext uri="{BB962C8B-B14F-4D97-AF65-F5344CB8AC3E}">
        <p14:creationId xmlns:p14="http://schemas.microsoft.com/office/powerpoint/2010/main" val="21086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Basic traversal is just like view dependent rendering (in reverse)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Will this cull anything though?</a:t>
            </a:r>
            <a:endParaRPr lang="en-US" dirty="0"/>
          </a:p>
        </p:txBody>
      </p:sp>
      <p:sp>
        <p:nvSpPr>
          <p:cNvPr id="17" name="Text Box 4"/>
          <p:cNvSpPr txBox="1">
            <a:spLocks noChangeArrowheads="1"/>
          </p:cNvSpPr>
          <p:nvPr/>
        </p:nvSpPr>
        <p:spPr bwMode="auto">
          <a:xfrm>
            <a:off x="1323643" y="2578958"/>
            <a:ext cx="9113225" cy="230832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600" dirty="0">
                <a:solidFill>
                  <a:srgbClr val="0000FF"/>
                </a:solidFill>
                <a:highlight>
                  <a:srgbClr val="FFFFFF"/>
                </a:highlight>
                <a:latin typeface="Consolas" panose="020B0609020204030204" pitchFamily="49" charset="0"/>
              </a:rPr>
              <a:t>bool</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BspRayCastSimple</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BspTree</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BspNode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node</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Ray</a:t>
            </a:r>
            <a:r>
              <a:rPr lang="en-US" sz="1600" dirty="0">
                <a:solidFill>
                  <a:srgbClr val="000000"/>
                </a:solidFill>
                <a:highlight>
                  <a:srgbClr val="FFFFFF"/>
                </a:highlight>
                <a:latin typeface="Consolas" panose="020B0609020204030204" pitchFamily="49" charset="0"/>
              </a:rPr>
              <a:t>&amp; </a:t>
            </a:r>
            <a:r>
              <a:rPr lang="en-US" sz="1600" dirty="0">
                <a:solidFill>
                  <a:srgbClr val="808080"/>
                </a:solidFill>
                <a:highlight>
                  <a:srgbClr val="FFFFFF"/>
                </a:highlight>
                <a:latin typeface="Consolas" panose="020B0609020204030204" pitchFamily="49" charset="0"/>
              </a:rPr>
              <a:t>ray</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&amp; </a:t>
            </a:r>
            <a:r>
              <a:rPr lang="en-US" sz="1600" dirty="0" smtClean="0">
                <a:solidFill>
                  <a:srgbClr val="808080"/>
                </a:solidFill>
                <a:highlight>
                  <a:srgbClr val="FFFFFF"/>
                </a:highlight>
                <a:latin typeface="Consolas" panose="020B0609020204030204" pitchFamily="49" charset="0"/>
              </a:rPr>
              <a:t>t</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Determine near/far</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a:t>
            </a:r>
            <a:r>
              <a:rPr lang="en-US" sz="1600" dirty="0" err="1">
                <a:solidFill>
                  <a:srgbClr val="008000"/>
                </a:solidFill>
                <a:highlight>
                  <a:srgbClr val="FFFFFF"/>
                </a:highlight>
                <a:latin typeface="Consolas" panose="020B0609020204030204" pitchFamily="49" charset="0"/>
              </a:rPr>
              <a:t>Recurse</a:t>
            </a:r>
            <a:r>
              <a:rPr lang="en-US" sz="1600" dirty="0">
                <a:solidFill>
                  <a:srgbClr val="008000"/>
                </a:solidFill>
                <a:highlight>
                  <a:srgbClr val="FFFFFF"/>
                </a:highlight>
                <a:latin typeface="Consolas" panose="020B0609020204030204" pitchFamily="49" charset="0"/>
              </a:rPr>
              <a:t> down the near side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If we hit a triangle on the near side then return true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If we hit the plane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Check the triangles in the plane, if we hit any update t and return true</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Otherwise check the far side and return its result</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a:t>
            </a:r>
            <a:endParaRPr lang="en-US" sz="16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604795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For this to be worth it we need better that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smtClean="0"/>
              </a:p>
              <a:p>
                <a:pPr marL="0" indent="0">
                  <a:buNone/>
                </a:pPr>
                <a:endParaRPr lang="en-US" dirty="0" smtClean="0"/>
              </a:p>
              <a:p>
                <a:pPr marL="0" indent="0">
                  <a:buNone/>
                </a:pPr>
                <a:endParaRPr lang="en-US" dirty="0" smtClean="0"/>
              </a:p>
              <a:p>
                <a:pPr marL="0" indent="0">
                  <a:buNone/>
                </a:pPr>
                <a:r>
                  <a:rPr lang="en-US" dirty="0" smtClean="0"/>
                  <a:t>Half-spaces behind the ray</a:t>
                </a:r>
              </a:p>
              <a:p>
                <a:pPr marL="0" indent="0">
                  <a:buNone/>
                </a:pPr>
                <a:r>
                  <a:rPr lang="en-US" dirty="0" smtClean="0"/>
                  <a:t>start will be culled</a:t>
                </a:r>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Is there something that should be culled but isn’t?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3081" b="-280"/>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5188222" y="2758136"/>
            <a:ext cx="1952093" cy="2114309"/>
          </a:xfrm>
          <a:prstGeom prst="rect">
            <a:avLst/>
          </a:prstGeom>
        </p:spPr>
      </p:pic>
    </p:spTree>
    <p:extLst>
      <p:ext uri="{BB962C8B-B14F-4D97-AF65-F5344CB8AC3E}">
        <p14:creationId xmlns:p14="http://schemas.microsoft.com/office/powerpoint/2010/main" val="488107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need to not visit nodes that should be clipped by our parent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ray doesn’t intersect the region of ‘d’ but traverses into it</a:t>
            </a:r>
            <a:endParaRPr lang="en-US" dirty="0"/>
          </a:p>
        </p:txBody>
      </p:sp>
      <p:pic>
        <p:nvPicPr>
          <p:cNvPr id="4" name="Picture 3"/>
          <p:cNvPicPr>
            <a:picLocks noChangeAspect="1"/>
          </p:cNvPicPr>
          <p:nvPr/>
        </p:nvPicPr>
        <p:blipFill>
          <a:blip r:embed="rId3"/>
          <a:stretch>
            <a:fillRect/>
          </a:stretch>
        </p:blipFill>
        <p:spPr>
          <a:xfrm>
            <a:off x="4355269" y="2401057"/>
            <a:ext cx="3025245" cy="2756898"/>
          </a:xfrm>
          <a:prstGeom prst="rect">
            <a:avLst/>
          </a:prstGeom>
        </p:spPr>
      </p:pic>
    </p:spTree>
    <p:extLst>
      <p:ext uri="{BB962C8B-B14F-4D97-AF65-F5344CB8AC3E}">
        <p14:creationId xmlns:p14="http://schemas.microsoft.com/office/powerpoint/2010/main" val="2462802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Solution 1: Clip the ray into pieces</a:t>
            </a:r>
          </a:p>
          <a:p>
            <a:pPr marL="0" indent="0">
              <a:buNone/>
            </a:pPr>
            <a:endParaRPr lang="en-US" dirty="0"/>
          </a:p>
        </p:txBody>
      </p:sp>
      <p:pic>
        <p:nvPicPr>
          <p:cNvPr id="5" name="Picture 4"/>
          <p:cNvPicPr>
            <a:picLocks noChangeAspect="1"/>
          </p:cNvPicPr>
          <p:nvPr/>
        </p:nvPicPr>
        <p:blipFill>
          <a:blip r:embed="rId3"/>
          <a:stretch>
            <a:fillRect/>
          </a:stretch>
        </p:blipFill>
        <p:spPr>
          <a:xfrm>
            <a:off x="2743156" y="3501004"/>
            <a:ext cx="1944097" cy="2105649"/>
          </a:xfrm>
          <a:prstGeom prst="rect">
            <a:avLst/>
          </a:prstGeom>
        </p:spPr>
      </p:pic>
      <p:pic>
        <p:nvPicPr>
          <p:cNvPr id="8" name="Picture 7"/>
          <p:cNvPicPr>
            <a:picLocks noChangeAspect="1"/>
          </p:cNvPicPr>
          <p:nvPr/>
        </p:nvPicPr>
        <p:blipFill>
          <a:blip r:embed="rId4"/>
          <a:stretch>
            <a:fillRect/>
          </a:stretch>
        </p:blipFill>
        <p:spPr>
          <a:xfrm>
            <a:off x="6952570" y="1961344"/>
            <a:ext cx="1943461" cy="1674400"/>
          </a:xfrm>
          <a:prstGeom prst="rect">
            <a:avLst/>
          </a:prstGeom>
        </p:spPr>
      </p:pic>
      <p:pic>
        <p:nvPicPr>
          <p:cNvPr id="9" name="Picture 8"/>
          <p:cNvPicPr>
            <a:picLocks noChangeAspect="1"/>
          </p:cNvPicPr>
          <p:nvPr/>
        </p:nvPicPr>
        <p:blipFill>
          <a:blip r:embed="rId5"/>
          <a:stretch>
            <a:fillRect/>
          </a:stretch>
        </p:blipFill>
        <p:spPr>
          <a:xfrm>
            <a:off x="7002141" y="4350029"/>
            <a:ext cx="1943461" cy="2104960"/>
          </a:xfrm>
          <a:prstGeom prst="rect">
            <a:avLst/>
          </a:prstGeom>
        </p:spPr>
      </p:pic>
      <p:cxnSp>
        <p:nvCxnSpPr>
          <p:cNvPr id="12" name="Straight Arrow Connector 11"/>
          <p:cNvCxnSpPr>
            <a:endCxn id="8" idx="1"/>
          </p:cNvCxnSpPr>
          <p:nvPr/>
        </p:nvCxnSpPr>
        <p:spPr>
          <a:xfrm flipV="1">
            <a:off x="4624251" y="2798544"/>
            <a:ext cx="2328319" cy="1237373"/>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a:off x="4624251" y="4651327"/>
            <a:ext cx="2377890" cy="751182"/>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024841" y="3017120"/>
            <a:ext cx="967529" cy="400110"/>
          </a:xfrm>
          <a:prstGeom prst="rect">
            <a:avLst/>
          </a:prstGeom>
        </p:spPr>
        <p:txBody>
          <a:bodyPr wrap="square">
            <a:spAutoFit/>
          </a:bodyPr>
          <a:lstStyle/>
          <a:p>
            <a:pPr algn="ctr"/>
            <a:r>
              <a:rPr lang="en-US" sz="2000" dirty="0" smtClean="0"/>
              <a:t>Near</a:t>
            </a:r>
            <a:endParaRPr lang="en-US" sz="2000" dirty="0"/>
          </a:p>
        </p:txBody>
      </p:sp>
      <p:sp>
        <p:nvSpPr>
          <p:cNvPr id="17" name="Rectangle 16"/>
          <p:cNvSpPr/>
          <p:nvPr/>
        </p:nvSpPr>
        <p:spPr>
          <a:xfrm>
            <a:off x="5024840" y="5026918"/>
            <a:ext cx="967529" cy="400110"/>
          </a:xfrm>
          <a:prstGeom prst="rect">
            <a:avLst/>
          </a:prstGeom>
        </p:spPr>
        <p:txBody>
          <a:bodyPr wrap="square">
            <a:spAutoFit/>
          </a:bodyPr>
          <a:lstStyle/>
          <a:p>
            <a:pPr algn="ctr"/>
            <a:r>
              <a:rPr lang="en-US" sz="2000" dirty="0" smtClean="0"/>
              <a:t>Far</a:t>
            </a:r>
            <a:endParaRPr lang="en-US" sz="2000" dirty="0"/>
          </a:p>
        </p:txBody>
      </p:sp>
    </p:spTree>
    <p:extLst>
      <p:ext uri="{BB962C8B-B14F-4D97-AF65-F5344CB8AC3E}">
        <p14:creationId xmlns:p14="http://schemas.microsoft.com/office/powerpoint/2010/main" val="238062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Bsp</a:t>
            </a:r>
            <a:r>
              <a:rPr lang="en-US" dirty="0" smtClean="0"/>
              <a:t> Construction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Pick a split plane</a:t>
            </a:r>
          </a:p>
          <a:p>
            <a:pPr marL="514350" indent="-514350">
              <a:buFont typeface="+mj-lt"/>
              <a:buAutoNum type="arabicPeriod"/>
            </a:pPr>
            <a:r>
              <a:rPr lang="en-US" dirty="0" smtClean="0"/>
              <a:t>Partition geometry</a:t>
            </a:r>
          </a:p>
          <a:p>
            <a:pPr marL="514350" indent="-514350">
              <a:buFont typeface="+mj-lt"/>
              <a:buAutoNum type="arabicPeriod"/>
            </a:pPr>
            <a:r>
              <a:rPr lang="en-US" dirty="0" err="1" smtClean="0"/>
              <a:t>Recurse</a:t>
            </a:r>
            <a:r>
              <a:rPr lang="en-US" dirty="0" smtClean="0"/>
              <a:t> until stop condition</a:t>
            </a:r>
            <a:endParaRPr lang="en-US" dirty="0"/>
          </a:p>
        </p:txBody>
      </p:sp>
    </p:spTree>
    <p:extLst>
      <p:ext uri="{BB962C8B-B14F-4D97-AF65-F5344CB8AC3E}">
        <p14:creationId xmlns:p14="http://schemas.microsoft.com/office/powerpoint/2010/main" val="69910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Problem 1: Numerical Robustness</a:t>
            </a:r>
          </a:p>
          <a:p>
            <a:pPr marL="0" indent="0">
              <a:buNone/>
            </a:pPr>
            <a:r>
              <a:rPr lang="en-US" dirty="0" smtClean="0"/>
              <a:t>The clipped point can slightly drift from the original line</a:t>
            </a:r>
          </a:p>
          <a:p>
            <a:pPr marL="0" indent="0">
              <a:buNone/>
            </a:pPr>
            <a:endParaRPr lang="en-US" dirty="0"/>
          </a:p>
        </p:txBody>
      </p:sp>
      <p:pic>
        <p:nvPicPr>
          <p:cNvPr id="6" name="Picture 5"/>
          <p:cNvPicPr>
            <a:picLocks noChangeAspect="1"/>
          </p:cNvPicPr>
          <p:nvPr/>
        </p:nvPicPr>
        <p:blipFill>
          <a:blip r:embed="rId3"/>
          <a:stretch>
            <a:fillRect/>
          </a:stretch>
        </p:blipFill>
        <p:spPr>
          <a:xfrm>
            <a:off x="3897955" y="3045334"/>
            <a:ext cx="3992011" cy="3131629"/>
          </a:xfrm>
          <a:prstGeom prst="rect">
            <a:avLst/>
          </a:prstGeom>
        </p:spPr>
      </p:pic>
    </p:spTree>
    <p:extLst>
      <p:ext uri="{BB962C8B-B14F-4D97-AF65-F5344CB8AC3E}">
        <p14:creationId xmlns:p14="http://schemas.microsoft.com/office/powerpoint/2010/main" val="324103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Solution 2: “Clip” the ray into pieces with t-values (</a:t>
            </a:r>
            <a:r>
              <a:rPr lang="en-US" dirty="0" err="1" smtClean="0"/>
              <a:t>tMin</a:t>
            </a:r>
            <a:r>
              <a:rPr lang="en-US" dirty="0" smtClean="0"/>
              <a:t>/</a:t>
            </a:r>
            <a:r>
              <a:rPr lang="en-US" dirty="0" err="1" smtClean="0"/>
              <a:t>tMax</a:t>
            </a:r>
            <a:r>
              <a:rPr lang="en-US" dirty="0" smtClean="0"/>
              <a:t>)</a:t>
            </a:r>
          </a:p>
          <a:p>
            <a:pPr marL="0" indent="0">
              <a:buNone/>
            </a:pPr>
            <a:endParaRPr lang="en-US" dirty="0"/>
          </a:p>
        </p:txBody>
      </p:sp>
      <p:pic>
        <p:nvPicPr>
          <p:cNvPr id="5" name="Picture 4"/>
          <p:cNvPicPr>
            <a:picLocks noChangeAspect="1"/>
          </p:cNvPicPr>
          <p:nvPr/>
        </p:nvPicPr>
        <p:blipFill>
          <a:blip r:embed="rId3"/>
          <a:stretch>
            <a:fillRect/>
          </a:stretch>
        </p:blipFill>
        <p:spPr>
          <a:xfrm>
            <a:off x="2743156" y="3501004"/>
            <a:ext cx="1944097" cy="2105649"/>
          </a:xfrm>
          <a:prstGeom prst="rect">
            <a:avLst/>
          </a:prstGeom>
        </p:spPr>
      </p:pic>
      <p:cxnSp>
        <p:nvCxnSpPr>
          <p:cNvPr id="12" name="Straight Arrow Connector 11"/>
          <p:cNvCxnSpPr/>
          <p:nvPr/>
        </p:nvCxnSpPr>
        <p:spPr>
          <a:xfrm flipV="1">
            <a:off x="4624251" y="2798544"/>
            <a:ext cx="2328319" cy="1237373"/>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24251" y="4651327"/>
            <a:ext cx="2377890" cy="751182"/>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024841" y="3017120"/>
            <a:ext cx="967529" cy="400110"/>
          </a:xfrm>
          <a:prstGeom prst="rect">
            <a:avLst/>
          </a:prstGeom>
        </p:spPr>
        <p:txBody>
          <a:bodyPr wrap="square">
            <a:spAutoFit/>
          </a:bodyPr>
          <a:lstStyle/>
          <a:p>
            <a:pPr algn="ctr"/>
            <a:r>
              <a:rPr lang="en-US" sz="2000" dirty="0" smtClean="0"/>
              <a:t>Near</a:t>
            </a:r>
            <a:endParaRPr lang="en-US" sz="2000" dirty="0"/>
          </a:p>
        </p:txBody>
      </p:sp>
      <p:sp>
        <p:nvSpPr>
          <p:cNvPr id="17" name="Rectangle 16"/>
          <p:cNvSpPr/>
          <p:nvPr/>
        </p:nvSpPr>
        <p:spPr>
          <a:xfrm>
            <a:off x="5024840" y="5026918"/>
            <a:ext cx="967529" cy="400110"/>
          </a:xfrm>
          <a:prstGeom prst="rect">
            <a:avLst/>
          </a:prstGeom>
        </p:spPr>
        <p:txBody>
          <a:bodyPr wrap="square">
            <a:spAutoFit/>
          </a:bodyPr>
          <a:lstStyle/>
          <a:p>
            <a:pPr algn="ctr"/>
            <a:r>
              <a:rPr lang="en-US" sz="2000" dirty="0" smtClean="0"/>
              <a:t>Far</a:t>
            </a:r>
            <a:endParaRPr lang="en-US" sz="2000" dirty="0"/>
          </a:p>
        </p:txBody>
      </p:sp>
      <p:pic>
        <p:nvPicPr>
          <p:cNvPr id="4" name="Picture 3"/>
          <p:cNvPicPr>
            <a:picLocks noChangeAspect="1"/>
          </p:cNvPicPr>
          <p:nvPr/>
        </p:nvPicPr>
        <p:blipFill>
          <a:blip r:embed="rId4"/>
          <a:stretch>
            <a:fillRect/>
          </a:stretch>
        </p:blipFill>
        <p:spPr>
          <a:xfrm>
            <a:off x="7353160" y="2364750"/>
            <a:ext cx="1943461" cy="2104960"/>
          </a:xfrm>
          <a:prstGeom prst="rect">
            <a:avLst/>
          </a:prstGeom>
        </p:spPr>
      </p:pic>
      <p:pic>
        <p:nvPicPr>
          <p:cNvPr id="6" name="Picture 5"/>
          <p:cNvPicPr>
            <a:picLocks noChangeAspect="1"/>
          </p:cNvPicPr>
          <p:nvPr/>
        </p:nvPicPr>
        <p:blipFill>
          <a:blip r:embed="rId5"/>
          <a:stretch>
            <a:fillRect/>
          </a:stretch>
        </p:blipFill>
        <p:spPr>
          <a:xfrm>
            <a:off x="7339728" y="4651327"/>
            <a:ext cx="1943461" cy="2104960"/>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2375392" y="5663976"/>
                <a:ext cx="2248859" cy="707886"/>
              </a:xfrm>
              <a:prstGeom prst="rect">
                <a:avLst/>
              </a:prstGeom>
            </p:spPr>
            <p:txBody>
              <a:bodyPr wrap="square">
                <a:spAutoFit/>
              </a:bodyPr>
              <a:lstStyle/>
              <a:p>
                <a:pPr algn="ctr"/>
                <a:r>
                  <a:rPr lang="en-US" sz="2000" dirty="0" smtClean="0"/>
                  <a:t>Ray: </a:t>
                </a:r>
                <a14:m>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e>
                    </m:d>
                  </m:oMath>
                </a14:m>
                <a:endParaRPr lang="en-US" sz="2000" b="0" dirty="0" smtClean="0"/>
              </a:p>
              <a:p>
                <a:pPr algn="ctr"/>
                <a:r>
                  <a:rPr lang="en-US" sz="2000" dirty="0" smtClean="0"/>
                  <a:t>T-intersection: 0.2</a:t>
                </a:r>
                <a:endParaRPr lang="en-US" sz="2000" b="0" dirty="0" smtClean="0"/>
              </a:p>
            </p:txBody>
          </p:sp>
        </mc:Choice>
        <mc:Fallback xmlns="">
          <p:sp>
            <p:nvSpPr>
              <p:cNvPr id="14" name="Rectangle 13"/>
              <p:cNvSpPr>
                <a:spLocks noRot="1" noChangeAspect="1" noMove="1" noResize="1" noEditPoints="1" noAdjustHandles="1" noChangeArrowheads="1" noChangeShapeType="1" noTextEdit="1"/>
              </p:cNvSpPr>
              <p:nvPr/>
            </p:nvSpPr>
            <p:spPr>
              <a:xfrm>
                <a:off x="2375392" y="5663976"/>
                <a:ext cx="2248859" cy="707886"/>
              </a:xfrm>
              <a:prstGeom prst="rect">
                <a:avLst/>
              </a:prstGeom>
              <a:blipFill rotWithShape="0">
                <a:blip r:embed="rId6"/>
                <a:stretch>
                  <a:fillRect t="-4310"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8940562" y="3105501"/>
                <a:ext cx="2003838" cy="400110"/>
              </a:xfrm>
              <a:prstGeom prst="rect">
                <a:avLst/>
              </a:prstGeom>
            </p:spPr>
            <p:txBody>
              <a:bodyPr wrap="square">
                <a:spAutoFit/>
              </a:bodyPr>
              <a:lstStyle/>
              <a:p>
                <a:pPr algn="ctr"/>
                <a:r>
                  <a:rPr lang="en-US" sz="2000" dirty="0" smtClean="0"/>
                  <a:t>Ray: </a:t>
                </a:r>
                <a14:m>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0.2</m:t>
                        </m:r>
                      </m:e>
                    </m:d>
                  </m:oMath>
                </a14:m>
                <a:endParaRPr lang="en-US" sz="2000" b="0" dirty="0" smtClean="0"/>
              </a:p>
            </p:txBody>
          </p:sp>
        </mc:Choice>
        <mc:Fallback xmlns="">
          <p:sp>
            <p:nvSpPr>
              <p:cNvPr id="15" name="Rectangle 14"/>
              <p:cNvSpPr>
                <a:spLocks noRot="1" noChangeAspect="1" noMove="1" noResize="1" noEditPoints="1" noAdjustHandles="1" noChangeArrowheads="1" noChangeShapeType="1" noTextEdit="1"/>
              </p:cNvSpPr>
              <p:nvPr/>
            </p:nvSpPr>
            <p:spPr>
              <a:xfrm>
                <a:off x="8940562" y="3105501"/>
                <a:ext cx="2003838" cy="400110"/>
              </a:xfrm>
              <a:prstGeom prst="rect">
                <a:avLst/>
              </a:prstGeom>
              <a:blipFill rotWithShape="0">
                <a:blip r:embed="rId7"/>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940562" y="5549531"/>
                <a:ext cx="2003838" cy="400110"/>
              </a:xfrm>
              <a:prstGeom prst="rect">
                <a:avLst/>
              </a:prstGeom>
            </p:spPr>
            <p:txBody>
              <a:bodyPr wrap="square">
                <a:spAutoFit/>
              </a:bodyPr>
              <a:lstStyle/>
              <a:p>
                <a:pPr algn="ctr"/>
                <a:r>
                  <a:rPr lang="en-US" sz="2000" dirty="0" smtClean="0"/>
                  <a:t>Ray: </a:t>
                </a:r>
                <a14:m>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0.2,∞</m:t>
                        </m:r>
                      </m:e>
                    </m:d>
                  </m:oMath>
                </a14:m>
                <a:endParaRPr lang="en-US" sz="2000" b="0" dirty="0" smtClean="0"/>
              </a:p>
            </p:txBody>
          </p:sp>
        </mc:Choice>
        <mc:Fallback xmlns="">
          <p:sp>
            <p:nvSpPr>
              <p:cNvPr id="18" name="Rectangle 17"/>
              <p:cNvSpPr>
                <a:spLocks noRot="1" noChangeAspect="1" noMove="1" noResize="1" noEditPoints="1" noAdjustHandles="1" noChangeArrowheads="1" noChangeShapeType="1" noTextEdit="1"/>
              </p:cNvSpPr>
              <p:nvPr/>
            </p:nvSpPr>
            <p:spPr>
              <a:xfrm>
                <a:off x="8940562" y="5549531"/>
                <a:ext cx="2003838" cy="400110"/>
              </a:xfrm>
              <a:prstGeom prst="rect">
                <a:avLst/>
              </a:prstGeom>
              <a:blipFill rotWithShape="0">
                <a:blip r:embed="rId8"/>
                <a:stretch>
                  <a:fillRect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2588044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 how do we efficiently cull half-spaces?</a:t>
            </a:r>
          </a:p>
          <a:p>
            <a:pPr marL="0" indent="0">
              <a:buNone/>
            </a:pPr>
            <a:r>
              <a:rPr lang="en-US" dirty="0" smtClean="0"/>
              <a:t>We have: ray start, ray direction, </a:t>
            </a:r>
            <a:r>
              <a:rPr lang="en-US" dirty="0" err="1" smtClean="0"/>
              <a:t>tMin</a:t>
            </a:r>
            <a:r>
              <a:rPr lang="en-US" dirty="0" smtClean="0"/>
              <a:t>, </a:t>
            </a:r>
            <a:r>
              <a:rPr lang="en-US" dirty="0" err="1" smtClean="0"/>
              <a:t>tMax</a:t>
            </a:r>
            <a:r>
              <a:rPr lang="en-US" dirty="0" smtClean="0"/>
              <a:t>, </a:t>
            </a:r>
            <a:r>
              <a:rPr lang="en-US" dirty="0" err="1" smtClean="0"/>
              <a:t>tPlane</a:t>
            </a:r>
            <a:endParaRPr lang="en-US" dirty="0" smtClean="0"/>
          </a:p>
          <a:p>
            <a:pPr marL="457200" lvl="1" indent="0">
              <a:buNone/>
            </a:pPr>
            <a:r>
              <a:rPr lang="en-US" dirty="0" smtClean="0"/>
              <a:t>*I highly recommend labeling </a:t>
            </a:r>
            <a:r>
              <a:rPr lang="en-US" dirty="0" err="1" smtClean="0"/>
              <a:t>tPlane</a:t>
            </a:r>
            <a:r>
              <a:rPr lang="en-US" dirty="0" smtClean="0"/>
              <a:t> different than the result t</a:t>
            </a:r>
          </a:p>
          <a:p>
            <a:pPr marL="0" indent="0">
              <a:buNone/>
            </a:pPr>
            <a:endParaRPr lang="en-US" dirty="0" smtClean="0"/>
          </a:p>
          <a:p>
            <a:pPr marL="0" indent="0">
              <a:buNone/>
            </a:pPr>
            <a:r>
              <a:rPr lang="en-US" dirty="0" smtClean="0"/>
              <a:t>Using </a:t>
            </a:r>
            <a:r>
              <a:rPr lang="en-US" dirty="0" err="1" smtClean="0"/>
              <a:t>tMin</a:t>
            </a:r>
            <a:r>
              <a:rPr lang="en-US" dirty="0" smtClean="0"/>
              <a:t>, </a:t>
            </a:r>
            <a:r>
              <a:rPr lang="en-US" dirty="0" err="1" smtClean="0"/>
              <a:t>tMax</a:t>
            </a:r>
            <a:r>
              <a:rPr lang="en-US" dirty="0" smtClean="0"/>
              <a:t>, and </a:t>
            </a:r>
            <a:r>
              <a:rPr lang="en-US" dirty="0" err="1" smtClean="0"/>
              <a:t>tPlane</a:t>
            </a:r>
            <a:r>
              <a:rPr lang="en-US" dirty="0" smtClean="0"/>
              <a:t> we can come up with 4 cases</a:t>
            </a:r>
          </a:p>
          <a:p>
            <a:pPr marL="0" indent="0">
              <a:buNone/>
            </a:pPr>
            <a:endParaRPr lang="en-US" dirty="0"/>
          </a:p>
        </p:txBody>
      </p:sp>
    </p:spTree>
    <p:extLst>
      <p:ext uri="{BB962C8B-B14F-4D97-AF65-F5344CB8AC3E}">
        <p14:creationId xmlns:p14="http://schemas.microsoft.com/office/powerpoint/2010/main" val="2394916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Case 1: </a:t>
                </a:r>
                <a14:m>
                  <m:oMath xmlns:m="http://schemas.openxmlformats.org/officeDocument/2006/math">
                    <m:r>
                      <a:rPr lang="en-US" b="0" i="1" smtClean="0">
                        <a:latin typeface="Cambria Math" panose="02040503050406030204" pitchFamily="18" charset="0"/>
                      </a:rPr>
                      <m:t>𝑡𝑀𝑖𝑛</m:t>
                    </m:r>
                    <m:r>
                      <a:rPr lang="en-US" b="0" i="1" smtClean="0">
                        <a:latin typeface="Cambria Math" panose="02040503050406030204" pitchFamily="18" charset="0"/>
                      </a:rPr>
                      <m:t>≤</m:t>
                    </m:r>
                    <m:r>
                      <a:rPr lang="en-US" b="0" i="1" smtClean="0">
                        <a:latin typeface="Cambria Math" panose="02040503050406030204" pitchFamily="18" charset="0"/>
                      </a:rPr>
                      <m:t>𝑡𝑃𝑙𝑎𝑛𝑒</m:t>
                    </m:r>
                    <m:r>
                      <a:rPr lang="en-US" b="0" i="1" smtClean="0">
                        <a:latin typeface="Cambria Math" panose="02040503050406030204" pitchFamily="18" charset="0"/>
                      </a:rPr>
                      <m:t>≤</m:t>
                    </m:r>
                    <m:r>
                      <a:rPr lang="en-US" b="0" i="1" smtClean="0">
                        <a:latin typeface="Cambria Math" panose="02040503050406030204" pitchFamily="18" charset="0"/>
                      </a:rPr>
                      <m:t>𝑡𝑀𝑎𝑥</m:t>
                    </m:r>
                  </m:oMath>
                </a14:m>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The clipped ray hits the split plane:</a:t>
                </a:r>
              </a:p>
              <a:p>
                <a:pPr marL="457200" lvl="1" indent="0">
                  <a:buNone/>
                </a:pPr>
                <a:r>
                  <a:rPr lang="en-US" dirty="0" smtClean="0"/>
                  <a:t>Visit the near and far side</a:t>
                </a:r>
              </a:p>
              <a:p>
                <a:pPr marL="457200" lvl="1" indent="0">
                  <a:buNone/>
                </a:pPr>
                <a:r>
                  <a:rPr lang="en-US" dirty="0" smtClean="0"/>
                  <a:t>Check geometry in the plane</a:t>
                </a:r>
              </a:p>
              <a:p>
                <a:pPr marL="457200" lvl="1" indent="0">
                  <a:buNone/>
                </a:pPr>
                <a:r>
                  <a:rPr lang="en-US" dirty="0" smtClean="0"/>
                  <a:t>Don’t forget to update the </a:t>
                </a:r>
                <a:r>
                  <a:rPr lang="en-US" dirty="0" err="1" smtClean="0"/>
                  <a:t>tMin</a:t>
                </a:r>
                <a:r>
                  <a:rPr lang="en-US" dirty="0" smtClean="0"/>
                  <a:t>/</a:t>
                </a:r>
                <a:r>
                  <a:rPr lang="en-US" dirty="0" err="1" smtClean="0"/>
                  <a:t>tMax</a:t>
                </a:r>
                <a:r>
                  <a:rPr lang="en-US" dirty="0"/>
                  <a:t> </a:t>
                </a:r>
                <a:r>
                  <a:rPr lang="en-US" dirty="0" smtClean="0"/>
                  <a:t>during recursion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3081" b="-2381"/>
                </a:stretch>
              </a:blipFill>
            </p:spPr>
            <p:txBody>
              <a:bodyPr/>
              <a:lstStyle/>
              <a:p>
                <a:r>
                  <a:rPr lang="en-US">
                    <a:noFill/>
                  </a:rPr>
                  <a:t> </a:t>
                </a:r>
              </a:p>
            </p:txBody>
          </p:sp>
        </mc:Fallback>
      </mc:AlternateContent>
      <p:grpSp>
        <p:nvGrpSpPr>
          <p:cNvPr id="12" name="Group 11"/>
          <p:cNvGrpSpPr/>
          <p:nvPr/>
        </p:nvGrpSpPr>
        <p:grpSpPr>
          <a:xfrm>
            <a:off x="2336593" y="2970865"/>
            <a:ext cx="5724845" cy="1122830"/>
            <a:chOff x="2429899" y="3968720"/>
            <a:chExt cx="5724845" cy="1122830"/>
          </a:xfrm>
        </p:grpSpPr>
        <p:pic>
          <p:nvPicPr>
            <p:cNvPr id="7" name="Picture 6"/>
            <p:cNvPicPr>
              <a:picLocks noChangeAspect="1"/>
            </p:cNvPicPr>
            <p:nvPr/>
          </p:nvPicPr>
          <p:blipFill>
            <a:blip r:embed="rId4"/>
            <a:stretch>
              <a:fillRect/>
            </a:stretch>
          </p:blipFill>
          <p:spPr>
            <a:xfrm>
              <a:off x="2429899" y="4333286"/>
              <a:ext cx="5724845" cy="573083"/>
            </a:xfrm>
            <a:prstGeom prst="rect">
              <a:avLst/>
            </a:prstGeom>
          </p:spPr>
        </p:pic>
        <p:sp>
          <p:nvSpPr>
            <p:cNvPr id="8" name="Rectangle 7"/>
            <p:cNvSpPr/>
            <p:nvPr/>
          </p:nvSpPr>
          <p:spPr>
            <a:xfrm>
              <a:off x="4577567" y="4690503"/>
              <a:ext cx="830455" cy="400110"/>
            </a:xfrm>
            <a:prstGeom prst="rect">
              <a:avLst/>
            </a:prstGeom>
          </p:spPr>
          <p:txBody>
            <a:bodyPr wrap="square">
              <a:spAutoFit/>
            </a:bodyPr>
            <a:lstStyle/>
            <a:p>
              <a:pPr algn="ctr"/>
              <a:r>
                <a:rPr lang="en-US" sz="2000" dirty="0" err="1" smtClean="0"/>
                <a:t>tMin</a:t>
              </a:r>
              <a:endParaRPr lang="en-US" sz="2000" b="0" dirty="0" smtClean="0"/>
            </a:p>
          </p:txBody>
        </p:sp>
        <p:sp>
          <p:nvSpPr>
            <p:cNvPr id="9" name="Rectangle 8"/>
            <p:cNvSpPr/>
            <p:nvPr/>
          </p:nvSpPr>
          <p:spPr>
            <a:xfrm>
              <a:off x="6416436" y="4691440"/>
              <a:ext cx="830455" cy="400110"/>
            </a:xfrm>
            <a:prstGeom prst="rect">
              <a:avLst/>
            </a:prstGeom>
          </p:spPr>
          <p:txBody>
            <a:bodyPr wrap="square">
              <a:spAutoFit/>
            </a:bodyPr>
            <a:lstStyle/>
            <a:p>
              <a:pPr algn="ctr"/>
              <a:r>
                <a:rPr lang="en-US" sz="2000" dirty="0" err="1" smtClean="0"/>
                <a:t>tMax</a:t>
              </a:r>
              <a:endParaRPr lang="en-US" sz="2000" b="0" dirty="0" smtClean="0"/>
            </a:p>
          </p:txBody>
        </p:sp>
        <p:sp>
          <p:nvSpPr>
            <p:cNvPr id="10" name="Rectangle 9"/>
            <p:cNvSpPr/>
            <p:nvPr/>
          </p:nvSpPr>
          <p:spPr>
            <a:xfrm>
              <a:off x="5598135" y="3968720"/>
              <a:ext cx="995729" cy="400110"/>
            </a:xfrm>
            <a:prstGeom prst="rect">
              <a:avLst/>
            </a:prstGeom>
          </p:spPr>
          <p:txBody>
            <a:bodyPr wrap="square">
              <a:spAutoFit/>
            </a:bodyPr>
            <a:lstStyle/>
            <a:p>
              <a:pPr algn="ctr"/>
              <a:r>
                <a:rPr lang="en-US" sz="2000" dirty="0" err="1" smtClean="0"/>
                <a:t>tPlane</a:t>
              </a:r>
              <a:endParaRPr lang="en-US" sz="2000" b="0" dirty="0" smtClean="0"/>
            </a:p>
          </p:txBody>
        </p:sp>
        <p:sp>
          <p:nvSpPr>
            <p:cNvPr id="11" name="Rectangle 10"/>
            <p:cNvSpPr/>
            <p:nvPr/>
          </p:nvSpPr>
          <p:spPr>
            <a:xfrm>
              <a:off x="3392893" y="4690503"/>
              <a:ext cx="468851" cy="400110"/>
            </a:xfrm>
            <a:prstGeom prst="rect">
              <a:avLst/>
            </a:prstGeom>
          </p:spPr>
          <p:txBody>
            <a:bodyPr wrap="square">
              <a:spAutoFit/>
            </a:bodyPr>
            <a:lstStyle/>
            <a:p>
              <a:pPr algn="ctr"/>
              <a:r>
                <a:rPr lang="en-US" sz="2000" dirty="0" smtClean="0"/>
                <a:t>0</a:t>
              </a:r>
              <a:endParaRPr lang="en-US" sz="2000" b="0" dirty="0" smtClean="0"/>
            </a:p>
          </p:txBody>
        </p:sp>
      </p:grpSp>
      <p:sp>
        <p:nvSpPr>
          <p:cNvPr id="13" name="Rectangle 12"/>
          <p:cNvSpPr/>
          <p:nvPr/>
        </p:nvSpPr>
        <p:spPr>
          <a:xfrm>
            <a:off x="4142145" y="2800384"/>
            <a:ext cx="1245683" cy="400110"/>
          </a:xfrm>
          <a:prstGeom prst="rect">
            <a:avLst/>
          </a:prstGeom>
        </p:spPr>
        <p:txBody>
          <a:bodyPr wrap="square">
            <a:spAutoFit/>
          </a:bodyPr>
          <a:lstStyle/>
          <a:p>
            <a:pPr algn="ctr"/>
            <a:r>
              <a:rPr lang="en-US" sz="2000" i="1" dirty="0" smtClean="0"/>
              <a:t>near-</a:t>
            </a:r>
            <a:r>
              <a:rPr lang="en-US" sz="2000" b="0" i="1" dirty="0" smtClean="0"/>
              <a:t>side</a:t>
            </a:r>
          </a:p>
        </p:txBody>
      </p:sp>
      <p:sp>
        <p:nvSpPr>
          <p:cNvPr id="14" name="Rectangle 13"/>
          <p:cNvSpPr/>
          <p:nvPr/>
        </p:nvSpPr>
        <p:spPr>
          <a:xfrm>
            <a:off x="6656745" y="2800384"/>
            <a:ext cx="1248439" cy="400110"/>
          </a:xfrm>
          <a:prstGeom prst="rect">
            <a:avLst/>
          </a:prstGeom>
        </p:spPr>
        <p:txBody>
          <a:bodyPr wrap="square">
            <a:spAutoFit/>
          </a:bodyPr>
          <a:lstStyle/>
          <a:p>
            <a:pPr algn="ctr"/>
            <a:r>
              <a:rPr lang="en-US" sz="2000" i="1" dirty="0" smtClean="0"/>
              <a:t>far-side</a:t>
            </a:r>
            <a:endParaRPr lang="en-US" sz="2000" b="0" i="1" dirty="0" smtClean="0"/>
          </a:p>
        </p:txBody>
      </p:sp>
    </p:spTree>
    <p:extLst>
      <p:ext uri="{BB962C8B-B14F-4D97-AF65-F5344CB8AC3E}">
        <p14:creationId xmlns:p14="http://schemas.microsoft.com/office/powerpoint/2010/main" val="3828855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Case 2: </a:t>
                </a:r>
                <a14:m>
                  <m:oMath xmlns:m="http://schemas.openxmlformats.org/officeDocument/2006/math">
                    <m:r>
                      <m:rPr>
                        <m:sty m:val="p"/>
                      </m:rPr>
                      <a:rPr lang="en-US" i="1">
                        <a:latin typeface="Cambria Math" panose="02040503050406030204" pitchFamily="18" charset="0"/>
                      </a:rPr>
                      <m:t>t</m:t>
                    </m:r>
                    <m:r>
                      <a:rPr lang="en-US" b="0" i="1" smtClean="0">
                        <a:latin typeface="Cambria Math" panose="02040503050406030204" pitchFamily="18" charset="0"/>
                      </a:rPr>
                      <m:t>𝑃𝑙𝑎𝑛𝑒</m:t>
                    </m:r>
                    <m:r>
                      <a:rPr lang="en-US" b="0" i="1" smtClean="0">
                        <a:latin typeface="Cambria Math" panose="02040503050406030204" pitchFamily="18" charset="0"/>
                      </a:rPr>
                      <m:t>&lt;0</m:t>
                    </m:r>
                  </m:oMath>
                </a14:m>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The split plane is behind the ray:</a:t>
                </a:r>
              </a:p>
              <a:p>
                <a:pPr marL="457200" lvl="1" indent="0">
                  <a:buNone/>
                </a:pPr>
                <a:r>
                  <a:rPr lang="en-US" dirty="0" smtClean="0"/>
                  <a:t>Only traverse the near side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grpSp>
        <p:nvGrpSpPr>
          <p:cNvPr id="6" name="Group 5"/>
          <p:cNvGrpSpPr/>
          <p:nvPr/>
        </p:nvGrpSpPr>
        <p:grpSpPr>
          <a:xfrm>
            <a:off x="1159460" y="2800384"/>
            <a:ext cx="6901977" cy="1293311"/>
            <a:chOff x="1159460" y="2800384"/>
            <a:chExt cx="6901977" cy="1293311"/>
          </a:xfrm>
        </p:grpSpPr>
        <p:grpSp>
          <p:nvGrpSpPr>
            <p:cNvPr id="5" name="Group 4"/>
            <p:cNvGrpSpPr/>
            <p:nvPr/>
          </p:nvGrpSpPr>
          <p:grpSpPr>
            <a:xfrm>
              <a:off x="1159460" y="2800384"/>
              <a:ext cx="5994125" cy="1293311"/>
              <a:chOff x="1159460" y="2800384"/>
              <a:chExt cx="5994125" cy="1293311"/>
            </a:xfrm>
          </p:grpSpPr>
          <p:grpSp>
            <p:nvGrpSpPr>
              <p:cNvPr id="12" name="Group 11"/>
              <p:cNvGrpSpPr/>
              <p:nvPr/>
            </p:nvGrpSpPr>
            <p:grpSpPr>
              <a:xfrm>
                <a:off x="2632451" y="2970865"/>
                <a:ext cx="4521134" cy="1122830"/>
                <a:chOff x="2725757" y="3968720"/>
                <a:chExt cx="4521134" cy="1122830"/>
              </a:xfrm>
            </p:grpSpPr>
            <p:sp>
              <p:nvSpPr>
                <p:cNvPr id="8" name="Rectangle 7"/>
                <p:cNvSpPr/>
                <p:nvPr/>
              </p:nvSpPr>
              <p:spPr>
                <a:xfrm>
                  <a:off x="4577567" y="4690503"/>
                  <a:ext cx="830455" cy="400110"/>
                </a:xfrm>
                <a:prstGeom prst="rect">
                  <a:avLst/>
                </a:prstGeom>
              </p:spPr>
              <p:txBody>
                <a:bodyPr wrap="square">
                  <a:spAutoFit/>
                </a:bodyPr>
                <a:lstStyle/>
                <a:p>
                  <a:pPr algn="ctr"/>
                  <a:r>
                    <a:rPr lang="en-US" sz="2000" dirty="0" err="1" smtClean="0"/>
                    <a:t>tMin</a:t>
                  </a:r>
                  <a:endParaRPr lang="en-US" sz="2000" b="0" dirty="0" smtClean="0"/>
                </a:p>
              </p:txBody>
            </p:sp>
            <p:sp>
              <p:nvSpPr>
                <p:cNvPr id="9" name="Rectangle 8"/>
                <p:cNvSpPr/>
                <p:nvPr/>
              </p:nvSpPr>
              <p:spPr>
                <a:xfrm>
                  <a:off x="6416436" y="4691440"/>
                  <a:ext cx="830455" cy="400110"/>
                </a:xfrm>
                <a:prstGeom prst="rect">
                  <a:avLst/>
                </a:prstGeom>
              </p:spPr>
              <p:txBody>
                <a:bodyPr wrap="square">
                  <a:spAutoFit/>
                </a:bodyPr>
                <a:lstStyle/>
                <a:p>
                  <a:pPr algn="ctr"/>
                  <a:r>
                    <a:rPr lang="en-US" sz="2000" dirty="0" err="1" smtClean="0"/>
                    <a:t>tMax</a:t>
                  </a:r>
                  <a:endParaRPr lang="en-US" sz="2000" b="0" dirty="0" smtClean="0"/>
                </a:p>
              </p:txBody>
            </p:sp>
            <p:sp>
              <p:nvSpPr>
                <p:cNvPr id="10" name="Rectangle 9"/>
                <p:cNvSpPr/>
                <p:nvPr/>
              </p:nvSpPr>
              <p:spPr>
                <a:xfrm>
                  <a:off x="2725757" y="3968720"/>
                  <a:ext cx="995729" cy="400110"/>
                </a:xfrm>
                <a:prstGeom prst="rect">
                  <a:avLst/>
                </a:prstGeom>
              </p:spPr>
              <p:txBody>
                <a:bodyPr wrap="square">
                  <a:spAutoFit/>
                </a:bodyPr>
                <a:lstStyle/>
                <a:p>
                  <a:pPr algn="ctr"/>
                  <a:r>
                    <a:rPr lang="en-US" sz="2000" dirty="0" err="1" smtClean="0"/>
                    <a:t>tPlane</a:t>
                  </a:r>
                  <a:endParaRPr lang="en-US" sz="2000" b="0" dirty="0" smtClean="0"/>
                </a:p>
              </p:txBody>
            </p:sp>
            <p:sp>
              <p:nvSpPr>
                <p:cNvPr id="11" name="Rectangle 10"/>
                <p:cNvSpPr/>
                <p:nvPr/>
              </p:nvSpPr>
              <p:spPr>
                <a:xfrm>
                  <a:off x="3392893" y="4690503"/>
                  <a:ext cx="468851" cy="400110"/>
                </a:xfrm>
                <a:prstGeom prst="rect">
                  <a:avLst/>
                </a:prstGeom>
              </p:spPr>
              <p:txBody>
                <a:bodyPr wrap="square">
                  <a:spAutoFit/>
                </a:bodyPr>
                <a:lstStyle/>
                <a:p>
                  <a:pPr algn="ctr"/>
                  <a:r>
                    <a:rPr lang="en-US" sz="2000" dirty="0" smtClean="0"/>
                    <a:t>0</a:t>
                  </a:r>
                  <a:endParaRPr lang="en-US" sz="2000" b="0" dirty="0" smtClean="0"/>
                </a:p>
              </p:txBody>
            </p:sp>
          </p:grpSp>
          <p:sp>
            <p:nvSpPr>
              <p:cNvPr id="13" name="Rectangle 12"/>
              <p:cNvSpPr/>
              <p:nvPr/>
            </p:nvSpPr>
            <p:spPr>
              <a:xfrm>
                <a:off x="1159460" y="2800384"/>
                <a:ext cx="1245683" cy="400110"/>
              </a:xfrm>
              <a:prstGeom prst="rect">
                <a:avLst/>
              </a:prstGeom>
            </p:spPr>
            <p:txBody>
              <a:bodyPr wrap="square">
                <a:spAutoFit/>
              </a:bodyPr>
              <a:lstStyle/>
              <a:p>
                <a:pPr algn="ctr"/>
                <a:r>
                  <a:rPr lang="en-US" sz="2000" i="1" dirty="0" smtClean="0"/>
                  <a:t>far-</a:t>
                </a:r>
                <a:r>
                  <a:rPr lang="en-US" sz="2000" b="0" i="1" dirty="0" smtClean="0"/>
                  <a:t>side</a:t>
                </a:r>
              </a:p>
            </p:txBody>
          </p:sp>
          <p:sp>
            <p:nvSpPr>
              <p:cNvPr id="14" name="Rectangle 13"/>
              <p:cNvSpPr/>
              <p:nvPr/>
            </p:nvSpPr>
            <p:spPr>
              <a:xfrm>
                <a:off x="3844310" y="2800384"/>
                <a:ext cx="1248440" cy="400110"/>
              </a:xfrm>
              <a:prstGeom prst="rect">
                <a:avLst/>
              </a:prstGeom>
            </p:spPr>
            <p:txBody>
              <a:bodyPr wrap="square">
                <a:spAutoFit/>
              </a:bodyPr>
              <a:lstStyle/>
              <a:p>
                <a:pPr algn="ctr"/>
                <a:r>
                  <a:rPr lang="en-US" sz="2000" i="1" dirty="0" smtClean="0"/>
                  <a:t>near-side</a:t>
                </a:r>
                <a:endParaRPr lang="en-US" sz="2000" b="0" i="1" dirty="0" smtClean="0"/>
              </a:p>
            </p:txBody>
          </p:sp>
        </p:grpSp>
        <p:pic>
          <p:nvPicPr>
            <p:cNvPr id="16" name="Picture 15"/>
            <p:cNvPicPr>
              <a:picLocks noChangeAspect="1"/>
            </p:cNvPicPr>
            <p:nvPr/>
          </p:nvPicPr>
          <p:blipFill>
            <a:blip r:embed="rId4"/>
            <a:stretch>
              <a:fillRect/>
            </a:stretch>
          </p:blipFill>
          <p:spPr>
            <a:xfrm>
              <a:off x="2336592" y="3301267"/>
              <a:ext cx="5724845" cy="573083"/>
            </a:xfrm>
            <a:prstGeom prst="rect">
              <a:avLst/>
            </a:prstGeom>
          </p:spPr>
        </p:pic>
      </p:grpSp>
    </p:spTree>
    <p:extLst>
      <p:ext uri="{BB962C8B-B14F-4D97-AF65-F5344CB8AC3E}">
        <p14:creationId xmlns:p14="http://schemas.microsoft.com/office/powerpoint/2010/main" val="4177171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Case 3: </a:t>
                </a:r>
                <a14:m>
                  <m:oMath xmlns:m="http://schemas.openxmlformats.org/officeDocument/2006/math">
                    <m:r>
                      <a:rPr lang="en-US" b="0" i="1" smtClean="0">
                        <a:latin typeface="Cambria Math" panose="02040503050406030204" pitchFamily="18" charset="0"/>
                      </a:rPr>
                      <m:t>𝑡𝑀𝑎𝑥</m:t>
                    </m:r>
                    <m:r>
                      <a:rPr lang="en-US" b="0" i="1" smtClean="0">
                        <a:latin typeface="Cambria Math" panose="02040503050406030204" pitchFamily="18" charset="0"/>
                      </a:rPr>
                      <m:t>&lt;</m:t>
                    </m:r>
                    <m:r>
                      <a:rPr lang="en-US" b="0" i="1" smtClean="0">
                        <a:latin typeface="Cambria Math" panose="02040503050406030204" pitchFamily="18" charset="0"/>
                      </a:rPr>
                      <m:t>𝑡𝑃𝑙𝑎𝑛𝑒</m:t>
                    </m:r>
                  </m:oMath>
                </a14:m>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The clipped ray can’t reach the split plane:</a:t>
                </a:r>
              </a:p>
              <a:p>
                <a:pPr marL="457200" lvl="1" indent="0">
                  <a:buNone/>
                </a:pPr>
                <a:r>
                  <a:rPr lang="en-US" dirty="0" smtClean="0"/>
                  <a:t>Only traverse the near side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grpSp>
        <p:nvGrpSpPr>
          <p:cNvPr id="5" name="Group 4"/>
          <p:cNvGrpSpPr/>
          <p:nvPr/>
        </p:nvGrpSpPr>
        <p:grpSpPr>
          <a:xfrm>
            <a:off x="2336592" y="2800384"/>
            <a:ext cx="6881843" cy="1293311"/>
            <a:chOff x="2336592" y="2800384"/>
            <a:chExt cx="6881843" cy="1293311"/>
          </a:xfrm>
        </p:grpSpPr>
        <p:grpSp>
          <p:nvGrpSpPr>
            <p:cNvPr id="12" name="Group 11"/>
            <p:cNvGrpSpPr/>
            <p:nvPr/>
          </p:nvGrpSpPr>
          <p:grpSpPr>
            <a:xfrm>
              <a:off x="3299587" y="2970865"/>
              <a:ext cx="4454278" cy="1122830"/>
              <a:chOff x="3392893" y="3968720"/>
              <a:chExt cx="4454278" cy="1122830"/>
            </a:xfrm>
          </p:grpSpPr>
          <p:sp>
            <p:nvSpPr>
              <p:cNvPr id="8" name="Rectangle 7"/>
              <p:cNvSpPr/>
              <p:nvPr/>
            </p:nvSpPr>
            <p:spPr>
              <a:xfrm>
                <a:off x="4577567" y="4690503"/>
                <a:ext cx="830455" cy="400110"/>
              </a:xfrm>
              <a:prstGeom prst="rect">
                <a:avLst/>
              </a:prstGeom>
            </p:spPr>
            <p:txBody>
              <a:bodyPr wrap="square">
                <a:spAutoFit/>
              </a:bodyPr>
              <a:lstStyle/>
              <a:p>
                <a:pPr algn="ctr"/>
                <a:r>
                  <a:rPr lang="en-US" sz="2000" dirty="0" err="1" smtClean="0"/>
                  <a:t>tMin</a:t>
                </a:r>
                <a:endParaRPr lang="en-US" sz="2000" b="0" dirty="0" smtClean="0"/>
              </a:p>
            </p:txBody>
          </p:sp>
          <p:sp>
            <p:nvSpPr>
              <p:cNvPr id="9" name="Rectangle 8"/>
              <p:cNvSpPr/>
              <p:nvPr/>
            </p:nvSpPr>
            <p:spPr>
              <a:xfrm>
                <a:off x="6416436" y="4691440"/>
                <a:ext cx="830455" cy="400110"/>
              </a:xfrm>
              <a:prstGeom prst="rect">
                <a:avLst/>
              </a:prstGeom>
            </p:spPr>
            <p:txBody>
              <a:bodyPr wrap="square">
                <a:spAutoFit/>
              </a:bodyPr>
              <a:lstStyle/>
              <a:p>
                <a:pPr algn="ctr"/>
                <a:r>
                  <a:rPr lang="en-US" sz="2000" dirty="0" err="1" smtClean="0"/>
                  <a:t>tMax</a:t>
                </a:r>
                <a:endParaRPr lang="en-US" sz="2000" b="0" dirty="0" smtClean="0"/>
              </a:p>
            </p:txBody>
          </p:sp>
          <p:sp>
            <p:nvSpPr>
              <p:cNvPr id="10" name="Rectangle 9"/>
              <p:cNvSpPr/>
              <p:nvPr/>
            </p:nvSpPr>
            <p:spPr>
              <a:xfrm>
                <a:off x="6851442" y="3968720"/>
                <a:ext cx="995729" cy="400110"/>
              </a:xfrm>
              <a:prstGeom prst="rect">
                <a:avLst/>
              </a:prstGeom>
            </p:spPr>
            <p:txBody>
              <a:bodyPr wrap="square">
                <a:spAutoFit/>
              </a:bodyPr>
              <a:lstStyle/>
              <a:p>
                <a:pPr algn="ctr"/>
                <a:r>
                  <a:rPr lang="en-US" sz="2000" dirty="0" err="1" smtClean="0"/>
                  <a:t>tPlane</a:t>
                </a:r>
                <a:endParaRPr lang="en-US" sz="2000" b="0" dirty="0" smtClean="0"/>
              </a:p>
            </p:txBody>
          </p:sp>
          <p:sp>
            <p:nvSpPr>
              <p:cNvPr id="11" name="Rectangle 10"/>
              <p:cNvSpPr/>
              <p:nvPr/>
            </p:nvSpPr>
            <p:spPr>
              <a:xfrm>
                <a:off x="3392893" y="4690503"/>
                <a:ext cx="468851" cy="400110"/>
              </a:xfrm>
              <a:prstGeom prst="rect">
                <a:avLst/>
              </a:prstGeom>
            </p:spPr>
            <p:txBody>
              <a:bodyPr wrap="square">
                <a:spAutoFit/>
              </a:bodyPr>
              <a:lstStyle/>
              <a:p>
                <a:pPr algn="ctr"/>
                <a:r>
                  <a:rPr lang="en-US" sz="2000" dirty="0" smtClean="0"/>
                  <a:t>0</a:t>
                </a:r>
                <a:endParaRPr lang="en-US" sz="2000" b="0" dirty="0" smtClean="0"/>
              </a:p>
            </p:txBody>
          </p:sp>
        </p:grpSp>
        <p:sp>
          <p:nvSpPr>
            <p:cNvPr id="13" name="Rectangle 12"/>
            <p:cNvSpPr/>
            <p:nvPr/>
          </p:nvSpPr>
          <p:spPr>
            <a:xfrm>
              <a:off x="5285145" y="2800384"/>
              <a:ext cx="1245683" cy="400110"/>
            </a:xfrm>
            <a:prstGeom prst="rect">
              <a:avLst/>
            </a:prstGeom>
          </p:spPr>
          <p:txBody>
            <a:bodyPr wrap="square">
              <a:spAutoFit/>
            </a:bodyPr>
            <a:lstStyle/>
            <a:p>
              <a:pPr algn="ctr"/>
              <a:r>
                <a:rPr lang="en-US" sz="2000" i="1" dirty="0" smtClean="0"/>
                <a:t>near-</a:t>
              </a:r>
              <a:r>
                <a:rPr lang="en-US" sz="2000" b="0" i="1" dirty="0" smtClean="0"/>
                <a:t>side</a:t>
              </a:r>
            </a:p>
          </p:txBody>
        </p:sp>
        <p:sp>
          <p:nvSpPr>
            <p:cNvPr id="14" name="Rectangle 13"/>
            <p:cNvSpPr/>
            <p:nvPr/>
          </p:nvSpPr>
          <p:spPr>
            <a:xfrm>
              <a:off x="7969995" y="2800384"/>
              <a:ext cx="1248440" cy="400110"/>
            </a:xfrm>
            <a:prstGeom prst="rect">
              <a:avLst/>
            </a:prstGeom>
          </p:spPr>
          <p:txBody>
            <a:bodyPr wrap="square">
              <a:spAutoFit/>
            </a:bodyPr>
            <a:lstStyle/>
            <a:p>
              <a:pPr algn="ctr"/>
              <a:r>
                <a:rPr lang="en-US" sz="2000" i="1" dirty="0" smtClean="0"/>
                <a:t>far-side</a:t>
              </a:r>
              <a:endParaRPr lang="en-US" sz="2000" b="0" i="1" dirty="0" smtClean="0"/>
            </a:p>
          </p:txBody>
        </p:sp>
        <p:pic>
          <p:nvPicPr>
            <p:cNvPr id="15" name="Picture 14"/>
            <p:cNvPicPr>
              <a:picLocks noChangeAspect="1"/>
            </p:cNvPicPr>
            <p:nvPr/>
          </p:nvPicPr>
          <p:blipFill>
            <a:blip r:embed="rId4"/>
            <a:stretch>
              <a:fillRect/>
            </a:stretch>
          </p:blipFill>
          <p:spPr>
            <a:xfrm>
              <a:off x="2336592" y="3335431"/>
              <a:ext cx="5724845" cy="573083"/>
            </a:xfrm>
            <a:prstGeom prst="rect">
              <a:avLst/>
            </a:prstGeom>
          </p:spPr>
        </p:pic>
      </p:grpSp>
    </p:spTree>
    <p:extLst>
      <p:ext uri="{BB962C8B-B14F-4D97-AF65-F5344CB8AC3E}">
        <p14:creationId xmlns:p14="http://schemas.microsoft.com/office/powerpoint/2010/main" val="42956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Case 4: </a:t>
                </a:r>
                <a14:m>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𝑡𝑃𝑙𝑎𝑛𝑒</m:t>
                    </m:r>
                    <m:r>
                      <a:rPr lang="en-US" b="0" i="1" smtClean="0">
                        <a:latin typeface="Cambria Math" panose="02040503050406030204" pitchFamily="18" charset="0"/>
                      </a:rPr>
                      <m:t>&lt;</m:t>
                    </m:r>
                    <m:r>
                      <a:rPr lang="en-US" b="0" i="1" smtClean="0">
                        <a:latin typeface="Cambria Math" panose="02040503050406030204" pitchFamily="18" charset="0"/>
                      </a:rPr>
                      <m:t>𝑡𝑀𝑖𝑛</m:t>
                    </m:r>
                  </m:oMath>
                </a14:m>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The split plane is behind the ray:</a:t>
                </a:r>
              </a:p>
              <a:p>
                <a:pPr marL="457200" lvl="1" indent="0">
                  <a:buNone/>
                </a:pPr>
                <a:r>
                  <a:rPr lang="en-US" dirty="0" smtClean="0"/>
                  <a:t>Only traverse the far side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grpSp>
        <p:nvGrpSpPr>
          <p:cNvPr id="18" name="Group 17"/>
          <p:cNvGrpSpPr/>
          <p:nvPr/>
        </p:nvGrpSpPr>
        <p:grpSpPr>
          <a:xfrm>
            <a:off x="2266901" y="2800384"/>
            <a:ext cx="5794535" cy="1293311"/>
            <a:chOff x="2266901" y="2800384"/>
            <a:chExt cx="5794535" cy="1293311"/>
          </a:xfrm>
        </p:grpSpPr>
        <p:grpSp>
          <p:nvGrpSpPr>
            <p:cNvPr id="5" name="Group 4"/>
            <p:cNvGrpSpPr/>
            <p:nvPr/>
          </p:nvGrpSpPr>
          <p:grpSpPr>
            <a:xfrm>
              <a:off x="2266901" y="2800384"/>
              <a:ext cx="4886684" cy="1293311"/>
              <a:chOff x="2266901" y="2800384"/>
              <a:chExt cx="4886684" cy="1293311"/>
            </a:xfrm>
          </p:grpSpPr>
          <p:grpSp>
            <p:nvGrpSpPr>
              <p:cNvPr id="12" name="Group 11"/>
              <p:cNvGrpSpPr/>
              <p:nvPr/>
            </p:nvGrpSpPr>
            <p:grpSpPr>
              <a:xfrm>
                <a:off x="3299587" y="2970865"/>
                <a:ext cx="3853998" cy="1122830"/>
                <a:chOff x="3392893" y="3968720"/>
                <a:chExt cx="3853998" cy="1122830"/>
              </a:xfrm>
            </p:grpSpPr>
            <p:sp>
              <p:nvSpPr>
                <p:cNvPr id="8" name="Rectangle 7"/>
                <p:cNvSpPr/>
                <p:nvPr/>
              </p:nvSpPr>
              <p:spPr>
                <a:xfrm>
                  <a:off x="4577567" y="4690503"/>
                  <a:ext cx="830455" cy="400110"/>
                </a:xfrm>
                <a:prstGeom prst="rect">
                  <a:avLst/>
                </a:prstGeom>
              </p:spPr>
              <p:txBody>
                <a:bodyPr wrap="square">
                  <a:spAutoFit/>
                </a:bodyPr>
                <a:lstStyle/>
                <a:p>
                  <a:pPr algn="ctr"/>
                  <a:r>
                    <a:rPr lang="en-US" sz="2000" dirty="0" err="1" smtClean="0"/>
                    <a:t>tMin</a:t>
                  </a:r>
                  <a:endParaRPr lang="en-US" sz="2000" b="0" dirty="0" smtClean="0"/>
                </a:p>
              </p:txBody>
            </p:sp>
            <p:sp>
              <p:nvSpPr>
                <p:cNvPr id="9" name="Rectangle 8"/>
                <p:cNvSpPr/>
                <p:nvPr/>
              </p:nvSpPr>
              <p:spPr>
                <a:xfrm>
                  <a:off x="6416436" y="4691440"/>
                  <a:ext cx="830455" cy="400110"/>
                </a:xfrm>
                <a:prstGeom prst="rect">
                  <a:avLst/>
                </a:prstGeom>
              </p:spPr>
              <p:txBody>
                <a:bodyPr wrap="square">
                  <a:spAutoFit/>
                </a:bodyPr>
                <a:lstStyle/>
                <a:p>
                  <a:pPr algn="ctr"/>
                  <a:r>
                    <a:rPr lang="en-US" sz="2000" dirty="0" err="1" smtClean="0"/>
                    <a:t>tMax</a:t>
                  </a:r>
                  <a:endParaRPr lang="en-US" sz="2000" b="0" dirty="0" smtClean="0"/>
                </a:p>
              </p:txBody>
            </p:sp>
            <p:sp>
              <p:nvSpPr>
                <p:cNvPr id="10" name="Rectangle 9"/>
                <p:cNvSpPr/>
                <p:nvPr/>
              </p:nvSpPr>
              <p:spPr>
                <a:xfrm>
                  <a:off x="3833198" y="3968720"/>
                  <a:ext cx="995729" cy="400110"/>
                </a:xfrm>
                <a:prstGeom prst="rect">
                  <a:avLst/>
                </a:prstGeom>
              </p:spPr>
              <p:txBody>
                <a:bodyPr wrap="square">
                  <a:spAutoFit/>
                </a:bodyPr>
                <a:lstStyle/>
                <a:p>
                  <a:pPr algn="ctr"/>
                  <a:r>
                    <a:rPr lang="en-US" sz="2000" dirty="0" err="1" smtClean="0"/>
                    <a:t>tPlane</a:t>
                  </a:r>
                  <a:endParaRPr lang="en-US" sz="2000" b="0" dirty="0" smtClean="0"/>
                </a:p>
              </p:txBody>
            </p:sp>
            <p:sp>
              <p:nvSpPr>
                <p:cNvPr id="11" name="Rectangle 10"/>
                <p:cNvSpPr/>
                <p:nvPr/>
              </p:nvSpPr>
              <p:spPr>
                <a:xfrm>
                  <a:off x="3392893" y="4690503"/>
                  <a:ext cx="468851" cy="400110"/>
                </a:xfrm>
                <a:prstGeom prst="rect">
                  <a:avLst/>
                </a:prstGeom>
              </p:spPr>
              <p:txBody>
                <a:bodyPr wrap="square">
                  <a:spAutoFit/>
                </a:bodyPr>
                <a:lstStyle/>
                <a:p>
                  <a:pPr algn="ctr"/>
                  <a:r>
                    <a:rPr lang="en-US" sz="2000" dirty="0" smtClean="0"/>
                    <a:t>0</a:t>
                  </a:r>
                  <a:endParaRPr lang="en-US" sz="2000" b="0" dirty="0" smtClean="0"/>
                </a:p>
              </p:txBody>
            </p:sp>
          </p:grpSp>
          <p:sp>
            <p:nvSpPr>
              <p:cNvPr id="13" name="Rectangle 12"/>
              <p:cNvSpPr/>
              <p:nvPr/>
            </p:nvSpPr>
            <p:spPr>
              <a:xfrm>
                <a:off x="2266901" y="2800384"/>
                <a:ext cx="1245683" cy="400110"/>
              </a:xfrm>
              <a:prstGeom prst="rect">
                <a:avLst/>
              </a:prstGeom>
            </p:spPr>
            <p:txBody>
              <a:bodyPr wrap="square">
                <a:spAutoFit/>
              </a:bodyPr>
              <a:lstStyle/>
              <a:p>
                <a:pPr algn="ctr"/>
                <a:r>
                  <a:rPr lang="en-US" sz="2000" i="1" dirty="0" smtClean="0"/>
                  <a:t>near-</a:t>
                </a:r>
                <a:r>
                  <a:rPr lang="en-US" sz="2000" b="0" i="1" dirty="0" smtClean="0"/>
                  <a:t>side</a:t>
                </a:r>
              </a:p>
            </p:txBody>
          </p:sp>
          <p:sp>
            <p:nvSpPr>
              <p:cNvPr id="14" name="Rectangle 13"/>
              <p:cNvSpPr/>
              <p:nvPr/>
            </p:nvSpPr>
            <p:spPr>
              <a:xfrm>
                <a:off x="4951751" y="2800384"/>
                <a:ext cx="1248440" cy="400110"/>
              </a:xfrm>
              <a:prstGeom prst="rect">
                <a:avLst/>
              </a:prstGeom>
            </p:spPr>
            <p:txBody>
              <a:bodyPr wrap="square">
                <a:spAutoFit/>
              </a:bodyPr>
              <a:lstStyle/>
              <a:p>
                <a:pPr algn="ctr"/>
                <a:r>
                  <a:rPr lang="en-US" sz="2000" i="1" dirty="0" smtClean="0"/>
                  <a:t>far-side</a:t>
                </a:r>
                <a:endParaRPr lang="en-US" sz="2000" b="0" i="1" dirty="0" smtClean="0"/>
              </a:p>
            </p:txBody>
          </p:sp>
        </p:grpSp>
        <p:pic>
          <p:nvPicPr>
            <p:cNvPr id="17" name="Picture 16"/>
            <p:cNvPicPr>
              <a:picLocks noChangeAspect="1"/>
            </p:cNvPicPr>
            <p:nvPr/>
          </p:nvPicPr>
          <p:blipFill>
            <a:blip r:embed="rId4"/>
            <a:stretch>
              <a:fillRect/>
            </a:stretch>
          </p:blipFill>
          <p:spPr>
            <a:xfrm>
              <a:off x="2336591" y="3314330"/>
              <a:ext cx="5724845" cy="573083"/>
            </a:xfrm>
            <a:prstGeom prst="rect">
              <a:avLst/>
            </a:prstGeom>
          </p:spPr>
        </p:pic>
      </p:grpSp>
    </p:spTree>
    <p:extLst>
      <p:ext uri="{BB962C8B-B14F-4D97-AF65-F5344CB8AC3E}">
        <p14:creationId xmlns:p14="http://schemas.microsoft.com/office/powerpoint/2010/main" val="2500050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Unfortunately there’s 3(</a:t>
            </a:r>
            <a:r>
              <a:rPr lang="en-US" dirty="0" err="1" smtClean="0"/>
              <a:t>ish</a:t>
            </a:r>
            <a:r>
              <a:rPr lang="en-US" dirty="0" smtClean="0"/>
              <a:t>) major edge cases</a:t>
            </a:r>
          </a:p>
          <a:p>
            <a:pPr marL="0" indent="0">
              <a:buNone/>
            </a:pPr>
            <a:r>
              <a:rPr lang="en-US" dirty="0" smtClean="0"/>
              <a:t>These are almost entirely caused by thick planes</a:t>
            </a:r>
          </a:p>
          <a:p>
            <a:pPr marL="0" indent="0">
              <a:buNone/>
            </a:pPr>
            <a:endParaRPr lang="en-US" dirty="0"/>
          </a:p>
          <a:p>
            <a:pPr marL="0" indent="0">
              <a:buNone/>
            </a:pPr>
            <a:r>
              <a:rPr lang="en-US" dirty="0" smtClean="0"/>
              <a:t>If we ignore them we’ll miss triangles we should hit!</a:t>
            </a:r>
          </a:p>
          <a:p>
            <a:pPr marL="0" indent="0">
              <a:buNone/>
            </a:pPr>
            <a:endParaRPr lang="en-US" dirty="0" smtClean="0"/>
          </a:p>
          <a:p>
            <a:pPr marL="0" indent="0">
              <a:buNone/>
            </a:pPr>
            <a:endParaRPr lang="en-US" dirty="0" smtClean="0"/>
          </a:p>
          <a:p>
            <a:pPr marL="0" indent="0">
              <a:buNone/>
            </a:pPr>
            <a:r>
              <a:rPr lang="en-US" dirty="0"/>
              <a:t>Quick Note:</a:t>
            </a:r>
          </a:p>
          <a:p>
            <a:pPr marL="457200" lvl="1" indent="0">
              <a:buNone/>
            </a:pPr>
            <a:r>
              <a:rPr lang="en-US" dirty="0"/>
              <a:t>Only visit both side and a node’s geometry if the ray hits the plane</a:t>
            </a:r>
          </a:p>
          <a:p>
            <a:pPr marL="0" indent="0">
              <a:buNone/>
            </a:pPr>
            <a:endParaRPr lang="en-US" dirty="0" smtClean="0"/>
          </a:p>
        </p:txBody>
      </p:sp>
    </p:spTree>
    <p:extLst>
      <p:ext uri="{BB962C8B-B14F-4D97-AF65-F5344CB8AC3E}">
        <p14:creationId xmlns:p14="http://schemas.microsoft.com/office/powerpoint/2010/main" val="4002248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p:sp>
        <p:nvSpPr>
          <p:cNvPr id="3" name="Content Placeholder 2"/>
          <p:cNvSpPr>
            <a:spLocks noGrp="1"/>
          </p:cNvSpPr>
          <p:nvPr>
            <p:ph idx="1"/>
          </p:nvPr>
        </p:nvSpPr>
        <p:spPr/>
        <p:txBody>
          <a:bodyPr/>
          <a:lstStyle/>
          <a:p>
            <a:pPr marL="0" indent="0">
              <a:buNone/>
            </a:pPr>
            <a:r>
              <a:rPr lang="en-US" dirty="0" smtClean="0"/>
              <a:t>Case 1: The ray start is coplanar</a:t>
            </a:r>
          </a:p>
          <a:p>
            <a:pPr marL="0" indent="0">
              <a:buNone/>
            </a:pPr>
            <a:endParaRPr lang="en-US" dirty="0"/>
          </a:p>
          <a:p>
            <a:pPr marL="0" indent="0">
              <a:buNone/>
            </a:pPr>
            <a:r>
              <a:rPr lang="en-US" dirty="0" smtClean="0"/>
              <a:t>Visit both sides and the geometry in the plane</a:t>
            </a:r>
            <a:endParaRPr lang="en-US" dirty="0"/>
          </a:p>
        </p:txBody>
      </p:sp>
      <p:pic>
        <p:nvPicPr>
          <p:cNvPr id="4" name="Picture 3"/>
          <p:cNvPicPr>
            <a:picLocks noChangeAspect="1"/>
          </p:cNvPicPr>
          <p:nvPr/>
        </p:nvPicPr>
        <p:blipFill>
          <a:blip r:embed="rId3"/>
          <a:stretch>
            <a:fillRect/>
          </a:stretch>
        </p:blipFill>
        <p:spPr>
          <a:xfrm>
            <a:off x="7263483" y="1825625"/>
            <a:ext cx="3026700" cy="3269066"/>
          </a:xfrm>
          <a:prstGeom prst="rect">
            <a:avLst/>
          </a:prstGeom>
        </p:spPr>
      </p:pic>
      <p:sp>
        <p:nvSpPr>
          <p:cNvPr id="5" name="Rectangle 4"/>
          <p:cNvSpPr/>
          <p:nvPr/>
        </p:nvSpPr>
        <p:spPr>
          <a:xfrm>
            <a:off x="4329196" y="5911790"/>
            <a:ext cx="2337718" cy="400110"/>
          </a:xfrm>
          <a:prstGeom prst="rect">
            <a:avLst/>
          </a:prstGeom>
        </p:spPr>
        <p:txBody>
          <a:bodyPr wrap="square">
            <a:spAutoFit/>
          </a:bodyPr>
          <a:lstStyle/>
          <a:p>
            <a:pPr algn="ctr"/>
            <a:r>
              <a:rPr lang="en-US" sz="2000" i="1" dirty="0" smtClean="0"/>
              <a:t>*triangles are blue</a:t>
            </a:r>
            <a:endParaRPr lang="en-US" sz="2000" b="0" i="1" dirty="0" smtClean="0"/>
          </a:p>
        </p:txBody>
      </p:sp>
    </p:spTree>
    <p:extLst>
      <p:ext uri="{BB962C8B-B14F-4D97-AF65-F5344CB8AC3E}">
        <p14:creationId xmlns:p14="http://schemas.microsoft.com/office/powerpoint/2010/main" val="2818831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Note that the ray can still hit triangles</a:t>
            </a:r>
          </a:p>
          <a:p>
            <a:pPr marL="0" indent="0">
              <a:buNone/>
            </a:pPr>
            <a:r>
              <a:rPr lang="en-US" dirty="0" smtClean="0"/>
              <a:t>on the opposite side of the non-thick plane</a:t>
            </a:r>
          </a:p>
        </p:txBody>
      </p:sp>
      <p:pic>
        <p:nvPicPr>
          <p:cNvPr id="6" name="Picture 5"/>
          <p:cNvPicPr>
            <a:picLocks noChangeAspect="1"/>
          </p:cNvPicPr>
          <p:nvPr/>
        </p:nvPicPr>
        <p:blipFill>
          <a:blip r:embed="rId3"/>
          <a:stretch>
            <a:fillRect/>
          </a:stretch>
        </p:blipFill>
        <p:spPr>
          <a:xfrm>
            <a:off x="7263483" y="1825625"/>
            <a:ext cx="3026700" cy="3269066"/>
          </a:xfrm>
          <a:prstGeom prst="rect">
            <a:avLst/>
          </a:prstGeom>
        </p:spPr>
      </p:pic>
    </p:spTree>
    <p:extLst>
      <p:ext uri="{BB962C8B-B14F-4D97-AF65-F5344CB8AC3E}">
        <p14:creationId xmlns:p14="http://schemas.microsoft.com/office/powerpoint/2010/main" val="257024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6642537" y="2612893"/>
            <a:ext cx="3202577" cy="483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Auto-Partitioning</a:t>
            </a:r>
            <a:endParaRPr lang="en-US" dirty="0"/>
          </a:p>
        </p:txBody>
      </p:sp>
      <p:sp>
        <p:nvSpPr>
          <p:cNvPr id="9" name="Content Placeholder 2"/>
          <p:cNvSpPr txBox="1">
            <a:spLocks/>
          </p:cNvSpPr>
          <p:nvPr/>
        </p:nvSpPr>
        <p:spPr>
          <a:xfrm>
            <a:off x="1243147" y="2576334"/>
            <a:ext cx="3202577" cy="483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Arbitrary split planes</a:t>
            </a:r>
            <a:endParaRPr lang="en-US" dirty="0"/>
          </a:p>
        </p:txBody>
      </p:sp>
      <p:sp>
        <p:nvSpPr>
          <p:cNvPr id="2" name="Title 1"/>
          <p:cNvSpPr>
            <a:spLocks noGrp="1"/>
          </p:cNvSpPr>
          <p:nvPr>
            <p:ph type="title"/>
          </p:nvPr>
        </p:nvSpPr>
        <p:spPr/>
        <p:txBody>
          <a:bodyPr/>
          <a:lstStyle/>
          <a:p>
            <a:r>
              <a:rPr lang="en-US" dirty="0" smtClean="0"/>
              <a:t>Split Plane</a:t>
            </a:r>
            <a:endParaRPr lang="en-US" dirty="0"/>
          </a:p>
        </p:txBody>
      </p:sp>
      <p:sp>
        <p:nvSpPr>
          <p:cNvPr id="3" name="Content Placeholder 2"/>
          <p:cNvSpPr>
            <a:spLocks noGrp="1"/>
          </p:cNvSpPr>
          <p:nvPr>
            <p:ph idx="1"/>
          </p:nvPr>
        </p:nvSpPr>
        <p:spPr/>
        <p:txBody>
          <a:bodyPr/>
          <a:lstStyle/>
          <a:p>
            <a:pPr marL="0" indent="0">
              <a:buNone/>
            </a:pPr>
            <a:r>
              <a:rPr lang="en-US" dirty="0" smtClean="0"/>
              <a:t>Two main methods of picking split planes</a:t>
            </a:r>
            <a:endParaRPr lang="en-US" dirty="0"/>
          </a:p>
        </p:txBody>
      </p:sp>
      <p:pic>
        <p:nvPicPr>
          <p:cNvPr id="19" name="Picture 18"/>
          <p:cNvPicPr>
            <a:picLocks noChangeAspect="1"/>
          </p:cNvPicPr>
          <p:nvPr/>
        </p:nvPicPr>
        <p:blipFill>
          <a:blip r:embed="rId3"/>
          <a:stretch>
            <a:fillRect/>
          </a:stretch>
        </p:blipFill>
        <p:spPr>
          <a:xfrm>
            <a:off x="6916167" y="3355728"/>
            <a:ext cx="3097276" cy="2387600"/>
          </a:xfrm>
          <a:prstGeom prst="rect">
            <a:avLst/>
          </a:prstGeom>
        </p:spPr>
      </p:pic>
      <p:pic>
        <p:nvPicPr>
          <p:cNvPr id="21" name="Picture 20"/>
          <p:cNvPicPr>
            <a:picLocks noChangeAspect="1"/>
          </p:cNvPicPr>
          <p:nvPr/>
        </p:nvPicPr>
        <p:blipFill>
          <a:blip r:embed="rId4"/>
          <a:stretch>
            <a:fillRect/>
          </a:stretch>
        </p:blipFill>
        <p:spPr>
          <a:xfrm>
            <a:off x="1474565" y="3355728"/>
            <a:ext cx="3338457" cy="3136900"/>
          </a:xfrm>
          <a:prstGeom prst="rect">
            <a:avLst/>
          </a:prstGeom>
        </p:spPr>
      </p:pic>
    </p:spTree>
    <p:extLst>
      <p:ext uri="{BB962C8B-B14F-4D97-AF65-F5344CB8AC3E}">
        <p14:creationId xmlns:p14="http://schemas.microsoft.com/office/powerpoint/2010/main" val="28908941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Case 2: The ray is parallel to the plane</a:t>
            </a:r>
          </a:p>
          <a:p>
            <a:pPr marL="0" indent="0">
              <a:buNone/>
            </a:pPr>
            <a:r>
              <a:rPr lang="en-US" dirty="0" smtClean="0"/>
              <a:t>Determined by </a:t>
            </a:r>
            <a:r>
              <a:rPr lang="en-US" dirty="0" err="1" smtClean="0"/>
              <a:t>RayPlane</a:t>
            </a:r>
            <a:r>
              <a:rPr lang="en-US" dirty="0" smtClean="0"/>
              <a:t> returning false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Only </a:t>
            </a:r>
            <a:r>
              <a:rPr lang="en-US" dirty="0" err="1" smtClean="0"/>
              <a:t>recurse</a:t>
            </a:r>
            <a:r>
              <a:rPr lang="en-US" dirty="0" smtClean="0"/>
              <a:t> down the near side</a:t>
            </a:r>
          </a:p>
          <a:p>
            <a:pPr marL="0" indent="0">
              <a:buNone/>
            </a:pPr>
            <a:r>
              <a:rPr lang="en-US" dirty="0" smtClean="0"/>
              <a:t>*Assumes we’ve already dealt with coplanar cases</a:t>
            </a:r>
          </a:p>
        </p:txBody>
      </p:sp>
      <p:graphicFrame>
        <p:nvGraphicFramePr>
          <p:cNvPr id="5" name="Object 4"/>
          <p:cNvGraphicFramePr>
            <a:graphicFrameLocks noChangeAspect="1"/>
          </p:cNvGraphicFramePr>
          <p:nvPr>
            <p:extLst>
              <p:ext uri="{D42A27DB-BD31-4B8C-83A1-F6EECF244321}">
                <p14:modId xmlns:p14="http://schemas.microsoft.com/office/powerpoint/2010/main" val="3334988139"/>
              </p:ext>
            </p:extLst>
          </p:nvPr>
        </p:nvGraphicFramePr>
        <p:xfrm>
          <a:off x="8607741" y="2107249"/>
          <a:ext cx="1657286" cy="3086100"/>
        </p:xfrm>
        <a:graphic>
          <a:graphicData uri="http://schemas.openxmlformats.org/presentationml/2006/ole">
            <mc:AlternateContent xmlns:mc="http://schemas.openxmlformats.org/markup-compatibility/2006">
              <mc:Choice xmlns:v="urn:schemas-microsoft-com:vml" Requires="v">
                <p:oleObj spid="_x0000_s3083" name="Visio" r:id="rId5" imgW="828643" imgH="1543050" progId="Visio.Drawing.15">
                  <p:embed/>
                </p:oleObj>
              </mc:Choice>
              <mc:Fallback>
                <p:oleObj name="Visio" r:id="rId5" imgW="828643" imgH="1543050" progId="Visio.Drawing.15">
                  <p:embed/>
                  <p:pic>
                    <p:nvPicPr>
                      <p:cNvPr id="0" name=""/>
                      <p:cNvPicPr/>
                      <p:nvPr/>
                    </p:nvPicPr>
                    <p:blipFill>
                      <a:blip r:embed="rId6"/>
                      <a:stretch>
                        <a:fillRect/>
                      </a:stretch>
                    </p:blipFill>
                    <p:spPr>
                      <a:xfrm>
                        <a:off x="8607741" y="2107249"/>
                        <a:ext cx="1657286" cy="3086100"/>
                      </a:xfrm>
                      <a:prstGeom prst="rect">
                        <a:avLst/>
                      </a:prstGeom>
                    </p:spPr>
                  </p:pic>
                </p:oleObj>
              </mc:Fallback>
            </mc:AlternateContent>
          </a:graphicData>
        </a:graphic>
      </p:graphicFrame>
      <p:sp>
        <p:nvSpPr>
          <p:cNvPr id="7" name="Rectangle 6"/>
          <p:cNvSpPr/>
          <p:nvPr/>
        </p:nvSpPr>
        <p:spPr>
          <a:xfrm>
            <a:off x="7243848" y="3450244"/>
            <a:ext cx="1245683" cy="400110"/>
          </a:xfrm>
          <a:prstGeom prst="rect">
            <a:avLst/>
          </a:prstGeom>
        </p:spPr>
        <p:txBody>
          <a:bodyPr wrap="square">
            <a:spAutoFit/>
          </a:bodyPr>
          <a:lstStyle/>
          <a:p>
            <a:pPr algn="ctr"/>
            <a:r>
              <a:rPr lang="en-US" sz="2000" i="1" dirty="0" smtClean="0"/>
              <a:t>near-</a:t>
            </a:r>
            <a:r>
              <a:rPr lang="en-US" sz="2000" b="0" i="1" dirty="0" smtClean="0"/>
              <a:t>side</a:t>
            </a:r>
          </a:p>
        </p:txBody>
      </p:sp>
      <p:sp>
        <p:nvSpPr>
          <p:cNvPr id="8" name="Rectangle 7"/>
          <p:cNvSpPr/>
          <p:nvPr/>
        </p:nvSpPr>
        <p:spPr>
          <a:xfrm>
            <a:off x="9436384" y="3450244"/>
            <a:ext cx="1245683" cy="400110"/>
          </a:xfrm>
          <a:prstGeom prst="rect">
            <a:avLst/>
          </a:prstGeom>
        </p:spPr>
        <p:txBody>
          <a:bodyPr wrap="square">
            <a:spAutoFit/>
          </a:bodyPr>
          <a:lstStyle/>
          <a:p>
            <a:pPr algn="ctr"/>
            <a:r>
              <a:rPr lang="en-US" sz="2000" i="1" dirty="0" smtClean="0"/>
              <a:t>far-</a:t>
            </a:r>
            <a:r>
              <a:rPr lang="en-US" sz="2000" b="0" i="1" dirty="0" smtClean="0"/>
              <a:t>side</a:t>
            </a:r>
          </a:p>
        </p:txBody>
      </p:sp>
    </p:spTree>
    <p:extLst>
      <p:ext uri="{BB962C8B-B14F-4D97-AF65-F5344CB8AC3E}">
        <p14:creationId xmlns:p14="http://schemas.microsoft.com/office/powerpoint/2010/main" val="3977365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Case 3: The ray hits the thick plane</a:t>
            </a:r>
          </a:p>
          <a:p>
            <a:pPr marL="0" indent="0">
              <a:buNone/>
            </a:pPr>
            <a:endParaRPr lang="en-US" dirty="0" smtClean="0"/>
          </a:p>
          <a:p>
            <a:pPr marL="0" indent="0">
              <a:buNone/>
            </a:pPr>
            <a:endParaRPr lang="en-US" dirty="0"/>
          </a:p>
          <a:p>
            <a:pPr marL="0" indent="0">
              <a:buNone/>
            </a:pPr>
            <a:r>
              <a:rPr lang="en-US" dirty="0" smtClean="0"/>
              <a:t>A ray can hit a triangle on</a:t>
            </a:r>
          </a:p>
          <a:p>
            <a:pPr marL="0" indent="0">
              <a:buNone/>
            </a:pPr>
            <a:r>
              <a:rPr lang="en-US" dirty="0" smtClean="0"/>
              <a:t>the opposite side of the plane</a:t>
            </a:r>
          </a:p>
        </p:txBody>
      </p:sp>
      <p:pic>
        <p:nvPicPr>
          <p:cNvPr id="7" name="Picture 6"/>
          <p:cNvPicPr>
            <a:picLocks noChangeAspect="1"/>
          </p:cNvPicPr>
          <p:nvPr/>
        </p:nvPicPr>
        <p:blipFill>
          <a:blip r:embed="rId3"/>
          <a:stretch>
            <a:fillRect/>
          </a:stretch>
        </p:blipFill>
        <p:spPr>
          <a:xfrm>
            <a:off x="5739407" y="2507426"/>
            <a:ext cx="1792126" cy="1813934"/>
          </a:xfrm>
          <a:prstGeom prst="rect">
            <a:avLst/>
          </a:prstGeom>
        </p:spPr>
      </p:pic>
      <p:pic>
        <p:nvPicPr>
          <p:cNvPr id="9" name="Picture 8"/>
          <p:cNvPicPr>
            <a:picLocks noChangeAspect="1"/>
          </p:cNvPicPr>
          <p:nvPr/>
        </p:nvPicPr>
        <p:blipFill>
          <a:blip r:embed="rId4"/>
          <a:stretch>
            <a:fillRect/>
          </a:stretch>
        </p:blipFill>
        <p:spPr>
          <a:xfrm>
            <a:off x="8996066" y="1131652"/>
            <a:ext cx="2031076" cy="1813934"/>
          </a:xfrm>
          <a:prstGeom prst="rect">
            <a:avLst/>
          </a:prstGeom>
        </p:spPr>
      </p:pic>
      <p:pic>
        <p:nvPicPr>
          <p:cNvPr id="10" name="Picture 9"/>
          <p:cNvPicPr>
            <a:picLocks noChangeAspect="1"/>
          </p:cNvPicPr>
          <p:nvPr/>
        </p:nvPicPr>
        <p:blipFill>
          <a:blip r:embed="rId5"/>
          <a:stretch>
            <a:fillRect/>
          </a:stretch>
        </p:blipFill>
        <p:spPr>
          <a:xfrm>
            <a:off x="8996066" y="4119951"/>
            <a:ext cx="1792126" cy="1813934"/>
          </a:xfrm>
          <a:prstGeom prst="rect">
            <a:avLst/>
          </a:prstGeom>
        </p:spPr>
      </p:pic>
      <p:cxnSp>
        <p:nvCxnSpPr>
          <p:cNvPr id="11" name="Straight Arrow Connector 10"/>
          <p:cNvCxnSpPr>
            <a:endCxn id="10" idx="1"/>
          </p:cNvCxnSpPr>
          <p:nvPr/>
        </p:nvCxnSpPr>
        <p:spPr>
          <a:xfrm>
            <a:off x="7456902" y="4321360"/>
            <a:ext cx="1539164" cy="705558"/>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531533" y="4696414"/>
            <a:ext cx="967529" cy="400110"/>
          </a:xfrm>
          <a:prstGeom prst="rect">
            <a:avLst/>
          </a:prstGeom>
        </p:spPr>
        <p:txBody>
          <a:bodyPr wrap="square">
            <a:spAutoFit/>
          </a:bodyPr>
          <a:lstStyle/>
          <a:p>
            <a:pPr algn="ctr"/>
            <a:r>
              <a:rPr lang="en-US" sz="2000" dirty="0" smtClean="0"/>
              <a:t>Far</a:t>
            </a:r>
            <a:endParaRPr lang="en-US" sz="2000" dirty="0"/>
          </a:p>
        </p:txBody>
      </p:sp>
      <p:cxnSp>
        <p:nvCxnSpPr>
          <p:cNvPr id="14" name="Straight Arrow Connector 13"/>
          <p:cNvCxnSpPr/>
          <p:nvPr/>
        </p:nvCxnSpPr>
        <p:spPr>
          <a:xfrm flipV="1">
            <a:off x="7531533" y="2311645"/>
            <a:ext cx="1539164" cy="540306"/>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593731" y="2065655"/>
            <a:ext cx="967529" cy="400110"/>
          </a:xfrm>
          <a:prstGeom prst="rect">
            <a:avLst/>
          </a:prstGeom>
        </p:spPr>
        <p:txBody>
          <a:bodyPr wrap="square">
            <a:spAutoFit/>
          </a:bodyPr>
          <a:lstStyle/>
          <a:p>
            <a:pPr algn="ctr"/>
            <a:r>
              <a:rPr lang="en-US" sz="2000" dirty="0" smtClean="0"/>
              <a:t>Near</a:t>
            </a:r>
            <a:endParaRPr lang="en-US" sz="2000" dirty="0"/>
          </a:p>
        </p:txBody>
      </p:sp>
      <p:sp>
        <p:nvSpPr>
          <p:cNvPr id="17" name="Rectangle 16"/>
          <p:cNvSpPr/>
          <p:nvPr/>
        </p:nvSpPr>
        <p:spPr>
          <a:xfrm>
            <a:off x="9070697" y="2893562"/>
            <a:ext cx="1945436" cy="707886"/>
          </a:xfrm>
          <a:prstGeom prst="rect">
            <a:avLst/>
          </a:prstGeom>
        </p:spPr>
        <p:txBody>
          <a:bodyPr wrap="square">
            <a:spAutoFit/>
          </a:bodyPr>
          <a:lstStyle/>
          <a:p>
            <a:pPr algn="ctr"/>
            <a:r>
              <a:rPr lang="en-US" sz="2000" dirty="0" smtClean="0"/>
              <a:t>Clipped ray missed triangle</a:t>
            </a:r>
            <a:endParaRPr lang="en-US" sz="2000" dirty="0"/>
          </a:p>
        </p:txBody>
      </p:sp>
      <p:sp>
        <p:nvSpPr>
          <p:cNvPr id="18" name="Rectangle 17"/>
          <p:cNvSpPr/>
          <p:nvPr/>
        </p:nvSpPr>
        <p:spPr>
          <a:xfrm>
            <a:off x="8420810" y="5900359"/>
            <a:ext cx="3181588" cy="707886"/>
          </a:xfrm>
          <a:prstGeom prst="rect">
            <a:avLst/>
          </a:prstGeom>
        </p:spPr>
        <p:txBody>
          <a:bodyPr wrap="square">
            <a:spAutoFit/>
          </a:bodyPr>
          <a:lstStyle/>
          <a:p>
            <a:pPr algn="ctr"/>
            <a:r>
              <a:rPr lang="en-US" sz="2000" dirty="0" smtClean="0"/>
              <a:t>Triangle is on the other side of the tree (not tested)</a:t>
            </a:r>
            <a:endParaRPr lang="en-US" sz="2000" dirty="0"/>
          </a:p>
        </p:txBody>
      </p:sp>
    </p:spTree>
    <p:extLst>
      <p:ext uri="{BB962C8B-B14F-4D97-AF65-F5344CB8AC3E}">
        <p14:creationId xmlns:p14="http://schemas.microsoft.com/office/powerpoint/2010/main" val="44946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properly clipped ray extends to</a:t>
            </a:r>
          </a:p>
          <a:p>
            <a:pPr marL="0" indent="0">
              <a:buNone/>
            </a:pPr>
            <a:r>
              <a:rPr lang="en-US" dirty="0" smtClean="0"/>
              <a:t>the edge of the thick plane</a:t>
            </a:r>
          </a:p>
        </p:txBody>
      </p:sp>
      <p:pic>
        <p:nvPicPr>
          <p:cNvPr id="7" name="Picture 6"/>
          <p:cNvPicPr>
            <a:picLocks noChangeAspect="1"/>
          </p:cNvPicPr>
          <p:nvPr/>
        </p:nvPicPr>
        <p:blipFill>
          <a:blip r:embed="rId3"/>
          <a:stretch>
            <a:fillRect/>
          </a:stretch>
        </p:blipFill>
        <p:spPr>
          <a:xfrm>
            <a:off x="5739407" y="2507426"/>
            <a:ext cx="1792126" cy="1813934"/>
          </a:xfrm>
          <a:prstGeom prst="rect">
            <a:avLst/>
          </a:prstGeom>
        </p:spPr>
      </p:pic>
      <p:cxnSp>
        <p:nvCxnSpPr>
          <p:cNvPr id="11" name="Straight Arrow Connector 10"/>
          <p:cNvCxnSpPr/>
          <p:nvPr/>
        </p:nvCxnSpPr>
        <p:spPr>
          <a:xfrm>
            <a:off x="7456902" y="4321360"/>
            <a:ext cx="1539164" cy="705558"/>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531533" y="4696414"/>
            <a:ext cx="967529" cy="400110"/>
          </a:xfrm>
          <a:prstGeom prst="rect">
            <a:avLst/>
          </a:prstGeom>
        </p:spPr>
        <p:txBody>
          <a:bodyPr wrap="square">
            <a:spAutoFit/>
          </a:bodyPr>
          <a:lstStyle/>
          <a:p>
            <a:pPr algn="ctr"/>
            <a:r>
              <a:rPr lang="en-US" sz="2000" dirty="0" smtClean="0"/>
              <a:t>Far</a:t>
            </a:r>
            <a:endParaRPr lang="en-US" sz="2000" dirty="0"/>
          </a:p>
        </p:txBody>
      </p:sp>
      <p:cxnSp>
        <p:nvCxnSpPr>
          <p:cNvPr id="14" name="Straight Arrow Connector 13"/>
          <p:cNvCxnSpPr/>
          <p:nvPr/>
        </p:nvCxnSpPr>
        <p:spPr>
          <a:xfrm flipV="1">
            <a:off x="7531533" y="2311645"/>
            <a:ext cx="1539164" cy="540306"/>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593731" y="2065655"/>
            <a:ext cx="967529" cy="400110"/>
          </a:xfrm>
          <a:prstGeom prst="rect">
            <a:avLst/>
          </a:prstGeom>
        </p:spPr>
        <p:txBody>
          <a:bodyPr wrap="square">
            <a:spAutoFit/>
          </a:bodyPr>
          <a:lstStyle/>
          <a:p>
            <a:pPr algn="ctr"/>
            <a:r>
              <a:rPr lang="en-US" sz="2000" dirty="0" smtClean="0"/>
              <a:t>Near</a:t>
            </a:r>
            <a:endParaRPr lang="en-US" sz="2000" dirty="0"/>
          </a:p>
        </p:txBody>
      </p:sp>
      <p:sp>
        <p:nvSpPr>
          <p:cNvPr id="17" name="Rectangle 16"/>
          <p:cNvSpPr/>
          <p:nvPr/>
        </p:nvSpPr>
        <p:spPr>
          <a:xfrm>
            <a:off x="9070697" y="2893562"/>
            <a:ext cx="1945436" cy="707886"/>
          </a:xfrm>
          <a:prstGeom prst="rect">
            <a:avLst/>
          </a:prstGeom>
        </p:spPr>
        <p:txBody>
          <a:bodyPr wrap="square">
            <a:spAutoFit/>
          </a:bodyPr>
          <a:lstStyle/>
          <a:p>
            <a:pPr algn="ctr"/>
            <a:r>
              <a:rPr lang="en-US" sz="2000" dirty="0" smtClean="0"/>
              <a:t>Correct clipped ray</a:t>
            </a:r>
            <a:endParaRPr lang="en-US" sz="2000" dirty="0"/>
          </a:p>
        </p:txBody>
      </p:sp>
      <p:pic>
        <p:nvPicPr>
          <p:cNvPr id="15" name="Picture 14"/>
          <p:cNvPicPr>
            <a:picLocks noChangeAspect="1"/>
          </p:cNvPicPr>
          <p:nvPr/>
        </p:nvPicPr>
        <p:blipFill>
          <a:blip r:embed="rId4"/>
          <a:stretch>
            <a:fillRect/>
          </a:stretch>
        </p:blipFill>
        <p:spPr>
          <a:xfrm>
            <a:off x="8997192" y="1131652"/>
            <a:ext cx="2031076" cy="1813934"/>
          </a:xfrm>
          <a:prstGeom prst="rect">
            <a:avLst/>
          </a:prstGeom>
        </p:spPr>
      </p:pic>
      <p:pic>
        <p:nvPicPr>
          <p:cNvPr id="19" name="Picture 18"/>
          <p:cNvPicPr>
            <a:picLocks noChangeAspect="1"/>
          </p:cNvPicPr>
          <p:nvPr/>
        </p:nvPicPr>
        <p:blipFill>
          <a:blip r:embed="rId5"/>
          <a:stretch>
            <a:fillRect/>
          </a:stretch>
        </p:blipFill>
        <p:spPr>
          <a:xfrm>
            <a:off x="8996066" y="4112002"/>
            <a:ext cx="1792126" cy="1813934"/>
          </a:xfrm>
          <a:prstGeom prst="rect">
            <a:avLst/>
          </a:prstGeom>
        </p:spPr>
      </p:pic>
    </p:spTree>
    <p:extLst>
      <p:ext uri="{BB962C8B-B14F-4D97-AF65-F5344CB8AC3E}">
        <p14:creationId xmlns:p14="http://schemas.microsoft.com/office/powerpoint/2010/main" val="3592597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How do we compute the proper clipped ray?</a:t>
            </a:r>
          </a:p>
          <a:p>
            <a:pPr marL="0" indent="0">
              <a:buNone/>
            </a:pPr>
            <a:r>
              <a:rPr lang="en-US" dirty="0" smtClean="0"/>
              <a:t>Easiest way is to compute a t-epsilon: </a:t>
            </a:r>
          </a:p>
        </p:txBody>
      </p:sp>
      <p:grpSp>
        <p:nvGrpSpPr>
          <p:cNvPr id="6" name="Group 5"/>
          <p:cNvGrpSpPr/>
          <p:nvPr/>
        </p:nvGrpSpPr>
        <p:grpSpPr>
          <a:xfrm>
            <a:off x="4551982" y="2992241"/>
            <a:ext cx="2585418" cy="3058693"/>
            <a:chOff x="3510582" y="2979541"/>
            <a:chExt cx="2585418" cy="3058693"/>
          </a:xfrm>
        </p:grpSpPr>
        <p:pic>
          <p:nvPicPr>
            <p:cNvPr id="4" name="Picture 3"/>
            <p:cNvPicPr>
              <a:picLocks noChangeAspect="1"/>
            </p:cNvPicPr>
            <p:nvPr/>
          </p:nvPicPr>
          <p:blipFill>
            <a:blip r:embed="rId3"/>
            <a:stretch>
              <a:fillRect/>
            </a:stretch>
          </p:blipFill>
          <p:spPr>
            <a:xfrm>
              <a:off x="3510582" y="2979541"/>
              <a:ext cx="2585418" cy="3058693"/>
            </a:xfrm>
            <a:prstGeom prst="rect">
              <a:avLst/>
            </a:prstGeom>
          </p:spPr>
        </p:pic>
        <p:sp>
          <p:nvSpPr>
            <p:cNvPr id="5" name="Right Brace 4"/>
            <p:cNvSpPr/>
            <p:nvPr/>
          </p:nvSpPr>
          <p:spPr>
            <a:xfrm rot="3847238">
              <a:off x="5079179" y="4458766"/>
              <a:ext cx="219005" cy="6756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p:cNvSpPr/>
                <p:nvPr/>
              </p:nvSpPr>
              <p:spPr>
                <a:xfrm>
                  <a:off x="4997119" y="4858120"/>
                  <a:ext cx="617950"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𝜖</m:t>
                            </m:r>
                          </m:sub>
                        </m:sSub>
                      </m:oMath>
                    </m:oMathPara>
                  </a14:m>
                  <a:endParaRPr lang="en-US" sz="2000" dirty="0"/>
                </a:p>
              </p:txBody>
            </p:sp>
          </mc:Choice>
          <mc:Fallback xmlns="">
            <p:sp>
              <p:nvSpPr>
                <p:cNvPr id="20" name="Rectangle 19"/>
                <p:cNvSpPr>
                  <a:spLocks noRot="1" noChangeAspect="1" noMove="1" noResize="1" noEditPoints="1" noAdjustHandles="1" noChangeArrowheads="1" noChangeShapeType="1" noTextEdit="1"/>
                </p:cNvSpPr>
                <p:nvPr/>
              </p:nvSpPr>
              <p:spPr>
                <a:xfrm>
                  <a:off x="4997119" y="4858120"/>
                  <a:ext cx="617950" cy="400110"/>
                </a:xfrm>
                <a:prstGeom prst="rect">
                  <a:avLst/>
                </a:prstGeom>
                <a:blipFill rotWithShape="0">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69312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4518883" y="3242435"/>
            <a:ext cx="2919074" cy="3056479"/>
          </a:xfrm>
          <a:prstGeom prst="rect">
            <a:avLst/>
          </a:prstGeom>
        </p:spPr>
      </p:pic>
      <p:sp>
        <p:nvSpPr>
          <p:cNvPr id="2" name="Title 1"/>
          <p:cNvSpPr>
            <a:spLocks noGrp="1"/>
          </p:cNvSpPr>
          <p:nvPr>
            <p:ph type="title"/>
          </p:nvPr>
        </p:nvSpPr>
        <p:spPr/>
        <p:txBody>
          <a:bodyPr/>
          <a:lstStyle/>
          <a:p>
            <a:r>
              <a:rPr lang="en-US" dirty="0" smtClean="0"/>
              <a:t>Ray Query – Edge Cases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Computing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𝜖</m:t>
                        </m:r>
                      </m:sub>
                    </m:sSub>
                  </m:oMath>
                </a14:m>
                <a:r>
                  <a:rPr lang="en-US" dirty="0" smtClean="0"/>
                  <a:t> method 1: </a:t>
                </a:r>
              </a:p>
              <a:p>
                <a:pPr marL="0" indent="0">
                  <a:buNone/>
                </a:pPr>
                <a:r>
                  <a:rPr lang="en-US" dirty="0" smtClean="0"/>
                  <a:t>Compute the intersection time of the ray with the plane offset by </a:t>
                </a:r>
                <a14:m>
                  <m:oMath xmlns:m="http://schemas.openxmlformats.org/officeDocument/2006/math">
                    <m:r>
                      <a:rPr lang="en-US" b="0" i="1" smtClean="0">
                        <a:latin typeface="Cambria Math" panose="02040503050406030204" pitchFamily="18" charset="0"/>
                      </a:rPr>
                      <m:t>𝜖</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294306" y="5391520"/>
                <a:ext cx="617950"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0</m:t>
                          </m:r>
                        </m:sub>
                      </m:sSub>
                    </m:oMath>
                  </m:oMathPara>
                </a14:m>
                <a:endParaRPr lang="en-US" sz="2000" dirty="0"/>
              </a:p>
            </p:txBody>
          </p:sp>
        </mc:Choice>
        <mc:Fallback xmlns="">
          <p:sp>
            <p:nvSpPr>
              <p:cNvPr id="13" name="Rectangle 12"/>
              <p:cNvSpPr>
                <a:spLocks noRot="1" noChangeAspect="1" noMove="1" noResize="1" noEditPoints="1" noAdjustHandles="1" noChangeArrowheads="1" noChangeShapeType="1" noTextEdit="1"/>
              </p:cNvSpPr>
              <p:nvPr/>
            </p:nvSpPr>
            <p:spPr>
              <a:xfrm>
                <a:off x="5294306" y="5391520"/>
                <a:ext cx="617950" cy="400110"/>
              </a:xfrm>
              <a:prstGeom prst="rect">
                <a:avLst/>
              </a:prstGeom>
              <a:blipFill rotWithShape="0">
                <a:blip r:embed="rId5"/>
                <a:stretch>
                  <a:fillRect t="-18182" r="-15686"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484479" y="5372840"/>
                <a:ext cx="617950"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dirty="0"/>
              </a:p>
            </p:txBody>
          </p:sp>
        </mc:Choice>
        <mc:Fallback xmlns="">
          <p:sp>
            <p:nvSpPr>
              <p:cNvPr id="14" name="Rectangle 13"/>
              <p:cNvSpPr>
                <a:spLocks noRot="1" noChangeAspect="1" noMove="1" noResize="1" noEditPoints="1" noAdjustHandles="1" noChangeArrowheads="1" noChangeShapeType="1" noTextEdit="1"/>
              </p:cNvSpPr>
              <p:nvPr/>
            </p:nvSpPr>
            <p:spPr>
              <a:xfrm>
                <a:off x="6484479" y="5372840"/>
                <a:ext cx="617950" cy="400110"/>
              </a:xfrm>
              <a:prstGeom prst="rect">
                <a:avLst/>
              </a:prstGeom>
              <a:blipFill rotWithShape="0">
                <a:blip r:embed="rId6"/>
                <a:stretch>
                  <a:fillRect t="-18182" r="-11881"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351862" y="4711414"/>
                <a:ext cx="617950"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oMath>
                  </m:oMathPara>
                </a14:m>
                <a:endParaRPr lang="en-US" sz="2000" dirty="0"/>
              </a:p>
            </p:txBody>
          </p:sp>
        </mc:Choice>
        <mc:Fallback xmlns="">
          <p:sp>
            <p:nvSpPr>
              <p:cNvPr id="15" name="Rectangle 14"/>
              <p:cNvSpPr>
                <a:spLocks noRot="1" noChangeAspect="1" noMove="1" noResize="1" noEditPoints="1" noAdjustHandles="1" noChangeArrowheads="1" noChangeShapeType="1" noTextEdit="1"/>
              </p:cNvSpPr>
              <p:nvPr/>
            </p:nvSpPr>
            <p:spPr>
              <a:xfrm>
                <a:off x="5351862" y="4711414"/>
                <a:ext cx="617950" cy="40011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338112" y="4264325"/>
                <a:ext cx="617950"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dirty="0"/>
              </a:p>
            </p:txBody>
          </p:sp>
        </mc:Choice>
        <mc:Fallback xmlns="">
          <p:sp>
            <p:nvSpPr>
              <p:cNvPr id="16" name="Rectangle 15"/>
              <p:cNvSpPr>
                <a:spLocks noRot="1" noChangeAspect="1" noMove="1" noResize="1" noEditPoints="1" noAdjustHandles="1" noChangeArrowheads="1" noChangeShapeType="1" noTextEdit="1"/>
              </p:cNvSpPr>
              <p:nvPr/>
            </p:nvSpPr>
            <p:spPr>
              <a:xfrm>
                <a:off x="6338112" y="4264325"/>
                <a:ext cx="617950" cy="400110"/>
              </a:xfrm>
              <a:prstGeom prst="rect">
                <a:avLst/>
              </a:prstGeom>
              <a:blipFill rotWithShape="0">
                <a:blip r:embed="rId8"/>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77852" y="5121819"/>
                <a:ext cx="168734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𝜖</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7877852" y="5121819"/>
                <a:ext cx="1687346" cy="400110"/>
              </a:xfrm>
              <a:prstGeom prst="rect">
                <a:avLst/>
              </a:prstGeom>
              <a:blipFill rotWithShape="0">
                <a:blip r:embed="rId9"/>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7903477" y="4785209"/>
                <a:ext cx="1687346"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0</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𝜖</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𝑛</m:t>
                          </m:r>
                        </m:e>
                      </m:acc>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7903477" y="4785209"/>
                <a:ext cx="1687346" cy="400110"/>
              </a:xfrm>
              <a:prstGeom prst="rect">
                <a:avLst/>
              </a:prstGeom>
              <a:blipFill rotWithShape="0">
                <a:blip r:embed="rId10"/>
                <a:stretch>
                  <a:fillRect t="-18182" r="-14130" b="-6061"/>
                </a:stretch>
              </a:blipFill>
            </p:spPr>
            <p:txBody>
              <a:bodyPr/>
              <a:lstStyle/>
              <a:p>
                <a:r>
                  <a:rPr lang="en-US">
                    <a:noFill/>
                  </a:rPr>
                  <a:t> </a:t>
                </a:r>
              </a:p>
            </p:txBody>
          </p:sp>
        </mc:Fallback>
      </mc:AlternateContent>
      <p:sp>
        <p:nvSpPr>
          <p:cNvPr id="22" name="Right Brace 21"/>
          <p:cNvSpPr/>
          <p:nvPr/>
        </p:nvSpPr>
        <p:spPr>
          <a:xfrm rot="16200000">
            <a:off x="6012895" y="2934769"/>
            <a:ext cx="219005" cy="52823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Rectangle 22"/>
              <p:cNvSpPr/>
              <p:nvPr/>
            </p:nvSpPr>
            <p:spPr>
              <a:xfrm>
                <a:off x="5858281" y="2725168"/>
                <a:ext cx="617950"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xmlns="">
          <p:sp>
            <p:nvSpPr>
              <p:cNvPr id="23" name="Rectangle 22"/>
              <p:cNvSpPr>
                <a:spLocks noRot="1" noChangeAspect="1" noMove="1" noResize="1" noEditPoints="1" noAdjustHandles="1" noChangeArrowheads="1" noChangeShapeType="1" noTextEdit="1"/>
              </p:cNvSpPr>
              <p:nvPr/>
            </p:nvSpPr>
            <p:spPr>
              <a:xfrm>
                <a:off x="5858281" y="2725168"/>
                <a:ext cx="617950" cy="400110"/>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6200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Computing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𝜖</m:t>
                        </m:r>
                      </m:sub>
                    </m:sSub>
                  </m:oMath>
                </a14:m>
                <a:r>
                  <a:rPr lang="en-US" dirty="0" smtClean="0"/>
                  <a:t> method 2: Trig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grpSp>
        <p:nvGrpSpPr>
          <p:cNvPr id="6" name="Group 5"/>
          <p:cNvGrpSpPr/>
          <p:nvPr/>
        </p:nvGrpSpPr>
        <p:grpSpPr>
          <a:xfrm>
            <a:off x="2080206" y="2690580"/>
            <a:ext cx="4330970" cy="3039835"/>
            <a:chOff x="4366206" y="2944580"/>
            <a:chExt cx="4330970" cy="3039835"/>
          </a:xfrm>
        </p:grpSpPr>
        <p:pic>
          <p:nvPicPr>
            <p:cNvPr id="5" name="Picture 4"/>
            <p:cNvPicPr>
              <a:picLocks noChangeAspect="1"/>
            </p:cNvPicPr>
            <p:nvPr/>
          </p:nvPicPr>
          <p:blipFill>
            <a:blip r:embed="rId4"/>
            <a:stretch>
              <a:fillRect/>
            </a:stretch>
          </p:blipFill>
          <p:spPr>
            <a:xfrm>
              <a:off x="4366206" y="2944580"/>
              <a:ext cx="4330970" cy="3039835"/>
            </a:xfrm>
            <a:prstGeom prst="rect">
              <a:avLst/>
            </a:prstGeom>
          </p:spPr>
        </p:pic>
        <mc:AlternateContent xmlns:mc="http://schemas.openxmlformats.org/markup-compatibility/2006" xmlns:a14="http://schemas.microsoft.com/office/drawing/2010/main">
          <mc:Choice Requires="a14">
            <p:sp>
              <p:nvSpPr>
                <p:cNvPr id="16" name="Rectangle 15"/>
                <p:cNvSpPr/>
                <p:nvPr/>
              </p:nvSpPr>
              <p:spPr>
                <a:xfrm>
                  <a:off x="5214642" y="3939332"/>
                  <a:ext cx="617950"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𝜖</m:t>
                            </m:r>
                          </m:sub>
                        </m:sSub>
                      </m:oMath>
                    </m:oMathPara>
                  </a14:m>
                  <a:endParaRPr lang="en-US" sz="2000" dirty="0"/>
                </a:p>
              </p:txBody>
            </p:sp>
          </mc:Choice>
          <mc:Fallback xmlns="">
            <p:sp>
              <p:nvSpPr>
                <p:cNvPr id="16" name="Rectangle 15"/>
                <p:cNvSpPr>
                  <a:spLocks noRot="1" noChangeAspect="1" noMove="1" noResize="1" noEditPoints="1" noAdjustHandles="1" noChangeArrowheads="1" noChangeShapeType="1" noTextEdit="1"/>
                </p:cNvSpPr>
                <p:nvPr/>
              </p:nvSpPr>
              <p:spPr>
                <a:xfrm>
                  <a:off x="5214642" y="3939332"/>
                  <a:ext cx="617950" cy="40011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5338284" y="4961873"/>
                  <a:ext cx="617950"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xmlns="">
            <p:sp>
              <p:nvSpPr>
                <p:cNvPr id="23" name="Rectangle 22"/>
                <p:cNvSpPr>
                  <a:spLocks noRot="1" noChangeAspect="1" noMove="1" noResize="1" noEditPoints="1" noAdjustHandles="1" noChangeArrowheads="1" noChangeShapeType="1" noTextEdit="1"/>
                </p:cNvSpPr>
                <p:nvPr/>
              </p:nvSpPr>
              <p:spPr>
                <a:xfrm>
                  <a:off x="5338284" y="4961873"/>
                  <a:ext cx="617950" cy="40011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4905667" y="4606965"/>
                  <a:ext cx="617950"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𝜃</m:t>
                        </m:r>
                      </m:oMath>
                    </m:oMathPara>
                  </a14:m>
                  <a:endParaRPr lang="en-US" sz="2000" dirty="0"/>
                </a:p>
              </p:txBody>
            </p:sp>
          </mc:Choice>
          <mc:Fallback xmlns="">
            <p:sp>
              <p:nvSpPr>
                <p:cNvPr id="17" name="Rectangle 16"/>
                <p:cNvSpPr>
                  <a:spLocks noRot="1" noChangeAspect="1" noMove="1" noResize="1" noEditPoints="1" noAdjustHandles="1" noChangeArrowheads="1" noChangeShapeType="1" noTextEdit="1"/>
                </p:cNvSpPr>
                <p:nvPr/>
              </p:nvSpPr>
              <p:spPr>
                <a:xfrm>
                  <a:off x="4905667" y="4606965"/>
                  <a:ext cx="617950" cy="400110"/>
                </a:xfrm>
                <a:prstGeom prst="rect">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 name="Rectangle 23"/>
              <p:cNvSpPr/>
              <p:nvPr/>
            </p:nvSpPr>
            <p:spPr>
              <a:xfrm>
                <a:off x="7259612" y="3414233"/>
                <a:ext cx="1908228"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𝜃</m:t>
                              </m:r>
                            </m:e>
                          </m:d>
                        </m:e>
                      </m:fun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𝜖</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𝜖</m:t>
                              </m:r>
                            </m:sub>
                          </m:sSub>
                        </m:den>
                      </m:f>
                    </m:oMath>
                  </m:oMathPara>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7259612" y="3414233"/>
                <a:ext cx="1908228" cy="671209"/>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7903174" y="4085442"/>
                <a:ext cx="2357646" cy="67364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𝜖</m:t>
                          </m:r>
                        </m:sub>
                      </m:sSub>
                      <m:r>
                        <a:rPr lang="en-US" sz="2000" b="0" i="1" smtClean="0">
                          <a:latin typeface="Cambria Math" panose="02040503050406030204" pitchFamily="18" charset="0"/>
                        </a:rPr>
                        <m:t>=</m:t>
                      </m:r>
                      <m:r>
                        <a:rPr lang="en-US" sz="2000" b="0" i="1" smtClean="0">
                          <a:latin typeface="Cambria Math" panose="02040503050406030204" pitchFamily="18" charset="0"/>
                        </a:rPr>
                        <m:t>𝐴𝑏𝑠</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𝜖</m:t>
                              </m:r>
                            </m:num>
                            <m:den>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𝜃</m:t>
                                      </m:r>
                                    </m:e>
                                  </m:d>
                                </m:e>
                              </m:func>
                            </m:den>
                          </m:f>
                        </m:e>
                      </m:d>
                    </m:oMath>
                  </m:oMathPara>
                </a14:m>
                <a:endParaRPr lang="en-US" sz="2000" dirty="0"/>
              </a:p>
            </p:txBody>
          </p:sp>
        </mc:Choice>
        <mc:Fallback xmlns="">
          <p:sp>
            <p:nvSpPr>
              <p:cNvPr id="25" name="Rectangle 24"/>
              <p:cNvSpPr>
                <a:spLocks noRot="1" noChangeAspect="1" noMove="1" noResize="1" noEditPoints="1" noAdjustHandles="1" noChangeArrowheads="1" noChangeShapeType="1" noTextEdit="1"/>
              </p:cNvSpPr>
              <p:nvPr/>
            </p:nvSpPr>
            <p:spPr>
              <a:xfrm>
                <a:off x="7903174" y="4085442"/>
                <a:ext cx="2357646" cy="673646"/>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371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p:sp>
        <p:nvSpPr>
          <p:cNvPr id="3" name="Content Placeholder 2"/>
          <p:cNvSpPr>
            <a:spLocks noGrp="1"/>
          </p:cNvSpPr>
          <p:nvPr>
            <p:ph idx="1"/>
          </p:nvPr>
        </p:nvSpPr>
        <p:spPr/>
        <p:txBody>
          <a:bodyPr>
            <a:normAutofit/>
          </a:bodyPr>
          <a:lstStyle/>
          <a:p>
            <a:pPr marL="0" indent="0">
              <a:buNone/>
            </a:pPr>
            <a:r>
              <a:rPr lang="en-US" dirty="0"/>
              <a:t>Case 3: The ray hits the thick </a:t>
            </a:r>
            <a:r>
              <a:rPr lang="en-US" dirty="0" smtClean="0"/>
              <a:t>plane</a:t>
            </a:r>
          </a:p>
          <a:p>
            <a:pPr marL="0" indent="0">
              <a:buNone/>
            </a:pPr>
            <a:r>
              <a:rPr lang="en-US" dirty="0" smtClean="0"/>
              <a:t>Will expanding </a:t>
            </a:r>
            <a:r>
              <a:rPr lang="en-US" dirty="0" err="1" smtClean="0"/>
              <a:t>tMin</a:t>
            </a:r>
            <a:r>
              <a:rPr lang="en-US" dirty="0" smtClean="0"/>
              <a:t> and </a:t>
            </a:r>
            <a:r>
              <a:rPr lang="en-US" dirty="0" err="1" smtClean="0"/>
              <a:t>tMax</a:t>
            </a:r>
            <a:r>
              <a:rPr lang="en-US" dirty="0" smtClean="0"/>
              <a:t> take care of all cases?</a:t>
            </a:r>
            <a:endParaRPr lang="en-US" dirty="0"/>
          </a:p>
        </p:txBody>
      </p:sp>
    </p:spTree>
    <p:extLst>
      <p:ext uri="{BB962C8B-B14F-4D97-AF65-F5344CB8AC3E}">
        <p14:creationId xmlns:p14="http://schemas.microsoft.com/office/powerpoint/2010/main" val="448067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 Query – Edge Cases</a:t>
            </a:r>
            <a:endParaRPr lang="en-US" dirty="0"/>
          </a:p>
        </p:txBody>
      </p:sp>
      <p:sp>
        <p:nvSpPr>
          <p:cNvPr id="3" name="Content Placeholder 2"/>
          <p:cNvSpPr>
            <a:spLocks noGrp="1"/>
          </p:cNvSpPr>
          <p:nvPr>
            <p:ph idx="1"/>
          </p:nvPr>
        </p:nvSpPr>
        <p:spPr/>
        <p:txBody>
          <a:bodyPr>
            <a:normAutofit/>
          </a:bodyPr>
          <a:lstStyle/>
          <a:p>
            <a:pPr marL="0" indent="0">
              <a:buNone/>
            </a:pPr>
            <a:r>
              <a:rPr lang="en-US" dirty="0"/>
              <a:t>Case </a:t>
            </a:r>
            <a:r>
              <a:rPr lang="en-US" dirty="0" smtClean="0"/>
              <a:t>3.5: </a:t>
            </a:r>
            <a:r>
              <a:rPr lang="en-US" dirty="0"/>
              <a:t>The ray hits the thick </a:t>
            </a:r>
            <a:r>
              <a:rPr lang="en-US" dirty="0" smtClean="0"/>
              <a:t>plane</a:t>
            </a:r>
          </a:p>
        </p:txBody>
      </p:sp>
      <p:sp>
        <p:nvSpPr>
          <p:cNvPr id="6" name="Rectangle 5"/>
          <p:cNvSpPr/>
          <p:nvPr/>
        </p:nvSpPr>
        <p:spPr>
          <a:xfrm>
            <a:off x="1156410" y="4956428"/>
            <a:ext cx="2539290" cy="707886"/>
          </a:xfrm>
          <a:prstGeom prst="rect">
            <a:avLst/>
          </a:prstGeom>
        </p:spPr>
        <p:txBody>
          <a:bodyPr wrap="square">
            <a:spAutoFit/>
          </a:bodyPr>
          <a:lstStyle/>
          <a:p>
            <a:pPr algn="ctr"/>
            <a:r>
              <a:rPr lang="en-US" sz="2000" dirty="0" smtClean="0"/>
              <a:t>The ray is clipped against the top plane</a:t>
            </a:r>
            <a:endParaRPr lang="en-US" sz="2000" dirty="0"/>
          </a:p>
        </p:txBody>
      </p:sp>
      <p:cxnSp>
        <p:nvCxnSpPr>
          <p:cNvPr id="7" name="Straight Arrow Connector 6"/>
          <p:cNvCxnSpPr/>
          <p:nvPr/>
        </p:nvCxnSpPr>
        <p:spPr>
          <a:xfrm flipV="1">
            <a:off x="5732818" y="3505200"/>
            <a:ext cx="1048982" cy="3360"/>
          </a:xfrm>
          <a:prstGeom prst="straightConnector1">
            <a:avLst/>
          </a:prstGeom>
          <a:ln w="1079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498251" y="4956428"/>
            <a:ext cx="2684028" cy="707886"/>
          </a:xfrm>
          <a:prstGeom prst="rect">
            <a:avLst/>
          </a:prstGeom>
        </p:spPr>
        <p:txBody>
          <a:bodyPr wrap="square">
            <a:spAutoFit/>
          </a:bodyPr>
          <a:lstStyle/>
          <a:p>
            <a:pPr algn="ctr"/>
            <a:r>
              <a:rPr lang="en-US" sz="2000" dirty="0" smtClean="0"/>
              <a:t>The clipped ray doesn’t hit the red plane</a:t>
            </a:r>
            <a:endParaRPr lang="en-US" sz="2000" dirty="0"/>
          </a:p>
        </p:txBody>
      </p:sp>
      <p:graphicFrame>
        <p:nvGraphicFramePr>
          <p:cNvPr id="11" name="Object 10"/>
          <p:cNvGraphicFramePr>
            <a:graphicFrameLocks noChangeAspect="1"/>
          </p:cNvGraphicFramePr>
          <p:nvPr>
            <p:extLst>
              <p:ext uri="{D42A27DB-BD31-4B8C-83A1-F6EECF244321}">
                <p14:modId xmlns:p14="http://schemas.microsoft.com/office/powerpoint/2010/main" val="49805576"/>
              </p:ext>
            </p:extLst>
          </p:nvPr>
        </p:nvGraphicFramePr>
        <p:xfrm>
          <a:off x="1034449" y="2331068"/>
          <a:ext cx="3800184" cy="2599962"/>
        </p:xfrm>
        <a:graphic>
          <a:graphicData uri="http://schemas.openxmlformats.org/presentationml/2006/ole">
            <mc:AlternateContent xmlns:mc="http://schemas.openxmlformats.org/markup-compatibility/2006">
              <mc:Choice xmlns:v="urn:schemas-microsoft-com:vml" Requires="v">
                <p:oleObj spid="_x0000_s2068" name="Visio" r:id="rId5" imgW="1266728" imgH="866654" progId="Visio.Drawing.15">
                  <p:embed/>
                </p:oleObj>
              </mc:Choice>
              <mc:Fallback>
                <p:oleObj name="Visio" r:id="rId5" imgW="1266728" imgH="866654" progId="Visio.Drawing.15">
                  <p:embed/>
                  <p:pic>
                    <p:nvPicPr>
                      <p:cNvPr id="0" name=""/>
                      <p:cNvPicPr/>
                      <p:nvPr/>
                    </p:nvPicPr>
                    <p:blipFill>
                      <a:blip r:embed="rId6"/>
                      <a:stretch>
                        <a:fillRect/>
                      </a:stretch>
                    </p:blipFill>
                    <p:spPr>
                      <a:xfrm>
                        <a:off x="1034449" y="2331068"/>
                        <a:ext cx="3800184" cy="2599962"/>
                      </a:xfrm>
                      <a:prstGeom prst="rect">
                        <a:avLst/>
                      </a:prstGeom>
                    </p:spPr>
                  </p:pic>
                </p:oleObj>
              </mc:Fallback>
            </mc:AlternateContent>
          </a:graphicData>
        </a:graphic>
      </p:graphicFrame>
      <p:pic>
        <p:nvPicPr>
          <p:cNvPr id="13" name="Picture 12"/>
          <p:cNvPicPr>
            <a:picLocks noChangeAspect="1"/>
          </p:cNvPicPr>
          <p:nvPr/>
        </p:nvPicPr>
        <p:blipFill>
          <a:blip r:embed="rId7"/>
          <a:stretch>
            <a:fillRect/>
          </a:stretch>
        </p:blipFill>
        <p:spPr>
          <a:xfrm>
            <a:off x="7035800" y="2150330"/>
            <a:ext cx="4002414" cy="2780700"/>
          </a:xfrm>
          <a:prstGeom prst="rect">
            <a:avLst/>
          </a:prstGeom>
        </p:spPr>
      </p:pic>
      <p:sp>
        <p:nvSpPr>
          <p:cNvPr id="14" name="Rectangle 13"/>
          <p:cNvSpPr/>
          <p:nvPr/>
        </p:nvSpPr>
        <p:spPr>
          <a:xfrm>
            <a:off x="1034449" y="5974520"/>
            <a:ext cx="9582751" cy="523220"/>
          </a:xfrm>
          <a:prstGeom prst="rect">
            <a:avLst/>
          </a:prstGeom>
        </p:spPr>
        <p:txBody>
          <a:bodyPr wrap="square">
            <a:spAutoFit/>
          </a:bodyPr>
          <a:lstStyle/>
          <a:p>
            <a:pPr algn="ctr"/>
            <a:r>
              <a:rPr lang="en-US" sz="2800" dirty="0" smtClean="0"/>
              <a:t>Have to check for intersection against the thick plane</a:t>
            </a:r>
            <a:endParaRPr lang="en-US" sz="2800" dirty="0"/>
          </a:p>
        </p:txBody>
      </p:sp>
    </p:spTree>
    <p:extLst>
      <p:ext uri="{BB962C8B-B14F-4D97-AF65-F5344CB8AC3E}">
        <p14:creationId xmlns:p14="http://schemas.microsoft.com/office/powerpoint/2010/main" val="2956304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Query</a:t>
            </a:r>
            <a:endParaRPr lang="en-US" dirty="0"/>
          </a:p>
        </p:txBody>
      </p:sp>
      <p:sp>
        <p:nvSpPr>
          <p:cNvPr id="3" name="Content Placeholder 2"/>
          <p:cNvSpPr>
            <a:spLocks noGrp="1"/>
          </p:cNvSpPr>
          <p:nvPr>
            <p:ph idx="1"/>
          </p:nvPr>
        </p:nvSpPr>
        <p:spPr/>
        <p:txBody>
          <a:bodyPr/>
          <a:lstStyle/>
          <a:p>
            <a:pPr marL="0" indent="0">
              <a:buNone/>
            </a:pPr>
            <a:r>
              <a:rPr lang="en-US" dirty="0" smtClean="0"/>
              <a:t>Aabb vs. </a:t>
            </a:r>
            <a:r>
              <a:rPr lang="en-US" dirty="0" err="1" smtClean="0"/>
              <a:t>Bsp</a:t>
            </a:r>
            <a:r>
              <a:rPr lang="en-US" dirty="0" smtClean="0"/>
              <a:t> Test 1:</a:t>
            </a:r>
          </a:p>
          <a:p>
            <a:pPr marL="0" indent="0">
              <a:buNone/>
            </a:pPr>
            <a:r>
              <a:rPr lang="en-US" dirty="0" smtClean="0"/>
              <a:t>Split aabb into quads and check against the tree</a:t>
            </a:r>
          </a:p>
          <a:p>
            <a:pPr marL="0" indent="0">
              <a:buNone/>
            </a:pPr>
            <a:endParaRPr lang="en-US" dirty="0"/>
          </a:p>
        </p:txBody>
      </p:sp>
      <p:pic>
        <p:nvPicPr>
          <p:cNvPr id="8" name="Picture 7"/>
          <p:cNvPicPr>
            <a:picLocks noChangeAspect="1"/>
          </p:cNvPicPr>
          <p:nvPr/>
        </p:nvPicPr>
        <p:blipFill>
          <a:blip r:embed="rId3"/>
          <a:stretch>
            <a:fillRect/>
          </a:stretch>
        </p:blipFill>
        <p:spPr>
          <a:xfrm>
            <a:off x="3774312" y="2691856"/>
            <a:ext cx="4925176" cy="3721100"/>
          </a:xfrm>
          <a:prstGeom prst="rect">
            <a:avLst/>
          </a:prstGeom>
        </p:spPr>
      </p:pic>
    </p:spTree>
    <p:extLst>
      <p:ext uri="{BB962C8B-B14F-4D97-AF65-F5344CB8AC3E}">
        <p14:creationId xmlns:p14="http://schemas.microsoft.com/office/powerpoint/2010/main" val="1966197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Query</a:t>
            </a:r>
            <a:endParaRPr lang="en-US" dirty="0"/>
          </a:p>
        </p:txBody>
      </p:sp>
      <p:sp>
        <p:nvSpPr>
          <p:cNvPr id="3" name="Content Placeholder 2"/>
          <p:cNvSpPr>
            <a:spLocks noGrp="1"/>
          </p:cNvSpPr>
          <p:nvPr>
            <p:ph idx="1"/>
          </p:nvPr>
        </p:nvSpPr>
        <p:spPr>
          <a:xfrm>
            <a:off x="1120000" y="1567543"/>
            <a:ext cx="10233800" cy="4911634"/>
          </a:xfrm>
        </p:spPr>
        <p:txBody>
          <a:bodyPr>
            <a:normAutofit/>
          </a:bodyPr>
          <a:lstStyle/>
          <a:p>
            <a:pPr marL="0" indent="0">
              <a:buNone/>
            </a:pPr>
            <a:r>
              <a:rPr lang="en-US" dirty="0" smtClean="0"/>
              <a:t>2 Problems:</a:t>
            </a:r>
          </a:p>
          <a:p>
            <a:pPr marL="914400" lvl="1" indent="-457200">
              <a:buFont typeface="+mj-lt"/>
              <a:buAutoNum type="arabicPeriod"/>
            </a:pPr>
            <a:r>
              <a:rPr lang="en-US" dirty="0" smtClean="0"/>
              <a:t>Slow to test all 6 planes</a:t>
            </a:r>
          </a:p>
          <a:p>
            <a:pPr marL="914400" lvl="1" indent="-457200">
              <a:buFont typeface="+mj-lt"/>
              <a:buAutoNum type="arabicPeriod"/>
            </a:pPr>
            <a:r>
              <a:rPr lang="en-US" dirty="0" smtClean="0"/>
              <a:t>Doesn’t work if aabb contains entire tree</a:t>
            </a:r>
          </a:p>
          <a:p>
            <a:pPr marL="914400" lvl="1" indent="-457200">
              <a:buFont typeface="+mj-lt"/>
              <a:buAutoNum type="arabicPeriod"/>
            </a:pPr>
            <a:endParaRPr lang="en-US" dirty="0"/>
          </a:p>
          <a:p>
            <a:pPr marL="914400" lvl="1" indent="-457200">
              <a:buFont typeface="+mj-lt"/>
              <a:buAutoNum type="arabicPeriod"/>
            </a:pPr>
            <a:endParaRPr lang="en-US" dirty="0" smtClean="0"/>
          </a:p>
          <a:p>
            <a:pPr marL="914400" lvl="1" indent="-457200">
              <a:buFont typeface="+mj-lt"/>
              <a:buAutoNum type="arabicPeriod"/>
            </a:pPr>
            <a:endParaRPr lang="en-US" dirty="0"/>
          </a:p>
          <a:p>
            <a:pPr marL="914400" lvl="1" indent="-457200">
              <a:buFont typeface="+mj-lt"/>
              <a:buAutoNum type="arabicPeriod"/>
            </a:pPr>
            <a:endParaRPr lang="en-US" dirty="0" smtClean="0"/>
          </a:p>
          <a:p>
            <a:pPr marL="914400" lvl="1" indent="-457200">
              <a:buFont typeface="+mj-lt"/>
              <a:buAutoNum type="arabicPeriod"/>
            </a:pPr>
            <a:endParaRPr lang="en-US" dirty="0"/>
          </a:p>
          <a:p>
            <a:pPr marL="914400" lvl="1" indent="-457200">
              <a:buFont typeface="+mj-lt"/>
              <a:buAutoNum type="arabicPeriod"/>
            </a:pPr>
            <a:endParaRPr lang="en-US" dirty="0" smtClean="0"/>
          </a:p>
          <a:p>
            <a:pPr marL="914400" lvl="1" indent="-457200">
              <a:buFont typeface="+mj-lt"/>
              <a:buAutoNum type="arabicPeriod"/>
            </a:pPr>
            <a:endParaRPr lang="en-US" dirty="0"/>
          </a:p>
          <a:p>
            <a:pPr marL="0" indent="0">
              <a:buNone/>
            </a:pPr>
            <a:r>
              <a:rPr lang="en-US" dirty="0" smtClean="0"/>
              <a:t>Can fix #2 by making a </a:t>
            </a:r>
            <a:r>
              <a:rPr lang="en-US" dirty="0" err="1" smtClean="0"/>
              <a:t>bsp</a:t>
            </a:r>
            <a:r>
              <a:rPr lang="en-US" dirty="0" smtClean="0"/>
              <a:t> for the aabb</a:t>
            </a:r>
            <a:endParaRPr lang="en-US" dirty="0"/>
          </a:p>
        </p:txBody>
      </p:sp>
      <p:pic>
        <p:nvPicPr>
          <p:cNvPr id="4" name="Picture 3"/>
          <p:cNvPicPr>
            <a:picLocks noChangeAspect="1"/>
          </p:cNvPicPr>
          <p:nvPr/>
        </p:nvPicPr>
        <p:blipFill>
          <a:blip r:embed="rId3"/>
          <a:stretch>
            <a:fillRect/>
          </a:stretch>
        </p:blipFill>
        <p:spPr>
          <a:xfrm>
            <a:off x="4010297" y="2893106"/>
            <a:ext cx="3725331" cy="2603252"/>
          </a:xfrm>
          <a:prstGeom prst="rect">
            <a:avLst/>
          </a:prstGeom>
        </p:spPr>
      </p:pic>
    </p:spTree>
    <p:extLst>
      <p:ext uri="{BB962C8B-B14F-4D97-AF65-F5344CB8AC3E}">
        <p14:creationId xmlns:p14="http://schemas.microsoft.com/office/powerpoint/2010/main" val="27214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geometry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Have to deal with 4 cases:</a:t>
            </a:r>
          </a:p>
          <a:p>
            <a:pPr marL="914400" lvl="1" indent="-457200">
              <a:buFont typeface="+mj-lt"/>
              <a:buAutoNum type="arabicPeriod"/>
            </a:pPr>
            <a:r>
              <a:rPr lang="en-US" dirty="0" smtClean="0"/>
              <a:t>Positive side</a:t>
            </a:r>
          </a:p>
          <a:p>
            <a:pPr marL="914400" lvl="1" indent="-457200">
              <a:buFont typeface="+mj-lt"/>
              <a:buAutoNum type="arabicPeriod"/>
            </a:pPr>
            <a:r>
              <a:rPr lang="en-US" dirty="0" smtClean="0"/>
              <a:t>Negative side</a:t>
            </a:r>
          </a:p>
          <a:p>
            <a:pPr marL="914400" lvl="1" indent="-457200">
              <a:buFont typeface="+mj-lt"/>
              <a:buAutoNum type="arabicPeriod"/>
            </a:pPr>
            <a:r>
              <a:rPr lang="en-US" dirty="0" smtClean="0"/>
              <a:t>Straddling</a:t>
            </a:r>
          </a:p>
          <a:p>
            <a:pPr marL="914400" lvl="1" indent="-457200">
              <a:buFont typeface="+mj-lt"/>
              <a:buAutoNum type="arabicPeriod"/>
            </a:pPr>
            <a:r>
              <a:rPr lang="en-US" dirty="0" smtClean="0"/>
              <a:t>Co-Planar</a:t>
            </a:r>
          </a:p>
          <a:p>
            <a:pPr lvl="1"/>
            <a:endParaRPr lang="en-US" dirty="0"/>
          </a:p>
          <a:p>
            <a:pPr marL="0" indent="0">
              <a:buNone/>
            </a:pPr>
            <a:endParaRPr lang="en-US" dirty="0"/>
          </a:p>
          <a:p>
            <a:pPr marL="0" indent="0">
              <a:buNone/>
            </a:pPr>
            <a:endParaRPr lang="en-US" dirty="0" smtClean="0"/>
          </a:p>
          <a:p>
            <a:pPr marL="0" indent="0">
              <a:buNone/>
            </a:pPr>
            <a:r>
              <a:rPr lang="en-US" dirty="0" smtClean="0"/>
              <a:t>Where do we store co-planar geometry?</a:t>
            </a:r>
          </a:p>
        </p:txBody>
      </p:sp>
    </p:spTree>
    <p:extLst>
      <p:ext uri="{BB962C8B-B14F-4D97-AF65-F5344CB8AC3E}">
        <p14:creationId xmlns:p14="http://schemas.microsoft.com/office/powerpoint/2010/main" val="26828380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Query</a:t>
            </a:r>
            <a:endParaRPr lang="en-US" dirty="0"/>
          </a:p>
        </p:txBody>
      </p:sp>
      <p:sp>
        <p:nvSpPr>
          <p:cNvPr id="3" name="Content Placeholder 2"/>
          <p:cNvSpPr>
            <a:spLocks noGrp="1"/>
          </p:cNvSpPr>
          <p:nvPr>
            <p:ph idx="1"/>
          </p:nvPr>
        </p:nvSpPr>
        <p:spPr/>
        <p:txBody>
          <a:bodyPr/>
          <a:lstStyle/>
          <a:p>
            <a:pPr marL="0" indent="0">
              <a:buNone/>
            </a:pPr>
            <a:r>
              <a:rPr lang="en-US" dirty="0" smtClean="0"/>
              <a:t>Fixing the performance problem is harder</a:t>
            </a:r>
          </a:p>
          <a:p>
            <a:pPr marL="0" indent="0">
              <a:buNone/>
            </a:pPr>
            <a:r>
              <a:rPr lang="en-US" dirty="0" smtClean="0"/>
              <a:t>Expand </a:t>
            </a:r>
            <a:r>
              <a:rPr lang="en-US" dirty="0" err="1" smtClean="0"/>
              <a:t>bsp</a:t>
            </a:r>
            <a:r>
              <a:rPr lang="en-US" dirty="0" smtClean="0"/>
              <a:t> by the aabb (Minkowski sums)</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See orange book for more details</a:t>
            </a:r>
            <a:endParaRPr lang="en-US" dirty="0"/>
          </a:p>
        </p:txBody>
      </p:sp>
    </p:spTree>
    <p:extLst>
      <p:ext uri="{BB962C8B-B14F-4D97-AF65-F5344CB8AC3E}">
        <p14:creationId xmlns:p14="http://schemas.microsoft.com/office/powerpoint/2010/main" val="1638375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Constructive Solid Geometry</a:t>
            </a:r>
            <a:endParaRPr lang="en-US" dirty="0"/>
          </a:p>
        </p:txBody>
      </p:sp>
      <p:sp>
        <p:nvSpPr>
          <p:cNvPr id="3" name="Content Placeholder 2"/>
          <p:cNvSpPr>
            <a:spLocks noGrp="1"/>
          </p:cNvSpPr>
          <p:nvPr>
            <p:ph idx="1"/>
          </p:nvPr>
        </p:nvSpPr>
        <p:spPr/>
        <p:txBody>
          <a:bodyPr/>
          <a:lstStyle/>
          <a:p>
            <a:pPr marL="0" indent="0">
              <a:buNone/>
            </a:pPr>
            <a:r>
              <a:rPr lang="en-US" dirty="0" smtClean="0"/>
              <a:t>Build complex shapes out of Boolean operations </a:t>
            </a:r>
            <a:endParaRPr lang="en-US" dirty="0"/>
          </a:p>
        </p:txBody>
      </p:sp>
      <p:pic>
        <p:nvPicPr>
          <p:cNvPr id="9" name="Picture 8"/>
          <p:cNvPicPr>
            <a:picLocks noChangeAspect="1"/>
          </p:cNvPicPr>
          <p:nvPr/>
        </p:nvPicPr>
        <p:blipFill>
          <a:blip r:embed="rId3"/>
          <a:stretch>
            <a:fillRect/>
          </a:stretch>
        </p:blipFill>
        <p:spPr>
          <a:xfrm>
            <a:off x="2650609" y="2492748"/>
            <a:ext cx="5840248" cy="3436020"/>
          </a:xfrm>
          <a:prstGeom prst="rect">
            <a:avLst/>
          </a:prstGeom>
        </p:spPr>
      </p:pic>
    </p:spTree>
    <p:extLst>
      <p:ext uri="{BB962C8B-B14F-4D97-AF65-F5344CB8AC3E}">
        <p14:creationId xmlns:p14="http://schemas.microsoft.com/office/powerpoint/2010/main" val="3669110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BSP Functions for CSG</a:t>
            </a:r>
            <a:endParaRPr lang="en-US" dirty="0"/>
          </a:p>
        </p:txBody>
      </p:sp>
      <p:sp>
        <p:nvSpPr>
          <p:cNvPr id="3" name="Content Placeholder 2"/>
          <p:cNvSpPr>
            <a:spLocks noGrp="1"/>
          </p:cNvSpPr>
          <p:nvPr>
            <p:ph idx="1"/>
          </p:nvPr>
        </p:nvSpPr>
        <p:spPr/>
        <p:txBody>
          <a:bodyPr/>
          <a:lstStyle/>
          <a:p>
            <a:pPr marL="0" indent="0">
              <a:buNone/>
            </a:pPr>
            <a:r>
              <a:rPr lang="en-US" dirty="0" smtClean="0"/>
              <a:t>Need to implement 3 functions for CSG operations:</a:t>
            </a:r>
          </a:p>
          <a:p>
            <a:pPr marL="514350" indent="-514350">
              <a:buFont typeface="+mj-lt"/>
              <a:buAutoNum type="arabicPeriod"/>
            </a:pPr>
            <a:r>
              <a:rPr lang="en-US" dirty="0" err="1"/>
              <a:t>AllTriangles</a:t>
            </a:r>
            <a:endParaRPr lang="en-US" dirty="0" smtClean="0"/>
          </a:p>
          <a:p>
            <a:pPr marL="514350" indent="-514350">
              <a:buFont typeface="+mj-lt"/>
              <a:buAutoNum type="arabicPeriod"/>
            </a:pPr>
            <a:r>
              <a:rPr lang="en-US" dirty="0" smtClean="0"/>
              <a:t>Invert</a:t>
            </a:r>
          </a:p>
          <a:p>
            <a:pPr marL="514350" indent="-514350">
              <a:buFont typeface="+mj-lt"/>
              <a:buAutoNum type="arabicPeriod"/>
            </a:pPr>
            <a:r>
              <a:rPr lang="en-US" dirty="0" err="1" smtClean="0"/>
              <a:t>ClipTo</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683950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1.AllTriangles Function</a:t>
            </a:r>
            <a:endParaRPr lang="en-US" dirty="0"/>
          </a:p>
        </p:txBody>
      </p:sp>
      <p:sp>
        <p:nvSpPr>
          <p:cNvPr id="3" name="Content Placeholder 2"/>
          <p:cNvSpPr>
            <a:spLocks noGrp="1"/>
          </p:cNvSpPr>
          <p:nvPr>
            <p:ph idx="1"/>
          </p:nvPr>
        </p:nvSpPr>
        <p:spPr/>
        <p:txBody>
          <a:bodyPr/>
          <a:lstStyle/>
          <a:p>
            <a:pPr marL="0" indent="0">
              <a:buNone/>
            </a:pPr>
            <a:r>
              <a:rPr lang="en-US" dirty="0" smtClean="0"/>
              <a:t>Append all triangles in the tree to a list</a:t>
            </a:r>
            <a:endParaRPr lang="en-US" dirty="0"/>
          </a:p>
        </p:txBody>
      </p:sp>
    </p:spTree>
    <p:extLst>
      <p:ext uri="{BB962C8B-B14F-4D97-AF65-F5344CB8AC3E}">
        <p14:creationId xmlns:p14="http://schemas.microsoft.com/office/powerpoint/2010/main" val="870809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2.Invert Function</a:t>
            </a:r>
            <a:endParaRPr lang="en-US" dirty="0"/>
          </a:p>
        </p:txBody>
      </p:sp>
      <p:sp>
        <p:nvSpPr>
          <p:cNvPr id="3" name="Content Placeholder 2"/>
          <p:cNvSpPr>
            <a:spLocks noGrp="1"/>
          </p:cNvSpPr>
          <p:nvPr>
            <p:ph idx="1"/>
          </p:nvPr>
        </p:nvSpPr>
        <p:spPr>
          <a:xfrm>
            <a:off x="1120000" y="1690688"/>
            <a:ext cx="10233800" cy="4486275"/>
          </a:xfrm>
        </p:spPr>
        <p:txBody>
          <a:bodyPr/>
          <a:lstStyle/>
          <a:p>
            <a:pPr marL="0" indent="0">
              <a:buNone/>
            </a:pPr>
            <a:r>
              <a:rPr lang="en-US" dirty="0" smtClean="0"/>
              <a:t>Flips positive and negative space</a:t>
            </a:r>
          </a:p>
        </p:txBody>
      </p:sp>
      <p:pic>
        <p:nvPicPr>
          <p:cNvPr id="5" name="Picture 4"/>
          <p:cNvPicPr>
            <a:picLocks noChangeAspect="1"/>
          </p:cNvPicPr>
          <p:nvPr/>
        </p:nvPicPr>
        <p:blipFill>
          <a:blip r:embed="rId3"/>
          <a:stretch>
            <a:fillRect/>
          </a:stretch>
        </p:blipFill>
        <p:spPr>
          <a:xfrm>
            <a:off x="1570628" y="2352449"/>
            <a:ext cx="2386425" cy="2413000"/>
          </a:xfrm>
          <a:prstGeom prst="rect">
            <a:avLst/>
          </a:prstGeom>
        </p:spPr>
      </p:pic>
      <p:pic>
        <p:nvPicPr>
          <p:cNvPr id="7" name="Picture 6"/>
          <p:cNvPicPr>
            <a:picLocks noChangeAspect="1"/>
          </p:cNvPicPr>
          <p:nvPr/>
        </p:nvPicPr>
        <p:blipFill>
          <a:blip r:embed="rId4"/>
          <a:stretch>
            <a:fillRect/>
          </a:stretch>
        </p:blipFill>
        <p:spPr>
          <a:xfrm>
            <a:off x="7430516" y="2587399"/>
            <a:ext cx="1954838" cy="1943100"/>
          </a:xfrm>
          <a:prstGeom prst="rect">
            <a:avLst/>
          </a:prstGeom>
        </p:spPr>
      </p:pic>
      <p:pic>
        <p:nvPicPr>
          <p:cNvPr id="9" name="Picture 8"/>
          <p:cNvPicPr>
            <a:picLocks noChangeAspect="1"/>
          </p:cNvPicPr>
          <p:nvPr/>
        </p:nvPicPr>
        <p:blipFill>
          <a:blip r:embed="rId5"/>
          <a:stretch>
            <a:fillRect/>
          </a:stretch>
        </p:blipFill>
        <p:spPr>
          <a:xfrm>
            <a:off x="1361915" y="4820193"/>
            <a:ext cx="2803849" cy="1678805"/>
          </a:xfrm>
          <a:prstGeom prst="rect">
            <a:avLst/>
          </a:prstGeom>
        </p:spPr>
      </p:pic>
      <p:pic>
        <p:nvPicPr>
          <p:cNvPr id="10" name="Picture 9"/>
          <p:cNvPicPr>
            <a:picLocks noChangeAspect="1"/>
          </p:cNvPicPr>
          <p:nvPr/>
        </p:nvPicPr>
        <p:blipFill>
          <a:blip r:embed="rId6"/>
          <a:stretch>
            <a:fillRect/>
          </a:stretch>
        </p:blipFill>
        <p:spPr>
          <a:xfrm>
            <a:off x="7006011" y="4820193"/>
            <a:ext cx="2803849" cy="1678805"/>
          </a:xfrm>
          <a:prstGeom prst="rect">
            <a:avLst/>
          </a:prstGeom>
        </p:spPr>
      </p:pic>
      <p:cxnSp>
        <p:nvCxnSpPr>
          <p:cNvPr id="14" name="Straight Arrow Connector 13"/>
          <p:cNvCxnSpPr/>
          <p:nvPr/>
        </p:nvCxnSpPr>
        <p:spPr>
          <a:xfrm>
            <a:off x="4537190" y="4640088"/>
            <a:ext cx="20060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38853" y="4161167"/>
            <a:ext cx="2388074" cy="369332"/>
          </a:xfrm>
          <a:prstGeom prst="rect">
            <a:avLst/>
          </a:prstGeom>
          <a:noFill/>
          <a:ln>
            <a:noFill/>
          </a:ln>
        </p:spPr>
        <p:txBody>
          <a:bodyPr wrap="square" rtlCol="0">
            <a:spAutoFit/>
          </a:bodyPr>
          <a:lstStyle/>
          <a:p>
            <a:pPr algn="ctr"/>
            <a:r>
              <a:rPr lang="en-US" dirty="0" smtClean="0"/>
              <a:t>Invert</a:t>
            </a:r>
            <a:endParaRPr lang="en-US" dirty="0"/>
          </a:p>
        </p:txBody>
      </p:sp>
    </p:spTree>
    <p:extLst>
      <p:ext uri="{BB962C8B-B14F-4D97-AF65-F5344CB8AC3E}">
        <p14:creationId xmlns:p14="http://schemas.microsoft.com/office/powerpoint/2010/main" val="2317068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3.ClipTo Function</a:t>
            </a:r>
            <a:endParaRPr lang="en-US" dirty="0"/>
          </a:p>
        </p:txBody>
      </p:sp>
      <p:sp>
        <p:nvSpPr>
          <p:cNvPr id="3" name="Content Placeholder 2"/>
          <p:cNvSpPr>
            <a:spLocks noGrp="1"/>
          </p:cNvSpPr>
          <p:nvPr>
            <p:ph idx="1"/>
          </p:nvPr>
        </p:nvSpPr>
        <p:spPr/>
        <p:txBody>
          <a:bodyPr/>
          <a:lstStyle/>
          <a:p>
            <a:pPr marL="0" indent="0">
              <a:buNone/>
            </a:pPr>
            <a:r>
              <a:rPr lang="en-US" dirty="0" smtClean="0"/>
              <a:t>Removes all geometry of A inside B</a:t>
            </a:r>
            <a:endParaRPr lang="en-US" dirty="0"/>
          </a:p>
        </p:txBody>
      </p:sp>
      <p:cxnSp>
        <p:nvCxnSpPr>
          <p:cNvPr id="11" name="Straight Arrow Connector 10"/>
          <p:cNvCxnSpPr/>
          <p:nvPr/>
        </p:nvCxnSpPr>
        <p:spPr>
          <a:xfrm>
            <a:off x="4886030" y="4593261"/>
            <a:ext cx="839039" cy="606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2564380" y="3512479"/>
            <a:ext cx="1869234" cy="2075666"/>
          </a:xfrm>
          <a:prstGeom prst="rect">
            <a:avLst/>
          </a:prstGeom>
        </p:spPr>
      </p:pic>
      <p:pic>
        <p:nvPicPr>
          <p:cNvPr id="5" name="Picture 4"/>
          <p:cNvPicPr>
            <a:picLocks noChangeAspect="1"/>
          </p:cNvPicPr>
          <p:nvPr/>
        </p:nvPicPr>
        <p:blipFill>
          <a:blip r:embed="rId4"/>
          <a:stretch>
            <a:fillRect/>
          </a:stretch>
        </p:blipFill>
        <p:spPr>
          <a:xfrm>
            <a:off x="6177486" y="3512479"/>
            <a:ext cx="1869234" cy="2075666"/>
          </a:xfrm>
          <a:prstGeom prst="rect">
            <a:avLst/>
          </a:prstGeom>
        </p:spPr>
      </p:pic>
      <p:sp>
        <p:nvSpPr>
          <p:cNvPr id="6" name="TextBox 5"/>
          <p:cNvSpPr txBox="1"/>
          <p:nvPr/>
        </p:nvSpPr>
        <p:spPr>
          <a:xfrm>
            <a:off x="3315192" y="3524112"/>
            <a:ext cx="367609" cy="369332"/>
          </a:xfrm>
          <a:prstGeom prst="rect">
            <a:avLst/>
          </a:prstGeom>
          <a:noFill/>
        </p:spPr>
        <p:txBody>
          <a:bodyPr wrap="square" rtlCol="0">
            <a:spAutoFit/>
          </a:bodyPr>
          <a:lstStyle/>
          <a:p>
            <a:pPr algn="ctr"/>
            <a:r>
              <a:rPr lang="en-US" dirty="0" smtClean="0"/>
              <a:t>A</a:t>
            </a:r>
            <a:endParaRPr lang="en-US" dirty="0"/>
          </a:p>
        </p:txBody>
      </p:sp>
      <p:sp>
        <p:nvSpPr>
          <p:cNvPr id="13" name="TextBox 12"/>
          <p:cNvSpPr txBox="1"/>
          <p:nvPr/>
        </p:nvSpPr>
        <p:spPr>
          <a:xfrm>
            <a:off x="3315192" y="4593261"/>
            <a:ext cx="367609" cy="369332"/>
          </a:xfrm>
          <a:prstGeom prst="rect">
            <a:avLst/>
          </a:prstGeom>
          <a:noFill/>
        </p:spPr>
        <p:txBody>
          <a:bodyPr wrap="square" rtlCol="0">
            <a:spAutoFit/>
          </a:bodyPr>
          <a:lstStyle/>
          <a:p>
            <a:pPr algn="ctr"/>
            <a:r>
              <a:rPr lang="en-US" dirty="0"/>
              <a:t>B</a:t>
            </a:r>
          </a:p>
        </p:txBody>
      </p:sp>
      <p:sp>
        <p:nvSpPr>
          <p:cNvPr id="14" name="TextBox 13"/>
          <p:cNvSpPr txBox="1"/>
          <p:nvPr/>
        </p:nvSpPr>
        <p:spPr>
          <a:xfrm>
            <a:off x="6906495" y="3545373"/>
            <a:ext cx="367609" cy="369332"/>
          </a:xfrm>
          <a:prstGeom prst="rect">
            <a:avLst/>
          </a:prstGeom>
          <a:noFill/>
        </p:spPr>
        <p:txBody>
          <a:bodyPr wrap="square" rtlCol="0">
            <a:spAutoFit/>
          </a:bodyPr>
          <a:lstStyle/>
          <a:p>
            <a:pPr algn="ctr"/>
            <a:r>
              <a:rPr lang="en-US" dirty="0" smtClean="0"/>
              <a:t>A</a:t>
            </a:r>
            <a:endParaRPr lang="en-US" dirty="0"/>
          </a:p>
        </p:txBody>
      </p:sp>
      <p:sp>
        <p:nvSpPr>
          <p:cNvPr id="15" name="TextBox 14"/>
          <p:cNvSpPr txBox="1"/>
          <p:nvPr/>
        </p:nvSpPr>
        <p:spPr>
          <a:xfrm>
            <a:off x="6906495" y="4614522"/>
            <a:ext cx="367609" cy="369332"/>
          </a:xfrm>
          <a:prstGeom prst="rect">
            <a:avLst/>
          </a:prstGeom>
          <a:noFill/>
        </p:spPr>
        <p:txBody>
          <a:bodyPr wrap="square" rtlCol="0">
            <a:spAutoFit/>
          </a:bodyPr>
          <a:lstStyle/>
          <a:p>
            <a:pPr algn="ctr"/>
            <a:r>
              <a:rPr lang="en-US" dirty="0"/>
              <a:t>B</a:t>
            </a:r>
          </a:p>
        </p:txBody>
      </p:sp>
      <p:sp>
        <p:nvSpPr>
          <p:cNvPr id="16" name="TextBox 15"/>
          <p:cNvSpPr txBox="1"/>
          <p:nvPr/>
        </p:nvSpPr>
        <p:spPr>
          <a:xfrm>
            <a:off x="4111512" y="3075679"/>
            <a:ext cx="2388074" cy="369332"/>
          </a:xfrm>
          <a:prstGeom prst="rect">
            <a:avLst/>
          </a:prstGeom>
          <a:noFill/>
        </p:spPr>
        <p:txBody>
          <a:bodyPr wrap="square" rtlCol="0">
            <a:spAutoFit/>
          </a:bodyPr>
          <a:lstStyle/>
          <a:p>
            <a:pPr algn="ctr"/>
            <a:r>
              <a:rPr lang="en-US" dirty="0" smtClean="0"/>
              <a:t>A-&gt;</a:t>
            </a:r>
            <a:r>
              <a:rPr lang="en-US" dirty="0" err="1" smtClean="0"/>
              <a:t>ClipTo</a:t>
            </a:r>
            <a:r>
              <a:rPr lang="en-US" dirty="0" smtClean="0"/>
              <a:t>(B)</a:t>
            </a:r>
            <a:endParaRPr lang="en-US" dirty="0"/>
          </a:p>
        </p:txBody>
      </p:sp>
    </p:spTree>
    <p:extLst>
      <p:ext uri="{BB962C8B-B14F-4D97-AF65-F5344CB8AC3E}">
        <p14:creationId xmlns:p14="http://schemas.microsoft.com/office/powerpoint/2010/main" val="2072661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ClipTriangle</a:t>
            </a:r>
            <a:endParaRPr lang="en-US" dirty="0"/>
          </a:p>
        </p:txBody>
      </p:sp>
      <p:sp>
        <p:nvSpPr>
          <p:cNvPr id="3" name="Content Placeholder 2"/>
          <p:cNvSpPr>
            <a:spLocks noGrp="1"/>
          </p:cNvSpPr>
          <p:nvPr>
            <p:ph idx="1"/>
          </p:nvPr>
        </p:nvSpPr>
        <p:spPr/>
        <p:txBody>
          <a:bodyPr/>
          <a:lstStyle/>
          <a:p>
            <a:pPr marL="0" indent="0">
              <a:buNone/>
            </a:pPr>
            <a:r>
              <a:rPr lang="en-US" dirty="0" smtClean="0"/>
              <a:t>1. Recursively split down the tree</a:t>
            </a:r>
          </a:p>
          <a:p>
            <a:pPr marL="0" indent="0">
              <a:buNone/>
            </a:pPr>
            <a:r>
              <a:rPr lang="en-US" dirty="0" smtClean="0"/>
              <a:t>2. Remove any triangle in a solid leaf</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Coplanar Triangles?</a:t>
            </a:r>
          </a:p>
          <a:p>
            <a:pPr marL="0" indent="0">
              <a:buNone/>
            </a:pPr>
            <a:r>
              <a:rPr lang="en-US" dirty="0" smtClean="0"/>
              <a:t>Group with front triangles if the normal points the same way as the split plane</a:t>
            </a:r>
            <a:endParaRPr lang="en-US" dirty="0"/>
          </a:p>
        </p:txBody>
      </p:sp>
    </p:spTree>
    <p:extLst>
      <p:ext uri="{BB962C8B-B14F-4D97-AF65-F5344CB8AC3E}">
        <p14:creationId xmlns:p14="http://schemas.microsoft.com/office/powerpoint/2010/main" val="116053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ClipTriangle</a:t>
            </a:r>
            <a:endParaRPr lang="en-US" dirty="0"/>
          </a:p>
        </p:txBody>
      </p:sp>
      <p:sp>
        <p:nvSpPr>
          <p:cNvPr id="22" name="Content Placeholder 2"/>
          <p:cNvSpPr>
            <a:spLocks noGrp="1"/>
          </p:cNvSpPr>
          <p:nvPr>
            <p:ph idx="1"/>
          </p:nvPr>
        </p:nvSpPr>
        <p:spPr/>
        <p:txBody>
          <a:bodyPr/>
          <a:lstStyle/>
          <a:p>
            <a:pPr marL="0" indent="0">
              <a:buNone/>
            </a:pPr>
            <a:r>
              <a:rPr lang="en-US" dirty="0" smtClean="0"/>
              <a:t>Clip triangle A against the tree</a:t>
            </a:r>
            <a:endParaRPr lang="en-US" dirty="0"/>
          </a:p>
        </p:txBody>
      </p:sp>
      <p:pic>
        <p:nvPicPr>
          <p:cNvPr id="18" name="Picture 17"/>
          <p:cNvPicPr>
            <a:picLocks noChangeAspect="1"/>
          </p:cNvPicPr>
          <p:nvPr/>
        </p:nvPicPr>
        <p:blipFill>
          <a:blip r:embed="rId3"/>
          <a:stretch>
            <a:fillRect/>
          </a:stretch>
        </p:blipFill>
        <p:spPr>
          <a:xfrm>
            <a:off x="1624604" y="2942228"/>
            <a:ext cx="3325763" cy="1803400"/>
          </a:xfrm>
          <a:prstGeom prst="rect">
            <a:avLst/>
          </a:prstGeom>
        </p:spPr>
      </p:pic>
      <p:pic>
        <p:nvPicPr>
          <p:cNvPr id="20" name="Picture 19"/>
          <p:cNvPicPr>
            <a:picLocks noChangeAspect="1"/>
          </p:cNvPicPr>
          <p:nvPr/>
        </p:nvPicPr>
        <p:blipFill>
          <a:blip r:embed="rId4"/>
          <a:stretch>
            <a:fillRect/>
          </a:stretch>
        </p:blipFill>
        <p:spPr>
          <a:xfrm>
            <a:off x="6541847" y="2942228"/>
            <a:ext cx="3262294" cy="2959100"/>
          </a:xfrm>
          <a:prstGeom prst="rect">
            <a:avLst/>
          </a:prstGeom>
        </p:spPr>
      </p:pic>
    </p:spTree>
    <p:extLst>
      <p:ext uri="{BB962C8B-B14F-4D97-AF65-F5344CB8AC3E}">
        <p14:creationId xmlns:p14="http://schemas.microsoft.com/office/powerpoint/2010/main" val="447176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ClipTriangle</a:t>
            </a:r>
            <a:endParaRPr lang="en-US" dirty="0"/>
          </a:p>
        </p:txBody>
      </p:sp>
      <p:pic>
        <p:nvPicPr>
          <p:cNvPr id="3" name="Picture 2"/>
          <p:cNvPicPr>
            <a:picLocks noChangeAspect="1"/>
          </p:cNvPicPr>
          <p:nvPr/>
        </p:nvPicPr>
        <p:blipFill>
          <a:blip r:embed="rId3"/>
          <a:stretch>
            <a:fillRect/>
          </a:stretch>
        </p:blipFill>
        <p:spPr>
          <a:xfrm>
            <a:off x="1624604" y="2932976"/>
            <a:ext cx="3325763" cy="1803400"/>
          </a:xfrm>
          <a:prstGeom prst="rect">
            <a:avLst/>
          </a:prstGeom>
        </p:spPr>
      </p:pic>
      <p:pic>
        <p:nvPicPr>
          <p:cNvPr id="4" name="Picture 3"/>
          <p:cNvPicPr>
            <a:picLocks noChangeAspect="1"/>
          </p:cNvPicPr>
          <p:nvPr/>
        </p:nvPicPr>
        <p:blipFill>
          <a:blip r:embed="rId4"/>
          <a:stretch>
            <a:fillRect/>
          </a:stretch>
        </p:blipFill>
        <p:spPr>
          <a:xfrm>
            <a:off x="6541847" y="2942228"/>
            <a:ext cx="3262294" cy="2959100"/>
          </a:xfrm>
          <a:prstGeom prst="rect">
            <a:avLst/>
          </a:prstGeom>
        </p:spPr>
      </p:pic>
    </p:spTree>
    <p:extLst>
      <p:ext uri="{BB962C8B-B14F-4D97-AF65-F5344CB8AC3E}">
        <p14:creationId xmlns:p14="http://schemas.microsoft.com/office/powerpoint/2010/main" val="28312481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541847" y="2942228"/>
            <a:ext cx="3262294" cy="2959100"/>
          </a:xfrm>
          <a:prstGeom prst="rect">
            <a:avLst/>
          </a:prstGeom>
        </p:spPr>
      </p:pic>
      <p:sp>
        <p:nvSpPr>
          <p:cNvPr id="2" name="Title 1"/>
          <p:cNvSpPr>
            <a:spLocks noGrp="1"/>
          </p:cNvSpPr>
          <p:nvPr>
            <p:ph type="title"/>
          </p:nvPr>
        </p:nvSpPr>
        <p:spPr/>
        <p:txBody>
          <a:bodyPr/>
          <a:lstStyle/>
          <a:p>
            <a:r>
              <a:rPr lang="en-US" dirty="0" err="1" smtClean="0"/>
              <a:t>ClipTriangle</a:t>
            </a:r>
            <a:endParaRPr lang="en-US" dirty="0"/>
          </a:p>
        </p:txBody>
      </p:sp>
      <p:pic>
        <p:nvPicPr>
          <p:cNvPr id="5" name="Picture 4"/>
          <p:cNvPicPr>
            <a:picLocks noChangeAspect="1"/>
          </p:cNvPicPr>
          <p:nvPr/>
        </p:nvPicPr>
        <p:blipFill>
          <a:blip r:embed="rId4"/>
          <a:stretch>
            <a:fillRect/>
          </a:stretch>
        </p:blipFill>
        <p:spPr>
          <a:xfrm>
            <a:off x="1624604" y="2932976"/>
            <a:ext cx="3325763" cy="1803400"/>
          </a:xfrm>
          <a:prstGeom prst="rect">
            <a:avLst/>
          </a:prstGeom>
        </p:spPr>
      </p:pic>
    </p:spTree>
    <p:extLst>
      <p:ext uri="{BB962C8B-B14F-4D97-AF65-F5344CB8AC3E}">
        <p14:creationId xmlns:p14="http://schemas.microsoft.com/office/powerpoint/2010/main" val="150398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Storing Tree</a:t>
            </a:r>
            <a:endParaRPr lang="en-US" dirty="0"/>
          </a:p>
        </p:txBody>
      </p:sp>
      <p:sp>
        <p:nvSpPr>
          <p:cNvPr id="3" name="Content Placeholder 2"/>
          <p:cNvSpPr>
            <a:spLocks noGrp="1"/>
          </p:cNvSpPr>
          <p:nvPr>
            <p:ph idx="1"/>
          </p:nvPr>
        </p:nvSpPr>
        <p:spPr/>
        <p:txBody>
          <a:bodyPr/>
          <a:lstStyle/>
          <a:p>
            <a:pPr marL="0" indent="0">
              <a:buNone/>
            </a:pPr>
            <a:r>
              <a:rPr lang="en-US" dirty="0" smtClean="0"/>
              <a:t>Co-planar objects stored on node</a:t>
            </a:r>
            <a:endParaRPr lang="en-US" dirty="0"/>
          </a:p>
        </p:txBody>
      </p:sp>
      <p:pic>
        <p:nvPicPr>
          <p:cNvPr id="6" name="Picture 5"/>
          <p:cNvPicPr>
            <a:picLocks noChangeAspect="1"/>
          </p:cNvPicPr>
          <p:nvPr/>
        </p:nvPicPr>
        <p:blipFill>
          <a:blip r:embed="rId3"/>
          <a:stretch>
            <a:fillRect/>
          </a:stretch>
        </p:blipFill>
        <p:spPr>
          <a:xfrm>
            <a:off x="1348807" y="2896394"/>
            <a:ext cx="3980838" cy="3230143"/>
          </a:xfrm>
          <a:prstGeom prst="rect">
            <a:avLst/>
          </a:prstGeom>
        </p:spPr>
      </p:pic>
      <p:pic>
        <p:nvPicPr>
          <p:cNvPr id="8" name="Picture 7"/>
          <p:cNvPicPr>
            <a:picLocks noChangeAspect="1"/>
          </p:cNvPicPr>
          <p:nvPr/>
        </p:nvPicPr>
        <p:blipFill>
          <a:blip r:embed="rId4"/>
          <a:stretch>
            <a:fillRect/>
          </a:stretch>
        </p:blipFill>
        <p:spPr>
          <a:xfrm>
            <a:off x="6449234" y="2896394"/>
            <a:ext cx="2903772" cy="2762322"/>
          </a:xfrm>
          <a:prstGeom prst="rect">
            <a:avLst/>
          </a:prstGeom>
        </p:spPr>
      </p:pic>
    </p:spTree>
    <p:extLst>
      <p:ext uri="{BB962C8B-B14F-4D97-AF65-F5344CB8AC3E}">
        <p14:creationId xmlns:p14="http://schemas.microsoft.com/office/powerpoint/2010/main" val="40082574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ClipTriangle</a:t>
            </a:r>
            <a:endParaRPr lang="en-US" dirty="0"/>
          </a:p>
        </p:txBody>
      </p:sp>
      <p:pic>
        <p:nvPicPr>
          <p:cNvPr id="4" name="Picture 3"/>
          <p:cNvPicPr>
            <a:picLocks noChangeAspect="1"/>
          </p:cNvPicPr>
          <p:nvPr/>
        </p:nvPicPr>
        <p:blipFill>
          <a:blip r:embed="rId3"/>
          <a:stretch>
            <a:fillRect/>
          </a:stretch>
        </p:blipFill>
        <p:spPr>
          <a:xfrm>
            <a:off x="6541847" y="2942228"/>
            <a:ext cx="3262294" cy="3390900"/>
          </a:xfrm>
          <a:prstGeom prst="rect">
            <a:avLst/>
          </a:prstGeom>
        </p:spPr>
      </p:pic>
      <p:pic>
        <p:nvPicPr>
          <p:cNvPr id="7" name="Picture 6"/>
          <p:cNvPicPr>
            <a:picLocks noChangeAspect="1"/>
          </p:cNvPicPr>
          <p:nvPr/>
        </p:nvPicPr>
        <p:blipFill>
          <a:blip r:embed="rId4"/>
          <a:stretch>
            <a:fillRect/>
          </a:stretch>
        </p:blipFill>
        <p:spPr>
          <a:xfrm>
            <a:off x="1624604" y="2942228"/>
            <a:ext cx="3325763" cy="1803400"/>
          </a:xfrm>
          <a:prstGeom prst="rect">
            <a:avLst/>
          </a:prstGeom>
        </p:spPr>
      </p:pic>
    </p:spTree>
    <p:extLst>
      <p:ext uri="{BB962C8B-B14F-4D97-AF65-F5344CB8AC3E}">
        <p14:creationId xmlns:p14="http://schemas.microsoft.com/office/powerpoint/2010/main" val="41437301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ClipTriangle</a:t>
            </a:r>
            <a:endParaRPr lang="en-US" dirty="0"/>
          </a:p>
        </p:txBody>
      </p:sp>
      <p:pic>
        <p:nvPicPr>
          <p:cNvPr id="6" name="Picture 5"/>
          <p:cNvPicPr>
            <a:picLocks noChangeAspect="1"/>
          </p:cNvPicPr>
          <p:nvPr/>
        </p:nvPicPr>
        <p:blipFill>
          <a:blip r:embed="rId3"/>
          <a:stretch>
            <a:fillRect/>
          </a:stretch>
        </p:blipFill>
        <p:spPr>
          <a:xfrm>
            <a:off x="6541847" y="2942228"/>
            <a:ext cx="3262294" cy="3390900"/>
          </a:xfrm>
          <a:prstGeom prst="rect">
            <a:avLst/>
          </a:prstGeom>
        </p:spPr>
      </p:pic>
      <p:pic>
        <p:nvPicPr>
          <p:cNvPr id="7" name="Picture 6"/>
          <p:cNvPicPr>
            <a:picLocks noChangeAspect="1"/>
          </p:cNvPicPr>
          <p:nvPr/>
        </p:nvPicPr>
        <p:blipFill>
          <a:blip r:embed="rId4"/>
          <a:stretch>
            <a:fillRect/>
          </a:stretch>
        </p:blipFill>
        <p:spPr>
          <a:xfrm>
            <a:off x="1624604" y="2942228"/>
            <a:ext cx="3325763" cy="1803400"/>
          </a:xfrm>
          <a:prstGeom prst="rect">
            <a:avLst/>
          </a:prstGeom>
        </p:spPr>
      </p:pic>
    </p:spTree>
    <p:extLst>
      <p:ext uri="{BB962C8B-B14F-4D97-AF65-F5344CB8AC3E}">
        <p14:creationId xmlns:p14="http://schemas.microsoft.com/office/powerpoint/2010/main" val="3626567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811" y="4879019"/>
            <a:ext cx="7201040" cy="461665"/>
          </a:xfrm>
          <a:prstGeom prst="rect">
            <a:avLst/>
          </a:prstGeom>
        </p:spPr>
        <p:txBody>
          <a:bodyPr wrap="square">
            <a:spAutoFit/>
          </a:bodyPr>
          <a:lstStyle/>
          <a:p>
            <a:pPr algn="ctr"/>
            <a:r>
              <a:rPr lang="en-US" sz="2400" dirty="0" smtClean="0"/>
              <a:t>*</a:t>
            </a:r>
            <a:r>
              <a:rPr lang="en-US" sz="2400" dirty="0" err="1" smtClean="0"/>
              <a:t>ClipTriangles</a:t>
            </a:r>
            <a:r>
              <a:rPr lang="en-US" sz="2400" dirty="0"/>
              <a:t>() is the same as </a:t>
            </a:r>
            <a:r>
              <a:rPr lang="en-US" sz="2400" dirty="0" err="1"/>
              <a:t>ClipTriangle</a:t>
            </a:r>
            <a:r>
              <a:rPr lang="en-US" sz="2400" dirty="0"/>
              <a:t> but with a list</a:t>
            </a:r>
          </a:p>
        </p:txBody>
      </p:sp>
      <p:sp>
        <p:nvSpPr>
          <p:cNvPr id="2" name="Title 1"/>
          <p:cNvSpPr>
            <a:spLocks noGrp="1"/>
          </p:cNvSpPr>
          <p:nvPr>
            <p:ph type="title"/>
          </p:nvPr>
        </p:nvSpPr>
        <p:spPr/>
        <p:txBody>
          <a:bodyPr/>
          <a:lstStyle/>
          <a:p>
            <a:r>
              <a:rPr lang="en-US" dirty="0" smtClean="0"/>
              <a:t>3.ClipTo Function</a:t>
            </a:r>
            <a:endParaRPr lang="en-US" dirty="0"/>
          </a:p>
        </p:txBody>
      </p:sp>
      <p:sp>
        <p:nvSpPr>
          <p:cNvPr id="3" name="Content Placeholder 2"/>
          <p:cNvSpPr>
            <a:spLocks noGrp="1"/>
          </p:cNvSpPr>
          <p:nvPr>
            <p:ph idx="1"/>
          </p:nvPr>
        </p:nvSpPr>
        <p:spPr>
          <a:xfrm>
            <a:off x="1120000" y="1825625"/>
            <a:ext cx="10233800" cy="2503691"/>
          </a:xfrm>
        </p:spPr>
        <p:txBody>
          <a:bodyPr/>
          <a:lstStyle/>
          <a:p>
            <a:pPr marL="0" indent="0">
              <a:buNone/>
            </a:pPr>
            <a:r>
              <a:rPr lang="en-US" dirty="0" smtClean="0"/>
              <a:t>Recursively clip all triangles against another tree</a:t>
            </a:r>
          </a:p>
          <a:p>
            <a:pPr marL="0" indent="0">
              <a:buNone/>
            </a:pPr>
            <a:endParaRPr lang="en-US" dirty="0"/>
          </a:p>
          <a:p>
            <a:pPr marL="0" indent="0">
              <a:buNone/>
            </a:pPr>
            <a:endParaRPr lang="en-US" dirty="0" smtClean="0"/>
          </a:p>
          <a:p>
            <a:pPr marL="0" indent="0">
              <a:buNone/>
            </a:pPr>
            <a:endParaRPr lang="en-US" dirty="0"/>
          </a:p>
        </p:txBody>
      </p:sp>
      <p:sp>
        <p:nvSpPr>
          <p:cNvPr id="9" name="Text Box 4"/>
          <p:cNvSpPr txBox="1">
            <a:spLocks noChangeArrowheads="1"/>
          </p:cNvSpPr>
          <p:nvPr/>
        </p:nvSpPr>
        <p:spPr bwMode="auto">
          <a:xfrm>
            <a:off x="1224503" y="2513434"/>
            <a:ext cx="8488680" cy="230832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BspNode</a:t>
            </a:r>
            <a:r>
              <a:rPr lang="en-US" sz="1600" dirty="0">
                <a:solidFill>
                  <a:prstClr val="black"/>
                </a:solidFill>
                <a:latin typeface="Consolas" panose="020B0609020204030204" pitchFamily="49" charset="0"/>
              </a:rPr>
              <a:t>::</a:t>
            </a:r>
            <a:r>
              <a:rPr lang="en-US" sz="1600" dirty="0" err="1" smtClean="0">
                <a:solidFill>
                  <a:prstClr val="black"/>
                </a:solidFill>
                <a:latin typeface="Consolas" panose="020B0609020204030204" pitchFamily="49" charset="0"/>
              </a:rPr>
              <a:t>ClipTo</a:t>
            </a:r>
            <a:r>
              <a:rPr lang="en-US" sz="1600" dirty="0" smtClean="0">
                <a:solidFill>
                  <a:prstClr val="black"/>
                </a:solidFill>
                <a:latin typeface="Consolas" panose="020B0609020204030204" pitchFamily="49" charset="0"/>
              </a:rPr>
              <a:t>(</a:t>
            </a:r>
            <a:r>
              <a:rPr lang="en-US" sz="1600" dirty="0" err="1" smtClean="0">
                <a:solidFill>
                  <a:prstClr val="black"/>
                </a:solidFill>
                <a:latin typeface="Consolas" panose="020B0609020204030204" pitchFamily="49" charset="0"/>
              </a:rPr>
              <a:t>BspNode</a:t>
            </a:r>
            <a:r>
              <a:rPr lang="en-US" sz="1600" dirty="0" smtClean="0">
                <a:solidFill>
                  <a:prstClr val="black"/>
                </a:solidFill>
                <a:latin typeface="Consolas" panose="020B0609020204030204" pitchFamily="49" charset="0"/>
              </a:rPr>
              <a:t>* node)</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mTriangles</a:t>
            </a:r>
            <a:r>
              <a:rPr lang="en-US" sz="1600" dirty="0">
                <a:solidFill>
                  <a:prstClr val="black"/>
                </a:solidFill>
                <a:latin typeface="Consolas" panose="020B0609020204030204" pitchFamily="49" charset="0"/>
              </a:rPr>
              <a:t> = </a:t>
            </a:r>
            <a:r>
              <a:rPr lang="en-US" sz="1600" dirty="0" smtClean="0">
                <a:solidFill>
                  <a:prstClr val="black"/>
                </a:solidFill>
                <a:latin typeface="Consolas" panose="020B0609020204030204" pitchFamily="49" charset="0"/>
              </a:rPr>
              <a:t>node-&gt;</a:t>
            </a:r>
            <a:r>
              <a:rPr lang="en-US" sz="1600" dirty="0" err="1" smtClean="0">
                <a:solidFill>
                  <a:prstClr val="black"/>
                </a:solidFill>
                <a:latin typeface="Consolas" panose="020B0609020204030204" pitchFamily="49" charset="0"/>
              </a:rPr>
              <a:t>ClipTriangles</a:t>
            </a:r>
            <a:r>
              <a:rPr lang="en-US" sz="1600" dirty="0" smtClean="0">
                <a:solidFill>
                  <a:prstClr val="black"/>
                </a:solidFill>
                <a:latin typeface="Consolas" panose="020B0609020204030204" pitchFamily="49" charset="0"/>
              </a:rPr>
              <a:t>(</a:t>
            </a:r>
            <a:r>
              <a:rPr lang="en-US" sz="1600" dirty="0" err="1" smtClean="0">
                <a:solidFill>
                  <a:prstClr val="black"/>
                </a:solidFill>
                <a:latin typeface="Consolas" panose="020B0609020204030204" pitchFamily="49" charset="0"/>
              </a:rPr>
              <a:t>mTriangles</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Recursively clip all children </a:t>
            </a:r>
            <a:r>
              <a:rPr lang="en-US" sz="1600" dirty="0" smtClean="0">
                <a:solidFill>
                  <a:srgbClr val="008000"/>
                </a:solidFill>
                <a:latin typeface="Consolas" panose="020B0609020204030204" pitchFamily="49" charset="0"/>
              </a:rPr>
              <a:t>nodes</a:t>
            </a:r>
          </a:p>
          <a:p>
            <a:r>
              <a:rPr lang="en-US" sz="1600" dirty="0" smtClean="0">
                <a:solidFill>
                  <a:srgbClr val="0000FF"/>
                </a:solidFill>
                <a:latin typeface="Consolas" panose="020B0609020204030204" pitchFamily="49" charset="0"/>
              </a:rPr>
              <a:t>  if</a:t>
            </a:r>
            <a:r>
              <a:rPr lang="en-US" sz="1600" dirty="0" smtClean="0">
                <a:solidFill>
                  <a:prstClr val="black"/>
                </a:solidFill>
                <a:latin typeface="Consolas" panose="020B0609020204030204" pitchFamily="49" charset="0"/>
              </a:rPr>
              <a:t>(</a:t>
            </a:r>
            <a:r>
              <a:rPr lang="en-US" sz="1600" dirty="0" err="1" smtClean="0">
                <a:solidFill>
                  <a:prstClr val="black"/>
                </a:solidFill>
                <a:latin typeface="Consolas" panose="020B0609020204030204" pitchFamily="49" charset="0"/>
              </a:rPr>
              <a:t>mFront</a:t>
            </a:r>
            <a:r>
              <a:rPr lang="en-US" sz="1600" dirty="0" smtClean="0">
                <a:solidFill>
                  <a:prstClr val="black"/>
                </a:solidFill>
                <a:latin typeface="Consolas" panose="020B0609020204030204" pitchFamily="49" charset="0"/>
              </a:rPr>
              <a:t> </a:t>
            </a:r>
            <a:r>
              <a:rPr lang="en-US" sz="1600" dirty="0">
                <a:solidFill>
                  <a:prstClr val="black"/>
                </a:solidFill>
                <a:latin typeface="Consolas" panose="020B0609020204030204" pitchFamily="49" charset="0"/>
              </a:rPr>
              <a:t>!= NULL)</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mFront</a:t>
            </a:r>
            <a:r>
              <a:rPr lang="en-US" sz="1600" dirty="0">
                <a:solidFill>
                  <a:prstClr val="black"/>
                </a:solidFill>
                <a:latin typeface="Consolas" panose="020B0609020204030204" pitchFamily="49" charset="0"/>
              </a:rPr>
              <a:t>-&gt;</a:t>
            </a:r>
            <a:r>
              <a:rPr lang="en-US" sz="1600" dirty="0" err="1">
                <a:solidFill>
                  <a:prstClr val="black"/>
                </a:solidFill>
                <a:latin typeface="Consolas" panose="020B0609020204030204" pitchFamily="49" charset="0"/>
              </a:rPr>
              <a:t>ClipTo</a:t>
            </a:r>
            <a:r>
              <a:rPr lang="en-US" sz="1600" dirty="0">
                <a:solidFill>
                  <a:prstClr val="black"/>
                </a:solidFill>
                <a:latin typeface="Consolas" panose="020B0609020204030204" pitchFamily="49" charset="0"/>
              </a:rPr>
              <a:t>(node);</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mBack</a:t>
            </a:r>
            <a:r>
              <a:rPr lang="en-US" sz="1600" dirty="0">
                <a:solidFill>
                  <a:prstClr val="black"/>
                </a:solidFill>
                <a:latin typeface="Consolas" panose="020B0609020204030204" pitchFamily="49" charset="0"/>
              </a:rPr>
              <a:t> != NULL)</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mBack</a:t>
            </a:r>
            <a:r>
              <a:rPr lang="en-US" sz="1600" dirty="0">
                <a:solidFill>
                  <a:prstClr val="black"/>
                </a:solidFill>
                <a:latin typeface="Consolas" panose="020B0609020204030204" pitchFamily="49" charset="0"/>
              </a:rPr>
              <a:t>-&gt;</a:t>
            </a:r>
            <a:r>
              <a:rPr lang="en-US" sz="1600" dirty="0" err="1">
                <a:solidFill>
                  <a:prstClr val="black"/>
                </a:solidFill>
                <a:latin typeface="Consolas" panose="020B0609020204030204" pitchFamily="49" charset="0"/>
              </a:rPr>
              <a:t>ClipTo</a:t>
            </a:r>
            <a:r>
              <a:rPr lang="en-US" sz="1600" dirty="0">
                <a:solidFill>
                  <a:prstClr val="black"/>
                </a:solidFill>
                <a:latin typeface="Consolas" panose="020B0609020204030204" pitchFamily="49" charset="0"/>
              </a:rPr>
              <a:t>(node);</a:t>
            </a:r>
          </a:p>
          <a:p>
            <a:r>
              <a:rPr lang="en-US" sz="1600" dirty="0" smtClean="0">
                <a:solidFill>
                  <a:prstClr val="black"/>
                </a:solidFill>
                <a:latin typeface="Consolas" panose="020B0609020204030204" pitchFamily="49" charset="0"/>
              </a:rPr>
              <a:t>}</a:t>
            </a:r>
            <a:endParaRPr lang="en-US" sz="16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2754394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lstStyle/>
          <a:p>
            <a:pPr marL="0" indent="0">
              <a:buNone/>
            </a:pPr>
            <a:r>
              <a:rPr lang="en-US" dirty="0" smtClean="0"/>
              <a:t>Remove all of A inside B and vice-versa</a:t>
            </a:r>
            <a:endParaRPr lang="en-US" dirty="0"/>
          </a:p>
        </p:txBody>
      </p:sp>
      <p:pic>
        <p:nvPicPr>
          <p:cNvPr id="4" name="Picture 3"/>
          <p:cNvPicPr>
            <a:picLocks noChangeAspect="1"/>
          </p:cNvPicPr>
          <p:nvPr/>
        </p:nvPicPr>
        <p:blipFill>
          <a:blip r:embed="rId3"/>
          <a:stretch>
            <a:fillRect/>
          </a:stretch>
        </p:blipFill>
        <p:spPr>
          <a:xfrm>
            <a:off x="705215" y="2764520"/>
            <a:ext cx="1705326" cy="1893657"/>
          </a:xfrm>
          <a:prstGeom prst="rect">
            <a:avLst/>
          </a:prstGeom>
        </p:spPr>
      </p:pic>
      <p:pic>
        <p:nvPicPr>
          <p:cNvPr id="6" name="Picture 5"/>
          <p:cNvPicPr>
            <a:picLocks noChangeAspect="1"/>
          </p:cNvPicPr>
          <p:nvPr/>
        </p:nvPicPr>
        <p:blipFill>
          <a:blip r:embed="rId4"/>
          <a:stretch>
            <a:fillRect/>
          </a:stretch>
        </p:blipFill>
        <p:spPr>
          <a:xfrm>
            <a:off x="3656567" y="2764520"/>
            <a:ext cx="1705326" cy="1893657"/>
          </a:xfrm>
          <a:prstGeom prst="rect">
            <a:avLst/>
          </a:prstGeom>
        </p:spPr>
      </p:pic>
      <p:pic>
        <p:nvPicPr>
          <p:cNvPr id="8" name="Picture 7"/>
          <p:cNvPicPr>
            <a:picLocks noChangeAspect="1"/>
          </p:cNvPicPr>
          <p:nvPr/>
        </p:nvPicPr>
        <p:blipFill>
          <a:blip r:embed="rId5"/>
          <a:stretch>
            <a:fillRect/>
          </a:stretch>
        </p:blipFill>
        <p:spPr>
          <a:xfrm>
            <a:off x="6607919" y="2764520"/>
            <a:ext cx="1705326" cy="1893657"/>
          </a:xfrm>
          <a:prstGeom prst="rect">
            <a:avLst/>
          </a:prstGeom>
        </p:spPr>
      </p:pic>
      <p:pic>
        <p:nvPicPr>
          <p:cNvPr id="9" name="Picture 8"/>
          <p:cNvPicPr>
            <a:picLocks noChangeAspect="1"/>
          </p:cNvPicPr>
          <p:nvPr/>
        </p:nvPicPr>
        <p:blipFill>
          <a:blip r:embed="rId6"/>
          <a:stretch>
            <a:fillRect/>
          </a:stretch>
        </p:blipFill>
        <p:spPr>
          <a:xfrm>
            <a:off x="9559271" y="2783889"/>
            <a:ext cx="1705326" cy="1893657"/>
          </a:xfrm>
          <a:prstGeom prst="rect">
            <a:avLst/>
          </a:prstGeom>
        </p:spPr>
      </p:pic>
      <p:cxnSp>
        <p:nvCxnSpPr>
          <p:cNvPr id="10" name="Straight Arrow Connector 9"/>
          <p:cNvCxnSpPr/>
          <p:nvPr/>
        </p:nvCxnSpPr>
        <p:spPr>
          <a:xfrm>
            <a:off x="2410541" y="4122998"/>
            <a:ext cx="1246026" cy="1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87780" y="2763805"/>
            <a:ext cx="541020" cy="369332"/>
          </a:xfrm>
          <a:prstGeom prst="rect">
            <a:avLst/>
          </a:prstGeom>
          <a:noFill/>
        </p:spPr>
        <p:txBody>
          <a:bodyPr wrap="square" rtlCol="0">
            <a:spAutoFit/>
          </a:bodyPr>
          <a:lstStyle/>
          <a:p>
            <a:pPr algn="ctr"/>
            <a:r>
              <a:rPr lang="en-US" dirty="0" smtClean="0"/>
              <a:t>A</a:t>
            </a:r>
            <a:endParaRPr lang="en-US" dirty="0"/>
          </a:p>
        </p:txBody>
      </p:sp>
      <p:sp>
        <p:nvSpPr>
          <p:cNvPr id="14" name="TextBox 13"/>
          <p:cNvSpPr txBox="1"/>
          <p:nvPr/>
        </p:nvSpPr>
        <p:spPr>
          <a:xfrm>
            <a:off x="1287780" y="3771594"/>
            <a:ext cx="541020" cy="369332"/>
          </a:xfrm>
          <a:prstGeom prst="rect">
            <a:avLst/>
          </a:prstGeom>
          <a:noFill/>
        </p:spPr>
        <p:txBody>
          <a:bodyPr wrap="square" rtlCol="0">
            <a:spAutoFit/>
          </a:bodyPr>
          <a:lstStyle/>
          <a:p>
            <a:pPr algn="ctr"/>
            <a:r>
              <a:rPr lang="en-US" dirty="0" smtClean="0"/>
              <a:t>B</a:t>
            </a:r>
            <a:endParaRPr lang="en-US" dirty="0"/>
          </a:p>
        </p:txBody>
      </p:sp>
      <p:sp>
        <p:nvSpPr>
          <p:cNvPr id="15" name="TextBox 14"/>
          <p:cNvSpPr txBox="1"/>
          <p:nvPr/>
        </p:nvSpPr>
        <p:spPr>
          <a:xfrm>
            <a:off x="4238308" y="2748466"/>
            <a:ext cx="541020" cy="369332"/>
          </a:xfrm>
          <a:prstGeom prst="rect">
            <a:avLst/>
          </a:prstGeom>
          <a:noFill/>
        </p:spPr>
        <p:txBody>
          <a:bodyPr wrap="square" rtlCol="0">
            <a:spAutoFit/>
          </a:bodyPr>
          <a:lstStyle/>
          <a:p>
            <a:pPr algn="ctr"/>
            <a:r>
              <a:rPr lang="en-US" dirty="0" smtClean="0"/>
              <a:t>A</a:t>
            </a:r>
            <a:endParaRPr lang="en-US" dirty="0"/>
          </a:p>
        </p:txBody>
      </p:sp>
      <p:sp>
        <p:nvSpPr>
          <p:cNvPr id="16" name="TextBox 15"/>
          <p:cNvSpPr txBox="1"/>
          <p:nvPr/>
        </p:nvSpPr>
        <p:spPr>
          <a:xfrm>
            <a:off x="4238308" y="3756255"/>
            <a:ext cx="541020" cy="369332"/>
          </a:xfrm>
          <a:prstGeom prst="rect">
            <a:avLst/>
          </a:prstGeom>
          <a:noFill/>
        </p:spPr>
        <p:txBody>
          <a:bodyPr wrap="square" rtlCol="0">
            <a:spAutoFit/>
          </a:bodyPr>
          <a:lstStyle/>
          <a:p>
            <a:pPr algn="ctr"/>
            <a:r>
              <a:rPr lang="en-US" dirty="0" smtClean="0"/>
              <a:t>B</a:t>
            </a:r>
            <a:endParaRPr lang="en-US" dirty="0"/>
          </a:p>
        </p:txBody>
      </p:sp>
      <p:sp>
        <p:nvSpPr>
          <p:cNvPr id="20" name="TextBox 19"/>
          <p:cNvSpPr txBox="1"/>
          <p:nvPr/>
        </p:nvSpPr>
        <p:spPr>
          <a:xfrm>
            <a:off x="7188836" y="2745877"/>
            <a:ext cx="541020" cy="369332"/>
          </a:xfrm>
          <a:prstGeom prst="rect">
            <a:avLst/>
          </a:prstGeom>
          <a:noFill/>
        </p:spPr>
        <p:txBody>
          <a:bodyPr wrap="square" rtlCol="0">
            <a:spAutoFit/>
          </a:bodyPr>
          <a:lstStyle/>
          <a:p>
            <a:pPr algn="ctr"/>
            <a:r>
              <a:rPr lang="en-US" dirty="0" smtClean="0"/>
              <a:t>A</a:t>
            </a:r>
            <a:endParaRPr lang="en-US" dirty="0"/>
          </a:p>
        </p:txBody>
      </p:sp>
      <p:sp>
        <p:nvSpPr>
          <p:cNvPr id="21" name="TextBox 20"/>
          <p:cNvSpPr txBox="1"/>
          <p:nvPr/>
        </p:nvSpPr>
        <p:spPr>
          <a:xfrm>
            <a:off x="7188836" y="3753666"/>
            <a:ext cx="541020" cy="369332"/>
          </a:xfrm>
          <a:prstGeom prst="rect">
            <a:avLst/>
          </a:prstGeom>
          <a:noFill/>
        </p:spPr>
        <p:txBody>
          <a:bodyPr wrap="square" rtlCol="0">
            <a:spAutoFit/>
          </a:bodyPr>
          <a:lstStyle/>
          <a:p>
            <a:pPr algn="ctr"/>
            <a:r>
              <a:rPr lang="en-US" dirty="0" smtClean="0"/>
              <a:t>B</a:t>
            </a:r>
            <a:endParaRPr lang="en-US" dirty="0"/>
          </a:p>
        </p:txBody>
      </p:sp>
      <p:sp>
        <p:nvSpPr>
          <p:cNvPr id="22" name="TextBox 21"/>
          <p:cNvSpPr txBox="1"/>
          <p:nvPr/>
        </p:nvSpPr>
        <p:spPr>
          <a:xfrm>
            <a:off x="2170894" y="3711348"/>
            <a:ext cx="1703677" cy="369332"/>
          </a:xfrm>
          <a:prstGeom prst="rect">
            <a:avLst/>
          </a:prstGeom>
          <a:noFill/>
        </p:spPr>
        <p:txBody>
          <a:bodyPr wrap="square" rtlCol="0">
            <a:spAutoFit/>
          </a:bodyPr>
          <a:lstStyle/>
          <a:p>
            <a:pPr algn="ctr"/>
            <a:r>
              <a:rPr lang="en-US" dirty="0" smtClean="0"/>
              <a:t>A-&gt;</a:t>
            </a:r>
            <a:r>
              <a:rPr lang="en-US" dirty="0" err="1" smtClean="0"/>
              <a:t>ClipTo</a:t>
            </a:r>
            <a:r>
              <a:rPr lang="en-US" dirty="0" smtClean="0"/>
              <a:t>(B)</a:t>
            </a:r>
            <a:endParaRPr lang="en-US" dirty="0"/>
          </a:p>
        </p:txBody>
      </p:sp>
      <p:cxnSp>
        <p:nvCxnSpPr>
          <p:cNvPr id="23" name="Straight Arrow Connector 22"/>
          <p:cNvCxnSpPr/>
          <p:nvPr/>
        </p:nvCxnSpPr>
        <p:spPr>
          <a:xfrm>
            <a:off x="5402341" y="4103404"/>
            <a:ext cx="1246026" cy="1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394141" y="4103404"/>
            <a:ext cx="1246026" cy="1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154494" y="3691754"/>
            <a:ext cx="1703677" cy="369332"/>
          </a:xfrm>
          <a:prstGeom prst="rect">
            <a:avLst/>
          </a:prstGeom>
          <a:noFill/>
        </p:spPr>
        <p:txBody>
          <a:bodyPr wrap="square" rtlCol="0">
            <a:spAutoFit/>
          </a:bodyPr>
          <a:lstStyle/>
          <a:p>
            <a:pPr algn="ctr"/>
            <a:r>
              <a:rPr lang="en-US" dirty="0" smtClean="0"/>
              <a:t>B-&gt;</a:t>
            </a:r>
            <a:r>
              <a:rPr lang="en-US" dirty="0" err="1" smtClean="0"/>
              <a:t>ClipTo</a:t>
            </a:r>
            <a:r>
              <a:rPr lang="en-US" dirty="0" smtClean="0"/>
              <a:t>(A)</a:t>
            </a:r>
            <a:endParaRPr lang="en-US" dirty="0"/>
          </a:p>
        </p:txBody>
      </p:sp>
    </p:spTree>
    <p:extLst>
      <p:ext uri="{BB962C8B-B14F-4D97-AF65-F5344CB8AC3E}">
        <p14:creationId xmlns:p14="http://schemas.microsoft.com/office/powerpoint/2010/main" val="1473378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How does this work for coplanar faces?</a:t>
            </a:r>
            <a:endParaRPr lang="en-US" dirty="0"/>
          </a:p>
        </p:txBody>
      </p:sp>
      <p:sp>
        <p:nvSpPr>
          <p:cNvPr id="7" name="Text Box 4"/>
          <p:cNvSpPr txBox="1">
            <a:spLocks noChangeArrowheads="1"/>
          </p:cNvSpPr>
          <p:nvPr/>
        </p:nvSpPr>
        <p:spPr bwMode="auto">
          <a:xfrm>
            <a:off x="1120000" y="2056976"/>
            <a:ext cx="8488680" cy="19366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latin typeface="Consolas" panose="020B0609020204030204" pitchFamily="49" charset="0"/>
                <a:ea typeface="Calibri" panose="020F0502020204030204" pitchFamily="34" charset="0"/>
                <a:cs typeface="Times New Roman" panose="02020603050405020304" pitchFamily="18" charset="0"/>
              </a:rPr>
              <a:t> Union(Node* </a:t>
            </a:r>
            <a:r>
              <a:rPr lang="en-US" sz="1600" dirty="0" err="1">
                <a:latin typeface="Consolas" panose="020B0609020204030204" pitchFamily="49" charset="0"/>
                <a:ea typeface="Calibri" panose="020F0502020204030204" pitchFamily="34" charset="0"/>
                <a:cs typeface="Times New Roman" panose="02020603050405020304" pitchFamily="18" charset="0"/>
              </a:rPr>
              <a:t>nodeA</a:t>
            </a:r>
            <a:r>
              <a:rPr lang="en-US" sz="1600" dirty="0">
                <a:latin typeface="Consolas" panose="020B0609020204030204" pitchFamily="49" charset="0"/>
                <a:ea typeface="Calibri" panose="020F0502020204030204" pitchFamily="34" charset="0"/>
                <a:cs typeface="Times New Roman" panose="02020603050405020304" pitchFamily="18" charset="0"/>
              </a:rPr>
              <a:t>, Node* </a:t>
            </a:r>
            <a:r>
              <a:rPr lang="en-US" sz="1600" dirty="0" err="1" smtClean="0">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smtClean="0">
                <a:latin typeface="Consolas" panose="020B0609020204030204" pitchFamily="49" charset="0"/>
                <a:ea typeface="Calibri" panose="020F0502020204030204" pitchFamily="34" charset="0"/>
                <a:cs typeface="Times New Roman" panose="02020603050405020304" pitchFamily="18" charset="0"/>
              </a:rPr>
              <a:t>TriangleList</a:t>
            </a:r>
            <a:r>
              <a:rPr lang="en-US" sz="1600" dirty="0" smtClean="0">
                <a:latin typeface="Consolas" panose="020B0609020204030204" pitchFamily="49" charset="0"/>
                <a:ea typeface="Calibri" panose="020F0502020204030204" pitchFamily="34" charset="0"/>
                <a:cs typeface="Times New Roman" panose="02020603050405020304" pitchFamily="18" charset="0"/>
              </a:rPr>
              <a:t>&amp; results)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nodeA</a:t>
            </a:r>
            <a:r>
              <a:rPr lang="en-US" sz="1600" dirty="0">
                <a:latin typeface="Consolas" panose="020B0609020204030204" pitchFamily="49" charset="0"/>
                <a:ea typeface="Calibri" panose="020F0502020204030204" pitchFamily="34" charset="0"/>
                <a:cs typeface="Times New Roman" panose="02020603050405020304" pitchFamily="18" charset="0"/>
              </a:rPr>
              <a:t>-&gt;</a:t>
            </a:r>
            <a:r>
              <a:rPr lang="en-US" sz="1600" dirty="0" err="1">
                <a:latin typeface="Consolas" panose="020B0609020204030204" pitchFamily="49" charset="0"/>
                <a:ea typeface="Calibri" panose="020F0502020204030204" pitchFamily="34" charset="0"/>
                <a:cs typeface="Times New Roman" panose="02020603050405020304" pitchFamily="18" charset="0"/>
              </a:rPr>
              <a:t>ClipTo</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err="1">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-&gt;</a:t>
            </a:r>
            <a:r>
              <a:rPr lang="en-US" sz="1600" dirty="0" err="1">
                <a:latin typeface="Consolas" panose="020B0609020204030204" pitchFamily="49" charset="0"/>
                <a:ea typeface="Calibri" panose="020F0502020204030204" pitchFamily="34" charset="0"/>
                <a:cs typeface="Times New Roman" panose="02020603050405020304" pitchFamily="18" charset="0"/>
              </a:rPr>
              <a:t>ClipTo</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err="1">
                <a:latin typeface="Consolas" panose="020B0609020204030204" pitchFamily="49" charset="0"/>
                <a:ea typeface="Calibri" panose="020F0502020204030204" pitchFamily="34" charset="0"/>
                <a:cs typeface="Times New Roman" panose="02020603050405020304" pitchFamily="18" charset="0"/>
              </a:rPr>
              <a:t>nodeA</a:t>
            </a:r>
            <a:r>
              <a:rPr lang="en-US" sz="1600" dirty="0" smtClean="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smtClean="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nodeA</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smtClean="0">
                <a:latin typeface="Consolas" panose="020B0609020204030204" pitchFamily="49" charset="0"/>
                <a:ea typeface="Calibri" panose="020F0502020204030204" pitchFamily="34" charset="0"/>
                <a:cs typeface="Times New Roman" panose="02020603050405020304" pitchFamily="18" charset="0"/>
              </a:rPr>
              <a:t>&gt;</a:t>
            </a:r>
            <a:r>
              <a:rPr lang="en-US" sz="1600" dirty="0" err="1" smtClean="0">
                <a:latin typeface="Consolas" panose="020B0609020204030204" pitchFamily="49" charset="0"/>
                <a:ea typeface="Calibri" panose="020F0502020204030204" pitchFamily="34" charset="0"/>
                <a:cs typeface="Times New Roman" panose="02020603050405020304" pitchFamily="18" charset="0"/>
              </a:rPr>
              <a:t>AllTriangles</a:t>
            </a:r>
            <a:r>
              <a:rPr lang="en-US" sz="1600" dirty="0" smtClean="0">
                <a:latin typeface="Consolas" panose="020B0609020204030204" pitchFamily="49" charset="0"/>
                <a:ea typeface="Calibri" panose="020F0502020204030204" pitchFamily="34" charset="0"/>
                <a:cs typeface="Times New Roman" panose="02020603050405020304" pitchFamily="18" charset="0"/>
              </a:rPr>
              <a:t>(results);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smtClean="0">
                <a:latin typeface="Consolas" panose="020B0609020204030204" pitchFamily="49" charset="0"/>
                <a:ea typeface="Calibri" panose="020F0502020204030204" pitchFamily="34" charset="0"/>
                <a:cs typeface="Times New Roman" panose="02020603050405020304" pitchFamily="18" charset="0"/>
              </a:rPr>
              <a:t>&gt;</a:t>
            </a:r>
            <a:r>
              <a:rPr lang="en-US" sz="1600" dirty="0" err="1" smtClean="0">
                <a:latin typeface="Consolas" panose="020B0609020204030204" pitchFamily="49" charset="0"/>
                <a:ea typeface="Calibri" panose="020F0502020204030204" pitchFamily="34" charset="0"/>
                <a:cs typeface="Times New Roman" panose="02020603050405020304" pitchFamily="18" charset="0"/>
              </a:rPr>
              <a:t>AllTriangles</a:t>
            </a:r>
            <a:r>
              <a:rPr lang="en-US" sz="1600" dirty="0" smtClean="0">
                <a:latin typeface="Consolas" panose="020B0609020204030204" pitchFamily="49" charset="0"/>
                <a:ea typeface="Calibri" panose="020F0502020204030204" pitchFamily="34" charset="0"/>
                <a:cs typeface="Times New Roman" panose="02020603050405020304" pitchFamily="18" charset="0"/>
              </a:rPr>
              <a:t>(results</a:t>
            </a: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smtClean="0">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onsolas" panose="020B0609020204030204" pitchFamily="49" charset="0"/>
            </a:endParaRPr>
          </a:p>
        </p:txBody>
      </p:sp>
    </p:spTree>
    <p:extLst>
      <p:ext uri="{BB962C8B-B14F-4D97-AF65-F5344CB8AC3E}">
        <p14:creationId xmlns:p14="http://schemas.microsoft.com/office/powerpoint/2010/main" val="1936914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Coplanar Faces</a:t>
            </a:r>
            <a:endParaRPr lang="en-US" dirty="0"/>
          </a:p>
        </p:txBody>
      </p:sp>
      <p:sp>
        <p:nvSpPr>
          <p:cNvPr id="3" name="Content Placeholder 2"/>
          <p:cNvSpPr>
            <a:spLocks noGrp="1"/>
          </p:cNvSpPr>
          <p:nvPr>
            <p:ph idx="1"/>
          </p:nvPr>
        </p:nvSpPr>
        <p:spPr/>
        <p:txBody>
          <a:bodyPr/>
          <a:lstStyle/>
          <a:p>
            <a:pPr marL="0" indent="0">
              <a:buNone/>
            </a:pPr>
            <a:r>
              <a:rPr lang="en-US" dirty="0" smtClean="0"/>
              <a:t>Coplanar faces will be left behind</a:t>
            </a:r>
            <a:endParaRPr lang="en-US" dirty="0"/>
          </a:p>
        </p:txBody>
      </p:sp>
      <p:pic>
        <p:nvPicPr>
          <p:cNvPr id="12" name="Picture 11"/>
          <p:cNvPicPr>
            <a:picLocks noChangeAspect="1"/>
          </p:cNvPicPr>
          <p:nvPr/>
        </p:nvPicPr>
        <p:blipFill>
          <a:blip r:embed="rId3"/>
          <a:stretch>
            <a:fillRect/>
          </a:stretch>
        </p:blipFill>
        <p:spPr>
          <a:xfrm>
            <a:off x="1625078" y="2767967"/>
            <a:ext cx="1792412" cy="1990360"/>
          </a:xfrm>
          <a:prstGeom prst="rect">
            <a:avLst/>
          </a:prstGeom>
        </p:spPr>
      </p:pic>
      <p:pic>
        <p:nvPicPr>
          <p:cNvPr id="13" name="Picture 12"/>
          <p:cNvPicPr>
            <a:picLocks noChangeAspect="1"/>
          </p:cNvPicPr>
          <p:nvPr/>
        </p:nvPicPr>
        <p:blipFill>
          <a:blip r:embed="rId4"/>
          <a:stretch>
            <a:fillRect/>
          </a:stretch>
        </p:blipFill>
        <p:spPr>
          <a:xfrm>
            <a:off x="4697027" y="2767967"/>
            <a:ext cx="1792412" cy="1990360"/>
          </a:xfrm>
          <a:prstGeom prst="rect">
            <a:avLst/>
          </a:prstGeom>
        </p:spPr>
      </p:pic>
      <p:pic>
        <p:nvPicPr>
          <p:cNvPr id="14" name="Picture 13"/>
          <p:cNvPicPr>
            <a:picLocks noChangeAspect="1"/>
          </p:cNvPicPr>
          <p:nvPr/>
        </p:nvPicPr>
        <p:blipFill>
          <a:blip r:embed="rId5"/>
          <a:stretch>
            <a:fillRect/>
          </a:stretch>
        </p:blipFill>
        <p:spPr>
          <a:xfrm>
            <a:off x="7768976" y="2767967"/>
            <a:ext cx="1792412" cy="1990360"/>
          </a:xfrm>
          <a:prstGeom prst="rect">
            <a:avLst/>
          </a:prstGeom>
        </p:spPr>
      </p:pic>
      <p:cxnSp>
        <p:nvCxnSpPr>
          <p:cNvPr id="15" name="Straight Arrow Connector 14"/>
          <p:cNvCxnSpPr/>
          <p:nvPr/>
        </p:nvCxnSpPr>
        <p:spPr>
          <a:xfrm>
            <a:off x="3441045" y="4103404"/>
            <a:ext cx="1246026" cy="1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01398" y="3691754"/>
            <a:ext cx="1703677" cy="369332"/>
          </a:xfrm>
          <a:prstGeom prst="rect">
            <a:avLst/>
          </a:prstGeom>
          <a:noFill/>
        </p:spPr>
        <p:txBody>
          <a:bodyPr wrap="square" rtlCol="0">
            <a:spAutoFit/>
          </a:bodyPr>
          <a:lstStyle/>
          <a:p>
            <a:pPr algn="ctr"/>
            <a:r>
              <a:rPr lang="en-US" dirty="0" smtClean="0"/>
              <a:t>A-&gt;</a:t>
            </a:r>
            <a:r>
              <a:rPr lang="en-US" dirty="0" err="1" smtClean="0"/>
              <a:t>ClipTo</a:t>
            </a:r>
            <a:r>
              <a:rPr lang="en-US" dirty="0" smtClean="0"/>
              <a:t>(B)</a:t>
            </a:r>
            <a:endParaRPr lang="en-US" dirty="0"/>
          </a:p>
        </p:txBody>
      </p:sp>
      <p:cxnSp>
        <p:nvCxnSpPr>
          <p:cNvPr id="17" name="Straight Arrow Connector 16"/>
          <p:cNvCxnSpPr/>
          <p:nvPr/>
        </p:nvCxnSpPr>
        <p:spPr>
          <a:xfrm>
            <a:off x="6553404" y="4103404"/>
            <a:ext cx="1246026" cy="179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13757" y="3691754"/>
            <a:ext cx="1703677" cy="369332"/>
          </a:xfrm>
          <a:prstGeom prst="rect">
            <a:avLst/>
          </a:prstGeom>
          <a:noFill/>
        </p:spPr>
        <p:txBody>
          <a:bodyPr wrap="square" rtlCol="0">
            <a:spAutoFit/>
          </a:bodyPr>
          <a:lstStyle/>
          <a:p>
            <a:pPr algn="ctr"/>
            <a:r>
              <a:rPr lang="en-US" dirty="0" smtClean="0"/>
              <a:t>B-&gt;</a:t>
            </a:r>
            <a:r>
              <a:rPr lang="en-US" dirty="0" err="1" smtClean="0"/>
              <a:t>ClipTo</a:t>
            </a:r>
            <a:r>
              <a:rPr lang="en-US" dirty="0" smtClean="0"/>
              <a:t>(A)</a:t>
            </a:r>
            <a:endParaRPr lang="en-US" dirty="0"/>
          </a:p>
        </p:txBody>
      </p:sp>
    </p:spTree>
    <p:extLst>
      <p:ext uri="{BB962C8B-B14F-4D97-AF65-F5344CB8AC3E}">
        <p14:creationId xmlns:p14="http://schemas.microsoft.com/office/powerpoint/2010/main" val="100293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4"/>
          <p:cNvSpPr txBox="1">
            <a:spLocks noChangeArrowheads="1"/>
          </p:cNvSpPr>
          <p:nvPr/>
        </p:nvSpPr>
        <p:spPr bwMode="auto">
          <a:xfrm>
            <a:off x="1247771" y="2626082"/>
            <a:ext cx="8488680" cy="29904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latin typeface="Consolas" panose="020B0609020204030204" pitchFamily="49" charset="0"/>
                <a:ea typeface="Calibri" panose="020F0502020204030204" pitchFamily="34" charset="0"/>
                <a:cs typeface="Times New Roman" panose="02020603050405020304" pitchFamily="18" charset="0"/>
              </a:rPr>
              <a:t> Union(Node* </a:t>
            </a:r>
            <a:r>
              <a:rPr lang="en-US" sz="1600" dirty="0" err="1">
                <a:latin typeface="Consolas" panose="020B0609020204030204" pitchFamily="49" charset="0"/>
                <a:ea typeface="Calibri" panose="020F0502020204030204" pitchFamily="34" charset="0"/>
                <a:cs typeface="Times New Roman" panose="02020603050405020304" pitchFamily="18" charset="0"/>
              </a:rPr>
              <a:t>nodeA</a:t>
            </a:r>
            <a:r>
              <a:rPr lang="en-US" sz="1600" dirty="0">
                <a:latin typeface="Consolas" panose="020B0609020204030204" pitchFamily="49" charset="0"/>
                <a:ea typeface="Calibri" panose="020F0502020204030204" pitchFamily="34" charset="0"/>
                <a:cs typeface="Times New Roman" panose="02020603050405020304" pitchFamily="18" charset="0"/>
              </a:rPr>
              <a:t>, Node* </a:t>
            </a:r>
            <a:r>
              <a:rPr lang="en-US" sz="1600" dirty="0" err="1" smtClean="0">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smtClean="0">
                <a:latin typeface="Consolas" panose="020B0609020204030204" pitchFamily="49" charset="0"/>
                <a:ea typeface="Calibri" panose="020F0502020204030204" pitchFamily="34" charset="0"/>
                <a:cs typeface="Times New Roman" panose="02020603050405020304" pitchFamily="18" charset="0"/>
              </a:rPr>
              <a:t>TriangleList</a:t>
            </a:r>
            <a:r>
              <a:rPr lang="en-US" sz="1600" dirty="0" smtClean="0">
                <a:latin typeface="Consolas" panose="020B0609020204030204" pitchFamily="49" charset="0"/>
                <a:ea typeface="Calibri" panose="020F0502020204030204" pitchFamily="34" charset="0"/>
                <a:cs typeface="Times New Roman" panose="02020603050405020304" pitchFamily="18" charset="0"/>
              </a:rPr>
              <a:t>&amp; results)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nodeA</a:t>
            </a:r>
            <a:r>
              <a:rPr lang="en-US" sz="1600" dirty="0">
                <a:latin typeface="Consolas" panose="020B0609020204030204" pitchFamily="49" charset="0"/>
                <a:ea typeface="Calibri" panose="020F0502020204030204" pitchFamily="34" charset="0"/>
                <a:cs typeface="Times New Roman" panose="02020603050405020304" pitchFamily="18" charset="0"/>
              </a:rPr>
              <a:t>-&gt;</a:t>
            </a:r>
            <a:r>
              <a:rPr lang="en-US" sz="1600" dirty="0" err="1">
                <a:latin typeface="Consolas" panose="020B0609020204030204" pitchFamily="49" charset="0"/>
                <a:ea typeface="Calibri" panose="020F0502020204030204" pitchFamily="34" charset="0"/>
                <a:cs typeface="Times New Roman" panose="02020603050405020304" pitchFamily="18" charset="0"/>
              </a:rPr>
              <a:t>ClipTo</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err="1">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-&gt;</a:t>
            </a:r>
            <a:r>
              <a:rPr lang="en-US" sz="1600" dirty="0" err="1">
                <a:latin typeface="Consolas" panose="020B0609020204030204" pitchFamily="49" charset="0"/>
                <a:ea typeface="Calibri" panose="020F0502020204030204" pitchFamily="34" charset="0"/>
                <a:cs typeface="Times New Roman" panose="02020603050405020304" pitchFamily="18" charset="0"/>
              </a:rPr>
              <a:t>ClipTo</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err="1">
                <a:latin typeface="Consolas" panose="020B0609020204030204" pitchFamily="49" charset="0"/>
                <a:ea typeface="Calibri" panose="020F0502020204030204" pitchFamily="34" charset="0"/>
                <a:cs typeface="Times New Roman" panose="02020603050405020304" pitchFamily="18" charset="0"/>
              </a:rPr>
              <a:t>nodeA</a:t>
            </a:r>
            <a:r>
              <a:rPr lang="en-US" sz="1600" dirty="0" smtClean="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chemeClr val="bg1"/>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Remove coplanar faces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-&gt;Invert();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-&gt;</a:t>
            </a:r>
            <a:r>
              <a:rPr lang="en-US" sz="1600" dirty="0" err="1">
                <a:latin typeface="Consolas" panose="020B0609020204030204" pitchFamily="49" charset="0"/>
                <a:ea typeface="Calibri" panose="020F0502020204030204" pitchFamily="34" charset="0"/>
                <a:cs typeface="Times New Roman" panose="02020603050405020304" pitchFamily="18" charset="0"/>
              </a:rPr>
              <a:t>ClipTo</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err="1">
                <a:latin typeface="Consolas" panose="020B0609020204030204" pitchFamily="49" charset="0"/>
                <a:ea typeface="Calibri" panose="020F0502020204030204" pitchFamily="34" charset="0"/>
                <a:cs typeface="Times New Roman" panose="02020603050405020304" pitchFamily="18" charset="0"/>
              </a:rPr>
              <a:t>nodeA</a:t>
            </a:r>
            <a:r>
              <a:rPr lang="en-US" sz="1600" dirty="0">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-&gt;Invert</a:t>
            </a:r>
            <a:r>
              <a:rPr lang="en-US" sz="1600" dirty="0" smtClean="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smtClean="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nodeA</a:t>
            </a:r>
            <a:r>
              <a:rPr lang="en-US" sz="1600" dirty="0">
                <a:latin typeface="Consolas" panose="020B0609020204030204" pitchFamily="49" charset="0"/>
                <a:ea typeface="Calibri" panose="020F0502020204030204" pitchFamily="34" charset="0"/>
                <a:cs typeface="Times New Roman" panose="02020603050405020304" pitchFamily="18" charset="0"/>
              </a:rPr>
              <a:t>-</a:t>
            </a:r>
            <a:r>
              <a:rPr lang="en-US" sz="1600" dirty="0" smtClean="0">
                <a:latin typeface="Consolas" panose="020B0609020204030204" pitchFamily="49" charset="0"/>
                <a:ea typeface="Calibri" panose="020F0502020204030204" pitchFamily="34" charset="0"/>
                <a:cs typeface="Times New Roman" panose="02020603050405020304" pitchFamily="18" charset="0"/>
              </a:rPr>
              <a:t>&gt;</a:t>
            </a:r>
            <a:r>
              <a:rPr lang="en-US" sz="1600" dirty="0" err="1" smtClean="0">
                <a:latin typeface="Consolas" panose="020B0609020204030204" pitchFamily="49" charset="0"/>
                <a:ea typeface="Calibri" panose="020F0502020204030204" pitchFamily="34" charset="0"/>
                <a:cs typeface="Times New Roman" panose="02020603050405020304" pitchFamily="18" charset="0"/>
              </a:rPr>
              <a:t>AddAllTriangles</a:t>
            </a:r>
            <a:r>
              <a:rPr lang="en-US" sz="1600" dirty="0" smtClean="0">
                <a:latin typeface="Consolas" panose="020B0609020204030204" pitchFamily="49" charset="0"/>
                <a:ea typeface="Calibri" panose="020F0502020204030204" pitchFamily="34" charset="0"/>
                <a:cs typeface="Times New Roman" panose="02020603050405020304" pitchFamily="18" charset="0"/>
              </a:rPr>
              <a:t>(results);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err="1">
                <a:latin typeface="Consolas" panose="020B0609020204030204" pitchFamily="49" charset="0"/>
                <a:ea typeface="Calibri" panose="020F0502020204030204" pitchFamily="34" charset="0"/>
                <a:cs typeface="Times New Roman" panose="02020603050405020304" pitchFamily="18" charset="0"/>
              </a:rPr>
              <a:t>nodeB</a:t>
            </a:r>
            <a:r>
              <a:rPr lang="en-US" sz="1600" dirty="0">
                <a:latin typeface="Consolas" panose="020B0609020204030204" pitchFamily="49" charset="0"/>
                <a:ea typeface="Calibri" panose="020F0502020204030204" pitchFamily="34" charset="0"/>
                <a:cs typeface="Times New Roman" panose="02020603050405020304" pitchFamily="18" charset="0"/>
              </a:rPr>
              <a:t>-&gt;</a:t>
            </a:r>
            <a:r>
              <a:rPr lang="en-US" sz="1600" dirty="0" err="1">
                <a:latin typeface="Consolas" panose="020B0609020204030204" pitchFamily="49" charset="0"/>
                <a:ea typeface="Calibri" panose="020F0502020204030204" pitchFamily="34" charset="0"/>
                <a:cs typeface="Times New Roman" panose="02020603050405020304" pitchFamily="18" charset="0"/>
              </a:rPr>
              <a:t>AddAllTriangles</a:t>
            </a:r>
            <a:r>
              <a:rPr lang="en-US" sz="1600" dirty="0">
                <a:latin typeface="Consolas" panose="020B0609020204030204" pitchFamily="49" charset="0"/>
                <a:ea typeface="Calibri" panose="020F0502020204030204" pitchFamily="34" charset="0"/>
                <a:cs typeface="Times New Roman" panose="02020603050405020304" pitchFamily="18" charset="0"/>
              </a:rPr>
              <a:t>(results);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smtClean="0">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onsolas" panose="020B0609020204030204" pitchFamily="49" charset="0"/>
            </a:endParaRPr>
          </a:p>
        </p:txBody>
      </p:sp>
      <p:sp>
        <p:nvSpPr>
          <p:cNvPr id="2" name="Title 1"/>
          <p:cNvSpPr>
            <a:spLocks noGrp="1"/>
          </p:cNvSpPr>
          <p:nvPr>
            <p:ph type="title"/>
          </p:nvPr>
        </p:nvSpPr>
        <p:spPr/>
        <p:txBody>
          <a:bodyPr/>
          <a:lstStyle/>
          <a:p>
            <a:r>
              <a:rPr lang="en-US" dirty="0" smtClean="0"/>
              <a:t>Union: Coplanar Faces</a:t>
            </a:r>
            <a:endParaRPr lang="en-US" dirty="0"/>
          </a:p>
        </p:txBody>
      </p:sp>
      <p:sp>
        <p:nvSpPr>
          <p:cNvPr id="3" name="Content Placeholder 2"/>
          <p:cNvSpPr>
            <a:spLocks noGrp="1"/>
          </p:cNvSpPr>
          <p:nvPr>
            <p:ph idx="1"/>
          </p:nvPr>
        </p:nvSpPr>
        <p:spPr/>
        <p:txBody>
          <a:bodyPr/>
          <a:lstStyle/>
          <a:p>
            <a:pPr marL="0" indent="0">
              <a:buNone/>
            </a:pPr>
            <a:r>
              <a:rPr lang="en-US" dirty="0" smtClean="0"/>
              <a:t>Remove any geometry in B left in A by inverting</a:t>
            </a:r>
            <a:endParaRPr lang="en-US" dirty="0"/>
          </a:p>
        </p:txBody>
      </p:sp>
    </p:spTree>
    <p:extLst>
      <p:ext uri="{BB962C8B-B14F-4D97-AF65-F5344CB8AC3E}">
        <p14:creationId xmlns:p14="http://schemas.microsoft.com/office/powerpoint/2010/main" val="25777253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a:t>
            </a:r>
            <a:endParaRPr lang="en-US" dirty="0"/>
          </a:p>
        </p:txBody>
      </p:sp>
      <p:sp>
        <p:nvSpPr>
          <p:cNvPr id="3" name="Content Placeholder 2"/>
          <p:cNvSpPr>
            <a:spLocks noGrp="1"/>
          </p:cNvSpPr>
          <p:nvPr>
            <p:ph idx="1"/>
          </p:nvPr>
        </p:nvSpPr>
        <p:spPr/>
        <p:txBody>
          <a:bodyPr/>
          <a:lstStyle/>
          <a:p>
            <a:pPr marL="0" indent="0">
              <a:buNone/>
            </a:pPr>
            <a:r>
              <a:rPr lang="en-US" dirty="0" smtClean="0"/>
              <a:t>Can relate functions to Boolean operations</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Build up other Boolean functions with the “Not” and “Or” operators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095100" y="2877760"/>
                <a:ext cx="517732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𝑈𝑛𝑖𝑜𝑛</m:t>
                      </m:r>
                      <m:r>
                        <a:rPr lang="en-US" sz="3600" b="0" i="1" smtClean="0">
                          <a:latin typeface="Cambria Math" panose="02040503050406030204" pitchFamily="18" charset="0"/>
                        </a:rPr>
                        <m:t>(</m:t>
                      </m:r>
                      <m:r>
                        <a:rPr lang="en-US" sz="3600" b="0" i="1" smtClean="0">
                          <a:latin typeface="Cambria Math" panose="02040503050406030204" pitchFamily="18" charset="0"/>
                        </a:rPr>
                        <m:t>𝐴</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𝐵</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𝐴</m:t>
                      </m:r>
                      <m:r>
                        <a:rPr lang="en-US" sz="3600" b="0" i="1" smtClean="0">
                          <a:latin typeface="Cambria Math" panose="02040503050406030204" pitchFamily="18" charset="0"/>
                          <a:ea typeface="Cambria Math" panose="02040503050406030204" pitchFamily="18" charset="0"/>
                        </a:rPr>
                        <m:t> | </m:t>
                      </m:r>
                      <m:r>
                        <a:rPr lang="en-US" sz="3600" b="0" i="1" smtClean="0">
                          <a:latin typeface="Cambria Math" panose="02040503050406030204" pitchFamily="18" charset="0"/>
                          <a:ea typeface="Cambria Math" panose="02040503050406030204" pitchFamily="18" charset="0"/>
                        </a:rPr>
                        <m:t>𝐵</m:t>
                      </m:r>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5095100" y="2877760"/>
                <a:ext cx="5177325" cy="64633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38200" y="2877760"/>
                <a:ext cx="39751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𝐼𝑛𝑣𝑒𝑟𝑡</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𝐴</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𝐴</m:t>
                      </m:r>
                    </m:oMath>
                  </m:oMathPara>
                </a14:m>
                <a:endParaRPr lang="en-US" sz="3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838200" y="2877760"/>
                <a:ext cx="3975100"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95362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𝐼𝑛𝑡𝑒𝑟𝑠𝑒𝑐𝑡𝑖𝑜𝑛</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&amp; </m:t>
                      </m:r>
                      <m:r>
                        <a:rPr lang="en-US" i="1">
                          <a:latin typeface="Cambria Math" panose="02040503050406030204" pitchFamily="18" charset="0"/>
                          <a:ea typeface="Cambria Math" panose="02040503050406030204" pitchFamily="18" charset="0"/>
                        </a:rPr>
                        <m:t>𝐵</m:t>
                      </m:r>
                    </m:oMath>
                  </m:oMathPara>
                </a14:m>
                <a:endParaRPr lang="en-US" i="1" dirty="0" smtClean="0"/>
              </a:p>
              <a:p>
                <a:pPr marL="0" indent="0">
                  <a:buNone/>
                </a:pPr>
                <a:endParaRPr lang="en-US" i="1" dirty="0"/>
              </a:p>
              <a:p>
                <a:pPr marL="0" indent="0">
                  <a:buNone/>
                </a:pPr>
                <a:endParaRPr lang="en-US" i="1" dirty="0" smtClean="0"/>
              </a:p>
              <a:p>
                <a:pPr marL="0" indent="0">
                  <a:buNone/>
                </a:pPr>
                <a:endParaRPr lang="en-US" i="1" dirty="0"/>
              </a:p>
              <a:p>
                <a:pPr marL="0" indent="0">
                  <a:buNone/>
                </a:pPr>
                <a:endParaRPr lang="en-US" i="1" dirty="0" smtClean="0"/>
              </a:p>
              <a:p>
                <a:pPr marL="0" indent="0">
                  <a:buNone/>
                </a:pPr>
                <a:endParaRPr lang="en-US" i="1" dirty="0"/>
              </a:p>
              <a:p>
                <a:pPr marL="0" indent="0">
                  <a:buNone/>
                </a:pPr>
                <a:endParaRPr lang="en-US" i="1"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&amp; </m:t>
                      </m:r>
                      <m:r>
                        <a:rPr lang="en-US" b="0" i="1" smtClean="0">
                          <a:latin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oMath>
                  </m:oMathPara>
                </a14:m>
                <a:endParaRPr lang="en-US" i="1" dirty="0"/>
              </a:p>
              <a:p>
                <a:pPr marL="0" indent="0">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272705339"/>
                  </p:ext>
                </p:extLst>
              </p:nvPr>
            </p:nvGraphicFramePr>
            <p:xfrm>
              <a:off x="1120000" y="2563949"/>
              <a:ext cx="7654835" cy="2467683"/>
            </p:xfrm>
            <a:graphic>
              <a:graphicData uri="http://schemas.openxmlformats.org/drawingml/2006/table">
                <a:tbl>
                  <a:tblPr firstRow="1" firstCol="1">
                    <a:tableStyleId>{5C22544A-7EE6-4342-B048-85BDC9FD1C3A}</a:tableStyleId>
                  </a:tblPr>
                  <a:tblGrid>
                    <a:gridCol w="1530967"/>
                    <a:gridCol w="1530967"/>
                    <a:gridCol w="1530967"/>
                    <a:gridCol w="1530967"/>
                    <a:gridCol w="1530967"/>
                  </a:tblGrid>
                  <a:tr h="472203">
                    <a:tc>
                      <a:txBody>
                        <a:bodyPr/>
                        <a:lstStyle/>
                        <a:p>
                          <a:pPr marL="0" marR="0" algn="ctr">
                            <a:lnSpc>
                              <a:spcPct val="107000"/>
                            </a:lnSpc>
                            <a:spcBef>
                              <a:spcPts val="0"/>
                            </a:spcBef>
                            <a:spcAft>
                              <a:spcPts val="0"/>
                            </a:spcAft>
                          </a:pPr>
                          <a:r>
                            <a:rPr lang="en-US" sz="11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F, F</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 F</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a:solidFill>
                                <a:schemeClr val="tx1"/>
                              </a:solidFill>
                              <a:effectLst/>
                            </a:rPr>
                            <a:t>F, 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 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8870">
                    <a:tc>
                      <a:txBody>
                        <a:bodyPr/>
                        <a:lstStyle/>
                        <a:p>
                          <a:pPr marL="0" marR="0" algn="ctr" defTabSz="914400" rtl="0" eaLnBrk="1" latinLnBrk="0" hangingPunct="1">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b="1" i="1" kern="1200" smtClean="0">
                                    <a:solidFill>
                                      <a:schemeClr val="tx1"/>
                                    </a:solidFill>
                                    <a:effectLst/>
                                    <a:latin typeface="Cambria Math" panose="02040503050406030204" pitchFamily="18" charset="0"/>
                                    <a:ea typeface="+mn-ea"/>
                                    <a:cs typeface="+mn-cs"/>
                                  </a:rPr>
                                  <m:t>𝑨</m:t>
                                </m:r>
                                <m:r>
                                  <a:rPr lang="en-US" sz="1100" b="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𝑩</m:t>
                                </m:r>
                              </m:oMath>
                            </m:oMathPara>
                          </a14:m>
                          <a:endParaRPr lang="en-US" sz="11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F</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8870">
                    <a:tc>
                      <a:txBody>
                        <a:bodyPr/>
                        <a:lstStyle/>
                        <a:p>
                          <a:pPr marL="0" marR="0" algn="ctr" defTabSz="914400" rtl="0" eaLnBrk="1" latinLnBrk="0" hangingPunct="1">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b="1" kern="1200" smtClean="0">
                                    <a:solidFill>
                                      <a:srgbClr val="00B0F0"/>
                                    </a:solidFill>
                                    <a:effectLst/>
                                    <a:latin typeface="Cambria Math" panose="02040503050406030204" pitchFamily="18" charset="0"/>
                                    <a:ea typeface="+mn-ea"/>
                                    <a:cs typeface="+mn-cs"/>
                                  </a:rPr>
                                  <m:t>𝑨</m:t>
                                </m:r>
                                <m:r>
                                  <a:rPr lang="en-US" sz="1100" b="1" kern="1200" smtClean="0">
                                    <a:solidFill>
                                      <a:srgbClr val="00B0F0"/>
                                    </a:solidFill>
                                    <a:effectLst/>
                                    <a:latin typeface="Cambria Math" panose="02040503050406030204" pitchFamily="18" charset="0"/>
                                    <a:ea typeface="+mn-ea"/>
                                    <a:cs typeface="+mn-cs"/>
                                  </a:rPr>
                                  <m:t>&amp;</m:t>
                                </m:r>
                                <m:r>
                                  <a:rPr lang="en-US" sz="1100" b="1" kern="1200" smtClean="0">
                                    <a:solidFill>
                                      <a:srgbClr val="00B0F0"/>
                                    </a:solidFill>
                                    <a:effectLst/>
                                    <a:latin typeface="Cambria Math" panose="02040503050406030204" pitchFamily="18" charset="0"/>
                                    <a:ea typeface="+mn-ea"/>
                                    <a:cs typeface="+mn-cs"/>
                                  </a:rPr>
                                  <m:t>𝑩</m:t>
                                </m:r>
                              </m:oMath>
                            </m:oMathPara>
                          </a14:m>
                          <a:endParaRPr lang="en-US" sz="1100" b="1" kern="1200" dirty="0">
                            <a:solidFill>
                              <a:srgbClr val="00B0F0"/>
                            </a:solidFill>
                            <a:effectLst/>
                            <a:latin typeface="Cambria Math" panose="02040503050406030204" pitchFamily="18" charset="0"/>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kern="1200" dirty="0">
                              <a:solidFill>
                                <a:srgbClr val="00B0F0"/>
                              </a:solidFill>
                              <a:effectLst/>
                              <a:latin typeface="Cambria Math" panose="02040503050406030204" pitchFamily="18" charset="0"/>
                              <a:ea typeface="+mn-ea"/>
                              <a:cs typeface="+mn-cs"/>
                            </a:rPr>
                            <a:t>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kern="1200" dirty="0">
                              <a:solidFill>
                                <a:srgbClr val="00B0F0"/>
                              </a:solidFill>
                              <a:effectLst/>
                              <a:latin typeface="Cambria Math" panose="02040503050406030204" pitchFamily="18" charset="0"/>
                              <a:ea typeface="+mn-ea"/>
                              <a:cs typeface="+mn-cs"/>
                            </a:rPr>
                            <a:t>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kern="1200" dirty="0">
                              <a:solidFill>
                                <a:srgbClr val="00B0F0"/>
                              </a:solidFill>
                              <a:effectLst/>
                              <a:latin typeface="Cambria Math" panose="02040503050406030204" pitchFamily="18" charset="0"/>
                              <a:ea typeface="+mn-ea"/>
                              <a:cs typeface="+mn-cs"/>
                            </a:rPr>
                            <a:t>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kern="1200" dirty="0">
                              <a:solidFill>
                                <a:srgbClr val="00B0F0"/>
                              </a:solidFill>
                              <a:effectLst/>
                              <a:latin typeface="Cambria Math" panose="02040503050406030204" pitchFamily="18" charset="0"/>
                              <a:ea typeface="+mn-ea"/>
                              <a:cs typeface="+mn-cs"/>
                            </a:rPr>
                            <a:t>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8870">
                    <a:tc>
                      <a:txBody>
                        <a:bodyPr/>
                        <a:lstStyle/>
                        <a:p>
                          <a:pPr marL="0" marR="0" algn="ctr" defTabSz="914400" rtl="0" eaLnBrk="1" latinLnBrk="0" hangingPunct="1">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b="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𝑨</m:t>
                                </m:r>
                                <m:r>
                                  <a:rPr lang="en-US" sz="1100" b="1" kern="1200" smtClean="0">
                                    <a:solidFill>
                                      <a:schemeClr val="tx1"/>
                                    </a:solidFill>
                                    <a:effectLst/>
                                    <a:latin typeface="Cambria Math" panose="02040503050406030204" pitchFamily="18" charset="0"/>
                                    <a:ea typeface="+mn-ea"/>
                                    <a:cs typeface="+mn-cs"/>
                                  </a:rPr>
                                  <m:t>|~</m:t>
                                </m:r>
                                <m:r>
                                  <a:rPr lang="en-US" sz="1100" b="1" i="1" kern="1200" smtClean="0">
                                    <a:solidFill>
                                      <a:schemeClr val="tx1"/>
                                    </a:solidFill>
                                    <a:effectLst/>
                                    <a:latin typeface="Cambria Math" panose="02040503050406030204" pitchFamily="18" charset="0"/>
                                    <a:ea typeface="+mn-ea"/>
                                    <a:cs typeface="+mn-cs"/>
                                  </a:rPr>
                                  <m:t>𝑩</m:t>
                                </m:r>
                              </m:oMath>
                            </m:oMathPara>
                          </a14:m>
                          <a:endParaRPr lang="en-US" sz="11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F</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8870">
                    <a:tc>
                      <a:txBody>
                        <a:bodyPr/>
                        <a:lstStyle/>
                        <a:p>
                          <a:pPr marL="0" marR="0" algn="ctr" defTabSz="914400" rtl="0" eaLnBrk="1" latinLnBrk="0" hangingPunct="1">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b="1" kern="1200" smtClean="0">
                                    <a:solidFill>
                                      <a:srgbClr val="00B0F0"/>
                                    </a:solidFill>
                                    <a:effectLst/>
                                    <a:latin typeface="Cambria Math" panose="02040503050406030204" pitchFamily="18" charset="0"/>
                                    <a:ea typeface="+mn-ea"/>
                                    <a:cs typeface="+mn-cs"/>
                                  </a:rPr>
                                  <m:t>~(~</m:t>
                                </m:r>
                                <m:r>
                                  <a:rPr lang="en-US" sz="1100" b="1" i="1" kern="1200" smtClean="0">
                                    <a:solidFill>
                                      <a:srgbClr val="00B0F0"/>
                                    </a:solidFill>
                                    <a:effectLst/>
                                    <a:latin typeface="Cambria Math" panose="02040503050406030204" pitchFamily="18" charset="0"/>
                                    <a:ea typeface="+mn-ea"/>
                                    <a:cs typeface="+mn-cs"/>
                                  </a:rPr>
                                  <m:t>𝑨</m:t>
                                </m:r>
                                <m:r>
                                  <a:rPr lang="en-US" sz="1100" b="1" kern="1200" smtClean="0">
                                    <a:solidFill>
                                      <a:srgbClr val="00B0F0"/>
                                    </a:solidFill>
                                    <a:effectLst/>
                                    <a:latin typeface="Cambria Math" panose="02040503050406030204" pitchFamily="18" charset="0"/>
                                    <a:ea typeface="+mn-ea"/>
                                    <a:cs typeface="+mn-cs"/>
                                  </a:rPr>
                                  <m:t>|~</m:t>
                                </m:r>
                                <m:r>
                                  <a:rPr lang="en-US" sz="1100" b="1" i="1" kern="1200" smtClean="0">
                                    <a:solidFill>
                                      <a:srgbClr val="00B0F0"/>
                                    </a:solidFill>
                                    <a:effectLst/>
                                    <a:latin typeface="Cambria Math" panose="02040503050406030204" pitchFamily="18" charset="0"/>
                                    <a:ea typeface="+mn-ea"/>
                                    <a:cs typeface="+mn-cs"/>
                                  </a:rPr>
                                  <m:t>𝑩</m:t>
                                </m:r>
                                <m:r>
                                  <a:rPr lang="en-US" sz="1100" b="1" kern="1200" smtClean="0">
                                    <a:solidFill>
                                      <a:srgbClr val="00B0F0"/>
                                    </a:solidFill>
                                    <a:effectLst/>
                                    <a:latin typeface="Cambria Math" panose="02040503050406030204" pitchFamily="18" charset="0"/>
                                    <a:ea typeface="+mn-ea"/>
                                    <a:cs typeface="+mn-cs"/>
                                  </a:rPr>
                                  <m:t>)</m:t>
                                </m:r>
                              </m:oMath>
                            </m:oMathPara>
                          </a14:m>
                          <a:endParaRPr lang="en-US" sz="1100" b="1" kern="1200" dirty="0">
                            <a:solidFill>
                              <a:srgbClr val="00B0F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rgbClr val="00B0F0"/>
                              </a:solidFill>
                              <a:effectLst/>
                            </a:rPr>
                            <a:t>F</a:t>
                          </a:r>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rgbClr val="00B0F0"/>
                              </a:solidFill>
                              <a:effectLst/>
                            </a:rPr>
                            <a:t>F</a:t>
                          </a:r>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rgbClr val="00B0F0"/>
                              </a:solidFill>
                              <a:effectLst/>
                            </a:rPr>
                            <a:t>F</a:t>
                          </a:r>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rgbClr val="00B0F0"/>
                              </a:solidFill>
                              <a:effectLst/>
                            </a:rPr>
                            <a:t>T</a:t>
                          </a:r>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272705339"/>
                  </p:ext>
                </p:extLst>
              </p:nvPr>
            </p:nvGraphicFramePr>
            <p:xfrm>
              <a:off x="1120000" y="2563949"/>
              <a:ext cx="7654835" cy="2467683"/>
            </p:xfrm>
            <a:graphic>
              <a:graphicData uri="http://schemas.openxmlformats.org/drawingml/2006/table">
                <a:tbl>
                  <a:tblPr firstRow="1" firstCol="1">
                    <a:tableStyleId>{5C22544A-7EE6-4342-B048-85BDC9FD1C3A}</a:tableStyleId>
                  </a:tblPr>
                  <a:tblGrid>
                    <a:gridCol w="1530967"/>
                    <a:gridCol w="1530967"/>
                    <a:gridCol w="1530967"/>
                    <a:gridCol w="1530967"/>
                    <a:gridCol w="1530967"/>
                  </a:tblGrid>
                  <a:tr h="472203">
                    <a:tc>
                      <a:txBody>
                        <a:bodyPr/>
                        <a:lstStyle/>
                        <a:p>
                          <a:pPr marL="0" marR="0" algn="ctr">
                            <a:lnSpc>
                              <a:spcPct val="107000"/>
                            </a:lnSpc>
                            <a:spcBef>
                              <a:spcPts val="0"/>
                            </a:spcBef>
                            <a:spcAft>
                              <a:spcPts val="0"/>
                            </a:spcAft>
                          </a:pPr>
                          <a:r>
                            <a:rPr lang="en-US" sz="11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F, F</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 F</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a:solidFill>
                                <a:schemeClr val="tx1"/>
                              </a:solidFill>
                              <a:effectLst/>
                            </a:rPr>
                            <a:t>F, 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 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8870">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98" t="-96341" r="-401594" b="-302439"/>
                          </a:stretch>
                        </a:blipFill>
                      </a:tcPr>
                    </a:tc>
                    <a:tc>
                      <a:txBody>
                        <a:bodyPr/>
                        <a:lstStyle/>
                        <a:p>
                          <a:pPr marL="0" marR="0" algn="ctr">
                            <a:lnSpc>
                              <a:spcPct val="107000"/>
                            </a:lnSpc>
                            <a:spcBef>
                              <a:spcPts val="0"/>
                            </a:spcBef>
                            <a:spcAft>
                              <a:spcPts val="0"/>
                            </a:spcAft>
                          </a:pPr>
                          <a:r>
                            <a:rPr lang="en-US" sz="1100" dirty="0">
                              <a:solidFill>
                                <a:schemeClr val="tx1"/>
                              </a:solidFill>
                              <a:effectLst/>
                            </a:rPr>
                            <a:t>F</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8870">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98" t="-196341" r="-401594" b="-202439"/>
                          </a:stretch>
                        </a:blipFill>
                      </a:tcPr>
                    </a:tc>
                    <a:tc>
                      <a:txBody>
                        <a:bodyPr/>
                        <a:lstStyle/>
                        <a:p>
                          <a:pPr marL="0" marR="0" algn="ctr">
                            <a:lnSpc>
                              <a:spcPct val="107000"/>
                            </a:lnSpc>
                            <a:spcBef>
                              <a:spcPts val="0"/>
                            </a:spcBef>
                            <a:spcAft>
                              <a:spcPts val="0"/>
                            </a:spcAft>
                          </a:pPr>
                          <a:r>
                            <a:rPr lang="en-US" sz="1100" b="1" kern="1200" dirty="0">
                              <a:solidFill>
                                <a:srgbClr val="00B0F0"/>
                              </a:solidFill>
                              <a:effectLst/>
                              <a:latin typeface="Cambria Math" panose="02040503050406030204" pitchFamily="18" charset="0"/>
                              <a:ea typeface="+mn-ea"/>
                              <a:cs typeface="+mn-cs"/>
                            </a:rPr>
                            <a:t>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kern="1200" dirty="0">
                              <a:solidFill>
                                <a:srgbClr val="00B0F0"/>
                              </a:solidFill>
                              <a:effectLst/>
                              <a:latin typeface="Cambria Math" panose="02040503050406030204" pitchFamily="18" charset="0"/>
                              <a:ea typeface="+mn-ea"/>
                              <a:cs typeface="+mn-cs"/>
                            </a:rPr>
                            <a:t>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kern="1200" dirty="0">
                              <a:solidFill>
                                <a:srgbClr val="00B0F0"/>
                              </a:solidFill>
                              <a:effectLst/>
                              <a:latin typeface="Cambria Math" panose="02040503050406030204" pitchFamily="18" charset="0"/>
                              <a:ea typeface="+mn-ea"/>
                              <a:cs typeface="+mn-cs"/>
                            </a:rPr>
                            <a:t>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b="1" kern="1200" dirty="0">
                              <a:solidFill>
                                <a:srgbClr val="00B0F0"/>
                              </a:solidFill>
                              <a:effectLst/>
                              <a:latin typeface="Cambria Math" panose="02040503050406030204" pitchFamily="18" charset="0"/>
                              <a:ea typeface="+mn-ea"/>
                              <a:cs typeface="+mn-cs"/>
                            </a:rPr>
                            <a:t>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8870">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98" t="-296341" r="-401594" b="-102439"/>
                          </a:stretch>
                        </a:blip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chemeClr val="tx1"/>
                              </a:solidFill>
                              <a:effectLst/>
                            </a:rPr>
                            <a:t>F</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8870">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98" t="-396341" r="-401594" b="-2439"/>
                          </a:stretch>
                        </a:blipFill>
                      </a:tcPr>
                    </a:tc>
                    <a:tc>
                      <a:txBody>
                        <a:bodyPr/>
                        <a:lstStyle/>
                        <a:p>
                          <a:pPr marL="0" marR="0" algn="ctr">
                            <a:lnSpc>
                              <a:spcPct val="107000"/>
                            </a:lnSpc>
                            <a:spcBef>
                              <a:spcPts val="0"/>
                            </a:spcBef>
                            <a:spcAft>
                              <a:spcPts val="0"/>
                            </a:spcAft>
                          </a:pPr>
                          <a:r>
                            <a:rPr lang="en-US" sz="1100" dirty="0">
                              <a:solidFill>
                                <a:srgbClr val="00B0F0"/>
                              </a:solidFill>
                              <a:effectLst/>
                            </a:rPr>
                            <a:t>F</a:t>
                          </a:r>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rgbClr val="00B0F0"/>
                              </a:solidFill>
                              <a:effectLst/>
                            </a:rPr>
                            <a:t>F</a:t>
                          </a:r>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rgbClr val="00B0F0"/>
                              </a:solidFill>
                              <a:effectLst/>
                            </a:rPr>
                            <a:t>F</a:t>
                          </a:r>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dirty="0">
                              <a:solidFill>
                                <a:srgbClr val="00B0F0"/>
                              </a:solidFill>
                              <a:effectLst/>
                            </a:rPr>
                            <a:t>T</a:t>
                          </a:r>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spTree>
    <p:extLst>
      <p:ext uri="{BB962C8B-B14F-4D97-AF65-F5344CB8AC3E}">
        <p14:creationId xmlns:p14="http://schemas.microsoft.com/office/powerpoint/2010/main" val="29723063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𝑆𝑢𝑏𝑡𝑟𝑎𝑐𝑡𝑖𝑜𝑛</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 &amp; ~</m:t>
                      </m:r>
                      <m:r>
                        <a:rPr lang="en-US" i="1">
                          <a:latin typeface="Cambria Math" panose="02040503050406030204" pitchFamily="18" charset="0"/>
                          <a:ea typeface="Cambria Math" panose="02040503050406030204" pitchFamily="18" charset="0"/>
                        </a:rPr>
                        <m:t>𝐵</m:t>
                      </m:r>
                    </m:oMath>
                  </m:oMathPara>
                </a14:m>
                <a:endParaRPr lang="en-US" i="1" dirty="0"/>
              </a:p>
              <a:p>
                <a:pPr marL="0" indent="0">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8731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Leaf Storing Tree</a:t>
            </a:r>
            <a:endParaRPr lang="en-US" dirty="0"/>
          </a:p>
        </p:txBody>
      </p:sp>
      <p:sp>
        <p:nvSpPr>
          <p:cNvPr id="3" name="Content Placeholder 2"/>
          <p:cNvSpPr>
            <a:spLocks noGrp="1"/>
          </p:cNvSpPr>
          <p:nvPr>
            <p:ph idx="1"/>
          </p:nvPr>
        </p:nvSpPr>
        <p:spPr/>
        <p:txBody>
          <a:bodyPr/>
          <a:lstStyle/>
          <a:p>
            <a:pPr marL="0" indent="0">
              <a:buNone/>
            </a:pPr>
            <a:r>
              <a:rPr lang="en-US" dirty="0" smtClean="0"/>
              <a:t>Push co-planar nodes down a side</a:t>
            </a:r>
          </a:p>
          <a:p>
            <a:pPr marL="0" indent="0">
              <a:buNone/>
            </a:pPr>
            <a:r>
              <a:rPr lang="en-US" dirty="0"/>
              <a:t>	</a:t>
            </a:r>
            <a:r>
              <a:rPr lang="en-US" sz="2400" dirty="0" smtClean="0"/>
              <a:t>don’t allow again as a split plane</a:t>
            </a:r>
            <a:endParaRPr lang="en-US" sz="2400" dirty="0"/>
          </a:p>
        </p:txBody>
      </p:sp>
      <p:pic>
        <p:nvPicPr>
          <p:cNvPr id="4" name="Picture 3"/>
          <p:cNvPicPr>
            <a:picLocks noChangeAspect="1"/>
          </p:cNvPicPr>
          <p:nvPr/>
        </p:nvPicPr>
        <p:blipFill>
          <a:blip r:embed="rId3"/>
          <a:stretch>
            <a:fillRect/>
          </a:stretch>
        </p:blipFill>
        <p:spPr>
          <a:xfrm>
            <a:off x="1856488" y="2932457"/>
            <a:ext cx="4239512" cy="3244506"/>
          </a:xfrm>
          <a:prstGeom prst="rect">
            <a:avLst/>
          </a:prstGeom>
        </p:spPr>
      </p:pic>
      <p:pic>
        <p:nvPicPr>
          <p:cNvPr id="5" name="Picture 4"/>
          <p:cNvPicPr>
            <a:picLocks noChangeAspect="1"/>
          </p:cNvPicPr>
          <p:nvPr/>
        </p:nvPicPr>
        <p:blipFill>
          <a:blip r:embed="rId4"/>
          <a:stretch>
            <a:fillRect/>
          </a:stretch>
        </p:blipFill>
        <p:spPr>
          <a:xfrm>
            <a:off x="6985391" y="3105813"/>
            <a:ext cx="2929318" cy="2786624"/>
          </a:xfrm>
          <a:prstGeom prst="rect">
            <a:avLst/>
          </a:prstGeom>
        </p:spPr>
      </p:pic>
    </p:spTree>
    <p:extLst>
      <p:ext uri="{BB962C8B-B14F-4D97-AF65-F5344CB8AC3E}">
        <p14:creationId xmlns:p14="http://schemas.microsoft.com/office/powerpoint/2010/main" val="34199331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553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705600" y="3152069"/>
            <a:ext cx="4481920" cy="3151894"/>
          </a:xfrm>
          <a:prstGeom prst="rect">
            <a:avLst/>
          </a:prstGeom>
        </p:spPr>
      </p:pic>
      <p:sp>
        <p:nvSpPr>
          <p:cNvPr id="2" name="Title 1"/>
          <p:cNvSpPr>
            <a:spLocks noGrp="1"/>
          </p:cNvSpPr>
          <p:nvPr>
            <p:ph type="title"/>
          </p:nvPr>
        </p:nvSpPr>
        <p:spPr/>
        <p:txBody>
          <a:bodyPr/>
          <a:lstStyle/>
          <a:p>
            <a:r>
              <a:rPr lang="en-US" dirty="0" smtClean="0"/>
              <a:t>Solid Leaf Tree</a:t>
            </a:r>
            <a:endParaRPr lang="en-US" dirty="0"/>
          </a:p>
        </p:txBody>
      </p:sp>
      <p:sp>
        <p:nvSpPr>
          <p:cNvPr id="3" name="Content Placeholder 2"/>
          <p:cNvSpPr>
            <a:spLocks noGrp="1"/>
          </p:cNvSpPr>
          <p:nvPr>
            <p:ph idx="1"/>
          </p:nvPr>
        </p:nvSpPr>
        <p:spPr/>
        <p:txBody>
          <a:bodyPr/>
          <a:lstStyle/>
          <a:p>
            <a:pPr marL="0" indent="0">
              <a:buNone/>
            </a:pPr>
            <a:r>
              <a:rPr lang="en-US" dirty="0" smtClean="0"/>
              <a:t>Doesn’t store geometry</a:t>
            </a:r>
          </a:p>
          <a:p>
            <a:pPr marL="0" indent="0">
              <a:buNone/>
            </a:pPr>
            <a:r>
              <a:rPr lang="en-US" dirty="0" smtClean="0"/>
              <a:t>Represents boundary of a shape</a:t>
            </a:r>
            <a:endParaRPr lang="en-US" dirty="0"/>
          </a:p>
        </p:txBody>
      </p:sp>
      <p:pic>
        <p:nvPicPr>
          <p:cNvPr id="17" name="Picture 16"/>
          <p:cNvPicPr>
            <a:picLocks noChangeAspect="1"/>
          </p:cNvPicPr>
          <p:nvPr/>
        </p:nvPicPr>
        <p:blipFill>
          <a:blip r:embed="rId4"/>
          <a:stretch>
            <a:fillRect/>
          </a:stretch>
        </p:blipFill>
        <p:spPr>
          <a:xfrm>
            <a:off x="838200" y="3040063"/>
            <a:ext cx="4925176" cy="3390900"/>
          </a:xfrm>
          <a:prstGeom prst="rect">
            <a:avLst/>
          </a:prstGeom>
        </p:spPr>
      </p:pic>
    </p:spTree>
    <p:extLst>
      <p:ext uri="{BB962C8B-B14F-4D97-AF65-F5344CB8AC3E}">
        <p14:creationId xmlns:p14="http://schemas.microsoft.com/office/powerpoint/2010/main" val="112894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vs. Arbitrary</a:t>
            </a:r>
            <a:endParaRPr lang="en-US" dirty="0"/>
          </a:p>
        </p:txBody>
      </p:sp>
      <p:sp>
        <p:nvSpPr>
          <p:cNvPr id="3" name="Content Placeholder 2"/>
          <p:cNvSpPr>
            <a:spLocks noGrp="1"/>
          </p:cNvSpPr>
          <p:nvPr>
            <p:ph idx="1"/>
          </p:nvPr>
        </p:nvSpPr>
        <p:spPr/>
        <p:txBody>
          <a:bodyPr/>
          <a:lstStyle/>
          <a:p>
            <a:pPr marL="0" indent="0">
              <a:buNone/>
            </a:pPr>
            <a:r>
              <a:rPr lang="en-US" dirty="0" smtClean="0"/>
              <a:t>Some times auto-partitioning can’t choose </a:t>
            </a:r>
            <a:r>
              <a:rPr lang="en-US" dirty="0" smtClean="0"/>
              <a:t>well</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What are scenarios where auto-partitioning behaves extremely poor?</a:t>
            </a:r>
            <a:endParaRPr lang="en-US" dirty="0" smtClean="0"/>
          </a:p>
        </p:txBody>
      </p:sp>
    </p:spTree>
    <p:extLst>
      <p:ext uri="{BB962C8B-B14F-4D97-AF65-F5344CB8AC3E}">
        <p14:creationId xmlns:p14="http://schemas.microsoft.com/office/powerpoint/2010/main" val="2497024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7862</TotalTime>
  <Words>7984</Words>
  <Application>Microsoft Office PowerPoint</Application>
  <PresentationFormat>Widescreen</PresentationFormat>
  <Paragraphs>840</Paragraphs>
  <Slides>70</Slides>
  <Notes>70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Arial</vt:lpstr>
      <vt:lpstr>Calibri</vt:lpstr>
      <vt:lpstr>Calibri Light</vt:lpstr>
      <vt:lpstr>Cambria Math</vt:lpstr>
      <vt:lpstr>Consolas</vt:lpstr>
      <vt:lpstr>Times New Roman</vt:lpstr>
      <vt:lpstr>Verdana</vt:lpstr>
      <vt:lpstr>Office Theme</vt:lpstr>
      <vt:lpstr>Visio</vt:lpstr>
      <vt:lpstr>BSP Trees</vt:lpstr>
      <vt:lpstr>BSP Tree</vt:lpstr>
      <vt:lpstr>Bsp Construction</vt:lpstr>
      <vt:lpstr>Split Plane</vt:lpstr>
      <vt:lpstr>Partitioning geometry</vt:lpstr>
      <vt:lpstr>Node Storing Tree</vt:lpstr>
      <vt:lpstr>Leaf Storing Tree</vt:lpstr>
      <vt:lpstr>Solid Leaf Tree</vt:lpstr>
      <vt:lpstr>Auto vs. Arbitrary</vt:lpstr>
      <vt:lpstr>Auto vs. Arbitrary</vt:lpstr>
      <vt:lpstr>Auto vs. Arbitrary</vt:lpstr>
      <vt:lpstr>Arbitrary Split Possibilities</vt:lpstr>
      <vt:lpstr>Choosing a split plane</vt:lpstr>
      <vt:lpstr>Polygon Classification</vt:lpstr>
      <vt:lpstr>Polygon Classification</vt:lpstr>
      <vt:lpstr>Polygon Splitting</vt:lpstr>
      <vt:lpstr>Polygon Splitting</vt:lpstr>
      <vt:lpstr>Polygon Splitting</vt:lpstr>
      <vt:lpstr>Polygon Splitting</vt:lpstr>
      <vt:lpstr>Edge Intersection</vt:lpstr>
      <vt:lpstr>Robustness</vt:lpstr>
      <vt:lpstr>View Dependent Rendering</vt:lpstr>
      <vt:lpstr>Point query</vt:lpstr>
      <vt:lpstr>Ray Query</vt:lpstr>
      <vt:lpstr>Ray Query</vt:lpstr>
      <vt:lpstr>Ray Query</vt:lpstr>
      <vt:lpstr>Ray Query</vt:lpstr>
      <vt:lpstr>Ray Query</vt:lpstr>
      <vt:lpstr>Ray Query</vt:lpstr>
      <vt:lpstr>Ray Query</vt:lpstr>
      <vt:lpstr>Ray Query</vt:lpstr>
      <vt:lpstr>Ray Query</vt:lpstr>
      <vt:lpstr>Ray Query</vt:lpstr>
      <vt:lpstr>Ray Query</vt:lpstr>
      <vt:lpstr>Ray Query</vt:lpstr>
      <vt:lpstr>Ray Query</vt:lpstr>
      <vt:lpstr>Ray Query – Edge Cases</vt:lpstr>
      <vt:lpstr>Ray Query – Edge Cases</vt:lpstr>
      <vt:lpstr>Ray Query – Edge Cases</vt:lpstr>
      <vt:lpstr>Ray Query – Edge Cases</vt:lpstr>
      <vt:lpstr>Ray Query – Edge Cases</vt:lpstr>
      <vt:lpstr>Ray Query – Edge Cases</vt:lpstr>
      <vt:lpstr>Ray Query – Edge Cases</vt:lpstr>
      <vt:lpstr>Ray Query – Edge Cases</vt:lpstr>
      <vt:lpstr>Ray Query – Edge Cases</vt:lpstr>
      <vt:lpstr>Ray Query – Edge Cases</vt:lpstr>
      <vt:lpstr>Ray Query – Edge Cases</vt:lpstr>
      <vt:lpstr>Object Query</vt:lpstr>
      <vt:lpstr>Object Query</vt:lpstr>
      <vt:lpstr>Object Query</vt:lpstr>
      <vt:lpstr>Constructive Solid Geometry</vt:lpstr>
      <vt:lpstr>BSP Functions for CSG</vt:lpstr>
      <vt:lpstr>1.AllTriangles Function</vt:lpstr>
      <vt:lpstr>2.Invert Function</vt:lpstr>
      <vt:lpstr>3.ClipTo Function</vt:lpstr>
      <vt:lpstr>ClipTriangle</vt:lpstr>
      <vt:lpstr>ClipTriangle</vt:lpstr>
      <vt:lpstr>ClipTriangle</vt:lpstr>
      <vt:lpstr>ClipTriangle</vt:lpstr>
      <vt:lpstr>ClipTriangle</vt:lpstr>
      <vt:lpstr>ClipTriangle</vt:lpstr>
      <vt:lpstr>3.ClipTo Function</vt:lpstr>
      <vt:lpstr>Union</vt:lpstr>
      <vt:lpstr>Union</vt:lpstr>
      <vt:lpstr>Union: Coplanar Faces</vt:lpstr>
      <vt:lpstr>Union: Coplanar Faces</vt:lpstr>
      <vt:lpstr>Boolean Logic</vt:lpstr>
      <vt:lpstr>Intersection</vt:lpstr>
      <vt:lpstr>Subtraction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cp:lastModifiedBy>
  <cp:revision>314</cp:revision>
  <dcterms:created xsi:type="dcterms:W3CDTF">2015-01-13T03:43:20Z</dcterms:created>
  <dcterms:modified xsi:type="dcterms:W3CDTF">2018-02-28T23:05:56Z</dcterms:modified>
</cp:coreProperties>
</file>