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72"/>
  </p:notesMasterIdLst>
  <p:sldIdLst>
    <p:sldId id="256" r:id="rId2"/>
    <p:sldId id="257" r:id="rId3"/>
    <p:sldId id="258" r:id="rId4"/>
    <p:sldId id="260" r:id="rId5"/>
    <p:sldId id="261" r:id="rId6"/>
    <p:sldId id="301" r:id="rId7"/>
    <p:sldId id="259" r:id="rId8"/>
    <p:sldId id="262" r:id="rId9"/>
    <p:sldId id="263" r:id="rId10"/>
    <p:sldId id="264" r:id="rId11"/>
    <p:sldId id="299" r:id="rId12"/>
    <p:sldId id="300" r:id="rId13"/>
    <p:sldId id="265" r:id="rId14"/>
    <p:sldId id="266" r:id="rId15"/>
    <p:sldId id="268" r:id="rId16"/>
    <p:sldId id="267"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97" r:id="rId32"/>
    <p:sldId id="283" r:id="rId33"/>
    <p:sldId id="284" r:id="rId34"/>
    <p:sldId id="298" r:id="rId35"/>
    <p:sldId id="303" r:id="rId36"/>
    <p:sldId id="304" r:id="rId37"/>
    <p:sldId id="305" r:id="rId38"/>
    <p:sldId id="306" r:id="rId39"/>
    <p:sldId id="307" r:id="rId40"/>
    <p:sldId id="308" r:id="rId41"/>
    <p:sldId id="285" r:id="rId42"/>
    <p:sldId id="309" r:id="rId43"/>
    <p:sldId id="310" r:id="rId44"/>
    <p:sldId id="311" r:id="rId45"/>
    <p:sldId id="312" r:id="rId46"/>
    <p:sldId id="313" r:id="rId47"/>
    <p:sldId id="314" r:id="rId48"/>
    <p:sldId id="287" r:id="rId49"/>
    <p:sldId id="288" r:id="rId50"/>
    <p:sldId id="316" r:id="rId51"/>
    <p:sldId id="317" r:id="rId52"/>
    <p:sldId id="318" r:id="rId53"/>
    <p:sldId id="291" r:id="rId54"/>
    <p:sldId id="319" r:id="rId55"/>
    <p:sldId id="321" r:id="rId56"/>
    <p:sldId id="289" r:id="rId57"/>
    <p:sldId id="322" r:id="rId58"/>
    <p:sldId id="293" r:id="rId59"/>
    <p:sldId id="333" r:id="rId60"/>
    <p:sldId id="334" r:id="rId61"/>
    <p:sldId id="335" r:id="rId62"/>
    <p:sldId id="294" r:id="rId63"/>
    <p:sldId id="295" r:id="rId64"/>
    <p:sldId id="296" r:id="rId65"/>
    <p:sldId id="323" r:id="rId66"/>
    <p:sldId id="331" r:id="rId67"/>
    <p:sldId id="332" r:id="rId68"/>
    <p:sldId id="327" r:id="rId69"/>
    <p:sldId id="328" r:id="rId70"/>
    <p:sldId id="329"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1" autoAdjust="0"/>
    <p:restoredTop sz="62963" autoAdjust="0"/>
  </p:normalViewPr>
  <p:slideViewPr>
    <p:cSldViewPr snapToGrid="0">
      <p:cViewPr>
        <p:scale>
          <a:sx n="75" d="100"/>
          <a:sy n="75" d="100"/>
        </p:scale>
        <p:origin x="1158" y="5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216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F55E-86C8-40C3-B143-2DF90D0BE23C}" type="datetimeFigureOut">
              <a:rPr lang="en-US" smtClean="0"/>
              <a:t>10/18/2017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FC8-8D5E-4426-9BAB-F9E6FB6C0077}" type="slidenum">
              <a:rPr lang="en-US" smtClean="0"/>
              <a:t>‹#›</a:t>
            </a:fld>
            <a:endParaRPr lang="en-US"/>
          </a:p>
        </p:txBody>
      </p:sp>
    </p:spTree>
    <p:extLst>
      <p:ext uri="{BB962C8B-B14F-4D97-AF65-F5344CB8AC3E}">
        <p14:creationId xmlns:p14="http://schemas.microsoft.com/office/powerpoint/2010/main" val="297978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48DFC8-8D5E-4426-9BAB-F9E6FB6C0077}" type="slidenum">
              <a:rPr lang="en-US" smtClean="0"/>
              <a:t>1</a:t>
            </a:fld>
            <a:endParaRPr lang="en-US"/>
          </a:p>
        </p:txBody>
      </p:sp>
    </p:spTree>
    <p:extLst>
      <p:ext uri="{BB962C8B-B14F-4D97-AF65-F5344CB8AC3E}">
        <p14:creationId xmlns:p14="http://schemas.microsoft.com/office/powerpoint/2010/main" val="3408902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can introduce the</a:t>
            </a:r>
            <a:r>
              <a:rPr lang="en-US" baseline="0" dirty="0" smtClean="0"/>
              <a:t> concept of a node selector function. Simply put, this function will choose which side of the tree we should traverse down given the new node we’re inserting.</a:t>
            </a:r>
          </a:p>
          <a:p>
            <a:endParaRPr lang="en-US" baseline="0" dirty="0" smtClean="0"/>
          </a:p>
          <a:p>
            <a:r>
              <a:rPr lang="en-US" baseline="0" dirty="0" smtClean="0"/>
              <a:t>There are quite a few methods to determine which node to remove.</a:t>
            </a:r>
          </a:p>
        </p:txBody>
      </p:sp>
      <p:sp>
        <p:nvSpPr>
          <p:cNvPr id="4" name="Slide Number Placeholder 3"/>
          <p:cNvSpPr>
            <a:spLocks noGrp="1"/>
          </p:cNvSpPr>
          <p:nvPr>
            <p:ph type="sldNum" sz="quarter" idx="10"/>
          </p:nvPr>
        </p:nvSpPr>
        <p:spPr/>
        <p:txBody>
          <a:bodyPr/>
          <a:lstStyle/>
          <a:p>
            <a:fld id="{2948DFC8-8D5E-4426-9BAB-F9E6FB6C0077}" type="slidenum">
              <a:rPr lang="en-US" smtClean="0"/>
              <a:t>10</a:t>
            </a:fld>
            <a:endParaRPr lang="en-US"/>
          </a:p>
        </p:txBody>
      </p:sp>
    </p:spTree>
    <p:extLst>
      <p:ext uri="{BB962C8B-B14F-4D97-AF65-F5344CB8AC3E}">
        <p14:creationId xmlns:p14="http://schemas.microsoft.com/office/powerpoint/2010/main" val="103189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could choose to use the</a:t>
            </a:r>
            <a:r>
              <a:rPr lang="en-US" baseline="0" dirty="0" smtClean="0"/>
              <a:t> height of each sub-tree to determine which side to go down. This will help us keep our tree balanced, but what are the ramifications of this?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11</a:t>
            </a:fld>
            <a:endParaRPr lang="en-US"/>
          </a:p>
        </p:txBody>
      </p:sp>
    </p:spTree>
    <p:extLst>
      <p:ext uri="{BB962C8B-B14F-4D97-AF65-F5344CB8AC3E}">
        <p14:creationId xmlns:p14="http://schemas.microsoft.com/office/powerpoint/2010/main" val="2016717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 at a small example with selecting</a:t>
            </a:r>
            <a:r>
              <a:rPr lang="en-US" baseline="0" dirty="0" smtClean="0"/>
              <a:t> based upon height it should become apparent that height isn’t a good metric. The kind of queries we’ll be performing on the tree will rely on geometry queries, not height queries. If we produce a tree that is more likely to have false-positives then we will be wasting computation. This should lead us to realize that a good tree wastes as little space as possible.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12</a:t>
            </a:fld>
            <a:endParaRPr lang="en-US"/>
          </a:p>
        </p:txBody>
      </p:sp>
    </p:spTree>
    <p:extLst>
      <p:ext uri="{BB962C8B-B14F-4D97-AF65-F5344CB8AC3E}">
        <p14:creationId xmlns:p14="http://schemas.microsoft.com/office/powerpoint/2010/main" val="2766121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simplest reasonable heuristic</a:t>
            </a:r>
            <a:r>
              <a:rPr lang="en-US" baseline="0" dirty="0" smtClean="0"/>
              <a:t> is now distance. If we group two </a:t>
            </a:r>
            <a:r>
              <a:rPr lang="en-US" baseline="0" dirty="0" err="1" smtClean="0"/>
              <a:t>aabbs</a:t>
            </a:r>
            <a:r>
              <a:rPr lang="en-US" baseline="0" dirty="0" smtClean="0"/>
              <a:t> that are close by together then we mitigate the risk of wasting a lot of space.</a:t>
            </a:r>
          </a:p>
          <a:p>
            <a:endParaRPr lang="en-US" baseline="0" dirty="0" smtClean="0"/>
          </a:p>
          <a:p>
            <a:r>
              <a:rPr lang="en-US" baseline="0" dirty="0" smtClean="0"/>
              <a:t>This leads us to the simple question, how can this metric fail (produce a really wrong answer)?</a:t>
            </a:r>
          </a:p>
        </p:txBody>
      </p:sp>
      <p:sp>
        <p:nvSpPr>
          <p:cNvPr id="4" name="Slide Number Placeholder 3"/>
          <p:cNvSpPr>
            <a:spLocks noGrp="1"/>
          </p:cNvSpPr>
          <p:nvPr>
            <p:ph type="sldNum" sz="quarter" idx="10"/>
          </p:nvPr>
        </p:nvSpPr>
        <p:spPr/>
        <p:txBody>
          <a:bodyPr/>
          <a:lstStyle/>
          <a:p>
            <a:fld id="{2948DFC8-8D5E-4426-9BAB-F9E6FB6C0077}" type="slidenum">
              <a:rPr lang="en-US" smtClean="0"/>
              <a:t>13</a:t>
            </a:fld>
            <a:endParaRPr lang="en-US"/>
          </a:p>
        </p:txBody>
      </p:sp>
    </p:spTree>
    <p:extLst>
      <p:ext uri="{BB962C8B-B14F-4D97-AF65-F5344CB8AC3E}">
        <p14:creationId xmlns:p14="http://schemas.microsoft.com/office/powerpoint/2010/main" val="2928035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distance</a:t>
            </a:r>
            <a:r>
              <a:rPr lang="en-US" baseline="0" dirty="0" smtClean="0"/>
              <a:t> metric fails by not taking into account the amount of space wasted. In the above example, Node B is closer to C than A  so they’ll be grouped together. This should obviously be a bad grouping as it wastes significantly more space than if C and A were grouped.</a:t>
            </a:r>
          </a:p>
          <a:p>
            <a:endParaRPr lang="en-US" baseline="0" dirty="0" smtClean="0"/>
          </a:p>
          <a:p>
            <a:r>
              <a:rPr lang="en-US" baseline="0" dirty="0" smtClean="0"/>
              <a:t>This leads us to realize we want some metric that tries to account for the change in a node’s size.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14</a:t>
            </a:fld>
            <a:endParaRPr lang="en-US"/>
          </a:p>
        </p:txBody>
      </p:sp>
    </p:spTree>
    <p:extLst>
      <p:ext uri="{BB962C8B-B14F-4D97-AF65-F5344CB8AC3E}">
        <p14:creationId xmlns:p14="http://schemas.microsoft.com/office/powerpoint/2010/main" val="1608629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 want</a:t>
            </a:r>
            <a:r>
              <a:rPr lang="en-US" baseline="0" dirty="0" smtClean="0"/>
              <a:t> to minimize wasted space this naturally implies that the volume</a:t>
            </a:r>
            <a:r>
              <a:rPr lang="en-US" dirty="0" smtClean="0"/>
              <a:t> </a:t>
            </a:r>
            <a:r>
              <a:rPr lang="en-US" baseline="0" dirty="0" smtClean="0"/>
              <a:t>(or area in 2d) of the </a:t>
            </a:r>
            <a:r>
              <a:rPr lang="en-US" baseline="0" dirty="0" err="1" smtClean="0"/>
              <a:t>aabb</a:t>
            </a:r>
            <a:r>
              <a:rPr lang="en-US" baseline="0" dirty="0" smtClean="0"/>
              <a:t> is a good metric. By minimizing the volume increase we minimize how much space we waste at each step which should logically minimize the chances that a collision test would return a false positive.</a:t>
            </a:r>
          </a:p>
          <a:p>
            <a:endParaRPr lang="en-US" baseline="0" dirty="0" smtClean="0"/>
          </a:p>
          <a:p>
            <a:r>
              <a:rPr lang="en-US" baseline="0" dirty="0" smtClean="0"/>
              <a:t>Once again, where does this heuristic fail?</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15</a:t>
            </a:fld>
            <a:endParaRPr lang="en-US"/>
          </a:p>
        </p:txBody>
      </p:sp>
    </p:spTree>
    <p:extLst>
      <p:ext uri="{BB962C8B-B14F-4D97-AF65-F5344CB8AC3E}">
        <p14:creationId xmlns:p14="http://schemas.microsoft.com/office/powerpoint/2010/main" val="819937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volume</a:t>
            </a:r>
            <a:r>
              <a:rPr lang="en-US" baseline="0" dirty="0" smtClean="0"/>
              <a:t> isn’t the right metric to use here as A and C will be grouped because the volume is less than grouping B and C. Luckily the fix for this is not hard.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16</a:t>
            </a:fld>
            <a:endParaRPr lang="en-US"/>
          </a:p>
        </p:txBody>
      </p:sp>
    </p:spTree>
    <p:extLst>
      <p:ext uri="{BB962C8B-B14F-4D97-AF65-F5344CB8AC3E}">
        <p14:creationId xmlns:p14="http://schemas.microsoft.com/office/powerpoint/2010/main" val="1072959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standard heuristic to use is surface area. As an objects volume increases so will the surface area, however the surface area will also be large for long thin objects. Surface area heuristics are typically used for ray-casting, however they also make sense for any form of a volume test.</a:t>
            </a:r>
          </a:p>
          <a:p>
            <a:endParaRPr lang="en-US" baseline="0" dirty="0" smtClean="0"/>
          </a:p>
          <a:p>
            <a:r>
              <a:rPr lang="en-US" baseline="0" dirty="0" smtClean="0"/>
              <a:t>Note that when I say surface area I refer to the small increase in surface area, not just the smallest surface area. We want inserting into a sub-tree with a small </a:t>
            </a:r>
            <a:r>
              <a:rPr lang="en-US" baseline="0" dirty="0" err="1" smtClean="0"/>
              <a:t>aabb</a:t>
            </a:r>
            <a:r>
              <a:rPr lang="en-US" baseline="0" dirty="0" smtClean="0"/>
              <a:t> that doubles in to be worse than inserting into a sub-tree with a large </a:t>
            </a:r>
            <a:r>
              <a:rPr lang="en-US" baseline="0" dirty="0" err="1" smtClean="0"/>
              <a:t>aabb</a:t>
            </a:r>
            <a:r>
              <a:rPr lang="en-US" baseline="0" dirty="0" smtClean="0"/>
              <a:t> that doesn’t increase in size at all.</a:t>
            </a:r>
          </a:p>
          <a:p>
            <a:endParaRPr lang="en-US" baseline="0" dirty="0" smtClean="0"/>
          </a:p>
          <a:p>
            <a:r>
              <a:rPr lang="en-US" baseline="0" dirty="0" smtClean="0"/>
              <a:t>Once again, does this heuristic fail anywhere?</a:t>
            </a:r>
          </a:p>
        </p:txBody>
      </p:sp>
      <p:sp>
        <p:nvSpPr>
          <p:cNvPr id="4" name="Slide Number Placeholder 3"/>
          <p:cNvSpPr>
            <a:spLocks noGrp="1"/>
          </p:cNvSpPr>
          <p:nvPr>
            <p:ph type="sldNum" sz="quarter" idx="10"/>
          </p:nvPr>
        </p:nvSpPr>
        <p:spPr/>
        <p:txBody>
          <a:bodyPr/>
          <a:lstStyle/>
          <a:p>
            <a:fld id="{2948DFC8-8D5E-4426-9BAB-F9E6FB6C0077}" type="slidenum">
              <a:rPr lang="en-US" smtClean="0"/>
              <a:t>17</a:t>
            </a:fld>
            <a:endParaRPr lang="en-US"/>
          </a:p>
        </p:txBody>
      </p:sp>
    </p:spTree>
    <p:extLst>
      <p:ext uri="{BB962C8B-B14F-4D97-AF65-F5344CB8AC3E}">
        <p14:creationId xmlns:p14="http://schemas.microsoft.com/office/powerpoint/2010/main" val="3158474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We could start trying to consider more things than surface area to build a better tree. What about height? Should we include how much we’re </a:t>
                </a:r>
                <a:r>
                  <a:rPr lang="en-US" baseline="0" dirty="0" err="1" smtClean="0"/>
                  <a:t>imbalancing</a:t>
                </a:r>
                <a:r>
                  <a:rPr lang="en-US" baseline="0" dirty="0" smtClean="0"/>
                  <a:t> a tree in the cost? What about splitting a node that was a leaf vs. </a:t>
                </a:r>
                <a:r>
                  <a:rPr lang="en-US" baseline="0" dirty="0" err="1" smtClean="0"/>
                  <a:t>recursing</a:t>
                </a:r>
                <a:r>
                  <a:rPr lang="en-US" baseline="0" dirty="0" smtClean="0"/>
                  <a:t> down an internal node? At this points heuristics start to look like: </a:t>
                </a:r>
                <a14:m>
                  <m:oMath xmlns:m="http://schemas.openxmlformats.org/officeDocument/2006/math">
                    <m:r>
                      <a:rPr lang="en-US" b="0" i="1" baseline="0" smtClean="0">
                        <a:latin typeface="Cambria Math" panose="02040503050406030204" pitchFamily="18" charset="0"/>
                      </a:rPr>
                      <m:t>𝐶𝑜𝑠</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𝑡</m:t>
                        </m:r>
                      </m:e>
                      <m:sub>
                        <m:r>
                          <a:rPr lang="en-US" b="0" i="1" baseline="0" smtClean="0">
                            <a:latin typeface="Cambria Math" panose="02040503050406030204" pitchFamily="18" charset="0"/>
                          </a:rPr>
                          <m:t>𝐴</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m:rPr>
                            <m:sty m:val="p"/>
                          </m:rPr>
                          <a:rPr lang="en-US" b="0" i="0" baseline="0" smtClean="0">
                            <a:latin typeface="Cambria Math" panose="02040503050406030204" pitchFamily="18" charset="0"/>
                          </a:rPr>
                          <m:t>T</m:t>
                        </m:r>
                      </m:e>
                      <m:sub>
                        <m:r>
                          <m:rPr>
                            <m:sty m:val="p"/>
                          </m:rPr>
                          <a:rPr lang="en-US" b="0" i="0" baseline="0" smtClean="0">
                            <a:latin typeface="Cambria Math" panose="02040503050406030204" pitchFamily="18" charset="0"/>
                          </a:rPr>
                          <m:t>SA</m:t>
                        </m:r>
                      </m:sub>
                    </m:sSub>
                    <m:r>
                      <a:rPr lang="en-US" b="0" i="0" baseline="0" smtClean="0">
                        <a:latin typeface="Cambria Math" panose="02040503050406030204" pitchFamily="18" charset="0"/>
                      </a:rPr>
                      <m:t>∗</m:t>
                    </m:r>
                    <m:r>
                      <m:rPr>
                        <m:sty m:val="p"/>
                      </m:rPr>
                      <a:rPr lang="en-US" b="0" i="0" baseline="0" smtClean="0">
                        <a:latin typeface="Cambria Math" panose="02040503050406030204" pitchFamily="18" charset="0"/>
                      </a:rPr>
                      <m:t>Δ</m:t>
                    </m:r>
                    <m:r>
                      <a:rPr lang="en-US" b="0" i="1" baseline="0" smtClean="0">
                        <a:latin typeface="Cambria Math" panose="02040503050406030204" pitchFamily="18" charset="0"/>
                      </a:rPr>
                      <m:t>𝑆𝐴</m:t>
                    </m:r>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𝑇</m:t>
                        </m:r>
                      </m:e>
                      <m:sub>
                        <m:r>
                          <a:rPr lang="en-US" b="0" i="1" baseline="0" smtClean="0">
                            <a:latin typeface="Cambria Math" panose="02040503050406030204" pitchFamily="18" charset="0"/>
                          </a:rPr>
                          <m:t>𝑠𝑝𝑙𝑖𝑡</m:t>
                        </m:r>
                      </m:sub>
                    </m:sSub>
                  </m:oMath>
                </a14:m>
                <a:r>
                  <a:rPr lang="en-US" dirty="0" smtClean="0"/>
                  <a:t>, that is some</a:t>
                </a:r>
                <a:r>
                  <a:rPr lang="en-US" baseline="0" dirty="0" smtClean="0"/>
                  <a:t> weight is assigned to surface area and another weight is assigned to the cost of splitting child nodes vs. going down internal nodes.</a:t>
                </a:r>
              </a:p>
              <a:p>
                <a:endParaRPr lang="en-US" baseline="0" dirty="0" smtClean="0"/>
              </a:p>
              <a:p>
                <a:r>
                  <a:rPr lang="en-US" baseline="0" dirty="0" smtClean="0"/>
                  <a:t>Heuristics can become very complicated if we consider these and if we aren’t careful we might spend more time computing a heuristic than we gain from building a better heuristic. For this class we’ll stop at simply using the smallest increase in surface area.</a:t>
                </a:r>
                <a:endParaRPr lang="en-US" dirty="0"/>
              </a:p>
            </p:txBody>
          </p:sp>
        </mc:Choice>
        <mc:Fallback xmlns="">
          <p:sp>
            <p:nvSpPr>
              <p:cNvPr id="3" name="Notes Placeholder 2"/>
              <p:cNvSpPr>
                <a:spLocks noGrp="1"/>
              </p:cNvSpPr>
              <p:nvPr>
                <p:ph type="body" idx="1"/>
              </p:nvPr>
            </p:nvSpPr>
            <p:spPr/>
            <p:txBody>
              <a:bodyPr/>
              <a:lstStyle/>
              <a:p>
                <a:r>
                  <a:rPr lang="en-US" dirty="0" smtClean="0"/>
                  <a:t>The first thing to consider</a:t>
                </a:r>
                <a:r>
                  <a:rPr lang="en-US" baseline="0" dirty="0" smtClean="0"/>
                  <a:t> is do we want to choose the smaller total surface area or the smaller delta surface area. If we choose the smaller surface area we may expand a node when we don’t have to. For instance, a larger node may completely contain the new node, in which case we should avoid an expansion.</a:t>
                </a:r>
              </a:p>
              <a:p>
                <a:endParaRPr lang="en-US" baseline="0" dirty="0" smtClean="0"/>
              </a:p>
              <a:p>
                <a:r>
                  <a:rPr lang="en-US" baseline="0" dirty="0" smtClean="0"/>
                  <a:t>However this goes much deeper than just surface area. What if we have a choice between inserting down a leaf node or an internal node? In theory inserting down the leaf node will produce a more balanced tree, but at what cost compared to a better surface area heuristic? Should we forcibly include a difference in tree height to make it better balanced?</a:t>
                </a:r>
              </a:p>
              <a:p>
                <a:endParaRPr lang="en-US" baseline="0" dirty="0" smtClean="0"/>
              </a:p>
              <a:p>
                <a:r>
                  <a:rPr lang="en-US" baseline="0" dirty="0" smtClean="0"/>
                  <a:t>At this point heuristics become a bit made up (although they already area) and typically becomes something like: </a:t>
                </a:r>
                <a:r>
                  <a:rPr lang="en-US" b="0" i="0" baseline="0" smtClean="0">
                    <a:latin typeface="Cambria Math" panose="02040503050406030204" pitchFamily="18" charset="0"/>
                  </a:rPr>
                  <a:t>𝐶𝑜𝑠𝑡_𝐴=T_SA∗Δ𝑆𝐴+𝑇_𝑠𝑝𝑙𝑖𝑡</a:t>
                </a:r>
                <a:r>
                  <a:rPr lang="en-US" dirty="0" smtClean="0"/>
                  <a:t>, that is some</a:t>
                </a:r>
                <a:r>
                  <a:rPr lang="en-US" baseline="0" dirty="0" smtClean="0"/>
                  <a:t> weight is assigned to surface area and another weight is assigned to the cost of splitting child nodes vs. going down internal nodes. Typically these values just get played with for a specific application.</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18</a:t>
            </a:fld>
            <a:endParaRPr lang="en-US"/>
          </a:p>
        </p:txBody>
      </p:sp>
    </p:spTree>
    <p:extLst>
      <p:ext uri="{BB962C8B-B14F-4D97-AF65-F5344CB8AC3E}">
        <p14:creationId xmlns:p14="http://schemas.microsoft.com/office/powerpoint/2010/main" val="3890495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Now that we have defined our node selection function we can finish up describing</a:t>
                </a:r>
                <a:r>
                  <a:rPr lang="en-US" baseline="0" dirty="0" smtClean="0"/>
                  <a:t> </a:t>
                </a:r>
                <a:r>
                  <a:rPr lang="en-US" dirty="0" smtClean="0"/>
                  <a:t>insertion. Simply</a:t>
                </a:r>
                <a:r>
                  <a:rPr lang="en-US" baseline="0" dirty="0" smtClean="0"/>
                  <a:t> select nodes until we reach a leaf and then split (old node on left). At this point we have inserted the new node into the tree, but the heights and </a:t>
                </a:r>
                <a:r>
                  <a:rPr lang="en-US" baseline="0" dirty="0" err="1" smtClean="0"/>
                  <a:t>aabbs</a:t>
                </a:r>
                <a:r>
                  <a:rPr lang="en-US" baseline="0" dirty="0" smtClean="0"/>
                  <a:t> are out of date. Now we can do a simple pass up the tree that will fix these values.</a:t>
                </a:r>
              </a:p>
              <a:p>
                <a:endParaRPr lang="en-US" baseline="0" dirty="0" smtClean="0"/>
              </a:p>
              <a:p>
                <a:r>
                  <a:rPr lang="en-US" baseline="0" dirty="0" smtClean="0"/>
                  <a:t>There’s two things to note about updating these. The first is that this should be a </a:t>
                </a:r>
                <a14:m>
                  <m:oMath xmlns:m="http://schemas.openxmlformats.org/officeDocument/2006/math">
                    <m:sSub>
                      <m:sSubPr>
                        <m:ctrlPr>
                          <a:rPr lang="en-US" b="0" i="1" baseline="0" smtClean="0">
                            <a:latin typeface="Cambria Math" panose="02040503050406030204" pitchFamily="18" charset="0"/>
                          </a:rPr>
                        </m:ctrlPr>
                      </m:sSubPr>
                      <m:e>
                        <m:r>
                          <m:rPr>
                            <m:sty m:val="p"/>
                          </m:rPr>
                          <a:rPr lang="en-US" b="0" i="0" baseline="0" smtClean="0">
                            <a:latin typeface="Cambria Math" panose="02040503050406030204" pitchFamily="18" charset="0"/>
                          </a:rPr>
                          <m:t>log</m:t>
                        </m:r>
                      </m:e>
                      <m:sub>
                        <m:r>
                          <a:rPr lang="en-US" b="0" i="1" baseline="0" smtClean="0">
                            <a:latin typeface="Cambria Math" panose="02040503050406030204" pitchFamily="18" charset="0"/>
                          </a:rPr>
                          <m:t>𝑛</m:t>
                        </m:r>
                      </m:sub>
                    </m:sSub>
                  </m:oMath>
                </a14:m>
                <a:r>
                  <a:rPr lang="en-US" dirty="0" smtClean="0"/>
                  <a:t> pass back up the tree. Your</a:t>
                </a:r>
                <a:r>
                  <a:rPr lang="en-US" baseline="0" dirty="0" smtClean="0"/>
                  <a:t> </a:t>
                </a:r>
                <a:r>
                  <a:rPr lang="en-US" dirty="0" smtClean="0"/>
                  <a:t>algorithm should in no way be </a:t>
                </a:r>
                <a14:m>
                  <m:oMath xmlns:m="http://schemas.openxmlformats.org/officeDocument/2006/math">
                    <m:r>
                      <a:rPr lang="en-US" b="0" i="1" baseline="0" smtClean="0">
                        <a:latin typeface="Cambria Math" panose="02040503050406030204" pitchFamily="18" charset="0"/>
                      </a:rPr>
                      <m:t>𝑛</m:t>
                    </m:r>
                  </m:oMath>
                </a14:m>
                <a:r>
                  <a:rPr lang="en-US" dirty="0" smtClean="0"/>
                  <a:t> 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smtClean="0"/>
                  <a:t>. The second thing to note is that while we can update </a:t>
                </a:r>
                <a:r>
                  <a:rPr lang="en-US" dirty="0" err="1" smtClean="0"/>
                  <a:t>aabbs</a:t>
                </a:r>
                <a:r>
                  <a:rPr lang="en-US" dirty="0" smtClean="0"/>
                  <a:t> on our way down the tree, we cannot update heights. It is</a:t>
                </a:r>
                <a:r>
                  <a:rPr lang="en-US" baseline="0" dirty="0" smtClean="0"/>
                  <a:t> entirely possible that a node’s height will not be increased even though a node is being inserted below it.</a:t>
                </a:r>
                <a:endParaRPr lang="en-US" dirty="0"/>
              </a:p>
            </p:txBody>
          </p:sp>
        </mc:Choice>
        <mc:Fallback xmlns="">
          <p:sp>
            <p:nvSpPr>
              <p:cNvPr id="3" name="Notes Placeholder 2"/>
              <p:cNvSpPr>
                <a:spLocks noGrp="1"/>
              </p:cNvSpPr>
              <p:nvPr>
                <p:ph type="body" idx="1"/>
              </p:nvPr>
            </p:nvSpPr>
            <p:spPr/>
            <p:txBody>
              <a:bodyPr/>
              <a:lstStyle/>
              <a:p>
                <a:r>
                  <a:rPr lang="en-US" dirty="0" smtClean="0"/>
                  <a:t>Now that we have defined our node selection function we can finish up describing</a:t>
                </a:r>
                <a:r>
                  <a:rPr lang="en-US" baseline="0" dirty="0" smtClean="0"/>
                  <a:t> </a:t>
                </a:r>
                <a:r>
                  <a:rPr lang="en-US" dirty="0" smtClean="0"/>
                  <a:t>insertion. Simply</a:t>
                </a:r>
                <a:r>
                  <a:rPr lang="en-US" baseline="0" dirty="0" smtClean="0"/>
                  <a:t> select nodes until we reach a leaf and then split (old node on left). At this point we have inserted the new node into the tree, but the heights and </a:t>
                </a:r>
                <a:r>
                  <a:rPr lang="en-US" baseline="0" dirty="0" err="1" smtClean="0"/>
                  <a:t>aabbs</a:t>
                </a:r>
                <a:r>
                  <a:rPr lang="en-US" baseline="0" dirty="0" smtClean="0"/>
                  <a:t> are out of date. Now we can do a simple pass up the tree that will fix these values.</a:t>
                </a:r>
              </a:p>
              <a:p>
                <a:endParaRPr lang="en-US" baseline="0" dirty="0" smtClean="0"/>
              </a:p>
              <a:p>
                <a:r>
                  <a:rPr lang="en-US" baseline="0" dirty="0" smtClean="0"/>
                  <a:t>There’s two things to note about updating these. The first is that this should be a </a:t>
                </a:r>
                <a:r>
                  <a:rPr lang="en-US" b="0" i="0" baseline="0" smtClean="0">
                    <a:latin typeface="Cambria Math" panose="02040503050406030204" pitchFamily="18" charset="0"/>
                  </a:rPr>
                  <a:t>log_𝑛</a:t>
                </a:r>
                <a:r>
                  <a:rPr lang="en-US" dirty="0" smtClean="0"/>
                  <a:t> pass back up the tree. Your</a:t>
                </a:r>
                <a:r>
                  <a:rPr lang="en-US" baseline="0" dirty="0" smtClean="0"/>
                  <a:t> </a:t>
                </a:r>
                <a:r>
                  <a:rPr lang="en-US" dirty="0" smtClean="0"/>
                  <a:t>algorithm should in no way be </a:t>
                </a:r>
                <a:r>
                  <a:rPr lang="en-US" b="0" i="0" baseline="0" smtClean="0">
                    <a:latin typeface="Cambria Math" panose="02040503050406030204" pitchFamily="18" charset="0"/>
                  </a:rPr>
                  <a:t>𝑛</a:t>
                </a:r>
                <a:r>
                  <a:rPr lang="en-US" dirty="0" smtClean="0"/>
                  <a:t> or </a:t>
                </a:r>
                <a:r>
                  <a:rPr lang="en-US" b="0" i="0" smtClean="0">
                    <a:latin typeface="Cambria Math" panose="02040503050406030204" pitchFamily="18" charset="0"/>
                  </a:rPr>
                  <a:t>𝑛^2</a:t>
                </a:r>
                <a:r>
                  <a:rPr lang="en-US" dirty="0" smtClean="0"/>
                  <a:t>. The second thing to note is that while we can update </a:t>
                </a:r>
                <a:r>
                  <a:rPr lang="en-US" dirty="0" err="1" smtClean="0"/>
                  <a:t>aabbs</a:t>
                </a:r>
                <a:r>
                  <a:rPr lang="en-US" dirty="0" smtClean="0"/>
                  <a:t> on our way down the tree, we cannot update heights. It is</a:t>
                </a:r>
                <a:r>
                  <a:rPr lang="en-US" baseline="0" dirty="0" smtClean="0"/>
                  <a:t> entirely possible that a node’s height will not be increased even though a node is being inserted below it.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19</a:t>
            </a:fld>
            <a:endParaRPr lang="en-US"/>
          </a:p>
        </p:txBody>
      </p:sp>
    </p:spTree>
    <p:extLst>
      <p:ext uri="{BB962C8B-B14F-4D97-AF65-F5344CB8AC3E}">
        <p14:creationId xmlns:p14="http://schemas.microsoft.com/office/powerpoint/2010/main" val="2110846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14:m>
                  <m:oMath xmlns:m="http://schemas.openxmlformats.org/officeDocument/2006/math">
                    <m:r>
                      <a:rPr lang="en-US" b="0" i="1" baseline="0" smtClean="0">
                        <a:latin typeface="Cambria Math" panose="02040503050406030204" pitchFamily="18" charset="0"/>
                      </a:rPr>
                      <m:t>𝑂</m:t>
                    </m:r>
                    <m:d>
                      <m:dPr>
                        <m:ctrlPr>
                          <a:rPr lang="en-US" b="0" i="1" baseline="0" smtClean="0">
                            <a:latin typeface="Cambria Math" panose="02040503050406030204" pitchFamily="18" charset="0"/>
                          </a:rPr>
                        </m:ctrlPr>
                      </m:dPr>
                      <m:e>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2</m:t>
                            </m:r>
                          </m:sup>
                        </m:sSup>
                      </m:e>
                    </m:d>
                  </m:oMath>
                </a14:m>
                <a:r>
                  <a:rPr lang="en-US" dirty="0" smtClean="0"/>
                  <a:t> to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func>
                      </m:e>
                    </m:d>
                  </m:oMath>
                </a14:m>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a:t>
            </a:fld>
            <a:endParaRPr lang="en-US"/>
          </a:p>
        </p:txBody>
      </p:sp>
    </p:spTree>
    <p:extLst>
      <p:ext uri="{BB962C8B-B14F-4D97-AF65-F5344CB8AC3E}">
        <p14:creationId xmlns:p14="http://schemas.microsoft.com/office/powerpoint/2010/main" val="1622700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most part removal is easier than insertion.</a:t>
            </a:r>
            <a:r>
              <a:rPr lang="en-US" baseline="0" dirty="0" smtClean="0"/>
              <a:t> As long as we can quickly find the node we’re removing (using proxies should make this a constant time operation) then we just have to link up our sibling and grand-parent and then delete ourselves and our parent.</a:t>
            </a:r>
          </a:p>
          <a:p>
            <a:endParaRPr lang="en-US" baseline="0" dirty="0" smtClean="0"/>
          </a:p>
          <a:p>
            <a:r>
              <a:rPr lang="en-US" baseline="0" dirty="0" smtClean="0"/>
              <a:t>The only special cases here are when we don’t have a grand-parent, in these cases we just have to properly link back up the root.</a:t>
            </a:r>
          </a:p>
          <a:p>
            <a:endParaRPr lang="en-US" baseline="0" dirty="0" smtClean="0"/>
          </a:p>
          <a:p>
            <a:r>
              <a:rPr lang="en-US" baseline="0" dirty="0" smtClean="0"/>
              <a:t>Once again we also need to walk up the tree, this time from the sibling and update the aabbs and heights of each node.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20</a:t>
            </a:fld>
            <a:endParaRPr lang="en-US"/>
          </a:p>
        </p:txBody>
      </p:sp>
    </p:spTree>
    <p:extLst>
      <p:ext uri="{BB962C8B-B14F-4D97-AF65-F5344CB8AC3E}">
        <p14:creationId xmlns:p14="http://schemas.microsoft.com/office/powerpoint/2010/main" val="2880162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a:t>
            </a:r>
            <a:r>
              <a:rPr lang="en-US" baseline="0" dirty="0" smtClean="0"/>
              <a:t> there’s not really any optimized way to update a node in a tree if it moves outside of its bounding volume. There is one common trick used though to reduce constant updates: fat aabbs. As we only have to remove and re-insert a node if we are no longer contained in the bounding volume we can artificially inflate the aabb for every node inserted. This way if an object slightly moves or rotates then no update will happen.</a:t>
            </a:r>
          </a:p>
          <a:p>
            <a:endParaRPr lang="en-US" baseline="0" dirty="0" smtClean="0"/>
          </a:p>
          <a:p>
            <a:r>
              <a:rPr lang="en-US" baseline="0" dirty="0" smtClean="0"/>
              <a:t>Fattened aabbs typically are just computed as a scalar on the actual aabb, but sometimes completely different methods are used. The most common other method is to sweep out an aabb based upon the objects velocity so that it will ideally contain the object for the next frame.</a:t>
            </a:r>
          </a:p>
        </p:txBody>
      </p:sp>
      <p:sp>
        <p:nvSpPr>
          <p:cNvPr id="4" name="Slide Number Placeholder 3"/>
          <p:cNvSpPr>
            <a:spLocks noGrp="1"/>
          </p:cNvSpPr>
          <p:nvPr>
            <p:ph type="sldNum" sz="quarter" idx="10"/>
          </p:nvPr>
        </p:nvSpPr>
        <p:spPr/>
        <p:txBody>
          <a:bodyPr/>
          <a:lstStyle/>
          <a:p>
            <a:fld id="{2948DFC8-8D5E-4426-9BAB-F9E6FB6C0077}" type="slidenum">
              <a:rPr lang="en-US" smtClean="0"/>
              <a:t>21</a:t>
            </a:fld>
            <a:endParaRPr lang="en-US"/>
          </a:p>
        </p:txBody>
      </p:sp>
    </p:spTree>
    <p:extLst>
      <p:ext uri="{BB962C8B-B14F-4D97-AF65-F5344CB8AC3E}">
        <p14:creationId xmlns:p14="http://schemas.microsoft.com/office/powerpoint/2010/main" val="4261513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if we currently use some really good surface area heuristic, there’s a chance we can create a fairly unbalanced tree. In particular, this is controlled by our insertion order. We may insert objects in such a way where the best heuristic causes a completely unbalanced</a:t>
            </a:r>
            <a:r>
              <a:rPr lang="en-US" baseline="0" dirty="0" smtClean="0"/>
              <a:t> tree.</a:t>
            </a:r>
          </a:p>
          <a:p>
            <a:endParaRPr lang="en-US" baseline="0" dirty="0" smtClean="0"/>
          </a:p>
          <a:p>
            <a:r>
              <a:rPr lang="en-US" baseline="0" dirty="0" smtClean="0"/>
              <a:t>One way to deal with this is to randomize insertion order, but as the tree is dynamically added to we might not have control of this. Because of this we need some method to forcibly re-balance the tree.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22</a:t>
            </a:fld>
            <a:endParaRPr lang="en-US"/>
          </a:p>
        </p:txBody>
      </p:sp>
    </p:spTree>
    <p:extLst>
      <p:ext uri="{BB962C8B-B14F-4D97-AF65-F5344CB8AC3E}">
        <p14:creationId xmlns:p14="http://schemas.microsoft.com/office/powerpoint/2010/main" val="3072653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method</a:t>
            </a:r>
            <a:r>
              <a:rPr lang="en-US" baseline="0" dirty="0" smtClean="0"/>
              <a:t> to rebalance the tree is to use our update to effectively create a random insertion order. By picking random nodes in the tree (not pure random but using some logical way to iterate through the tree) to re-insert our heuristic should pick a better insertion spot.</a:t>
            </a:r>
          </a:p>
          <a:p>
            <a:endParaRPr lang="en-US" baseline="0" dirty="0" smtClean="0"/>
          </a:p>
          <a:p>
            <a:r>
              <a:rPr lang="en-US" baseline="0" dirty="0" smtClean="0"/>
              <a:t>Unfortunately, this can take a very long time to balance out a bad tree so we can have a lot of frames of bad performance until then. Instead we can try a more direct approach.</a:t>
            </a:r>
          </a:p>
        </p:txBody>
      </p:sp>
      <p:sp>
        <p:nvSpPr>
          <p:cNvPr id="4" name="Slide Number Placeholder 3"/>
          <p:cNvSpPr>
            <a:spLocks noGrp="1"/>
          </p:cNvSpPr>
          <p:nvPr>
            <p:ph type="sldNum" sz="quarter" idx="10"/>
          </p:nvPr>
        </p:nvSpPr>
        <p:spPr/>
        <p:txBody>
          <a:bodyPr/>
          <a:lstStyle/>
          <a:p>
            <a:fld id="{2948DFC8-8D5E-4426-9BAB-F9E6FB6C0077}" type="slidenum">
              <a:rPr lang="en-US" smtClean="0"/>
              <a:t>23</a:t>
            </a:fld>
            <a:endParaRPr lang="en-US"/>
          </a:p>
        </p:txBody>
      </p:sp>
    </p:spTree>
    <p:extLst>
      <p:ext uri="{BB962C8B-B14F-4D97-AF65-F5344CB8AC3E}">
        <p14:creationId xmlns:p14="http://schemas.microsoft.com/office/powerpoint/2010/main" val="3398041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method is</a:t>
            </a:r>
            <a:r>
              <a:rPr lang="en-US" baseline="0" dirty="0" smtClean="0"/>
              <a:t> to force the tree to be balanced by keeping track of tree height. We can insert a node as normal using our heuristics and then if we encounter any un-balanced sub-trees we can rotate them so they are balanced. An tree rotation is just 5 simple steps. Hopefully the next pictures help to explain it.</a:t>
            </a:r>
          </a:p>
          <a:p>
            <a:endParaRPr lang="en-US" baseline="0" dirty="0" smtClean="0"/>
          </a:p>
          <a:p>
            <a:r>
              <a:rPr lang="en-US" baseline="0" dirty="0" smtClean="0"/>
              <a:t>Do note that we only fix an un-balance of more than 1.</a:t>
            </a:r>
          </a:p>
          <a:p>
            <a:endParaRPr lang="en-US" baseline="0" dirty="0" smtClean="0"/>
          </a:p>
          <a:p>
            <a:r>
              <a:rPr lang="en-US" baseline="0" dirty="0" smtClean="0"/>
              <a:t>In some previous semesters students have tried to use other algorithms instead of the one presented here. While it is true that there are other ways to rotate a tree, this one preserves more sub-trees than most other methods. Make sure to use this algorithm for your assignment otherwise you will not pass the unit tests!</a:t>
            </a:r>
          </a:p>
        </p:txBody>
      </p:sp>
      <p:sp>
        <p:nvSpPr>
          <p:cNvPr id="4" name="Slide Number Placeholder 3"/>
          <p:cNvSpPr>
            <a:spLocks noGrp="1"/>
          </p:cNvSpPr>
          <p:nvPr>
            <p:ph type="sldNum" sz="quarter" idx="10"/>
          </p:nvPr>
        </p:nvSpPr>
        <p:spPr/>
        <p:txBody>
          <a:bodyPr/>
          <a:lstStyle/>
          <a:p>
            <a:fld id="{2948DFC8-8D5E-4426-9BAB-F9E6FB6C0077}" type="slidenum">
              <a:rPr lang="en-US" smtClean="0"/>
              <a:t>24</a:t>
            </a:fld>
            <a:endParaRPr lang="en-US"/>
          </a:p>
        </p:txBody>
      </p:sp>
    </p:spTree>
    <p:extLst>
      <p:ext uri="{BB962C8B-B14F-4D97-AF65-F5344CB8AC3E}">
        <p14:creationId xmlns:p14="http://schemas.microsoft.com/office/powerpoint/2010/main" val="609383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manage to find a node that is imbalanced (that is the height difference between its 2 children is more than 1) then we have to rotate. In this case we’ll notice at node A that B has a height of 2 while C has a height of 0. The idea then is to “rotate up” node B to take the place of A.</a:t>
            </a:r>
          </a:p>
          <a:p>
            <a:endParaRPr lang="en-US" baseline="0" dirty="0" smtClean="0"/>
          </a:p>
          <a:p>
            <a:r>
              <a:rPr lang="en-US" baseline="0" dirty="0" smtClean="0"/>
              <a:t>The first step is to label the larger of the children here the pivot node. The pivot node is the one that will rotate up and replace its parent in the tree. After this we need to identify the small and large child of the pivot. This is important so that the new sub-tree we create will be balanced. If these nodes are tied then we have to just pick one (see your assignment document for which one).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25</a:t>
            </a:fld>
            <a:endParaRPr lang="en-US"/>
          </a:p>
        </p:txBody>
      </p:sp>
    </p:spTree>
    <p:extLst>
      <p:ext uri="{BB962C8B-B14F-4D97-AF65-F5344CB8AC3E}">
        <p14:creationId xmlns:p14="http://schemas.microsoft.com/office/powerpoint/2010/main" val="6238025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can split our tree into 3 different sections: the old root (our parent), the small child’s sub-tree, and then the pivot node (still connected with the larger child). We will re-link these sub-trees so that the entire sub-tree becomes balanced.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26</a:t>
            </a:fld>
            <a:endParaRPr lang="en-US"/>
          </a:p>
        </p:txBody>
      </p:sp>
    </p:spTree>
    <p:extLst>
      <p:ext uri="{BB962C8B-B14F-4D97-AF65-F5344CB8AC3E}">
        <p14:creationId xmlns:p14="http://schemas.microsoft.com/office/powerpoint/2010/main" val="33931525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are “rotating up” the pivot node (B), we need to detach</a:t>
            </a:r>
            <a:r>
              <a:rPr lang="en-US" baseline="0" dirty="0" smtClean="0"/>
              <a:t> the old parent from the pivot node’s grand-parent and then replace this connection with the pivot node. Make sure that the pivot node is put on the same side as the old parent. Also be careful in the case where the old parent was the root (the grand-parent was null). </a:t>
            </a:r>
          </a:p>
          <a:p>
            <a:endParaRPr lang="en-US" baseline="0"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27</a:t>
            </a:fld>
            <a:endParaRPr lang="en-US"/>
          </a:p>
        </p:txBody>
      </p:sp>
    </p:spTree>
    <p:extLst>
      <p:ext uri="{BB962C8B-B14F-4D97-AF65-F5344CB8AC3E}">
        <p14:creationId xmlns:p14="http://schemas.microsoft.com/office/powerpoint/2010/main" val="4155000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 rotated B up this means that A has to rotate down. As we</a:t>
            </a:r>
            <a:r>
              <a:rPr lang="en-US" baseline="0" dirty="0" smtClean="0"/>
              <a:t> left the old large child attached to B we need to attach our old parent (A) on the side were we removed the small child from.</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28</a:t>
            </a:fld>
            <a:endParaRPr lang="en-US"/>
          </a:p>
        </p:txBody>
      </p:sp>
    </p:spTree>
    <p:extLst>
      <p:ext uri="{BB962C8B-B14F-4D97-AF65-F5344CB8AC3E}">
        <p14:creationId xmlns:p14="http://schemas.microsoft.com/office/powerpoint/2010/main" val="31646800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need to re-link up the small child. Our old parent used</a:t>
            </a:r>
            <a:r>
              <a:rPr lang="en-US" baseline="0" dirty="0" smtClean="0"/>
              <a:t> to point to the </a:t>
            </a:r>
            <a:r>
              <a:rPr lang="en-US" baseline="0" dirty="0" err="1" smtClean="0"/>
              <a:t>pivote</a:t>
            </a:r>
            <a:r>
              <a:rPr lang="en-US" baseline="0" dirty="0" smtClean="0"/>
              <a:t> node as either the left or right child. We need to take this link and make it point at the small child from before.</a:t>
            </a:r>
          </a:p>
          <a:p>
            <a:endParaRPr lang="en-US" baseline="0" dirty="0" smtClean="0"/>
          </a:p>
          <a:p>
            <a:r>
              <a:rPr lang="en-US" baseline="0" dirty="0" smtClean="0"/>
              <a:t>Now with that done we should have a balanced sub-tree.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29</a:t>
            </a:fld>
            <a:endParaRPr lang="en-US"/>
          </a:p>
        </p:txBody>
      </p:sp>
    </p:spTree>
    <p:extLst>
      <p:ext uri="{BB962C8B-B14F-4D97-AF65-F5344CB8AC3E}">
        <p14:creationId xmlns:p14="http://schemas.microsoft.com/office/powerpoint/2010/main" val="421121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begs the initial question, why aabbs? Well for cheap intersection tests</a:t>
            </a:r>
            <a:r>
              <a:rPr lang="en-US" baseline="0" dirty="0" smtClean="0"/>
              <a:t> aabbs and spheres can’t be beat. Aabbs are cheaper to compute for an object which is also a plus. But the biggest factor is that aabbs tend to stack in a hierarchy better than spheres. Another way to put it: an aabb of two aabbs tends to be smaller than a sphere of two spheres. Of course an </a:t>
            </a:r>
            <a:r>
              <a:rPr lang="en-US" baseline="0" dirty="0" err="1" smtClean="0"/>
              <a:t>obb</a:t>
            </a:r>
            <a:r>
              <a:rPr lang="en-US" baseline="0" dirty="0" smtClean="0"/>
              <a:t> would be even better than an aabb, but computation and intersection costs tend to make this not an option.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a:t>
            </a:fld>
            <a:endParaRPr lang="en-US"/>
          </a:p>
        </p:txBody>
      </p:sp>
    </p:spTree>
    <p:extLst>
      <p:ext uri="{BB962C8B-B14F-4D97-AF65-F5344CB8AC3E}">
        <p14:creationId xmlns:p14="http://schemas.microsoft.com/office/powerpoint/2010/main" val="41945971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obviously need to check for a re-balance on insertion and removal, but what exactly do we need to check for re-balance. </a:t>
            </a:r>
          </a:p>
          <a:p>
            <a:endParaRPr lang="en-US" baseline="0" dirty="0" smtClean="0"/>
          </a:p>
          <a:p>
            <a:r>
              <a:rPr lang="en-US" baseline="0" dirty="0" smtClean="0"/>
              <a:t>Well on an insert we ended up at a leaf node. That leaf can’t be unbalanced so just check the parent and above (the parent and grandparent shouldn’t ever be unbalanced but we need to update their aabbs and height anyways). We have to check for an unbalanced node at each level because we could have various unbalanced sub-trees.</a:t>
            </a:r>
          </a:p>
          <a:p>
            <a:endParaRPr lang="en-US" baseline="0" dirty="0" smtClean="0"/>
          </a:p>
          <a:p>
            <a:r>
              <a:rPr lang="en-US" baseline="0" dirty="0" smtClean="0"/>
              <a:t>Removal is similar, we need to check the old grand-parent and above for re-balance.</a:t>
            </a:r>
          </a:p>
          <a:p>
            <a:endParaRPr lang="en-US" baseline="0" dirty="0" smtClean="0"/>
          </a:p>
          <a:p>
            <a:r>
              <a:rPr lang="en-US" baseline="0" dirty="0" smtClean="0"/>
              <a:t>Do note that we need to update the aabb and heights after any rotations!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30</a:t>
            </a:fld>
            <a:endParaRPr lang="en-US"/>
          </a:p>
        </p:txBody>
      </p:sp>
    </p:spTree>
    <p:extLst>
      <p:ext uri="{BB962C8B-B14F-4D97-AF65-F5344CB8AC3E}">
        <p14:creationId xmlns:p14="http://schemas.microsoft.com/office/powerpoint/2010/main" val="2672258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a removal that can result in more than one rotation in the tree. You must continue up the tree checking for any imbalanced nodes until</a:t>
            </a:r>
            <a:r>
              <a:rPr lang="en-US" baseline="0" dirty="0" smtClean="0"/>
              <a:t> you reach the root!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31</a:t>
            </a:fld>
            <a:endParaRPr lang="en-US"/>
          </a:p>
        </p:txBody>
      </p:sp>
    </p:spTree>
    <p:extLst>
      <p:ext uri="{BB962C8B-B14F-4D97-AF65-F5344CB8AC3E}">
        <p14:creationId xmlns:p14="http://schemas.microsoft.com/office/powerpoint/2010/main" val="18013767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which is better between tree rotations and randomization. Well the rotations </a:t>
            </a:r>
            <a:r>
              <a:rPr lang="en-US" baseline="0" dirty="0" smtClean="0"/>
              <a:t>will definitely fix any issues much quicker than randomization. Also if a tree is already balanced then rotations are faster. That said, tree rotations check anytime an update is performed where randomization only happens a few times per frame. Hence all insertion/removals are a little slower with rotations while randomization is a fixed overhead.</a:t>
            </a:r>
          </a:p>
          <a:p>
            <a:endParaRPr lang="en-US" baseline="0" dirty="0" smtClean="0"/>
          </a:p>
          <a:p>
            <a:r>
              <a:rPr lang="en-US" baseline="0" dirty="0" smtClean="0"/>
              <a:t>There is one more interesting thought to note though, is a balanced tree better? Technically we don’t really care about balance due to height, but rather surface area, but at the same time we can’t have a completely imbalanced tree (by height) otherwise we just have a list. However there are some cases where a huge imbalance is better, namely with large size disparities. If we have one really large object it would be good if it sat near the root and didn’t inflate any other nodes. By relying on the surface area heuristic we’re likely to have this happen.</a:t>
            </a:r>
          </a:p>
          <a:p>
            <a:endParaRPr lang="en-US" baseline="0" dirty="0" smtClean="0"/>
          </a:p>
          <a:p>
            <a:r>
              <a:rPr lang="en-US" baseline="0" dirty="0" smtClean="0"/>
              <a:t>To be honest, I don’t have an answer on this. I personally have both implemented and physics uses randomization while graphics uses tree rotations.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32</a:t>
            </a:fld>
            <a:endParaRPr lang="en-US"/>
          </a:p>
        </p:txBody>
      </p:sp>
    </p:spTree>
    <p:extLst>
      <p:ext uri="{BB962C8B-B14F-4D97-AF65-F5344CB8AC3E}">
        <p14:creationId xmlns:p14="http://schemas.microsoft.com/office/powerpoint/2010/main" val="9591042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Performing</a:t>
            </a:r>
            <a:r>
              <a:rPr lang="en-US" baseline="0" dirty="0" smtClean="0"/>
              <a:t> a generic shape cast is very simple. At each given step just check if the query shape overlaps the node’s aabb (or check the query shape’s aabb). If it doesn’t then return, otherwise you recurse down both children.</a:t>
            </a:r>
          </a:p>
        </p:txBody>
      </p:sp>
      <p:sp>
        <p:nvSpPr>
          <p:cNvPr id="4" name="Slide Number Placeholder 3"/>
          <p:cNvSpPr>
            <a:spLocks noGrp="1"/>
          </p:cNvSpPr>
          <p:nvPr>
            <p:ph type="sldNum" sz="quarter" idx="10"/>
          </p:nvPr>
        </p:nvSpPr>
        <p:spPr/>
        <p:txBody>
          <a:bodyPr/>
          <a:lstStyle/>
          <a:p>
            <a:fld id="{2948DFC8-8D5E-4426-9BAB-F9E6FB6C0077}" type="slidenum">
              <a:rPr lang="en-US" smtClean="0"/>
              <a:t>33</a:t>
            </a:fld>
            <a:endParaRPr lang="en-US"/>
          </a:p>
        </p:txBody>
      </p:sp>
    </p:spTree>
    <p:extLst>
      <p:ext uri="{BB962C8B-B14F-4D97-AF65-F5344CB8AC3E}">
        <p14:creationId xmlns:p14="http://schemas.microsoft.com/office/powerpoint/2010/main" val="3296860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Frustum casting can be</a:t>
            </a:r>
            <a:r>
              <a:rPr lang="en-US" baseline="0" dirty="0" smtClean="0"/>
              <a:t> specialized for an </a:t>
            </a:r>
            <a:r>
              <a:rPr lang="en-US" baseline="0" dirty="0" err="1" smtClean="0"/>
              <a:t>aabb</a:t>
            </a:r>
            <a:r>
              <a:rPr lang="en-US" baseline="0" dirty="0" smtClean="0"/>
              <a:t> tree to get better performance. The base case is when a frustum intersects a node’s </a:t>
            </a:r>
            <a:r>
              <a:rPr lang="en-US" baseline="0" dirty="0" err="1" smtClean="0"/>
              <a:t>aabb</a:t>
            </a:r>
            <a:r>
              <a:rPr lang="en-US" baseline="0" dirty="0" smtClean="0"/>
              <a:t>, in this case we have to recurse into both children until we hit a leaf node. If we hit a leaf then we add the client data as a result. The more interesting cases come when the frustum doesn’t intersect or completely contains a node’s </a:t>
            </a:r>
            <a:r>
              <a:rPr lang="en-US" baseline="0" dirty="0" err="1" smtClean="0"/>
              <a:t>aabb</a:t>
            </a:r>
            <a:r>
              <a:rPr lang="en-US" baseline="0" dirty="0" smtClean="0"/>
              <a:t>.</a:t>
            </a:r>
          </a:p>
          <a:p>
            <a:endParaRPr lang="en-US" baseline="0" dirty="0" smtClean="0"/>
          </a:p>
          <a:p>
            <a:r>
              <a:rPr lang="en-US" baseline="0" dirty="0" smtClean="0"/>
              <a:t>If a frustum doesn’t intersect a node’s </a:t>
            </a:r>
            <a:r>
              <a:rPr lang="en-US" baseline="0" dirty="0" err="1" smtClean="0"/>
              <a:t>aabb</a:t>
            </a:r>
            <a:r>
              <a:rPr lang="en-US" baseline="0" dirty="0" smtClean="0"/>
              <a:t> then there’s no point in checking children nodes, they are by definition outside the frustum as well. No more recursion or checks of any kind should happen with the node’s sub-tree. This speeds up queries by rejecting large sub-trees that are pointless to check.</a:t>
            </a:r>
          </a:p>
          <a:p>
            <a:endParaRPr lang="en-US" baseline="0" dirty="0" smtClean="0"/>
          </a:p>
          <a:p>
            <a:r>
              <a:rPr lang="en-US" baseline="0" dirty="0" smtClean="0"/>
              <a:t>The other important case to consider is when a frustum full contains a node’s </a:t>
            </a:r>
            <a:r>
              <a:rPr lang="en-US" baseline="0" dirty="0" err="1" smtClean="0"/>
              <a:t>aabb</a:t>
            </a:r>
            <a:r>
              <a:rPr lang="en-US" baseline="0" dirty="0" smtClean="0"/>
              <a:t>. In this case all child node’s are also completely contained within the frustum due to how the tree is constructed. In this case all leaf children of this node should be added as a result with no further </a:t>
            </a:r>
            <a:r>
              <a:rPr lang="en-US" baseline="0" dirty="0" err="1" smtClean="0"/>
              <a:t>aabb</a:t>
            </a:r>
            <a:r>
              <a:rPr lang="en-US" baseline="0" dirty="0" smtClean="0"/>
              <a:t> tests.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we can look at</a:t>
            </a:r>
            <a:r>
              <a:rPr lang="en-US" baseline="0" dirty="0" smtClean="0"/>
              <a:t> a few examples to determine how much we prune and if we can do any better.</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34</a:t>
            </a:fld>
            <a:endParaRPr lang="en-US"/>
          </a:p>
        </p:txBody>
      </p:sp>
    </p:spTree>
    <p:extLst>
      <p:ext uri="{BB962C8B-B14F-4D97-AF65-F5344CB8AC3E}">
        <p14:creationId xmlns:p14="http://schemas.microsoft.com/office/powerpoint/2010/main" val="1987053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simplest example is one where the frustum completely contains the tree. </a:t>
            </a:r>
          </a:p>
          <a:p>
            <a:endParaRPr lang="en-US" baseline="0" dirty="0" smtClean="0"/>
          </a:p>
          <a:p>
            <a:r>
              <a:rPr lang="en-US" baseline="0" dirty="0" smtClean="0"/>
              <a:t>On the right is a tree hierarchy. To the left is the geometric representation of this tree. The box with arrows pointing in is the frustum we are testing against our tree. So in this case how many </a:t>
            </a:r>
            <a:r>
              <a:rPr lang="en-US" baseline="0" dirty="0" err="1" smtClean="0"/>
              <a:t>FrustumAabb</a:t>
            </a:r>
            <a:r>
              <a:rPr lang="en-US" baseline="0" dirty="0" smtClean="0"/>
              <a:t> tests are required?</a:t>
            </a:r>
          </a:p>
          <a:p>
            <a:endParaRPr lang="en-US" baseline="0" dirty="0" smtClean="0"/>
          </a:p>
          <a:p>
            <a:r>
              <a:rPr lang="en-US" baseline="0" dirty="0" smtClean="0"/>
              <a:t>The frustum should test against node G and determine that it is completely contained. Since this node is completely contained we should add all children nodes with no further tests, resulting in exactly one </a:t>
            </a:r>
            <a:r>
              <a:rPr lang="en-US" baseline="0" dirty="0" err="1" smtClean="0"/>
              <a:t>FrustumAabb</a:t>
            </a:r>
            <a:r>
              <a:rPr lang="en-US" baseline="0" dirty="0" smtClean="0"/>
              <a:t> test. It becomes important to look at </a:t>
            </a:r>
            <a:r>
              <a:rPr lang="en-US" baseline="0" dirty="0" err="1" smtClean="0"/>
              <a:t>PlaneAabb</a:t>
            </a:r>
            <a:r>
              <a:rPr lang="en-US" baseline="0" dirty="0" smtClean="0"/>
              <a:t> tests as well. As a frustum test is 6 plane tests, to get results will also take 6 (for a 3d frustum) </a:t>
            </a:r>
            <a:r>
              <a:rPr lang="en-US" baseline="0" dirty="0" err="1" smtClean="0"/>
              <a:t>PlaneAabb</a:t>
            </a:r>
            <a:r>
              <a:rPr lang="en-US" baseline="0" dirty="0" smtClean="0"/>
              <a:t> tests.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35</a:t>
            </a:fld>
            <a:endParaRPr lang="en-US"/>
          </a:p>
        </p:txBody>
      </p:sp>
    </p:spTree>
    <p:extLst>
      <p:ext uri="{BB962C8B-B14F-4D97-AF65-F5344CB8AC3E}">
        <p14:creationId xmlns:p14="http://schemas.microsoft.com/office/powerpoint/2010/main" val="3978960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more interesting</a:t>
            </a:r>
            <a:r>
              <a:rPr lang="en-US" baseline="0" dirty="0" smtClean="0"/>
              <a:t> example lets look at a case where the root node is completely outside the frustum. I’ve numbered the frustum planes here so we can determine the order we check them in.</a:t>
            </a:r>
          </a:p>
          <a:p>
            <a:endParaRPr lang="en-US" baseline="0" dirty="0" smtClean="0"/>
          </a:p>
          <a:p>
            <a:r>
              <a:rPr lang="en-US" baseline="0" dirty="0" smtClean="0"/>
              <a:t>As the root node is completely outside of the frustum we should terminate again with only 1 </a:t>
            </a:r>
            <a:r>
              <a:rPr lang="en-US" baseline="0" dirty="0" err="1" smtClean="0"/>
              <a:t>FrustumAabb</a:t>
            </a:r>
            <a:r>
              <a:rPr lang="en-US" baseline="0" dirty="0" smtClean="0"/>
              <a:t> test. Now what about plane tests? Since the root is outside plane 0 we can actually terminate after only one </a:t>
            </a:r>
            <a:r>
              <a:rPr lang="en-US" baseline="0" dirty="0" err="1" smtClean="0"/>
              <a:t>PlaneAabb</a:t>
            </a:r>
            <a:r>
              <a:rPr lang="en-US" baseline="0" dirty="0" smtClean="0"/>
              <a:t> test! We got the best performance we could have hoped for!</a:t>
            </a:r>
          </a:p>
        </p:txBody>
      </p:sp>
      <p:sp>
        <p:nvSpPr>
          <p:cNvPr id="4" name="Slide Number Placeholder 3"/>
          <p:cNvSpPr>
            <a:spLocks noGrp="1"/>
          </p:cNvSpPr>
          <p:nvPr>
            <p:ph type="sldNum" sz="quarter" idx="10"/>
          </p:nvPr>
        </p:nvSpPr>
        <p:spPr/>
        <p:txBody>
          <a:bodyPr/>
          <a:lstStyle/>
          <a:p>
            <a:fld id="{2948DFC8-8D5E-4426-9BAB-F9E6FB6C0077}" type="slidenum">
              <a:rPr lang="en-US" smtClean="0"/>
              <a:t>36</a:t>
            </a:fld>
            <a:endParaRPr lang="en-US"/>
          </a:p>
        </p:txBody>
      </p:sp>
    </p:spTree>
    <p:extLst>
      <p:ext uri="{BB962C8B-B14F-4D97-AF65-F5344CB8AC3E}">
        <p14:creationId xmlns:p14="http://schemas.microsoft.com/office/powerpoint/2010/main" val="17676094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we’ll perform the same</a:t>
            </a:r>
            <a:r>
              <a:rPr lang="en-US" baseline="0" dirty="0" smtClean="0"/>
              <a:t> test but put the frustum outside on the right of the root. Note that in this case we still terminate after only one </a:t>
            </a:r>
            <a:r>
              <a:rPr lang="en-US" baseline="0" dirty="0" err="1" smtClean="0"/>
              <a:t>FrustumAabb</a:t>
            </a:r>
            <a:r>
              <a:rPr lang="en-US" baseline="0" dirty="0" smtClean="0"/>
              <a:t> test, but it’ll take 3 </a:t>
            </a:r>
            <a:r>
              <a:rPr lang="en-US" baseline="0" dirty="0" err="1" smtClean="0"/>
              <a:t>PlaneAabb</a:t>
            </a:r>
            <a:r>
              <a:rPr lang="en-US" baseline="0" dirty="0" smtClean="0"/>
              <a:t> tests to determine that the root is outside the frustum.</a:t>
            </a:r>
          </a:p>
        </p:txBody>
      </p:sp>
      <p:sp>
        <p:nvSpPr>
          <p:cNvPr id="4" name="Slide Number Placeholder 3"/>
          <p:cNvSpPr>
            <a:spLocks noGrp="1"/>
          </p:cNvSpPr>
          <p:nvPr>
            <p:ph type="sldNum" sz="quarter" idx="10"/>
          </p:nvPr>
        </p:nvSpPr>
        <p:spPr/>
        <p:txBody>
          <a:bodyPr/>
          <a:lstStyle/>
          <a:p>
            <a:fld id="{2948DFC8-8D5E-4426-9BAB-F9E6FB6C0077}" type="slidenum">
              <a:rPr lang="en-US" smtClean="0"/>
              <a:t>37</a:t>
            </a:fld>
            <a:endParaRPr lang="en-US"/>
          </a:p>
        </p:txBody>
      </p:sp>
    </p:spTree>
    <p:extLst>
      <p:ext uri="{BB962C8B-B14F-4D97-AF65-F5344CB8AC3E}">
        <p14:creationId xmlns:p14="http://schemas.microsoft.com/office/powerpoint/2010/main" val="1895273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unfortunate as we could take anywhere from 1 to 6 plane tests to early out. If we simply get lucky we could save a lot of tests. What if we could somehow make an educated guess that would almost always start with the plane that would return outside?</a:t>
            </a:r>
          </a:p>
          <a:p>
            <a:endParaRPr lang="en-US" baseline="0" dirty="0" smtClean="0"/>
          </a:p>
          <a:p>
            <a:r>
              <a:rPr lang="en-US" baseline="0" dirty="0" smtClean="0"/>
              <a:t>We can actually do this surprisingly easily. Games tend to have a high amount of coherency, that is objects don’t move around much from one frame to the next. This leads to the observation that if a node was outside of a particular plane last frame then it’s likely to be outside that same plane this frame!</a:t>
            </a:r>
          </a:p>
          <a:p>
            <a:endParaRPr lang="en-US" baseline="0" dirty="0" smtClean="0"/>
          </a:p>
          <a:p>
            <a:r>
              <a:rPr lang="en-US" baseline="0" dirty="0" smtClean="0"/>
              <a:t>So how can we actually implement this? Luckily it’s quite simple, just store that last plane index that a node was outside of on the node itself. If this index is still the one we’re outside of then we’ll early out right away. If it’s not then we may have to check all 6 planes, but we would’ve had to do that anyways. The only downside is we have to store more memory.</a:t>
            </a:r>
          </a:p>
          <a:p>
            <a:endParaRPr lang="en-US" baseline="0" dirty="0" smtClean="0"/>
          </a:p>
          <a:p>
            <a:r>
              <a:rPr lang="en-US" baseline="0" dirty="0" smtClean="0"/>
              <a:t>With this, we can assume that we’ll perform the minimum number of tests necessary to collect all nodes in a tree.</a:t>
            </a:r>
          </a:p>
        </p:txBody>
      </p:sp>
      <p:sp>
        <p:nvSpPr>
          <p:cNvPr id="4" name="Slide Number Placeholder 3"/>
          <p:cNvSpPr>
            <a:spLocks noGrp="1"/>
          </p:cNvSpPr>
          <p:nvPr>
            <p:ph type="sldNum" sz="quarter" idx="10"/>
          </p:nvPr>
        </p:nvSpPr>
        <p:spPr/>
        <p:txBody>
          <a:bodyPr/>
          <a:lstStyle/>
          <a:p>
            <a:fld id="{2948DFC8-8D5E-4426-9BAB-F9E6FB6C0077}" type="slidenum">
              <a:rPr lang="en-US" smtClean="0"/>
              <a:t>38</a:t>
            </a:fld>
            <a:endParaRPr lang="en-US"/>
          </a:p>
        </p:txBody>
      </p:sp>
    </p:spTree>
    <p:extLst>
      <p:ext uri="{BB962C8B-B14F-4D97-AF65-F5344CB8AC3E}">
        <p14:creationId xmlns:p14="http://schemas.microsoft.com/office/powerpoint/2010/main" val="3994162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do the last few examples assuming that our last axis was correctly</a:t>
            </a:r>
            <a:r>
              <a:rPr lang="en-US" baseline="0" dirty="0" smtClean="0"/>
              <a:t> cached. This is a slightly more complicated test so let’s break this into pieces:</a:t>
            </a:r>
          </a:p>
          <a:p>
            <a:endParaRPr lang="en-US" baseline="0" dirty="0" smtClean="0"/>
          </a:p>
          <a:p>
            <a:r>
              <a:rPr lang="en-US" baseline="0" dirty="0" smtClean="0"/>
              <a:t>We start with node G but we get an Intersection result which takes 1 </a:t>
            </a:r>
            <a:r>
              <a:rPr lang="en-US" baseline="0" dirty="0" err="1" smtClean="0"/>
              <a:t>FrustumAabb</a:t>
            </a:r>
            <a:r>
              <a:rPr lang="en-US" baseline="0" dirty="0" smtClean="0"/>
              <a:t> and 6 </a:t>
            </a:r>
            <a:r>
              <a:rPr lang="en-US" baseline="0" dirty="0" err="1" smtClean="0"/>
              <a:t>PlaneAabb</a:t>
            </a:r>
            <a:r>
              <a:rPr lang="en-US" baseline="0" dirty="0" smtClean="0"/>
              <a:t> tests.</a:t>
            </a:r>
          </a:p>
          <a:p>
            <a:r>
              <a:rPr lang="en-US" baseline="0" dirty="0" smtClean="0"/>
              <a:t>Now we </a:t>
            </a:r>
            <a:r>
              <a:rPr lang="en-US" baseline="0" dirty="0" err="1" smtClean="0"/>
              <a:t>recurse</a:t>
            </a:r>
            <a:r>
              <a:rPr lang="en-US" baseline="0" dirty="0" smtClean="0"/>
              <a:t>, let’s first look at F. F is outside the frustum so we should be able to terminate with only 1 </a:t>
            </a:r>
            <a:r>
              <a:rPr lang="en-US" baseline="0" dirty="0" err="1" smtClean="0"/>
              <a:t>FrustumAabb</a:t>
            </a:r>
            <a:r>
              <a:rPr lang="en-US" baseline="0" dirty="0" smtClean="0"/>
              <a:t> and 1 </a:t>
            </a:r>
            <a:r>
              <a:rPr lang="en-US" baseline="0" dirty="0" err="1" smtClean="0"/>
              <a:t>PlaneAabb</a:t>
            </a:r>
            <a:r>
              <a:rPr lang="en-US" baseline="0" dirty="0" smtClean="0"/>
              <a:t> test.</a:t>
            </a:r>
          </a:p>
          <a:p>
            <a:r>
              <a:rPr lang="en-US" baseline="0" dirty="0" smtClean="0"/>
              <a:t>Now for node E. E is completely contained within the frustum so it only takes 1 </a:t>
            </a:r>
            <a:r>
              <a:rPr lang="en-US" baseline="0" dirty="0" err="1" smtClean="0"/>
              <a:t>FrustumAabb</a:t>
            </a:r>
            <a:r>
              <a:rPr lang="en-US" baseline="0" dirty="0" smtClean="0"/>
              <a:t> test. Unfortunately, there’s no way to lower the plane tests so we still have a total of 6 </a:t>
            </a:r>
            <a:r>
              <a:rPr lang="en-US" baseline="0" dirty="0" err="1" smtClean="0"/>
              <a:t>PlaneAabb</a:t>
            </a:r>
            <a:r>
              <a:rPr lang="en-US" baseline="0" dirty="0" smtClean="0"/>
              <a:t> tests required.</a:t>
            </a:r>
          </a:p>
          <a:p>
            <a:endParaRPr lang="en-US" baseline="0" dirty="0" smtClean="0"/>
          </a:p>
          <a:p>
            <a:r>
              <a:rPr lang="en-US" baseline="0" dirty="0" smtClean="0"/>
              <a:t>This test takes a total of 3 </a:t>
            </a:r>
            <a:r>
              <a:rPr lang="en-US" baseline="0" dirty="0" err="1" smtClean="0"/>
              <a:t>FrustumAabb</a:t>
            </a:r>
            <a:r>
              <a:rPr lang="en-US" baseline="0" dirty="0" smtClean="0"/>
              <a:t> tests and 13 </a:t>
            </a:r>
            <a:r>
              <a:rPr lang="en-US" baseline="0" dirty="0" err="1" smtClean="0"/>
              <a:t>PlaneAabb</a:t>
            </a:r>
            <a:r>
              <a:rPr lang="en-US" baseline="0" dirty="0" smtClean="0"/>
              <a:t> tests.</a:t>
            </a:r>
          </a:p>
        </p:txBody>
      </p:sp>
      <p:sp>
        <p:nvSpPr>
          <p:cNvPr id="4" name="Slide Number Placeholder 3"/>
          <p:cNvSpPr>
            <a:spLocks noGrp="1"/>
          </p:cNvSpPr>
          <p:nvPr>
            <p:ph type="sldNum" sz="quarter" idx="10"/>
          </p:nvPr>
        </p:nvSpPr>
        <p:spPr/>
        <p:txBody>
          <a:bodyPr/>
          <a:lstStyle/>
          <a:p>
            <a:fld id="{2948DFC8-8D5E-4426-9BAB-F9E6FB6C0077}" type="slidenum">
              <a:rPr lang="en-US" smtClean="0"/>
              <a:t>39</a:t>
            </a:fld>
            <a:endParaRPr lang="en-US"/>
          </a:p>
        </p:txBody>
      </p:sp>
    </p:spTree>
    <p:extLst>
      <p:ext uri="{BB962C8B-B14F-4D97-AF65-F5344CB8AC3E}">
        <p14:creationId xmlns:p14="http://schemas.microsoft.com/office/powerpoint/2010/main" val="144362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most part I’ll focus</a:t>
            </a:r>
            <a:r>
              <a:rPr lang="en-US" baseline="0" dirty="0" smtClean="0"/>
              <a:t> on dynamic tree building. We typically have games where objects are created and destroyed often so we need to have some way to incrementally insert/remove objects in the tree.</a:t>
            </a:r>
          </a:p>
          <a:p>
            <a:endParaRPr lang="en-US" baseline="0" dirty="0" smtClean="0"/>
          </a:p>
          <a:p>
            <a:r>
              <a:rPr lang="en-US" dirty="0" smtClean="0"/>
              <a:t>That being</a:t>
            </a:r>
            <a:r>
              <a:rPr lang="en-US" baseline="0" dirty="0" smtClean="0"/>
              <a:t> said, I will talk later about some static tree building techniques. Static building tends to produce a more tight-fit tree, but at a very large cost. This can still be useful for static mesh mid-phases and even sometimes on the first build of a scene. Also, statically built trees can be updated just the same as dynamically built ones. Dynamic updates are far easier to understand though so I’ll start with that.</a:t>
            </a:r>
          </a:p>
        </p:txBody>
      </p:sp>
      <p:sp>
        <p:nvSpPr>
          <p:cNvPr id="4" name="Slide Number Placeholder 3"/>
          <p:cNvSpPr>
            <a:spLocks noGrp="1"/>
          </p:cNvSpPr>
          <p:nvPr>
            <p:ph type="sldNum" sz="quarter" idx="10"/>
          </p:nvPr>
        </p:nvSpPr>
        <p:spPr/>
        <p:txBody>
          <a:bodyPr/>
          <a:lstStyle/>
          <a:p>
            <a:fld id="{2948DFC8-8D5E-4426-9BAB-F9E6FB6C0077}" type="slidenum">
              <a:rPr lang="en-US" smtClean="0"/>
              <a:t>4</a:t>
            </a:fld>
            <a:endParaRPr lang="en-US"/>
          </a:p>
        </p:txBody>
      </p:sp>
    </p:spTree>
    <p:extLst>
      <p:ext uri="{BB962C8B-B14F-4D97-AF65-F5344CB8AC3E}">
        <p14:creationId xmlns:p14="http://schemas.microsoft.com/office/powerpoint/2010/main" val="26097439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last example we’ll look at the most complicated one.</a:t>
            </a:r>
          </a:p>
          <a:p>
            <a:endParaRPr lang="en-US" baseline="0" dirty="0" smtClean="0"/>
          </a:p>
          <a:p>
            <a:r>
              <a:rPr lang="en-US" baseline="0" dirty="0" smtClean="0"/>
              <a:t>Node G is an intersection: 1 </a:t>
            </a:r>
            <a:r>
              <a:rPr lang="en-US" baseline="0" dirty="0" err="1" smtClean="0"/>
              <a:t>FrustumAabb</a:t>
            </a:r>
            <a:r>
              <a:rPr lang="en-US" baseline="0" dirty="0" smtClean="0"/>
              <a:t> and 6 </a:t>
            </a:r>
            <a:r>
              <a:rPr lang="en-US" baseline="0" dirty="0" err="1" smtClean="0"/>
              <a:t>PlaneAabb</a:t>
            </a:r>
            <a:r>
              <a:rPr lang="en-US" baseline="0" dirty="0" smtClean="0"/>
              <a:t> tests.</a:t>
            </a:r>
          </a:p>
          <a:p>
            <a:r>
              <a:rPr lang="en-US" baseline="0" dirty="0" smtClean="0"/>
              <a:t>Node F is outside: 1 </a:t>
            </a:r>
            <a:r>
              <a:rPr lang="en-US" baseline="0" dirty="0" err="1" smtClean="0"/>
              <a:t>FrustumAabb</a:t>
            </a:r>
            <a:r>
              <a:rPr lang="en-US" baseline="0" dirty="0" smtClean="0"/>
              <a:t> and 1 </a:t>
            </a:r>
            <a:r>
              <a:rPr lang="en-US" baseline="0" dirty="0" err="1" smtClean="0"/>
              <a:t>PlaneAabb</a:t>
            </a:r>
            <a:r>
              <a:rPr lang="en-US" baseline="0" dirty="0" smtClean="0"/>
              <a:t> test.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Node E is an intersection: 1 </a:t>
            </a:r>
            <a:r>
              <a:rPr lang="en-US" baseline="0" dirty="0" err="1" smtClean="0"/>
              <a:t>FrustumAabb</a:t>
            </a:r>
            <a:r>
              <a:rPr lang="en-US" baseline="0" dirty="0" smtClean="0"/>
              <a:t> and 6 </a:t>
            </a:r>
            <a:r>
              <a:rPr lang="en-US" baseline="0" dirty="0" err="1" smtClean="0"/>
              <a:t>PlaneAabb</a:t>
            </a:r>
            <a:r>
              <a:rPr lang="en-US" baseline="0" dirty="0" smtClean="0"/>
              <a:t> tests.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Node A is outside: 1 </a:t>
            </a:r>
            <a:r>
              <a:rPr lang="en-US" baseline="0" dirty="0" err="1" smtClean="0"/>
              <a:t>FrustumAabb</a:t>
            </a:r>
            <a:r>
              <a:rPr lang="en-US" baseline="0" dirty="0" smtClean="0"/>
              <a:t> and 1 </a:t>
            </a:r>
            <a:r>
              <a:rPr lang="en-US" baseline="0" dirty="0" err="1" smtClean="0"/>
              <a:t>PlaneAabb</a:t>
            </a:r>
            <a:r>
              <a:rPr lang="en-US" baseline="0" dirty="0" smtClean="0"/>
              <a:t> test.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Node B is inside: 1 </a:t>
            </a:r>
            <a:r>
              <a:rPr lang="en-US" baseline="0" dirty="0" err="1" smtClean="0"/>
              <a:t>FrustumAabb</a:t>
            </a:r>
            <a:r>
              <a:rPr lang="en-US" baseline="0" dirty="0" smtClean="0"/>
              <a:t> and 6 </a:t>
            </a:r>
            <a:r>
              <a:rPr lang="en-US" baseline="0" dirty="0" err="1" smtClean="0"/>
              <a:t>PlaneAabb</a:t>
            </a:r>
            <a:r>
              <a:rPr lang="en-US" baseline="0" dirty="0" smtClean="0"/>
              <a:t> tests.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Total this takes 5 </a:t>
            </a:r>
            <a:r>
              <a:rPr lang="en-US" baseline="0" dirty="0" err="1" smtClean="0"/>
              <a:t>FrustumAabb</a:t>
            </a:r>
            <a:r>
              <a:rPr lang="en-US" baseline="0" dirty="0" smtClean="0"/>
              <a:t> and 20 </a:t>
            </a:r>
            <a:r>
              <a:rPr lang="en-US" baseline="0" dirty="0" err="1" smtClean="0"/>
              <a:t>PlaneAabb</a:t>
            </a:r>
            <a:r>
              <a:rPr lang="en-US" baseline="0" dirty="0" smtClean="0"/>
              <a:t> tests.</a:t>
            </a:r>
          </a:p>
        </p:txBody>
      </p:sp>
      <p:sp>
        <p:nvSpPr>
          <p:cNvPr id="4" name="Slide Number Placeholder 3"/>
          <p:cNvSpPr>
            <a:spLocks noGrp="1"/>
          </p:cNvSpPr>
          <p:nvPr>
            <p:ph type="sldNum" sz="quarter" idx="10"/>
          </p:nvPr>
        </p:nvSpPr>
        <p:spPr/>
        <p:txBody>
          <a:bodyPr/>
          <a:lstStyle/>
          <a:p>
            <a:fld id="{2948DFC8-8D5E-4426-9BAB-F9E6FB6C0077}" type="slidenum">
              <a:rPr lang="en-US" smtClean="0"/>
              <a:t>40</a:t>
            </a:fld>
            <a:endParaRPr lang="en-US"/>
          </a:p>
        </p:txBody>
      </p:sp>
    </p:spTree>
    <p:extLst>
      <p:ext uri="{BB962C8B-B14F-4D97-AF65-F5344CB8AC3E}">
        <p14:creationId xmlns:p14="http://schemas.microsoft.com/office/powerpoint/2010/main" val="15348702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ray-casting is very simple. Simply </a:t>
            </a:r>
            <a:r>
              <a:rPr lang="en-US" dirty="0" err="1" smtClean="0"/>
              <a:t>recurse</a:t>
            </a:r>
            <a:r>
              <a:rPr lang="en-US" dirty="0" smtClean="0"/>
              <a:t> down any node</a:t>
            </a:r>
            <a:r>
              <a:rPr lang="en-US" baseline="0" dirty="0" smtClean="0"/>
              <a:t> that is hit.</a:t>
            </a:r>
          </a:p>
          <a:p>
            <a:endParaRPr lang="en-US" baseline="0" dirty="0" smtClean="0"/>
          </a:p>
          <a:p>
            <a:r>
              <a:rPr lang="en-US" baseline="0" dirty="0" smtClean="0"/>
              <a:t>The only other thing to talk about with ray-casting is how you can optimize a </a:t>
            </a:r>
            <a:r>
              <a:rPr lang="en-US" baseline="0" dirty="0" err="1" smtClean="0"/>
              <a:t>raycast</a:t>
            </a:r>
            <a:r>
              <a:rPr lang="en-US" baseline="0" dirty="0" smtClean="0"/>
              <a:t> that only cares about the first time of impact. This is significantly trickier than one would think.</a:t>
            </a:r>
            <a:endParaRPr lang="en-US"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41</a:t>
            </a:fld>
            <a:endParaRPr lang="en-US"/>
          </a:p>
        </p:txBody>
      </p:sp>
    </p:spTree>
    <p:extLst>
      <p:ext uri="{BB962C8B-B14F-4D97-AF65-F5344CB8AC3E}">
        <p14:creationId xmlns:p14="http://schemas.microsoft.com/office/powerpoint/2010/main" val="32558033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a:t>
            </a:r>
            <a:r>
              <a:rPr lang="en-US" baseline="0" dirty="0" smtClean="0"/>
              <a:t> idea one might try for an efficient ray-cast is to determine the t-values for when you hit each child-</a:t>
            </a:r>
            <a:r>
              <a:rPr lang="en-US" baseline="0" dirty="0" err="1" smtClean="0"/>
              <a:t>aabb</a:t>
            </a:r>
            <a:r>
              <a:rPr lang="en-US" baseline="0" dirty="0" smtClean="0"/>
              <a:t> and only traverse into the first one you hit. The algorithm would simply terminate when you hit a leaf node and that would be the first one you hit right?</a:t>
            </a:r>
          </a:p>
          <a:p>
            <a:endParaRPr lang="en-US" baseline="0" dirty="0" smtClean="0"/>
          </a:p>
          <a:p>
            <a:r>
              <a:rPr lang="en-US" baseline="0" dirty="0" smtClean="0"/>
              <a:t>There’s a few problems with this but let’s start with the most obvious one…</a:t>
            </a:r>
            <a:endParaRPr lang="en-US"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42</a:t>
            </a:fld>
            <a:endParaRPr lang="en-US"/>
          </a:p>
        </p:txBody>
      </p:sp>
    </p:spTree>
    <p:extLst>
      <p:ext uri="{BB962C8B-B14F-4D97-AF65-F5344CB8AC3E}">
        <p14:creationId xmlns:p14="http://schemas.microsoft.com/office/powerpoint/2010/main" val="11179589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obvious error with the first algorithm</a:t>
            </a:r>
            <a:r>
              <a:rPr lang="en-US" baseline="0" dirty="0" smtClean="0"/>
              <a:t> is what happens if nothing is hit on this first side? The fix here is simply, just </a:t>
            </a:r>
            <a:r>
              <a:rPr lang="en-US" baseline="0" dirty="0" err="1" smtClean="0"/>
              <a:t>recurse</a:t>
            </a:r>
            <a:r>
              <a:rPr lang="en-US" baseline="0" dirty="0" smtClean="0"/>
              <a:t> down the other side then.</a:t>
            </a:r>
          </a:p>
          <a:p>
            <a:endParaRPr lang="en-US" baseline="0" dirty="0" smtClean="0"/>
          </a:p>
          <a:p>
            <a:r>
              <a:rPr lang="en-US" baseline="0" dirty="0" smtClean="0"/>
              <a:t>Unfortunately this doesn’t catch everything…</a:t>
            </a:r>
            <a:endParaRPr lang="en-US"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43</a:t>
            </a:fld>
            <a:endParaRPr lang="en-US"/>
          </a:p>
        </p:txBody>
      </p:sp>
    </p:spTree>
    <p:extLst>
      <p:ext uri="{BB962C8B-B14F-4D97-AF65-F5344CB8AC3E}">
        <p14:creationId xmlns:p14="http://schemas.microsoft.com/office/powerpoint/2010/main" val="40406243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it’s not too hard to make a scenario where the first leaf node that the algorithm would</a:t>
            </a:r>
            <a:r>
              <a:rPr lang="en-US" baseline="0" dirty="0" smtClean="0"/>
              <a:t> across is not actually the first hit node.</a:t>
            </a:r>
          </a:p>
          <a:p>
            <a:endParaRPr lang="en-US" baseline="0" dirty="0" smtClean="0"/>
          </a:p>
          <a:p>
            <a:r>
              <a:rPr lang="en-US" baseline="0" dirty="0" smtClean="0"/>
              <a:t>In the above example the left </a:t>
            </a:r>
            <a:r>
              <a:rPr lang="en-US" baseline="0" dirty="0" err="1" smtClean="0"/>
              <a:t>aabb</a:t>
            </a:r>
            <a:r>
              <a:rPr lang="en-US" baseline="0" dirty="0" smtClean="0"/>
              <a:t> will be </a:t>
            </a:r>
            <a:r>
              <a:rPr lang="en-US" baseline="0" dirty="0" err="1" smtClean="0"/>
              <a:t>recursed</a:t>
            </a:r>
            <a:r>
              <a:rPr lang="en-US" baseline="0" dirty="0" smtClean="0"/>
              <a:t> into first as it’s the first hit. This will end up finding an intersection with the node C and return. However, the actual first hit node is node B.</a:t>
            </a:r>
          </a:p>
          <a:p>
            <a:r>
              <a:rPr lang="en-US" baseline="0" dirty="0" smtClean="0"/>
              <a:t>How do we update the algorithm to deal with this?</a:t>
            </a:r>
            <a:endParaRPr lang="en-US"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44</a:t>
            </a:fld>
            <a:endParaRPr lang="en-US"/>
          </a:p>
        </p:txBody>
      </p:sp>
    </p:spTree>
    <p:extLst>
      <p:ext uri="{BB962C8B-B14F-4D97-AF65-F5344CB8AC3E}">
        <p14:creationId xmlns:p14="http://schemas.microsoft.com/office/powerpoint/2010/main" val="33916180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algorithm becomes</a:t>
            </a:r>
            <a:r>
              <a:rPr lang="en-US" baseline="0" dirty="0" smtClean="0"/>
              <a:t> quite messy.</a:t>
            </a:r>
          </a:p>
          <a:p>
            <a:endParaRPr lang="en-US" baseline="0" dirty="0" smtClean="0"/>
          </a:p>
          <a:p>
            <a:r>
              <a:rPr lang="en-US" baseline="0" dirty="0" smtClean="0"/>
              <a:t>The basic idea is that when we get a result from one side we have to see at what time it happened. If it happened before we could enter the other </a:t>
            </a:r>
            <a:r>
              <a:rPr lang="en-US" baseline="0" dirty="0" err="1" smtClean="0"/>
              <a:t>aabb</a:t>
            </a:r>
            <a:r>
              <a:rPr lang="en-US" baseline="0" dirty="0" smtClean="0"/>
              <a:t> then we can safely assume this is the first impact for the current sub-tree. Otherwise we don’t if there’s something else in the other </a:t>
            </a:r>
            <a:r>
              <a:rPr lang="en-US" baseline="0" dirty="0" err="1" smtClean="0"/>
              <a:t>aabb</a:t>
            </a:r>
            <a:r>
              <a:rPr lang="en-US" baseline="0" dirty="0" smtClean="0"/>
              <a:t> that could be hit first so we have to go down the other side and merge the results.</a:t>
            </a:r>
            <a:endParaRPr lang="en-US"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45</a:t>
            </a:fld>
            <a:endParaRPr lang="en-US"/>
          </a:p>
        </p:txBody>
      </p:sp>
    </p:spTree>
    <p:extLst>
      <p:ext uri="{BB962C8B-B14F-4D97-AF65-F5344CB8AC3E}">
        <p14:creationId xmlns:p14="http://schemas.microsoft.com/office/powerpoint/2010/main" val="19628726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for the last kind of query</a:t>
            </a:r>
            <a:r>
              <a:rPr lang="en-US" baseline="0" dirty="0" smtClean="0"/>
              <a:t> we need to perform: pair (or self) queries. This query is most commonly performed by physics but can still be useful to other areas. A pair query is simply: what objects within this tree collide with other what other objects in the tree?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46</a:t>
            </a:fld>
            <a:endParaRPr lang="en-US"/>
          </a:p>
        </p:txBody>
      </p:sp>
    </p:spTree>
    <p:extLst>
      <p:ext uri="{BB962C8B-B14F-4D97-AF65-F5344CB8AC3E}">
        <p14:creationId xmlns:p14="http://schemas.microsoft.com/office/powerpoint/2010/main" val="4859022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pair</a:t>
            </a:r>
            <a:r>
              <a:rPr lang="en-US" baseline="0" dirty="0" smtClean="0"/>
              <a:t> query </a:t>
            </a:r>
            <a:r>
              <a:rPr lang="en-US" dirty="0" smtClean="0"/>
              <a:t>method is to </a:t>
            </a:r>
            <a:r>
              <a:rPr lang="en-US" baseline="0" dirty="0" smtClean="0"/>
              <a:t>query each leaf child against the tree. That is, to find out what E collides with just send its </a:t>
            </a:r>
            <a:r>
              <a:rPr lang="en-US" baseline="0" dirty="0" err="1" smtClean="0"/>
              <a:t>aabb</a:t>
            </a:r>
            <a:r>
              <a:rPr lang="en-US" baseline="0" dirty="0" smtClean="0"/>
              <a:t> through the tree to get all pairs. Then do this for F, G, and so on.</a:t>
            </a:r>
          </a:p>
          <a:p>
            <a:endParaRPr lang="en-US" baseline="0" dirty="0" smtClean="0"/>
          </a:p>
          <a:p>
            <a:r>
              <a:rPr lang="en-US" baseline="0" dirty="0" smtClean="0"/>
              <a:t>This method obviously has some problems though…</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47</a:t>
            </a:fld>
            <a:endParaRPr lang="en-US"/>
          </a:p>
        </p:txBody>
      </p:sp>
    </p:spTree>
    <p:extLst>
      <p:ext uri="{BB962C8B-B14F-4D97-AF65-F5344CB8AC3E}">
        <p14:creationId xmlns:p14="http://schemas.microsoft.com/office/powerpoint/2010/main" val="21644962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a:t>
            </a:r>
            <a:r>
              <a:rPr lang="en-US" baseline="0" dirty="0" smtClean="0"/>
              <a:t> problem with this method is that an object will form pairs with itself. We don’t want to get self pairs as this is redundant and wasteful information (obviously E collides with E…).</a:t>
            </a:r>
          </a:p>
          <a:p>
            <a:endParaRPr lang="en-US" baseline="0" dirty="0" smtClean="0"/>
          </a:p>
          <a:p>
            <a:r>
              <a:rPr lang="en-US" dirty="0" smtClean="0"/>
              <a:t>The second problem is that a pair will be created twice. Node</a:t>
            </a:r>
            <a:r>
              <a:rPr lang="en-US" baseline="0" dirty="0" smtClean="0"/>
              <a:t> D will find that it collides with E and E will find that it collides with D. This can easily be worked around by using a container that stores unique entries.</a:t>
            </a:r>
            <a:endParaRPr lang="en-US" dirty="0" smtClean="0"/>
          </a:p>
          <a:p>
            <a:endParaRPr lang="en-US" baseline="0" dirty="0" smtClean="0"/>
          </a:p>
          <a:p>
            <a:r>
              <a:rPr lang="en-US" baseline="0" dirty="0" smtClean="0"/>
              <a:t>The biggest problem here is how wasteful this algorithm is. By definition, D and E will intersect nodes B and A. So we do 2 tests for something we already know. This means we’ll spend a lot of time traversing top level nodes when ideally we’d like to use the information already in the tree to speed things up.</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48</a:t>
            </a:fld>
            <a:endParaRPr lang="en-US"/>
          </a:p>
        </p:txBody>
      </p:sp>
    </p:spTree>
    <p:extLst>
      <p:ext uri="{BB962C8B-B14F-4D97-AF65-F5344CB8AC3E}">
        <p14:creationId xmlns:p14="http://schemas.microsoft.com/office/powerpoint/2010/main" val="19460002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resolving</a:t>
            </a:r>
            <a:r>
              <a:rPr lang="en-US" baseline="0" dirty="0" smtClean="0"/>
              <a:t> how to perform pair queries we need to look at how we would intersect two independent trees together. To help I’ll be using a visual aid known as a bounding volume test tree. This is a tree that records what pairs are tested as we traverse down the tree. Each node here will represent a collision test between two nodes.</a:t>
            </a:r>
          </a:p>
          <a:p>
            <a:endParaRPr lang="en-US" baseline="0" dirty="0" smtClean="0"/>
          </a:p>
          <a:p>
            <a:r>
              <a:rPr lang="en-US" baseline="0" dirty="0" smtClean="0"/>
              <a:t>To start colliding these two trees is easy, simply test the two roots against each other. If the roots don’t collide then the entire trees can’t collide. The question is how do we determine what remaining tests to perform?</a:t>
            </a:r>
          </a:p>
        </p:txBody>
      </p:sp>
      <p:sp>
        <p:nvSpPr>
          <p:cNvPr id="4" name="Slide Number Placeholder 3"/>
          <p:cNvSpPr>
            <a:spLocks noGrp="1"/>
          </p:cNvSpPr>
          <p:nvPr>
            <p:ph type="sldNum" sz="quarter" idx="10"/>
          </p:nvPr>
        </p:nvSpPr>
        <p:spPr/>
        <p:txBody>
          <a:bodyPr/>
          <a:lstStyle/>
          <a:p>
            <a:fld id="{2948DFC8-8D5E-4426-9BAB-F9E6FB6C0077}" type="slidenum">
              <a:rPr lang="en-US" smtClean="0"/>
              <a:t>49</a:t>
            </a:fld>
            <a:endParaRPr lang="en-US"/>
          </a:p>
        </p:txBody>
      </p:sp>
    </p:spTree>
    <p:extLst>
      <p:ext uri="{BB962C8B-B14F-4D97-AF65-F5344CB8AC3E}">
        <p14:creationId xmlns:p14="http://schemas.microsoft.com/office/powerpoint/2010/main" val="1320177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talking about any algorithms it’s first important to establish</a:t>
            </a:r>
            <a:r>
              <a:rPr lang="en-US" baseline="0" dirty="0" smtClean="0"/>
              <a:t> what data we need on the node. Obviously a node needs its aabb. We also need to store the client data for all leaf nodes. All internal nodes also need the left and right pointer (this is a binary tree after all). At this point we could keep a flag to signify if the node is internal or leaf but this can be derived from the left or right pointer.</a:t>
            </a:r>
          </a:p>
          <a:p>
            <a:endParaRPr lang="en-US" baseline="0" dirty="0" smtClean="0"/>
          </a:p>
          <a:p>
            <a:r>
              <a:rPr lang="en-US" baseline="0" dirty="0" smtClean="0"/>
              <a:t>The final two pieces of data are not needed in all tree representations but for the dynamic aabb tree we need them. The first is the parent pointer, as we’ll be re-linking nodes so traversing up is necessary. The other is the height of the node.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a:t>
            </a:fld>
            <a:endParaRPr lang="en-US"/>
          </a:p>
        </p:txBody>
      </p:sp>
    </p:spTree>
    <p:extLst>
      <p:ext uri="{BB962C8B-B14F-4D97-AF65-F5344CB8AC3E}">
        <p14:creationId xmlns:p14="http://schemas.microsoft.com/office/powerpoint/2010/main" val="21007742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have two</a:t>
            </a:r>
            <a:r>
              <a:rPr lang="en-US" baseline="0" dirty="0" smtClean="0"/>
              <a:t> nodes to test for collision in our trees we have 3 possible cases to consider.</a:t>
            </a:r>
          </a:p>
          <a:p>
            <a:r>
              <a:rPr lang="en-US" baseline="0" dirty="0" smtClean="0"/>
              <a:t>The first case is easy: both nodes are leaf nodes. The only logical thing to do with two leaf nodes is add them as result pairs.</a:t>
            </a:r>
          </a:p>
          <a:p>
            <a:r>
              <a:rPr lang="en-US" baseline="0" dirty="0" smtClean="0"/>
              <a:t>The second case is also easy: we have a leaf and an internal node. We can only add a result pair of leaf nodes so we have to </a:t>
            </a:r>
            <a:r>
              <a:rPr lang="en-US" baseline="0" dirty="0" err="1" smtClean="0"/>
              <a:t>recurse</a:t>
            </a:r>
            <a:r>
              <a:rPr lang="en-US" baseline="0" dirty="0" smtClean="0"/>
              <a:t>. As the leaf node has no children the only choice is to split the internal node by testing both of its children against the leaf node.</a:t>
            </a:r>
          </a:p>
          <a:p>
            <a:r>
              <a:rPr lang="en-US" baseline="0" dirty="0" smtClean="0"/>
              <a:t>This just leaves us with the final case: both nodes are internal nodes.</a:t>
            </a:r>
          </a:p>
          <a:p>
            <a:endParaRPr lang="en-US" baseline="0" dirty="0" smtClean="0"/>
          </a:p>
          <a:p>
            <a:r>
              <a:rPr lang="en-US" baseline="0" dirty="0" smtClean="0"/>
              <a:t>Make sure that at every point in the tree you test the two current nodes’ </a:t>
            </a:r>
            <a:r>
              <a:rPr lang="en-US" baseline="0" dirty="0" err="1" smtClean="0"/>
              <a:t>aabbs</a:t>
            </a:r>
            <a:r>
              <a:rPr lang="en-US" baseline="0" dirty="0" smtClean="0"/>
              <a:t> for intersection. If the don’t collide then none of these cases even matter.</a:t>
            </a:r>
          </a:p>
        </p:txBody>
      </p:sp>
      <p:sp>
        <p:nvSpPr>
          <p:cNvPr id="4" name="Slide Number Placeholder 3"/>
          <p:cNvSpPr>
            <a:spLocks noGrp="1"/>
          </p:cNvSpPr>
          <p:nvPr>
            <p:ph type="sldNum" sz="quarter" idx="10"/>
          </p:nvPr>
        </p:nvSpPr>
        <p:spPr/>
        <p:txBody>
          <a:bodyPr/>
          <a:lstStyle/>
          <a:p>
            <a:fld id="{2948DFC8-8D5E-4426-9BAB-F9E6FB6C0077}" type="slidenum">
              <a:rPr lang="en-US" smtClean="0"/>
              <a:t>50</a:t>
            </a:fld>
            <a:endParaRPr lang="en-US"/>
          </a:p>
        </p:txBody>
      </p:sp>
    </p:spTree>
    <p:extLst>
      <p:ext uri="{BB962C8B-B14F-4D97-AF65-F5344CB8AC3E}">
        <p14:creationId xmlns:p14="http://schemas.microsoft.com/office/powerpoint/2010/main" val="18245022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Case 3 requires us to somehow “split” the internal nodes. By split we must take at least one of the nodes and continue the recursion, but with its children.</a:t>
            </a:r>
          </a:p>
          <a:p>
            <a:endParaRPr lang="en-US" baseline="0" dirty="0" smtClean="0"/>
          </a:p>
          <a:p>
            <a:r>
              <a:rPr lang="en-US" baseline="0" dirty="0" smtClean="0"/>
              <a:t>For now we’re going to assume that we do this by testing all 4 children permutations against each other. We’ll revisit the split function later, just understand it conceptually for now.</a:t>
            </a:r>
          </a:p>
        </p:txBody>
      </p:sp>
      <p:sp>
        <p:nvSpPr>
          <p:cNvPr id="4" name="Slide Number Placeholder 3"/>
          <p:cNvSpPr>
            <a:spLocks noGrp="1"/>
          </p:cNvSpPr>
          <p:nvPr>
            <p:ph type="sldNum" sz="quarter" idx="10"/>
          </p:nvPr>
        </p:nvSpPr>
        <p:spPr/>
        <p:txBody>
          <a:bodyPr/>
          <a:lstStyle/>
          <a:p>
            <a:fld id="{2948DFC8-8D5E-4426-9BAB-F9E6FB6C0077}" type="slidenum">
              <a:rPr lang="en-US" smtClean="0"/>
              <a:t>51</a:t>
            </a:fld>
            <a:endParaRPr lang="en-US"/>
          </a:p>
        </p:txBody>
      </p:sp>
    </p:spTree>
    <p:extLst>
      <p:ext uri="{BB962C8B-B14F-4D97-AF65-F5344CB8AC3E}">
        <p14:creationId xmlns:p14="http://schemas.microsoft.com/office/powerpoint/2010/main" val="28774848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given that</a:t>
            </a:r>
            <a:r>
              <a:rPr lang="en-US" baseline="0" dirty="0" smtClean="0"/>
              <a:t> we now know how to define all 3 cases of our pair query we can define what the full BVTT looks like.</a:t>
            </a:r>
          </a:p>
          <a:p>
            <a:endParaRPr lang="en-US" baseline="0" dirty="0" smtClean="0"/>
          </a:p>
          <a:p>
            <a:r>
              <a:rPr lang="en-US" baseline="0" dirty="0" smtClean="0"/>
              <a:t>The important thing to notice here is that we tested all leaf nodes of both trees against each other with no duplicates and with a very small number of total nodes tests. To test all of these leaf nodes we performed 17 </a:t>
            </a:r>
            <a:r>
              <a:rPr lang="en-US" baseline="0" dirty="0" err="1" smtClean="0"/>
              <a:t>aabb</a:t>
            </a:r>
            <a:r>
              <a:rPr lang="en-US" baseline="0" dirty="0" smtClean="0"/>
              <a:t> vs. </a:t>
            </a:r>
            <a:r>
              <a:rPr lang="en-US" baseline="0" dirty="0" err="1" smtClean="0"/>
              <a:t>abbb</a:t>
            </a:r>
            <a:r>
              <a:rPr lang="en-US" baseline="0" dirty="0" smtClean="0"/>
              <a:t> tests. To perform this same test with the method of test each leaf node against the tree would’ve required 20 </a:t>
            </a:r>
            <a:r>
              <a:rPr lang="en-US" baseline="0" dirty="0" err="1" smtClean="0"/>
              <a:t>aabb</a:t>
            </a:r>
            <a:r>
              <a:rPr lang="en-US" baseline="0" dirty="0" smtClean="0"/>
              <a:t> vs. </a:t>
            </a:r>
            <a:r>
              <a:rPr lang="en-US" baseline="0" dirty="0" err="1" smtClean="0"/>
              <a:t>aabb</a:t>
            </a:r>
            <a:r>
              <a:rPr lang="en-US" baseline="0" dirty="0" smtClean="0"/>
              <a:t> tests.</a:t>
            </a:r>
          </a:p>
          <a:p>
            <a:endParaRPr lang="en-US" baseline="0" dirty="0" smtClean="0"/>
          </a:p>
          <a:p>
            <a:r>
              <a:rPr lang="en-US" baseline="0" dirty="0" smtClean="0"/>
              <a:t>The question now is how to use this test to efficiently perform a self query (pair query) test.</a:t>
            </a:r>
          </a:p>
        </p:txBody>
      </p:sp>
      <p:sp>
        <p:nvSpPr>
          <p:cNvPr id="4" name="Slide Number Placeholder 3"/>
          <p:cNvSpPr>
            <a:spLocks noGrp="1"/>
          </p:cNvSpPr>
          <p:nvPr>
            <p:ph type="sldNum" sz="quarter" idx="10"/>
          </p:nvPr>
        </p:nvSpPr>
        <p:spPr/>
        <p:txBody>
          <a:bodyPr/>
          <a:lstStyle/>
          <a:p>
            <a:fld id="{2948DFC8-8D5E-4426-9BAB-F9E6FB6C0077}" type="slidenum">
              <a:rPr lang="en-US" smtClean="0"/>
              <a:t>52</a:t>
            </a:fld>
            <a:endParaRPr lang="en-US"/>
          </a:p>
        </p:txBody>
      </p:sp>
    </p:spTree>
    <p:extLst>
      <p:ext uri="{BB962C8B-B14F-4D97-AF65-F5344CB8AC3E}">
        <p14:creationId xmlns:p14="http://schemas.microsoft.com/office/powerpoint/2010/main" val="41738897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obvious first idea is to pretend</a:t>
            </a:r>
            <a:r>
              <a:rPr lang="en-US" baseline="0" dirty="0" smtClean="0"/>
              <a:t> that we have two trees and simply query the tree against itself, that is </a:t>
            </a:r>
            <a:r>
              <a:rPr lang="en-US" baseline="0" dirty="0" err="1" smtClean="0"/>
              <a:t>TreeQuery</a:t>
            </a:r>
            <a:r>
              <a:rPr lang="en-US" baseline="0" dirty="0" smtClean="0"/>
              <a:t>(A, A). From a quick BVTT it should be obvious that we produced a very bad tree. One could argue that we could simply ignore all node vs. itself cases and we’d get a much better tree, but we’d still be detecting a pair twice (B-C and C-B).</a:t>
            </a:r>
          </a:p>
          <a:p>
            <a:endParaRPr lang="en-US" baseline="0" dirty="0" smtClean="0"/>
          </a:p>
          <a:p>
            <a:r>
              <a:rPr lang="en-US" baseline="0" dirty="0" smtClean="0"/>
              <a:t>Luckily it’s easy to make this significantly better!</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53</a:t>
            </a:fld>
            <a:endParaRPr lang="en-US"/>
          </a:p>
        </p:txBody>
      </p:sp>
    </p:spTree>
    <p:extLst>
      <p:ext uri="{BB962C8B-B14F-4D97-AF65-F5344CB8AC3E}">
        <p14:creationId xmlns:p14="http://schemas.microsoft.com/office/powerpoint/2010/main" val="22437112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easy way around this is to not</a:t>
            </a:r>
            <a:r>
              <a:rPr lang="en-US" baseline="0" dirty="0" smtClean="0"/>
              <a:t> ever test A against A as this will obviously lead into problems. Instead we can take the first two sub-trees and query them against each other.</a:t>
            </a:r>
          </a:p>
          <a:p>
            <a:endParaRPr lang="en-US" baseline="0" dirty="0" smtClean="0"/>
          </a:p>
          <a:p>
            <a:r>
              <a:rPr lang="en-US" baseline="0" dirty="0" smtClean="0"/>
              <a:t>We can write out the BVTT again and see that this tree is much better looking. This leads to the question, are there any problems here?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54</a:t>
            </a:fld>
            <a:endParaRPr lang="en-US"/>
          </a:p>
        </p:txBody>
      </p:sp>
    </p:spTree>
    <p:extLst>
      <p:ext uri="{BB962C8B-B14F-4D97-AF65-F5344CB8AC3E}">
        <p14:creationId xmlns:p14="http://schemas.microsoft.com/office/powerpoint/2010/main" val="13838391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there’s no duplicate pairs in this method, but are there missing pairs. Remember</a:t>
            </a:r>
            <a:r>
              <a:rPr lang="en-US" baseline="0" dirty="0" smtClean="0"/>
              <a:t> that we want to efficiently get all pairs for testing (assuming all </a:t>
            </a:r>
            <a:r>
              <a:rPr lang="en-US" baseline="0" dirty="0" err="1" smtClean="0"/>
              <a:t>aabbs</a:t>
            </a:r>
            <a:r>
              <a:rPr lang="en-US" baseline="0" dirty="0" smtClean="0"/>
              <a:t> hit) so we should have every leaf node paired up together. If we count this out we should have a total of 6 pairs instead of 4. We’re missing the pairs: D-E and F-G.</a:t>
            </a:r>
          </a:p>
          <a:p>
            <a:endParaRPr lang="en-US" baseline="0" dirty="0" smtClean="0"/>
          </a:p>
          <a:p>
            <a:r>
              <a:rPr lang="en-US" baseline="0" dirty="0" smtClean="0"/>
              <a:t>How does this happen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55</a:t>
            </a:fld>
            <a:endParaRPr lang="en-US"/>
          </a:p>
        </p:txBody>
      </p:sp>
    </p:spTree>
    <p:extLst>
      <p:ext uri="{BB962C8B-B14F-4D97-AF65-F5344CB8AC3E}">
        <p14:creationId xmlns:p14="http://schemas.microsoft.com/office/powerpoint/2010/main" val="36839214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 at the split nodes function it should be obvious. We check all of the permutations</a:t>
            </a:r>
            <a:r>
              <a:rPr lang="en-US" baseline="0" dirty="0" smtClean="0"/>
              <a:t> of </a:t>
            </a:r>
            <a:r>
              <a:rPr lang="en-US" baseline="0" dirty="0" err="1" smtClean="0"/>
              <a:t>nodeA</a:t>
            </a:r>
            <a:r>
              <a:rPr lang="en-US" baseline="0" dirty="0" smtClean="0"/>
              <a:t> with </a:t>
            </a:r>
            <a:r>
              <a:rPr lang="en-US" baseline="0" dirty="0" err="1" smtClean="0"/>
              <a:t>nodeB</a:t>
            </a:r>
            <a:r>
              <a:rPr lang="en-US" baseline="0" dirty="0" smtClean="0"/>
              <a:t> but we don’t check the children of </a:t>
            </a:r>
            <a:r>
              <a:rPr lang="en-US" baseline="0" dirty="0" err="1" smtClean="0"/>
              <a:t>nodeA</a:t>
            </a:r>
            <a:r>
              <a:rPr lang="en-US" baseline="0" dirty="0" smtClean="0"/>
              <a:t> with themselves. So we can simply update split nodes and get our missing pairs and wrap this all up!</a:t>
            </a:r>
          </a:p>
          <a:p>
            <a:endParaRPr lang="en-US" baseline="0" dirty="0" smtClean="0"/>
          </a:p>
          <a:p>
            <a:r>
              <a:rPr lang="en-US" baseline="0" dirty="0" smtClean="0"/>
              <a:t>Just to be sure though, maybe we should check the pairs again.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56</a:t>
            </a:fld>
            <a:endParaRPr lang="en-US"/>
          </a:p>
        </p:txBody>
      </p:sp>
    </p:spTree>
    <p:extLst>
      <p:ext uri="{BB962C8B-B14F-4D97-AF65-F5344CB8AC3E}">
        <p14:creationId xmlns:p14="http://schemas.microsoft.com/office/powerpoint/2010/main" val="22205074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we can write out the BVTT again and see that this tree looks perfect. Once</a:t>
            </a:r>
            <a:r>
              <a:rPr lang="en-US" baseline="0" dirty="0" smtClean="0"/>
              <a:t> again the question is: are there any remaining problems.</a:t>
            </a:r>
          </a:p>
          <a:p>
            <a:endParaRPr lang="en-US" baseline="0" dirty="0" smtClean="0"/>
          </a:p>
          <a:p>
            <a:r>
              <a:rPr lang="en-US" baseline="0" dirty="0" smtClean="0"/>
              <a:t>From what we can see here so far there aren’t, but maybe we just have the wrong example…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57</a:t>
            </a:fld>
            <a:endParaRPr lang="en-US"/>
          </a:p>
        </p:txBody>
      </p:sp>
    </p:spTree>
    <p:extLst>
      <p:ext uri="{BB962C8B-B14F-4D97-AF65-F5344CB8AC3E}">
        <p14:creationId xmlns:p14="http://schemas.microsoft.com/office/powerpoint/2010/main" val="15144887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if we try a bigger tree</a:t>
            </a:r>
            <a:r>
              <a:rPr lang="en-US" baseline="0" dirty="0" smtClean="0"/>
              <a:t> we could see the problem, but how much bigger? Luckily it doesn’t take much more, however the BVTT grows quite huge so I’ve put it on another slide.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58</a:t>
            </a:fld>
            <a:endParaRPr lang="en-US"/>
          </a:p>
        </p:txBody>
      </p:sp>
    </p:spTree>
    <p:extLst>
      <p:ext uri="{BB962C8B-B14F-4D97-AF65-F5344CB8AC3E}">
        <p14:creationId xmlns:p14="http://schemas.microsoft.com/office/powerpoint/2010/main" val="18818098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It</a:t>
                </a:r>
                <a:r>
                  <a:rPr lang="en-US" baseline="0" dirty="0" smtClean="0"/>
                  <a:t> might be hard to see at first, but there is something wrong with this tree.</a:t>
                </a:r>
                <a:endParaRPr lang="en-US" dirty="0"/>
              </a:p>
            </p:txBody>
          </p:sp>
        </mc:Choice>
        <mc:Fallback xmlns="">
          <p:sp>
            <p:nvSpPr>
              <p:cNvPr id="3" name="Notes Placeholder 2"/>
              <p:cNvSpPr>
                <a:spLocks noGrp="1"/>
              </p:cNvSpPr>
              <p:nvPr>
                <p:ph type="body" idx="1"/>
              </p:nvPr>
            </p:nvSpPr>
            <p:spPr/>
            <p:txBody>
              <a:bodyPr/>
              <a:lstStyle/>
              <a:p>
                <a:r>
                  <a:rPr lang="en-US" dirty="0" smtClean="0"/>
                  <a:t>It might be hard to see at first,</a:t>
                </a:r>
                <a:r>
                  <a:rPr lang="en-US" baseline="0" dirty="0" smtClean="0"/>
                  <a:t> but we added 1 pair here 3 times. Adding this pair more than once might not seem like too big of an issue as we can just add a </a:t>
                </a:r>
                <a:r>
                  <a:rPr lang="en-US" baseline="0" dirty="0" err="1" smtClean="0"/>
                  <a:t>hashmap</a:t>
                </a:r>
                <a:r>
                  <a:rPr lang="en-US" baseline="0" dirty="0" smtClean="0"/>
                  <a:t> to remove redundant pairs, right? Unfortunately these pairs we generate will be at the top of the tree and cause many extra </a:t>
                </a:r>
                <a:r>
                  <a:rPr lang="en-US" baseline="0" dirty="0" err="1" smtClean="0"/>
                  <a:t>aabb</a:t>
                </a:r>
                <a:r>
                  <a:rPr lang="en-US" baseline="0" dirty="0" smtClean="0"/>
                  <a:t> checks. If implemented this way the query time can be several times larger than if we had just done the leaf node queries. This is clearly not a viable option, and it only grows worse with larger trees</a:t>
                </a:r>
                <a:r>
                  <a:rPr lang="en-US" baseline="0" dirty="0" smtClean="0"/>
                  <a:t>.</a:t>
                </a:r>
              </a:p>
              <a:p>
                <a:endParaRPr lang="en-US" baseline="0" dirty="0" smtClean="0"/>
              </a:p>
              <a:p>
                <a:r>
                  <a:rPr lang="en-US" baseline="0" dirty="0" smtClean="0"/>
                  <a:t>If you don’t believe me then try the large level in the framework with this method, it’ll perform worse than an </a:t>
                </a:r>
                <a:r>
                  <a:rPr lang="en-US" b="0" i="0" baseline="0" smtClean="0">
                    <a:latin typeface="Cambria Math" panose="02040503050406030204" pitchFamily="18" charset="0"/>
                  </a:rPr>
                  <a:t>𝑛^2</a:t>
                </a:r>
                <a:r>
                  <a:rPr lang="en-US" dirty="0" smtClean="0"/>
                  <a:t> spatial partition…</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59</a:t>
            </a:fld>
            <a:endParaRPr lang="en-US"/>
          </a:p>
        </p:txBody>
      </p:sp>
    </p:spTree>
    <p:extLst>
      <p:ext uri="{BB962C8B-B14F-4D97-AF65-F5344CB8AC3E}">
        <p14:creationId xmlns:p14="http://schemas.microsoft.com/office/powerpoint/2010/main" val="4040471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height of a node won’t be important until later when we re-balance the tree. The important thing to know about the height now is that all leaf nodes are height 0. Any internal node’s height is simply calculated from its children (a parent is always one higher than it’s highest child). This means that the height grows as we traverse up to the root.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a:t>
            </a:fld>
            <a:endParaRPr lang="en-US"/>
          </a:p>
        </p:txBody>
      </p:sp>
    </p:spTree>
    <p:extLst>
      <p:ext uri="{BB962C8B-B14F-4D97-AF65-F5344CB8AC3E}">
        <p14:creationId xmlns:p14="http://schemas.microsoft.com/office/powerpoint/2010/main" val="32804328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If we inspect a bit further we can see that</a:t>
                </a:r>
                <a:r>
                  <a:rPr lang="en-US" baseline="0" dirty="0" smtClean="0"/>
                  <a:t> we had 5 leaf node children in the original tree. We also ended up with 9 leaf node pair tests. Does this match up?</a:t>
                </a:r>
                <a:endParaRPr lang="en-US" dirty="0"/>
              </a:p>
            </p:txBody>
          </p:sp>
        </mc:Choice>
        <mc:Fallback xmlns="">
          <p:sp>
            <p:nvSpPr>
              <p:cNvPr id="3" name="Notes Placeholder 2"/>
              <p:cNvSpPr>
                <a:spLocks noGrp="1"/>
              </p:cNvSpPr>
              <p:nvPr>
                <p:ph type="body" idx="1"/>
              </p:nvPr>
            </p:nvSpPr>
            <p:spPr/>
            <p:txBody>
              <a:bodyPr/>
              <a:lstStyle/>
              <a:p>
                <a:r>
                  <a:rPr lang="en-US" dirty="0" smtClean="0"/>
                  <a:t>It might be hard to see at first,</a:t>
                </a:r>
                <a:r>
                  <a:rPr lang="en-US" baseline="0" dirty="0" smtClean="0"/>
                  <a:t> but we added 1 pair here 3 times. Adding this pair more than once might not seem like too big of an issue as we can just add a </a:t>
                </a:r>
                <a:r>
                  <a:rPr lang="en-US" baseline="0" dirty="0" err="1" smtClean="0"/>
                  <a:t>hashmap</a:t>
                </a:r>
                <a:r>
                  <a:rPr lang="en-US" baseline="0" dirty="0" smtClean="0"/>
                  <a:t> to remove redundant pairs, right? Unfortunately these pairs we generate will be at the top of the tree and cause many extra </a:t>
                </a:r>
                <a:r>
                  <a:rPr lang="en-US" baseline="0" dirty="0" err="1" smtClean="0"/>
                  <a:t>aabb</a:t>
                </a:r>
                <a:r>
                  <a:rPr lang="en-US" baseline="0" dirty="0" smtClean="0"/>
                  <a:t> checks. If implemented this way the query time can be several times larger than if we had just done the leaf node queries. This is clearly not a viable option, and it only grows worse with larger trees</a:t>
                </a:r>
                <a:r>
                  <a:rPr lang="en-US" baseline="0" dirty="0" smtClean="0"/>
                  <a:t>.</a:t>
                </a:r>
              </a:p>
              <a:p>
                <a:endParaRPr lang="en-US" baseline="0" dirty="0" smtClean="0"/>
              </a:p>
              <a:p>
                <a:r>
                  <a:rPr lang="en-US" baseline="0" dirty="0" smtClean="0"/>
                  <a:t>If you don’t believe me then try the large level in the framework with this method, it’ll perform worse than an </a:t>
                </a:r>
                <a:r>
                  <a:rPr lang="en-US" b="0" i="0" baseline="0" smtClean="0">
                    <a:latin typeface="Cambria Math" panose="02040503050406030204" pitchFamily="18" charset="0"/>
                  </a:rPr>
                  <a:t>𝑛^2</a:t>
                </a:r>
                <a:r>
                  <a:rPr lang="en-US" dirty="0" smtClean="0"/>
                  <a:t> spatial partition…</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60</a:t>
            </a:fld>
            <a:endParaRPr lang="en-US"/>
          </a:p>
        </p:txBody>
      </p:sp>
    </p:spTree>
    <p:extLst>
      <p:ext uri="{BB962C8B-B14F-4D97-AF65-F5344CB8AC3E}">
        <p14:creationId xmlns:p14="http://schemas.microsoft.com/office/powerpoint/2010/main" val="15014804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We’re missing one pair that we needed, test</a:t>
                </a:r>
                <a:r>
                  <a:rPr lang="en-US" baseline="0" dirty="0" smtClean="0"/>
                  <a:t> H vs. I. The quest is how do we fix this now? One way would be to modify case 2 (internal vs. leaf) to check the two children of the internal node against each other. What happens if we do this?</a:t>
                </a:r>
                <a:endParaRPr lang="en-US" dirty="0"/>
              </a:p>
            </p:txBody>
          </p:sp>
        </mc:Choice>
        <mc:Fallback xmlns="">
          <p:sp>
            <p:nvSpPr>
              <p:cNvPr id="3" name="Notes Placeholder 2"/>
              <p:cNvSpPr>
                <a:spLocks noGrp="1"/>
              </p:cNvSpPr>
              <p:nvPr>
                <p:ph type="body" idx="1"/>
              </p:nvPr>
            </p:nvSpPr>
            <p:spPr/>
            <p:txBody>
              <a:bodyPr/>
              <a:lstStyle/>
              <a:p>
                <a:r>
                  <a:rPr lang="en-US" dirty="0" smtClean="0"/>
                  <a:t>It might be hard to see at first,</a:t>
                </a:r>
                <a:r>
                  <a:rPr lang="en-US" baseline="0" dirty="0" smtClean="0"/>
                  <a:t> but we added 1 pair here 3 times. Adding this pair more than once might not seem like too big of an issue as we can just add a </a:t>
                </a:r>
                <a:r>
                  <a:rPr lang="en-US" baseline="0" dirty="0" err="1" smtClean="0"/>
                  <a:t>hashmap</a:t>
                </a:r>
                <a:r>
                  <a:rPr lang="en-US" baseline="0" dirty="0" smtClean="0"/>
                  <a:t> to remove redundant pairs, right? Unfortunately these pairs we generate will be at the top of the tree and cause many extra </a:t>
                </a:r>
                <a:r>
                  <a:rPr lang="en-US" baseline="0" dirty="0" err="1" smtClean="0"/>
                  <a:t>aabb</a:t>
                </a:r>
                <a:r>
                  <a:rPr lang="en-US" baseline="0" dirty="0" smtClean="0"/>
                  <a:t> checks. If implemented this way the query time can be several times larger than if we had just done the leaf node queries. This is clearly not a viable option, and it only grows worse with larger trees</a:t>
                </a:r>
                <a:r>
                  <a:rPr lang="en-US" baseline="0" dirty="0" smtClean="0"/>
                  <a:t>.</a:t>
                </a:r>
              </a:p>
              <a:p>
                <a:endParaRPr lang="en-US" baseline="0" dirty="0" smtClean="0"/>
              </a:p>
              <a:p>
                <a:r>
                  <a:rPr lang="en-US" baseline="0" dirty="0" smtClean="0"/>
                  <a:t>If you don’t believe me then try the large level in the framework with this method, it’ll perform worse than an </a:t>
                </a:r>
                <a:r>
                  <a:rPr lang="en-US" b="0" i="0" baseline="0" smtClean="0">
                    <a:latin typeface="Cambria Math" panose="02040503050406030204" pitchFamily="18" charset="0"/>
                  </a:rPr>
                  <a:t>𝑛^2</a:t>
                </a:r>
                <a:r>
                  <a:rPr lang="en-US" dirty="0" smtClean="0"/>
                  <a:t> spatial partition…</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61</a:t>
            </a:fld>
            <a:endParaRPr lang="en-US"/>
          </a:p>
        </p:txBody>
      </p:sp>
    </p:spTree>
    <p:extLst>
      <p:ext uri="{BB962C8B-B14F-4D97-AF65-F5344CB8AC3E}">
        <p14:creationId xmlns:p14="http://schemas.microsoft.com/office/powerpoint/2010/main" val="6316794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It might be hard to see at first,</a:t>
                </a:r>
                <a:r>
                  <a:rPr lang="en-US" baseline="0" dirty="0" smtClean="0"/>
                  <a:t> but we added 1 pair here 3 times. Adding this pair more than once might not seem like too big of an issue as we can just add a </a:t>
                </a:r>
                <a:r>
                  <a:rPr lang="en-US" baseline="0" dirty="0" err="1" smtClean="0"/>
                  <a:t>hashmap</a:t>
                </a:r>
                <a:r>
                  <a:rPr lang="en-US" baseline="0" dirty="0" smtClean="0"/>
                  <a:t> to remove redundant pairs, right? Unfortunately these pairs we generate will be at the top of the tree and cause many extra </a:t>
                </a:r>
                <a:r>
                  <a:rPr lang="en-US" baseline="0" dirty="0" err="1" smtClean="0"/>
                  <a:t>aabb</a:t>
                </a:r>
                <a:r>
                  <a:rPr lang="en-US" baseline="0" dirty="0" smtClean="0"/>
                  <a:t> checks. If implemented this way the query time can be several times larger than if we had just done the leaf node queries. This is clearly not a viable option, and it only grows worse with larger trees.</a:t>
                </a:r>
              </a:p>
              <a:p>
                <a:endParaRPr lang="en-US" baseline="0" dirty="0" smtClean="0"/>
              </a:p>
              <a:p>
                <a:r>
                  <a:rPr lang="en-US" baseline="0" dirty="0" smtClean="0"/>
                  <a:t>If you don’t believe me then try the large level in the framework with this method, it’ll perform worse than an </a:t>
                </a:r>
                <a14:m>
                  <m:oMath xmlns:m="http://schemas.openxmlformats.org/officeDocument/2006/math">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2</m:t>
                        </m:r>
                      </m:sup>
                    </m:sSup>
                  </m:oMath>
                </a14:m>
                <a:r>
                  <a:rPr lang="en-US" dirty="0" smtClean="0"/>
                  <a:t> spatial partition…</a:t>
                </a:r>
                <a:endParaRPr lang="en-US" dirty="0"/>
              </a:p>
            </p:txBody>
          </p:sp>
        </mc:Choice>
        <mc:Fallback xmlns="">
          <p:sp>
            <p:nvSpPr>
              <p:cNvPr id="3" name="Notes Placeholder 2"/>
              <p:cNvSpPr>
                <a:spLocks noGrp="1"/>
              </p:cNvSpPr>
              <p:nvPr>
                <p:ph type="body" idx="1"/>
              </p:nvPr>
            </p:nvSpPr>
            <p:spPr/>
            <p:txBody>
              <a:bodyPr/>
              <a:lstStyle/>
              <a:p>
                <a:r>
                  <a:rPr lang="en-US" dirty="0" smtClean="0"/>
                  <a:t>It might be hard to see at first,</a:t>
                </a:r>
                <a:r>
                  <a:rPr lang="en-US" baseline="0" dirty="0" smtClean="0"/>
                  <a:t> but we added 1 pair here 3 times. Adding this pair more than once might not seem like too big of an issue as we can just add a </a:t>
                </a:r>
                <a:r>
                  <a:rPr lang="en-US" baseline="0" dirty="0" err="1" smtClean="0"/>
                  <a:t>hashmap</a:t>
                </a:r>
                <a:r>
                  <a:rPr lang="en-US" baseline="0" dirty="0" smtClean="0"/>
                  <a:t> to remove redundant pairs, right? Unfortunately these pairs we generate will be at the top of the tree and cause many extra </a:t>
                </a:r>
                <a:r>
                  <a:rPr lang="en-US" baseline="0" dirty="0" err="1" smtClean="0"/>
                  <a:t>aabb</a:t>
                </a:r>
                <a:r>
                  <a:rPr lang="en-US" baseline="0" dirty="0" smtClean="0"/>
                  <a:t> checks. If implemented this way the query time can be several times larger than if we had just done the leaf node queries. This is clearly not a viable option, and it only grows worse with larger trees</a:t>
                </a:r>
                <a:r>
                  <a:rPr lang="en-US" baseline="0" dirty="0" smtClean="0"/>
                  <a:t>.</a:t>
                </a:r>
              </a:p>
              <a:p>
                <a:endParaRPr lang="en-US" baseline="0" dirty="0" smtClean="0"/>
              </a:p>
              <a:p>
                <a:r>
                  <a:rPr lang="en-US" baseline="0" dirty="0" smtClean="0"/>
                  <a:t>If you don’t believe me then try the large level in the framework with this method, it’ll perform worse than an </a:t>
                </a:r>
                <a:r>
                  <a:rPr lang="en-US" b="0" i="0" baseline="0" smtClean="0">
                    <a:latin typeface="Cambria Math" panose="02040503050406030204" pitchFamily="18" charset="0"/>
                  </a:rPr>
                  <a:t>𝑛^2</a:t>
                </a:r>
                <a:r>
                  <a:rPr lang="en-US" dirty="0" smtClean="0"/>
                  <a:t> spatial partition…</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62</a:t>
            </a:fld>
            <a:endParaRPr lang="en-US"/>
          </a:p>
        </p:txBody>
      </p:sp>
    </p:spTree>
    <p:extLst>
      <p:ext uri="{BB962C8B-B14F-4D97-AF65-F5344CB8AC3E}">
        <p14:creationId xmlns:p14="http://schemas.microsoft.com/office/powerpoint/2010/main" val="31595145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possible solution is to add a flag to keep track</a:t>
            </a:r>
            <a:r>
              <a:rPr lang="en-US" baseline="0" dirty="0" smtClean="0"/>
              <a:t> of whether a node’s 2 children have been checked against each other. Keeping an actual flag is a bit cumbersome as we have to clear it later. We could instead use a timestamp but this not only can break over time as the tree updates (our timestamp can eventually wrap around and if we haven’t checked a pair in a long time this will break) but it is also not thread safe for performing multiple queries at the same time. That being said, this is a reasonable first approach, but can we do better?</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63</a:t>
            </a:fld>
            <a:endParaRPr lang="en-US"/>
          </a:p>
        </p:txBody>
      </p:sp>
    </p:spTree>
    <p:extLst>
      <p:ext uri="{BB962C8B-B14F-4D97-AF65-F5344CB8AC3E}">
        <p14:creationId xmlns:p14="http://schemas.microsoft.com/office/powerpoint/2010/main" val="6145477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 out we can split</a:t>
            </a:r>
            <a:r>
              <a:rPr lang="en-US" baseline="0" dirty="0" smtClean="0"/>
              <a:t> our recursive function into 2 recursive functions. In so doing we can write the algorithm requiring no flags, getting all pairs, and producing no duplicate pairs. Basically we have 1 function that is our original tree query function that would miss pairs by using the original </a:t>
            </a:r>
            <a:r>
              <a:rPr lang="en-US" baseline="0" dirty="0" err="1" smtClean="0"/>
              <a:t>SplitNodes</a:t>
            </a:r>
            <a:r>
              <a:rPr lang="en-US" baseline="0" dirty="0" smtClean="0"/>
              <a:t> function. Then we create another function that recurses a sub tree by checking the 2 children as trees and then recursing on each of those sub-trees.</a:t>
            </a:r>
          </a:p>
          <a:p>
            <a:endParaRPr lang="en-US" baseline="0" dirty="0" smtClean="0"/>
          </a:p>
          <a:p>
            <a:r>
              <a:rPr lang="en-US" baseline="0" dirty="0" smtClean="0"/>
              <a:t>The only problem with this algorithm is that it’s harder to turn from a recursive function to a stack function, although not by much.</a:t>
            </a:r>
          </a:p>
          <a:p>
            <a:endParaRPr lang="en-US" baseline="0" dirty="0" smtClean="0"/>
          </a:p>
          <a:p>
            <a:r>
              <a:rPr lang="en-US" baseline="0" dirty="0" smtClean="0"/>
              <a:t>This is what you should implement for your assignment.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64</a:t>
            </a:fld>
            <a:endParaRPr lang="en-US"/>
          </a:p>
        </p:txBody>
      </p:sp>
    </p:spTree>
    <p:extLst>
      <p:ext uri="{BB962C8B-B14F-4D97-AF65-F5344CB8AC3E}">
        <p14:creationId xmlns:p14="http://schemas.microsoft.com/office/powerpoint/2010/main" val="32353712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just leaves the final talk about</a:t>
            </a:r>
            <a:r>
              <a:rPr lang="en-US" baseline="0" dirty="0" smtClean="0"/>
              <a:t> the </a:t>
            </a:r>
            <a:r>
              <a:rPr lang="en-US" baseline="0" dirty="0" err="1" smtClean="0"/>
              <a:t>SplitNodes</a:t>
            </a:r>
            <a:r>
              <a:rPr lang="en-US" baseline="0" dirty="0" smtClean="0"/>
              <a:t> function. </a:t>
            </a:r>
          </a:p>
          <a:p>
            <a:endParaRPr lang="en-US" baseline="0" dirty="0" smtClean="0"/>
          </a:p>
          <a:p>
            <a:r>
              <a:rPr lang="en-US" baseline="0" dirty="0" smtClean="0"/>
              <a:t>At a high level there’s 3 different ways we can choose to split nodes.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65</a:t>
            </a:fld>
            <a:endParaRPr lang="en-US"/>
          </a:p>
        </p:txBody>
      </p:sp>
    </p:spTree>
    <p:extLst>
      <p:ext uri="{BB962C8B-B14F-4D97-AF65-F5344CB8AC3E}">
        <p14:creationId xmlns:p14="http://schemas.microsoft.com/office/powerpoint/2010/main" val="4685403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simplest method would be to always split one side.</a:t>
            </a:r>
            <a:r>
              <a:rPr lang="en-US" baseline="0" dirty="0" smtClean="0"/>
              <a:t> This will drill down into one tree as quickly as possible, but is this really a good idea? If we had special knowledge about a tree then maybe we could know that we always want to drill deeper into one first but that’s unlikely.</a:t>
            </a:r>
          </a:p>
          <a:p>
            <a:endParaRPr lang="en-US" baseline="0" dirty="0" smtClean="0"/>
          </a:p>
          <a:p>
            <a:r>
              <a:rPr lang="en-US" baseline="0" dirty="0" smtClean="0"/>
              <a:t>For example. Imagine we have a model of </a:t>
            </a:r>
            <a:r>
              <a:rPr lang="en-US" baseline="0" dirty="0" err="1" smtClean="0"/>
              <a:t>DigiPen</a:t>
            </a:r>
            <a:r>
              <a:rPr lang="en-US" baseline="0" dirty="0" smtClean="0"/>
              <a:t> and a model of a bird. The bird’s tree takes up much less space than </a:t>
            </a:r>
            <a:r>
              <a:rPr lang="en-US" baseline="0" dirty="0" err="1" smtClean="0"/>
              <a:t>DigiPen</a:t>
            </a:r>
            <a:r>
              <a:rPr lang="en-US" baseline="0" dirty="0" smtClean="0"/>
              <a:t> so it would make more sense to drill first into </a:t>
            </a:r>
            <a:r>
              <a:rPr lang="en-US" baseline="0" dirty="0" err="1" smtClean="0"/>
              <a:t>DigiPen’s</a:t>
            </a:r>
            <a:r>
              <a:rPr lang="en-US" baseline="0" dirty="0" smtClean="0"/>
              <a:t> tree, but at this point we get very little saving when it comes to any piece of </a:t>
            </a:r>
            <a:r>
              <a:rPr lang="en-US" baseline="0" dirty="0" err="1" smtClean="0"/>
              <a:t>DigiPen</a:t>
            </a:r>
            <a:r>
              <a:rPr lang="en-US" baseline="0" dirty="0" smtClean="0"/>
              <a:t> against the bird. It’s likely that the bird won’t hit much so this shouldn’t be too bad though (if we had this knowledge).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66</a:t>
            </a:fld>
            <a:endParaRPr lang="en-US"/>
          </a:p>
        </p:txBody>
      </p:sp>
    </p:spTree>
    <p:extLst>
      <p:ext uri="{BB962C8B-B14F-4D97-AF65-F5344CB8AC3E}">
        <p14:creationId xmlns:p14="http://schemas.microsoft.com/office/powerpoint/2010/main" val="24018977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a:t>
            </a:r>
            <a:r>
              <a:rPr lang="en-US" baseline="0" dirty="0" smtClean="0"/>
              <a:t> option is the one we’ve already seen: to split both. This one will often times perform better than the exclusive splitting of one side, but it does have times where it won’t.</a:t>
            </a:r>
          </a:p>
          <a:p>
            <a:endParaRPr lang="en-US" baseline="0" dirty="0" smtClean="0"/>
          </a:p>
          <a:p>
            <a:r>
              <a:rPr lang="en-US" baseline="0" dirty="0" smtClean="0"/>
              <a:t>It should seem clear that neither of these choices will always be the best answer. We clearly need some conditional logic!</a:t>
            </a:r>
          </a:p>
        </p:txBody>
      </p:sp>
      <p:sp>
        <p:nvSpPr>
          <p:cNvPr id="4" name="Slide Number Placeholder 3"/>
          <p:cNvSpPr>
            <a:spLocks noGrp="1"/>
          </p:cNvSpPr>
          <p:nvPr>
            <p:ph type="sldNum" sz="quarter" idx="10"/>
          </p:nvPr>
        </p:nvSpPr>
        <p:spPr/>
        <p:txBody>
          <a:bodyPr/>
          <a:lstStyle/>
          <a:p>
            <a:fld id="{2948DFC8-8D5E-4426-9BAB-F9E6FB6C0077}" type="slidenum">
              <a:rPr lang="en-US" smtClean="0"/>
              <a:t>67</a:t>
            </a:fld>
            <a:endParaRPr lang="en-US"/>
          </a:p>
        </p:txBody>
      </p:sp>
    </p:spTree>
    <p:extLst>
      <p:ext uri="{BB962C8B-B14F-4D97-AF65-F5344CB8AC3E}">
        <p14:creationId xmlns:p14="http://schemas.microsoft.com/office/powerpoint/2010/main" val="9484414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can implement some kind of heuristic to sometimes split one side or sometimes split the other. This has the benefit</a:t>
            </a:r>
            <a:r>
              <a:rPr lang="en-US" baseline="0" dirty="0" smtClean="0"/>
              <a:t> of producing good results regardless of what kinds of input trees we have.</a:t>
            </a:r>
          </a:p>
        </p:txBody>
      </p:sp>
      <p:sp>
        <p:nvSpPr>
          <p:cNvPr id="4" name="Slide Number Placeholder 3"/>
          <p:cNvSpPr>
            <a:spLocks noGrp="1"/>
          </p:cNvSpPr>
          <p:nvPr>
            <p:ph type="sldNum" sz="quarter" idx="10"/>
          </p:nvPr>
        </p:nvSpPr>
        <p:spPr/>
        <p:txBody>
          <a:bodyPr/>
          <a:lstStyle/>
          <a:p>
            <a:fld id="{2948DFC8-8D5E-4426-9BAB-F9E6FB6C0077}" type="slidenum">
              <a:rPr lang="en-US" smtClean="0"/>
              <a:t>68</a:t>
            </a:fld>
            <a:endParaRPr lang="en-US"/>
          </a:p>
        </p:txBody>
      </p:sp>
    </p:spTree>
    <p:extLst>
      <p:ext uri="{BB962C8B-B14F-4D97-AF65-F5344CB8AC3E}">
        <p14:creationId xmlns:p14="http://schemas.microsoft.com/office/powerpoint/2010/main" val="23081288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come up with any heuristic</a:t>
            </a:r>
            <a:r>
              <a:rPr lang="en-US" baseline="0" dirty="0" smtClean="0"/>
              <a:t> we desire. The two most common ones are to split a node based upon which has the largest surface area or which has the largest volume</a:t>
            </a:r>
          </a:p>
          <a:p>
            <a:endParaRPr lang="en-US" baseline="0" dirty="0" smtClean="0"/>
          </a:p>
          <a:p>
            <a:r>
              <a:rPr lang="en-US" baseline="0" dirty="0" smtClean="0"/>
              <a:t>From the small amount of testing I’ve done, it doesn’t seem to matter too much which one you use. That being said for your assignment you will split the node with the largest volume.</a:t>
            </a:r>
          </a:p>
        </p:txBody>
      </p:sp>
      <p:sp>
        <p:nvSpPr>
          <p:cNvPr id="4" name="Slide Number Placeholder 3"/>
          <p:cNvSpPr>
            <a:spLocks noGrp="1"/>
          </p:cNvSpPr>
          <p:nvPr>
            <p:ph type="sldNum" sz="quarter" idx="10"/>
          </p:nvPr>
        </p:nvSpPr>
        <p:spPr/>
        <p:txBody>
          <a:bodyPr/>
          <a:lstStyle/>
          <a:p>
            <a:fld id="{2948DFC8-8D5E-4426-9BAB-F9E6FB6C0077}" type="slidenum">
              <a:rPr lang="en-US" smtClean="0"/>
              <a:t>69</a:t>
            </a:fld>
            <a:endParaRPr lang="en-US"/>
          </a:p>
        </p:txBody>
      </p:sp>
    </p:spTree>
    <p:extLst>
      <p:ext uri="{BB962C8B-B14F-4D97-AF65-F5344CB8AC3E}">
        <p14:creationId xmlns:p14="http://schemas.microsoft.com/office/powerpoint/2010/main" val="18105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we’re doing</a:t>
            </a:r>
            <a:r>
              <a:rPr lang="en-US" baseline="0" dirty="0" smtClean="0"/>
              <a:t> incremental insertion into a tree the first case we have to worry about is when inserting into an empty tree. This is straightforward as the node just becomes the root.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a:t>
            </a:fld>
            <a:endParaRPr lang="en-US"/>
          </a:p>
        </p:txBody>
      </p:sp>
    </p:spTree>
    <p:extLst>
      <p:ext uri="{BB962C8B-B14F-4D97-AF65-F5344CB8AC3E}">
        <p14:creationId xmlns:p14="http://schemas.microsoft.com/office/powerpoint/2010/main" val="226936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a:t>
            </a:r>
            <a:r>
              <a:rPr lang="en-US" baseline="0" dirty="0" smtClean="0"/>
              <a:t> case to worry about is also very easy: the case when there’s only 1 node in the tree. In this case we simply create a new node to be the parent of the two leaf nodes and then link them all up. It’s typically not important who becomes the left or the right child, although for this class we’ll always make the old node the left and the new node the right (for unit testing). Also note that we need to update the height and aabb of this new node.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a:t>
            </a:fld>
            <a:endParaRPr lang="en-US"/>
          </a:p>
        </p:txBody>
      </p:sp>
    </p:spTree>
    <p:extLst>
      <p:ext uri="{BB962C8B-B14F-4D97-AF65-F5344CB8AC3E}">
        <p14:creationId xmlns:p14="http://schemas.microsoft.com/office/powerpoint/2010/main" val="2919522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actually have to decide</a:t>
            </a:r>
            <a:r>
              <a:rPr lang="en-US" baseline="0" dirty="0" smtClean="0"/>
              <a:t> on something. When we insert a new node how do we know which side to send our new node down?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a:t>
            </a:fld>
            <a:endParaRPr lang="en-US"/>
          </a:p>
        </p:txBody>
      </p:sp>
    </p:spTree>
    <p:extLst>
      <p:ext uri="{BB962C8B-B14F-4D97-AF65-F5344CB8AC3E}">
        <p14:creationId xmlns:p14="http://schemas.microsoft.com/office/powerpoint/2010/main" val="483469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19FB2-3AAB-4D03-B13A-2960828C78E3}" type="datetimeFigureOut">
              <a:rPr lang="en-US" smtClean="0"/>
              <a:t>10/18/2017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609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10/18/2017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25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FD78B-DB02-4362-BCDC-98A55456977C}" type="datetimeFigureOut">
              <a:rPr lang="en-US" smtClean="0"/>
              <a:t>10/18/2017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984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16976-5D93-46E4-A98A-FAD63E4D0EA8}" type="datetimeFigureOut">
              <a:rPr lang="en-US" smtClean="0"/>
              <a:t>10/18/2017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0362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10/18/2017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5249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BC6CE-6D1E-47E5-8859-F31AC5380EB2}" type="datetimeFigureOut">
              <a:rPr lang="en-US" smtClean="0"/>
              <a:t>10/18/2017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09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4E7C4-4DA4-404D-9965-B13F2DD7D8BF}" type="datetimeFigureOut">
              <a:rPr lang="en-US" smtClean="0"/>
              <a:t>10/18/2017</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3981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FB7AA-4A53-424F-AD41-70827B6504BA}" type="datetimeFigureOut">
              <a:rPr lang="en-US" smtClean="0"/>
              <a:t>10/18/2017</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6822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10/18/2017</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1129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10/18/2017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098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10/18/2017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376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10/18/2017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534376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9.emf"/><Relationship Id="rId4" Type="http://schemas.openxmlformats.org/officeDocument/2006/relationships/package" Target="../embeddings/Microsoft_Visio_Drawing1.vsdx"/></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3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4.emf"/><Relationship Id="rId4" Type="http://schemas.openxmlformats.org/officeDocument/2006/relationships/package" Target="../embeddings/Microsoft_Visio_Drawing2.vsdx"/></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5.emf"/><Relationship Id="rId4" Type="http://schemas.openxmlformats.org/officeDocument/2006/relationships/package" Target="../embeddings/Microsoft_Visio_Drawing3.vsdx"/></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Verdana" panose="020B0604030504040204" pitchFamily="34" charset="0"/>
                <a:ea typeface="Verdana" panose="020B0604030504040204" pitchFamily="34" charset="0"/>
                <a:cs typeface="Verdana" panose="020B0604030504040204" pitchFamily="34" charset="0"/>
              </a:rPr>
              <a:t>Dynamic Aabb Trees</a:t>
            </a:r>
            <a:endParaRPr lang="en-US" sz="8000" dirty="0">
              <a:latin typeface="Verdana" panose="020B0604030504040204" pitchFamily="34" charset="0"/>
              <a:ea typeface="Verdana" panose="020B0604030504040204" pitchFamily="34" charset="0"/>
              <a:cs typeface="Verdana" panose="020B0604030504040204" pitchFamily="34" charset="0"/>
            </a:endParaRPr>
          </a:p>
        </p:txBody>
      </p:sp>
      <p:sp>
        <p:nvSpPr>
          <p:cNvPr id="4" name="Subtitle 3"/>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371266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Selection</a:t>
            </a:r>
            <a:endParaRPr lang="en-US" dirty="0"/>
          </a:p>
        </p:txBody>
      </p:sp>
      <p:sp>
        <p:nvSpPr>
          <p:cNvPr id="3" name="Content Placeholder 2"/>
          <p:cNvSpPr>
            <a:spLocks noGrp="1"/>
          </p:cNvSpPr>
          <p:nvPr>
            <p:ph idx="1"/>
          </p:nvPr>
        </p:nvSpPr>
        <p:spPr/>
        <p:txBody>
          <a:bodyPr/>
          <a:lstStyle/>
          <a:p>
            <a:pPr marL="0" indent="0">
              <a:buNone/>
            </a:pPr>
            <a:r>
              <a:rPr lang="en-US" dirty="0" smtClean="0"/>
              <a:t>Add a node selection function</a:t>
            </a:r>
            <a:endParaRPr lang="en-US" dirty="0"/>
          </a:p>
        </p:txBody>
      </p:sp>
      <p:sp>
        <p:nvSpPr>
          <p:cNvPr id="5" name="Text Box 4"/>
          <p:cNvSpPr txBox="1">
            <a:spLocks noChangeArrowheads="1"/>
          </p:cNvSpPr>
          <p:nvPr/>
        </p:nvSpPr>
        <p:spPr bwMode="auto">
          <a:xfrm>
            <a:off x="838200" y="3068701"/>
            <a:ext cx="10359485" cy="132343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smtClean="0">
                <a:latin typeface="Consolas" panose="020B0609020204030204" pitchFamily="49" charset="0"/>
              </a:rPr>
              <a:t>Node</a:t>
            </a:r>
            <a:r>
              <a:rPr lang="en-US" sz="2000" dirty="0">
                <a:latin typeface="Consolas" panose="020B0609020204030204" pitchFamily="49" charset="0"/>
              </a:rPr>
              <a:t>* </a:t>
            </a:r>
            <a:r>
              <a:rPr lang="en-US" sz="2000" dirty="0" err="1" smtClean="0">
                <a:latin typeface="Consolas" panose="020B0609020204030204" pitchFamily="49" charset="0"/>
              </a:rPr>
              <a:t>SelectNode</a:t>
            </a:r>
            <a:r>
              <a:rPr lang="en-US" sz="2000" dirty="0" smtClean="0">
                <a:latin typeface="Consolas" panose="020B0609020204030204" pitchFamily="49" charset="0"/>
              </a:rPr>
              <a:t>(Node</a:t>
            </a:r>
            <a:r>
              <a:rPr lang="en-US" sz="2000" dirty="0">
                <a:latin typeface="Consolas" panose="020B0609020204030204" pitchFamily="49" charset="0"/>
              </a:rPr>
              <a:t>* </a:t>
            </a:r>
            <a:r>
              <a:rPr lang="en-US" sz="2000" dirty="0" err="1">
                <a:latin typeface="Consolas" panose="020B0609020204030204" pitchFamily="49" charset="0"/>
              </a:rPr>
              <a:t>insertingNode</a:t>
            </a:r>
            <a:r>
              <a:rPr lang="en-US" sz="2000" dirty="0">
                <a:latin typeface="Consolas" panose="020B0609020204030204" pitchFamily="49" charset="0"/>
              </a:rPr>
              <a:t>, Node* node0, Node* node1)</a:t>
            </a:r>
          </a:p>
          <a:p>
            <a:r>
              <a:rPr lang="en-US" sz="2000" dirty="0">
                <a:latin typeface="Consolas" panose="020B0609020204030204" pitchFamily="49" charset="0"/>
              </a:rPr>
              <a:t>{</a:t>
            </a:r>
          </a:p>
          <a:p>
            <a:r>
              <a:rPr lang="en-US" sz="2000" dirty="0">
                <a:latin typeface="Consolas" panose="020B0609020204030204" pitchFamily="49" charset="0"/>
              </a:rPr>
              <a:t>  </a:t>
            </a:r>
            <a:r>
              <a:rPr lang="en-US" sz="2000" dirty="0">
                <a:solidFill>
                  <a:srgbClr val="0000FF"/>
                </a:solidFill>
                <a:latin typeface="Consolas" panose="020B0609020204030204" pitchFamily="49" charset="0"/>
              </a:rPr>
              <a:t>return</a:t>
            </a:r>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2038568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Selection - Height</a:t>
            </a:r>
            <a:endParaRPr lang="en-US" dirty="0"/>
          </a:p>
        </p:txBody>
      </p:sp>
      <p:sp>
        <p:nvSpPr>
          <p:cNvPr id="3" name="Content Placeholder 2"/>
          <p:cNvSpPr>
            <a:spLocks noGrp="1"/>
          </p:cNvSpPr>
          <p:nvPr>
            <p:ph idx="1"/>
          </p:nvPr>
        </p:nvSpPr>
        <p:spPr/>
        <p:txBody>
          <a:bodyPr/>
          <a:lstStyle/>
          <a:p>
            <a:pPr marL="0" indent="0">
              <a:buNone/>
            </a:pPr>
            <a:r>
              <a:rPr lang="en-US" dirty="0" smtClean="0"/>
              <a:t>Select the smallest sub-tree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Is this a good heuristic?</a:t>
            </a:r>
            <a:endParaRPr lang="en-US" dirty="0"/>
          </a:p>
        </p:txBody>
      </p:sp>
      <p:sp>
        <p:nvSpPr>
          <p:cNvPr id="4" name="Text Box 4"/>
          <p:cNvSpPr txBox="1">
            <a:spLocks noChangeArrowheads="1"/>
          </p:cNvSpPr>
          <p:nvPr/>
        </p:nvSpPr>
        <p:spPr bwMode="auto">
          <a:xfrm>
            <a:off x="1503426" y="2405108"/>
            <a:ext cx="9185148" cy="193899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nl-NL" sz="2000" dirty="0" smtClean="0">
                <a:latin typeface="Consolas" panose="020B0609020204030204" pitchFamily="49" charset="0"/>
              </a:rPr>
              <a:t>Node</a:t>
            </a:r>
            <a:r>
              <a:rPr lang="nl-NL" sz="2000" dirty="0">
                <a:latin typeface="Consolas" panose="020B0609020204030204" pitchFamily="49" charset="0"/>
              </a:rPr>
              <a:t>* SelectNode(Node* insertingNode, Node* node0, Node* node1)</a:t>
            </a:r>
          </a:p>
          <a:p>
            <a:r>
              <a:rPr lang="en-US" sz="2000" dirty="0">
                <a:latin typeface="Consolas" panose="020B0609020204030204" pitchFamily="49" charset="0"/>
              </a:rPr>
              <a:t>{</a:t>
            </a:r>
          </a:p>
          <a:p>
            <a:r>
              <a:rPr lang="en-US" sz="2000" dirty="0" smtClean="0">
                <a:solidFill>
                  <a:srgbClr val="0000FF"/>
                </a:solidFill>
                <a:latin typeface="Consolas" panose="020B0609020204030204" pitchFamily="49" charset="0"/>
              </a:rPr>
              <a:t>  if</a:t>
            </a:r>
            <a:r>
              <a:rPr lang="en-US" sz="2000" dirty="0" smtClean="0">
                <a:solidFill>
                  <a:prstClr val="black"/>
                </a:solidFill>
                <a:latin typeface="Consolas" panose="020B0609020204030204" pitchFamily="49" charset="0"/>
              </a:rPr>
              <a:t>(node0-&gt;</a:t>
            </a:r>
            <a:r>
              <a:rPr lang="en-US" sz="2000" dirty="0" err="1" smtClean="0">
                <a:solidFill>
                  <a:prstClr val="black"/>
                </a:solidFill>
                <a:latin typeface="Consolas" panose="020B0609020204030204" pitchFamily="49" charset="0"/>
              </a:rPr>
              <a:t>mHeight</a:t>
            </a:r>
            <a:r>
              <a:rPr lang="en-US" sz="2000" dirty="0" smtClean="0">
                <a:solidFill>
                  <a:prstClr val="black"/>
                </a:solidFill>
                <a:latin typeface="Consolas" panose="020B0609020204030204" pitchFamily="49" charset="0"/>
              </a:rPr>
              <a:t> </a:t>
            </a:r>
            <a:r>
              <a:rPr lang="en-US" sz="2000" dirty="0">
                <a:solidFill>
                  <a:prstClr val="black"/>
                </a:solidFill>
                <a:latin typeface="Consolas" panose="020B0609020204030204" pitchFamily="49" charset="0"/>
              </a:rPr>
              <a:t>&lt; </a:t>
            </a:r>
            <a:r>
              <a:rPr lang="en-US" sz="2000" dirty="0" smtClean="0">
                <a:solidFill>
                  <a:prstClr val="black"/>
                </a:solidFill>
                <a:latin typeface="Consolas" panose="020B0609020204030204" pitchFamily="49" charset="0"/>
              </a:rPr>
              <a:t>node1-&gt;</a:t>
            </a:r>
            <a:r>
              <a:rPr lang="en-US" sz="2000" dirty="0" err="1" smtClean="0">
                <a:solidFill>
                  <a:prstClr val="black"/>
                </a:solidFill>
                <a:latin typeface="Consolas" panose="020B0609020204030204" pitchFamily="49" charset="0"/>
              </a:rPr>
              <a:t>mHeight</a:t>
            </a:r>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return</a:t>
            </a:r>
            <a:r>
              <a:rPr lang="en-US" sz="2000" dirty="0">
                <a:solidFill>
                  <a:prstClr val="black"/>
                </a:solidFill>
                <a:latin typeface="Consolas" panose="020B0609020204030204" pitchFamily="49" charset="0"/>
              </a:rPr>
              <a:t> node0;</a:t>
            </a: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return</a:t>
            </a:r>
            <a:r>
              <a:rPr lang="en-US" sz="2000" dirty="0">
                <a:solidFill>
                  <a:prstClr val="black"/>
                </a:solidFill>
                <a:latin typeface="Consolas" panose="020B0609020204030204" pitchFamily="49" charset="0"/>
              </a:rPr>
              <a:t> node1;</a:t>
            </a:r>
          </a:p>
          <a:p>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2900034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Selection - Height</a:t>
            </a:r>
            <a:endParaRPr lang="en-US" dirty="0"/>
          </a:p>
        </p:txBody>
      </p:sp>
      <p:sp>
        <p:nvSpPr>
          <p:cNvPr id="3" name="Content Placeholder 2"/>
          <p:cNvSpPr>
            <a:spLocks noGrp="1"/>
          </p:cNvSpPr>
          <p:nvPr>
            <p:ph idx="1"/>
          </p:nvPr>
        </p:nvSpPr>
        <p:spPr/>
        <p:txBody>
          <a:bodyPr/>
          <a:lstStyle/>
          <a:p>
            <a:pPr marL="0" indent="0">
              <a:buNone/>
            </a:pPr>
            <a:r>
              <a:rPr lang="en-US" dirty="0" smtClean="0"/>
              <a:t>Height is a bad heuristic</a:t>
            </a:r>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t>We need to take into account</a:t>
            </a:r>
          </a:p>
          <a:p>
            <a:pPr marL="0" indent="0">
              <a:buNone/>
            </a:pPr>
            <a:r>
              <a:rPr lang="en-US" dirty="0" smtClean="0"/>
              <a:t>the </a:t>
            </a:r>
            <a:r>
              <a:rPr lang="en-US" dirty="0" err="1" smtClean="0"/>
              <a:t>aabb</a:t>
            </a:r>
            <a:r>
              <a:rPr lang="en-US" dirty="0" smtClean="0"/>
              <a:t> sizes</a:t>
            </a:r>
          </a:p>
        </p:txBody>
      </p:sp>
      <p:pic>
        <p:nvPicPr>
          <p:cNvPr id="6" name="Picture 5"/>
          <p:cNvPicPr>
            <a:picLocks noChangeAspect="1"/>
          </p:cNvPicPr>
          <p:nvPr/>
        </p:nvPicPr>
        <p:blipFill>
          <a:blip r:embed="rId3"/>
          <a:stretch>
            <a:fillRect/>
          </a:stretch>
        </p:blipFill>
        <p:spPr>
          <a:xfrm>
            <a:off x="6292353" y="4004906"/>
            <a:ext cx="1174838" cy="1883700"/>
          </a:xfrm>
          <a:prstGeom prst="rect">
            <a:avLst/>
          </a:prstGeom>
        </p:spPr>
      </p:pic>
      <p:sp>
        <p:nvSpPr>
          <p:cNvPr id="8" name="Content Placeholder 2"/>
          <p:cNvSpPr txBox="1">
            <a:spLocks/>
          </p:cNvSpPr>
          <p:nvPr/>
        </p:nvSpPr>
        <p:spPr>
          <a:xfrm>
            <a:off x="6029498" y="5938488"/>
            <a:ext cx="1155074" cy="373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balanced</a:t>
            </a:r>
          </a:p>
        </p:txBody>
      </p:sp>
      <p:pic>
        <p:nvPicPr>
          <p:cNvPr id="9" name="Picture 8"/>
          <p:cNvPicPr>
            <a:picLocks noChangeAspect="1"/>
          </p:cNvPicPr>
          <p:nvPr/>
        </p:nvPicPr>
        <p:blipFill>
          <a:blip r:embed="rId4"/>
          <a:stretch>
            <a:fillRect/>
          </a:stretch>
        </p:blipFill>
        <p:spPr>
          <a:xfrm>
            <a:off x="7805161" y="1690688"/>
            <a:ext cx="1144969" cy="1863767"/>
          </a:xfrm>
          <a:prstGeom prst="rect">
            <a:avLst/>
          </a:prstGeom>
        </p:spPr>
      </p:pic>
      <p:cxnSp>
        <p:nvCxnSpPr>
          <p:cNvPr id="10" name="Straight Arrow Connector 9"/>
          <p:cNvCxnSpPr>
            <a:stCxn id="9" idx="2"/>
          </p:cNvCxnSpPr>
          <p:nvPr/>
        </p:nvCxnSpPr>
        <p:spPr>
          <a:xfrm>
            <a:off x="8377646" y="3554455"/>
            <a:ext cx="706956" cy="4256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6" idx="0"/>
          </p:cNvCxnSpPr>
          <p:nvPr/>
        </p:nvCxnSpPr>
        <p:spPr>
          <a:xfrm flipH="1">
            <a:off x="6879772" y="3554455"/>
            <a:ext cx="856042" cy="4504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p:cNvSpPr txBox="1">
            <a:spLocks/>
          </p:cNvSpPr>
          <p:nvPr/>
        </p:nvSpPr>
        <p:spPr>
          <a:xfrm>
            <a:off x="8372593" y="5946439"/>
            <a:ext cx="1155074" cy="805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Not</a:t>
            </a:r>
          </a:p>
          <a:p>
            <a:pPr marL="0" indent="0" algn="ctr">
              <a:buFont typeface="Arial" panose="020B0604020202020204" pitchFamily="34" charset="0"/>
              <a:buNone/>
            </a:pPr>
            <a:r>
              <a:rPr lang="en-US" sz="2000" dirty="0" smtClean="0"/>
              <a:t>balanced</a:t>
            </a:r>
          </a:p>
        </p:txBody>
      </p:sp>
      <p:pic>
        <p:nvPicPr>
          <p:cNvPr id="21" name="Picture 20"/>
          <p:cNvPicPr>
            <a:picLocks noChangeAspect="1"/>
          </p:cNvPicPr>
          <p:nvPr/>
        </p:nvPicPr>
        <p:blipFill>
          <a:blip r:embed="rId5"/>
          <a:stretch>
            <a:fillRect/>
          </a:stretch>
        </p:blipFill>
        <p:spPr>
          <a:xfrm>
            <a:off x="8551596" y="3980067"/>
            <a:ext cx="1174838" cy="1883700"/>
          </a:xfrm>
          <a:prstGeom prst="rect">
            <a:avLst/>
          </a:prstGeom>
        </p:spPr>
      </p:pic>
      <p:sp>
        <p:nvSpPr>
          <p:cNvPr id="22" name="Content Placeholder 2"/>
          <p:cNvSpPr txBox="1">
            <a:spLocks/>
          </p:cNvSpPr>
          <p:nvPr/>
        </p:nvSpPr>
        <p:spPr>
          <a:xfrm>
            <a:off x="8950130" y="2061423"/>
            <a:ext cx="2045972" cy="11222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When inserting D, which tree wastes less space?</a:t>
            </a:r>
          </a:p>
        </p:txBody>
      </p:sp>
    </p:spTree>
    <p:extLst>
      <p:ext uri="{BB962C8B-B14F-4D97-AF65-F5344CB8AC3E}">
        <p14:creationId xmlns:p14="http://schemas.microsoft.com/office/powerpoint/2010/main" val="2392392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Selection - Distance</a:t>
            </a:r>
            <a:endParaRPr lang="en-US" dirty="0"/>
          </a:p>
        </p:txBody>
      </p:sp>
      <p:sp>
        <p:nvSpPr>
          <p:cNvPr id="3" name="Content Placeholder 2"/>
          <p:cNvSpPr>
            <a:spLocks noGrp="1"/>
          </p:cNvSpPr>
          <p:nvPr>
            <p:ph idx="1"/>
          </p:nvPr>
        </p:nvSpPr>
        <p:spPr/>
        <p:txBody>
          <a:bodyPr/>
          <a:lstStyle/>
          <a:p>
            <a:pPr marL="0" indent="0">
              <a:buNone/>
            </a:pPr>
            <a:r>
              <a:rPr lang="en-US" dirty="0" smtClean="0"/>
              <a:t>Choose closest aabb (by center)</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Does this heuristic fail anywhere?</a:t>
            </a:r>
            <a:endParaRPr lang="en-US" dirty="0"/>
          </a:p>
        </p:txBody>
      </p:sp>
      <p:sp>
        <p:nvSpPr>
          <p:cNvPr id="5" name="Text Box 4"/>
          <p:cNvSpPr txBox="1">
            <a:spLocks noChangeArrowheads="1"/>
          </p:cNvSpPr>
          <p:nvPr/>
        </p:nvSpPr>
        <p:spPr bwMode="auto">
          <a:xfrm>
            <a:off x="1351352" y="2496548"/>
            <a:ext cx="9185148" cy="255454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nl-NL" sz="2000" dirty="0" smtClean="0">
                <a:latin typeface="Consolas" panose="020B0609020204030204" pitchFamily="49" charset="0"/>
              </a:rPr>
              <a:t>Node</a:t>
            </a:r>
            <a:r>
              <a:rPr lang="nl-NL" sz="2000" dirty="0">
                <a:latin typeface="Consolas" panose="020B0609020204030204" pitchFamily="49" charset="0"/>
              </a:rPr>
              <a:t>* SelectNode(Node* insertingNode, Node* node0, Node* node1)</a:t>
            </a:r>
          </a:p>
          <a:p>
            <a:r>
              <a:rPr lang="en-US" sz="2000" dirty="0">
                <a:latin typeface="Consolas" panose="020B0609020204030204" pitchFamily="49" charset="0"/>
              </a:rPr>
              <a:t>{</a:t>
            </a:r>
          </a:p>
          <a:p>
            <a:r>
              <a:rPr lang="en-US" sz="2000" dirty="0">
                <a:latin typeface="Consolas" panose="020B0609020204030204" pitchFamily="49" charset="0"/>
              </a:rPr>
              <a:t>  </a:t>
            </a:r>
            <a:r>
              <a:rPr lang="en-US" sz="2000" dirty="0">
                <a:solidFill>
                  <a:srgbClr val="0000FF"/>
                </a:solidFill>
                <a:latin typeface="Consolas" panose="020B0609020204030204" pitchFamily="49" charset="0"/>
              </a:rPr>
              <a:t>float</a:t>
            </a:r>
            <a:r>
              <a:rPr lang="en-US" sz="2000" dirty="0">
                <a:solidFill>
                  <a:prstClr val="black"/>
                </a:solidFill>
                <a:latin typeface="Consolas" panose="020B0609020204030204" pitchFamily="49" charset="0"/>
              </a:rPr>
              <a:t> dist0 = Distance(</a:t>
            </a:r>
            <a:r>
              <a:rPr lang="en-US" sz="2000" dirty="0" err="1">
                <a:solidFill>
                  <a:prstClr val="black"/>
                </a:solidFill>
                <a:latin typeface="Consolas" panose="020B0609020204030204" pitchFamily="49" charset="0"/>
              </a:rPr>
              <a:t>insertingNode</a:t>
            </a:r>
            <a:r>
              <a:rPr lang="en-US" sz="2000" dirty="0">
                <a:solidFill>
                  <a:prstClr val="black"/>
                </a:solidFill>
                <a:latin typeface="Consolas" panose="020B0609020204030204" pitchFamily="49" charset="0"/>
              </a:rPr>
              <a:t>-&gt;</a:t>
            </a:r>
            <a:r>
              <a:rPr lang="en-US" sz="2000" dirty="0" err="1">
                <a:solidFill>
                  <a:prstClr val="black"/>
                </a:solidFill>
                <a:latin typeface="Consolas" panose="020B0609020204030204" pitchFamily="49" charset="0"/>
              </a:rPr>
              <a:t>mAabb</a:t>
            </a:r>
            <a:r>
              <a:rPr lang="en-US" sz="2000" dirty="0">
                <a:solidFill>
                  <a:prstClr val="black"/>
                </a:solidFill>
                <a:latin typeface="Consolas" panose="020B0609020204030204" pitchFamily="49" charset="0"/>
              </a:rPr>
              <a:t>, node0-&gt;</a:t>
            </a:r>
            <a:r>
              <a:rPr lang="en-US" sz="2000" dirty="0" err="1">
                <a:solidFill>
                  <a:prstClr val="black"/>
                </a:solidFill>
                <a:latin typeface="Consolas" panose="020B0609020204030204" pitchFamily="49" charset="0"/>
              </a:rPr>
              <a:t>mAabb</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float</a:t>
            </a:r>
            <a:r>
              <a:rPr lang="en-US" sz="2000" dirty="0">
                <a:solidFill>
                  <a:prstClr val="black"/>
                </a:solidFill>
                <a:latin typeface="Consolas" panose="020B0609020204030204" pitchFamily="49" charset="0"/>
              </a:rPr>
              <a:t> dist1 = Distance(</a:t>
            </a:r>
            <a:r>
              <a:rPr lang="en-US" sz="2000" dirty="0" err="1">
                <a:solidFill>
                  <a:prstClr val="black"/>
                </a:solidFill>
                <a:latin typeface="Consolas" panose="020B0609020204030204" pitchFamily="49" charset="0"/>
              </a:rPr>
              <a:t>insertingNode</a:t>
            </a:r>
            <a:r>
              <a:rPr lang="en-US" sz="2000" dirty="0">
                <a:solidFill>
                  <a:prstClr val="black"/>
                </a:solidFill>
                <a:latin typeface="Consolas" panose="020B0609020204030204" pitchFamily="49" charset="0"/>
              </a:rPr>
              <a:t>-&gt;</a:t>
            </a:r>
            <a:r>
              <a:rPr lang="en-US" sz="2000" dirty="0" err="1">
                <a:solidFill>
                  <a:prstClr val="black"/>
                </a:solidFill>
                <a:latin typeface="Consolas" panose="020B0609020204030204" pitchFamily="49" charset="0"/>
              </a:rPr>
              <a:t>mAabb</a:t>
            </a:r>
            <a:r>
              <a:rPr lang="en-US" sz="2000" dirty="0">
                <a:solidFill>
                  <a:prstClr val="black"/>
                </a:solidFill>
                <a:latin typeface="Consolas" panose="020B0609020204030204" pitchFamily="49" charset="0"/>
              </a:rPr>
              <a:t>, node1-&gt;</a:t>
            </a:r>
            <a:r>
              <a:rPr lang="en-US" sz="2000" dirty="0" err="1">
                <a:solidFill>
                  <a:prstClr val="black"/>
                </a:solidFill>
                <a:latin typeface="Consolas" panose="020B0609020204030204" pitchFamily="49" charset="0"/>
              </a:rPr>
              <a:t>mAabb</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if</a:t>
            </a:r>
            <a:r>
              <a:rPr lang="en-US" sz="2000" dirty="0">
                <a:solidFill>
                  <a:prstClr val="black"/>
                </a:solidFill>
                <a:latin typeface="Consolas" panose="020B0609020204030204" pitchFamily="49" charset="0"/>
              </a:rPr>
              <a:t>(dist0 &lt; dist1)</a:t>
            </a: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return</a:t>
            </a:r>
            <a:r>
              <a:rPr lang="en-US" sz="2000" dirty="0">
                <a:solidFill>
                  <a:prstClr val="black"/>
                </a:solidFill>
                <a:latin typeface="Consolas" panose="020B0609020204030204" pitchFamily="49" charset="0"/>
              </a:rPr>
              <a:t> node0;</a:t>
            </a: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return</a:t>
            </a:r>
            <a:r>
              <a:rPr lang="en-US" sz="2000" dirty="0">
                <a:solidFill>
                  <a:prstClr val="black"/>
                </a:solidFill>
                <a:latin typeface="Consolas" panose="020B0609020204030204" pitchFamily="49" charset="0"/>
              </a:rPr>
              <a:t> node1;</a:t>
            </a:r>
          </a:p>
          <a:p>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2978121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Node Selection</a:t>
            </a:r>
            <a:endParaRPr lang="en-US" dirty="0"/>
          </a:p>
        </p:txBody>
      </p:sp>
      <p:sp>
        <p:nvSpPr>
          <p:cNvPr id="3" name="Content Placeholder 2"/>
          <p:cNvSpPr>
            <a:spLocks noGrp="1"/>
          </p:cNvSpPr>
          <p:nvPr>
            <p:ph idx="1"/>
          </p:nvPr>
        </p:nvSpPr>
        <p:spPr/>
        <p:txBody>
          <a:bodyPr/>
          <a:lstStyle/>
          <a:p>
            <a:pPr marL="0" indent="0">
              <a:buNone/>
            </a:pPr>
            <a:r>
              <a:rPr lang="en-US" dirty="0" smtClean="0"/>
              <a:t>Distance is a poor approximation of size growth</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We want some metric of size delta</a:t>
            </a:r>
            <a:endParaRPr lang="en-US" dirty="0"/>
          </a:p>
        </p:txBody>
      </p:sp>
      <p:pic>
        <p:nvPicPr>
          <p:cNvPr id="7" name="Picture 6"/>
          <p:cNvPicPr>
            <a:picLocks noChangeAspect="1"/>
          </p:cNvPicPr>
          <p:nvPr/>
        </p:nvPicPr>
        <p:blipFill>
          <a:blip r:embed="rId3"/>
          <a:stretch>
            <a:fillRect/>
          </a:stretch>
        </p:blipFill>
        <p:spPr>
          <a:xfrm>
            <a:off x="2620775" y="2577618"/>
            <a:ext cx="6345015" cy="1788833"/>
          </a:xfrm>
          <a:prstGeom prst="rect">
            <a:avLst/>
          </a:prstGeom>
        </p:spPr>
      </p:pic>
    </p:spTree>
    <p:extLst>
      <p:ext uri="{BB962C8B-B14F-4D97-AF65-F5344CB8AC3E}">
        <p14:creationId xmlns:p14="http://schemas.microsoft.com/office/powerpoint/2010/main" val="21332979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Selection - Volume</a:t>
            </a:r>
            <a:endParaRPr lang="en-US" dirty="0"/>
          </a:p>
        </p:txBody>
      </p:sp>
      <p:sp>
        <p:nvSpPr>
          <p:cNvPr id="3" name="Content Placeholder 2"/>
          <p:cNvSpPr>
            <a:spLocks noGrp="1"/>
          </p:cNvSpPr>
          <p:nvPr>
            <p:ph idx="1"/>
          </p:nvPr>
        </p:nvSpPr>
        <p:spPr/>
        <p:txBody>
          <a:bodyPr/>
          <a:lstStyle/>
          <a:p>
            <a:pPr marL="0" indent="0">
              <a:buNone/>
            </a:pPr>
            <a:r>
              <a:rPr lang="en-US" dirty="0" smtClean="0"/>
              <a:t>How about choosing the minimum volume increase?</a:t>
            </a:r>
          </a:p>
          <a:p>
            <a:pPr marL="0" indent="0">
              <a:buNone/>
            </a:pPr>
            <a:r>
              <a:rPr lang="en-US" dirty="0" smtClean="0"/>
              <a:t>	Smaller volume -&gt; Less wasted space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Does this heuristic fail anywhere?</a:t>
            </a:r>
          </a:p>
          <a:p>
            <a:pPr marL="0" indent="0">
              <a:buNone/>
            </a:pPr>
            <a:endParaRPr lang="en-US" dirty="0" smtClean="0"/>
          </a:p>
        </p:txBody>
      </p:sp>
    </p:spTree>
    <p:extLst>
      <p:ext uri="{BB962C8B-B14F-4D97-AF65-F5344CB8AC3E}">
        <p14:creationId xmlns:p14="http://schemas.microsoft.com/office/powerpoint/2010/main" val="21310314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Selection - Volume</a:t>
            </a:r>
            <a:endParaRPr lang="en-US" dirty="0"/>
          </a:p>
        </p:txBody>
      </p:sp>
      <p:sp>
        <p:nvSpPr>
          <p:cNvPr id="3" name="Content Placeholder 2"/>
          <p:cNvSpPr>
            <a:spLocks noGrp="1"/>
          </p:cNvSpPr>
          <p:nvPr>
            <p:ph idx="1"/>
          </p:nvPr>
        </p:nvSpPr>
        <p:spPr/>
        <p:txBody>
          <a:bodyPr/>
          <a:lstStyle/>
          <a:p>
            <a:pPr marL="0" indent="0">
              <a:buNone/>
            </a:pPr>
            <a:r>
              <a:rPr lang="en-US" dirty="0" smtClean="0"/>
              <a:t>Unfortunately…</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r>
              <a:rPr lang="en-US" dirty="0" smtClean="0"/>
              <a:t>Grouping by volume doesn’t prevent long thin volumes</a:t>
            </a:r>
          </a:p>
          <a:p>
            <a:pPr marL="0" indent="0">
              <a:buNone/>
            </a:pPr>
            <a:endParaRPr lang="en-US" dirty="0"/>
          </a:p>
        </p:txBody>
      </p:sp>
      <p:pic>
        <p:nvPicPr>
          <p:cNvPr id="6" name="Picture 5"/>
          <p:cNvPicPr>
            <a:picLocks noChangeAspect="1"/>
          </p:cNvPicPr>
          <p:nvPr/>
        </p:nvPicPr>
        <p:blipFill>
          <a:blip r:embed="rId3"/>
          <a:stretch>
            <a:fillRect/>
          </a:stretch>
        </p:blipFill>
        <p:spPr>
          <a:xfrm>
            <a:off x="3141015" y="2559310"/>
            <a:ext cx="5408399" cy="1825430"/>
          </a:xfrm>
          <a:prstGeom prst="rect">
            <a:avLst/>
          </a:prstGeom>
        </p:spPr>
      </p:pic>
    </p:spTree>
    <p:extLst>
      <p:ext uri="{BB962C8B-B14F-4D97-AF65-F5344CB8AC3E}">
        <p14:creationId xmlns:p14="http://schemas.microsoft.com/office/powerpoint/2010/main" val="1514193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Node Selection – Surface Area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Choose the smallest increase in surface area</a:t>
            </a:r>
          </a:p>
          <a:p>
            <a:pPr marL="457200" lvl="1" indent="0">
              <a:buNone/>
            </a:pPr>
            <a:r>
              <a:rPr lang="en-US" dirty="0" smtClean="0"/>
              <a:t>Surface area grows with volume</a:t>
            </a:r>
          </a:p>
          <a:p>
            <a:pPr marL="457200" lvl="1" indent="0">
              <a:buNone/>
            </a:pPr>
            <a:r>
              <a:rPr lang="en-US" dirty="0" smtClean="0"/>
              <a:t>Also deals with long-thin objects</a:t>
            </a:r>
          </a:p>
          <a:p>
            <a:pPr marL="0" indent="0">
              <a:buNone/>
            </a:pPr>
            <a:endParaRPr lang="en-US" dirty="0" smtClean="0"/>
          </a:p>
          <a:p>
            <a:pPr marL="0" indent="0">
              <a:buNone/>
            </a:pPr>
            <a:r>
              <a:rPr lang="en-US" dirty="0" smtClean="0"/>
              <a:t>Best for most query types (</a:t>
            </a:r>
            <a:r>
              <a:rPr lang="en-US" dirty="0" err="1" smtClean="0"/>
              <a:t>Aabb</a:t>
            </a:r>
            <a:r>
              <a:rPr lang="en-US" dirty="0" smtClean="0"/>
              <a:t>, Ray, Frustum, </a:t>
            </a:r>
            <a:r>
              <a:rPr lang="en-US" dirty="0" err="1" smtClean="0"/>
              <a:t>etc</a:t>
            </a:r>
            <a:r>
              <a:rPr lang="en-US" dirty="0" smtClean="0"/>
              <a:t>…)</a:t>
            </a:r>
          </a:p>
          <a:p>
            <a:pPr marL="0" indent="0">
              <a:buNone/>
            </a:pPr>
            <a:endParaRPr lang="en-US" dirty="0" smtClean="0"/>
          </a:p>
          <a:p>
            <a:pPr marL="0" indent="0">
              <a:buNone/>
            </a:pPr>
            <a:endParaRPr lang="en-US" dirty="0"/>
          </a:p>
          <a:p>
            <a:pPr marL="0" indent="0">
              <a:buNone/>
            </a:pPr>
            <a:endParaRPr lang="en-US" dirty="0"/>
          </a:p>
          <a:p>
            <a:pPr marL="0" indent="0">
              <a:buNone/>
            </a:pPr>
            <a:r>
              <a:rPr lang="en-US" dirty="0"/>
              <a:t>Does this heuristic fail anywhere?</a:t>
            </a:r>
          </a:p>
        </p:txBody>
      </p:sp>
    </p:spTree>
    <p:extLst>
      <p:ext uri="{BB962C8B-B14F-4D97-AF65-F5344CB8AC3E}">
        <p14:creationId xmlns:p14="http://schemas.microsoft.com/office/powerpoint/2010/main" val="2481704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Heuristic Considerations</a:t>
            </a:r>
            <a:endParaRPr lang="en-US" dirty="0"/>
          </a:p>
        </p:txBody>
      </p:sp>
      <p:sp>
        <p:nvSpPr>
          <p:cNvPr id="3" name="Content Placeholder 2"/>
          <p:cNvSpPr>
            <a:spLocks noGrp="1"/>
          </p:cNvSpPr>
          <p:nvPr>
            <p:ph idx="1"/>
          </p:nvPr>
        </p:nvSpPr>
        <p:spPr/>
        <p:txBody>
          <a:bodyPr/>
          <a:lstStyle/>
          <a:p>
            <a:pPr marL="0" indent="0">
              <a:buNone/>
            </a:pPr>
            <a:r>
              <a:rPr lang="en-US" dirty="0" smtClean="0"/>
              <a:t>Surface area doesn’t really fail anywhere, but there are some additional considerations</a:t>
            </a:r>
          </a:p>
          <a:p>
            <a:pPr marL="0" indent="0">
              <a:buNone/>
            </a:pPr>
            <a:endParaRPr lang="en-US" dirty="0"/>
          </a:p>
          <a:p>
            <a:pPr marL="0" indent="0">
              <a:buNone/>
            </a:pPr>
            <a:r>
              <a:rPr lang="en-US" dirty="0" smtClean="0"/>
              <a:t>Is a node a leaf or internal?</a:t>
            </a:r>
          </a:p>
          <a:p>
            <a:pPr marL="0" indent="0">
              <a:buNone/>
            </a:pPr>
            <a:r>
              <a:rPr lang="en-US" dirty="0" smtClean="0"/>
              <a:t>Tree height?</a:t>
            </a:r>
          </a:p>
          <a:p>
            <a:pPr marL="0" indent="0">
              <a:buNone/>
            </a:pPr>
            <a:r>
              <a:rPr lang="en-US" dirty="0" err="1" smtClean="0"/>
              <a:t>Etc</a:t>
            </a:r>
            <a:r>
              <a:rPr lang="en-US" dirty="0" smtClean="0"/>
              <a:t>…</a:t>
            </a:r>
          </a:p>
          <a:p>
            <a:pPr marL="0" indent="0">
              <a:buNone/>
            </a:pPr>
            <a:endParaRPr lang="en-US" dirty="0"/>
          </a:p>
          <a:p>
            <a:pPr marL="0" indent="0">
              <a:buNone/>
            </a:pPr>
            <a:r>
              <a:rPr lang="en-US" dirty="0" smtClean="0"/>
              <a:t>Note: These are not part of your assignment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08215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 Final Remarks</a:t>
            </a:r>
            <a:endParaRPr lang="en-US" dirty="0"/>
          </a:p>
        </p:txBody>
      </p:sp>
      <p:sp>
        <p:nvSpPr>
          <p:cNvPr id="3" name="Content Placeholder 2"/>
          <p:cNvSpPr>
            <a:spLocks noGrp="1"/>
          </p:cNvSpPr>
          <p:nvPr>
            <p:ph idx="1"/>
          </p:nvPr>
        </p:nvSpPr>
        <p:spPr/>
        <p:txBody>
          <a:bodyPr/>
          <a:lstStyle/>
          <a:p>
            <a:pPr marL="0" indent="0">
              <a:buNone/>
            </a:pPr>
            <a:r>
              <a:rPr lang="en-US" dirty="0" smtClean="0"/>
              <a:t>Keep selecting nodes until you reach a leaf node</a:t>
            </a:r>
          </a:p>
          <a:p>
            <a:pPr marL="0" indent="0">
              <a:buNone/>
            </a:pPr>
            <a:endParaRPr lang="en-US" dirty="0" smtClean="0"/>
          </a:p>
          <a:p>
            <a:pPr marL="0" indent="0">
              <a:buNone/>
            </a:pPr>
            <a:endParaRPr lang="en-US" dirty="0"/>
          </a:p>
          <a:p>
            <a:pPr marL="0" indent="0">
              <a:buNone/>
            </a:pPr>
            <a:r>
              <a:rPr lang="en-US" dirty="0" smtClean="0"/>
              <a:t>Do a pass back up to update </a:t>
            </a:r>
            <a:r>
              <a:rPr lang="en-US" dirty="0" err="1" smtClean="0"/>
              <a:t>aabbs</a:t>
            </a:r>
            <a:r>
              <a:rPr lang="en-US" dirty="0" smtClean="0"/>
              <a:t> and height</a:t>
            </a:r>
          </a:p>
          <a:p>
            <a:pPr marL="0" indent="0">
              <a:buNone/>
            </a:pPr>
            <a:r>
              <a:rPr lang="en-US" dirty="0"/>
              <a:t>	</a:t>
            </a:r>
            <a:r>
              <a:rPr lang="en-US" dirty="0" smtClean="0"/>
              <a:t>*Heights cannot be updated while </a:t>
            </a:r>
            <a:r>
              <a:rPr lang="en-US" dirty="0" err="1" smtClean="0"/>
              <a:t>recursing</a:t>
            </a:r>
            <a:r>
              <a:rPr lang="en-US" dirty="0" smtClean="0"/>
              <a:t> down</a:t>
            </a:r>
            <a:endParaRPr lang="en-US" dirty="0"/>
          </a:p>
        </p:txBody>
      </p:sp>
    </p:spTree>
    <p:extLst>
      <p:ext uri="{BB962C8B-B14F-4D97-AF65-F5344CB8AC3E}">
        <p14:creationId xmlns:p14="http://schemas.microsoft.com/office/powerpoint/2010/main" val="351481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Bounding Volume Tree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 hierarchy of bounding volumes</a:t>
            </a:r>
          </a:p>
          <a:p>
            <a:pPr marL="0" indent="0">
              <a:buNone/>
            </a:pPr>
            <a:r>
              <a:rPr lang="en-US" dirty="0"/>
              <a:t>	</a:t>
            </a:r>
            <a:r>
              <a:rPr lang="en-US" dirty="0" smtClean="0"/>
              <a:t>Typically in a binary tree</a:t>
            </a:r>
          </a:p>
        </p:txBody>
      </p:sp>
      <p:pic>
        <p:nvPicPr>
          <p:cNvPr id="13" name="Picture 12"/>
          <p:cNvPicPr>
            <a:picLocks noChangeAspect="1"/>
          </p:cNvPicPr>
          <p:nvPr/>
        </p:nvPicPr>
        <p:blipFill>
          <a:blip r:embed="rId3"/>
          <a:stretch>
            <a:fillRect/>
          </a:stretch>
        </p:blipFill>
        <p:spPr>
          <a:xfrm>
            <a:off x="6214082" y="3273565"/>
            <a:ext cx="4331145" cy="2671902"/>
          </a:xfrm>
          <a:prstGeom prst="rect">
            <a:avLst/>
          </a:prstGeom>
        </p:spPr>
      </p:pic>
      <p:pic>
        <p:nvPicPr>
          <p:cNvPr id="14" name="Picture 13"/>
          <p:cNvPicPr>
            <a:picLocks noChangeAspect="1"/>
          </p:cNvPicPr>
          <p:nvPr/>
        </p:nvPicPr>
        <p:blipFill>
          <a:blip r:embed="rId4"/>
          <a:stretch>
            <a:fillRect/>
          </a:stretch>
        </p:blipFill>
        <p:spPr>
          <a:xfrm>
            <a:off x="1017493" y="3412080"/>
            <a:ext cx="3806274" cy="2533387"/>
          </a:xfrm>
          <a:prstGeom prst="rect">
            <a:avLst/>
          </a:prstGeom>
        </p:spPr>
      </p:pic>
    </p:spTree>
    <p:extLst>
      <p:ext uri="{BB962C8B-B14F-4D97-AF65-F5344CB8AC3E}">
        <p14:creationId xmlns:p14="http://schemas.microsoft.com/office/powerpoint/2010/main" val="867542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Removal</a:t>
            </a:r>
            <a:endParaRPr lang="en-US" dirty="0"/>
          </a:p>
        </p:txBody>
      </p:sp>
      <p:sp>
        <p:nvSpPr>
          <p:cNvPr id="3" name="Content Placeholder 2"/>
          <p:cNvSpPr>
            <a:spLocks noGrp="1"/>
          </p:cNvSpPr>
          <p:nvPr>
            <p:ph idx="1"/>
          </p:nvPr>
        </p:nvSpPr>
        <p:spPr>
          <a:xfrm>
            <a:off x="838200" y="1825625"/>
            <a:ext cx="10515600" cy="4679678"/>
          </a:xfrm>
        </p:spPr>
        <p:txBody>
          <a:bodyPr>
            <a:normAutofit/>
          </a:bodyPr>
          <a:lstStyle/>
          <a:p>
            <a:pPr marL="0" indent="0">
              <a:buNone/>
            </a:pPr>
            <a:r>
              <a:rPr lang="en-US" dirty="0" smtClean="0"/>
              <a:t>Replace the parent with our sibling</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Update </a:t>
            </a:r>
            <a:r>
              <a:rPr lang="en-US" dirty="0" err="1" smtClean="0"/>
              <a:t>aabbs</a:t>
            </a:r>
            <a:r>
              <a:rPr lang="en-US" dirty="0" smtClean="0"/>
              <a:t> and heights of all ancestors afterwards</a:t>
            </a:r>
            <a:endParaRPr lang="en-US" dirty="0"/>
          </a:p>
        </p:txBody>
      </p:sp>
      <p:sp>
        <p:nvSpPr>
          <p:cNvPr id="4" name="Rectangle 3"/>
          <p:cNvSpPr/>
          <p:nvPr/>
        </p:nvSpPr>
        <p:spPr>
          <a:xfrm>
            <a:off x="2488702" y="2304811"/>
            <a:ext cx="1091362" cy="602992"/>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a:t>
            </a:r>
          </a:p>
        </p:txBody>
      </p:sp>
      <p:sp>
        <p:nvSpPr>
          <p:cNvPr id="5" name="Rectangle 4"/>
          <p:cNvSpPr/>
          <p:nvPr/>
        </p:nvSpPr>
        <p:spPr>
          <a:xfrm>
            <a:off x="2488702" y="3089260"/>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6" name="Straight Arrow Connector 5"/>
          <p:cNvCxnSpPr>
            <a:stCxn id="4" idx="2"/>
            <a:endCxn id="5" idx="0"/>
          </p:cNvCxnSpPr>
          <p:nvPr/>
        </p:nvCxnSpPr>
        <p:spPr>
          <a:xfrm>
            <a:off x="3034383" y="2907803"/>
            <a:ext cx="0" cy="1814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367216" y="3982927"/>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Rectangle 7"/>
          <p:cNvSpPr/>
          <p:nvPr/>
        </p:nvSpPr>
        <p:spPr>
          <a:xfrm>
            <a:off x="3580064" y="3982927"/>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p>
        </p:txBody>
      </p:sp>
      <p:cxnSp>
        <p:nvCxnSpPr>
          <p:cNvPr id="9" name="Straight Arrow Connector 8"/>
          <p:cNvCxnSpPr>
            <a:stCxn id="5" idx="2"/>
            <a:endCxn id="7" idx="0"/>
          </p:cNvCxnSpPr>
          <p:nvPr/>
        </p:nvCxnSpPr>
        <p:spPr>
          <a:xfrm flipH="1">
            <a:off x="1912897" y="3692252"/>
            <a:ext cx="1121486" cy="2906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8" idx="0"/>
          </p:cNvCxnSpPr>
          <p:nvPr/>
        </p:nvCxnSpPr>
        <p:spPr>
          <a:xfrm>
            <a:off x="3034383" y="3692252"/>
            <a:ext cx="1091362" cy="2906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03559" y="4865343"/>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p>
        </p:txBody>
      </p:sp>
      <p:sp>
        <p:nvSpPr>
          <p:cNvPr id="12" name="Rectangle 11"/>
          <p:cNvSpPr/>
          <p:nvPr/>
        </p:nvSpPr>
        <p:spPr>
          <a:xfrm>
            <a:off x="2034151" y="4865343"/>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p>
        </p:txBody>
      </p:sp>
      <p:cxnSp>
        <p:nvCxnSpPr>
          <p:cNvPr id="13" name="Straight Arrow Connector 12"/>
          <p:cNvCxnSpPr>
            <a:stCxn id="7" idx="2"/>
            <a:endCxn id="11" idx="0"/>
          </p:cNvCxnSpPr>
          <p:nvPr/>
        </p:nvCxnSpPr>
        <p:spPr>
          <a:xfrm flipH="1">
            <a:off x="1249240" y="4585919"/>
            <a:ext cx="663657" cy="27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12" idx="0"/>
          </p:cNvCxnSpPr>
          <p:nvPr/>
        </p:nvCxnSpPr>
        <p:spPr>
          <a:xfrm>
            <a:off x="1912897" y="4585919"/>
            <a:ext cx="666935" cy="27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801907" y="2885726"/>
            <a:ext cx="241401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799540" y="2304811"/>
            <a:ext cx="1091362" cy="602992"/>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a:t>
            </a:r>
          </a:p>
        </p:txBody>
      </p:sp>
      <p:sp>
        <p:nvSpPr>
          <p:cNvPr id="20" name="Rectangle 19"/>
          <p:cNvSpPr/>
          <p:nvPr/>
        </p:nvSpPr>
        <p:spPr>
          <a:xfrm>
            <a:off x="8799540" y="3089260"/>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21" name="Straight Arrow Connector 20"/>
          <p:cNvCxnSpPr>
            <a:stCxn id="19" idx="2"/>
            <a:endCxn id="20" idx="0"/>
          </p:cNvCxnSpPr>
          <p:nvPr/>
        </p:nvCxnSpPr>
        <p:spPr>
          <a:xfrm>
            <a:off x="9345221" y="2907803"/>
            <a:ext cx="0" cy="1814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678054" y="3982927"/>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p>
        </p:txBody>
      </p:sp>
      <p:sp>
        <p:nvSpPr>
          <p:cNvPr id="23" name="Rectangle 22"/>
          <p:cNvSpPr/>
          <p:nvPr/>
        </p:nvSpPr>
        <p:spPr>
          <a:xfrm>
            <a:off x="9890902" y="3982927"/>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p>
        </p:txBody>
      </p:sp>
      <p:cxnSp>
        <p:nvCxnSpPr>
          <p:cNvPr id="24" name="Straight Arrow Connector 23"/>
          <p:cNvCxnSpPr>
            <a:stCxn id="20" idx="2"/>
            <a:endCxn id="22" idx="0"/>
          </p:cNvCxnSpPr>
          <p:nvPr/>
        </p:nvCxnSpPr>
        <p:spPr>
          <a:xfrm flipH="1">
            <a:off x="8223735" y="3692252"/>
            <a:ext cx="1121486" cy="2906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2"/>
            <a:endCxn id="23" idx="0"/>
          </p:cNvCxnSpPr>
          <p:nvPr/>
        </p:nvCxnSpPr>
        <p:spPr>
          <a:xfrm>
            <a:off x="9345221" y="3692252"/>
            <a:ext cx="1091362" cy="2906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76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26453" y="5782991"/>
            <a:ext cx="3288912" cy="523220"/>
          </a:xfrm>
          <a:prstGeom prst="rect">
            <a:avLst/>
          </a:prstGeom>
        </p:spPr>
        <p:txBody>
          <a:bodyPr wrap="square">
            <a:spAutoFit/>
          </a:bodyPr>
          <a:lstStyle/>
          <a:p>
            <a:r>
              <a:rPr lang="en-US" sz="2800" dirty="0"/>
              <a:t>Allows wiggle room</a:t>
            </a:r>
          </a:p>
        </p:txBody>
      </p:sp>
      <p:sp>
        <p:nvSpPr>
          <p:cNvPr id="2" name="Title 1"/>
          <p:cNvSpPr>
            <a:spLocks noGrp="1"/>
          </p:cNvSpPr>
          <p:nvPr>
            <p:ph type="title"/>
          </p:nvPr>
        </p:nvSpPr>
        <p:spPr/>
        <p:txBody>
          <a:bodyPr/>
          <a:lstStyle/>
          <a:p>
            <a:r>
              <a:rPr lang="en-US" dirty="0" smtClean="0"/>
              <a:t>Update</a:t>
            </a:r>
            <a:endParaRPr lang="en-US" dirty="0"/>
          </a:p>
        </p:txBody>
      </p:sp>
      <p:sp>
        <p:nvSpPr>
          <p:cNvPr id="3" name="Content Placeholder 2"/>
          <p:cNvSpPr>
            <a:spLocks noGrp="1"/>
          </p:cNvSpPr>
          <p:nvPr>
            <p:ph idx="1"/>
          </p:nvPr>
        </p:nvSpPr>
        <p:spPr/>
        <p:txBody>
          <a:bodyPr/>
          <a:lstStyle/>
          <a:p>
            <a:pPr marL="0" indent="0">
              <a:buNone/>
            </a:pPr>
            <a:r>
              <a:rPr lang="en-US" dirty="0" smtClean="0"/>
              <a:t>Remove then re-insert</a:t>
            </a:r>
          </a:p>
          <a:p>
            <a:pPr marL="0" indent="0">
              <a:buNone/>
            </a:pPr>
            <a:endParaRPr lang="en-US" dirty="0"/>
          </a:p>
          <a:p>
            <a:pPr marL="0" indent="0">
              <a:buNone/>
            </a:pPr>
            <a:r>
              <a:rPr lang="en-US" dirty="0" smtClean="0"/>
              <a:t>To avoid constant updates use a fat aabb</a:t>
            </a:r>
            <a:endParaRPr lang="en-US" dirty="0"/>
          </a:p>
        </p:txBody>
      </p:sp>
      <p:pic>
        <p:nvPicPr>
          <p:cNvPr id="4" name="Picture 3"/>
          <p:cNvPicPr>
            <a:picLocks noChangeAspect="1"/>
          </p:cNvPicPr>
          <p:nvPr/>
        </p:nvPicPr>
        <p:blipFill>
          <a:blip r:embed="rId3"/>
          <a:stretch>
            <a:fillRect/>
          </a:stretch>
        </p:blipFill>
        <p:spPr>
          <a:xfrm>
            <a:off x="4630926" y="3510926"/>
            <a:ext cx="2281937" cy="2254874"/>
          </a:xfrm>
          <a:prstGeom prst="rect">
            <a:avLst/>
          </a:prstGeom>
        </p:spPr>
      </p:pic>
    </p:spTree>
    <p:extLst>
      <p:ext uri="{BB962C8B-B14F-4D97-AF65-F5344CB8AC3E}">
        <p14:creationId xmlns:p14="http://schemas.microsoft.com/office/powerpoint/2010/main" val="4108169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a:t>
            </a:r>
            <a:endParaRPr lang="en-US" dirty="0"/>
          </a:p>
        </p:txBody>
      </p:sp>
      <p:sp>
        <p:nvSpPr>
          <p:cNvPr id="3" name="Content Placeholder 2"/>
          <p:cNvSpPr>
            <a:spLocks noGrp="1"/>
          </p:cNvSpPr>
          <p:nvPr>
            <p:ph idx="1"/>
          </p:nvPr>
        </p:nvSpPr>
        <p:spPr/>
        <p:txBody>
          <a:bodyPr/>
          <a:lstStyle/>
          <a:p>
            <a:pPr marL="0" indent="0">
              <a:buNone/>
            </a:pPr>
            <a:r>
              <a:rPr lang="en-US" dirty="0" smtClean="0"/>
              <a:t>Insertion order can cause an unbalanced tree</a:t>
            </a:r>
            <a:endParaRPr lang="en-US" dirty="0"/>
          </a:p>
        </p:txBody>
      </p:sp>
      <p:cxnSp>
        <p:nvCxnSpPr>
          <p:cNvPr id="7" name="Straight Arrow Connector 6"/>
          <p:cNvCxnSpPr/>
          <p:nvPr/>
        </p:nvCxnSpPr>
        <p:spPr>
          <a:xfrm>
            <a:off x="6095998" y="3886200"/>
            <a:ext cx="0" cy="7239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3501623" y="4379693"/>
            <a:ext cx="4669482" cy="2093000"/>
          </a:xfrm>
          <a:prstGeom prst="rect">
            <a:avLst/>
          </a:prstGeom>
        </p:spPr>
      </p:pic>
      <p:pic>
        <p:nvPicPr>
          <p:cNvPr id="9" name="Picture 8"/>
          <p:cNvPicPr>
            <a:picLocks noChangeAspect="1"/>
          </p:cNvPicPr>
          <p:nvPr/>
        </p:nvPicPr>
        <p:blipFill>
          <a:blip r:embed="rId4"/>
          <a:stretch>
            <a:fillRect/>
          </a:stretch>
        </p:blipFill>
        <p:spPr>
          <a:xfrm>
            <a:off x="3501623" y="3008596"/>
            <a:ext cx="4669482" cy="404646"/>
          </a:xfrm>
          <a:prstGeom prst="rect">
            <a:avLst/>
          </a:prstGeom>
        </p:spPr>
      </p:pic>
    </p:spTree>
    <p:extLst>
      <p:ext uri="{BB962C8B-B14F-4D97-AF65-F5344CB8AC3E}">
        <p14:creationId xmlns:p14="http://schemas.microsoft.com/office/powerpoint/2010/main" val="29054561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 Randomization</a:t>
            </a:r>
            <a:endParaRPr lang="en-US" dirty="0"/>
          </a:p>
        </p:txBody>
      </p:sp>
      <p:sp>
        <p:nvSpPr>
          <p:cNvPr id="3" name="Content Placeholder 2"/>
          <p:cNvSpPr>
            <a:spLocks noGrp="1"/>
          </p:cNvSpPr>
          <p:nvPr>
            <p:ph idx="1"/>
          </p:nvPr>
        </p:nvSpPr>
        <p:spPr/>
        <p:txBody>
          <a:bodyPr/>
          <a:lstStyle/>
          <a:p>
            <a:pPr marL="0" indent="0">
              <a:buNone/>
            </a:pPr>
            <a:r>
              <a:rPr lang="en-US" dirty="0" smtClean="0"/>
              <a:t>Randomly pick a node and re-insert it</a:t>
            </a:r>
          </a:p>
          <a:p>
            <a:pPr marL="0" indent="0">
              <a:buNone/>
            </a:pPr>
            <a:r>
              <a:rPr lang="en-US" dirty="0" smtClean="0"/>
              <a:t>Heuristic should produce a more balanced tree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Problem:</a:t>
            </a:r>
          </a:p>
          <a:p>
            <a:pPr marL="0" indent="0">
              <a:buNone/>
            </a:pPr>
            <a:r>
              <a:rPr lang="en-US" dirty="0" smtClean="0"/>
              <a:t>Can take a while to balance out</a:t>
            </a:r>
          </a:p>
          <a:p>
            <a:pPr marL="0" indent="0">
              <a:buNone/>
            </a:pPr>
            <a:endParaRPr lang="en-US" dirty="0"/>
          </a:p>
        </p:txBody>
      </p:sp>
    </p:spTree>
    <p:extLst>
      <p:ext uri="{BB962C8B-B14F-4D97-AF65-F5344CB8AC3E}">
        <p14:creationId xmlns:p14="http://schemas.microsoft.com/office/powerpoint/2010/main" val="12947024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 Tree Rotations</a:t>
            </a:r>
            <a:endParaRPr lang="en-US" dirty="0"/>
          </a:p>
        </p:txBody>
      </p:sp>
      <p:sp>
        <p:nvSpPr>
          <p:cNvPr id="3" name="Content Placeholder 2"/>
          <p:cNvSpPr>
            <a:spLocks noGrp="1"/>
          </p:cNvSpPr>
          <p:nvPr>
            <p:ph idx="1"/>
          </p:nvPr>
        </p:nvSpPr>
        <p:spPr>
          <a:xfrm>
            <a:off x="838200" y="1825624"/>
            <a:ext cx="10515600" cy="4875621"/>
          </a:xfrm>
        </p:spPr>
        <p:txBody>
          <a:bodyPr>
            <a:normAutofit/>
          </a:bodyPr>
          <a:lstStyle/>
          <a:p>
            <a:pPr marL="0" indent="0">
              <a:buNone/>
            </a:pPr>
            <a:r>
              <a:rPr lang="en-US" dirty="0" smtClean="0"/>
              <a:t>Fix any unbalanced sub-trees (using height)</a:t>
            </a:r>
          </a:p>
          <a:p>
            <a:pPr marL="0" indent="0">
              <a:buNone/>
            </a:pPr>
            <a:endParaRPr lang="en-US" dirty="0"/>
          </a:p>
          <a:p>
            <a:pPr marL="514350" indent="-514350">
              <a:buAutoNum type="arabicPeriod"/>
            </a:pPr>
            <a:r>
              <a:rPr lang="en-US" dirty="0" smtClean="0"/>
              <a:t>Identify pivot, small child, and large child</a:t>
            </a:r>
          </a:p>
          <a:p>
            <a:pPr marL="514350" indent="-514350">
              <a:buAutoNum type="arabicPeriod"/>
            </a:pPr>
            <a:r>
              <a:rPr lang="en-US" dirty="0"/>
              <a:t>Detach small child, pivot, and old parent</a:t>
            </a:r>
          </a:p>
          <a:p>
            <a:pPr marL="514350" indent="-514350">
              <a:buAutoNum type="arabicPeriod"/>
            </a:pPr>
            <a:r>
              <a:rPr lang="en-US" dirty="0" smtClean="0"/>
              <a:t>Replace the grand-parent link of the old parent to the pivot</a:t>
            </a:r>
          </a:p>
          <a:p>
            <a:pPr marL="514350" indent="-514350">
              <a:buAutoNum type="arabicPeriod"/>
            </a:pPr>
            <a:r>
              <a:rPr lang="en-US" dirty="0" smtClean="0"/>
              <a:t>Insert old parent as new small-child</a:t>
            </a:r>
          </a:p>
          <a:p>
            <a:pPr marL="514350" indent="-514350">
              <a:buAutoNum type="arabicPeriod"/>
            </a:pPr>
            <a:r>
              <a:rPr lang="en-US" dirty="0" smtClean="0"/>
              <a:t>Insert small child where the pivot node was</a:t>
            </a:r>
          </a:p>
          <a:p>
            <a:pPr marL="0" indent="0">
              <a:buNone/>
            </a:pPr>
            <a:endParaRPr lang="en-US" dirty="0"/>
          </a:p>
          <a:p>
            <a:pPr marL="0" indent="0">
              <a:buNone/>
            </a:pPr>
            <a:r>
              <a:rPr lang="en-US" dirty="0" smtClean="0"/>
              <a:t>*Make sure to use this algorithm for your assignment</a:t>
            </a:r>
            <a:endParaRPr lang="en-US" dirty="0"/>
          </a:p>
        </p:txBody>
      </p:sp>
    </p:spTree>
    <p:extLst>
      <p:ext uri="{BB962C8B-B14F-4D97-AF65-F5344CB8AC3E}">
        <p14:creationId xmlns:p14="http://schemas.microsoft.com/office/powerpoint/2010/main" val="3051171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Rotation</a:t>
            </a:r>
            <a:endParaRPr lang="en-US" dirty="0"/>
          </a:p>
        </p:txBody>
      </p:sp>
      <p:sp>
        <p:nvSpPr>
          <p:cNvPr id="3" name="Content Placeholder 2"/>
          <p:cNvSpPr>
            <a:spLocks noGrp="1"/>
          </p:cNvSpPr>
          <p:nvPr>
            <p:ph idx="1"/>
          </p:nvPr>
        </p:nvSpPr>
        <p:spPr/>
        <p:txBody>
          <a:bodyPr/>
          <a:lstStyle/>
          <a:p>
            <a:pPr marL="0" indent="0">
              <a:buNone/>
            </a:pPr>
            <a:r>
              <a:rPr lang="en-US" dirty="0" smtClean="0"/>
              <a:t>1. Identify </a:t>
            </a:r>
            <a:r>
              <a:rPr lang="en-US" dirty="0"/>
              <a:t>the pivot and its small and large children</a:t>
            </a:r>
          </a:p>
        </p:txBody>
      </p:sp>
      <p:pic>
        <p:nvPicPr>
          <p:cNvPr id="5" name="Picture 4"/>
          <p:cNvPicPr>
            <a:picLocks noChangeAspect="1"/>
          </p:cNvPicPr>
          <p:nvPr/>
        </p:nvPicPr>
        <p:blipFill>
          <a:blip r:embed="rId3"/>
          <a:stretch>
            <a:fillRect/>
          </a:stretch>
        </p:blipFill>
        <p:spPr>
          <a:xfrm>
            <a:off x="3176015" y="2364377"/>
            <a:ext cx="4954811" cy="4104277"/>
          </a:xfrm>
          <a:prstGeom prst="rect">
            <a:avLst/>
          </a:prstGeom>
        </p:spPr>
      </p:pic>
    </p:spTree>
    <p:extLst>
      <p:ext uri="{BB962C8B-B14F-4D97-AF65-F5344CB8AC3E}">
        <p14:creationId xmlns:p14="http://schemas.microsoft.com/office/powerpoint/2010/main" val="5018831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Rotation</a:t>
            </a:r>
          </a:p>
        </p:txBody>
      </p:sp>
      <p:sp>
        <p:nvSpPr>
          <p:cNvPr id="3" name="Content Placeholder 2"/>
          <p:cNvSpPr>
            <a:spLocks noGrp="1"/>
          </p:cNvSpPr>
          <p:nvPr>
            <p:ph idx="1"/>
          </p:nvPr>
        </p:nvSpPr>
        <p:spPr/>
        <p:txBody>
          <a:bodyPr/>
          <a:lstStyle/>
          <a:p>
            <a:pPr marL="0" indent="0">
              <a:buNone/>
            </a:pPr>
            <a:r>
              <a:rPr lang="en-US" dirty="0" smtClean="0"/>
              <a:t>2. </a:t>
            </a:r>
            <a:r>
              <a:rPr lang="en-US" dirty="0"/>
              <a:t>Detach small child from pivot and pivot from the old parent</a:t>
            </a:r>
          </a:p>
        </p:txBody>
      </p:sp>
      <p:pic>
        <p:nvPicPr>
          <p:cNvPr id="8" name="Picture 7"/>
          <p:cNvPicPr>
            <a:picLocks noChangeAspect="1"/>
          </p:cNvPicPr>
          <p:nvPr/>
        </p:nvPicPr>
        <p:blipFill>
          <a:blip r:embed="rId3"/>
          <a:stretch>
            <a:fillRect/>
          </a:stretch>
        </p:blipFill>
        <p:spPr>
          <a:xfrm>
            <a:off x="3175898" y="2364377"/>
            <a:ext cx="4954928" cy="4104374"/>
          </a:xfrm>
          <a:prstGeom prst="rect">
            <a:avLst/>
          </a:prstGeom>
        </p:spPr>
      </p:pic>
    </p:spTree>
    <p:extLst>
      <p:ext uri="{BB962C8B-B14F-4D97-AF65-F5344CB8AC3E}">
        <p14:creationId xmlns:p14="http://schemas.microsoft.com/office/powerpoint/2010/main" val="5984681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Rotation</a:t>
            </a:r>
          </a:p>
        </p:txBody>
      </p:sp>
      <p:sp>
        <p:nvSpPr>
          <p:cNvPr id="3" name="Content Placeholder 2"/>
          <p:cNvSpPr>
            <a:spLocks noGrp="1"/>
          </p:cNvSpPr>
          <p:nvPr>
            <p:ph idx="1"/>
          </p:nvPr>
        </p:nvSpPr>
        <p:spPr/>
        <p:txBody>
          <a:bodyPr/>
          <a:lstStyle/>
          <a:p>
            <a:pPr marL="0" indent="0">
              <a:buNone/>
            </a:pPr>
            <a:r>
              <a:rPr lang="en-US" dirty="0"/>
              <a:t>3</a:t>
            </a:r>
            <a:r>
              <a:rPr lang="en-US" dirty="0" smtClean="0"/>
              <a:t>. </a:t>
            </a:r>
            <a:r>
              <a:rPr lang="en-US" dirty="0"/>
              <a:t>Replace the grand-parent connection of the old parent with the pivot</a:t>
            </a:r>
            <a:endParaRPr lang="en-US" dirty="0" smtClean="0"/>
          </a:p>
        </p:txBody>
      </p:sp>
      <p:pic>
        <p:nvPicPr>
          <p:cNvPr id="7" name="Picture 6"/>
          <p:cNvPicPr>
            <a:picLocks noChangeAspect="1"/>
          </p:cNvPicPr>
          <p:nvPr/>
        </p:nvPicPr>
        <p:blipFill>
          <a:blip r:embed="rId3"/>
          <a:stretch>
            <a:fillRect/>
          </a:stretch>
        </p:blipFill>
        <p:spPr>
          <a:xfrm>
            <a:off x="3162835" y="2364377"/>
            <a:ext cx="7202849" cy="3312024"/>
          </a:xfrm>
          <a:prstGeom prst="rect">
            <a:avLst/>
          </a:prstGeom>
        </p:spPr>
      </p:pic>
    </p:spTree>
    <p:extLst>
      <p:ext uri="{BB962C8B-B14F-4D97-AF65-F5344CB8AC3E}">
        <p14:creationId xmlns:p14="http://schemas.microsoft.com/office/powerpoint/2010/main" val="26896847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Rotation</a:t>
            </a:r>
          </a:p>
        </p:txBody>
      </p:sp>
      <p:sp>
        <p:nvSpPr>
          <p:cNvPr id="3" name="Content Placeholder 2"/>
          <p:cNvSpPr>
            <a:spLocks noGrp="1"/>
          </p:cNvSpPr>
          <p:nvPr>
            <p:ph idx="1"/>
          </p:nvPr>
        </p:nvSpPr>
        <p:spPr/>
        <p:txBody>
          <a:bodyPr/>
          <a:lstStyle/>
          <a:p>
            <a:pPr marL="0" indent="0">
              <a:buNone/>
            </a:pPr>
            <a:r>
              <a:rPr lang="en-US" dirty="0" smtClean="0"/>
              <a:t>4. Attach </a:t>
            </a:r>
            <a:r>
              <a:rPr lang="en-US" dirty="0"/>
              <a:t>the old parent under the pivot where the small child was</a:t>
            </a:r>
          </a:p>
        </p:txBody>
      </p:sp>
      <p:pic>
        <p:nvPicPr>
          <p:cNvPr id="6" name="Picture 5"/>
          <p:cNvPicPr>
            <a:picLocks noChangeAspect="1"/>
          </p:cNvPicPr>
          <p:nvPr/>
        </p:nvPicPr>
        <p:blipFill>
          <a:blip r:embed="rId3"/>
          <a:stretch>
            <a:fillRect/>
          </a:stretch>
        </p:blipFill>
        <p:spPr>
          <a:xfrm>
            <a:off x="3162835" y="2364377"/>
            <a:ext cx="5556484" cy="3312024"/>
          </a:xfrm>
          <a:prstGeom prst="rect">
            <a:avLst/>
          </a:prstGeom>
        </p:spPr>
      </p:pic>
    </p:spTree>
    <p:extLst>
      <p:ext uri="{BB962C8B-B14F-4D97-AF65-F5344CB8AC3E}">
        <p14:creationId xmlns:p14="http://schemas.microsoft.com/office/powerpoint/2010/main" val="18398078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Rotation</a:t>
            </a:r>
          </a:p>
        </p:txBody>
      </p:sp>
      <p:sp>
        <p:nvSpPr>
          <p:cNvPr id="3" name="Content Placeholder 2"/>
          <p:cNvSpPr>
            <a:spLocks noGrp="1"/>
          </p:cNvSpPr>
          <p:nvPr>
            <p:ph idx="1"/>
          </p:nvPr>
        </p:nvSpPr>
        <p:spPr/>
        <p:txBody>
          <a:bodyPr/>
          <a:lstStyle/>
          <a:p>
            <a:pPr marL="0" indent="0">
              <a:buNone/>
            </a:pPr>
            <a:r>
              <a:rPr lang="en-US" dirty="0" smtClean="0"/>
              <a:t>5. </a:t>
            </a:r>
            <a:r>
              <a:rPr lang="en-US" dirty="0"/>
              <a:t>Attach the small child to the old parent where the pivot node was</a:t>
            </a:r>
          </a:p>
        </p:txBody>
      </p:sp>
      <p:pic>
        <p:nvPicPr>
          <p:cNvPr id="7" name="Picture 6"/>
          <p:cNvPicPr>
            <a:picLocks noChangeAspect="1"/>
          </p:cNvPicPr>
          <p:nvPr/>
        </p:nvPicPr>
        <p:blipFill>
          <a:blip r:embed="rId3"/>
          <a:stretch>
            <a:fillRect/>
          </a:stretch>
        </p:blipFill>
        <p:spPr>
          <a:xfrm>
            <a:off x="3621917" y="2364377"/>
            <a:ext cx="5097402" cy="3312024"/>
          </a:xfrm>
          <a:prstGeom prst="rect">
            <a:avLst/>
          </a:prstGeom>
        </p:spPr>
      </p:pic>
    </p:spTree>
    <p:extLst>
      <p:ext uri="{BB962C8B-B14F-4D97-AF65-F5344CB8AC3E}">
        <p14:creationId xmlns:p14="http://schemas.microsoft.com/office/powerpoint/2010/main" val="2932945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691850" y="5030527"/>
            <a:ext cx="662614" cy="480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vs</a:t>
            </a:r>
            <a:endParaRPr lang="en-US" dirty="0"/>
          </a:p>
        </p:txBody>
      </p:sp>
      <p:sp>
        <p:nvSpPr>
          <p:cNvPr id="2" name="Title 1"/>
          <p:cNvSpPr>
            <a:spLocks noGrp="1"/>
          </p:cNvSpPr>
          <p:nvPr>
            <p:ph type="title"/>
          </p:nvPr>
        </p:nvSpPr>
        <p:spPr/>
        <p:txBody>
          <a:bodyPr/>
          <a:lstStyle/>
          <a:p>
            <a:r>
              <a:rPr lang="en-US" dirty="0" smtClean="0"/>
              <a:t>Why Aabb Trees?</a:t>
            </a:r>
            <a:endParaRPr lang="en-US" dirty="0"/>
          </a:p>
        </p:txBody>
      </p:sp>
      <p:sp>
        <p:nvSpPr>
          <p:cNvPr id="3" name="Content Placeholder 2"/>
          <p:cNvSpPr>
            <a:spLocks noGrp="1"/>
          </p:cNvSpPr>
          <p:nvPr>
            <p:ph idx="1"/>
          </p:nvPr>
        </p:nvSpPr>
        <p:spPr/>
        <p:txBody>
          <a:bodyPr/>
          <a:lstStyle/>
          <a:p>
            <a:pPr marL="0" indent="0">
              <a:buNone/>
            </a:pPr>
            <a:r>
              <a:rPr lang="en-US" dirty="0" smtClean="0"/>
              <a:t>Cheap to compute</a:t>
            </a:r>
          </a:p>
          <a:p>
            <a:pPr marL="0" indent="0">
              <a:buNone/>
            </a:pPr>
            <a:r>
              <a:rPr lang="en-US" dirty="0" smtClean="0"/>
              <a:t>Cheap to update</a:t>
            </a:r>
          </a:p>
          <a:p>
            <a:pPr marL="0" indent="0">
              <a:buNone/>
            </a:pPr>
            <a:r>
              <a:rPr lang="en-US" dirty="0" smtClean="0"/>
              <a:t>Cheap to intersect</a:t>
            </a:r>
          </a:p>
          <a:p>
            <a:pPr marL="0" indent="0">
              <a:buNone/>
            </a:pPr>
            <a:r>
              <a:rPr lang="en-US" dirty="0" smtClean="0"/>
              <a:t>Tend to take less volume than spheres</a:t>
            </a:r>
            <a:endParaRPr lang="en-US" dirty="0"/>
          </a:p>
        </p:txBody>
      </p:sp>
      <p:pic>
        <p:nvPicPr>
          <p:cNvPr id="4" name="Picture 3"/>
          <p:cNvPicPr>
            <a:picLocks noChangeAspect="1"/>
          </p:cNvPicPr>
          <p:nvPr/>
        </p:nvPicPr>
        <p:blipFill>
          <a:blip r:embed="rId3"/>
          <a:stretch>
            <a:fillRect/>
          </a:stretch>
        </p:blipFill>
        <p:spPr>
          <a:xfrm>
            <a:off x="1120000" y="4840941"/>
            <a:ext cx="2782337" cy="905809"/>
          </a:xfrm>
          <a:prstGeom prst="rect">
            <a:avLst/>
          </a:prstGeom>
        </p:spPr>
      </p:pic>
      <p:pic>
        <p:nvPicPr>
          <p:cNvPr id="5" name="Picture 4"/>
          <p:cNvPicPr>
            <a:picLocks noChangeAspect="1"/>
          </p:cNvPicPr>
          <p:nvPr/>
        </p:nvPicPr>
        <p:blipFill>
          <a:blip r:embed="rId4"/>
          <a:stretch>
            <a:fillRect/>
          </a:stretch>
        </p:blipFill>
        <p:spPr>
          <a:xfrm>
            <a:off x="6096000" y="3833142"/>
            <a:ext cx="2919969" cy="2921406"/>
          </a:xfrm>
          <a:prstGeom prst="rect">
            <a:avLst/>
          </a:prstGeom>
        </p:spPr>
      </p:pic>
    </p:spTree>
    <p:extLst>
      <p:ext uri="{BB962C8B-B14F-4D97-AF65-F5344CB8AC3E}">
        <p14:creationId xmlns:p14="http://schemas.microsoft.com/office/powerpoint/2010/main" val="12953689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Rotation</a:t>
            </a:r>
          </a:p>
        </p:txBody>
      </p:sp>
      <p:sp>
        <p:nvSpPr>
          <p:cNvPr id="3" name="Content Placeholder 2"/>
          <p:cNvSpPr>
            <a:spLocks noGrp="1"/>
          </p:cNvSpPr>
          <p:nvPr>
            <p:ph idx="1"/>
          </p:nvPr>
        </p:nvSpPr>
        <p:spPr/>
        <p:txBody>
          <a:bodyPr/>
          <a:lstStyle/>
          <a:p>
            <a:pPr marL="0" indent="0">
              <a:buNone/>
            </a:pPr>
            <a:r>
              <a:rPr lang="en-US" dirty="0" smtClean="0"/>
              <a:t>Need to re-balance on insert and remove</a:t>
            </a:r>
          </a:p>
          <a:p>
            <a:pPr marL="0" indent="0">
              <a:buNone/>
            </a:pPr>
            <a:r>
              <a:rPr lang="en-US" dirty="0" smtClean="0"/>
              <a:t>Check all sub-trees from affected point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Make sure to update aabbs and heights</a:t>
            </a:r>
            <a:endParaRPr lang="en-US" dirty="0"/>
          </a:p>
        </p:txBody>
      </p:sp>
    </p:spTree>
    <p:extLst>
      <p:ext uri="{BB962C8B-B14F-4D97-AF65-F5344CB8AC3E}">
        <p14:creationId xmlns:p14="http://schemas.microsoft.com/office/powerpoint/2010/main" val="21998779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Removal Example</a:t>
            </a:r>
            <a:endParaRPr lang="en-US" dirty="0"/>
          </a:p>
        </p:txBody>
      </p:sp>
      <p:sp>
        <p:nvSpPr>
          <p:cNvPr id="3" name="Content Placeholder 2"/>
          <p:cNvSpPr>
            <a:spLocks noGrp="1"/>
          </p:cNvSpPr>
          <p:nvPr>
            <p:ph idx="1"/>
          </p:nvPr>
        </p:nvSpPr>
        <p:spPr>
          <a:xfrm>
            <a:off x="838200" y="5603965"/>
            <a:ext cx="10515600" cy="572997"/>
          </a:xfrm>
        </p:spPr>
        <p:txBody>
          <a:bodyPr/>
          <a:lstStyle/>
          <a:p>
            <a:pPr marL="0" indent="0">
              <a:buNone/>
            </a:pPr>
            <a:r>
              <a:rPr lang="en-US" dirty="0" smtClean="0"/>
              <a:t>Removing Node “O” requires 2 rebalances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4274170"/>
              </p:ext>
            </p:extLst>
          </p:nvPr>
        </p:nvGraphicFramePr>
        <p:xfrm>
          <a:off x="387304" y="1027906"/>
          <a:ext cx="11417391" cy="4351338"/>
        </p:xfrm>
        <a:graphic>
          <a:graphicData uri="http://schemas.openxmlformats.org/presentationml/2006/ole">
            <mc:AlternateContent xmlns:mc="http://schemas.openxmlformats.org/markup-compatibility/2006">
              <mc:Choice xmlns:v="urn:schemas-microsoft-com:vml" Requires="v">
                <p:oleObj spid="_x0000_s1048" name="Visio" r:id="rId4" imgW="8372529" imgH="3191034" progId="Visio.Drawing.15">
                  <p:embed/>
                </p:oleObj>
              </mc:Choice>
              <mc:Fallback>
                <p:oleObj name="Visio" r:id="rId4" imgW="8372529" imgH="3191034" progId="Visio.Drawing.15">
                  <p:embed/>
                  <p:pic>
                    <p:nvPicPr>
                      <p:cNvPr id="0" name=""/>
                      <p:cNvPicPr/>
                      <p:nvPr/>
                    </p:nvPicPr>
                    <p:blipFill>
                      <a:blip r:embed="rId5"/>
                      <a:stretch>
                        <a:fillRect/>
                      </a:stretch>
                    </p:blipFill>
                    <p:spPr>
                      <a:xfrm>
                        <a:off x="387304" y="1027906"/>
                        <a:ext cx="11417391" cy="4351338"/>
                      </a:xfrm>
                      <a:prstGeom prst="rect">
                        <a:avLst/>
                      </a:prstGeom>
                    </p:spPr>
                  </p:pic>
                </p:oleObj>
              </mc:Fallback>
            </mc:AlternateContent>
          </a:graphicData>
        </a:graphic>
      </p:graphicFrame>
    </p:spTree>
    <p:extLst>
      <p:ext uri="{BB962C8B-B14F-4D97-AF65-F5344CB8AC3E}">
        <p14:creationId xmlns:p14="http://schemas.microsoft.com/office/powerpoint/2010/main" val="19905291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 vs. Randomization</a:t>
            </a:r>
            <a:endParaRPr lang="en-US" dirty="0"/>
          </a:p>
        </p:txBody>
      </p:sp>
      <p:sp>
        <p:nvSpPr>
          <p:cNvPr id="3" name="Content Placeholder 2"/>
          <p:cNvSpPr>
            <a:spLocks noGrp="1"/>
          </p:cNvSpPr>
          <p:nvPr>
            <p:ph idx="1"/>
          </p:nvPr>
        </p:nvSpPr>
        <p:spPr/>
        <p:txBody>
          <a:bodyPr/>
          <a:lstStyle/>
          <a:p>
            <a:pPr marL="0" indent="0">
              <a:buNone/>
            </a:pPr>
            <a:r>
              <a:rPr lang="en-US" dirty="0" smtClean="0"/>
              <a:t>Tree rotation tends to perform better</a:t>
            </a:r>
          </a:p>
          <a:p>
            <a:pPr marL="0" indent="0">
              <a:buNone/>
            </a:pPr>
            <a:endParaRPr lang="en-US" dirty="0"/>
          </a:p>
          <a:p>
            <a:pPr marL="0" indent="0">
              <a:buNone/>
            </a:pPr>
            <a:endParaRPr lang="en-US" dirty="0" smtClean="0"/>
          </a:p>
          <a:p>
            <a:pPr marL="0" indent="0">
              <a:buNone/>
            </a:pPr>
            <a:r>
              <a:rPr lang="en-US" dirty="0" smtClean="0"/>
              <a:t>Unfortunately balanced isn’t always better</a:t>
            </a:r>
          </a:p>
          <a:p>
            <a:pPr marL="0" indent="0">
              <a:buNone/>
            </a:pPr>
            <a:r>
              <a:rPr lang="en-US" dirty="0"/>
              <a:t>	</a:t>
            </a:r>
            <a:r>
              <a:rPr lang="en-US" dirty="0" smtClean="0"/>
              <a:t>That said, tree rotation is good enough</a:t>
            </a:r>
            <a:endParaRPr lang="en-US" dirty="0"/>
          </a:p>
        </p:txBody>
      </p:sp>
    </p:spTree>
    <p:extLst>
      <p:ext uri="{BB962C8B-B14F-4D97-AF65-F5344CB8AC3E}">
        <p14:creationId xmlns:p14="http://schemas.microsoft.com/office/powerpoint/2010/main" val="32215313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a:t>
            </a:r>
            <a:endParaRPr lang="en-US" dirty="0"/>
          </a:p>
        </p:txBody>
      </p:sp>
      <p:sp>
        <p:nvSpPr>
          <p:cNvPr id="3" name="Content Placeholder 2"/>
          <p:cNvSpPr>
            <a:spLocks noGrp="1"/>
          </p:cNvSpPr>
          <p:nvPr>
            <p:ph idx="1"/>
          </p:nvPr>
        </p:nvSpPr>
        <p:spPr/>
        <p:txBody>
          <a:bodyPr/>
          <a:lstStyle/>
          <a:p>
            <a:pPr marL="0" indent="0">
              <a:buNone/>
            </a:pPr>
            <a:r>
              <a:rPr lang="en-US" dirty="0" smtClean="0"/>
              <a:t>If the casted shape overlaps a node’s aabb, </a:t>
            </a:r>
            <a:r>
              <a:rPr lang="en-US" dirty="0" err="1" smtClean="0"/>
              <a:t>recurse</a:t>
            </a:r>
            <a:r>
              <a:rPr lang="en-US" dirty="0" smtClean="0"/>
              <a:t> down both sides</a:t>
            </a:r>
            <a:endParaRPr lang="en-US" dirty="0"/>
          </a:p>
        </p:txBody>
      </p:sp>
    </p:spTree>
    <p:extLst>
      <p:ext uri="{BB962C8B-B14F-4D97-AF65-F5344CB8AC3E}">
        <p14:creationId xmlns:p14="http://schemas.microsoft.com/office/powerpoint/2010/main" val="15160746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Frustum Casting</a:t>
            </a:r>
            <a:endParaRPr lang="en-US" dirty="0"/>
          </a:p>
        </p:txBody>
      </p:sp>
      <p:sp>
        <p:nvSpPr>
          <p:cNvPr id="3" name="Content Placeholder 2"/>
          <p:cNvSpPr>
            <a:spLocks noGrp="1"/>
          </p:cNvSpPr>
          <p:nvPr>
            <p:ph idx="1"/>
          </p:nvPr>
        </p:nvSpPr>
        <p:spPr/>
        <p:txBody>
          <a:bodyPr/>
          <a:lstStyle/>
          <a:p>
            <a:pPr marL="0" indent="0">
              <a:buNone/>
            </a:pPr>
            <a:r>
              <a:rPr lang="en-US" dirty="0" smtClean="0"/>
              <a:t>If an </a:t>
            </a:r>
            <a:r>
              <a:rPr lang="en-US" dirty="0" err="1" smtClean="0"/>
              <a:t>aabb</a:t>
            </a:r>
            <a:r>
              <a:rPr lang="en-US" dirty="0" smtClean="0"/>
              <a:t> is outside the frustum then return (no recursion)</a:t>
            </a:r>
          </a:p>
          <a:p>
            <a:pPr marL="0" indent="0">
              <a:buNone/>
            </a:pPr>
            <a:r>
              <a:rPr lang="en-US" dirty="0" smtClean="0"/>
              <a:t>If an </a:t>
            </a:r>
            <a:r>
              <a:rPr lang="en-US" dirty="0" err="1" smtClean="0"/>
              <a:t>aabb</a:t>
            </a:r>
            <a:r>
              <a:rPr lang="en-US" dirty="0" smtClean="0"/>
              <a:t> is full contained then add all children (no more checks)</a:t>
            </a:r>
          </a:p>
          <a:p>
            <a:pPr marL="0" indent="0">
              <a:buNone/>
            </a:pPr>
            <a:r>
              <a:rPr lang="en-US" dirty="0" smtClean="0"/>
              <a:t>Otherwise </a:t>
            </a:r>
            <a:r>
              <a:rPr lang="en-US" dirty="0" err="1" smtClean="0"/>
              <a:t>recurse</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How well does this prune and can we do better?</a:t>
            </a:r>
            <a:endParaRPr lang="en-US" dirty="0"/>
          </a:p>
        </p:txBody>
      </p:sp>
    </p:spTree>
    <p:extLst>
      <p:ext uri="{BB962C8B-B14F-4D97-AF65-F5344CB8AC3E}">
        <p14:creationId xmlns:p14="http://schemas.microsoft.com/office/powerpoint/2010/main" val="23957044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Frustum Casting Examples</a:t>
            </a:r>
            <a:endParaRPr lang="en-US" dirty="0"/>
          </a:p>
        </p:txBody>
      </p:sp>
      <p:sp>
        <p:nvSpPr>
          <p:cNvPr id="3" name="Content Placeholder 2"/>
          <p:cNvSpPr>
            <a:spLocks noGrp="1"/>
          </p:cNvSpPr>
          <p:nvPr>
            <p:ph idx="1"/>
          </p:nvPr>
        </p:nvSpPr>
        <p:spPr/>
        <p:txBody>
          <a:bodyPr/>
          <a:lstStyle/>
          <a:p>
            <a:pPr marL="0" indent="0">
              <a:buNone/>
            </a:pPr>
            <a:r>
              <a:rPr lang="en-US" dirty="0" smtClean="0"/>
              <a:t>How many </a:t>
            </a:r>
            <a:r>
              <a:rPr lang="en-US" dirty="0" err="1" smtClean="0"/>
              <a:t>FrustumAabb</a:t>
            </a:r>
            <a:r>
              <a:rPr lang="en-US" dirty="0" smtClean="0"/>
              <a:t> tests will this need?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How about </a:t>
            </a:r>
            <a:r>
              <a:rPr lang="en-US" dirty="0" err="1" smtClean="0"/>
              <a:t>PlaneAabb</a:t>
            </a:r>
            <a:r>
              <a:rPr lang="en-US" dirty="0" smtClean="0"/>
              <a:t> tests?</a:t>
            </a:r>
            <a:endParaRPr lang="en-US" dirty="0"/>
          </a:p>
        </p:txBody>
      </p:sp>
      <p:pic>
        <p:nvPicPr>
          <p:cNvPr id="4" name="Picture 3"/>
          <p:cNvPicPr>
            <a:picLocks noChangeAspect="1"/>
          </p:cNvPicPr>
          <p:nvPr/>
        </p:nvPicPr>
        <p:blipFill>
          <a:blip r:embed="rId3"/>
          <a:stretch>
            <a:fillRect/>
          </a:stretch>
        </p:blipFill>
        <p:spPr>
          <a:xfrm>
            <a:off x="7082618" y="2761881"/>
            <a:ext cx="3245064" cy="2040354"/>
          </a:xfrm>
          <a:prstGeom prst="rect">
            <a:avLst/>
          </a:prstGeom>
        </p:spPr>
      </p:pic>
      <p:pic>
        <p:nvPicPr>
          <p:cNvPr id="5" name="Picture 4"/>
          <p:cNvPicPr>
            <a:picLocks noChangeAspect="1"/>
          </p:cNvPicPr>
          <p:nvPr/>
        </p:nvPicPr>
        <p:blipFill>
          <a:blip r:embed="rId4"/>
          <a:stretch>
            <a:fillRect/>
          </a:stretch>
        </p:blipFill>
        <p:spPr>
          <a:xfrm>
            <a:off x="1787412" y="2735527"/>
            <a:ext cx="3156132" cy="2531534"/>
          </a:xfrm>
          <a:prstGeom prst="rect">
            <a:avLst/>
          </a:prstGeom>
        </p:spPr>
      </p:pic>
      <p:sp>
        <p:nvSpPr>
          <p:cNvPr id="6" name="Content Placeholder 2"/>
          <p:cNvSpPr txBox="1">
            <a:spLocks/>
          </p:cNvSpPr>
          <p:nvPr/>
        </p:nvSpPr>
        <p:spPr>
          <a:xfrm>
            <a:off x="7569770" y="4879525"/>
            <a:ext cx="2270760" cy="610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smtClean="0"/>
              <a:t>Tree Hierarchy</a:t>
            </a:r>
            <a:endParaRPr lang="en-US" sz="2400" dirty="0"/>
          </a:p>
        </p:txBody>
      </p:sp>
    </p:spTree>
    <p:extLst>
      <p:ext uri="{BB962C8B-B14F-4D97-AF65-F5344CB8AC3E}">
        <p14:creationId xmlns:p14="http://schemas.microsoft.com/office/powerpoint/2010/main" val="29849289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Frustum Casting Examples</a:t>
            </a:r>
            <a:endParaRPr lang="en-US" dirty="0"/>
          </a:p>
        </p:txBody>
      </p:sp>
      <p:sp>
        <p:nvSpPr>
          <p:cNvPr id="3" name="Content Placeholder 2"/>
          <p:cNvSpPr>
            <a:spLocks noGrp="1"/>
          </p:cNvSpPr>
          <p:nvPr>
            <p:ph idx="1"/>
          </p:nvPr>
        </p:nvSpPr>
        <p:spPr/>
        <p:txBody>
          <a:bodyPr/>
          <a:lstStyle/>
          <a:p>
            <a:pPr marL="0" indent="0">
              <a:buNone/>
            </a:pPr>
            <a:r>
              <a:rPr lang="en-US" dirty="0" smtClean="0"/>
              <a:t>How many </a:t>
            </a:r>
            <a:r>
              <a:rPr lang="en-US" dirty="0" err="1" smtClean="0"/>
              <a:t>FrustumAabb</a:t>
            </a:r>
            <a:r>
              <a:rPr lang="en-US" dirty="0" smtClean="0"/>
              <a:t>/</a:t>
            </a:r>
            <a:r>
              <a:rPr lang="en-US" dirty="0" err="1" smtClean="0"/>
              <a:t>PlaneAabb</a:t>
            </a:r>
            <a:r>
              <a:rPr lang="en-US" dirty="0" smtClean="0"/>
              <a:t> tests will this need?</a:t>
            </a:r>
          </a:p>
        </p:txBody>
      </p:sp>
      <p:pic>
        <p:nvPicPr>
          <p:cNvPr id="7" name="Picture 6"/>
          <p:cNvPicPr>
            <a:picLocks noChangeAspect="1"/>
          </p:cNvPicPr>
          <p:nvPr/>
        </p:nvPicPr>
        <p:blipFill>
          <a:blip r:embed="rId3"/>
          <a:stretch>
            <a:fillRect/>
          </a:stretch>
        </p:blipFill>
        <p:spPr>
          <a:xfrm>
            <a:off x="2659829" y="2578614"/>
            <a:ext cx="4620697" cy="3290994"/>
          </a:xfrm>
          <a:prstGeom prst="rect">
            <a:avLst/>
          </a:prstGeom>
        </p:spPr>
      </p:pic>
    </p:spTree>
    <p:extLst>
      <p:ext uri="{BB962C8B-B14F-4D97-AF65-F5344CB8AC3E}">
        <p14:creationId xmlns:p14="http://schemas.microsoft.com/office/powerpoint/2010/main" val="42876462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Frustum Casting Examples</a:t>
            </a:r>
            <a:endParaRPr lang="en-US" dirty="0"/>
          </a:p>
        </p:txBody>
      </p:sp>
      <p:sp>
        <p:nvSpPr>
          <p:cNvPr id="3" name="Content Placeholder 2"/>
          <p:cNvSpPr>
            <a:spLocks noGrp="1"/>
          </p:cNvSpPr>
          <p:nvPr>
            <p:ph idx="1"/>
          </p:nvPr>
        </p:nvSpPr>
        <p:spPr/>
        <p:txBody>
          <a:bodyPr/>
          <a:lstStyle/>
          <a:p>
            <a:pPr marL="0" indent="0">
              <a:buNone/>
            </a:pPr>
            <a:r>
              <a:rPr lang="en-US" dirty="0" smtClean="0"/>
              <a:t>How many </a:t>
            </a:r>
            <a:r>
              <a:rPr lang="en-US" dirty="0" err="1" smtClean="0"/>
              <a:t>FrustumAabb</a:t>
            </a:r>
            <a:r>
              <a:rPr lang="en-US" dirty="0" smtClean="0"/>
              <a:t>/</a:t>
            </a:r>
            <a:r>
              <a:rPr lang="en-US" dirty="0" err="1" smtClean="0"/>
              <a:t>PlaneAabb</a:t>
            </a:r>
            <a:r>
              <a:rPr lang="en-US" dirty="0" smtClean="0"/>
              <a:t> tests will this need?</a:t>
            </a:r>
          </a:p>
        </p:txBody>
      </p:sp>
      <p:pic>
        <p:nvPicPr>
          <p:cNvPr id="4" name="Picture 3"/>
          <p:cNvPicPr>
            <a:picLocks noChangeAspect="1"/>
          </p:cNvPicPr>
          <p:nvPr/>
        </p:nvPicPr>
        <p:blipFill>
          <a:blip r:embed="rId3"/>
          <a:stretch>
            <a:fillRect/>
          </a:stretch>
        </p:blipFill>
        <p:spPr>
          <a:xfrm>
            <a:off x="4734696" y="2630866"/>
            <a:ext cx="4517152" cy="3290994"/>
          </a:xfrm>
          <a:prstGeom prst="rect">
            <a:avLst/>
          </a:prstGeom>
        </p:spPr>
      </p:pic>
    </p:spTree>
    <p:extLst>
      <p:ext uri="{BB962C8B-B14F-4D97-AF65-F5344CB8AC3E}">
        <p14:creationId xmlns:p14="http://schemas.microsoft.com/office/powerpoint/2010/main" val="17175215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Frustum Casting – Frame Coherency</a:t>
            </a:r>
            <a:endParaRPr lang="en-US" dirty="0"/>
          </a:p>
        </p:txBody>
      </p:sp>
      <p:sp>
        <p:nvSpPr>
          <p:cNvPr id="3" name="Content Placeholder 2"/>
          <p:cNvSpPr>
            <a:spLocks noGrp="1"/>
          </p:cNvSpPr>
          <p:nvPr>
            <p:ph idx="1"/>
          </p:nvPr>
        </p:nvSpPr>
        <p:spPr/>
        <p:txBody>
          <a:bodyPr/>
          <a:lstStyle/>
          <a:p>
            <a:pPr marL="0" indent="0">
              <a:buNone/>
            </a:pPr>
            <a:r>
              <a:rPr lang="en-US" dirty="0" smtClean="0"/>
              <a:t>Order of plane traversal affects how many </a:t>
            </a:r>
            <a:r>
              <a:rPr lang="en-US" dirty="0" err="1" smtClean="0"/>
              <a:t>PlaneAabb</a:t>
            </a:r>
            <a:r>
              <a:rPr lang="en-US" dirty="0" smtClean="0"/>
              <a:t> tests are required </a:t>
            </a:r>
          </a:p>
          <a:p>
            <a:pPr marL="0" indent="0">
              <a:buNone/>
            </a:pPr>
            <a:r>
              <a:rPr lang="en-US" dirty="0" smtClean="0"/>
              <a:t>What if we can make a good guess for the best plane?</a:t>
            </a:r>
          </a:p>
          <a:p>
            <a:pPr marL="0" indent="0">
              <a:buNone/>
            </a:pPr>
            <a:endParaRPr lang="en-US" dirty="0" smtClean="0"/>
          </a:p>
          <a:p>
            <a:pPr marL="0" indent="0">
              <a:buNone/>
            </a:pPr>
            <a:endParaRPr lang="en-US" dirty="0"/>
          </a:p>
          <a:p>
            <a:pPr marL="0" indent="0">
              <a:buNone/>
            </a:pPr>
            <a:r>
              <a:rPr lang="en-US" dirty="0" smtClean="0"/>
              <a:t>Use coherency: Objects don’t move around much</a:t>
            </a:r>
          </a:p>
          <a:p>
            <a:pPr marL="0" indent="0">
              <a:buNone/>
            </a:pPr>
            <a:r>
              <a:rPr lang="en-US" dirty="0" smtClean="0"/>
              <a:t>Last frame’s axis is a good guess!</a:t>
            </a:r>
          </a:p>
        </p:txBody>
      </p:sp>
    </p:spTree>
    <p:extLst>
      <p:ext uri="{BB962C8B-B14F-4D97-AF65-F5344CB8AC3E}">
        <p14:creationId xmlns:p14="http://schemas.microsoft.com/office/powerpoint/2010/main" val="2222069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Frustum Casting Examples</a:t>
            </a:r>
            <a:endParaRPr lang="en-US" dirty="0"/>
          </a:p>
        </p:txBody>
      </p:sp>
      <p:sp>
        <p:nvSpPr>
          <p:cNvPr id="3" name="Content Placeholder 2"/>
          <p:cNvSpPr>
            <a:spLocks noGrp="1"/>
          </p:cNvSpPr>
          <p:nvPr>
            <p:ph idx="1"/>
          </p:nvPr>
        </p:nvSpPr>
        <p:spPr/>
        <p:txBody>
          <a:bodyPr/>
          <a:lstStyle/>
          <a:p>
            <a:pPr marL="0" indent="0">
              <a:buNone/>
            </a:pPr>
            <a:r>
              <a:rPr lang="en-US" dirty="0" smtClean="0"/>
              <a:t>How many </a:t>
            </a:r>
            <a:r>
              <a:rPr lang="en-US" dirty="0" err="1" smtClean="0"/>
              <a:t>FrustumAabb</a:t>
            </a:r>
            <a:r>
              <a:rPr lang="en-US" dirty="0" smtClean="0"/>
              <a:t>/</a:t>
            </a:r>
            <a:r>
              <a:rPr lang="en-US" dirty="0" err="1" smtClean="0"/>
              <a:t>PlaneAabb</a:t>
            </a:r>
            <a:r>
              <a:rPr lang="en-US" dirty="0" smtClean="0"/>
              <a:t> tests will this need?</a:t>
            </a:r>
          </a:p>
        </p:txBody>
      </p:sp>
      <p:graphicFrame>
        <p:nvGraphicFramePr>
          <p:cNvPr id="5" name="Object 4"/>
          <p:cNvGraphicFramePr>
            <a:graphicFrameLocks noChangeAspect="1"/>
          </p:cNvGraphicFramePr>
          <p:nvPr>
            <p:extLst>
              <p:ext uri="{D42A27DB-BD31-4B8C-83A1-F6EECF244321}">
                <p14:modId xmlns:p14="http://schemas.microsoft.com/office/powerpoint/2010/main" val="2844978849"/>
              </p:ext>
            </p:extLst>
          </p:nvPr>
        </p:nvGraphicFramePr>
        <p:xfrm>
          <a:off x="3975461" y="2555145"/>
          <a:ext cx="3326675" cy="3287525"/>
        </p:xfrm>
        <a:graphic>
          <a:graphicData uri="http://schemas.openxmlformats.org/presentationml/2006/ole">
            <mc:AlternateContent xmlns:mc="http://schemas.openxmlformats.org/markup-compatibility/2006">
              <mc:Choice xmlns:v="urn:schemas-microsoft-com:vml" Requires="v">
                <p:oleObj spid="_x0000_s2067" name="Visio" r:id="rId4" imgW="2438400" imgH="2409704" progId="Visio.Drawing.15">
                  <p:embed/>
                </p:oleObj>
              </mc:Choice>
              <mc:Fallback>
                <p:oleObj name="Visio" r:id="rId4" imgW="2438400" imgH="2409704" progId="Visio.Drawing.15">
                  <p:embed/>
                  <p:pic>
                    <p:nvPicPr>
                      <p:cNvPr id="0" name=""/>
                      <p:cNvPicPr/>
                      <p:nvPr/>
                    </p:nvPicPr>
                    <p:blipFill>
                      <a:blip r:embed="rId5"/>
                      <a:stretch>
                        <a:fillRect/>
                      </a:stretch>
                    </p:blipFill>
                    <p:spPr>
                      <a:xfrm>
                        <a:off x="3975461" y="2555145"/>
                        <a:ext cx="3326675" cy="3287525"/>
                      </a:xfrm>
                      <a:prstGeom prst="rect">
                        <a:avLst/>
                      </a:prstGeom>
                    </p:spPr>
                  </p:pic>
                </p:oleObj>
              </mc:Fallback>
            </mc:AlternateContent>
          </a:graphicData>
        </a:graphic>
      </p:graphicFrame>
    </p:spTree>
    <p:extLst>
      <p:ext uri="{BB962C8B-B14F-4D97-AF65-F5344CB8AC3E}">
        <p14:creationId xmlns:p14="http://schemas.microsoft.com/office/powerpoint/2010/main" val="2023511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Trees</a:t>
            </a:r>
            <a:endParaRPr lang="en-US" dirty="0"/>
          </a:p>
        </p:txBody>
      </p:sp>
      <p:sp>
        <p:nvSpPr>
          <p:cNvPr id="3" name="Content Placeholder 2"/>
          <p:cNvSpPr>
            <a:spLocks noGrp="1"/>
          </p:cNvSpPr>
          <p:nvPr>
            <p:ph idx="1"/>
          </p:nvPr>
        </p:nvSpPr>
        <p:spPr/>
        <p:txBody>
          <a:bodyPr/>
          <a:lstStyle/>
          <a:p>
            <a:pPr marL="0" indent="0">
              <a:buNone/>
            </a:pPr>
            <a:r>
              <a:rPr lang="en-US" dirty="0" smtClean="0"/>
              <a:t>Focus on dynamic trees</a:t>
            </a:r>
          </a:p>
          <a:p>
            <a:pPr marL="0" indent="0">
              <a:buNone/>
            </a:pPr>
            <a:r>
              <a:rPr lang="en-US" dirty="0"/>
              <a:t>	</a:t>
            </a:r>
            <a:r>
              <a:rPr lang="en-US" dirty="0" smtClean="0"/>
              <a:t>Incremental insertion/removal</a:t>
            </a:r>
          </a:p>
          <a:p>
            <a:pPr marL="0" indent="0">
              <a:buNone/>
            </a:pPr>
            <a:endParaRPr lang="en-US" dirty="0"/>
          </a:p>
          <a:p>
            <a:pPr marL="0" indent="0">
              <a:buNone/>
            </a:pPr>
            <a:endParaRPr lang="en-US" dirty="0" smtClean="0"/>
          </a:p>
          <a:p>
            <a:pPr marL="0" indent="0">
              <a:buNone/>
            </a:pPr>
            <a:r>
              <a:rPr lang="en-US" dirty="0" smtClean="0"/>
              <a:t>Discuss static building later</a:t>
            </a:r>
            <a:endParaRPr lang="en-US" dirty="0"/>
          </a:p>
        </p:txBody>
      </p:sp>
    </p:spTree>
    <p:extLst>
      <p:ext uri="{BB962C8B-B14F-4D97-AF65-F5344CB8AC3E}">
        <p14:creationId xmlns:p14="http://schemas.microsoft.com/office/powerpoint/2010/main" val="16857462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Frustum Casting Examples</a:t>
            </a:r>
            <a:endParaRPr lang="en-US" dirty="0"/>
          </a:p>
        </p:txBody>
      </p:sp>
      <p:sp>
        <p:nvSpPr>
          <p:cNvPr id="3" name="Content Placeholder 2"/>
          <p:cNvSpPr>
            <a:spLocks noGrp="1"/>
          </p:cNvSpPr>
          <p:nvPr>
            <p:ph idx="1"/>
          </p:nvPr>
        </p:nvSpPr>
        <p:spPr/>
        <p:txBody>
          <a:bodyPr/>
          <a:lstStyle/>
          <a:p>
            <a:pPr marL="0" indent="0">
              <a:buNone/>
            </a:pPr>
            <a:r>
              <a:rPr lang="en-US" dirty="0" smtClean="0"/>
              <a:t>How many </a:t>
            </a:r>
            <a:r>
              <a:rPr lang="en-US" dirty="0" err="1" smtClean="0"/>
              <a:t>FrustumAabb</a:t>
            </a:r>
            <a:r>
              <a:rPr lang="en-US" dirty="0" smtClean="0"/>
              <a:t>/</a:t>
            </a:r>
            <a:r>
              <a:rPr lang="en-US" dirty="0" err="1" smtClean="0"/>
              <a:t>PlaneAabb</a:t>
            </a:r>
            <a:r>
              <a:rPr lang="en-US" dirty="0" smtClean="0"/>
              <a:t> tests will this need?</a:t>
            </a:r>
          </a:p>
        </p:txBody>
      </p:sp>
      <p:graphicFrame>
        <p:nvGraphicFramePr>
          <p:cNvPr id="4" name="Object 3"/>
          <p:cNvGraphicFramePr>
            <a:graphicFrameLocks noChangeAspect="1"/>
          </p:cNvGraphicFramePr>
          <p:nvPr>
            <p:extLst>
              <p:ext uri="{D42A27DB-BD31-4B8C-83A1-F6EECF244321}">
                <p14:modId xmlns:p14="http://schemas.microsoft.com/office/powerpoint/2010/main" val="4178791505"/>
              </p:ext>
            </p:extLst>
          </p:nvPr>
        </p:nvGraphicFramePr>
        <p:xfrm>
          <a:off x="3985912" y="3187316"/>
          <a:ext cx="3316224" cy="2655354"/>
        </p:xfrm>
        <a:graphic>
          <a:graphicData uri="http://schemas.openxmlformats.org/presentationml/2006/ole">
            <mc:AlternateContent xmlns:mc="http://schemas.openxmlformats.org/markup-compatibility/2006">
              <mc:Choice xmlns:v="urn:schemas-microsoft-com:vml" Requires="v">
                <p:oleObj spid="_x0000_s3091" name="Visio" r:id="rId4" imgW="2438400" imgH="1952466" progId="Visio.Drawing.15">
                  <p:embed/>
                </p:oleObj>
              </mc:Choice>
              <mc:Fallback>
                <p:oleObj name="Visio" r:id="rId4" imgW="2438400" imgH="1952466" progId="Visio.Drawing.15">
                  <p:embed/>
                  <p:pic>
                    <p:nvPicPr>
                      <p:cNvPr id="0" name=""/>
                      <p:cNvPicPr/>
                      <p:nvPr/>
                    </p:nvPicPr>
                    <p:blipFill>
                      <a:blip r:embed="rId5"/>
                      <a:stretch>
                        <a:fillRect/>
                      </a:stretch>
                    </p:blipFill>
                    <p:spPr>
                      <a:xfrm>
                        <a:off x="3985912" y="3187316"/>
                        <a:ext cx="3316224" cy="2655354"/>
                      </a:xfrm>
                      <a:prstGeom prst="rect">
                        <a:avLst/>
                      </a:prstGeom>
                    </p:spPr>
                  </p:pic>
                </p:oleObj>
              </mc:Fallback>
            </mc:AlternateContent>
          </a:graphicData>
        </a:graphic>
      </p:graphicFrame>
    </p:spTree>
    <p:extLst>
      <p:ext uri="{BB962C8B-B14F-4D97-AF65-F5344CB8AC3E}">
        <p14:creationId xmlns:p14="http://schemas.microsoft.com/office/powerpoint/2010/main" val="10807429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Ray-Casting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Basic Ray-Casting is just a shape cast:</a:t>
            </a:r>
          </a:p>
          <a:p>
            <a:pPr marL="457200" lvl="1" indent="0">
              <a:buNone/>
            </a:pPr>
            <a:r>
              <a:rPr lang="en-US" dirty="0" smtClean="0"/>
              <a:t>If the ray hits an </a:t>
            </a:r>
            <a:r>
              <a:rPr lang="en-US" dirty="0" err="1" smtClean="0"/>
              <a:t>aabb</a:t>
            </a:r>
            <a:r>
              <a:rPr lang="en-US" dirty="0" smtClean="0"/>
              <a:t> then </a:t>
            </a:r>
            <a:r>
              <a:rPr lang="en-US" dirty="0" err="1" smtClean="0"/>
              <a:t>recurse</a:t>
            </a:r>
            <a:endParaRPr lang="en-US" dirty="0" smtClean="0"/>
          </a:p>
          <a:p>
            <a:pPr marL="457200" lvl="1" indent="0">
              <a:buNone/>
            </a:pPr>
            <a:r>
              <a:rPr lang="en-US" dirty="0" smtClean="0"/>
              <a:t>Otherwise don’t</a:t>
            </a:r>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This will get all hit </a:t>
            </a:r>
            <a:r>
              <a:rPr lang="en-US" dirty="0" err="1" smtClean="0"/>
              <a:t>aabbs</a:t>
            </a:r>
            <a:r>
              <a:rPr lang="en-US" dirty="0" smtClean="0"/>
              <a:t>, what if we only want the first?</a:t>
            </a:r>
          </a:p>
          <a:p>
            <a:pPr marL="0" indent="0">
              <a:buNone/>
            </a:pPr>
            <a:r>
              <a:rPr lang="en-US" dirty="0" smtClean="0"/>
              <a:t>Note: Do the basic ray-casting for your assignment</a:t>
            </a:r>
            <a:endParaRPr lang="en-US" dirty="0"/>
          </a:p>
        </p:txBody>
      </p:sp>
    </p:spTree>
    <p:extLst>
      <p:ext uri="{BB962C8B-B14F-4D97-AF65-F5344CB8AC3E}">
        <p14:creationId xmlns:p14="http://schemas.microsoft.com/office/powerpoint/2010/main" val="7053064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Ray-Casting – First Impact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Idea #1:</a:t>
            </a:r>
          </a:p>
          <a:p>
            <a:pPr marL="0" indent="0">
              <a:buNone/>
            </a:pPr>
            <a:r>
              <a:rPr lang="en-US" dirty="0" smtClean="0"/>
              <a:t>For a given node check both children </a:t>
            </a:r>
            <a:r>
              <a:rPr lang="en-US" dirty="0" err="1" smtClean="0"/>
              <a:t>aabbs</a:t>
            </a:r>
            <a:endParaRPr lang="en-US" dirty="0" smtClean="0"/>
          </a:p>
          <a:p>
            <a:pPr marL="0" indent="0">
              <a:buNone/>
            </a:pPr>
            <a:r>
              <a:rPr lang="en-US" dirty="0" err="1" smtClean="0"/>
              <a:t>Recurse</a:t>
            </a:r>
            <a:r>
              <a:rPr lang="en-US" dirty="0" smtClean="0"/>
              <a:t> into the first </a:t>
            </a:r>
            <a:r>
              <a:rPr lang="en-US" dirty="0" err="1" smtClean="0"/>
              <a:t>aabb</a:t>
            </a:r>
            <a:r>
              <a:rPr lang="en-US" dirty="0" smtClean="0"/>
              <a:t> that is hit</a:t>
            </a:r>
          </a:p>
          <a:p>
            <a:pPr marL="0" indent="0">
              <a:buNone/>
            </a:pPr>
            <a:r>
              <a:rPr lang="en-US" dirty="0" smtClean="0"/>
              <a:t>If you hit a leaf return</a:t>
            </a:r>
            <a:endParaRPr lang="en-US" dirty="0"/>
          </a:p>
        </p:txBody>
      </p:sp>
      <p:pic>
        <p:nvPicPr>
          <p:cNvPr id="6" name="Picture 5"/>
          <p:cNvPicPr>
            <a:picLocks noChangeAspect="1"/>
          </p:cNvPicPr>
          <p:nvPr/>
        </p:nvPicPr>
        <p:blipFill>
          <a:blip r:embed="rId3"/>
          <a:stretch>
            <a:fillRect/>
          </a:stretch>
        </p:blipFill>
        <p:spPr>
          <a:xfrm>
            <a:off x="7457599" y="2057610"/>
            <a:ext cx="3703725" cy="3239167"/>
          </a:xfrm>
          <a:prstGeom prst="rect">
            <a:avLst/>
          </a:prstGeom>
        </p:spPr>
      </p:pic>
    </p:spTree>
    <p:extLst>
      <p:ext uri="{BB962C8B-B14F-4D97-AF65-F5344CB8AC3E}">
        <p14:creationId xmlns:p14="http://schemas.microsoft.com/office/powerpoint/2010/main" val="21911166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Ray-Casting – First Impact</a:t>
            </a:r>
            <a:endParaRPr lang="en-US" dirty="0"/>
          </a:p>
        </p:txBody>
      </p:sp>
      <p:sp>
        <p:nvSpPr>
          <p:cNvPr id="3" name="Content Placeholder 2"/>
          <p:cNvSpPr>
            <a:spLocks noGrp="1"/>
          </p:cNvSpPr>
          <p:nvPr>
            <p:ph idx="1"/>
          </p:nvPr>
        </p:nvSpPr>
        <p:spPr>
          <a:xfrm>
            <a:off x="838200" y="1825625"/>
            <a:ext cx="10515600" cy="4810306"/>
          </a:xfrm>
        </p:spPr>
        <p:txBody>
          <a:bodyPr>
            <a:normAutofit lnSpcReduction="10000"/>
          </a:bodyPr>
          <a:lstStyle/>
          <a:p>
            <a:pPr marL="0" indent="0">
              <a:buNone/>
            </a:pPr>
            <a:r>
              <a:rPr lang="en-US" dirty="0" smtClean="0"/>
              <a:t>Problem #1:</a:t>
            </a:r>
          </a:p>
          <a:p>
            <a:pPr marL="0" indent="0">
              <a:buNone/>
            </a:pPr>
            <a:r>
              <a:rPr lang="en-US" dirty="0" smtClean="0"/>
              <a:t>What if the first node hit any leaf nodes?</a:t>
            </a:r>
          </a:p>
          <a:p>
            <a:pPr marL="0" indent="0">
              <a:buNone/>
            </a:pPr>
            <a:endParaRPr lang="en-US" dirty="0"/>
          </a:p>
          <a:p>
            <a:pPr marL="0" indent="0">
              <a:buNone/>
            </a:pPr>
            <a:r>
              <a:rPr lang="en-US" dirty="0" smtClean="0"/>
              <a:t>Idea #2:</a:t>
            </a:r>
          </a:p>
          <a:p>
            <a:pPr marL="0" indent="0">
              <a:buNone/>
            </a:pPr>
            <a:r>
              <a:rPr lang="en-US" dirty="0"/>
              <a:t>For a given node check both children </a:t>
            </a:r>
            <a:r>
              <a:rPr lang="en-US" dirty="0" err="1"/>
              <a:t>aabbs</a:t>
            </a:r>
            <a:endParaRPr lang="en-US" dirty="0"/>
          </a:p>
          <a:p>
            <a:pPr marL="0" indent="0">
              <a:buNone/>
            </a:pPr>
            <a:r>
              <a:rPr lang="en-US" dirty="0" err="1"/>
              <a:t>Recurse</a:t>
            </a:r>
            <a:r>
              <a:rPr lang="en-US" dirty="0"/>
              <a:t> into the first </a:t>
            </a:r>
            <a:r>
              <a:rPr lang="en-US" dirty="0" err="1"/>
              <a:t>aabb</a:t>
            </a:r>
            <a:r>
              <a:rPr lang="en-US" dirty="0"/>
              <a:t> that is </a:t>
            </a:r>
            <a:r>
              <a:rPr lang="en-US" dirty="0" smtClean="0"/>
              <a:t>hit</a:t>
            </a:r>
          </a:p>
          <a:p>
            <a:pPr marL="0" indent="0">
              <a:buNone/>
            </a:pPr>
            <a:r>
              <a:rPr lang="en-US" dirty="0" smtClean="0"/>
              <a:t>If a leaf node was hit then return</a:t>
            </a:r>
          </a:p>
          <a:p>
            <a:pPr marL="0" indent="0">
              <a:buNone/>
            </a:pPr>
            <a:r>
              <a:rPr lang="en-US" dirty="0" smtClean="0"/>
              <a:t>Otherwise </a:t>
            </a:r>
            <a:r>
              <a:rPr lang="en-US" dirty="0" err="1" smtClean="0"/>
              <a:t>recurse</a:t>
            </a:r>
            <a:r>
              <a:rPr lang="en-US" dirty="0" smtClean="0"/>
              <a:t> into the other side</a:t>
            </a:r>
          </a:p>
          <a:p>
            <a:pPr marL="0" indent="0">
              <a:buNone/>
            </a:pPr>
            <a:endParaRPr lang="en-US" dirty="0"/>
          </a:p>
          <a:p>
            <a:pPr marL="0" indent="0">
              <a:buNone/>
            </a:pPr>
            <a:r>
              <a:rPr lang="en-US" dirty="0" smtClean="0"/>
              <a:t>What’s wrong with this algorithm?</a:t>
            </a:r>
            <a:endParaRPr lang="en-US" dirty="0"/>
          </a:p>
        </p:txBody>
      </p:sp>
      <p:pic>
        <p:nvPicPr>
          <p:cNvPr id="4" name="Picture 3"/>
          <p:cNvPicPr>
            <a:picLocks noChangeAspect="1"/>
          </p:cNvPicPr>
          <p:nvPr/>
        </p:nvPicPr>
        <p:blipFill>
          <a:blip r:embed="rId3"/>
          <a:stretch>
            <a:fillRect/>
          </a:stretch>
        </p:blipFill>
        <p:spPr>
          <a:xfrm>
            <a:off x="7014622" y="1586964"/>
            <a:ext cx="4171669" cy="2900300"/>
          </a:xfrm>
          <a:prstGeom prst="rect">
            <a:avLst/>
          </a:prstGeom>
        </p:spPr>
      </p:pic>
    </p:spTree>
    <p:extLst>
      <p:ext uri="{BB962C8B-B14F-4D97-AF65-F5344CB8AC3E}">
        <p14:creationId xmlns:p14="http://schemas.microsoft.com/office/powerpoint/2010/main" val="20411340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Ray-Casting – First Impact</a:t>
            </a:r>
            <a:endParaRPr lang="en-US" dirty="0"/>
          </a:p>
        </p:txBody>
      </p:sp>
      <p:sp>
        <p:nvSpPr>
          <p:cNvPr id="3" name="Content Placeholder 2"/>
          <p:cNvSpPr>
            <a:spLocks noGrp="1"/>
          </p:cNvSpPr>
          <p:nvPr>
            <p:ph idx="1"/>
          </p:nvPr>
        </p:nvSpPr>
        <p:spPr>
          <a:xfrm>
            <a:off x="838200" y="1825625"/>
            <a:ext cx="10515600" cy="4810306"/>
          </a:xfrm>
        </p:spPr>
        <p:txBody>
          <a:bodyPr>
            <a:normAutofit/>
          </a:bodyPr>
          <a:lstStyle/>
          <a:p>
            <a:pPr marL="0" indent="0">
              <a:buNone/>
            </a:pPr>
            <a:r>
              <a:rPr lang="en-US" dirty="0" smtClean="0"/>
              <a:t>Problem #2:</a:t>
            </a:r>
          </a:p>
          <a:p>
            <a:pPr marL="0" indent="0">
              <a:buNone/>
            </a:pPr>
            <a:r>
              <a:rPr lang="en-US" dirty="0" smtClean="0"/>
              <a:t>What if the first hit leaf node isn’t the t-first hit?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Since </a:t>
            </a:r>
            <a:r>
              <a:rPr lang="en-US" dirty="0" err="1" smtClean="0"/>
              <a:t>aabbs</a:t>
            </a:r>
            <a:r>
              <a:rPr lang="en-US" dirty="0" smtClean="0"/>
              <a:t> can overlap we can’t assume that the first node we hit is will ever contain the first impact</a:t>
            </a:r>
          </a:p>
        </p:txBody>
      </p:sp>
      <p:pic>
        <p:nvPicPr>
          <p:cNvPr id="5" name="Picture 4"/>
          <p:cNvPicPr>
            <a:picLocks noChangeAspect="1"/>
          </p:cNvPicPr>
          <p:nvPr/>
        </p:nvPicPr>
        <p:blipFill>
          <a:blip r:embed="rId3"/>
          <a:stretch>
            <a:fillRect/>
          </a:stretch>
        </p:blipFill>
        <p:spPr>
          <a:xfrm>
            <a:off x="8147887" y="1573122"/>
            <a:ext cx="3205913" cy="3647800"/>
          </a:xfrm>
          <a:prstGeom prst="rect">
            <a:avLst/>
          </a:prstGeom>
        </p:spPr>
      </p:pic>
    </p:spTree>
    <p:extLst>
      <p:ext uri="{BB962C8B-B14F-4D97-AF65-F5344CB8AC3E}">
        <p14:creationId xmlns:p14="http://schemas.microsoft.com/office/powerpoint/2010/main" val="23040268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Ray-Casting – First Impact</a:t>
            </a:r>
            <a:endParaRPr lang="en-US" dirty="0"/>
          </a:p>
        </p:txBody>
      </p:sp>
      <p:sp>
        <p:nvSpPr>
          <p:cNvPr id="3" name="Content Placeholder 2"/>
          <p:cNvSpPr>
            <a:spLocks noGrp="1"/>
          </p:cNvSpPr>
          <p:nvPr>
            <p:ph idx="1"/>
          </p:nvPr>
        </p:nvSpPr>
        <p:spPr>
          <a:xfrm>
            <a:off x="838200" y="1825625"/>
            <a:ext cx="10515600" cy="4810306"/>
          </a:xfrm>
        </p:spPr>
        <p:txBody>
          <a:bodyPr>
            <a:normAutofit/>
          </a:bodyPr>
          <a:lstStyle/>
          <a:p>
            <a:pPr marL="0" indent="0">
              <a:buNone/>
            </a:pPr>
            <a:r>
              <a:rPr lang="en-US" dirty="0" smtClean="0"/>
              <a:t>Idea #3:</a:t>
            </a:r>
          </a:p>
          <a:p>
            <a:pPr marL="0" indent="0">
              <a:buNone/>
            </a:pPr>
            <a:r>
              <a:rPr lang="en-US" dirty="0"/>
              <a:t>For a given node check both children </a:t>
            </a:r>
            <a:r>
              <a:rPr lang="en-US" dirty="0" err="1"/>
              <a:t>aabbs</a:t>
            </a:r>
            <a:endParaRPr lang="en-US" dirty="0"/>
          </a:p>
          <a:p>
            <a:pPr marL="0" indent="0">
              <a:buNone/>
            </a:pPr>
            <a:r>
              <a:rPr lang="en-US" dirty="0" err="1"/>
              <a:t>Recurse</a:t>
            </a:r>
            <a:r>
              <a:rPr lang="en-US" dirty="0"/>
              <a:t> into the first </a:t>
            </a:r>
            <a:r>
              <a:rPr lang="en-US" dirty="0" err="1"/>
              <a:t>aabb</a:t>
            </a:r>
            <a:r>
              <a:rPr lang="en-US" dirty="0"/>
              <a:t> that is </a:t>
            </a:r>
            <a:r>
              <a:rPr lang="en-US" dirty="0" smtClean="0"/>
              <a:t>hit</a:t>
            </a:r>
          </a:p>
          <a:p>
            <a:pPr marL="457200" lvl="1" indent="0">
              <a:buNone/>
            </a:pPr>
            <a:r>
              <a:rPr lang="en-US" dirty="0" smtClean="0"/>
              <a:t>If nothing was hit </a:t>
            </a:r>
            <a:r>
              <a:rPr lang="en-US" dirty="0" err="1" smtClean="0"/>
              <a:t>hit</a:t>
            </a:r>
            <a:r>
              <a:rPr lang="en-US" dirty="0" smtClean="0"/>
              <a:t> go down the other side</a:t>
            </a:r>
            <a:endParaRPr lang="en-US" dirty="0"/>
          </a:p>
          <a:p>
            <a:pPr marL="0" indent="0">
              <a:buNone/>
            </a:pPr>
            <a:r>
              <a:rPr lang="en-US" dirty="0" smtClean="0"/>
              <a:t>If a leaf was hit then check at what time.</a:t>
            </a:r>
          </a:p>
          <a:p>
            <a:pPr marL="0" indent="0">
              <a:buNone/>
            </a:pPr>
            <a:r>
              <a:rPr lang="en-US" dirty="0" smtClean="0"/>
              <a:t>If this time is before the starting t-value of the other </a:t>
            </a:r>
            <a:r>
              <a:rPr lang="en-US" dirty="0" err="1" smtClean="0"/>
              <a:t>aabb</a:t>
            </a:r>
            <a:r>
              <a:rPr lang="en-US" dirty="0" smtClean="0"/>
              <a:t> then you can safely skip it</a:t>
            </a:r>
          </a:p>
          <a:p>
            <a:pPr marL="0" indent="0">
              <a:buNone/>
            </a:pPr>
            <a:r>
              <a:rPr lang="en-US" dirty="0" smtClean="0"/>
              <a:t>Otherwise go down the other </a:t>
            </a:r>
            <a:r>
              <a:rPr lang="en-US" dirty="0" err="1" smtClean="0"/>
              <a:t>aabb</a:t>
            </a:r>
            <a:r>
              <a:rPr lang="en-US" dirty="0" smtClean="0"/>
              <a:t> and keep the min of the leaf nodes</a:t>
            </a:r>
            <a:endParaRPr lang="en-US" dirty="0"/>
          </a:p>
        </p:txBody>
      </p:sp>
    </p:spTree>
    <p:extLst>
      <p:ext uri="{BB962C8B-B14F-4D97-AF65-F5344CB8AC3E}">
        <p14:creationId xmlns:p14="http://schemas.microsoft.com/office/powerpoint/2010/main" val="41344738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Pair Query</a:t>
            </a:r>
            <a:endParaRPr lang="en-US"/>
          </a:p>
        </p:txBody>
      </p:sp>
      <p:sp>
        <p:nvSpPr>
          <p:cNvPr id="3" name="Content Placeholder 2"/>
          <p:cNvSpPr>
            <a:spLocks noGrp="1"/>
          </p:cNvSpPr>
          <p:nvPr>
            <p:ph idx="1"/>
          </p:nvPr>
        </p:nvSpPr>
        <p:spPr>
          <a:xfrm>
            <a:off x="838200" y="1825624"/>
            <a:ext cx="10515600" cy="4601301"/>
          </a:xfrm>
        </p:spPr>
        <p:txBody>
          <a:bodyPr>
            <a:normAutofit/>
          </a:bodyPr>
          <a:lstStyle/>
          <a:p>
            <a:pPr marL="0" indent="0">
              <a:buNone/>
            </a:pPr>
            <a:r>
              <a:rPr lang="en-US" dirty="0" smtClean="0"/>
              <a:t>How do we determine what objects within the tree collide?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grpSp>
        <p:nvGrpSpPr>
          <p:cNvPr id="4" name="Group 3"/>
          <p:cNvGrpSpPr/>
          <p:nvPr/>
        </p:nvGrpSpPr>
        <p:grpSpPr>
          <a:xfrm>
            <a:off x="3845247" y="2840401"/>
            <a:ext cx="3647388" cy="2321785"/>
            <a:chOff x="0" y="0"/>
            <a:chExt cx="4950604" cy="3151964"/>
          </a:xfrm>
        </p:grpSpPr>
        <p:sp>
          <p:nvSpPr>
            <p:cNvPr id="5" name="Rectangle 4"/>
            <p:cNvSpPr/>
            <p:nvPr/>
          </p:nvSpPr>
          <p:spPr>
            <a:xfrm>
              <a:off x="2120285" y="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ln>
                    <a:noFill/>
                  </a:ln>
                  <a:solidFill>
                    <a:srgbClr val="000000"/>
                  </a:solidFill>
                  <a:effectLst/>
                  <a:ea typeface="Times New Roman" panose="02020603050405020304" pitchFamily="18" charset="0"/>
                  <a:cs typeface="Times New Roman" panose="02020603050405020304" pitchFamily="18" charset="0"/>
                </a:rPr>
                <a:t>A</a:t>
              </a:r>
              <a:endParaRPr lang="en-US" sz="1200"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710034" y="115523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B</a:t>
              </a:r>
              <a:endParaRPr lang="en-US" sz="1200">
                <a:effectLst/>
                <a:latin typeface="Times New Roman" panose="02020603050405020304" pitchFamily="18" charset="0"/>
                <a:ea typeface="Times New Roman" panose="02020603050405020304" pitchFamily="18" charset="0"/>
              </a:endParaRPr>
            </a:p>
          </p:txBody>
        </p:sp>
        <p:sp>
          <p:nvSpPr>
            <p:cNvPr id="7" name="Rectangle 6"/>
            <p:cNvSpPr/>
            <p:nvPr/>
          </p:nvSpPr>
          <p:spPr>
            <a:xfrm>
              <a:off x="3540353" y="1155232"/>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C</a:t>
              </a:r>
              <a:endParaRPr lang="en-US" sz="1200">
                <a:effectLst/>
                <a:latin typeface="Times New Roman" panose="02020603050405020304" pitchFamily="18" charset="0"/>
                <a:ea typeface="Times New Roman" panose="02020603050405020304" pitchFamily="18" charset="0"/>
              </a:endParaRPr>
            </a:p>
          </p:txBody>
        </p:sp>
        <p:sp>
          <p:nvSpPr>
            <p:cNvPr id="8" name="Rectangle 7"/>
            <p:cNvSpPr/>
            <p:nvPr/>
          </p:nvSpPr>
          <p:spPr>
            <a:xfrm>
              <a:off x="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D</a:t>
              </a:r>
              <a:endParaRPr lang="en-US" sz="1200">
                <a:effectLst/>
                <a:latin typeface="Times New Roman" panose="02020603050405020304" pitchFamily="18" charset="0"/>
                <a:ea typeface="Times New Roman" panose="02020603050405020304" pitchFamily="18" charset="0"/>
              </a:endParaRPr>
            </a:p>
          </p:txBody>
        </p:sp>
        <p:sp>
          <p:nvSpPr>
            <p:cNvPr id="9" name="Rectangle 8"/>
            <p:cNvSpPr/>
            <p:nvPr/>
          </p:nvSpPr>
          <p:spPr>
            <a:xfrm>
              <a:off x="1410251"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E</a:t>
              </a:r>
              <a:endParaRPr lang="en-US" sz="1200">
                <a:effectLst/>
                <a:latin typeface="Times New Roman" panose="02020603050405020304" pitchFamily="18" charset="0"/>
                <a:ea typeface="Times New Roman" panose="02020603050405020304" pitchFamily="18" charset="0"/>
              </a:endParaRPr>
            </a:p>
          </p:txBody>
        </p:sp>
        <p:sp>
          <p:nvSpPr>
            <p:cNvPr id="10" name="Rectangle 9"/>
            <p:cNvSpPr/>
            <p:nvPr/>
          </p:nvSpPr>
          <p:spPr>
            <a:xfrm>
              <a:off x="2830319" y="2514475"/>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F</a:t>
              </a:r>
              <a:endParaRPr lang="en-US" sz="1200">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24057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G</a:t>
              </a:r>
              <a:endParaRPr lang="en-US" sz="1200">
                <a:effectLst/>
                <a:latin typeface="Times New Roman" panose="02020603050405020304" pitchFamily="18" charset="0"/>
                <a:ea typeface="Times New Roman" panose="02020603050405020304" pitchFamily="18" charset="0"/>
              </a:endParaRPr>
            </a:p>
          </p:txBody>
        </p:sp>
        <p:cxnSp>
          <p:nvCxnSpPr>
            <p:cNvPr id="12" name="Straight Connector 11"/>
            <p:cNvCxnSpPr>
              <a:stCxn id="5" idx="2"/>
              <a:endCxn id="6" idx="0"/>
            </p:cNvCxnSpPr>
            <p:nvPr/>
          </p:nvCxnSpPr>
          <p:spPr>
            <a:xfrm flipH="1">
              <a:off x="1065051" y="637489"/>
              <a:ext cx="1410251" cy="5177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7" idx="0"/>
            </p:cNvCxnSpPr>
            <p:nvPr/>
          </p:nvCxnSpPr>
          <p:spPr>
            <a:xfrm>
              <a:off x="2475302" y="637489"/>
              <a:ext cx="1420068" cy="517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1065051" y="1792719"/>
              <a:ext cx="700217"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2"/>
              <a:endCxn id="8" idx="0"/>
            </p:cNvCxnSpPr>
            <p:nvPr/>
          </p:nvCxnSpPr>
          <p:spPr>
            <a:xfrm flipH="1">
              <a:off x="355017" y="1792719"/>
              <a:ext cx="710034"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10" idx="0"/>
            </p:cNvCxnSpPr>
            <p:nvPr/>
          </p:nvCxnSpPr>
          <p:spPr>
            <a:xfrm flipH="1">
              <a:off x="3185336" y="1792721"/>
              <a:ext cx="710034" cy="7217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a:endCxn id="11" idx="0"/>
            </p:cNvCxnSpPr>
            <p:nvPr/>
          </p:nvCxnSpPr>
          <p:spPr>
            <a:xfrm>
              <a:off x="3895370" y="1792721"/>
              <a:ext cx="700217" cy="7217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31515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Pair Query</a:t>
            </a:r>
            <a:endParaRPr lang="en-US"/>
          </a:p>
        </p:txBody>
      </p:sp>
      <p:sp>
        <p:nvSpPr>
          <p:cNvPr id="3" name="Content Placeholder 2"/>
          <p:cNvSpPr>
            <a:spLocks noGrp="1"/>
          </p:cNvSpPr>
          <p:nvPr>
            <p:ph idx="1"/>
          </p:nvPr>
        </p:nvSpPr>
        <p:spPr>
          <a:xfrm>
            <a:off x="838200" y="1825624"/>
            <a:ext cx="10515600" cy="4601301"/>
          </a:xfrm>
        </p:spPr>
        <p:txBody>
          <a:bodyPr>
            <a:normAutofit/>
          </a:bodyPr>
          <a:lstStyle/>
          <a:p>
            <a:pPr marL="0" indent="0">
              <a:buNone/>
            </a:pPr>
            <a:r>
              <a:rPr lang="en-US" dirty="0" smtClean="0"/>
              <a:t>Method 1: Query each object against the tree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What problems does this have?</a:t>
            </a:r>
          </a:p>
        </p:txBody>
      </p:sp>
      <p:grpSp>
        <p:nvGrpSpPr>
          <p:cNvPr id="4" name="Group 3"/>
          <p:cNvGrpSpPr/>
          <p:nvPr/>
        </p:nvGrpSpPr>
        <p:grpSpPr>
          <a:xfrm>
            <a:off x="3845247" y="2840401"/>
            <a:ext cx="3647388" cy="2321785"/>
            <a:chOff x="0" y="0"/>
            <a:chExt cx="4950604" cy="3151964"/>
          </a:xfrm>
        </p:grpSpPr>
        <p:sp>
          <p:nvSpPr>
            <p:cNvPr id="5" name="Rectangle 4"/>
            <p:cNvSpPr/>
            <p:nvPr/>
          </p:nvSpPr>
          <p:spPr>
            <a:xfrm>
              <a:off x="2120285" y="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ln>
                    <a:noFill/>
                  </a:ln>
                  <a:solidFill>
                    <a:srgbClr val="000000"/>
                  </a:solidFill>
                  <a:effectLst/>
                  <a:ea typeface="Times New Roman" panose="02020603050405020304" pitchFamily="18" charset="0"/>
                  <a:cs typeface="Times New Roman" panose="02020603050405020304" pitchFamily="18" charset="0"/>
                </a:rPr>
                <a:t>A</a:t>
              </a:r>
              <a:endParaRPr lang="en-US" sz="1200"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710034" y="115523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B</a:t>
              </a:r>
              <a:endParaRPr lang="en-US" sz="1200">
                <a:effectLst/>
                <a:latin typeface="Times New Roman" panose="02020603050405020304" pitchFamily="18" charset="0"/>
                <a:ea typeface="Times New Roman" panose="02020603050405020304" pitchFamily="18" charset="0"/>
              </a:endParaRPr>
            </a:p>
          </p:txBody>
        </p:sp>
        <p:sp>
          <p:nvSpPr>
            <p:cNvPr id="7" name="Rectangle 6"/>
            <p:cNvSpPr/>
            <p:nvPr/>
          </p:nvSpPr>
          <p:spPr>
            <a:xfrm>
              <a:off x="3540353" y="1155232"/>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C</a:t>
              </a:r>
              <a:endParaRPr lang="en-US" sz="1200">
                <a:effectLst/>
                <a:latin typeface="Times New Roman" panose="02020603050405020304" pitchFamily="18" charset="0"/>
                <a:ea typeface="Times New Roman" panose="02020603050405020304" pitchFamily="18" charset="0"/>
              </a:endParaRPr>
            </a:p>
          </p:txBody>
        </p:sp>
        <p:sp>
          <p:nvSpPr>
            <p:cNvPr id="8" name="Rectangle 7"/>
            <p:cNvSpPr/>
            <p:nvPr/>
          </p:nvSpPr>
          <p:spPr>
            <a:xfrm>
              <a:off x="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D</a:t>
              </a:r>
              <a:endParaRPr lang="en-US" sz="1200">
                <a:effectLst/>
                <a:latin typeface="Times New Roman" panose="02020603050405020304" pitchFamily="18" charset="0"/>
                <a:ea typeface="Times New Roman" panose="02020603050405020304" pitchFamily="18" charset="0"/>
              </a:endParaRPr>
            </a:p>
          </p:txBody>
        </p:sp>
        <p:sp>
          <p:nvSpPr>
            <p:cNvPr id="9" name="Rectangle 8"/>
            <p:cNvSpPr/>
            <p:nvPr/>
          </p:nvSpPr>
          <p:spPr>
            <a:xfrm>
              <a:off x="1410251"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E</a:t>
              </a:r>
              <a:endParaRPr lang="en-US" sz="1200">
                <a:effectLst/>
                <a:latin typeface="Times New Roman" panose="02020603050405020304" pitchFamily="18" charset="0"/>
                <a:ea typeface="Times New Roman" panose="02020603050405020304" pitchFamily="18" charset="0"/>
              </a:endParaRPr>
            </a:p>
          </p:txBody>
        </p:sp>
        <p:sp>
          <p:nvSpPr>
            <p:cNvPr id="10" name="Rectangle 9"/>
            <p:cNvSpPr/>
            <p:nvPr/>
          </p:nvSpPr>
          <p:spPr>
            <a:xfrm>
              <a:off x="2830319" y="2514475"/>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F</a:t>
              </a:r>
              <a:endParaRPr lang="en-US" sz="1200">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24057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G</a:t>
              </a:r>
              <a:endParaRPr lang="en-US" sz="1200">
                <a:effectLst/>
                <a:latin typeface="Times New Roman" panose="02020603050405020304" pitchFamily="18" charset="0"/>
                <a:ea typeface="Times New Roman" panose="02020603050405020304" pitchFamily="18" charset="0"/>
              </a:endParaRPr>
            </a:p>
          </p:txBody>
        </p:sp>
        <p:cxnSp>
          <p:nvCxnSpPr>
            <p:cNvPr id="12" name="Straight Connector 11"/>
            <p:cNvCxnSpPr>
              <a:stCxn id="5" idx="2"/>
              <a:endCxn id="6" idx="0"/>
            </p:cNvCxnSpPr>
            <p:nvPr/>
          </p:nvCxnSpPr>
          <p:spPr>
            <a:xfrm flipH="1">
              <a:off x="1065051" y="637489"/>
              <a:ext cx="1410251" cy="5177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7" idx="0"/>
            </p:cNvCxnSpPr>
            <p:nvPr/>
          </p:nvCxnSpPr>
          <p:spPr>
            <a:xfrm>
              <a:off x="2475302" y="637489"/>
              <a:ext cx="1420068" cy="517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1065051" y="1792719"/>
              <a:ext cx="700217"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2"/>
              <a:endCxn id="8" idx="0"/>
            </p:cNvCxnSpPr>
            <p:nvPr/>
          </p:nvCxnSpPr>
          <p:spPr>
            <a:xfrm flipH="1">
              <a:off x="355017" y="1792719"/>
              <a:ext cx="710034"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10" idx="0"/>
            </p:cNvCxnSpPr>
            <p:nvPr/>
          </p:nvCxnSpPr>
          <p:spPr>
            <a:xfrm flipH="1">
              <a:off x="3185336" y="1792721"/>
              <a:ext cx="710034" cy="7217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a:endCxn id="11" idx="0"/>
            </p:cNvCxnSpPr>
            <p:nvPr/>
          </p:nvCxnSpPr>
          <p:spPr>
            <a:xfrm>
              <a:off x="3895370" y="1792721"/>
              <a:ext cx="700217" cy="7217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85667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Pair Query</a:t>
            </a:r>
            <a:endParaRPr lang="en-US"/>
          </a:p>
        </p:txBody>
      </p:sp>
      <p:sp>
        <p:nvSpPr>
          <p:cNvPr id="3" name="Content Placeholder 2"/>
          <p:cNvSpPr>
            <a:spLocks noGrp="1"/>
          </p:cNvSpPr>
          <p:nvPr>
            <p:ph idx="1"/>
          </p:nvPr>
        </p:nvSpPr>
        <p:spPr>
          <a:xfrm>
            <a:off x="838200" y="1825624"/>
            <a:ext cx="10515600" cy="4601301"/>
          </a:xfrm>
        </p:spPr>
        <p:txBody>
          <a:bodyPr>
            <a:normAutofit/>
          </a:bodyPr>
          <a:lstStyle/>
          <a:p>
            <a:pPr marL="0" indent="0">
              <a:buNone/>
            </a:pPr>
            <a:r>
              <a:rPr lang="en-US" dirty="0" smtClean="0"/>
              <a:t>Method 1 Problems:</a:t>
            </a:r>
          </a:p>
          <a:p>
            <a:pPr marL="457200" lvl="1" indent="0">
              <a:buNone/>
            </a:pPr>
            <a:r>
              <a:rPr lang="en-US" dirty="0"/>
              <a:t>Each object will create a pair with </a:t>
            </a:r>
            <a:r>
              <a:rPr lang="en-US" dirty="0" smtClean="0"/>
              <a:t>itself</a:t>
            </a:r>
          </a:p>
          <a:p>
            <a:pPr marL="457200" lvl="1" indent="0">
              <a:buNone/>
            </a:pPr>
            <a:r>
              <a:rPr lang="en-US" dirty="0" smtClean="0"/>
              <a:t>Pairs will be created twice</a:t>
            </a:r>
            <a:endParaRPr lang="en-US" dirty="0"/>
          </a:p>
          <a:p>
            <a:pPr marL="457200" lvl="1" indent="0">
              <a:buNone/>
            </a:pPr>
            <a:r>
              <a:rPr lang="en-US" dirty="0"/>
              <a:t>Wasteful when doing lots of queries</a:t>
            </a:r>
          </a:p>
          <a:p>
            <a:pPr marL="0" indent="0">
              <a:buNone/>
            </a:pPr>
            <a:endParaRPr lang="en-US" dirty="0"/>
          </a:p>
          <a:p>
            <a:pPr marL="0" indent="0">
              <a:buNone/>
            </a:pPr>
            <a:endParaRPr lang="en-US" dirty="0" smtClean="0"/>
          </a:p>
          <a:p>
            <a:pPr marL="0" indent="0">
              <a:buNone/>
            </a:pPr>
            <a:r>
              <a:rPr lang="en-US" dirty="0" smtClean="0"/>
              <a:t>Can we do better?</a:t>
            </a:r>
          </a:p>
        </p:txBody>
      </p:sp>
      <p:grpSp>
        <p:nvGrpSpPr>
          <p:cNvPr id="18" name="Group 17"/>
          <p:cNvGrpSpPr/>
          <p:nvPr/>
        </p:nvGrpSpPr>
        <p:grpSpPr>
          <a:xfrm>
            <a:off x="7097899" y="2265636"/>
            <a:ext cx="3647388" cy="2321785"/>
            <a:chOff x="0" y="0"/>
            <a:chExt cx="4950604" cy="3151964"/>
          </a:xfrm>
        </p:grpSpPr>
        <p:sp>
          <p:nvSpPr>
            <p:cNvPr id="19" name="Rectangle 18"/>
            <p:cNvSpPr/>
            <p:nvPr/>
          </p:nvSpPr>
          <p:spPr>
            <a:xfrm>
              <a:off x="2120285" y="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ln>
                    <a:noFill/>
                  </a:ln>
                  <a:solidFill>
                    <a:srgbClr val="000000"/>
                  </a:solidFill>
                  <a:effectLst/>
                  <a:ea typeface="Times New Roman" panose="02020603050405020304" pitchFamily="18" charset="0"/>
                  <a:cs typeface="Times New Roman" panose="02020603050405020304" pitchFamily="18" charset="0"/>
                </a:rPr>
                <a:t>A</a:t>
              </a:r>
              <a:endParaRPr lang="en-US" sz="1200" dirty="0">
                <a:effectLst/>
                <a:latin typeface="Times New Roman" panose="02020603050405020304" pitchFamily="18" charset="0"/>
                <a:ea typeface="Times New Roman" panose="02020603050405020304" pitchFamily="18" charset="0"/>
              </a:endParaRPr>
            </a:p>
          </p:txBody>
        </p:sp>
        <p:sp>
          <p:nvSpPr>
            <p:cNvPr id="20" name="Rectangle 19"/>
            <p:cNvSpPr/>
            <p:nvPr/>
          </p:nvSpPr>
          <p:spPr>
            <a:xfrm>
              <a:off x="710034" y="115523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B</a:t>
              </a:r>
              <a:endParaRPr lang="en-US" sz="1200">
                <a:effectLst/>
                <a:latin typeface="Times New Roman" panose="02020603050405020304" pitchFamily="18" charset="0"/>
                <a:ea typeface="Times New Roman" panose="02020603050405020304" pitchFamily="18" charset="0"/>
              </a:endParaRPr>
            </a:p>
          </p:txBody>
        </p:sp>
        <p:sp>
          <p:nvSpPr>
            <p:cNvPr id="21" name="Rectangle 20"/>
            <p:cNvSpPr/>
            <p:nvPr/>
          </p:nvSpPr>
          <p:spPr>
            <a:xfrm>
              <a:off x="3540353" y="1155232"/>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C</a:t>
              </a:r>
              <a:endParaRPr lang="en-US" sz="1200">
                <a:effectLst/>
                <a:latin typeface="Times New Roman" panose="02020603050405020304" pitchFamily="18" charset="0"/>
                <a:ea typeface="Times New Roman" panose="02020603050405020304" pitchFamily="18" charset="0"/>
              </a:endParaRPr>
            </a:p>
          </p:txBody>
        </p:sp>
        <p:sp>
          <p:nvSpPr>
            <p:cNvPr id="22" name="Rectangle 21"/>
            <p:cNvSpPr/>
            <p:nvPr/>
          </p:nvSpPr>
          <p:spPr>
            <a:xfrm>
              <a:off x="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D</a:t>
              </a:r>
              <a:endParaRPr lang="en-US" sz="1200">
                <a:effectLst/>
                <a:latin typeface="Times New Roman" panose="02020603050405020304" pitchFamily="18" charset="0"/>
                <a:ea typeface="Times New Roman" panose="02020603050405020304" pitchFamily="18" charset="0"/>
              </a:endParaRPr>
            </a:p>
          </p:txBody>
        </p:sp>
        <p:sp>
          <p:nvSpPr>
            <p:cNvPr id="23" name="Rectangle 22"/>
            <p:cNvSpPr/>
            <p:nvPr/>
          </p:nvSpPr>
          <p:spPr>
            <a:xfrm>
              <a:off x="1410251"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E</a:t>
              </a:r>
              <a:endParaRPr lang="en-US" sz="1200">
                <a:effectLst/>
                <a:latin typeface="Times New Roman" panose="02020603050405020304" pitchFamily="18" charset="0"/>
                <a:ea typeface="Times New Roman" panose="02020603050405020304" pitchFamily="18" charset="0"/>
              </a:endParaRPr>
            </a:p>
          </p:txBody>
        </p:sp>
        <p:sp>
          <p:nvSpPr>
            <p:cNvPr id="24" name="Rectangle 23"/>
            <p:cNvSpPr/>
            <p:nvPr/>
          </p:nvSpPr>
          <p:spPr>
            <a:xfrm>
              <a:off x="2830319" y="2514475"/>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F</a:t>
              </a:r>
              <a:endParaRPr lang="en-US" sz="1200">
                <a:effectLst/>
                <a:latin typeface="Times New Roman" panose="02020603050405020304" pitchFamily="18" charset="0"/>
                <a:ea typeface="Times New Roman" panose="02020603050405020304" pitchFamily="18" charset="0"/>
              </a:endParaRPr>
            </a:p>
          </p:txBody>
        </p:sp>
        <p:sp>
          <p:nvSpPr>
            <p:cNvPr id="25" name="Rectangle 24"/>
            <p:cNvSpPr/>
            <p:nvPr/>
          </p:nvSpPr>
          <p:spPr>
            <a:xfrm>
              <a:off x="424057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G</a:t>
              </a:r>
              <a:endParaRPr lang="en-US" sz="1200">
                <a:effectLst/>
                <a:latin typeface="Times New Roman" panose="02020603050405020304" pitchFamily="18" charset="0"/>
                <a:ea typeface="Times New Roman" panose="02020603050405020304" pitchFamily="18" charset="0"/>
              </a:endParaRPr>
            </a:p>
          </p:txBody>
        </p:sp>
        <p:cxnSp>
          <p:nvCxnSpPr>
            <p:cNvPr id="26" name="Straight Connector 25"/>
            <p:cNvCxnSpPr>
              <a:stCxn id="19" idx="2"/>
              <a:endCxn id="20" idx="0"/>
            </p:cNvCxnSpPr>
            <p:nvPr/>
          </p:nvCxnSpPr>
          <p:spPr>
            <a:xfrm flipH="1">
              <a:off x="1065051" y="637489"/>
              <a:ext cx="1410251" cy="5177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2"/>
              <a:endCxn id="21" idx="0"/>
            </p:cNvCxnSpPr>
            <p:nvPr/>
          </p:nvCxnSpPr>
          <p:spPr>
            <a:xfrm>
              <a:off x="2475302" y="637489"/>
              <a:ext cx="1420068" cy="517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3" idx="0"/>
              <a:endCxn id="20" idx="2"/>
            </p:cNvCxnSpPr>
            <p:nvPr/>
          </p:nvCxnSpPr>
          <p:spPr>
            <a:xfrm flipH="1" flipV="1">
              <a:off x="1065051" y="1792719"/>
              <a:ext cx="700217"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0" idx="2"/>
              <a:endCxn id="22" idx="0"/>
            </p:cNvCxnSpPr>
            <p:nvPr/>
          </p:nvCxnSpPr>
          <p:spPr>
            <a:xfrm flipH="1">
              <a:off x="355017" y="1792719"/>
              <a:ext cx="710034"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1" idx="2"/>
              <a:endCxn id="24" idx="0"/>
            </p:cNvCxnSpPr>
            <p:nvPr/>
          </p:nvCxnSpPr>
          <p:spPr>
            <a:xfrm flipH="1">
              <a:off x="3185336" y="1792721"/>
              <a:ext cx="710034" cy="7217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1" idx="2"/>
              <a:endCxn id="25" idx="0"/>
            </p:cNvCxnSpPr>
            <p:nvPr/>
          </p:nvCxnSpPr>
          <p:spPr>
            <a:xfrm>
              <a:off x="3895370" y="1792721"/>
              <a:ext cx="700217" cy="7217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3704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Query</a:t>
            </a:r>
            <a:endParaRPr lang="en-US" dirty="0"/>
          </a:p>
        </p:txBody>
      </p:sp>
      <p:sp>
        <p:nvSpPr>
          <p:cNvPr id="3" name="Content Placeholder 2"/>
          <p:cNvSpPr>
            <a:spLocks noGrp="1"/>
          </p:cNvSpPr>
          <p:nvPr>
            <p:ph idx="1"/>
          </p:nvPr>
        </p:nvSpPr>
        <p:spPr>
          <a:xfrm>
            <a:off x="838200" y="1476103"/>
            <a:ext cx="10515600" cy="4700860"/>
          </a:xfrm>
        </p:spPr>
        <p:txBody>
          <a:bodyPr/>
          <a:lstStyle/>
          <a:p>
            <a:pPr marL="0" indent="0">
              <a:buNone/>
            </a:pPr>
            <a:r>
              <a:rPr lang="en-US" dirty="0" smtClean="0"/>
              <a:t>First look at how we would intersect two different trees</a:t>
            </a:r>
          </a:p>
          <a:p>
            <a:pPr marL="0" indent="0">
              <a:buNone/>
            </a:pPr>
            <a:r>
              <a:rPr lang="en-US" dirty="0" smtClean="0"/>
              <a:t>Traverse down both simultaneously</a:t>
            </a:r>
            <a:endParaRPr lang="en-US" dirty="0"/>
          </a:p>
        </p:txBody>
      </p:sp>
      <p:grpSp>
        <p:nvGrpSpPr>
          <p:cNvPr id="4" name="Group 3"/>
          <p:cNvGrpSpPr/>
          <p:nvPr/>
        </p:nvGrpSpPr>
        <p:grpSpPr>
          <a:xfrm>
            <a:off x="838200" y="2560320"/>
            <a:ext cx="2712474" cy="1726655"/>
            <a:chOff x="0" y="0"/>
            <a:chExt cx="4950604" cy="3151964"/>
          </a:xfrm>
        </p:grpSpPr>
        <p:sp>
          <p:nvSpPr>
            <p:cNvPr id="5" name="Rectangle 4"/>
            <p:cNvSpPr/>
            <p:nvPr/>
          </p:nvSpPr>
          <p:spPr>
            <a:xfrm>
              <a:off x="2120285" y="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ln>
                    <a:noFill/>
                  </a:ln>
                  <a:solidFill>
                    <a:srgbClr val="000000"/>
                  </a:solidFill>
                  <a:effectLst/>
                  <a:ea typeface="Times New Roman" panose="02020603050405020304" pitchFamily="18" charset="0"/>
                  <a:cs typeface="Times New Roman" panose="02020603050405020304" pitchFamily="18" charset="0"/>
                </a:rPr>
                <a:t>A</a:t>
              </a:r>
              <a:endParaRPr lang="en-US" sz="1200"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710034" y="115523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B</a:t>
              </a:r>
              <a:endParaRPr lang="en-US" sz="1200">
                <a:effectLst/>
                <a:latin typeface="Times New Roman" panose="02020603050405020304" pitchFamily="18" charset="0"/>
                <a:ea typeface="Times New Roman" panose="02020603050405020304" pitchFamily="18" charset="0"/>
              </a:endParaRPr>
            </a:p>
          </p:txBody>
        </p:sp>
        <p:sp>
          <p:nvSpPr>
            <p:cNvPr id="7" name="Rectangle 6"/>
            <p:cNvSpPr/>
            <p:nvPr/>
          </p:nvSpPr>
          <p:spPr>
            <a:xfrm>
              <a:off x="3540353" y="1155232"/>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C</a:t>
              </a:r>
              <a:endParaRPr lang="en-US" sz="1200">
                <a:effectLst/>
                <a:latin typeface="Times New Roman" panose="02020603050405020304" pitchFamily="18" charset="0"/>
                <a:ea typeface="Times New Roman" panose="02020603050405020304" pitchFamily="18" charset="0"/>
              </a:endParaRPr>
            </a:p>
          </p:txBody>
        </p:sp>
        <p:sp>
          <p:nvSpPr>
            <p:cNvPr id="8" name="Rectangle 7"/>
            <p:cNvSpPr/>
            <p:nvPr/>
          </p:nvSpPr>
          <p:spPr>
            <a:xfrm>
              <a:off x="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D</a:t>
              </a:r>
              <a:endParaRPr lang="en-US" sz="1200">
                <a:effectLst/>
                <a:latin typeface="Times New Roman" panose="02020603050405020304" pitchFamily="18" charset="0"/>
                <a:ea typeface="Times New Roman" panose="02020603050405020304" pitchFamily="18" charset="0"/>
              </a:endParaRPr>
            </a:p>
          </p:txBody>
        </p:sp>
        <p:sp>
          <p:nvSpPr>
            <p:cNvPr id="9" name="Rectangle 8"/>
            <p:cNvSpPr/>
            <p:nvPr/>
          </p:nvSpPr>
          <p:spPr>
            <a:xfrm>
              <a:off x="1410251"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E</a:t>
              </a:r>
              <a:endParaRPr lang="en-US" sz="1200">
                <a:effectLst/>
                <a:latin typeface="Times New Roman" panose="02020603050405020304" pitchFamily="18" charset="0"/>
                <a:ea typeface="Times New Roman" panose="02020603050405020304" pitchFamily="18" charset="0"/>
              </a:endParaRPr>
            </a:p>
          </p:txBody>
        </p:sp>
        <p:sp>
          <p:nvSpPr>
            <p:cNvPr id="10" name="Rectangle 9"/>
            <p:cNvSpPr/>
            <p:nvPr/>
          </p:nvSpPr>
          <p:spPr>
            <a:xfrm>
              <a:off x="2830319" y="2514475"/>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F</a:t>
              </a:r>
              <a:endParaRPr lang="en-US" sz="1200">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24057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G</a:t>
              </a:r>
              <a:endParaRPr lang="en-US" sz="1200">
                <a:effectLst/>
                <a:latin typeface="Times New Roman" panose="02020603050405020304" pitchFamily="18" charset="0"/>
                <a:ea typeface="Times New Roman" panose="02020603050405020304" pitchFamily="18" charset="0"/>
              </a:endParaRPr>
            </a:p>
          </p:txBody>
        </p:sp>
        <p:cxnSp>
          <p:nvCxnSpPr>
            <p:cNvPr id="12" name="Straight Connector 11"/>
            <p:cNvCxnSpPr>
              <a:stCxn id="5" idx="2"/>
              <a:endCxn id="6" idx="0"/>
            </p:cNvCxnSpPr>
            <p:nvPr/>
          </p:nvCxnSpPr>
          <p:spPr>
            <a:xfrm flipH="1">
              <a:off x="1065051" y="637489"/>
              <a:ext cx="1410251" cy="5177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7" idx="0"/>
            </p:cNvCxnSpPr>
            <p:nvPr/>
          </p:nvCxnSpPr>
          <p:spPr>
            <a:xfrm>
              <a:off x="2475302" y="637489"/>
              <a:ext cx="1420068" cy="517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1065051" y="1792719"/>
              <a:ext cx="700217"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2"/>
              <a:endCxn id="8" idx="0"/>
            </p:cNvCxnSpPr>
            <p:nvPr/>
          </p:nvCxnSpPr>
          <p:spPr>
            <a:xfrm flipH="1">
              <a:off x="355017" y="1792719"/>
              <a:ext cx="710034"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10" idx="0"/>
            </p:cNvCxnSpPr>
            <p:nvPr/>
          </p:nvCxnSpPr>
          <p:spPr>
            <a:xfrm flipH="1">
              <a:off x="3185336" y="1792721"/>
              <a:ext cx="710034" cy="7217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a:endCxn id="11" idx="0"/>
            </p:cNvCxnSpPr>
            <p:nvPr/>
          </p:nvCxnSpPr>
          <p:spPr>
            <a:xfrm>
              <a:off x="3895370" y="1792721"/>
              <a:ext cx="700217" cy="7217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838200" y="4585245"/>
            <a:ext cx="2328819" cy="1726654"/>
            <a:chOff x="0" y="0"/>
            <a:chExt cx="4250387" cy="3151963"/>
          </a:xfrm>
        </p:grpSpPr>
        <p:sp>
          <p:nvSpPr>
            <p:cNvPr id="19" name="Rectangle 18"/>
            <p:cNvSpPr/>
            <p:nvPr/>
          </p:nvSpPr>
          <p:spPr>
            <a:xfrm>
              <a:off x="2120285" y="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a:solidFill>
                    <a:srgbClr val="000000"/>
                  </a:solidFill>
                  <a:ea typeface="Times New Roman" panose="02020603050405020304" pitchFamily="18" charset="0"/>
                  <a:cs typeface="Times New Roman" panose="02020603050405020304" pitchFamily="18" charset="0"/>
                </a:rPr>
                <a:t>Z</a:t>
              </a:r>
              <a:endParaRPr lang="en-US" sz="1200" dirty="0">
                <a:effectLst/>
                <a:latin typeface="Times New Roman" panose="02020603050405020304" pitchFamily="18" charset="0"/>
                <a:ea typeface="Times New Roman" panose="02020603050405020304" pitchFamily="18" charset="0"/>
              </a:endParaRPr>
            </a:p>
          </p:txBody>
        </p:sp>
        <p:sp>
          <p:nvSpPr>
            <p:cNvPr id="20" name="Rectangle 19"/>
            <p:cNvSpPr/>
            <p:nvPr/>
          </p:nvSpPr>
          <p:spPr>
            <a:xfrm>
              <a:off x="710034" y="115523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a:solidFill>
                    <a:srgbClr val="000000"/>
                  </a:solidFill>
                  <a:ea typeface="Times New Roman" panose="02020603050405020304" pitchFamily="18" charset="0"/>
                  <a:cs typeface="Times New Roman" panose="02020603050405020304" pitchFamily="18" charset="0"/>
                </a:rPr>
                <a:t>Y</a:t>
              </a:r>
              <a:endParaRPr lang="en-US" sz="1200" dirty="0">
                <a:effectLst/>
                <a:latin typeface="Times New Roman" panose="02020603050405020304" pitchFamily="18" charset="0"/>
                <a:ea typeface="Times New Roman" panose="02020603050405020304" pitchFamily="18" charset="0"/>
              </a:endParaRPr>
            </a:p>
          </p:txBody>
        </p:sp>
        <p:sp>
          <p:nvSpPr>
            <p:cNvPr id="21" name="Rectangle 20"/>
            <p:cNvSpPr/>
            <p:nvPr/>
          </p:nvSpPr>
          <p:spPr>
            <a:xfrm>
              <a:off x="3540353" y="1155232"/>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a:solidFill>
                    <a:srgbClr val="000000"/>
                  </a:solidFill>
                  <a:ea typeface="Times New Roman" panose="02020603050405020304" pitchFamily="18" charset="0"/>
                  <a:cs typeface="Times New Roman" panose="02020603050405020304" pitchFamily="18" charset="0"/>
                </a:rPr>
                <a:t>X</a:t>
              </a:r>
              <a:endParaRPr lang="en-US" sz="1200" dirty="0">
                <a:effectLst/>
                <a:latin typeface="Times New Roman" panose="02020603050405020304" pitchFamily="18" charset="0"/>
                <a:ea typeface="Times New Roman" panose="02020603050405020304" pitchFamily="18" charset="0"/>
              </a:endParaRPr>
            </a:p>
          </p:txBody>
        </p:sp>
        <p:sp>
          <p:nvSpPr>
            <p:cNvPr id="22" name="Rectangle 21"/>
            <p:cNvSpPr/>
            <p:nvPr/>
          </p:nvSpPr>
          <p:spPr>
            <a:xfrm>
              <a:off x="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a:solidFill>
                    <a:srgbClr val="000000"/>
                  </a:solidFill>
                  <a:ea typeface="Times New Roman" panose="02020603050405020304" pitchFamily="18" charset="0"/>
                  <a:cs typeface="Times New Roman" panose="02020603050405020304" pitchFamily="18" charset="0"/>
                </a:rPr>
                <a:t>W</a:t>
              </a:r>
              <a:endParaRPr lang="en-US" sz="1200" dirty="0">
                <a:effectLst/>
                <a:latin typeface="Times New Roman" panose="02020603050405020304" pitchFamily="18" charset="0"/>
                <a:ea typeface="Times New Roman" panose="02020603050405020304" pitchFamily="18" charset="0"/>
              </a:endParaRPr>
            </a:p>
          </p:txBody>
        </p:sp>
        <p:sp>
          <p:nvSpPr>
            <p:cNvPr id="23" name="Rectangle 22"/>
            <p:cNvSpPr/>
            <p:nvPr/>
          </p:nvSpPr>
          <p:spPr>
            <a:xfrm>
              <a:off x="1410251"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a:solidFill>
                    <a:srgbClr val="000000"/>
                  </a:solidFill>
                  <a:ea typeface="Times New Roman" panose="02020603050405020304" pitchFamily="18" charset="0"/>
                  <a:cs typeface="Times New Roman" panose="02020603050405020304" pitchFamily="18" charset="0"/>
                </a:rPr>
                <a:t>V</a:t>
              </a:r>
              <a:endParaRPr lang="en-US" sz="1200" dirty="0">
                <a:effectLst/>
                <a:latin typeface="Times New Roman" panose="02020603050405020304" pitchFamily="18" charset="0"/>
                <a:ea typeface="Times New Roman" panose="02020603050405020304" pitchFamily="18" charset="0"/>
              </a:endParaRPr>
            </a:p>
          </p:txBody>
        </p:sp>
        <p:cxnSp>
          <p:nvCxnSpPr>
            <p:cNvPr id="26" name="Straight Connector 25"/>
            <p:cNvCxnSpPr>
              <a:stCxn id="19" idx="2"/>
              <a:endCxn id="20" idx="0"/>
            </p:cNvCxnSpPr>
            <p:nvPr/>
          </p:nvCxnSpPr>
          <p:spPr>
            <a:xfrm flipH="1">
              <a:off x="1065051" y="637489"/>
              <a:ext cx="1410251" cy="5177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2"/>
              <a:endCxn id="21" idx="0"/>
            </p:cNvCxnSpPr>
            <p:nvPr/>
          </p:nvCxnSpPr>
          <p:spPr>
            <a:xfrm>
              <a:off x="2475302" y="637489"/>
              <a:ext cx="1420068" cy="517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3" idx="0"/>
              <a:endCxn id="20" idx="2"/>
            </p:cNvCxnSpPr>
            <p:nvPr/>
          </p:nvCxnSpPr>
          <p:spPr>
            <a:xfrm flipH="1" flipV="1">
              <a:off x="1065051" y="1792719"/>
              <a:ext cx="700217"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0" idx="2"/>
              <a:endCxn id="22" idx="0"/>
            </p:cNvCxnSpPr>
            <p:nvPr/>
          </p:nvCxnSpPr>
          <p:spPr>
            <a:xfrm flipH="1">
              <a:off x="355017" y="1792719"/>
              <a:ext cx="710034"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8659935" y="3429104"/>
            <a:ext cx="812186"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solidFill>
                  <a:srgbClr val="000000"/>
                </a:solidFill>
                <a:effectLst/>
                <a:ea typeface="Times New Roman" panose="02020603050405020304" pitchFamily="18" charset="0"/>
              </a:rPr>
              <a:t>A-Z</a:t>
            </a:r>
            <a:endParaRPr lang="en-US" sz="1200" dirty="0">
              <a:effectLst/>
              <a:latin typeface="Times New Roman" panose="02020603050405020304" pitchFamily="18" charset="0"/>
              <a:ea typeface="Times New Roman" panose="02020603050405020304" pitchFamily="18" charset="0"/>
            </a:endParaRPr>
          </a:p>
        </p:txBody>
      </p:sp>
      <p:sp>
        <p:nvSpPr>
          <p:cNvPr id="44" name="Content Placeholder 2"/>
          <p:cNvSpPr txBox="1">
            <a:spLocks/>
          </p:cNvSpPr>
          <p:nvPr/>
        </p:nvSpPr>
        <p:spPr>
          <a:xfrm>
            <a:off x="7544011" y="2499018"/>
            <a:ext cx="3044034" cy="9300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Bounding Volume Test Tree (BVTT)</a:t>
            </a:r>
            <a:endParaRPr lang="en-US" dirty="0"/>
          </a:p>
        </p:txBody>
      </p:sp>
      <p:sp>
        <p:nvSpPr>
          <p:cNvPr id="45" name="Content Placeholder 2"/>
          <p:cNvSpPr txBox="1">
            <a:spLocks/>
          </p:cNvSpPr>
          <p:nvPr/>
        </p:nvSpPr>
        <p:spPr>
          <a:xfrm>
            <a:off x="5041946" y="6023204"/>
            <a:ext cx="6007130" cy="577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How do we continue testing from here?</a:t>
            </a:r>
            <a:endParaRPr lang="en-US" dirty="0"/>
          </a:p>
        </p:txBody>
      </p:sp>
    </p:spTree>
    <p:extLst>
      <p:ext uri="{BB962C8B-B14F-4D97-AF65-F5344CB8AC3E}">
        <p14:creationId xmlns:p14="http://schemas.microsoft.com/office/powerpoint/2010/main" val="317490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Tree Node</a:t>
            </a:r>
            <a:endParaRPr lang="en-US" dirty="0"/>
          </a:p>
        </p:txBody>
      </p:sp>
      <p:sp>
        <p:nvSpPr>
          <p:cNvPr id="3" name="Content Placeholder 2"/>
          <p:cNvSpPr>
            <a:spLocks noGrp="1"/>
          </p:cNvSpPr>
          <p:nvPr>
            <p:ph idx="1"/>
          </p:nvPr>
        </p:nvSpPr>
        <p:spPr/>
        <p:txBody>
          <a:bodyPr/>
          <a:lstStyle/>
          <a:p>
            <a:endParaRPr lang="en-US"/>
          </a:p>
        </p:txBody>
      </p:sp>
      <p:sp>
        <p:nvSpPr>
          <p:cNvPr id="4" name="Text Box 4"/>
          <p:cNvSpPr txBox="1">
            <a:spLocks noChangeArrowheads="1"/>
          </p:cNvSpPr>
          <p:nvPr/>
        </p:nvSpPr>
        <p:spPr bwMode="auto">
          <a:xfrm>
            <a:off x="3594259" y="2227453"/>
            <a:ext cx="4053646" cy="317009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a:solidFill>
                  <a:srgbClr val="0000FF"/>
                </a:solidFill>
                <a:latin typeface="Consolas" panose="020B0609020204030204" pitchFamily="49" charset="0"/>
              </a:rPr>
              <a:t>class</a:t>
            </a:r>
            <a:r>
              <a:rPr lang="en-US" sz="2000" dirty="0">
                <a:solidFill>
                  <a:prstClr val="black"/>
                </a:solidFill>
                <a:latin typeface="Consolas" panose="020B0609020204030204" pitchFamily="49" charset="0"/>
              </a:rPr>
              <a:t> Node</a:t>
            </a:r>
          </a:p>
          <a:p>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Aabb </a:t>
            </a:r>
            <a:r>
              <a:rPr lang="en-US" sz="2000" dirty="0" err="1">
                <a:solidFill>
                  <a:prstClr val="black"/>
                </a:solidFill>
                <a:latin typeface="Consolas" panose="020B0609020204030204" pitchFamily="49" charset="0"/>
              </a:rPr>
              <a:t>mAabb</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mClientData</a:t>
            </a:r>
            <a:r>
              <a:rPr lang="en-US" sz="2000" dirty="0">
                <a:solidFill>
                  <a:prstClr val="black"/>
                </a:solidFill>
                <a:latin typeface="Consolas" panose="020B0609020204030204" pitchFamily="49" charset="0"/>
              </a:rPr>
              <a:t>;</a:t>
            </a:r>
          </a:p>
          <a:p>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  Node* </a:t>
            </a:r>
            <a:r>
              <a:rPr lang="en-US" sz="2000" dirty="0" err="1">
                <a:solidFill>
                  <a:prstClr val="black"/>
                </a:solidFill>
                <a:latin typeface="Consolas" panose="020B0609020204030204" pitchFamily="49" charset="0"/>
              </a:rPr>
              <a:t>mLeft</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Node* </a:t>
            </a:r>
            <a:r>
              <a:rPr lang="en-US" sz="2000" dirty="0" err="1">
                <a:solidFill>
                  <a:prstClr val="black"/>
                </a:solidFill>
                <a:latin typeface="Consolas" panose="020B0609020204030204" pitchFamily="49" charset="0"/>
              </a:rPr>
              <a:t>mRight</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Node* </a:t>
            </a:r>
            <a:r>
              <a:rPr lang="en-US" sz="2000" dirty="0" err="1">
                <a:solidFill>
                  <a:prstClr val="black"/>
                </a:solidFill>
                <a:latin typeface="Consolas" panose="020B0609020204030204" pitchFamily="49" charset="0"/>
              </a:rPr>
              <a:t>mParent</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size_t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mHeight</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26103154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Query</a:t>
            </a:r>
            <a:endParaRPr lang="en-US" dirty="0"/>
          </a:p>
        </p:txBody>
      </p:sp>
      <p:sp>
        <p:nvSpPr>
          <p:cNvPr id="3" name="Content Placeholder 2"/>
          <p:cNvSpPr>
            <a:spLocks noGrp="1"/>
          </p:cNvSpPr>
          <p:nvPr>
            <p:ph idx="1"/>
          </p:nvPr>
        </p:nvSpPr>
        <p:spPr>
          <a:xfrm>
            <a:off x="838200" y="1476103"/>
            <a:ext cx="10515600" cy="4700860"/>
          </a:xfrm>
        </p:spPr>
        <p:txBody>
          <a:bodyPr/>
          <a:lstStyle/>
          <a:p>
            <a:pPr marL="0" indent="0">
              <a:buNone/>
            </a:pPr>
            <a:r>
              <a:rPr lang="en-US" dirty="0" smtClean="0"/>
              <a:t>Three cases to consider when testing two nodes:</a:t>
            </a:r>
          </a:p>
          <a:p>
            <a:pPr marL="514350" indent="-514350">
              <a:buAutoNum type="arabicPeriod"/>
            </a:pPr>
            <a:r>
              <a:rPr lang="en-US" dirty="0" smtClean="0"/>
              <a:t>Both are leaf nodes</a:t>
            </a:r>
            <a:endParaRPr lang="en-US" dirty="0"/>
          </a:p>
          <a:p>
            <a:pPr marL="514350" indent="-514350">
              <a:buAutoNum type="arabicPeriod"/>
            </a:pPr>
            <a:r>
              <a:rPr lang="en-US" dirty="0" smtClean="0"/>
              <a:t>One is leaf and one is internal</a:t>
            </a:r>
          </a:p>
          <a:p>
            <a:pPr marL="514350" indent="-514350">
              <a:buAutoNum type="arabicPeriod"/>
            </a:pPr>
            <a:r>
              <a:rPr lang="en-US" dirty="0" smtClean="0"/>
              <a:t>Both are internal</a:t>
            </a:r>
          </a:p>
          <a:p>
            <a:pPr marL="514350" indent="-514350">
              <a:buAutoNum type="arabicPeriod"/>
            </a:pPr>
            <a:endParaRPr lang="en-US" dirty="0"/>
          </a:p>
          <a:p>
            <a:pPr marL="0" indent="0">
              <a:buNone/>
            </a:pPr>
            <a:r>
              <a:rPr lang="en-US" dirty="0" smtClean="0"/>
              <a:t>The only tricky case is if both are internal</a:t>
            </a:r>
          </a:p>
          <a:p>
            <a:pPr marL="0" indent="0">
              <a:buNone/>
            </a:pPr>
            <a:r>
              <a:rPr lang="en-US" dirty="0" smtClean="0"/>
              <a:t>*In all cases make sure to test the </a:t>
            </a:r>
            <a:r>
              <a:rPr lang="en-US" dirty="0" err="1" smtClean="0"/>
              <a:t>aabbs</a:t>
            </a:r>
            <a:r>
              <a:rPr lang="en-US" dirty="0" smtClean="0"/>
              <a:t> first</a:t>
            </a:r>
            <a:endParaRPr lang="en-US" dirty="0"/>
          </a:p>
        </p:txBody>
      </p:sp>
    </p:spTree>
    <p:extLst>
      <p:ext uri="{BB962C8B-B14F-4D97-AF65-F5344CB8AC3E}">
        <p14:creationId xmlns:p14="http://schemas.microsoft.com/office/powerpoint/2010/main" val="35461548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Query</a:t>
            </a:r>
            <a:endParaRPr lang="en-US" dirty="0"/>
          </a:p>
        </p:txBody>
      </p:sp>
      <p:sp>
        <p:nvSpPr>
          <p:cNvPr id="3" name="Content Placeholder 2"/>
          <p:cNvSpPr>
            <a:spLocks noGrp="1"/>
          </p:cNvSpPr>
          <p:nvPr>
            <p:ph idx="1"/>
          </p:nvPr>
        </p:nvSpPr>
        <p:spPr>
          <a:xfrm>
            <a:off x="838200" y="1476103"/>
            <a:ext cx="10515600" cy="4700860"/>
          </a:xfrm>
        </p:spPr>
        <p:txBody>
          <a:bodyPr/>
          <a:lstStyle/>
          <a:p>
            <a:pPr marL="0" indent="0">
              <a:buNone/>
            </a:pPr>
            <a:r>
              <a:rPr lang="en-US" dirty="0" smtClean="0"/>
              <a:t>Case 3: Both are internal</a:t>
            </a:r>
          </a:p>
          <a:p>
            <a:pPr marL="0" indent="0">
              <a:buNone/>
            </a:pPr>
            <a:r>
              <a:rPr lang="en-US" dirty="0" smtClean="0"/>
              <a:t>“Split” the nodes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*We’ll revisit this </a:t>
            </a:r>
            <a:r>
              <a:rPr lang="en-US" dirty="0" err="1" smtClean="0"/>
              <a:t>SplitNodes</a:t>
            </a:r>
            <a:r>
              <a:rPr lang="en-US" dirty="0" smtClean="0"/>
              <a:t> function later</a:t>
            </a:r>
          </a:p>
        </p:txBody>
      </p:sp>
      <p:sp>
        <p:nvSpPr>
          <p:cNvPr id="4" name="Text Box 4"/>
          <p:cNvSpPr txBox="1">
            <a:spLocks noChangeArrowheads="1"/>
          </p:cNvSpPr>
          <p:nvPr/>
        </p:nvSpPr>
        <p:spPr bwMode="auto">
          <a:xfrm>
            <a:off x="838200" y="2574244"/>
            <a:ext cx="4915040" cy="181588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TreeQuery</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Node</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nodeA</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Node</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nodeB</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Case 1: Both are leaf</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Case 2: One internal, one leaf</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Case 3: Both are internal, split the nodes</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else</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SplitNodes</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nodeA</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nodeB</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p:txBody>
      </p:sp>
      <p:sp>
        <p:nvSpPr>
          <p:cNvPr id="5" name="Text Box 4"/>
          <p:cNvSpPr txBox="1">
            <a:spLocks noChangeArrowheads="1"/>
          </p:cNvSpPr>
          <p:nvPr/>
        </p:nvSpPr>
        <p:spPr bwMode="auto">
          <a:xfrm>
            <a:off x="6096000" y="2574244"/>
            <a:ext cx="4915040" cy="181588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nl-NL" sz="1400" dirty="0">
                <a:solidFill>
                  <a:srgbClr val="0000FF"/>
                </a:solidFill>
                <a:highlight>
                  <a:srgbClr val="FFFFFF"/>
                </a:highlight>
                <a:latin typeface="Consolas" panose="020B0609020204030204" pitchFamily="49" charset="0"/>
              </a:rPr>
              <a:t>void</a:t>
            </a:r>
            <a:r>
              <a:rPr lang="nl-NL" sz="1400" dirty="0">
                <a:solidFill>
                  <a:srgbClr val="000000"/>
                </a:solidFill>
                <a:highlight>
                  <a:srgbClr val="FFFFFF"/>
                </a:highlight>
                <a:latin typeface="Consolas" panose="020B0609020204030204" pitchFamily="49" charset="0"/>
              </a:rPr>
              <a:t> </a:t>
            </a:r>
            <a:r>
              <a:rPr lang="nl-NL" sz="1400" dirty="0">
                <a:solidFill>
                  <a:srgbClr val="880000"/>
                </a:solidFill>
                <a:highlight>
                  <a:srgbClr val="FFFFFF"/>
                </a:highlight>
                <a:latin typeface="Consolas" panose="020B0609020204030204" pitchFamily="49" charset="0"/>
              </a:rPr>
              <a:t>SplitNodes</a:t>
            </a:r>
            <a:r>
              <a:rPr lang="nl-NL" sz="1400" dirty="0">
                <a:solidFill>
                  <a:srgbClr val="000000"/>
                </a:solidFill>
                <a:highlight>
                  <a:srgbClr val="FFFFFF"/>
                </a:highlight>
                <a:latin typeface="Consolas" panose="020B0609020204030204" pitchFamily="49" charset="0"/>
              </a:rPr>
              <a:t>(</a:t>
            </a:r>
            <a:r>
              <a:rPr lang="nl-NL" sz="1400" dirty="0">
                <a:solidFill>
                  <a:srgbClr val="0000FF"/>
                </a:solidFill>
                <a:highlight>
                  <a:srgbClr val="FFFFFF"/>
                </a:highlight>
                <a:latin typeface="Consolas" panose="020B0609020204030204" pitchFamily="49" charset="0"/>
              </a:rPr>
              <a:t>Node</a:t>
            </a:r>
            <a:r>
              <a:rPr lang="nl-NL" sz="1400" dirty="0">
                <a:solidFill>
                  <a:srgbClr val="000000"/>
                </a:solidFill>
                <a:highlight>
                  <a:srgbClr val="FFFFFF"/>
                </a:highlight>
                <a:latin typeface="Consolas" panose="020B0609020204030204" pitchFamily="49" charset="0"/>
              </a:rPr>
              <a:t>* </a:t>
            </a:r>
            <a:r>
              <a:rPr lang="nl-NL" sz="1400" dirty="0">
                <a:solidFill>
                  <a:srgbClr val="000080"/>
                </a:solidFill>
                <a:highlight>
                  <a:srgbClr val="FFFFFF"/>
                </a:highlight>
                <a:latin typeface="Consolas" panose="020B0609020204030204" pitchFamily="49" charset="0"/>
              </a:rPr>
              <a:t>nodeA</a:t>
            </a:r>
            <a:r>
              <a:rPr lang="nl-NL" sz="1400" dirty="0">
                <a:solidFill>
                  <a:srgbClr val="000000"/>
                </a:solidFill>
                <a:highlight>
                  <a:srgbClr val="FFFFFF"/>
                </a:highlight>
                <a:latin typeface="Consolas" panose="020B0609020204030204" pitchFamily="49" charset="0"/>
              </a:rPr>
              <a:t>, </a:t>
            </a:r>
            <a:r>
              <a:rPr lang="nl-NL" sz="1400" dirty="0">
                <a:solidFill>
                  <a:srgbClr val="0000FF"/>
                </a:solidFill>
                <a:highlight>
                  <a:srgbClr val="FFFFFF"/>
                </a:highlight>
                <a:latin typeface="Consolas" panose="020B0609020204030204" pitchFamily="49" charset="0"/>
              </a:rPr>
              <a:t>Node</a:t>
            </a:r>
            <a:r>
              <a:rPr lang="nl-NL" sz="1400" dirty="0">
                <a:solidFill>
                  <a:srgbClr val="000000"/>
                </a:solidFill>
                <a:highlight>
                  <a:srgbClr val="FFFFFF"/>
                </a:highlight>
                <a:latin typeface="Consolas" panose="020B0609020204030204" pitchFamily="49" charset="0"/>
              </a:rPr>
              <a:t>* </a:t>
            </a:r>
            <a:r>
              <a:rPr lang="nl-NL" sz="1400" dirty="0">
                <a:solidFill>
                  <a:srgbClr val="000080"/>
                </a:solidFill>
                <a:highlight>
                  <a:srgbClr val="FFFFFF"/>
                </a:highlight>
                <a:latin typeface="Consolas" panose="020B0609020204030204" pitchFamily="49" charset="0"/>
              </a:rPr>
              <a:t>nodeB</a:t>
            </a:r>
            <a:r>
              <a:rPr lang="nl-NL"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Test all children </a:t>
            </a:r>
            <a:r>
              <a:rPr lang="en-US" sz="1400" dirty="0" smtClean="0">
                <a:solidFill>
                  <a:srgbClr val="008000"/>
                </a:solidFill>
                <a:highlight>
                  <a:srgbClr val="FFFFFF"/>
                </a:highlight>
                <a:latin typeface="Consolas" panose="020B0609020204030204" pitchFamily="49" charset="0"/>
              </a:rPr>
              <a:t>pairs</a:t>
            </a:r>
            <a:endParaRPr lang="en-US" sz="1400" dirty="0" smtClean="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880000"/>
                </a:solidFill>
                <a:highlight>
                  <a:srgbClr val="FFFFFF"/>
                </a:highlight>
                <a:latin typeface="Consolas" panose="020B0609020204030204" pitchFamily="49" charset="0"/>
              </a:rPr>
              <a:t>TreeQuery</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000080"/>
                </a:solidFill>
                <a:highlight>
                  <a:srgbClr val="FFFFFF"/>
                </a:highlight>
                <a:latin typeface="Consolas" panose="020B0609020204030204" pitchFamily="49" charset="0"/>
              </a:rPr>
              <a:t>nodeA</a:t>
            </a:r>
            <a:r>
              <a:rPr lang="en-US" sz="1400" dirty="0" smtClean="0">
                <a:solidFill>
                  <a:srgbClr val="000000"/>
                </a:solidFill>
                <a:highlight>
                  <a:srgbClr val="FFFFFF"/>
                </a:highlight>
                <a:latin typeface="Consolas" panose="020B0609020204030204" pitchFamily="49" charset="0"/>
              </a:rPr>
              <a:t>-&gt;</a:t>
            </a:r>
            <a:r>
              <a:rPr lang="en-US" sz="1400" dirty="0" err="1" smtClean="0">
                <a:solidFill>
                  <a:srgbClr val="000080"/>
                </a:solidFill>
                <a:highlight>
                  <a:srgbClr val="FFFFFF"/>
                </a:highlight>
                <a:latin typeface="Consolas" panose="020B0609020204030204" pitchFamily="49" charset="0"/>
              </a:rPr>
              <a:t>mLeft</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80"/>
                </a:solidFill>
                <a:highlight>
                  <a:srgbClr val="FFFFFF"/>
                </a:highlight>
                <a:latin typeface="Consolas" panose="020B0609020204030204" pitchFamily="49" charset="0"/>
              </a:rPr>
              <a:t>nodeB</a:t>
            </a:r>
            <a:r>
              <a:rPr lang="en-US" sz="1400" dirty="0" smtClean="0">
                <a:solidFill>
                  <a:srgbClr val="000000"/>
                </a:solidFill>
                <a:highlight>
                  <a:srgbClr val="FFFFFF"/>
                </a:highlight>
                <a:latin typeface="Consolas" panose="020B0609020204030204" pitchFamily="49" charset="0"/>
              </a:rPr>
              <a:t>-&gt;</a:t>
            </a:r>
            <a:r>
              <a:rPr lang="en-US" sz="1400" dirty="0" err="1" smtClean="0">
                <a:solidFill>
                  <a:srgbClr val="000080"/>
                </a:solidFill>
                <a:highlight>
                  <a:srgbClr val="FFFFFF"/>
                </a:highlight>
                <a:latin typeface="Consolas" panose="020B0609020204030204" pitchFamily="49" charset="0"/>
              </a:rPr>
              <a:t>mLeft</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880000"/>
                </a:solidFill>
                <a:highlight>
                  <a:srgbClr val="FFFFFF"/>
                </a:highlight>
                <a:latin typeface="Consolas" panose="020B0609020204030204" pitchFamily="49" charset="0"/>
              </a:rPr>
              <a:t>TreeQuery</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000080"/>
                </a:solidFill>
                <a:highlight>
                  <a:srgbClr val="FFFFFF"/>
                </a:highlight>
                <a:latin typeface="Consolas" panose="020B0609020204030204" pitchFamily="49" charset="0"/>
              </a:rPr>
              <a:t>nodeA</a:t>
            </a:r>
            <a:r>
              <a:rPr lang="en-US" sz="1400" dirty="0" smtClean="0">
                <a:solidFill>
                  <a:srgbClr val="000000"/>
                </a:solidFill>
                <a:highlight>
                  <a:srgbClr val="FFFFFF"/>
                </a:highlight>
                <a:latin typeface="Consolas" panose="020B0609020204030204" pitchFamily="49" charset="0"/>
              </a:rPr>
              <a:t>-&gt;</a:t>
            </a:r>
            <a:r>
              <a:rPr lang="en-US" sz="1400" dirty="0" err="1" smtClean="0">
                <a:solidFill>
                  <a:srgbClr val="000080"/>
                </a:solidFill>
                <a:highlight>
                  <a:srgbClr val="FFFFFF"/>
                </a:highlight>
                <a:latin typeface="Consolas" panose="020B0609020204030204" pitchFamily="49" charset="0"/>
              </a:rPr>
              <a:t>mLeft</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80"/>
                </a:solidFill>
                <a:highlight>
                  <a:srgbClr val="FFFFFF"/>
                </a:highlight>
                <a:latin typeface="Consolas" panose="020B0609020204030204" pitchFamily="49" charset="0"/>
              </a:rPr>
              <a:t>nodeB</a:t>
            </a:r>
            <a:r>
              <a:rPr lang="en-US" sz="1400" dirty="0" smtClean="0">
                <a:solidFill>
                  <a:srgbClr val="000000"/>
                </a:solidFill>
                <a:highlight>
                  <a:srgbClr val="FFFFFF"/>
                </a:highlight>
                <a:latin typeface="Consolas" panose="020B0609020204030204" pitchFamily="49" charset="0"/>
              </a:rPr>
              <a:t>-&gt;</a:t>
            </a:r>
            <a:r>
              <a:rPr lang="en-US" sz="1400" dirty="0" err="1" smtClean="0">
                <a:solidFill>
                  <a:srgbClr val="000080"/>
                </a:solidFill>
                <a:highlight>
                  <a:srgbClr val="FFFFFF"/>
                </a:highlight>
                <a:latin typeface="Consolas" panose="020B0609020204030204" pitchFamily="49" charset="0"/>
              </a:rPr>
              <a:t>mRight</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880000"/>
                </a:solidFill>
                <a:highlight>
                  <a:srgbClr val="FFFFFF"/>
                </a:highlight>
                <a:latin typeface="Consolas" panose="020B0609020204030204" pitchFamily="49" charset="0"/>
              </a:rPr>
              <a:t>TreeQuery</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000080"/>
                </a:solidFill>
                <a:highlight>
                  <a:srgbClr val="FFFFFF"/>
                </a:highlight>
                <a:latin typeface="Consolas" panose="020B0609020204030204" pitchFamily="49" charset="0"/>
              </a:rPr>
              <a:t>nodeA</a:t>
            </a:r>
            <a:r>
              <a:rPr lang="en-US" sz="1400" dirty="0" smtClean="0">
                <a:solidFill>
                  <a:srgbClr val="000000"/>
                </a:solidFill>
                <a:highlight>
                  <a:srgbClr val="FFFFFF"/>
                </a:highlight>
                <a:latin typeface="Consolas" panose="020B0609020204030204" pitchFamily="49" charset="0"/>
              </a:rPr>
              <a:t>-&gt;</a:t>
            </a:r>
            <a:r>
              <a:rPr lang="en-US" sz="1400" dirty="0" err="1" smtClean="0">
                <a:solidFill>
                  <a:srgbClr val="000080"/>
                </a:solidFill>
                <a:highlight>
                  <a:srgbClr val="FFFFFF"/>
                </a:highlight>
                <a:latin typeface="Consolas" panose="020B0609020204030204" pitchFamily="49" charset="0"/>
              </a:rPr>
              <a:t>mRight</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80"/>
                </a:solidFill>
                <a:highlight>
                  <a:srgbClr val="FFFFFF"/>
                </a:highlight>
                <a:latin typeface="Consolas" panose="020B0609020204030204" pitchFamily="49" charset="0"/>
              </a:rPr>
              <a:t>nodeB</a:t>
            </a:r>
            <a:r>
              <a:rPr lang="en-US" sz="1400" dirty="0" smtClean="0">
                <a:solidFill>
                  <a:srgbClr val="000000"/>
                </a:solidFill>
                <a:highlight>
                  <a:srgbClr val="FFFFFF"/>
                </a:highlight>
                <a:latin typeface="Consolas" panose="020B0609020204030204" pitchFamily="49" charset="0"/>
              </a:rPr>
              <a:t>-&gt;</a:t>
            </a:r>
            <a:r>
              <a:rPr lang="en-US" sz="1400" dirty="0" err="1" smtClean="0">
                <a:solidFill>
                  <a:srgbClr val="000080"/>
                </a:solidFill>
                <a:highlight>
                  <a:srgbClr val="FFFFFF"/>
                </a:highlight>
                <a:latin typeface="Consolas" panose="020B0609020204030204" pitchFamily="49" charset="0"/>
              </a:rPr>
              <a:t>mLeft</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880000"/>
                </a:solidFill>
                <a:highlight>
                  <a:srgbClr val="FFFFFF"/>
                </a:highlight>
                <a:latin typeface="Consolas" panose="020B0609020204030204" pitchFamily="49" charset="0"/>
              </a:rPr>
              <a:t>TreeQuery</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000080"/>
                </a:solidFill>
                <a:highlight>
                  <a:srgbClr val="FFFFFF"/>
                </a:highlight>
                <a:latin typeface="Consolas" panose="020B0609020204030204" pitchFamily="49" charset="0"/>
              </a:rPr>
              <a:t>nodeA</a:t>
            </a:r>
            <a:r>
              <a:rPr lang="en-US" sz="1400" dirty="0" smtClean="0">
                <a:solidFill>
                  <a:srgbClr val="000000"/>
                </a:solidFill>
                <a:highlight>
                  <a:srgbClr val="FFFFFF"/>
                </a:highlight>
                <a:latin typeface="Consolas" panose="020B0609020204030204" pitchFamily="49" charset="0"/>
              </a:rPr>
              <a:t>-&gt;</a:t>
            </a:r>
            <a:r>
              <a:rPr lang="en-US" sz="1400" dirty="0" err="1" smtClean="0">
                <a:solidFill>
                  <a:srgbClr val="000080"/>
                </a:solidFill>
                <a:highlight>
                  <a:srgbClr val="FFFFFF"/>
                </a:highlight>
                <a:latin typeface="Consolas" panose="020B0609020204030204" pitchFamily="49" charset="0"/>
              </a:rPr>
              <a:t>mRight</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80"/>
                </a:solidFill>
                <a:highlight>
                  <a:srgbClr val="FFFFFF"/>
                </a:highlight>
                <a:latin typeface="Consolas" panose="020B0609020204030204" pitchFamily="49" charset="0"/>
              </a:rPr>
              <a:t>nodeB</a:t>
            </a:r>
            <a:r>
              <a:rPr lang="en-US" sz="1400" dirty="0" smtClean="0">
                <a:solidFill>
                  <a:srgbClr val="000000"/>
                </a:solidFill>
                <a:highlight>
                  <a:srgbClr val="FFFFFF"/>
                </a:highlight>
                <a:latin typeface="Consolas" panose="020B0609020204030204" pitchFamily="49" charset="0"/>
              </a:rPr>
              <a:t>-&gt;</a:t>
            </a:r>
            <a:r>
              <a:rPr lang="en-US" sz="1400" dirty="0" err="1" smtClean="0">
                <a:solidFill>
                  <a:srgbClr val="000080"/>
                </a:solidFill>
                <a:highlight>
                  <a:srgbClr val="FFFFFF"/>
                </a:highlight>
                <a:latin typeface="Consolas" panose="020B0609020204030204" pitchFamily="49" charset="0"/>
              </a:rPr>
              <a:t>mRight</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9735654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Query</a:t>
            </a:r>
            <a:endParaRPr lang="en-US" dirty="0"/>
          </a:p>
        </p:txBody>
      </p:sp>
      <p:sp>
        <p:nvSpPr>
          <p:cNvPr id="3" name="Content Placeholder 2"/>
          <p:cNvSpPr>
            <a:spLocks noGrp="1"/>
          </p:cNvSpPr>
          <p:nvPr>
            <p:ph idx="1"/>
          </p:nvPr>
        </p:nvSpPr>
        <p:spPr>
          <a:xfrm>
            <a:off x="838200" y="1476103"/>
            <a:ext cx="10515600" cy="4700860"/>
          </a:xfrm>
        </p:spPr>
        <p:txBody>
          <a:bodyPr/>
          <a:lstStyle/>
          <a:p>
            <a:pPr marL="0" indent="0">
              <a:buNone/>
            </a:pPr>
            <a:r>
              <a:rPr lang="en-US" dirty="0" smtClean="0"/>
              <a:t>The full BVTT:</a:t>
            </a:r>
            <a:endParaRPr lang="en-US" dirty="0"/>
          </a:p>
        </p:txBody>
      </p:sp>
      <p:grpSp>
        <p:nvGrpSpPr>
          <p:cNvPr id="4" name="Group 3"/>
          <p:cNvGrpSpPr/>
          <p:nvPr/>
        </p:nvGrpSpPr>
        <p:grpSpPr>
          <a:xfrm>
            <a:off x="838200" y="2560320"/>
            <a:ext cx="2712474" cy="1726655"/>
            <a:chOff x="0" y="0"/>
            <a:chExt cx="4950604" cy="3151964"/>
          </a:xfrm>
        </p:grpSpPr>
        <p:sp>
          <p:nvSpPr>
            <p:cNvPr id="5" name="Rectangle 4"/>
            <p:cNvSpPr/>
            <p:nvPr/>
          </p:nvSpPr>
          <p:spPr>
            <a:xfrm>
              <a:off x="2120285" y="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ln>
                    <a:noFill/>
                  </a:ln>
                  <a:solidFill>
                    <a:srgbClr val="000000"/>
                  </a:solidFill>
                  <a:effectLst/>
                  <a:ea typeface="Times New Roman" panose="02020603050405020304" pitchFamily="18" charset="0"/>
                  <a:cs typeface="Times New Roman" panose="02020603050405020304" pitchFamily="18" charset="0"/>
                </a:rPr>
                <a:t>A</a:t>
              </a:r>
              <a:endParaRPr lang="en-US" sz="1200"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710034" y="115523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B</a:t>
              </a:r>
              <a:endParaRPr lang="en-US" sz="1200">
                <a:effectLst/>
                <a:latin typeface="Times New Roman" panose="02020603050405020304" pitchFamily="18" charset="0"/>
                <a:ea typeface="Times New Roman" panose="02020603050405020304" pitchFamily="18" charset="0"/>
              </a:endParaRPr>
            </a:p>
          </p:txBody>
        </p:sp>
        <p:sp>
          <p:nvSpPr>
            <p:cNvPr id="7" name="Rectangle 6"/>
            <p:cNvSpPr/>
            <p:nvPr/>
          </p:nvSpPr>
          <p:spPr>
            <a:xfrm>
              <a:off x="3540353" y="1155232"/>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C</a:t>
              </a:r>
              <a:endParaRPr lang="en-US" sz="1200">
                <a:effectLst/>
                <a:latin typeface="Times New Roman" panose="02020603050405020304" pitchFamily="18" charset="0"/>
                <a:ea typeface="Times New Roman" panose="02020603050405020304" pitchFamily="18" charset="0"/>
              </a:endParaRPr>
            </a:p>
          </p:txBody>
        </p:sp>
        <p:sp>
          <p:nvSpPr>
            <p:cNvPr id="8" name="Rectangle 7"/>
            <p:cNvSpPr/>
            <p:nvPr/>
          </p:nvSpPr>
          <p:spPr>
            <a:xfrm>
              <a:off x="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D</a:t>
              </a:r>
              <a:endParaRPr lang="en-US" sz="1200">
                <a:effectLst/>
                <a:latin typeface="Times New Roman" panose="02020603050405020304" pitchFamily="18" charset="0"/>
                <a:ea typeface="Times New Roman" panose="02020603050405020304" pitchFamily="18" charset="0"/>
              </a:endParaRPr>
            </a:p>
          </p:txBody>
        </p:sp>
        <p:sp>
          <p:nvSpPr>
            <p:cNvPr id="9" name="Rectangle 8"/>
            <p:cNvSpPr/>
            <p:nvPr/>
          </p:nvSpPr>
          <p:spPr>
            <a:xfrm>
              <a:off x="1410251"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E</a:t>
              </a:r>
              <a:endParaRPr lang="en-US" sz="1200">
                <a:effectLst/>
                <a:latin typeface="Times New Roman" panose="02020603050405020304" pitchFamily="18" charset="0"/>
                <a:ea typeface="Times New Roman" panose="02020603050405020304" pitchFamily="18" charset="0"/>
              </a:endParaRPr>
            </a:p>
          </p:txBody>
        </p:sp>
        <p:sp>
          <p:nvSpPr>
            <p:cNvPr id="10" name="Rectangle 9"/>
            <p:cNvSpPr/>
            <p:nvPr/>
          </p:nvSpPr>
          <p:spPr>
            <a:xfrm>
              <a:off x="2830319" y="2514475"/>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F</a:t>
              </a:r>
              <a:endParaRPr lang="en-US" sz="1200">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24057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G</a:t>
              </a:r>
              <a:endParaRPr lang="en-US" sz="1200">
                <a:effectLst/>
                <a:latin typeface="Times New Roman" panose="02020603050405020304" pitchFamily="18" charset="0"/>
                <a:ea typeface="Times New Roman" panose="02020603050405020304" pitchFamily="18" charset="0"/>
              </a:endParaRPr>
            </a:p>
          </p:txBody>
        </p:sp>
        <p:cxnSp>
          <p:nvCxnSpPr>
            <p:cNvPr id="12" name="Straight Connector 11"/>
            <p:cNvCxnSpPr>
              <a:stCxn id="5" idx="2"/>
              <a:endCxn id="6" idx="0"/>
            </p:cNvCxnSpPr>
            <p:nvPr/>
          </p:nvCxnSpPr>
          <p:spPr>
            <a:xfrm flipH="1">
              <a:off x="1065051" y="637489"/>
              <a:ext cx="1410251" cy="5177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7" idx="0"/>
            </p:cNvCxnSpPr>
            <p:nvPr/>
          </p:nvCxnSpPr>
          <p:spPr>
            <a:xfrm>
              <a:off x="2475302" y="637489"/>
              <a:ext cx="1420068" cy="517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1065051" y="1792719"/>
              <a:ext cx="700217"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2"/>
              <a:endCxn id="8" idx="0"/>
            </p:cNvCxnSpPr>
            <p:nvPr/>
          </p:nvCxnSpPr>
          <p:spPr>
            <a:xfrm flipH="1">
              <a:off x="355017" y="1792719"/>
              <a:ext cx="710034"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10" idx="0"/>
            </p:cNvCxnSpPr>
            <p:nvPr/>
          </p:nvCxnSpPr>
          <p:spPr>
            <a:xfrm flipH="1">
              <a:off x="3185336" y="1792721"/>
              <a:ext cx="710034" cy="7217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a:endCxn id="11" idx="0"/>
            </p:cNvCxnSpPr>
            <p:nvPr/>
          </p:nvCxnSpPr>
          <p:spPr>
            <a:xfrm>
              <a:off x="3895370" y="1792721"/>
              <a:ext cx="700217" cy="7217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838200" y="4585245"/>
            <a:ext cx="2328819" cy="1726654"/>
            <a:chOff x="0" y="0"/>
            <a:chExt cx="4250387" cy="3151963"/>
          </a:xfrm>
        </p:grpSpPr>
        <p:sp>
          <p:nvSpPr>
            <p:cNvPr id="19" name="Rectangle 18"/>
            <p:cNvSpPr/>
            <p:nvPr/>
          </p:nvSpPr>
          <p:spPr>
            <a:xfrm>
              <a:off x="2120285" y="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a:solidFill>
                    <a:srgbClr val="000000"/>
                  </a:solidFill>
                  <a:ea typeface="Times New Roman" panose="02020603050405020304" pitchFamily="18" charset="0"/>
                  <a:cs typeface="Times New Roman" panose="02020603050405020304" pitchFamily="18" charset="0"/>
                </a:rPr>
                <a:t>Z</a:t>
              </a:r>
              <a:endParaRPr lang="en-US" sz="1200" dirty="0">
                <a:effectLst/>
                <a:latin typeface="Times New Roman" panose="02020603050405020304" pitchFamily="18" charset="0"/>
                <a:ea typeface="Times New Roman" panose="02020603050405020304" pitchFamily="18" charset="0"/>
              </a:endParaRPr>
            </a:p>
          </p:txBody>
        </p:sp>
        <p:sp>
          <p:nvSpPr>
            <p:cNvPr id="20" name="Rectangle 19"/>
            <p:cNvSpPr/>
            <p:nvPr/>
          </p:nvSpPr>
          <p:spPr>
            <a:xfrm>
              <a:off x="710034" y="115523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a:solidFill>
                    <a:srgbClr val="000000"/>
                  </a:solidFill>
                  <a:ea typeface="Times New Roman" panose="02020603050405020304" pitchFamily="18" charset="0"/>
                  <a:cs typeface="Times New Roman" panose="02020603050405020304" pitchFamily="18" charset="0"/>
                </a:rPr>
                <a:t>Y</a:t>
              </a:r>
              <a:endParaRPr lang="en-US" sz="1200" dirty="0">
                <a:effectLst/>
                <a:latin typeface="Times New Roman" panose="02020603050405020304" pitchFamily="18" charset="0"/>
                <a:ea typeface="Times New Roman" panose="02020603050405020304" pitchFamily="18" charset="0"/>
              </a:endParaRPr>
            </a:p>
          </p:txBody>
        </p:sp>
        <p:sp>
          <p:nvSpPr>
            <p:cNvPr id="21" name="Rectangle 20"/>
            <p:cNvSpPr/>
            <p:nvPr/>
          </p:nvSpPr>
          <p:spPr>
            <a:xfrm>
              <a:off x="3540353" y="1155232"/>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a:solidFill>
                    <a:srgbClr val="000000"/>
                  </a:solidFill>
                  <a:ea typeface="Times New Roman" panose="02020603050405020304" pitchFamily="18" charset="0"/>
                  <a:cs typeface="Times New Roman" panose="02020603050405020304" pitchFamily="18" charset="0"/>
                </a:rPr>
                <a:t>X</a:t>
              </a:r>
              <a:endParaRPr lang="en-US" sz="1200" dirty="0">
                <a:effectLst/>
                <a:latin typeface="Times New Roman" panose="02020603050405020304" pitchFamily="18" charset="0"/>
                <a:ea typeface="Times New Roman" panose="02020603050405020304" pitchFamily="18" charset="0"/>
              </a:endParaRPr>
            </a:p>
          </p:txBody>
        </p:sp>
        <p:sp>
          <p:nvSpPr>
            <p:cNvPr id="22" name="Rectangle 21"/>
            <p:cNvSpPr/>
            <p:nvPr/>
          </p:nvSpPr>
          <p:spPr>
            <a:xfrm>
              <a:off x="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a:solidFill>
                    <a:srgbClr val="000000"/>
                  </a:solidFill>
                  <a:ea typeface="Times New Roman" panose="02020603050405020304" pitchFamily="18" charset="0"/>
                  <a:cs typeface="Times New Roman" panose="02020603050405020304" pitchFamily="18" charset="0"/>
                </a:rPr>
                <a:t>W</a:t>
              </a:r>
              <a:endParaRPr lang="en-US" sz="1200" dirty="0">
                <a:effectLst/>
                <a:latin typeface="Times New Roman" panose="02020603050405020304" pitchFamily="18" charset="0"/>
                <a:ea typeface="Times New Roman" panose="02020603050405020304" pitchFamily="18" charset="0"/>
              </a:endParaRPr>
            </a:p>
          </p:txBody>
        </p:sp>
        <p:sp>
          <p:nvSpPr>
            <p:cNvPr id="23" name="Rectangle 22"/>
            <p:cNvSpPr/>
            <p:nvPr/>
          </p:nvSpPr>
          <p:spPr>
            <a:xfrm>
              <a:off x="1410251"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a:solidFill>
                    <a:srgbClr val="000000"/>
                  </a:solidFill>
                  <a:ea typeface="Times New Roman" panose="02020603050405020304" pitchFamily="18" charset="0"/>
                  <a:cs typeface="Times New Roman" panose="02020603050405020304" pitchFamily="18" charset="0"/>
                </a:rPr>
                <a:t>V</a:t>
              </a:r>
              <a:endParaRPr lang="en-US" sz="1200" dirty="0">
                <a:effectLst/>
                <a:latin typeface="Times New Roman" panose="02020603050405020304" pitchFamily="18" charset="0"/>
                <a:ea typeface="Times New Roman" panose="02020603050405020304" pitchFamily="18" charset="0"/>
              </a:endParaRPr>
            </a:p>
          </p:txBody>
        </p:sp>
        <p:cxnSp>
          <p:nvCxnSpPr>
            <p:cNvPr id="26" name="Straight Connector 25"/>
            <p:cNvCxnSpPr>
              <a:stCxn id="19" idx="2"/>
              <a:endCxn id="20" idx="0"/>
            </p:cNvCxnSpPr>
            <p:nvPr/>
          </p:nvCxnSpPr>
          <p:spPr>
            <a:xfrm flipH="1">
              <a:off x="1065051" y="637489"/>
              <a:ext cx="1410251" cy="5177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2"/>
              <a:endCxn id="21" idx="0"/>
            </p:cNvCxnSpPr>
            <p:nvPr/>
          </p:nvCxnSpPr>
          <p:spPr>
            <a:xfrm>
              <a:off x="2475302" y="637489"/>
              <a:ext cx="1420068" cy="517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3" idx="0"/>
              <a:endCxn id="20" idx="2"/>
            </p:cNvCxnSpPr>
            <p:nvPr/>
          </p:nvCxnSpPr>
          <p:spPr>
            <a:xfrm flipH="1" flipV="1">
              <a:off x="1065051" y="1792719"/>
              <a:ext cx="700217"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0" idx="2"/>
              <a:endCxn id="22" idx="0"/>
            </p:cNvCxnSpPr>
            <p:nvPr/>
          </p:nvCxnSpPr>
          <p:spPr>
            <a:xfrm flipH="1">
              <a:off x="355017" y="1792719"/>
              <a:ext cx="710034"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4227658" y="1374167"/>
            <a:ext cx="7833204" cy="3363873"/>
            <a:chOff x="4227658" y="1374167"/>
            <a:chExt cx="7833204" cy="3363873"/>
          </a:xfrm>
        </p:grpSpPr>
        <p:sp>
          <p:nvSpPr>
            <p:cNvPr id="33" name="Rectangle 32"/>
            <p:cNvSpPr/>
            <p:nvPr/>
          </p:nvSpPr>
          <p:spPr>
            <a:xfrm>
              <a:off x="8204067" y="1374167"/>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solidFill>
                    <a:srgbClr val="000000"/>
                  </a:solidFill>
                  <a:effectLst/>
                  <a:ea typeface="Times New Roman" panose="02020603050405020304" pitchFamily="18" charset="0"/>
                </a:rPr>
                <a:t>A-Z</a:t>
              </a:r>
              <a:endParaRPr lang="en-US" sz="1200" dirty="0">
                <a:effectLst/>
                <a:latin typeface="Times New Roman" panose="02020603050405020304" pitchFamily="18" charset="0"/>
                <a:ea typeface="Times New Roman" panose="02020603050405020304" pitchFamily="18" charset="0"/>
              </a:endParaRPr>
            </a:p>
          </p:txBody>
        </p:sp>
        <p:sp>
          <p:nvSpPr>
            <p:cNvPr id="31" name="Rectangle 30"/>
            <p:cNvSpPr/>
            <p:nvPr/>
          </p:nvSpPr>
          <p:spPr>
            <a:xfrm>
              <a:off x="5259075" y="2650969"/>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B-Y</a:t>
              </a:r>
              <a:endParaRPr lang="en-US" sz="1200" dirty="0">
                <a:effectLst/>
                <a:latin typeface="Times New Roman" panose="02020603050405020304" pitchFamily="18" charset="0"/>
                <a:ea typeface="Times New Roman" panose="02020603050405020304" pitchFamily="18" charset="0"/>
              </a:endParaRPr>
            </a:p>
          </p:txBody>
        </p:sp>
        <p:sp>
          <p:nvSpPr>
            <p:cNvPr id="32" name="Rectangle 31"/>
            <p:cNvSpPr/>
            <p:nvPr/>
          </p:nvSpPr>
          <p:spPr>
            <a:xfrm>
              <a:off x="7105968" y="2650969"/>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B-X</a:t>
              </a:r>
              <a:endParaRPr lang="en-US" sz="1200" dirty="0">
                <a:effectLst/>
                <a:latin typeface="Times New Roman" panose="02020603050405020304" pitchFamily="18" charset="0"/>
                <a:ea typeface="Times New Roman" panose="02020603050405020304" pitchFamily="18" charset="0"/>
              </a:endParaRPr>
            </a:p>
          </p:txBody>
        </p:sp>
        <p:sp>
          <p:nvSpPr>
            <p:cNvPr id="34" name="Rectangle 33"/>
            <p:cNvSpPr/>
            <p:nvPr/>
          </p:nvSpPr>
          <p:spPr>
            <a:xfrm>
              <a:off x="11045842" y="2646524"/>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C-X</a:t>
              </a:r>
              <a:endParaRPr lang="en-US" sz="1200" dirty="0">
                <a:effectLst/>
                <a:latin typeface="Times New Roman" panose="02020603050405020304" pitchFamily="18" charset="0"/>
                <a:ea typeface="Times New Roman" panose="02020603050405020304" pitchFamily="18" charset="0"/>
              </a:endParaRPr>
            </a:p>
          </p:txBody>
        </p:sp>
        <p:sp>
          <p:nvSpPr>
            <p:cNvPr id="35" name="Rectangle 34"/>
            <p:cNvSpPr/>
            <p:nvPr/>
          </p:nvSpPr>
          <p:spPr>
            <a:xfrm>
              <a:off x="9090371" y="2646524"/>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C-Y</a:t>
              </a:r>
              <a:endParaRPr lang="en-US" sz="1200" dirty="0">
                <a:effectLst/>
                <a:latin typeface="Times New Roman" panose="02020603050405020304" pitchFamily="18" charset="0"/>
                <a:ea typeface="Times New Roman" panose="02020603050405020304" pitchFamily="18" charset="0"/>
              </a:endParaRPr>
            </a:p>
          </p:txBody>
        </p:sp>
        <p:sp>
          <p:nvSpPr>
            <p:cNvPr id="36" name="Rectangle 35"/>
            <p:cNvSpPr/>
            <p:nvPr/>
          </p:nvSpPr>
          <p:spPr>
            <a:xfrm>
              <a:off x="4227658" y="4251570"/>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D-W</a:t>
              </a:r>
              <a:endParaRPr lang="en-US" sz="1200" dirty="0">
                <a:effectLst/>
                <a:latin typeface="Times New Roman" panose="02020603050405020304" pitchFamily="18" charset="0"/>
                <a:ea typeface="Times New Roman" panose="02020603050405020304" pitchFamily="18" charset="0"/>
              </a:endParaRPr>
            </a:p>
          </p:txBody>
        </p:sp>
        <p:sp>
          <p:nvSpPr>
            <p:cNvPr id="37" name="Rectangle 36"/>
            <p:cNvSpPr/>
            <p:nvPr/>
          </p:nvSpPr>
          <p:spPr>
            <a:xfrm>
              <a:off x="4900707" y="4251570"/>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D-V</a:t>
              </a:r>
              <a:endParaRPr lang="en-US" sz="1200" dirty="0">
                <a:effectLst/>
                <a:latin typeface="Times New Roman" panose="02020603050405020304" pitchFamily="18" charset="0"/>
                <a:ea typeface="Times New Roman" panose="02020603050405020304" pitchFamily="18" charset="0"/>
              </a:endParaRPr>
            </a:p>
          </p:txBody>
        </p:sp>
        <p:sp>
          <p:nvSpPr>
            <p:cNvPr id="38" name="Rectangle 37"/>
            <p:cNvSpPr/>
            <p:nvPr/>
          </p:nvSpPr>
          <p:spPr>
            <a:xfrm>
              <a:off x="6250052" y="4252056"/>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E-V</a:t>
              </a:r>
              <a:endParaRPr lang="en-US" sz="1200" dirty="0">
                <a:effectLst/>
                <a:latin typeface="Times New Roman" panose="02020603050405020304" pitchFamily="18" charset="0"/>
                <a:ea typeface="Times New Roman" panose="02020603050405020304" pitchFamily="18" charset="0"/>
              </a:endParaRPr>
            </a:p>
          </p:txBody>
        </p:sp>
        <p:sp>
          <p:nvSpPr>
            <p:cNvPr id="39" name="Rectangle 38"/>
            <p:cNvSpPr/>
            <p:nvPr/>
          </p:nvSpPr>
          <p:spPr>
            <a:xfrm>
              <a:off x="5578496" y="4251123"/>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E-W</a:t>
              </a:r>
              <a:endParaRPr lang="en-US" sz="1200" dirty="0">
                <a:effectLst/>
                <a:latin typeface="Times New Roman" panose="02020603050405020304" pitchFamily="18" charset="0"/>
                <a:ea typeface="Times New Roman" panose="02020603050405020304" pitchFamily="18" charset="0"/>
              </a:endParaRPr>
            </a:p>
          </p:txBody>
        </p:sp>
        <p:sp>
          <p:nvSpPr>
            <p:cNvPr id="40" name="Rectangle 39"/>
            <p:cNvSpPr/>
            <p:nvPr/>
          </p:nvSpPr>
          <p:spPr>
            <a:xfrm>
              <a:off x="10686474" y="3299384"/>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F-X</a:t>
              </a:r>
              <a:endParaRPr lang="en-US" sz="1200" dirty="0">
                <a:effectLst/>
                <a:latin typeface="Times New Roman" panose="02020603050405020304" pitchFamily="18" charset="0"/>
                <a:ea typeface="Times New Roman" panose="02020603050405020304" pitchFamily="18" charset="0"/>
              </a:endParaRPr>
            </a:p>
          </p:txBody>
        </p:sp>
        <p:sp>
          <p:nvSpPr>
            <p:cNvPr id="41" name="Rectangle 40"/>
            <p:cNvSpPr/>
            <p:nvPr/>
          </p:nvSpPr>
          <p:spPr>
            <a:xfrm>
              <a:off x="11448377" y="3299384"/>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G-X</a:t>
              </a:r>
              <a:endParaRPr lang="en-US" sz="1200" dirty="0">
                <a:effectLst/>
                <a:latin typeface="Times New Roman" panose="02020603050405020304" pitchFamily="18" charset="0"/>
                <a:ea typeface="Times New Roman" panose="02020603050405020304" pitchFamily="18" charset="0"/>
              </a:endParaRPr>
            </a:p>
          </p:txBody>
        </p:sp>
        <p:sp>
          <p:nvSpPr>
            <p:cNvPr id="42" name="Rectangle 41"/>
            <p:cNvSpPr/>
            <p:nvPr/>
          </p:nvSpPr>
          <p:spPr>
            <a:xfrm>
              <a:off x="8103451" y="4251123"/>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F-W</a:t>
              </a:r>
              <a:endParaRPr lang="en-US" sz="1200" dirty="0">
                <a:effectLst/>
                <a:latin typeface="Times New Roman" panose="02020603050405020304" pitchFamily="18" charset="0"/>
                <a:ea typeface="Times New Roman" panose="02020603050405020304" pitchFamily="18" charset="0"/>
              </a:endParaRPr>
            </a:p>
          </p:txBody>
        </p:sp>
        <p:sp>
          <p:nvSpPr>
            <p:cNvPr id="43" name="Rectangle 42"/>
            <p:cNvSpPr/>
            <p:nvPr/>
          </p:nvSpPr>
          <p:spPr>
            <a:xfrm>
              <a:off x="8762433" y="4251123"/>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F-V</a:t>
              </a:r>
              <a:endParaRPr lang="en-US" sz="1200" dirty="0">
                <a:effectLst/>
                <a:latin typeface="Times New Roman" panose="02020603050405020304" pitchFamily="18" charset="0"/>
                <a:ea typeface="Times New Roman" panose="02020603050405020304" pitchFamily="18" charset="0"/>
              </a:endParaRPr>
            </a:p>
          </p:txBody>
        </p:sp>
        <p:sp>
          <p:nvSpPr>
            <p:cNvPr id="46" name="Rectangle 45"/>
            <p:cNvSpPr/>
            <p:nvPr/>
          </p:nvSpPr>
          <p:spPr>
            <a:xfrm>
              <a:off x="10073989" y="4251123"/>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G-V</a:t>
              </a:r>
              <a:endParaRPr lang="en-US" sz="1200" dirty="0">
                <a:effectLst/>
                <a:latin typeface="Times New Roman" panose="02020603050405020304" pitchFamily="18" charset="0"/>
                <a:ea typeface="Times New Roman" panose="02020603050405020304" pitchFamily="18" charset="0"/>
              </a:endParaRPr>
            </a:p>
          </p:txBody>
        </p:sp>
        <p:sp>
          <p:nvSpPr>
            <p:cNvPr id="47" name="Rectangle 46"/>
            <p:cNvSpPr/>
            <p:nvPr/>
          </p:nvSpPr>
          <p:spPr>
            <a:xfrm>
              <a:off x="9421415" y="4251123"/>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G-W</a:t>
              </a:r>
              <a:endParaRPr lang="en-US" sz="1200" dirty="0">
                <a:effectLst/>
                <a:latin typeface="Times New Roman" panose="02020603050405020304" pitchFamily="18" charset="0"/>
                <a:ea typeface="Times New Roman" panose="02020603050405020304" pitchFamily="18" charset="0"/>
              </a:endParaRPr>
            </a:p>
          </p:txBody>
        </p:sp>
        <p:cxnSp>
          <p:nvCxnSpPr>
            <p:cNvPr id="48" name="Straight Connector 47"/>
            <p:cNvCxnSpPr>
              <a:stCxn id="33" idx="2"/>
              <a:endCxn id="31" idx="0"/>
            </p:cNvCxnSpPr>
            <p:nvPr/>
          </p:nvCxnSpPr>
          <p:spPr>
            <a:xfrm flipH="1">
              <a:off x="5565318" y="1860151"/>
              <a:ext cx="2944992" cy="7908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3" idx="2"/>
              <a:endCxn id="32" idx="0"/>
            </p:cNvCxnSpPr>
            <p:nvPr/>
          </p:nvCxnSpPr>
          <p:spPr>
            <a:xfrm flipH="1">
              <a:off x="7412211" y="1860151"/>
              <a:ext cx="1098099" cy="7908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3" idx="2"/>
              <a:endCxn id="35" idx="0"/>
            </p:cNvCxnSpPr>
            <p:nvPr/>
          </p:nvCxnSpPr>
          <p:spPr>
            <a:xfrm>
              <a:off x="8510310" y="1860151"/>
              <a:ext cx="886304" cy="7863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3" idx="2"/>
              <a:endCxn id="34" idx="0"/>
            </p:cNvCxnSpPr>
            <p:nvPr/>
          </p:nvCxnSpPr>
          <p:spPr>
            <a:xfrm>
              <a:off x="8510310" y="1860151"/>
              <a:ext cx="2841775" cy="7863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34" idx="2"/>
              <a:endCxn id="41" idx="0"/>
            </p:cNvCxnSpPr>
            <p:nvPr/>
          </p:nvCxnSpPr>
          <p:spPr>
            <a:xfrm>
              <a:off x="11352085" y="3132508"/>
              <a:ext cx="402535" cy="1668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4" idx="2"/>
              <a:endCxn id="40" idx="0"/>
            </p:cNvCxnSpPr>
            <p:nvPr/>
          </p:nvCxnSpPr>
          <p:spPr>
            <a:xfrm flipH="1">
              <a:off x="10992717" y="3132508"/>
              <a:ext cx="359368" cy="1668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35" idx="2"/>
              <a:endCxn id="42" idx="0"/>
            </p:cNvCxnSpPr>
            <p:nvPr/>
          </p:nvCxnSpPr>
          <p:spPr>
            <a:xfrm flipH="1">
              <a:off x="8409694" y="3132508"/>
              <a:ext cx="986920" cy="11186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35" idx="2"/>
              <a:endCxn id="43" idx="0"/>
            </p:cNvCxnSpPr>
            <p:nvPr/>
          </p:nvCxnSpPr>
          <p:spPr>
            <a:xfrm flipH="1">
              <a:off x="9068676" y="3132508"/>
              <a:ext cx="327938" cy="11186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35" idx="2"/>
              <a:endCxn id="47" idx="0"/>
            </p:cNvCxnSpPr>
            <p:nvPr/>
          </p:nvCxnSpPr>
          <p:spPr>
            <a:xfrm>
              <a:off x="9396614" y="3132508"/>
              <a:ext cx="331044" cy="11186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35" idx="2"/>
              <a:endCxn id="46" idx="0"/>
            </p:cNvCxnSpPr>
            <p:nvPr/>
          </p:nvCxnSpPr>
          <p:spPr>
            <a:xfrm>
              <a:off x="9396614" y="3132508"/>
              <a:ext cx="983618" cy="11186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32" idx="2"/>
              <a:endCxn id="82" idx="0"/>
            </p:cNvCxnSpPr>
            <p:nvPr/>
          </p:nvCxnSpPr>
          <p:spPr>
            <a:xfrm flipH="1">
              <a:off x="7054025" y="3136953"/>
              <a:ext cx="358186" cy="1747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7490915" y="3311683"/>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E-X</a:t>
              </a:r>
              <a:endParaRPr lang="en-US" sz="1200" dirty="0">
                <a:effectLst/>
                <a:latin typeface="Times New Roman" panose="02020603050405020304" pitchFamily="18" charset="0"/>
                <a:ea typeface="Times New Roman" panose="02020603050405020304" pitchFamily="18" charset="0"/>
              </a:endParaRPr>
            </a:p>
          </p:txBody>
        </p:sp>
        <p:sp>
          <p:nvSpPr>
            <p:cNvPr id="82" name="Rectangle 81"/>
            <p:cNvSpPr/>
            <p:nvPr/>
          </p:nvSpPr>
          <p:spPr>
            <a:xfrm>
              <a:off x="6747782" y="3311683"/>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D-X</a:t>
              </a:r>
              <a:endParaRPr lang="en-US" sz="1200" dirty="0">
                <a:effectLst/>
                <a:latin typeface="Times New Roman" panose="02020603050405020304" pitchFamily="18" charset="0"/>
                <a:ea typeface="Times New Roman" panose="02020603050405020304" pitchFamily="18" charset="0"/>
              </a:endParaRPr>
            </a:p>
          </p:txBody>
        </p:sp>
        <p:cxnSp>
          <p:nvCxnSpPr>
            <p:cNvPr id="85" name="Straight Connector 84"/>
            <p:cNvCxnSpPr>
              <a:stCxn id="32" idx="2"/>
              <a:endCxn id="81" idx="0"/>
            </p:cNvCxnSpPr>
            <p:nvPr/>
          </p:nvCxnSpPr>
          <p:spPr>
            <a:xfrm>
              <a:off x="7412211" y="3136953"/>
              <a:ext cx="384947" cy="1747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31" idx="2"/>
              <a:endCxn id="36" idx="0"/>
            </p:cNvCxnSpPr>
            <p:nvPr/>
          </p:nvCxnSpPr>
          <p:spPr>
            <a:xfrm flipH="1">
              <a:off x="4533901" y="3136953"/>
              <a:ext cx="1031417" cy="1114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31" idx="2"/>
              <a:endCxn id="37" idx="0"/>
            </p:cNvCxnSpPr>
            <p:nvPr/>
          </p:nvCxnSpPr>
          <p:spPr>
            <a:xfrm flipH="1">
              <a:off x="5206950" y="3136953"/>
              <a:ext cx="358368" cy="1114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31" idx="2"/>
              <a:endCxn id="39" idx="0"/>
            </p:cNvCxnSpPr>
            <p:nvPr/>
          </p:nvCxnSpPr>
          <p:spPr>
            <a:xfrm>
              <a:off x="5565318" y="3136953"/>
              <a:ext cx="319421" cy="11141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31" idx="2"/>
              <a:endCxn id="38" idx="0"/>
            </p:cNvCxnSpPr>
            <p:nvPr/>
          </p:nvCxnSpPr>
          <p:spPr>
            <a:xfrm>
              <a:off x="5565318" y="3136953"/>
              <a:ext cx="990977" cy="11151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4" name="Content Placeholder 2"/>
          <p:cNvSpPr txBox="1">
            <a:spLocks/>
          </p:cNvSpPr>
          <p:nvPr/>
        </p:nvSpPr>
        <p:spPr>
          <a:xfrm>
            <a:off x="5513192" y="5402266"/>
            <a:ext cx="4848615" cy="967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How can we use this knowledge to perform self query?</a:t>
            </a:r>
            <a:endParaRPr lang="en-US" dirty="0"/>
          </a:p>
        </p:txBody>
      </p:sp>
    </p:spTree>
    <p:extLst>
      <p:ext uri="{BB962C8B-B14F-4D97-AF65-F5344CB8AC3E}">
        <p14:creationId xmlns:p14="http://schemas.microsoft.com/office/powerpoint/2010/main" val="26881787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Pair Query – Using Tree Query</a:t>
            </a:r>
            <a:endParaRPr lang="en-US" dirty="0"/>
          </a:p>
        </p:txBody>
      </p:sp>
      <p:sp>
        <p:nvSpPr>
          <p:cNvPr id="3" name="Content Placeholder 2"/>
          <p:cNvSpPr>
            <a:spLocks noGrp="1"/>
          </p:cNvSpPr>
          <p:nvPr>
            <p:ph idx="1"/>
          </p:nvPr>
        </p:nvSpPr>
        <p:spPr>
          <a:xfrm>
            <a:off x="838200" y="1825624"/>
            <a:ext cx="10515600" cy="4791075"/>
          </a:xfrm>
        </p:spPr>
        <p:txBody>
          <a:bodyPr>
            <a:normAutofit/>
          </a:bodyPr>
          <a:lstStyle/>
          <a:p>
            <a:pPr marL="0" indent="0">
              <a:buNone/>
            </a:pPr>
            <a:r>
              <a:rPr lang="en-US" dirty="0" smtClean="0"/>
              <a:t>Attempt 1: Just query the tree against itself</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This is really bad!</a:t>
            </a:r>
            <a:endParaRPr lang="en-US" dirty="0"/>
          </a:p>
        </p:txBody>
      </p:sp>
      <p:grpSp>
        <p:nvGrpSpPr>
          <p:cNvPr id="4" name="Group 3"/>
          <p:cNvGrpSpPr/>
          <p:nvPr/>
        </p:nvGrpSpPr>
        <p:grpSpPr>
          <a:xfrm>
            <a:off x="478971" y="2707224"/>
            <a:ext cx="3490742" cy="2588138"/>
            <a:chOff x="0" y="0"/>
            <a:chExt cx="4250387" cy="3151963"/>
          </a:xfrm>
        </p:grpSpPr>
        <p:sp>
          <p:nvSpPr>
            <p:cNvPr id="5" name="Rectangle 4"/>
            <p:cNvSpPr/>
            <p:nvPr/>
          </p:nvSpPr>
          <p:spPr>
            <a:xfrm>
              <a:off x="2120285" y="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ln>
                    <a:noFill/>
                  </a:ln>
                  <a:solidFill>
                    <a:srgbClr val="000000"/>
                  </a:solidFill>
                  <a:effectLst/>
                  <a:ea typeface="Times New Roman" panose="02020603050405020304" pitchFamily="18" charset="0"/>
                  <a:cs typeface="Times New Roman" panose="02020603050405020304" pitchFamily="18" charset="0"/>
                </a:rPr>
                <a:t>A</a:t>
              </a:r>
              <a:endParaRPr lang="en-US" sz="1200"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710034" y="115523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B</a:t>
              </a:r>
              <a:endParaRPr lang="en-US" sz="1200">
                <a:effectLst/>
                <a:latin typeface="Times New Roman" panose="02020603050405020304" pitchFamily="18" charset="0"/>
                <a:ea typeface="Times New Roman" panose="02020603050405020304" pitchFamily="18" charset="0"/>
              </a:endParaRPr>
            </a:p>
          </p:txBody>
        </p:sp>
        <p:sp>
          <p:nvSpPr>
            <p:cNvPr id="7" name="Rectangle 6"/>
            <p:cNvSpPr/>
            <p:nvPr/>
          </p:nvSpPr>
          <p:spPr>
            <a:xfrm>
              <a:off x="3540353" y="1155232"/>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C</a:t>
              </a:r>
              <a:endParaRPr lang="en-US" sz="1200">
                <a:effectLst/>
                <a:latin typeface="Times New Roman" panose="02020603050405020304" pitchFamily="18" charset="0"/>
                <a:ea typeface="Times New Roman" panose="02020603050405020304" pitchFamily="18" charset="0"/>
              </a:endParaRPr>
            </a:p>
          </p:txBody>
        </p:sp>
        <p:sp>
          <p:nvSpPr>
            <p:cNvPr id="8" name="Rectangle 7"/>
            <p:cNvSpPr/>
            <p:nvPr/>
          </p:nvSpPr>
          <p:spPr>
            <a:xfrm>
              <a:off x="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D</a:t>
              </a:r>
              <a:endParaRPr lang="en-US" sz="1200">
                <a:effectLst/>
                <a:latin typeface="Times New Roman" panose="02020603050405020304" pitchFamily="18" charset="0"/>
                <a:ea typeface="Times New Roman" panose="02020603050405020304" pitchFamily="18" charset="0"/>
              </a:endParaRPr>
            </a:p>
          </p:txBody>
        </p:sp>
        <p:sp>
          <p:nvSpPr>
            <p:cNvPr id="9" name="Rectangle 8"/>
            <p:cNvSpPr/>
            <p:nvPr/>
          </p:nvSpPr>
          <p:spPr>
            <a:xfrm>
              <a:off x="1410251"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E</a:t>
              </a:r>
              <a:endParaRPr lang="en-US" sz="1200">
                <a:effectLst/>
                <a:latin typeface="Times New Roman" panose="02020603050405020304" pitchFamily="18" charset="0"/>
                <a:ea typeface="Times New Roman" panose="02020603050405020304" pitchFamily="18" charset="0"/>
              </a:endParaRPr>
            </a:p>
          </p:txBody>
        </p:sp>
        <p:cxnSp>
          <p:nvCxnSpPr>
            <p:cNvPr id="12" name="Straight Connector 11"/>
            <p:cNvCxnSpPr>
              <a:stCxn id="5" idx="2"/>
              <a:endCxn id="6" idx="0"/>
            </p:cNvCxnSpPr>
            <p:nvPr/>
          </p:nvCxnSpPr>
          <p:spPr>
            <a:xfrm flipH="1">
              <a:off x="1065051" y="637489"/>
              <a:ext cx="1410251" cy="5177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7" idx="0"/>
            </p:cNvCxnSpPr>
            <p:nvPr/>
          </p:nvCxnSpPr>
          <p:spPr>
            <a:xfrm>
              <a:off x="2475302" y="637489"/>
              <a:ext cx="1420068" cy="517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1065051" y="1792719"/>
              <a:ext cx="700217"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2"/>
              <a:endCxn id="8" idx="0"/>
            </p:cNvCxnSpPr>
            <p:nvPr/>
          </p:nvCxnSpPr>
          <p:spPr>
            <a:xfrm flipH="1">
              <a:off x="355017" y="1792719"/>
              <a:ext cx="710034"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5356071" y="2499546"/>
            <a:ext cx="5443378" cy="3359428"/>
            <a:chOff x="5104779" y="1374167"/>
            <a:chExt cx="5443378" cy="3359428"/>
          </a:xfrm>
        </p:grpSpPr>
        <p:sp>
          <p:nvSpPr>
            <p:cNvPr id="19" name="Rectangle 18"/>
            <p:cNvSpPr/>
            <p:nvPr/>
          </p:nvSpPr>
          <p:spPr>
            <a:xfrm>
              <a:off x="8204067" y="1374167"/>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solidFill>
                    <a:srgbClr val="000000"/>
                  </a:solidFill>
                  <a:effectLst/>
                  <a:ea typeface="Times New Roman" panose="02020603050405020304" pitchFamily="18" charset="0"/>
                </a:rPr>
                <a:t>A-A</a:t>
              </a:r>
              <a:endParaRPr lang="en-US" sz="1200" dirty="0">
                <a:effectLst/>
                <a:latin typeface="Times New Roman" panose="02020603050405020304" pitchFamily="18" charset="0"/>
                <a:ea typeface="Times New Roman" panose="02020603050405020304" pitchFamily="18" charset="0"/>
              </a:endParaRPr>
            </a:p>
          </p:txBody>
        </p:sp>
        <p:sp>
          <p:nvSpPr>
            <p:cNvPr id="20" name="Rectangle 19"/>
            <p:cNvSpPr/>
            <p:nvPr/>
          </p:nvSpPr>
          <p:spPr>
            <a:xfrm>
              <a:off x="6136196" y="2646524"/>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B-B</a:t>
              </a:r>
              <a:endParaRPr lang="en-US" sz="1200" dirty="0">
                <a:effectLst/>
                <a:latin typeface="Times New Roman" panose="02020603050405020304" pitchFamily="18" charset="0"/>
                <a:ea typeface="Times New Roman" panose="02020603050405020304" pitchFamily="18" charset="0"/>
              </a:endParaRPr>
            </a:p>
          </p:txBody>
        </p:sp>
        <p:sp>
          <p:nvSpPr>
            <p:cNvPr id="21" name="Rectangle 20"/>
            <p:cNvSpPr/>
            <p:nvPr/>
          </p:nvSpPr>
          <p:spPr>
            <a:xfrm>
              <a:off x="7452299" y="2650969"/>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B-C</a:t>
              </a:r>
              <a:endParaRPr lang="en-US" sz="1200" dirty="0">
                <a:effectLst/>
                <a:latin typeface="Times New Roman" panose="02020603050405020304" pitchFamily="18" charset="0"/>
                <a:ea typeface="Times New Roman" panose="02020603050405020304" pitchFamily="18" charset="0"/>
              </a:endParaRPr>
            </a:p>
          </p:txBody>
        </p:sp>
        <p:sp>
          <p:nvSpPr>
            <p:cNvPr id="22" name="Rectangle 21"/>
            <p:cNvSpPr/>
            <p:nvPr/>
          </p:nvSpPr>
          <p:spPr>
            <a:xfrm>
              <a:off x="9935672" y="2646524"/>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C-C</a:t>
              </a:r>
              <a:endParaRPr lang="en-US" sz="1200" dirty="0">
                <a:effectLst/>
                <a:latin typeface="Times New Roman" panose="02020603050405020304" pitchFamily="18" charset="0"/>
                <a:ea typeface="Times New Roman" panose="02020603050405020304" pitchFamily="18" charset="0"/>
              </a:endParaRPr>
            </a:p>
          </p:txBody>
        </p:sp>
        <p:sp>
          <p:nvSpPr>
            <p:cNvPr id="23" name="Rectangle 22"/>
            <p:cNvSpPr/>
            <p:nvPr/>
          </p:nvSpPr>
          <p:spPr>
            <a:xfrm>
              <a:off x="8847107" y="2646524"/>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C-B</a:t>
              </a:r>
              <a:endParaRPr lang="en-US" sz="1200" dirty="0">
                <a:effectLst/>
                <a:latin typeface="Times New Roman" panose="02020603050405020304" pitchFamily="18" charset="0"/>
                <a:ea typeface="Times New Roman" panose="02020603050405020304" pitchFamily="18" charset="0"/>
              </a:endParaRPr>
            </a:p>
          </p:txBody>
        </p:sp>
        <p:sp>
          <p:nvSpPr>
            <p:cNvPr id="24" name="Rectangle 23"/>
            <p:cNvSpPr/>
            <p:nvPr/>
          </p:nvSpPr>
          <p:spPr>
            <a:xfrm>
              <a:off x="5104779" y="4247125"/>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D-D</a:t>
              </a:r>
              <a:endParaRPr lang="en-US" sz="1200" dirty="0">
                <a:effectLst/>
                <a:latin typeface="Times New Roman" panose="02020603050405020304" pitchFamily="18" charset="0"/>
                <a:ea typeface="Times New Roman" panose="02020603050405020304" pitchFamily="18" charset="0"/>
              </a:endParaRPr>
            </a:p>
          </p:txBody>
        </p:sp>
        <p:sp>
          <p:nvSpPr>
            <p:cNvPr id="25" name="Rectangle 24"/>
            <p:cNvSpPr/>
            <p:nvPr/>
          </p:nvSpPr>
          <p:spPr>
            <a:xfrm>
              <a:off x="5777828" y="4247125"/>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D-E</a:t>
              </a:r>
              <a:endParaRPr lang="en-US" sz="1200" dirty="0">
                <a:effectLst/>
                <a:latin typeface="Times New Roman" panose="02020603050405020304" pitchFamily="18" charset="0"/>
                <a:ea typeface="Times New Roman" panose="02020603050405020304" pitchFamily="18" charset="0"/>
              </a:endParaRPr>
            </a:p>
          </p:txBody>
        </p:sp>
        <p:sp>
          <p:nvSpPr>
            <p:cNvPr id="26" name="Rectangle 25"/>
            <p:cNvSpPr/>
            <p:nvPr/>
          </p:nvSpPr>
          <p:spPr>
            <a:xfrm>
              <a:off x="7127173" y="4247611"/>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E-E</a:t>
              </a:r>
              <a:endParaRPr lang="en-US" sz="1200" dirty="0">
                <a:effectLst/>
                <a:latin typeface="Times New Roman" panose="02020603050405020304" pitchFamily="18" charset="0"/>
                <a:ea typeface="Times New Roman" panose="02020603050405020304" pitchFamily="18" charset="0"/>
              </a:endParaRPr>
            </a:p>
          </p:txBody>
        </p:sp>
        <p:sp>
          <p:nvSpPr>
            <p:cNvPr id="27" name="Rectangle 26"/>
            <p:cNvSpPr/>
            <p:nvPr/>
          </p:nvSpPr>
          <p:spPr>
            <a:xfrm>
              <a:off x="6455617" y="4246678"/>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E-D</a:t>
              </a:r>
              <a:endParaRPr lang="en-US" sz="1200" dirty="0">
                <a:effectLst/>
                <a:latin typeface="Times New Roman" panose="02020603050405020304" pitchFamily="18" charset="0"/>
                <a:ea typeface="Times New Roman" panose="02020603050405020304" pitchFamily="18" charset="0"/>
              </a:endParaRPr>
            </a:p>
          </p:txBody>
        </p:sp>
        <p:sp>
          <p:nvSpPr>
            <p:cNvPr id="32" name="Rectangle 31"/>
            <p:cNvSpPr/>
            <p:nvPr/>
          </p:nvSpPr>
          <p:spPr>
            <a:xfrm>
              <a:off x="9199138" y="3311683"/>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C-E</a:t>
              </a:r>
              <a:endParaRPr lang="en-US" sz="1200" dirty="0">
                <a:effectLst/>
                <a:latin typeface="Times New Roman" panose="02020603050405020304" pitchFamily="18" charset="0"/>
                <a:ea typeface="Times New Roman" panose="02020603050405020304" pitchFamily="18" charset="0"/>
              </a:endParaRPr>
            </a:p>
          </p:txBody>
        </p:sp>
        <p:sp>
          <p:nvSpPr>
            <p:cNvPr id="33" name="Rectangle 32"/>
            <p:cNvSpPr/>
            <p:nvPr/>
          </p:nvSpPr>
          <p:spPr>
            <a:xfrm>
              <a:off x="8546564" y="3311683"/>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C-D</a:t>
              </a:r>
              <a:endParaRPr lang="en-US" sz="1200" dirty="0">
                <a:effectLst/>
                <a:latin typeface="Times New Roman" panose="02020603050405020304" pitchFamily="18" charset="0"/>
                <a:ea typeface="Times New Roman" panose="02020603050405020304" pitchFamily="18" charset="0"/>
              </a:endParaRPr>
            </a:p>
          </p:txBody>
        </p:sp>
        <p:cxnSp>
          <p:nvCxnSpPr>
            <p:cNvPr id="34" name="Straight Connector 33"/>
            <p:cNvCxnSpPr>
              <a:stCxn id="19" idx="2"/>
              <a:endCxn id="20" idx="0"/>
            </p:cNvCxnSpPr>
            <p:nvPr/>
          </p:nvCxnSpPr>
          <p:spPr>
            <a:xfrm flipH="1">
              <a:off x="6442439" y="1860151"/>
              <a:ext cx="2067871" cy="7863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9" idx="2"/>
              <a:endCxn id="21" idx="0"/>
            </p:cNvCxnSpPr>
            <p:nvPr/>
          </p:nvCxnSpPr>
          <p:spPr>
            <a:xfrm flipH="1">
              <a:off x="7758542" y="1860151"/>
              <a:ext cx="751768" cy="7908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2"/>
              <a:endCxn id="23" idx="0"/>
            </p:cNvCxnSpPr>
            <p:nvPr/>
          </p:nvCxnSpPr>
          <p:spPr>
            <a:xfrm>
              <a:off x="8510310" y="1860151"/>
              <a:ext cx="643040" cy="7863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9" idx="2"/>
              <a:endCxn id="22" idx="0"/>
            </p:cNvCxnSpPr>
            <p:nvPr/>
          </p:nvCxnSpPr>
          <p:spPr>
            <a:xfrm>
              <a:off x="8510310" y="1860151"/>
              <a:ext cx="1731605" cy="7863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3" idx="2"/>
              <a:endCxn id="33" idx="0"/>
            </p:cNvCxnSpPr>
            <p:nvPr/>
          </p:nvCxnSpPr>
          <p:spPr>
            <a:xfrm flipH="1">
              <a:off x="8852807" y="3132508"/>
              <a:ext cx="300543" cy="179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3" idx="2"/>
              <a:endCxn id="32" idx="0"/>
            </p:cNvCxnSpPr>
            <p:nvPr/>
          </p:nvCxnSpPr>
          <p:spPr>
            <a:xfrm>
              <a:off x="9153350" y="3132508"/>
              <a:ext cx="352031" cy="179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1" idx="2"/>
              <a:endCxn id="46" idx="0"/>
            </p:cNvCxnSpPr>
            <p:nvPr/>
          </p:nvCxnSpPr>
          <p:spPr>
            <a:xfrm flipH="1">
              <a:off x="7400356" y="3136953"/>
              <a:ext cx="358186" cy="1747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837246" y="3311683"/>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E-C</a:t>
              </a:r>
              <a:endParaRPr lang="en-US" sz="1200" dirty="0">
                <a:effectLst/>
                <a:latin typeface="Times New Roman" panose="02020603050405020304" pitchFamily="18" charset="0"/>
                <a:ea typeface="Times New Roman" panose="02020603050405020304" pitchFamily="18" charset="0"/>
              </a:endParaRPr>
            </a:p>
          </p:txBody>
        </p:sp>
        <p:sp>
          <p:nvSpPr>
            <p:cNvPr id="46" name="Rectangle 45"/>
            <p:cNvSpPr/>
            <p:nvPr/>
          </p:nvSpPr>
          <p:spPr>
            <a:xfrm>
              <a:off x="7094113" y="3311683"/>
              <a:ext cx="612485"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D-C</a:t>
              </a:r>
              <a:endParaRPr lang="en-US" sz="1200" dirty="0">
                <a:effectLst/>
                <a:latin typeface="Times New Roman" panose="02020603050405020304" pitchFamily="18" charset="0"/>
                <a:ea typeface="Times New Roman" panose="02020603050405020304" pitchFamily="18" charset="0"/>
              </a:endParaRPr>
            </a:p>
          </p:txBody>
        </p:sp>
        <p:cxnSp>
          <p:nvCxnSpPr>
            <p:cNvPr id="47" name="Straight Connector 46"/>
            <p:cNvCxnSpPr>
              <a:stCxn id="21" idx="2"/>
              <a:endCxn id="45" idx="0"/>
            </p:cNvCxnSpPr>
            <p:nvPr/>
          </p:nvCxnSpPr>
          <p:spPr>
            <a:xfrm>
              <a:off x="7758542" y="3136953"/>
              <a:ext cx="384947" cy="1747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0" idx="2"/>
              <a:endCxn id="24" idx="0"/>
            </p:cNvCxnSpPr>
            <p:nvPr/>
          </p:nvCxnSpPr>
          <p:spPr>
            <a:xfrm flipH="1">
              <a:off x="5411022" y="3132508"/>
              <a:ext cx="1031417" cy="1114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0" idx="2"/>
              <a:endCxn id="25" idx="0"/>
            </p:cNvCxnSpPr>
            <p:nvPr/>
          </p:nvCxnSpPr>
          <p:spPr>
            <a:xfrm flipH="1">
              <a:off x="6084071" y="3132508"/>
              <a:ext cx="358368" cy="1114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0" idx="2"/>
              <a:endCxn id="27" idx="0"/>
            </p:cNvCxnSpPr>
            <p:nvPr/>
          </p:nvCxnSpPr>
          <p:spPr>
            <a:xfrm>
              <a:off x="6442439" y="3132508"/>
              <a:ext cx="319421" cy="11141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0" idx="2"/>
              <a:endCxn id="26" idx="0"/>
            </p:cNvCxnSpPr>
            <p:nvPr/>
          </p:nvCxnSpPr>
          <p:spPr>
            <a:xfrm>
              <a:off x="6442439" y="3132508"/>
              <a:ext cx="990977" cy="11151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34110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Pair Query – Using Tree Query</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Attempt 2: Query B and C as two different trees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Are there any problems?</a:t>
            </a:r>
            <a:endParaRPr lang="en-US" dirty="0"/>
          </a:p>
        </p:txBody>
      </p:sp>
      <p:grpSp>
        <p:nvGrpSpPr>
          <p:cNvPr id="4" name="Group 3"/>
          <p:cNvGrpSpPr/>
          <p:nvPr/>
        </p:nvGrpSpPr>
        <p:grpSpPr>
          <a:xfrm>
            <a:off x="938199" y="2502972"/>
            <a:ext cx="4065814" cy="2588139"/>
            <a:chOff x="0" y="0"/>
            <a:chExt cx="4950604" cy="3151964"/>
          </a:xfrm>
        </p:grpSpPr>
        <p:sp>
          <p:nvSpPr>
            <p:cNvPr id="5" name="Rectangle 4"/>
            <p:cNvSpPr/>
            <p:nvPr/>
          </p:nvSpPr>
          <p:spPr>
            <a:xfrm>
              <a:off x="2120285" y="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ln>
                    <a:noFill/>
                  </a:ln>
                  <a:solidFill>
                    <a:srgbClr val="000000"/>
                  </a:solidFill>
                  <a:effectLst/>
                  <a:ea typeface="Times New Roman" panose="02020603050405020304" pitchFamily="18" charset="0"/>
                  <a:cs typeface="Times New Roman" panose="02020603050405020304" pitchFamily="18" charset="0"/>
                </a:rPr>
                <a:t>A</a:t>
              </a:r>
              <a:endParaRPr lang="en-US" sz="1200"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710034" y="115523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B</a:t>
              </a:r>
              <a:endParaRPr lang="en-US" sz="1200">
                <a:effectLst/>
                <a:latin typeface="Times New Roman" panose="02020603050405020304" pitchFamily="18" charset="0"/>
                <a:ea typeface="Times New Roman" panose="02020603050405020304" pitchFamily="18" charset="0"/>
              </a:endParaRPr>
            </a:p>
          </p:txBody>
        </p:sp>
        <p:sp>
          <p:nvSpPr>
            <p:cNvPr id="7" name="Rectangle 6"/>
            <p:cNvSpPr/>
            <p:nvPr/>
          </p:nvSpPr>
          <p:spPr>
            <a:xfrm>
              <a:off x="3540353" y="1155232"/>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C</a:t>
              </a:r>
              <a:endParaRPr lang="en-US" sz="1200">
                <a:effectLst/>
                <a:latin typeface="Times New Roman" panose="02020603050405020304" pitchFamily="18" charset="0"/>
                <a:ea typeface="Times New Roman" panose="02020603050405020304" pitchFamily="18" charset="0"/>
              </a:endParaRPr>
            </a:p>
          </p:txBody>
        </p:sp>
        <p:sp>
          <p:nvSpPr>
            <p:cNvPr id="8" name="Rectangle 7"/>
            <p:cNvSpPr/>
            <p:nvPr/>
          </p:nvSpPr>
          <p:spPr>
            <a:xfrm>
              <a:off x="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D</a:t>
              </a:r>
              <a:endParaRPr lang="en-US" sz="1200">
                <a:effectLst/>
                <a:latin typeface="Times New Roman" panose="02020603050405020304" pitchFamily="18" charset="0"/>
                <a:ea typeface="Times New Roman" panose="02020603050405020304" pitchFamily="18" charset="0"/>
              </a:endParaRPr>
            </a:p>
          </p:txBody>
        </p:sp>
        <p:sp>
          <p:nvSpPr>
            <p:cNvPr id="9" name="Rectangle 8"/>
            <p:cNvSpPr/>
            <p:nvPr/>
          </p:nvSpPr>
          <p:spPr>
            <a:xfrm>
              <a:off x="1410251"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E</a:t>
              </a:r>
              <a:endParaRPr lang="en-US" sz="1200">
                <a:effectLst/>
                <a:latin typeface="Times New Roman" panose="02020603050405020304" pitchFamily="18" charset="0"/>
                <a:ea typeface="Times New Roman" panose="02020603050405020304" pitchFamily="18" charset="0"/>
              </a:endParaRPr>
            </a:p>
          </p:txBody>
        </p:sp>
        <p:sp>
          <p:nvSpPr>
            <p:cNvPr id="10" name="Rectangle 9"/>
            <p:cNvSpPr/>
            <p:nvPr/>
          </p:nvSpPr>
          <p:spPr>
            <a:xfrm>
              <a:off x="2830319" y="2514475"/>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F</a:t>
              </a:r>
              <a:endParaRPr lang="en-US" sz="1200">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24057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G</a:t>
              </a:r>
              <a:endParaRPr lang="en-US" sz="1200">
                <a:effectLst/>
                <a:latin typeface="Times New Roman" panose="02020603050405020304" pitchFamily="18" charset="0"/>
                <a:ea typeface="Times New Roman" panose="02020603050405020304" pitchFamily="18" charset="0"/>
              </a:endParaRPr>
            </a:p>
          </p:txBody>
        </p:sp>
        <p:cxnSp>
          <p:nvCxnSpPr>
            <p:cNvPr id="12" name="Straight Connector 11"/>
            <p:cNvCxnSpPr>
              <a:stCxn id="5" idx="2"/>
              <a:endCxn id="6" idx="0"/>
            </p:cNvCxnSpPr>
            <p:nvPr/>
          </p:nvCxnSpPr>
          <p:spPr>
            <a:xfrm flipH="1">
              <a:off x="1065051" y="637489"/>
              <a:ext cx="1410251" cy="5177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7" idx="0"/>
            </p:cNvCxnSpPr>
            <p:nvPr/>
          </p:nvCxnSpPr>
          <p:spPr>
            <a:xfrm>
              <a:off x="2475302" y="637489"/>
              <a:ext cx="1420068" cy="517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1065051" y="1792719"/>
              <a:ext cx="700217"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2"/>
              <a:endCxn id="8" idx="0"/>
            </p:cNvCxnSpPr>
            <p:nvPr/>
          </p:nvCxnSpPr>
          <p:spPr>
            <a:xfrm flipH="1">
              <a:off x="355017" y="1792719"/>
              <a:ext cx="710034"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10" idx="0"/>
            </p:cNvCxnSpPr>
            <p:nvPr/>
          </p:nvCxnSpPr>
          <p:spPr>
            <a:xfrm flipH="1">
              <a:off x="3185336" y="1792721"/>
              <a:ext cx="710034" cy="7217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a:endCxn id="11" idx="0"/>
            </p:cNvCxnSpPr>
            <p:nvPr/>
          </p:nvCxnSpPr>
          <p:spPr>
            <a:xfrm>
              <a:off x="3895370" y="1792721"/>
              <a:ext cx="700217" cy="7217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6498871" y="2420301"/>
            <a:ext cx="4874200" cy="2670810"/>
            <a:chOff x="0" y="0"/>
            <a:chExt cx="3404012" cy="1865446"/>
          </a:xfrm>
        </p:grpSpPr>
        <p:sp>
          <p:nvSpPr>
            <p:cNvPr id="19" name="Rectangle 18"/>
            <p:cNvSpPr/>
            <p:nvPr/>
          </p:nvSpPr>
          <p:spPr>
            <a:xfrm>
              <a:off x="1415523" y="601799"/>
              <a:ext cx="567209" cy="339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B-C</a:t>
              </a:r>
              <a:endParaRPr lang="en-US" sz="1200">
                <a:effectLst/>
                <a:latin typeface="Times New Roman" panose="02020603050405020304" pitchFamily="18" charset="0"/>
                <a:ea typeface="Times New Roman" panose="02020603050405020304" pitchFamily="18" charset="0"/>
              </a:endParaRPr>
            </a:p>
          </p:txBody>
        </p:sp>
        <p:sp>
          <p:nvSpPr>
            <p:cNvPr id="20" name="Rectangle 19"/>
            <p:cNvSpPr/>
            <p:nvPr/>
          </p:nvSpPr>
          <p:spPr>
            <a:xfrm>
              <a:off x="945601" y="1520048"/>
              <a:ext cx="567209" cy="339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D-G</a:t>
              </a:r>
              <a:endParaRPr lang="en-US" sz="1200">
                <a:effectLst/>
                <a:latin typeface="Times New Roman" panose="02020603050405020304" pitchFamily="18" charset="0"/>
                <a:ea typeface="Times New Roman" panose="02020603050405020304" pitchFamily="18" charset="0"/>
              </a:endParaRPr>
            </a:p>
          </p:txBody>
        </p:sp>
        <p:sp>
          <p:nvSpPr>
            <p:cNvPr id="21" name="Rectangle 20"/>
            <p:cNvSpPr/>
            <p:nvPr/>
          </p:nvSpPr>
          <p:spPr>
            <a:xfrm>
              <a:off x="1510057" y="0"/>
              <a:ext cx="378139" cy="339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solidFill>
                    <a:srgbClr val="000000"/>
                  </a:solidFill>
                  <a:effectLst/>
                  <a:ea typeface="Times New Roman" panose="02020603050405020304" pitchFamily="18" charset="0"/>
                </a:rPr>
                <a:t>A</a:t>
              </a:r>
              <a:endParaRPr lang="en-US" sz="1200" dirty="0">
                <a:effectLst/>
                <a:latin typeface="Times New Roman" panose="02020603050405020304" pitchFamily="18" charset="0"/>
                <a:ea typeface="Times New Roman" panose="02020603050405020304" pitchFamily="18" charset="0"/>
              </a:endParaRPr>
            </a:p>
          </p:txBody>
        </p:sp>
        <p:sp>
          <p:nvSpPr>
            <p:cNvPr id="22" name="Rectangle 21"/>
            <p:cNvSpPr/>
            <p:nvPr/>
          </p:nvSpPr>
          <p:spPr>
            <a:xfrm>
              <a:off x="0" y="1520046"/>
              <a:ext cx="567209" cy="339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D-F</a:t>
              </a:r>
              <a:endParaRPr lang="en-US" sz="1200">
                <a:effectLst/>
                <a:latin typeface="Times New Roman" panose="02020603050405020304" pitchFamily="18" charset="0"/>
                <a:ea typeface="Times New Roman" panose="02020603050405020304" pitchFamily="18" charset="0"/>
              </a:endParaRPr>
            </a:p>
          </p:txBody>
        </p:sp>
        <p:sp>
          <p:nvSpPr>
            <p:cNvPr id="23" name="Rectangle 22"/>
            <p:cNvSpPr/>
            <p:nvPr/>
          </p:nvSpPr>
          <p:spPr>
            <a:xfrm>
              <a:off x="1891202" y="1526007"/>
              <a:ext cx="567209" cy="339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E-F</a:t>
              </a:r>
              <a:endParaRPr lang="en-US" sz="1200">
                <a:effectLst/>
                <a:latin typeface="Times New Roman" panose="02020603050405020304" pitchFamily="18" charset="0"/>
                <a:ea typeface="Times New Roman" panose="02020603050405020304" pitchFamily="18" charset="0"/>
              </a:endParaRPr>
            </a:p>
          </p:txBody>
        </p:sp>
        <p:sp>
          <p:nvSpPr>
            <p:cNvPr id="24" name="Rectangle 23"/>
            <p:cNvSpPr/>
            <p:nvPr/>
          </p:nvSpPr>
          <p:spPr>
            <a:xfrm>
              <a:off x="2836803" y="1520047"/>
              <a:ext cx="567209" cy="339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E-G</a:t>
              </a:r>
              <a:endParaRPr lang="en-US" sz="1200">
                <a:effectLst/>
                <a:latin typeface="Times New Roman" panose="02020603050405020304" pitchFamily="18" charset="0"/>
                <a:ea typeface="Times New Roman" panose="02020603050405020304" pitchFamily="18" charset="0"/>
              </a:endParaRPr>
            </a:p>
          </p:txBody>
        </p:sp>
        <p:cxnSp>
          <p:nvCxnSpPr>
            <p:cNvPr id="25" name="Straight Connector 24"/>
            <p:cNvCxnSpPr>
              <a:stCxn id="21" idx="2"/>
              <a:endCxn id="19" idx="0"/>
            </p:cNvCxnSpPr>
            <p:nvPr/>
          </p:nvCxnSpPr>
          <p:spPr>
            <a:xfrm>
              <a:off x="1699127" y="339439"/>
              <a:ext cx="1" cy="2623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2"/>
              <a:endCxn id="22" idx="0"/>
            </p:cNvCxnSpPr>
            <p:nvPr/>
          </p:nvCxnSpPr>
          <p:spPr>
            <a:xfrm flipH="1">
              <a:off x="283605" y="941238"/>
              <a:ext cx="1415523" cy="5788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2"/>
              <a:endCxn id="20" idx="0"/>
            </p:cNvCxnSpPr>
            <p:nvPr/>
          </p:nvCxnSpPr>
          <p:spPr>
            <a:xfrm flipH="1">
              <a:off x="1229206" y="941238"/>
              <a:ext cx="469922" cy="578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9" idx="2"/>
              <a:endCxn id="23" idx="0"/>
            </p:cNvCxnSpPr>
            <p:nvPr/>
          </p:nvCxnSpPr>
          <p:spPr>
            <a:xfrm>
              <a:off x="1699128" y="941238"/>
              <a:ext cx="475679" cy="5847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9" idx="2"/>
              <a:endCxn id="24" idx="0"/>
            </p:cNvCxnSpPr>
            <p:nvPr/>
          </p:nvCxnSpPr>
          <p:spPr>
            <a:xfrm>
              <a:off x="1699128" y="941238"/>
              <a:ext cx="1421280" cy="5788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272252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Pair Query – Using Tree Query</a:t>
            </a:r>
            <a:endParaRPr lang="en-US" dirty="0"/>
          </a:p>
        </p:txBody>
      </p:sp>
      <p:sp>
        <p:nvSpPr>
          <p:cNvPr id="3" name="Content Placeholder 2"/>
          <p:cNvSpPr>
            <a:spLocks noGrp="1"/>
          </p:cNvSpPr>
          <p:nvPr>
            <p:ph idx="1"/>
          </p:nvPr>
        </p:nvSpPr>
        <p:spPr>
          <a:xfrm>
            <a:off x="838200" y="1825624"/>
            <a:ext cx="10515600" cy="4778375"/>
          </a:xfrm>
        </p:spPr>
        <p:txBody>
          <a:bodyPr>
            <a:normAutofit/>
          </a:bodyPr>
          <a:lstStyle/>
          <a:p>
            <a:pPr marL="0" indent="0">
              <a:buNone/>
            </a:pPr>
            <a:r>
              <a:rPr lang="en-US" dirty="0" smtClean="0"/>
              <a:t>No node duplicates</a:t>
            </a:r>
          </a:p>
          <a:p>
            <a:pPr marL="0" indent="0">
              <a:buNone/>
            </a:pPr>
            <a:r>
              <a:rPr lang="en-US" dirty="0" smtClean="0"/>
              <a:t>Are nodes missing? We should have 6 pairs…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We’re missing D-E and F-G. How?</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grpSp>
        <p:nvGrpSpPr>
          <p:cNvPr id="4" name="Group 3"/>
          <p:cNvGrpSpPr/>
          <p:nvPr/>
        </p:nvGrpSpPr>
        <p:grpSpPr>
          <a:xfrm>
            <a:off x="838200" y="3150672"/>
            <a:ext cx="4065814" cy="2588139"/>
            <a:chOff x="0" y="0"/>
            <a:chExt cx="4950604" cy="3151964"/>
          </a:xfrm>
        </p:grpSpPr>
        <p:sp>
          <p:nvSpPr>
            <p:cNvPr id="5" name="Rectangle 4"/>
            <p:cNvSpPr/>
            <p:nvPr/>
          </p:nvSpPr>
          <p:spPr>
            <a:xfrm>
              <a:off x="2120285" y="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ln>
                    <a:noFill/>
                  </a:ln>
                  <a:solidFill>
                    <a:srgbClr val="000000"/>
                  </a:solidFill>
                  <a:effectLst/>
                  <a:ea typeface="Times New Roman" panose="02020603050405020304" pitchFamily="18" charset="0"/>
                  <a:cs typeface="Times New Roman" panose="02020603050405020304" pitchFamily="18" charset="0"/>
                </a:rPr>
                <a:t>A</a:t>
              </a:r>
              <a:endParaRPr lang="en-US" sz="1200"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710034" y="115523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B</a:t>
              </a:r>
              <a:endParaRPr lang="en-US" sz="1200">
                <a:effectLst/>
                <a:latin typeface="Times New Roman" panose="02020603050405020304" pitchFamily="18" charset="0"/>
                <a:ea typeface="Times New Roman" panose="02020603050405020304" pitchFamily="18" charset="0"/>
              </a:endParaRPr>
            </a:p>
          </p:txBody>
        </p:sp>
        <p:sp>
          <p:nvSpPr>
            <p:cNvPr id="7" name="Rectangle 6"/>
            <p:cNvSpPr/>
            <p:nvPr/>
          </p:nvSpPr>
          <p:spPr>
            <a:xfrm>
              <a:off x="3540353" y="1155232"/>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C</a:t>
              </a:r>
              <a:endParaRPr lang="en-US" sz="1200">
                <a:effectLst/>
                <a:latin typeface="Times New Roman" panose="02020603050405020304" pitchFamily="18" charset="0"/>
                <a:ea typeface="Times New Roman" panose="02020603050405020304" pitchFamily="18" charset="0"/>
              </a:endParaRPr>
            </a:p>
          </p:txBody>
        </p:sp>
        <p:sp>
          <p:nvSpPr>
            <p:cNvPr id="8" name="Rectangle 7"/>
            <p:cNvSpPr/>
            <p:nvPr/>
          </p:nvSpPr>
          <p:spPr>
            <a:xfrm>
              <a:off x="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D</a:t>
              </a:r>
              <a:endParaRPr lang="en-US" sz="1200">
                <a:effectLst/>
                <a:latin typeface="Times New Roman" panose="02020603050405020304" pitchFamily="18" charset="0"/>
                <a:ea typeface="Times New Roman" panose="02020603050405020304" pitchFamily="18" charset="0"/>
              </a:endParaRPr>
            </a:p>
          </p:txBody>
        </p:sp>
        <p:sp>
          <p:nvSpPr>
            <p:cNvPr id="9" name="Rectangle 8"/>
            <p:cNvSpPr/>
            <p:nvPr/>
          </p:nvSpPr>
          <p:spPr>
            <a:xfrm>
              <a:off x="1410251"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E</a:t>
              </a:r>
              <a:endParaRPr lang="en-US" sz="1200">
                <a:effectLst/>
                <a:latin typeface="Times New Roman" panose="02020603050405020304" pitchFamily="18" charset="0"/>
                <a:ea typeface="Times New Roman" panose="02020603050405020304" pitchFamily="18" charset="0"/>
              </a:endParaRPr>
            </a:p>
          </p:txBody>
        </p:sp>
        <p:sp>
          <p:nvSpPr>
            <p:cNvPr id="10" name="Rectangle 9"/>
            <p:cNvSpPr/>
            <p:nvPr/>
          </p:nvSpPr>
          <p:spPr>
            <a:xfrm>
              <a:off x="2830319" y="2514475"/>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F</a:t>
              </a:r>
              <a:endParaRPr lang="en-US" sz="1200">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24057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G</a:t>
              </a:r>
              <a:endParaRPr lang="en-US" sz="1200">
                <a:effectLst/>
                <a:latin typeface="Times New Roman" panose="02020603050405020304" pitchFamily="18" charset="0"/>
                <a:ea typeface="Times New Roman" panose="02020603050405020304" pitchFamily="18" charset="0"/>
              </a:endParaRPr>
            </a:p>
          </p:txBody>
        </p:sp>
        <p:cxnSp>
          <p:nvCxnSpPr>
            <p:cNvPr id="12" name="Straight Connector 11"/>
            <p:cNvCxnSpPr>
              <a:stCxn id="5" idx="2"/>
              <a:endCxn id="6" idx="0"/>
            </p:cNvCxnSpPr>
            <p:nvPr/>
          </p:nvCxnSpPr>
          <p:spPr>
            <a:xfrm flipH="1">
              <a:off x="1065051" y="637489"/>
              <a:ext cx="1410251" cy="5177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7" idx="0"/>
            </p:cNvCxnSpPr>
            <p:nvPr/>
          </p:nvCxnSpPr>
          <p:spPr>
            <a:xfrm>
              <a:off x="2475302" y="637489"/>
              <a:ext cx="1420068" cy="517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1065051" y="1792719"/>
              <a:ext cx="700217"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2"/>
              <a:endCxn id="8" idx="0"/>
            </p:cNvCxnSpPr>
            <p:nvPr/>
          </p:nvCxnSpPr>
          <p:spPr>
            <a:xfrm flipH="1">
              <a:off x="355017" y="1792719"/>
              <a:ext cx="710034"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10" idx="0"/>
            </p:cNvCxnSpPr>
            <p:nvPr/>
          </p:nvCxnSpPr>
          <p:spPr>
            <a:xfrm flipH="1">
              <a:off x="3185336" y="1792721"/>
              <a:ext cx="710034" cy="7217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a:endCxn id="11" idx="0"/>
            </p:cNvCxnSpPr>
            <p:nvPr/>
          </p:nvCxnSpPr>
          <p:spPr>
            <a:xfrm>
              <a:off x="3895370" y="1792721"/>
              <a:ext cx="700217" cy="7217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6398872" y="3068001"/>
            <a:ext cx="4874200" cy="2670810"/>
            <a:chOff x="0" y="0"/>
            <a:chExt cx="3404012" cy="1865446"/>
          </a:xfrm>
        </p:grpSpPr>
        <p:sp>
          <p:nvSpPr>
            <p:cNvPr id="19" name="Rectangle 18"/>
            <p:cNvSpPr/>
            <p:nvPr/>
          </p:nvSpPr>
          <p:spPr>
            <a:xfrm>
              <a:off x="1415523" y="601799"/>
              <a:ext cx="567209" cy="339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B-C</a:t>
              </a:r>
              <a:endParaRPr lang="en-US" sz="1200">
                <a:effectLst/>
                <a:latin typeface="Times New Roman" panose="02020603050405020304" pitchFamily="18" charset="0"/>
                <a:ea typeface="Times New Roman" panose="02020603050405020304" pitchFamily="18" charset="0"/>
              </a:endParaRPr>
            </a:p>
          </p:txBody>
        </p:sp>
        <p:sp>
          <p:nvSpPr>
            <p:cNvPr id="20" name="Rectangle 19"/>
            <p:cNvSpPr/>
            <p:nvPr/>
          </p:nvSpPr>
          <p:spPr>
            <a:xfrm>
              <a:off x="945601" y="1520048"/>
              <a:ext cx="567209" cy="339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D-G</a:t>
              </a:r>
              <a:endParaRPr lang="en-US" sz="1200">
                <a:effectLst/>
                <a:latin typeface="Times New Roman" panose="02020603050405020304" pitchFamily="18" charset="0"/>
                <a:ea typeface="Times New Roman" panose="02020603050405020304" pitchFamily="18" charset="0"/>
              </a:endParaRPr>
            </a:p>
          </p:txBody>
        </p:sp>
        <p:sp>
          <p:nvSpPr>
            <p:cNvPr id="21" name="Rectangle 20"/>
            <p:cNvSpPr/>
            <p:nvPr/>
          </p:nvSpPr>
          <p:spPr>
            <a:xfrm>
              <a:off x="1510057" y="0"/>
              <a:ext cx="378139" cy="339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solidFill>
                    <a:srgbClr val="000000"/>
                  </a:solidFill>
                  <a:effectLst/>
                  <a:ea typeface="Times New Roman" panose="02020603050405020304" pitchFamily="18" charset="0"/>
                </a:rPr>
                <a:t>A</a:t>
              </a:r>
              <a:endParaRPr lang="en-US" sz="1200" dirty="0">
                <a:effectLst/>
                <a:latin typeface="Times New Roman" panose="02020603050405020304" pitchFamily="18" charset="0"/>
                <a:ea typeface="Times New Roman" panose="02020603050405020304" pitchFamily="18" charset="0"/>
              </a:endParaRPr>
            </a:p>
          </p:txBody>
        </p:sp>
        <p:sp>
          <p:nvSpPr>
            <p:cNvPr id="22" name="Rectangle 21"/>
            <p:cNvSpPr/>
            <p:nvPr/>
          </p:nvSpPr>
          <p:spPr>
            <a:xfrm>
              <a:off x="0" y="1520046"/>
              <a:ext cx="567209" cy="339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D-F</a:t>
              </a:r>
              <a:endParaRPr lang="en-US" sz="1200">
                <a:effectLst/>
                <a:latin typeface="Times New Roman" panose="02020603050405020304" pitchFamily="18" charset="0"/>
                <a:ea typeface="Times New Roman" panose="02020603050405020304" pitchFamily="18" charset="0"/>
              </a:endParaRPr>
            </a:p>
          </p:txBody>
        </p:sp>
        <p:sp>
          <p:nvSpPr>
            <p:cNvPr id="23" name="Rectangle 22"/>
            <p:cNvSpPr/>
            <p:nvPr/>
          </p:nvSpPr>
          <p:spPr>
            <a:xfrm>
              <a:off x="1891202" y="1526007"/>
              <a:ext cx="567209" cy="339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E-F</a:t>
              </a:r>
              <a:endParaRPr lang="en-US" sz="1200">
                <a:effectLst/>
                <a:latin typeface="Times New Roman" panose="02020603050405020304" pitchFamily="18" charset="0"/>
                <a:ea typeface="Times New Roman" panose="02020603050405020304" pitchFamily="18" charset="0"/>
              </a:endParaRPr>
            </a:p>
          </p:txBody>
        </p:sp>
        <p:sp>
          <p:nvSpPr>
            <p:cNvPr id="24" name="Rectangle 23"/>
            <p:cNvSpPr/>
            <p:nvPr/>
          </p:nvSpPr>
          <p:spPr>
            <a:xfrm>
              <a:off x="2836803" y="1520047"/>
              <a:ext cx="567209" cy="339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E-G</a:t>
              </a:r>
              <a:endParaRPr lang="en-US" sz="1200">
                <a:effectLst/>
                <a:latin typeface="Times New Roman" panose="02020603050405020304" pitchFamily="18" charset="0"/>
                <a:ea typeface="Times New Roman" panose="02020603050405020304" pitchFamily="18" charset="0"/>
              </a:endParaRPr>
            </a:p>
          </p:txBody>
        </p:sp>
        <p:cxnSp>
          <p:nvCxnSpPr>
            <p:cNvPr id="25" name="Straight Connector 24"/>
            <p:cNvCxnSpPr>
              <a:stCxn id="21" idx="2"/>
              <a:endCxn id="19" idx="0"/>
            </p:cNvCxnSpPr>
            <p:nvPr/>
          </p:nvCxnSpPr>
          <p:spPr>
            <a:xfrm>
              <a:off x="1699127" y="339439"/>
              <a:ext cx="1" cy="2623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2"/>
              <a:endCxn id="22" idx="0"/>
            </p:cNvCxnSpPr>
            <p:nvPr/>
          </p:nvCxnSpPr>
          <p:spPr>
            <a:xfrm flipH="1">
              <a:off x="283605" y="941238"/>
              <a:ext cx="1415523" cy="5788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2"/>
              <a:endCxn id="20" idx="0"/>
            </p:cNvCxnSpPr>
            <p:nvPr/>
          </p:nvCxnSpPr>
          <p:spPr>
            <a:xfrm flipH="1">
              <a:off x="1229206" y="941238"/>
              <a:ext cx="469922" cy="578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9" idx="2"/>
              <a:endCxn id="23" idx="0"/>
            </p:cNvCxnSpPr>
            <p:nvPr/>
          </p:nvCxnSpPr>
          <p:spPr>
            <a:xfrm>
              <a:off x="1699128" y="941238"/>
              <a:ext cx="475679" cy="5847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9" idx="2"/>
              <a:endCxn id="24" idx="0"/>
            </p:cNvCxnSpPr>
            <p:nvPr/>
          </p:nvCxnSpPr>
          <p:spPr>
            <a:xfrm>
              <a:off x="1699128" y="941238"/>
              <a:ext cx="1421280" cy="5788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57373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Query</a:t>
            </a:r>
            <a:endParaRPr lang="en-US" dirty="0"/>
          </a:p>
        </p:txBody>
      </p:sp>
      <p:sp>
        <p:nvSpPr>
          <p:cNvPr id="3" name="Content Placeholder 2"/>
          <p:cNvSpPr>
            <a:spLocks noGrp="1"/>
          </p:cNvSpPr>
          <p:nvPr>
            <p:ph idx="1"/>
          </p:nvPr>
        </p:nvSpPr>
        <p:spPr/>
        <p:txBody>
          <a:bodyPr/>
          <a:lstStyle/>
          <a:p>
            <a:pPr marL="0" indent="0">
              <a:buNone/>
            </a:pPr>
            <a:r>
              <a:rPr lang="en-US" dirty="0" smtClean="0"/>
              <a:t>Attempt 2: Add missing pair checks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Does this catch everything?</a:t>
            </a:r>
            <a:endParaRPr lang="en-US" dirty="0"/>
          </a:p>
        </p:txBody>
      </p:sp>
      <p:sp>
        <p:nvSpPr>
          <p:cNvPr id="5" name="Text Box 4"/>
          <p:cNvSpPr txBox="1">
            <a:spLocks noChangeArrowheads="1"/>
          </p:cNvSpPr>
          <p:nvPr/>
        </p:nvSpPr>
        <p:spPr bwMode="auto">
          <a:xfrm>
            <a:off x="6866710" y="2770187"/>
            <a:ext cx="4720046" cy="246221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nl-NL" sz="1400" dirty="0">
                <a:solidFill>
                  <a:srgbClr val="0000FF"/>
                </a:solidFill>
                <a:highlight>
                  <a:srgbClr val="FFFFFF"/>
                </a:highlight>
                <a:latin typeface="Consolas" panose="020B0609020204030204" pitchFamily="49" charset="0"/>
              </a:rPr>
              <a:t>void</a:t>
            </a:r>
            <a:r>
              <a:rPr lang="nl-NL" sz="1400" dirty="0">
                <a:solidFill>
                  <a:srgbClr val="000000"/>
                </a:solidFill>
                <a:highlight>
                  <a:srgbClr val="FFFFFF"/>
                </a:highlight>
                <a:latin typeface="Consolas" panose="020B0609020204030204" pitchFamily="49" charset="0"/>
              </a:rPr>
              <a:t> </a:t>
            </a:r>
            <a:r>
              <a:rPr lang="nl-NL" sz="1400" dirty="0">
                <a:solidFill>
                  <a:srgbClr val="880000"/>
                </a:solidFill>
                <a:highlight>
                  <a:srgbClr val="FFFFFF"/>
                </a:highlight>
                <a:latin typeface="Consolas" panose="020B0609020204030204" pitchFamily="49" charset="0"/>
              </a:rPr>
              <a:t>SplitNodes</a:t>
            </a:r>
            <a:r>
              <a:rPr lang="nl-NL" sz="1400" dirty="0">
                <a:solidFill>
                  <a:srgbClr val="000000"/>
                </a:solidFill>
                <a:highlight>
                  <a:srgbClr val="FFFFFF"/>
                </a:highlight>
                <a:latin typeface="Consolas" panose="020B0609020204030204" pitchFamily="49" charset="0"/>
              </a:rPr>
              <a:t>(</a:t>
            </a:r>
            <a:r>
              <a:rPr lang="nl-NL" sz="1400" dirty="0">
                <a:solidFill>
                  <a:srgbClr val="0000FF"/>
                </a:solidFill>
                <a:highlight>
                  <a:srgbClr val="FFFFFF"/>
                </a:highlight>
                <a:latin typeface="Consolas" panose="020B0609020204030204" pitchFamily="49" charset="0"/>
              </a:rPr>
              <a:t>Node</a:t>
            </a:r>
            <a:r>
              <a:rPr lang="nl-NL" sz="1400" dirty="0">
                <a:solidFill>
                  <a:srgbClr val="000000"/>
                </a:solidFill>
                <a:highlight>
                  <a:srgbClr val="FFFFFF"/>
                </a:highlight>
                <a:latin typeface="Consolas" panose="020B0609020204030204" pitchFamily="49" charset="0"/>
              </a:rPr>
              <a:t>* </a:t>
            </a:r>
            <a:r>
              <a:rPr lang="nl-NL" sz="1400" dirty="0">
                <a:solidFill>
                  <a:srgbClr val="000080"/>
                </a:solidFill>
                <a:highlight>
                  <a:srgbClr val="FFFFFF"/>
                </a:highlight>
                <a:latin typeface="Consolas" panose="020B0609020204030204" pitchFamily="49" charset="0"/>
              </a:rPr>
              <a:t>nodeA</a:t>
            </a:r>
            <a:r>
              <a:rPr lang="nl-NL" sz="1400" dirty="0">
                <a:solidFill>
                  <a:srgbClr val="000000"/>
                </a:solidFill>
                <a:highlight>
                  <a:srgbClr val="FFFFFF"/>
                </a:highlight>
                <a:latin typeface="Consolas" panose="020B0609020204030204" pitchFamily="49" charset="0"/>
              </a:rPr>
              <a:t>, </a:t>
            </a:r>
            <a:r>
              <a:rPr lang="nl-NL" sz="1400" dirty="0">
                <a:solidFill>
                  <a:srgbClr val="0000FF"/>
                </a:solidFill>
                <a:highlight>
                  <a:srgbClr val="FFFFFF"/>
                </a:highlight>
                <a:latin typeface="Consolas" panose="020B0609020204030204" pitchFamily="49" charset="0"/>
              </a:rPr>
              <a:t>Node</a:t>
            </a:r>
            <a:r>
              <a:rPr lang="nl-NL" sz="1400" dirty="0">
                <a:solidFill>
                  <a:srgbClr val="000000"/>
                </a:solidFill>
                <a:highlight>
                  <a:srgbClr val="FFFFFF"/>
                </a:highlight>
                <a:latin typeface="Consolas" panose="020B0609020204030204" pitchFamily="49" charset="0"/>
              </a:rPr>
              <a:t>* </a:t>
            </a:r>
            <a:r>
              <a:rPr lang="nl-NL" sz="1400" dirty="0">
                <a:solidFill>
                  <a:srgbClr val="000080"/>
                </a:solidFill>
                <a:highlight>
                  <a:srgbClr val="FFFFFF"/>
                </a:highlight>
                <a:latin typeface="Consolas" panose="020B0609020204030204" pitchFamily="49" charset="0"/>
              </a:rPr>
              <a:t>nodeB</a:t>
            </a:r>
            <a:r>
              <a:rPr lang="nl-NL"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Test all children pairs</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TreeQuery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nodeA</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mLeft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nodeB</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mLeft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TreeQuery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nodeA</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mLeft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nodeB</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mRight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TreeQuery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nodeA</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mRight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nodeB</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mLeft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TreeQuery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nodeA</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mRight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nodeB</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mRight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Add missing pairs</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smtClean="0">
                <a:solidFill>
                  <a:srgbClr val="880000"/>
                </a:solidFill>
                <a:highlight>
                  <a:srgbClr val="FFFFFF"/>
                </a:highlight>
                <a:latin typeface="Consolas" panose="020B0609020204030204" pitchFamily="49" charset="0"/>
              </a:rPr>
              <a:t>TreeQuery</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000080"/>
                </a:solidFill>
                <a:highlight>
                  <a:srgbClr val="FFFFFF"/>
                </a:highlight>
                <a:latin typeface="Consolas" panose="020B0609020204030204" pitchFamily="49" charset="0"/>
              </a:rPr>
              <a:t>nodeA</a:t>
            </a:r>
            <a:r>
              <a:rPr lang="en-US" sz="1400" dirty="0" smtClean="0">
                <a:solidFill>
                  <a:srgbClr val="000000"/>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mLeft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nodeA</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mRight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smtClean="0">
                <a:solidFill>
                  <a:srgbClr val="880000"/>
                </a:solidFill>
                <a:highlight>
                  <a:srgbClr val="FFFFFF"/>
                </a:highlight>
                <a:latin typeface="Consolas" panose="020B0609020204030204" pitchFamily="49" charset="0"/>
              </a:rPr>
              <a:t>TreeQuery</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000080"/>
                </a:solidFill>
                <a:highlight>
                  <a:srgbClr val="FFFFFF"/>
                </a:highlight>
                <a:latin typeface="Consolas" panose="020B0609020204030204" pitchFamily="49" charset="0"/>
              </a:rPr>
              <a:t>nodeB</a:t>
            </a:r>
            <a:r>
              <a:rPr lang="en-US" sz="1400" dirty="0" smtClean="0">
                <a:solidFill>
                  <a:srgbClr val="000000"/>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mLeft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nodeB</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mRight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latin typeface="Consolas" panose="020B0609020204030204" pitchFamily="49" charset="0"/>
            </a:endParaRPr>
          </a:p>
        </p:txBody>
      </p:sp>
      <p:cxnSp>
        <p:nvCxnSpPr>
          <p:cNvPr id="6" name="Straight Arrow Connector 5"/>
          <p:cNvCxnSpPr/>
          <p:nvPr/>
        </p:nvCxnSpPr>
        <p:spPr>
          <a:xfrm>
            <a:off x="5617029" y="4141193"/>
            <a:ext cx="10167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 Box 4"/>
          <p:cNvSpPr txBox="1">
            <a:spLocks noChangeArrowheads="1"/>
          </p:cNvSpPr>
          <p:nvPr/>
        </p:nvSpPr>
        <p:spPr bwMode="auto">
          <a:xfrm>
            <a:off x="605244" y="3093353"/>
            <a:ext cx="4915040" cy="181588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nl-NL" sz="1400" dirty="0">
                <a:solidFill>
                  <a:srgbClr val="0000FF"/>
                </a:solidFill>
                <a:highlight>
                  <a:srgbClr val="FFFFFF"/>
                </a:highlight>
                <a:latin typeface="Consolas" panose="020B0609020204030204" pitchFamily="49" charset="0"/>
              </a:rPr>
              <a:t>void</a:t>
            </a:r>
            <a:r>
              <a:rPr lang="nl-NL" sz="1400" dirty="0">
                <a:solidFill>
                  <a:srgbClr val="000000"/>
                </a:solidFill>
                <a:highlight>
                  <a:srgbClr val="FFFFFF"/>
                </a:highlight>
                <a:latin typeface="Consolas" panose="020B0609020204030204" pitchFamily="49" charset="0"/>
              </a:rPr>
              <a:t> </a:t>
            </a:r>
            <a:r>
              <a:rPr lang="nl-NL" sz="1400" dirty="0">
                <a:solidFill>
                  <a:srgbClr val="880000"/>
                </a:solidFill>
                <a:highlight>
                  <a:srgbClr val="FFFFFF"/>
                </a:highlight>
                <a:latin typeface="Consolas" panose="020B0609020204030204" pitchFamily="49" charset="0"/>
              </a:rPr>
              <a:t>SplitNodes</a:t>
            </a:r>
            <a:r>
              <a:rPr lang="nl-NL" sz="1400" dirty="0">
                <a:solidFill>
                  <a:srgbClr val="000000"/>
                </a:solidFill>
                <a:highlight>
                  <a:srgbClr val="FFFFFF"/>
                </a:highlight>
                <a:latin typeface="Consolas" panose="020B0609020204030204" pitchFamily="49" charset="0"/>
              </a:rPr>
              <a:t>(</a:t>
            </a:r>
            <a:r>
              <a:rPr lang="nl-NL" sz="1400" dirty="0">
                <a:solidFill>
                  <a:srgbClr val="0000FF"/>
                </a:solidFill>
                <a:highlight>
                  <a:srgbClr val="FFFFFF"/>
                </a:highlight>
                <a:latin typeface="Consolas" panose="020B0609020204030204" pitchFamily="49" charset="0"/>
              </a:rPr>
              <a:t>Node</a:t>
            </a:r>
            <a:r>
              <a:rPr lang="nl-NL" sz="1400" dirty="0">
                <a:solidFill>
                  <a:srgbClr val="000000"/>
                </a:solidFill>
                <a:highlight>
                  <a:srgbClr val="FFFFFF"/>
                </a:highlight>
                <a:latin typeface="Consolas" panose="020B0609020204030204" pitchFamily="49" charset="0"/>
              </a:rPr>
              <a:t>* </a:t>
            </a:r>
            <a:r>
              <a:rPr lang="nl-NL" sz="1400" dirty="0">
                <a:solidFill>
                  <a:srgbClr val="000080"/>
                </a:solidFill>
                <a:highlight>
                  <a:srgbClr val="FFFFFF"/>
                </a:highlight>
                <a:latin typeface="Consolas" panose="020B0609020204030204" pitchFamily="49" charset="0"/>
              </a:rPr>
              <a:t>nodeA</a:t>
            </a:r>
            <a:r>
              <a:rPr lang="nl-NL" sz="1400" dirty="0">
                <a:solidFill>
                  <a:srgbClr val="000000"/>
                </a:solidFill>
                <a:highlight>
                  <a:srgbClr val="FFFFFF"/>
                </a:highlight>
                <a:latin typeface="Consolas" panose="020B0609020204030204" pitchFamily="49" charset="0"/>
              </a:rPr>
              <a:t>, </a:t>
            </a:r>
            <a:r>
              <a:rPr lang="nl-NL" sz="1400" dirty="0">
                <a:solidFill>
                  <a:srgbClr val="0000FF"/>
                </a:solidFill>
                <a:highlight>
                  <a:srgbClr val="FFFFFF"/>
                </a:highlight>
                <a:latin typeface="Consolas" panose="020B0609020204030204" pitchFamily="49" charset="0"/>
              </a:rPr>
              <a:t>Node</a:t>
            </a:r>
            <a:r>
              <a:rPr lang="nl-NL" sz="1400" dirty="0">
                <a:solidFill>
                  <a:srgbClr val="000000"/>
                </a:solidFill>
                <a:highlight>
                  <a:srgbClr val="FFFFFF"/>
                </a:highlight>
                <a:latin typeface="Consolas" panose="020B0609020204030204" pitchFamily="49" charset="0"/>
              </a:rPr>
              <a:t>* </a:t>
            </a:r>
            <a:r>
              <a:rPr lang="nl-NL" sz="1400" dirty="0">
                <a:solidFill>
                  <a:srgbClr val="000080"/>
                </a:solidFill>
                <a:highlight>
                  <a:srgbClr val="FFFFFF"/>
                </a:highlight>
                <a:latin typeface="Consolas" panose="020B0609020204030204" pitchFamily="49" charset="0"/>
              </a:rPr>
              <a:t>nodeB</a:t>
            </a:r>
            <a:r>
              <a:rPr lang="nl-NL"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Test all children pairs</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TreeQuery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nodeA</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mLeft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nodeB</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mLeft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TreeQuery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nodeA</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mLeft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nodeB</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mRight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TreeQuery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nodeA</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mRight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nodeB</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mLeft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TreeQuery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nodeA</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mRight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nodeB</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mRight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4550064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Pair Query – Using Tree Query</a:t>
            </a:r>
            <a:endParaRPr lang="en-US" dirty="0"/>
          </a:p>
        </p:txBody>
      </p:sp>
      <p:sp>
        <p:nvSpPr>
          <p:cNvPr id="3" name="Content Placeholder 2"/>
          <p:cNvSpPr>
            <a:spLocks noGrp="1"/>
          </p:cNvSpPr>
          <p:nvPr>
            <p:ph idx="1"/>
          </p:nvPr>
        </p:nvSpPr>
        <p:spPr>
          <a:xfrm>
            <a:off x="838200" y="1825624"/>
            <a:ext cx="10515600" cy="4778375"/>
          </a:xfrm>
        </p:spPr>
        <p:txBody>
          <a:bodyPr>
            <a:normAutofit/>
          </a:bodyPr>
          <a:lstStyle/>
          <a:p>
            <a:pPr marL="0" indent="0">
              <a:buNone/>
            </a:pPr>
            <a:r>
              <a:rPr lang="en-US" dirty="0" smtClean="0"/>
              <a:t>No duplicates, no missing pairs!</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Are there any problems left?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grpSp>
        <p:nvGrpSpPr>
          <p:cNvPr id="4" name="Group 3"/>
          <p:cNvGrpSpPr/>
          <p:nvPr/>
        </p:nvGrpSpPr>
        <p:grpSpPr>
          <a:xfrm>
            <a:off x="1329791" y="2396564"/>
            <a:ext cx="4065814" cy="2588139"/>
            <a:chOff x="0" y="0"/>
            <a:chExt cx="4950604" cy="3151964"/>
          </a:xfrm>
        </p:grpSpPr>
        <p:sp>
          <p:nvSpPr>
            <p:cNvPr id="5" name="Rectangle 4"/>
            <p:cNvSpPr/>
            <p:nvPr/>
          </p:nvSpPr>
          <p:spPr>
            <a:xfrm>
              <a:off x="2120285" y="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ln>
                    <a:noFill/>
                  </a:ln>
                  <a:solidFill>
                    <a:srgbClr val="000000"/>
                  </a:solidFill>
                  <a:effectLst/>
                  <a:ea typeface="Times New Roman" panose="02020603050405020304" pitchFamily="18" charset="0"/>
                  <a:cs typeface="Times New Roman" panose="02020603050405020304" pitchFamily="18" charset="0"/>
                </a:rPr>
                <a:t>A</a:t>
              </a:r>
              <a:endParaRPr lang="en-US" sz="1200"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710034" y="115523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ln>
                    <a:noFill/>
                  </a:ln>
                  <a:solidFill>
                    <a:srgbClr val="000000"/>
                  </a:solidFill>
                  <a:effectLst/>
                  <a:ea typeface="Times New Roman" panose="02020603050405020304" pitchFamily="18" charset="0"/>
                  <a:cs typeface="Times New Roman" panose="02020603050405020304" pitchFamily="18" charset="0"/>
                </a:rPr>
                <a:t>B</a:t>
              </a:r>
              <a:endParaRPr lang="en-US" sz="1200"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3540353" y="1155232"/>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C</a:t>
              </a:r>
              <a:endParaRPr lang="en-US" sz="1200">
                <a:effectLst/>
                <a:latin typeface="Times New Roman" panose="02020603050405020304" pitchFamily="18" charset="0"/>
                <a:ea typeface="Times New Roman" panose="02020603050405020304" pitchFamily="18" charset="0"/>
              </a:endParaRPr>
            </a:p>
          </p:txBody>
        </p:sp>
        <p:sp>
          <p:nvSpPr>
            <p:cNvPr id="8" name="Rectangle 7"/>
            <p:cNvSpPr/>
            <p:nvPr/>
          </p:nvSpPr>
          <p:spPr>
            <a:xfrm>
              <a:off x="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D</a:t>
              </a:r>
              <a:endParaRPr lang="en-US" sz="1200">
                <a:effectLst/>
                <a:latin typeface="Times New Roman" panose="02020603050405020304" pitchFamily="18" charset="0"/>
                <a:ea typeface="Times New Roman" panose="02020603050405020304" pitchFamily="18" charset="0"/>
              </a:endParaRPr>
            </a:p>
          </p:txBody>
        </p:sp>
        <p:sp>
          <p:nvSpPr>
            <p:cNvPr id="9" name="Rectangle 8"/>
            <p:cNvSpPr/>
            <p:nvPr/>
          </p:nvSpPr>
          <p:spPr>
            <a:xfrm>
              <a:off x="1410251"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E</a:t>
              </a:r>
              <a:endParaRPr lang="en-US" sz="1200">
                <a:effectLst/>
                <a:latin typeface="Times New Roman" panose="02020603050405020304" pitchFamily="18" charset="0"/>
                <a:ea typeface="Times New Roman" panose="02020603050405020304" pitchFamily="18" charset="0"/>
              </a:endParaRPr>
            </a:p>
          </p:txBody>
        </p:sp>
        <p:sp>
          <p:nvSpPr>
            <p:cNvPr id="10" name="Rectangle 9"/>
            <p:cNvSpPr/>
            <p:nvPr/>
          </p:nvSpPr>
          <p:spPr>
            <a:xfrm>
              <a:off x="2830319" y="2514475"/>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F</a:t>
              </a:r>
              <a:endParaRPr lang="en-US" sz="1200">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24057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ln>
                    <a:noFill/>
                  </a:ln>
                  <a:solidFill>
                    <a:srgbClr val="000000"/>
                  </a:solidFill>
                  <a:effectLst/>
                  <a:ea typeface="Times New Roman" panose="02020603050405020304" pitchFamily="18" charset="0"/>
                  <a:cs typeface="Times New Roman" panose="02020603050405020304" pitchFamily="18" charset="0"/>
                </a:rPr>
                <a:t>G</a:t>
              </a:r>
              <a:endParaRPr lang="en-US" sz="1200">
                <a:effectLst/>
                <a:latin typeface="Times New Roman" panose="02020603050405020304" pitchFamily="18" charset="0"/>
                <a:ea typeface="Times New Roman" panose="02020603050405020304" pitchFamily="18" charset="0"/>
              </a:endParaRPr>
            </a:p>
          </p:txBody>
        </p:sp>
        <p:cxnSp>
          <p:nvCxnSpPr>
            <p:cNvPr id="12" name="Straight Connector 11"/>
            <p:cNvCxnSpPr>
              <a:stCxn id="5" idx="2"/>
              <a:endCxn id="6" idx="0"/>
            </p:cNvCxnSpPr>
            <p:nvPr/>
          </p:nvCxnSpPr>
          <p:spPr>
            <a:xfrm flipH="1">
              <a:off x="1065051" y="637489"/>
              <a:ext cx="1410251" cy="5177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7" idx="0"/>
            </p:cNvCxnSpPr>
            <p:nvPr/>
          </p:nvCxnSpPr>
          <p:spPr>
            <a:xfrm>
              <a:off x="2475302" y="637489"/>
              <a:ext cx="1420068" cy="517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1065051" y="1792719"/>
              <a:ext cx="700217"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2"/>
              <a:endCxn id="8" idx="0"/>
            </p:cNvCxnSpPr>
            <p:nvPr/>
          </p:nvCxnSpPr>
          <p:spPr>
            <a:xfrm flipH="1">
              <a:off x="355017" y="1792719"/>
              <a:ext cx="710034"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10" idx="0"/>
            </p:cNvCxnSpPr>
            <p:nvPr/>
          </p:nvCxnSpPr>
          <p:spPr>
            <a:xfrm flipH="1">
              <a:off x="3185336" y="1792721"/>
              <a:ext cx="710034" cy="7217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a:endCxn id="11" idx="0"/>
            </p:cNvCxnSpPr>
            <p:nvPr/>
          </p:nvCxnSpPr>
          <p:spPr>
            <a:xfrm>
              <a:off x="3895370" y="1792721"/>
              <a:ext cx="700217" cy="7217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6653416" y="2659381"/>
            <a:ext cx="4007929" cy="2259650"/>
            <a:chOff x="6795283" y="3068001"/>
            <a:chExt cx="4007929" cy="2259650"/>
          </a:xfrm>
        </p:grpSpPr>
        <p:sp>
          <p:nvSpPr>
            <p:cNvPr id="19" name="Rectangle 18"/>
            <p:cNvSpPr/>
            <p:nvPr/>
          </p:nvSpPr>
          <p:spPr>
            <a:xfrm>
              <a:off x="8562134" y="3856262"/>
              <a:ext cx="540443"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B-C</a:t>
              </a:r>
              <a:endParaRPr lang="en-US" sz="1200">
                <a:effectLst/>
                <a:latin typeface="Times New Roman" panose="02020603050405020304" pitchFamily="18" charset="0"/>
                <a:ea typeface="Times New Roman" panose="02020603050405020304" pitchFamily="18" charset="0"/>
              </a:endParaRPr>
            </a:p>
          </p:txBody>
        </p:sp>
        <p:sp>
          <p:nvSpPr>
            <p:cNvPr id="20" name="Rectangle 19"/>
            <p:cNvSpPr/>
            <p:nvPr/>
          </p:nvSpPr>
          <p:spPr>
            <a:xfrm>
              <a:off x="7490160" y="4841667"/>
              <a:ext cx="539496"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D-G</a:t>
              </a:r>
              <a:endParaRPr lang="en-US" sz="1200">
                <a:effectLst/>
                <a:latin typeface="Times New Roman" panose="02020603050405020304" pitchFamily="18" charset="0"/>
                <a:ea typeface="Times New Roman" panose="02020603050405020304" pitchFamily="18" charset="0"/>
              </a:endParaRPr>
            </a:p>
          </p:txBody>
        </p:sp>
        <p:sp>
          <p:nvSpPr>
            <p:cNvPr id="21" name="Rectangle 20"/>
            <p:cNvSpPr/>
            <p:nvPr/>
          </p:nvSpPr>
          <p:spPr>
            <a:xfrm>
              <a:off x="8561120" y="3068001"/>
              <a:ext cx="541457"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solidFill>
                    <a:srgbClr val="000000"/>
                  </a:solidFill>
                  <a:effectLst/>
                  <a:ea typeface="Times New Roman" panose="02020603050405020304" pitchFamily="18" charset="0"/>
                </a:rPr>
                <a:t>A</a:t>
              </a:r>
              <a:endParaRPr lang="en-US" sz="1200" dirty="0">
                <a:effectLst/>
                <a:latin typeface="Times New Roman" panose="02020603050405020304" pitchFamily="18" charset="0"/>
                <a:ea typeface="Times New Roman" panose="02020603050405020304" pitchFamily="18" charset="0"/>
              </a:endParaRPr>
            </a:p>
          </p:txBody>
        </p:sp>
        <p:sp>
          <p:nvSpPr>
            <p:cNvPr id="22" name="Rectangle 21"/>
            <p:cNvSpPr/>
            <p:nvPr/>
          </p:nvSpPr>
          <p:spPr>
            <a:xfrm>
              <a:off x="6795283" y="4841667"/>
              <a:ext cx="539496"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D-F</a:t>
              </a:r>
              <a:endParaRPr lang="en-US" sz="1200">
                <a:effectLst/>
                <a:latin typeface="Times New Roman" panose="02020603050405020304" pitchFamily="18" charset="0"/>
                <a:ea typeface="Times New Roman" panose="02020603050405020304" pitchFamily="18" charset="0"/>
              </a:endParaRPr>
            </a:p>
          </p:txBody>
        </p:sp>
        <p:sp>
          <p:nvSpPr>
            <p:cNvPr id="23" name="Rectangle 22"/>
            <p:cNvSpPr/>
            <p:nvPr/>
          </p:nvSpPr>
          <p:spPr>
            <a:xfrm>
              <a:off x="8183549" y="4841667"/>
              <a:ext cx="539496"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E-F</a:t>
              </a:r>
              <a:endParaRPr lang="en-US" sz="1200">
                <a:effectLst/>
                <a:latin typeface="Times New Roman" panose="02020603050405020304" pitchFamily="18" charset="0"/>
                <a:ea typeface="Times New Roman" panose="02020603050405020304" pitchFamily="18" charset="0"/>
              </a:endParaRPr>
            </a:p>
          </p:txBody>
        </p:sp>
        <p:sp>
          <p:nvSpPr>
            <p:cNvPr id="24" name="Rectangle 23"/>
            <p:cNvSpPr/>
            <p:nvPr/>
          </p:nvSpPr>
          <p:spPr>
            <a:xfrm>
              <a:off x="8876938" y="4841667"/>
              <a:ext cx="539496"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E-G</a:t>
              </a:r>
              <a:endParaRPr lang="en-US" sz="1200">
                <a:effectLst/>
                <a:latin typeface="Times New Roman" panose="02020603050405020304" pitchFamily="18" charset="0"/>
                <a:ea typeface="Times New Roman" panose="02020603050405020304" pitchFamily="18" charset="0"/>
              </a:endParaRPr>
            </a:p>
          </p:txBody>
        </p:sp>
        <p:cxnSp>
          <p:nvCxnSpPr>
            <p:cNvPr id="25" name="Straight Connector 24"/>
            <p:cNvCxnSpPr>
              <a:stCxn id="21" idx="2"/>
              <a:endCxn id="19" idx="0"/>
            </p:cNvCxnSpPr>
            <p:nvPr/>
          </p:nvCxnSpPr>
          <p:spPr>
            <a:xfrm>
              <a:off x="8831849" y="3553985"/>
              <a:ext cx="507" cy="3022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2"/>
              <a:endCxn id="22" idx="0"/>
            </p:cNvCxnSpPr>
            <p:nvPr/>
          </p:nvCxnSpPr>
          <p:spPr>
            <a:xfrm flipH="1">
              <a:off x="7065031" y="4342246"/>
              <a:ext cx="1767325" cy="4994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2"/>
              <a:endCxn id="20" idx="0"/>
            </p:cNvCxnSpPr>
            <p:nvPr/>
          </p:nvCxnSpPr>
          <p:spPr>
            <a:xfrm flipH="1">
              <a:off x="7759908" y="4342246"/>
              <a:ext cx="1072448" cy="4994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9" idx="2"/>
              <a:endCxn id="23" idx="0"/>
            </p:cNvCxnSpPr>
            <p:nvPr/>
          </p:nvCxnSpPr>
          <p:spPr>
            <a:xfrm flipH="1">
              <a:off x="8453297" y="4342246"/>
              <a:ext cx="379059" cy="4994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9" idx="2"/>
              <a:endCxn id="24" idx="0"/>
            </p:cNvCxnSpPr>
            <p:nvPr/>
          </p:nvCxnSpPr>
          <p:spPr>
            <a:xfrm>
              <a:off x="8832356" y="4342246"/>
              <a:ext cx="314330" cy="4994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9570327" y="4841667"/>
              <a:ext cx="539496"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D-E</a:t>
              </a:r>
              <a:endParaRPr lang="en-US" sz="1200" dirty="0">
                <a:effectLst/>
                <a:latin typeface="Times New Roman" panose="02020603050405020304" pitchFamily="18" charset="0"/>
                <a:ea typeface="Times New Roman" panose="02020603050405020304" pitchFamily="18" charset="0"/>
              </a:endParaRPr>
            </a:p>
          </p:txBody>
        </p:sp>
        <p:sp>
          <p:nvSpPr>
            <p:cNvPr id="37" name="Rectangle 36"/>
            <p:cNvSpPr/>
            <p:nvPr/>
          </p:nvSpPr>
          <p:spPr>
            <a:xfrm>
              <a:off x="10263716" y="4841667"/>
              <a:ext cx="539496" cy="4859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dirty="0" smtClean="0">
                  <a:solidFill>
                    <a:srgbClr val="000000"/>
                  </a:solidFill>
                  <a:ea typeface="Times New Roman" panose="02020603050405020304" pitchFamily="18" charset="0"/>
                </a:rPr>
                <a:t>F-G</a:t>
              </a:r>
              <a:endParaRPr lang="en-US" sz="1200" dirty="0">
                <a:effectLst/>
                <a:latin typeface="Times New Roman" panose="02020603050405020304" pitchFamily="18" charset="0"/>
                <a:ea typeface="Times New Roman" panose="02020603050405020304" pitchFamily="18" charset="0"/>
              </a:endParaRPr>
            </a:p>
          </p:txBody>
        </p:sp>
        <p:cxnSp>
          <p:nvCxnSpPr>
            <p:cNvPr id="38" name="Straight Connector 37"/>
            <p:cNvCxnSpPr>
              <a:stCxn id="19" idx="2"/>
              <a:endCxn id="36" idx="0"/>
            </p:cNvCxnSpPr>
            <p:nvPr/>
          </p:nvCxnSpPr>
          <p:spPr>
            <a:xfrm>
              <a:off x="8832356" y="4342246"/>
              <a:ext cx="1007719" cy="4994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9" idx="2"/>
              <a:endCxn id="37" idx="0"/>
            </p:cNvCxnSpPr>
            <p:nvPr/>
          </p:nvCxnSpPr>
          <p:spPr>
            <a:xfrm>
              <a:off x="8832356" y="4342246"/>
              <a:ext cx="1701108" cy="4994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81315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Query</a:t>
            </a:r>
            <a:endParaRPr lang="en-US" dirty="0"/>
          </a:p>
        </p:txBody>
      </p:sp>
      <p:sp>
        <p:nvSpPr>
          <p:cNvPr id="3" name="Content Placeholder 2"/>
          <p:cNvSpPr>
            <a:spLocks noGrp="1"/>
          </p:cNvSpPr>
          <p:nvPr>
            <p:ph idx="1"/>
          </p:nvPr>
        </p:nvSpPr>
        <p:spPr/>
        <p:txBody>
          <a:bodyPr/>
          <a:lstStyle/>
          <a:p>
            <a:pPr marL="0" indent="0">
              <a:buNone/>
            </a:pPr>
            <a:r>
              <a:rPr lang="en-US" dirty="0" smtClean="0"/>
              <a:t>Try a slightly bigger example: Evaluate this BVTT</a:t>
            </a:r>
            <a:endParaRPr lang="en-US" dirty="0"/>
          </a:p>
        </p:txBody>
      </p:sp>
      <p:grpSp>
        <p:nvGrpSpPr>
          <p:cNvPr id="18" name="Group 17"/>
          <p:cNvGrpSpPr/>
          <p:nvPr/>
        </p:nvGrpSpPr>
        <p:grpSpPr>
          <a:xfrm>
            <a:off x="3483458" y="2269967"/>
            <a:ext cx="4346167" cy="3462653"/>
            <a:chOff x="0" y="0"/>
            <a:chExt cx="3014656" cy="2402050"/>
          </a:xfrm>
        </p:grpSpPr>
        <p:grpSp>
          <p:nvGrpSpPr>
            <p:cNvPr id="19" name="Group 18"/>
            <p:cNvGrpSpPr/>
            <p:nvPr/>
          </p:nvGrpSpPr>
          <p:grpSpPr>
            <a:xfrm>
              <a:off x="378139" y="0"/>
              <a:ext cx="2636517" cy="1678304"/>
              <a:chOff x="378139" y="0"/>
              <a:chExt cx="4950604" cy="3151964"/>
            </a:xfrm>
          </p:grpSpPr>
          <p:sp>
            <p:nvSpPr>
              <p:cNvPr id="24" name="Rectangle 23"/>
              <p:cNvSpPr/>
              <p:nvPr/>
            </p:nvSpPr>
            <p:spPr>
              <a:xfrm>
                <a:off x="2498424" y="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solidFill>
                      <a:srgbClr val="000000"/>
                    </a:solidFill>
                    <a:effectLst/>
                    <a:ea typeface="Times New Roman" panose="02020603050405020304" pitchFamily="18" charset="0"/>
                  </a:rPr>
                  <a:t>A</a:t>
                </a:r>
                <a:endParaRPr lang="en-US" sz="1200" dirty="0">
                  <a:effectLst/>
                  <a:latin typeface="Times New Roman" panose="02020603050405020304" pitchFamily="18" charset="0"/>
                  <a:ea typeface="Times New Roman" panose="02020603050405020304" pitchFamily="18" charset="0"/>
                </a:endParaRPr>
              </a:p>
            </p:txBody>
          </p:sp>
          <p:sp>
            <p:nvSpPr>
              <p:cNvPr id="25" name="Rectangle 24"/>
              <p:cNvSpPr/>
              <p:nvPr/>
            </p:nvSpPr>
            <p:spPr>
              <a:xfrm>
                <a:off x="1088173" y="115523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solidFill>
                      <a:srgbClr val="000000"/>
                    </a:solidFill>
                    <a:effectLst/>
                    <a:ea typeface="Times New Roman" panose="02020603050405020304" pitchFamily="18" charset="0"/>
                  </a:rPr>
                  <a:t>B</a:t>
                </a:r>
                <a:endParaRPr lang="en-US" sz="1200" dirty="0">
                  <a:effectLst/>
                  <a:latin typeface="Times New Roman" panose="02020603050405020304" pitchFamily="18" charset="0"/>
                  <a:ea typeface="Times New Roman" panose="02020603050405020304" pitchFamily="18" charset="0"/>
                </a:endParaRPr>
              </a:p>
            </p:txBody>
          </p:sp>
          <p:sp>
            <p:nvSpPr>
              <p:cNvPr id="26" name="Rectangle 25"/>
              <p:cNvSpPr/>
              <p:nvPr/>
            </p:nvSpPr>
            <p:spPr>
              <a:xfrm>
                <a:off x="3918492" y="1155232"/>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C</a:t>
                </a:r>
                <a:endParaRPr lang="en-US" sz="1200">
                  <a:effectLst/>
                  <a:latin typeface="Times New Roman" panose="02020603050405020304" pitchFamily="18" charset="0"/>
                  <a:ea typeface="Times New Roman" panose="02020603050405020304" pitchFamily="18" charset="0"/>
                </a:endParaRPr>
              </a:p>
            </p:txBody>
          </p:sp>
          <p:sp>
            <p:nvSpPr>
              <p:cNvPr id="27" name="Rectangle 26"/>
              <p:cNvSpPr/>
              <p:nvPr/>
            </p:nvSpPr>
            <p:spPr>
              <a:xfrm>
                <a:off x="378139"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D</a:t>
                </a:r>
                <a:endParaRPr lang="en-US" sz="1200">
                  <a:effectLst/>
                  <a:latin typeface="Times New Roman" panose="02020603050405020304" pitchFamily="18" charset="0"/>
                  <a:ea typeface="Times New Roman" panose="02020603050405020304" pitchFamily="18" charset="0"/>
                </a:endParaRPr>
              </a:p>
            </p:txBody>
          </p:sp>
          <p:sp>
            <p:nvSpPr>
              <p:cNvPr id="28" name="Rectangle 27"/>
              <p:cNvSpPr/>
              <p:nvPr/>
            </p:nvSpPr>
            <p:spPr>
              <a:xfrm>
                <a:off x="178839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E</a:t>
                </a:r>
                <a:endParaRPr lang="en-US" sz="1200">
                  <a:effectLst/>
                  <a:latin typeface="Times New Roman" panose="02020603050405020304" pitchFamily="18" charset="0"/>
                  <a:ea typeface="Times New Roman" panose="02020603050405020304" pitchFamily="18" charset="0"/>
                </a:endParaRPr>
              </a:p>
            </p:txBody>
          </p:sp>
          <p:sp>
            <p:nvSpPr>
              <p:cNvPr id="29" name="Rectangle 28"/>
              <p:cNvSpPr/>
              <p:nvPr/>
            </p:nvSpPr>
            <p:spPr>
              <a:xfrm>
                <a:off x="3208458" y="2514475"/>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F</a:t>
                </a:r>
                <a:endParaRPr lang="en-US" sz="1200">
                  <a:effectLst/>
                  <a:latin typeface="Times New Roman" panose="02020603050405020304" pitchFamily="18" charset="0"/>
                  <a:ea typeface="Times New Roman" panose="02020603050405020304" pitchFamily="18" charset="0"/>
                </a:endParaRPr>
              </a:p>
            </p:txBody>
          </p:sp>
          <p:sp>
            <p:nvSpPr>
              <p:cNvPr id="30" name="Rectangle 29"/>
              <p:cNvSpPr/>
              <p:nvPr/>
            </p:nvSpPr>
            <p:spPr>
              <a:xfrm>
                <a:off x="4618709"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G</a:t>
                </a:r>
                <a:endParaRPr lang="en-US" sz="1200">
                  <a:effectLst/>
                  <a:latin typeface="Times New Roman" panose="02020603050405020304" pitchFamily="18" charset="0"/>
                  <a:ea typeface="Times New Roman" panose="02020603050405020304" pitchFamily="18" charset="0"/>
                </a:endParaRPr>
              </a:p>
            </p:txBody>
          </p:sp>
          <p:cxnSp>
            <p:nvCxnSpPr>
              <p:cNvPr id="31" name="Straight Connector 30"/>
              <p:cNvCxnSpPr>
                <a:stCxn id="24" idx="2"/>
                <a:endCxn id="25" idx="0"/>
              </p:cNvCxnSpPr>
              <p:nvPr/>
            </p:nvCxnSpPr>
            <p:spPr>
              <a:xfrm flipH="1">
                <a:off x="1443190" y="637489"/>
                <a:ext cx="1410251" cy="5177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4" idx="2"/>
                <a:endCxn id="26" idx="0"/>
              </p:cNvCxnSpPr>
              <p:nvPr/>
            </p:nvCxnSpPr>
            <p:spPr>
              <a:xfrm>
                <a:off x="2853441" y="637489"/>
                <a:ext cx="1420068" cy="517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0"/>
                <a:endCxn id="25" idx="2"/>
              </p:cNvCxnSpPr>
              <p:nvPr/>
            </p:nvCxnSpPr>
            <p:spPr>
              <a:xfrm flipH="1" flipV="1">
                <a:off x="1443190" y="1792719"/>
                <a:ext cx="700217"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5" idx="2"/>
                <a:endCxn id="27" idx="0"/>
              </p:cNvCxnSpPr>
              <p:nvPr/>
            </p:nvCxnSpPr>
            <p:spPr>
              <a:xfrm flipH="1">
                <a:off x="733156" y="1792719"/>
                <a:ext cx="710034"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6" idx="2"/>
                <a:endCxn id="29" idx="0"/>
              </p:cNvCxnSpPr>
              <p:nvPr/>
            </p:nvCxnSpPr>
            <p:spPr>
              <a:xfrm flipH="1">
                <a:off x="3563475" y="1792721"/>
                <a:ext cx="710034" cy="7217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6" idx="2"/>
                <a:endCxn id="30" idx="0"/>
              </p:cNvCxnSpPr>
              <p:nvPr/>
            </p:nvCxnSpPr>
            <p:spPr>
              <a:xfrm>
                <a:off x="4273509" y="1792721"/>
                <a:ext cx="700217" cy="7217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0" y="2062611"/>
              <a:ext cx="378139" cy="339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H</a:t>
              </a:r>
              <a:endParaRPr lang="en-US" sz="1200">
                <a:effectLst/>
                <a:latin typeface="Times New Roman" panose="02020603050405020304" pitchFamily="18" charset="0"/>
                <a:ea typeface="Times New Roman" panose="02020603050405020304" pitchFamily="18" charset="0"/>
              </a:endParaRPr>
            </a:p>
          </p:txBody>
        </p:sp>
        <p:sp>
          <p:nvSpPr>
            <p:cNvPr id="21" name="Rectangle 20"/>
            <p:cNvSpPr/>
            <p:nvPr/>
          </p:nvSpPr>
          <p:spPr>
            <a:xfrm>
              <a:off x="751050" y="2062611"/>
              <a:ext cx="378139" cy="339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I</a:t>
              </a:r>
              <a:endParaRPr lang="en-US" sz="1200">
                <a:effectLst/>
                <a:latin typeface="Times New Roman" panose="02020603050405020304" pitchFamily="18" charset="0"/>
                <a:ea typeface="Times New Roman" panose="02020603050405020304" pitchFamily="18" charset="0"/>
              </a:endParaRPr>
            </a:p>
          </p:txBody>
        </p:sp>
        <p:cxnSp>
          <p:nvCxnSpPr>
            <p:cNvPr id="22" name="Straight Connector 21"/>
            <p:cNvCxnSpPr>
              <a:stCxn id="21" idx="0"/>
              <a:endCxn id="27" idx="2"/>
            </p:cNvCxnSpPr>
            <p:nvPr/>
          </p:nvCxnSpPr>
          <p:spPr>
            <a:xfrm flipH="1" flipV="1">
              <a:off x="567209" y="1678303"/>
              <a:ext cx="372911" cy="3843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7" idx="2"/>
              <a:endCxn id="20" idx="0"/>
            </p:cNvCxnSpPr>
            <p:nvPr/>
          </p:nvCxnSpPr>
          <p:spPr>
            <a:xfrm flipH="1">
              <a:off x="189070" y="1678303"/>
              <a:ext cx="378139" cy="3843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666438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Query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BVTT</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Is there anything wrong?</a:t>
            </a:r>
            <a:endParaRPr lang="en-US" dirty="0"/>
          </a:p>
        </p:txBody>
      </p:sp>
      <p:grpSp>
        <p:nvGrpSpPr>
          <p:cNvPr id="19" name="Group 18"/>
          <p:cNvGrpSpPr/>
          <p:nvPr/>
        </p:nvGrpSpPr>
        <p:grpSpPr>
          <a:xfrm>
            <a:off x="1951467" y="1825625"/>
            <a:ext cx="7322136" cy="3275983"/>
            <a:chOff x="2383267" y="2363561"/>
            <a:chExt cx="7322136" cy="3275983"/>
          </a:xfrm>
        </p:grpSpPr>
        <p:sp>
          <p:nvSpPr>
            <p:cNvPr id="38" name="Rectangle 37"/>
            <p:cNvSpPr/>
            <p:nvPr/>
          </p:nvSpPr>
          <p:spPr>
            <a:xfrm>
              <a:off x="6508231" y="3087147"/>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solidFill>
                    <a:srgbClr val="000000"/>
                  </a:solidFill>
                  <a:effectLst/>
                  <a:ea typeface="Times New Roman" panose="02020603050405020304" pitchFamily="18" charset="0"/>
                </a:rPr>
                <a:t>B-C</a:t>
              </a:r>
              <a:endParaRPr lang="en-US" sz="1200" dirty="0">
                <a:effectLst/>
                <a:latin typeface="Times New Roman" panose="02020603050405020304" pitchFamily="18" charset="0"/>
                <a:ea typeface="Times New Roman" panose="02020603050405020304" pitchFamily="18" charset="0"/>
              </a:endParaRPr>
            </a:p>
          </p:txBody>
        </p:sp>
        <p:sp>
          <p:nvSpPr>
            <p:cNvPr id="39" name="Rectangle 38"/>
            <p:cNvSpPr/>
            <p:nvPr/>
          </p:nvSpPr>
          <p:spPr>
            <a:xfrm>
              <a:off x="4791197" y="4127343"/>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solidFill>
                    <a:srgbClr val="000000"/>
                  </a:solidFill>
                  <a:effectLst/>
                  <a:ea typeface="Times New Roman" panose="02020603050405020304" pitchFamily="18" charset="0"/>
                </a:rPr>
                <a:t>D-G</a:t>
              </a:r>
              <a:endParaRPr lang="en-US" sz="1200" dirty="0">
                <a:effectLst/>
                <a:latin typeface="Times New Roman" panose="02020603050405020304" pitchFamily="18" charset="0"/>
                <a:ea typeface="Times New Roman" panose="02020603050405020304" pitchFamily="18" charset="0"/>
              </a:endParaRPr>
            </a:p>
          </p:txBody>
        </p:sp>
        <p:sp>
          <p:nvSpPr>
            <p:cNvPr id="40" name="Rectangle 39"/>
            <p:cNvSpPr/>
            <p:nvPr/>
          </p:nvSpPr>
          <p:spPr>
            <a:xfrm>
              <a:off x="6621907" y="2363561"/>
              <a:ext cx="454708"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A</a:t>
              </a:r>
              <a:endParaRPr lang="en-US" sz="1200">
                <a:effectLst/>
                <a:latin typeface="Times New Roman" panose="02020603050405020304" pitchFamily="18" charset="0"/>
                <a:ea typeface="Times New Roman" panose="02020603050405020304" pitchFamily="18" charset="0"/>
              </a:endParaRPr>
            </a:p>
          </p:txBody>
        </p:sp>
        <p:sp>
          <p:nvSpPr>
            <p:cNvPr id="41" name="Rectangle 40"/>
            <p:cNvSpPr/>
            <p:nvPr/>
          </p:nvSpPr>
          <p:spPr>
            <a:xfrm>
              <a:off x="2859718" y="4123342"/>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D-F</a:t>
              </a:r>
              <a:endParaRPr lang="en-US" sz="1200">
                <a:effectLst/>
                <a:latin typeface="Times New Roman" panose="02020603050405020304" pitchFamily="18" charset="0"/>
                <a:ea typeface="Times New Roman" panose="02020603050405020304" pitchFamily="18" charset="0"/>
              </a:endParaRPr>
            </a:p>
          </p:txBody>
        </p:sp>
        <p:sp>
          <p:nvSpPr>
            <p:cNvPr id="42" name="Rectangle 41"/>
            <p:cNvSpPr/>
            <p:nvPr/>
          </p:nvSpPr>
          <p:spPr>
            <a:xfrm>
              <a:off x="5961749" y="4123181"/>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E-F</a:t>
              </a:r>
              <a:endParaRPr lang="en-US" sz="1200">
                <a:effectLst/>
                <a:latin typeface="Times New Roman" panose="02020603050405020304" pitchFamily="18" charset="0"/>
                <a:ea typeface="Times New Roman" panose="02020603050405020304" pitchFamily="18" charset="0"/>
              </a:endParaRPr>
            </a:p>
          </p:txBody>
        </p:sp>
        <p:sp>
          <p:nvSpPr>
            <p:cNvPr id="43" name="Rectangle 42"/>
            <p:cNvSpPr/>
            <p:nvPr/>
          </p:nvSpPr>
          <p:spPr>
            <a:xfrm>
              <a:off x="7098824" y="4116014"/>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E-G</a:t>
              </a:r>
              <a:endParaRPr lang="en-US" sz="1200">
                <a:effectLst/>
                <a:latin typeface="Times New Roman" panose="02020603050405020304" pitchFamily="18" charset="0"/>
                <a:ea typeface="Times New Roman" panose="02020603050405020304" pitchFamily="18" charset="0"/>
              </a:endParaRPr>
            </a:p>
          </p:txBody>
        </p:sp>
        <p:cxnSp>
          <p:nvCxnSpPr>
            <p:cNvPr id="44" name="Straight Connector 43"/>
            <p:cNvCxnSpPr>
              <a:stCxn id="40" idx="2"/>
              <a:endCxn id="38" idx="0"/>
            </p:cNvCxnSpPr>
            <p:nvPr/>
          </p:nvCxnSpPr>
          <p:spPr>
            <a:xfrm>
              <a:off x="6849261" y="2771693"/>
              <a:ext cx="1" cy="3154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8" idx="2"/>
              <a:endCxn id="41" idx="0"/>
            </p:cNvCxnSpPr>
            <p:nvPr/>
          </p:nvCxnSpPr>
          <p:spPr>
            <a:xfrm flipH="1">
              <a:off x="3200750" y="3495279"/>
              <a:ext cx="3648513" cy="6280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8" idx="2"/>
              <a:endCxn id="39" idx="0"/>
            </p:cNvCxnSpPr>
            <p:nvPr/>
          </p:nvCxnSpPr>
          <p:spPr>
            <a:xfrm flipH="1">
              <a:off x="5132228" y="3495278"/>
              <a:ext cx="1717034" cy="6320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8" idx="2"/>
              <a:endCxn id="42" idx="0"/>
            </p:cNvCxnSpPr>
            <p:nvPr/>
          </p:nvCxnSpPr>
          <p:spPr>
            <a:xfrm flipH="1">
              <a:off x="6302781" y="3495279"/>
              <a:ext cx="546482" cy="6279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2"/>
              <a:endCxn id="43" idx="0"/>
            </p:cNvCxnSpPr>
            <p:nvPr/>
          </p:nvCxnSpPr>
          <p:spPr>
            <a:xfrm>
              <a:off x="6849263" y="3495279"/>
              <a:ext cx="590593" cy="6207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139497" y="4123181"/>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solidFill>
                    <a:srgbClr val="000000"/>
                  </a:solidFill>
                  <a:effectLst/>
                  <a:ea typeface="Times New Roman" panose="02020603050405020304" pitchFamily="18" charset="0"/>
                </a:rPr>
                <a:t>D-E</a:t>
              </a:r>
              <a:endParaRPr lang="en-US" sz="1200" dirty="0">
                <a:effectLst/>
                <a:latin typeface="Times New Roman" panose="02020603050405020304" pitchFamily="18" charset="0"/>
                <a:ea typeface="Times New Roman" panose="02020603050405020304" pitchFamily="18" charset="0"/>
              </a:endParaRPr>
            </a:p>
          </p:txBody>
        </p:sp>
        <p:sp>
          <p:nvSpPr>
            <p:cNvPr id="50" name="Rectangle 49"/>
            <p:cNvSpPr/>
            <p:nvPr/>
          </p:nvSpPr>
          <p:spPr>
            <a:xfrm>
              <a:off x="9023340" y="4127340"/>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F-G</a:t>
              </a:r>
              <a:endParaRPr lang="en-US" sz="1200">
                <a:effectLst/>
                <a:latin typeface="Times New Roman" panose="02020603050405020304" pitchFamily="18" charset="0"/>
                <a:ea typeface="Times New Roman" panose="02020603050405020304" pitchFamily="18" charset="0"/>
              </a:endParaRPr>
            </a:p>
          </p:txBody>
        </p:sp>
        <p:cxnSp>
          <p:nvCxnSpPr>
            <p:cNvPr id="51" name="Straight Connector 50"/>
            <p:cNvCxnSpPr>
              <a:stCxn id="38" idx="2"/>
              <a:endCxn id="49" idx="0"/>
            </p:cNvCxnSpPr>
            <p:nvPr/>
          </p:nvCxnSpPr>
          <p:spPr>
            <a:xfrm>
              <a:off x="6849263" y="3495279"/>
              <a:ext cx="1631266" cy="6279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8" idx="2"/>
              <a:endCxn id="50" idx="0"/>
            </p:cNvCxnSpPr>
            <p:nvPr/>
          </p:nvCxnSpPr>
          <p:spPr>
            <a:xfrm>
              <a:off x="6849262" y="3495278"/>
              <a:ext cx="2515109" cy="632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2383267" y="5230895"/>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H-F</a:t>
              </a:r>
              <a:endParaRPr lang="en-US" sz="1200">
                <a:effectLst/>
                <a:latin typeface="Times New Roman" panose="02020603050405020304" pitchFamily="18" charset="0"/>
                <a:ea typeface="Times New Roman" panose="02020603050405020304" pitchFamily="18" charset="0"/>
              </a:endParaRPr>
            </a:p>
          </p:txBody>
        </p:sp>
        <p:cxnSp>
          <p:nvCxnSpPr>
            <p:cNvPr id="54" name="Straight Connector 53"/>
            <p:cNvCxnSpPr>
              <a:stCxn id="41" idx="2"/>
              <a:endCxn id="53" idx="0"/>
            </p:cNvCxnSpPr>
            <p:nvPr/>
          </p:nvCxnSpPr>
          <p:spPr>
            <a:xfrm flipH="1">
              <a:off x="2724299" y="4531474"/>
              <a:ext cx="476451" cy="6994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343414" y="5230895"/>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I-F</a:t>
              </a:r>
              <a:endParaRPr lang="en-US" sz="1200">
                <a:effectLst/>
                <a:latin typeface="Times New Roman" panose="02020603050405020304" pitchFamily="18" charset="0"/>
                <a:ea typeface="Times New Roman" panose="02020603050405020304" pitchFamily="18" charset="0"/>
              </a:endParaRPr>
            </a:p>
          </p:txBody>
        </p:sp>
        <p:cxnSp>
          <p:nvCxnSpPr>
            <p:cNvPr id="56" name="Straight Connector 55"/>
            <p:cNvCxnSpPr>
              <a:stCxn id="41" idx="2"/>
              <a:endCxn id="55" idx="0"/>
            </p:cNvCxnSpPr>
            <p:nvPr/>
          </p:nvCxnSpPr>
          <p:spPr>
            <a:xfrm>
              <a:off x="3200750" y="4531474"/>
              <a:ext cx="483696" cy="6994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4306078" y="5230895"/>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H-G</a:t>
              </a:r>
              <a:endParaRPr lang="en-US" sz="1200">
                <a:effectLst/>
                <a:latin typeface="Times New Roman" panose="02020603050405020304" pitchFamily="18" charset="0"/>
                <a:ea typeface="Times New Roman" panose="02020603050405020304" pitchFamily="18" charset="0"/>
              </a:endParaRPr>
            </a:p>
          </p:txBody>
        </p:sp>
        <p:sp>
          <p:nvSpPr>
            <p:cNvPr id="58" name="Rectangle 57"/>
            <p:cNvSpPr/>
            <p:nvPr/>
          </p:nvSpPr>
          <p:spPr>
            <a:xfrm>
              <a:off x="5266225" y="5230895"/>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I-G</a:t>
              </a:r>
              <a:endParaRPr lang="en-US" sz="1200">
                <a:effectLst/>
                <a:latin typeface="Times New Roman" panose="02020603050405020304" pitchFamily="18" charset="0"/>
                <a:ea typeface="Times New Roman" panose="02020603050405020304" pitchFamily="18" charset="0"/>
              </a:endParaRPr>
            </a:p>
          </p:txBody>
        </p:sp>
        <p:cxnSp>
          <p:nvCxnSpPr>
            <p:cNvPr id="59" name="Straight Connector 58"/>
            <p:cNvCxnSpPr>
              <a:stCxn id="39" idx="2"/>
              <a:endCxn id="57" idx="0"/>
            </p:cNvCxnSpPr>
            <p:nvPr/>
          </p:nvCxnSpPr>
          <p:spPr>
            <a:xfrm flipH="1">
              <a:off x="4647110" y="4535475"/>
              <a:ext cx="485119" cy="6954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9" idx="2"/>
              <a:endCxn id="58" idx="0"/>
            </p:cNvCxnSpPr>
            <p:nvPr/>
          </p:nvCxnSpPr>
          <p:spPr>
            <a:xfrm>
              <a:off x="5132229" y="4535475"/>
              <a:ext cx="475028" cy="6954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7659423" y="5231412"/>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H-E</a:t>
              </a:r>
              <a:endParaRPr lang="en-US" sz="1200">
                <a:effectLst/>
                <a:latin typeface="Times New Roman" panose="02020603050405020304" pitchFamily="18" charset="0"/>
                <a:ea typeface="Times New Roman" panose="02020603050405020304" pitchFamily="18" charset="0"/>
              </a:endParaRPr>
            </a:p>
          </p:txBody>
        </p:sp>
        <p:sp>
          <p:nvSpPr>
            <p:cNvPr id="66" name="Rectangle 65"/>
            <p:cNvSpPr/>
            <p:nvPr/>
          </p:nvSpPr>
          <p:spPr>
            <a:xfrm>
              <a:off x="8619570" y="5230895"/>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I-E</a:t>
              </a:r>
              <a:endParaRPr lang="en-US" sz="1200">
                <a:effectLst/>
                <a:latin typeface="Times New Roman" panose="02020603050405020304" pitchFamily="18" charset="0"/>
                <a:ea typeface="Times New Roman" panose="02020603050405020304" pitchFamily="18" charset="0"/>
              </a:endParaRPr>
            </a:p>
          </p:txBody>
        </p:sp>
        <p:cxnSp>
          <p:nvCxnSpPr>
            <p:cNvPr id="68" name="Straight Connector 67"/>
            <p:cNvCxnSpPr>
              <a:stCxn id="49" idx="2"/>
              <a:endCxn id="65" idx="0"/>
            </p:cNvCxnSpPr>
            <p:nvPr/>
          </p:nvCxnSpPr>
          <p:spPr>
            <a:xfrm flipH="1">
              <a:off x="8000455" y="4531313"/>
              <a:ext cx="480074" cy="7000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49" idx="2"/>
              <a:endCxn id="66" idx="0"/>
            </p:cNvCxnSpPr>
            <p:nvPr/>
          </p:nvCxnSpPr>
          <p:spPr>
            <a:xfrm>
              <a:off x="8480529" y="4531313"/>
              <a:ext cx="480073" cy="699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5062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Height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height of a leaf node is 0</a:t>
            </a:r>
          </a:p>
          <a:p>
            <a:pPr marL="0" indent="0">
              <a:buNone/>
            </a:pPr>
            <a:r>
              <a:rPr lang="en-US" dirty="0" smtClean="0"/>
              <a:t>An internal node has a height of one </a:t>
            </a:r>
          </a:p>
          <a:p>
            <a:pPr marL="0" indent="0">
              <a:buNone/>
            </a:pPr>
            <a:r>
              <a:rPr lang="en-US" dirty="0" smtClean="0"/>
              <a:t>more than its largest child</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*Height won’t be important until we get to balancing</a:t>
            </a:r>
            <a:endParaRPr lang="en-US" dirty="0"/>
          </a:p>
        </p:txBody>
      </p:sp>
      <p:pic>
        <p:nvPicPr>
          <p:cNvPr id="4" name="Picture 3"/>
          <p:cNvPicPr>
            <a:picLocks noChangeAspect="1"/>
          </p:cNvPicPr>
          <p:nvPr/>
        </p:nvPicPr>
        <p:blipFill>
          <a:blip r:embed="rId3"/>
          <a:stretch>
            <a:fillRect/>
          </a:stretch>
        </p:blipFill>
        <p:spPr>
          <a:xfrm>
            <a:off x="7334085" y="1131594"/>
            <a:ext cx="3011697" cy="4010701"/>
          </a:xfrm>
          <a:prstGeom prst="rect">
            <a:avLst/>
          </a:prstGeom>
        </p:spPr>
      </p:pic>
    </p:spTree>
    <p:extLst>
      <p:ext uri="{BB962C8B-B14F-4D97-AF65-F5344CB8AC3E}">
        <p14:creationId xmlns:p14="http://schemas.microsoft.com/office/powerpoint/2010/main" val="31295496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Query</a:t>
            </a:r>
            <a:endParaRPr lang="en-US" dirty="0"/>
          </a:p>
        </p:txBody>
      </p:sp>
      <p:sp>
        <p:nvSpPr>
          <p:cNvPr id="3" name="Content Placeholder 2"/>
          <p:cNvSpPr>
            <a:spLocks noGrp="1"/>
          </p:cNvSpPr>
          <p:nvPr>
            <p:ph idx="1"/>
          </p:nvPr>
        </p:nvSpPr>
        <p:spPr>
          <a:xfrm>
            <a:off x="838200" y="1598829"/>
            <a:ext cx="3505200" cy="639063"/>
          </a:xfrm>
        </p:spPr>
        <p:txBody>
          <a:bodyPr>
            <a:normAutofit/>
          </a:bodyPr>
          <a:lstStyle/>
          <a:p>
            <a:pPr marL="0" indent="0">
              <a:buNone/>
            </a:pPr>
            <a:r>
              <a:rPr lang="en-US" dirty="0" smtClean="0"/>
              <a:t>Given the leaf nodes:</a:t>
            </a:r>
            <a:endParaRPr lang="en-US" dirty="0"/>
          </a:p>
        </p:txBody>
      </p:sp>
      <p:grpSp>
        <p:nvGrpSpPr>
          <p:cNvPr id="4" name="Group 3"/>
          <p:cNvGrpSpPr/>
          <p:nvPr/>
        </p:nvGrpSpPr>
        <p:grpSpPr>
          <a:xfrm>
            <a:off x="4167342" y="1570317"/>
            <a:ext cx="2749237" cy="501012"/>
            <a:chOff x="4167342" y="1570317"/>
            <a:chExt cx="2749237" cy="501012"/>
          </a:xfrm>
        </p:grpSpPr>
        <p:sp>
          <p:nvSpPr>
            <p:cNvPr id="67" name="Rectangle 66"/>
            <p:cNvSpPr/>
            <p:nvPr/>
          </p:nvSpPr>
          <p:spPr>
            <a:xfrm>
              <a:off x="5265052" y="1577553"/>
              <a:ext cx="548640" cy="4937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E</a:t>
              </a:r>
              <a:endParaRPr lang="en-US" sz="1200">
                <a:effectLst/>
                <a:latin typeface="Times New Roman" panose="02020603050405020304" pitchFamily="18" charset="0"/>
                <a:ea typeface="Times New Roman" panose="02020603050405020304" pitchFamily="18" charset="0"/>
              </a:endParaRPr>
            </a:p>
          </p:txBody>
        </p:sp>
        <p:sp>
          <p:nvSpPr>
            <p:cNvPr id="70" name="Rectangle 69"/>
            <p:cNvSpPr/>
            <p:nvPr/>
          </p:nvSpPr>
          <p:spPr>
            <a:xfrm>
              <a:off x="5814240" y="1573471"/>
              <a:ext cx="548640" cy="4937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F</a:t>
              </a:r>
              <a:endParaRPr lang="en-US" sz="1200">
                <a:effectLst/>
                <a:latin typeface="Times New Roman" panose="02020603050405020304" pitchFamily="18" charset="0"/>
                <a:ea typeface="Times New Roman" panose="02020603050405020304" pitchFamily="18" charset="0"/>
              </a:endParaRPr>
            </a:p>
          </p:txBody>
        </p:sp>
        <p:sp>
          <p:nvSpPr>
            <p:cNvPr id="71" name="Rectangle 70"/>
            <p:cNvSpPr/>
            <p:nvPr/>
          </p:nvSpPr>
          <p:spPr>
            <a:xfrm>
              <a:off x="6367939" y="1572490"/>
              <a:ext cx="548640" cy="4937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G</a:t>
              </a:r>
              <a:endParaRPr lang="en-US" sz="1200">
                <a:effectLst/>
                <a:latin typeface="Times New Roman" panose="02020603050405020304" pitchFamily="18" charset="0"/>
                <a:ea typeface="Times New Roman" panose="02020603050405020304" pitchFamily="18" charset="0"/>
              </a:endParaRPr>
            </a:p>
          </p:txBody>
        </p:sp>
        <p:sp>
          <p:nvSpPr>
            <p:cNvPr id="34" name="Rectangle 33"/>
            <p:cNvSpPr/>
            <p:nvPr/>
          </p:nvSpPr>
          <p:spPr>
            <a:xfrm>
              <a:off x="4167342" y="1573471"/>
              <a:ext cx="548640" cy="4937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H</a:t>
              </a:r>
              <a:endParaRPr lang="en-US" sz="1200">
                <a:effectLst/>
                <a:latin typeface="Times New Roman" panose="02020603050405020304" pitchFamily="18" charset="0"/>
                <a:ea typeface="Times New Roman" panose="02020603050405020304" pitchFamily="18" charset="0"/>
              </a:endParaRPr>
            </a:p>
          </p:txBody>
        </p:sp>
        <p:sp>
          <p:nvSpPr>
            <p:cNvPr id="35" name="Rectangle 34"/>
            <p:cNvSpPr/>
            <p:nvPr/>
          </p:nvSpPr>
          <p:spPr>
            <a:xfrm>
              <a:off x="4715982" y="1570317"/>
              <a:ext cx="548640" cy="4937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I</a:t>
              </a:r>
              <a:endParaRPr lang="en-US" sz="1200">
                <a:effectLst/>
                <a:latin typeface="Times New Roman" panose="02020603050405020304" pitchFamily="18" charset="0"/>
                <a:ea typeface="Times New Roman" panose="02020603050405020304" pitchFamily="18" charset="0"/>
              </a:endParaRPr>
            </a:p>
          </p:txBody>
        </p:sp>
      </p:grpSp>
      <p:grpSp>
        <p:nvGrpSpPr>
          <p:cNvPr id="5" name="Group 4"/>
          <p:cNvGrpSpPr/>
          <p:nvPr/>
        </p:nvGrpSpPr>
        <p:grpSpPr>
          <a:xfrm>
            <a:off x="1722866" y="3318410"/>
            <a:ext cx="6171542" cy="412419"/>
            <a:chOff x="859266" y="4370832"/>
            <a:chExt cx="6171542" cy="412419"/>
          </a:xfrm>
        </p:grpSpPr>
        <p:sp>
          <p:nvSpPr>
            <p:cNvPr id="78" name="Rectangle 77"/>
            <p:cNvSpPr/>
            <p:nvPr/>
          </p:nvSpPr>
          <p:spPr>
            <a:xfrm>
              <a:off x="3604640" y="4371771"/>
              <a:ext cx="685800" cy="411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E-F</a:t>
              </a:r>
              <a:endParaRPr lang="en-US" sz="1200">
                <a:effectLst/>
                <a:latin typeface="Times New Roman" panose="02020603050405020304" pitchFamily="18" charset="0"/>
                <a:ea typeface="Times New Roman" panose="02020603050405020304" pitchFamily="18" charset="0"/>
              </a:endParaRPr>
            </a:p>
          </p:txBody>
        </p:sp>
        <p:sp>
          <p:nvSpPr>
            <p:cNvPr id="79" name="Rectangle 78"/>
            <p:cNvSpPr/>
            <p:nvPr/>
          </p:nvSpPr>
          <p:spPr>
            <a:xfrm>
              <a:off x="4286664" y="4370832"/>
              <a:ext cx="685800" cy="411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E-G</a:t>
              </a:r>
              <a:endParaRPr lang="en-US" sz="1200">
                <a:effectLst/>
                <a:latin typeface="Times New Roman" panose="02020603050405020304" pitchFamily="18" charset="0"/>
                <a:ea typeface="Times New Roman" panose="02020603050405020304" pitchFamily="18" charset="0"/>
              </a:endParaRPr>
            </a:p>
          </p:txBody>
        </p:sp>
        <p:sp>
          <p:nvSpPr>
            <p:cNvPr id="80" name="Rectangle 79"/>
            <p:cNvSpPr/>
            <p:nvPr/>
          </p:nvSpPr>
          <p:spPr>
            <a:xfrm>
              <a:off x="6345008" y="4370832"/>
              <a:ext cx="685800" cy="411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solidFill>
                    <a:srgbClr val="000000"/>
                  </a:solidFill>
                  <a:effectLst/>
                  <a:ea typeface="Times New Roman" panose="02020603050405020304" pitchFamily="18" charset="0"/>
                </a:rPr>
                <a:t>F-G</a:t>
              </a:r>
              <a:endParaRPr lang="en-US" sz="1200" dirty="0">
                <a:effectLst/>
                <a:latin typeface="Times New Roman" panose="02020603050405020304" pitchFamily="18" charset="0"/>
                <a:ea typeface="Times New Roman" panose="02020603050405020304" pitchFamily="18" charset="0"/>
              </a:endParaRPr>
            </a:p>
          </p:txBody>
        </p:sp>
        <p:sp>
          <p:nvSpPr>
            <p:cNvPr id="81" name="Rectangle 80"/>
            <p:cNvSpPr/>
            <p:nvPr/>
          </p:nvSpPr>
          <p:spPr>
            <a:xfrm>
              <a:off x="859266" y="4370832"/>
              <a:ext cx="685800" cy="411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H-F</a:t>
              </a:r>
              <a:endParaRPr lang="en-US" sz="1200">
                <a:effectLst/>
                <a:latin typeface="Times New Roman" panose="02020603050405020304" pitchFamily="18" charset="0"/>
                <a:ea typeface="Times New Roman" panose="02020603050405020304" pitchFamily="18" charset="0"/>
              </a:endParaRPr>
            </a:p>
          </p:txBody>
        </p:sp>
        <p:sp>
          <p:nvSpPr>
            <p:cNvPr id="82" name="Rectangle 81"/>
            <p:cNvSpPr/>
            <p:nvPr/>
          </p:nvSpPr>
          <p:spPr>
            <a:xfrm>
              <a:off x="1552503" y="4370832"/>
              <a:ext cx="685800" cy="411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I-F</a:t>
              </a:r>
              <a:endParaRPr lang="en-US" sz="1200">
                <a:effectLst/>
                <a:latin typeface="Times New Roman" panose="02020603050405020304" pitchFamily="18" charset="0"/>
                <a:ea typeface="Times New Roman" panose="02020603050405020304" pitchFamily="18" charset="0"/>
              </a:endParaRPr>
            </a:p>
          </p:txBody>
        </p:sp>
        <p:sp>
          <p:nvSpPr>
            <p:cNvPr id="83" name="Rectangle 82"/>
            <p:cNvSpPr/>
            <p:nvPr/>
          </p:nvSpPr>
          <p:spPr>
            <a:xfrm>
              <a:off x="2238302" y="4370832"/>
              <a:ext cx="685800" cy="411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solidFill>
                    <a:srgbClr val="000000"/>
                  </a:solidFill>
                  <a:effectLst/>
                  <a:ea typeface="Times New Roman" panose="02020603050405020304" pitchFamily="18" charset="0"/>
                </a:rPr>
                <a:t>H-G</a:t>
              </a:r>
              <a:endParaRPr lang="en-US" sz="1200" dirty="0">
                <a:effectLst/>
                <a:latin typeface="Times New Roman" panose="02020603050405020304" pitchFamily="18" charset="0"/>
                <a:ea typeface="Times New Roman" panose="02020603050405020304" pitchFamily="18" charset="0"/>
              </a:endParaRPr>
            </a:p>
          </p:txBody>
        </p:sp>
        <p:sp>
          <p:nvSpPr>
            <p:cNvPr id="84" name="Rectangle 83"/>
            <p:cNvSpPr/>
            <p:nvPr/>
          </p:nvSpPr>
          <p:spPr>
            <a:xfrm>
              <a:off x="2915103" y="4370832"/>
              <a:ext cx="685800" cy="411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I-G</a:t>
              </a:r>
              <a:endParaRPr lang="en-US" sz="1200">
                <a:effectLst/>
                <a:latin typeface="Times New Roman" panose="02020603050405020304" pitchFamily="18" charset="0"/>
                <a:ea typeface="Times New Roman" panose="02020603050405020304" pitchFamily="18" charset="0"/>
              </a:endParaRPr>
            </a:p>
          </p:txBody>
        </p:sp>
        <p:sp>
          <p:nvSpPr>
            <p:cNvPr id="85" name="Rectangle 84"/>
            <p:cNvSpPr/>
            <p:nvPr/>
          </p:nvSpPr>
          <p:spPr>
            <a:xfrm>
              <a:off x="4981174" y="4370832"/>
              <a:ext cx="685800" cy="411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H-E</a:t>
              </a:r>
              <a:endParaRPr lang="en-US" sz="1200">
                <a:effectLst/>
                <a:latin typeface="Times New Roman" panose="02020603050405020304" pitchFamily="18" charset="0"/>
                <a:ea typeface="Times New Roman" panose="02020603050405020304" pitchFamily="18" charset="0"/>
              </a:endParaRPr>
            </a:p>
          </p:txBody>
        </p:sp>
        <p:sp>
          <p:nvSpPr>
            <p:cNvPr id="86" name="Rectangle 85"/>
            <p:cNvSpPr/>
            <p:nvPr/>
          </p:nvSpPr>
          <p:spPr>
            <a:xfrm>
              <a:off x="5669439" y="4370832"/>
              <a:ext cx="685800" cy="411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I-E</a:t>
              </a:r>
              <a:endParaRPr lang="en-US" sz="1200">
                <a:effectLst/>
                <a:latin typeface="Times New Roman" panose="02020603050405020304" pitchFamily="18" charset="0"/>
                <a:ea typeface="Times New Roman" panose="02020603050405020304" pitchFamily="18" charset="0"/>
              </a:endParaRPr>
            </a:p>
          </p:txBody>
        </p:sp>
      </p:grpSp>
      <p:sp>
        <p:nvSpPr>
          <p:cNvPr id="87" name="Content Placeholder 2"/>
          <p:cNvSpPr txBox="1">
            <a:spLocks/>
          </p:cNvSpPr>
          <p:nvPr/>
        </p:nvSpPr>
        <p:spPr>
          <a:xfrm>
            <a:off x="816808" y="2664829"/>
            <a:ext cx="3505200" cy="639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We found the pairs:</a:t>
            </a:r>
            <a:endParaRPr lang="en-US" dirty="0"/>
          </a:p>
        </p:txBody>
      </p:sp>
      <p:sp>
        <p:nvSpPr>
          <p:cNvPr id="88" name="Content Placeholder 2"/>
          <p:cNvSpPr txBox="1">
            <a:spLocks/>
          </p:cNvSpPr>
          <p:nvPr/>
        </p:nvSpPr>
        <p:spPr>
          <a:xfrm>
            <a:off x="838200" y="4810408"/>
            <a:ext cx="3505200" cy="639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What’s missing?</a:t>
            </a:r>
            <a:endParaRPr lang="en-US" dirty="0"/>
          </a:p>
        </p:txBody>
      </p:sp>
    </p:spTree>
    <p:extLst>
      <p:ext uri="{BB962C8B-B14F-4D97-AF65-F5344CB8AC3E}">
        <p14:creationId xmlns:p14="http://schemas.microsoft.com/office/powerpoint/2010/main" val="3637401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Query</a:t>
            </a:r>
            <a:endParaRPr lang="en-US" dirty="0"/>
          </a:p>
        </p:txBody>
      </p:sp>
      <p:sp>
        <p:nvSpPr>
          <p:cNvPr id="3" name="Content Placeholder 2"/>
          <p:cNvSpPr>
            <a:spLocks noGrp="1"/>
          </p:cNvSpPr>
          <p:nvPr>
            <p:ph idx="1"/>
          </p:nvPr>
        </p:nvSpPr>
        <p:spPr>
          <a:xfrm>
            <a:off x="838200" y="1598829"/>
            <a:ext cx="3505200" cy="639063"/>
          </a:xfrm>
        </p:spPr>
        <p:txBody>
          <a:bodyPr>
            <a:normAutofit/>
          </a:bodyPr>
          <a:lstStyle/>
          <a:p>
            <a:pPr marL="0" indent="0">
              <a:buNone/>
            </a:pPr>
            <a:r>
              <a:rPr lang="en-US" dirty="0" smtClean="0"/>
              <a:t>We never tested </a:t>
            </a:r>
            <a:endParaRPr lang="en-US" dirty="0"/>
          </a:p>
        </p:txBody>
      </p:sp>
      <p:sp>
        <p:nvSpPr>
          <p:cNvPr id="81" name="Rectangle 80"/>
          <p:cNvSpPr/>
          <p:nvPr/>
        </p:nvSpPr>
        <p:spPr>
          <a:xfrm>
            <a:off x="3437291" y="1617212"/>
            <a:ext cx="685800" cy="411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solidFill>
                  <a:srgbClr val="000000"/>
                </a:solidFill>
                <a:effectLst/>
                <a:ea typeface="Times New Roman" panose="02020603050405020304" pitchFamily="18" charset="0"/>
              </a:rPr>
              <a:t>H-I</a:t>
            </a:r>
            <a:endParaRPr lang="en-US" sz="1200" dirty="0">
              <a:effectLst/>
              <a:latin typeface="Times New Roman" panose="02020603050405020304" pitchFamily="18" charset="0"/>
              <a:ea typeface="Times New Roman" panose="02020603050405020304" pitchFamily="18" charset="0"/>
            </a:endParaRPr>
          </a:p>
        </p:txBody>
      </p:sp>
      <p:sp>
        <p:nvSpPr>
          <p:cNvPr id="88" name="Content Placeholder 2"/>
          <p:cNvSpPr txBox="1">
            <a:spLocks/>
          </p:cNvSpPr>
          <p:nvPr/>
        </p:nvSpPr>
        <p:spPr>
          <a:xfrm>
            <a:off x="939799" y="4810408"/>
            <a:ext cx="6375251" cy="1615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How can we fix this?</a:t>
            </a:r>
          </a:p>
          <a:p>
            <a:pPr marL="0" indent="0">
              <a:buFont typeface="Arial" panose="020B0604020202020204" pitchFamily="34" charset="0"/>
              <a:buNone/>
            </a:pPr>
            <a:r>
              <a:rPr lang="en-US" dirty="0" smtClean="0"/>
              <a:t>Modify case 2 to check the two children?</a:t>
            </a:r>
            <a:endParaRPr lang="en-US" dirty="0"/>
          </a:p>
        </p:txBody>
      </p:sp>
      <p:grpSp>
        <p:nvGrpSpPr>
          <p:cNvPr id="22" name="Group 21"/>
          <p:cNvGrpSpPr/>
          <p:nvPr/>
        </p:nvGrpSpPr>
        <p:grpSpPr>
          <a:xfrm>
            <a:off x="6497318" y="1347755"/>
            <a:ext cx="4346167" cy="3462653"/>
            <a:chOff x="0" y="0"/>
            <a:chExt cx="3014656" cy="2402050"/>
          </a:xfrm>
        </p:grpSpPr>
        <p:grpSp>
          <p:nvGrpSpPr>
            <p:cNvPr id="23" name="Group 22"/>
            <p:cNvGrpSpPr/>
            <p:nvPr/>
          </p:nvGrpSpPr>
          <p:grpSpPr>
            <a:xfrm>
              <a:off x="378139" y="0"/>
              <a:ext cx="2636517" cy="1678304"/>
              <a:chOff x="378139" y="0"/>
              <a:chExt cx="4950604" cy="3151964"/>
            </a:xfrm>
          </p:grpSpPr>
          <p:sp>
            <p:nvSpPr>
              <p:cNvPr id="28" name="Rectangle 27"/>
              <p:cNvSpPr/>
              <p:nvPr/>
            </p:nvSpPr>
            <p:spPr>
              <a:xfrm>
                <a:off x="2498424" y="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solidFill>
                      <a:srgbClr val="000000"/>
                    </a:solidFill>
                    <a:effectLst/>
                    <a:ea typeface="Times New Roman" panose="02020603050405020304" pitchFamily="18" charset="0"/>
                  </a:rPr>
                  <a:t>A</a:t>
                </a:r>
                <a:endParaRPr lang="en-US" sz="1200" dirty="0">
                  <a:effectLst/>
                  <a:latin typeface="Times New Roman" panose="02020603050405020304" pitchFamily="18" charset="0"/>
                  <a:ea typeface="Times New Roman" panose="02020603050405020304" pitchFamily="18" charset="0"/>
                </a:endParaRPr>
              </a:p>
            </p:txBody>
          </p:sp>
          <p:sp>
            <p:nvSpPr>
              <p:cNvPr id="29" name="Rectangle 28"/>
              <p:cNvSpPr/>
              <p:nvPr/>
            </p:nvSpPr>
            <p:spPr>
              <a:xfrm>
                <a:off x="1088173" y="115523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solidFill>
                      <a:srgbClr val="000000"/>
                    </a:solidFill>
                    <a:effectLst/>
                    <a:ea typeface="Times New Roman" panose="02020603050405020304" pitchFamily="18" charset="0"/>
                  </a:rPr>
                  <a:t>B</a:t>
                </a:r>
                <a:endParaRPr lang="en-US" sz="1200" dirty="0">
                  <a:effectLst/>
                  <a:latin typeface="Times New Roman" panose="02020603050405020304" pitchFamily="18" charset="0"/>
                  <a:ea typeface="Times New Roman" panose="02020603050405020304" pitchFamily="18" charset="0"/>
                </a:endParaRPr>
              </a:p>
            </p:txBody>
          </p:sp>
          <p:sp>
            <p:nvSpPr>
              <p:cNvPr id="30" name="Rectangle 29"/>
              <p:cNvSpPr/>
              <p:nvPr/>
            </p:nvSpPr>
            <p:spPr>
              <a:xfrm>
                <a:off x="3918492" y="1155232"/>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C</a:t>
                </a:r>
                <a:endParaRPr lang="en-US" sz="1200">
                  <a:effectLst/>
                  <a:latin typeface="Times New Roman" panose="02020603050405020304" pitchFamily="18" charset="0"/>
                  <a:ea typeface="Times New Roman" panose="02020603050405020304" pitchFamily="18" charset="0"/>
                </a:endParaRPr>
              </a:p>
            </p:txBody>
          </p:sp>
          <p:sp>
            <p:nvSpPr>
              <p:cNvPr id="31" name="Rectangle 30"/>
              <p:cNvSpPr/>
              <p:nvPr/>
            </p:nvSpPr>
            <p:spPr>
              <a:xfrm>
                <a:off x="378139"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D</a:t>
                </a:r>
                <a:endParaRPr lang="en-US" sz="1200">
                  <a:effectLst/>
                  <a:latin typeface="Times New Roman" panose="02020603050405020304" pitchFamily="18" charset="0"/>
                  <a:ea typeface="Times New Roman" panose="02020603050405020304" pitchFamily="18" charset="0"/>
                </a:endParaRPr>
              </a:p>
            </p:txBody>
          </p:sp>
          <p:sp>
            <p:nvSpPr>
              <p:cNvPr id="32" name="Rectangle 31"/>
              <p:cNvSpPr/>
              <p:nvPr/>
            </p:nvSpPr>
            <p:spPr>
              <a:xfrm>
                <a:off x="178839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E</a:t>
                </a:r>
                <a:endParaRPr lang="en-US" sz="1200">
                  <a:effectLst/>
                  <a:latin typeface="Times New Roman" panose="02020603050405020304" pitchFamily="18" charset="0"/>
                  <a:ea typeface="Times New Roman" panose="02020603050405020304" pitchFamily="18" charset="0"/>
                </a:endParaRPr>
              </a:p>
            </p:txBody>
          </p:sp>
          <p:sp>
            <p:nvSpPr>
              <p:cNvPr id="33" name="Rectangle 32"/>
              <p:cNvSpPr/>
              <p:nvPr/>
            </p:nvSpPr>
            <p:spPr>
              <a:xfrm>
                <a:off x="3208458" y="2514475"/>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F</a:t>
                </a:r>
                <a:endParaRPr lang="en-US" sz="1200">
                  <a:effectLst/>
                  <a:latin typeface="Times New Roman" panose="02020603050405020304" pitchFamily="18" charset="0"/>
                  <a:ea typeface="Times New Roman" panose="02020603050405020304" pitchFamily="18" charset="0"/>
                </a:endParaRPr>
              </a:p>
            </p:txBody>
          </p:sp>
          <p:sp>
            <p:nvSpPr>
              <p:cNvPr id="36" name="Rectangle 35"/>
              <p:cNvSpPr/>
              <p:nvPr/>
            </p:nvSpPr>
            <p:spPr>
              <a:xfrm>
                <a:off x="4618709"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G</a:t>
                </a:r>
                <a:endParaRPr lang="en-US" sz="1200">
                  <a:effectLst/>
                  <a:latin typeface="Times New Roman" panose="02020603050405020304" pitchFamily="18" charset="0"/>
                  <a:ea typeface="Times New Roman" panose="02020603050405020304" pitchFamily="18" charset="0"/>
                </a:endParaRPr>
              </a:p>
            </p:txBody>
          </p:sp>
          <p:cxnSp>
            <p:nvCxnSpPr>
              <p:cNvPr id="37" name="Straight Connector 36"/>
              <p:cNvCxnSpPr>
                <a:stCxn id="28" idx="2"/>
                <a:endCxn id="29" idx="0"/>
              </p:cNvCxnSpPr>
              <p:nvPr/>
            </p:nvCxnSpPr>
            <p:spPr>
              <a:xfrm flipH="1">
                <a:off x="1443190" y="637489"/>
                <a:ext cx="1410251" cy="5177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8" idx="2"/>
                <a:endCxn id="30" idx="0"/>
              </p:cNvCxnSpPr>
              <p:nvPr/>
            </p:nvCxnSpPr>
            <p:spPr>
              <a:xfrm>
                <a:off x="2853441" y="637489"/>
                <a:ext cx="1420068" cy="517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0"/>
                <a:endCxn id="29" idx="2"/>
              </p:cNvCxnSpPr>
              <p:nvPr/>
            </p:nvCxnSpPr>
            <p:spPr>
              <a:xfrm flipH="1" flipV="1">
                <a:off x="1443190" y="1792719"/>
                <a:ext cx="700217"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9" idx="2"/>
                <a:endCxn id="31" idx="0"/>
              </p:cNvCxnSpPr>
              <p:nvPr/>
            </p:nvCxnSpPr>
            <p:spPr>
              <a:xfrm flipH="1">
                <a:off x="733156" y="1792719"/>
                <a:ext cx="710034"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0" idx="2"/>
                <a:endCxn id="33" idx="0"/>
              </p:cNvCxnSpPr>
              <p:nvPr/>
            </p:nvCxnSpPr>
            <p:spPr>
              <a:xfrm flipH="1">
                <a:off x="3563475" y="1792721"/>
                <a:ext cx="710034" cy="7217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0" idx="2"/>
                <a:endCxn id="36" idx="0"/>
              </p:cNvCxnSpPr>
              <p:nvPr/>
            </p:nvCxnSpPr>
            <p:spPr>
              <a:xfrm>
                <a:off x="4273509" y="1792721"/>
                <a:ext cx="700217" cy="7217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Rectangle 23"/>
            <p:cNvSpPr/>
            <p:nvPr/>
          </p:nvSpPr>
          <p:spPr>
            <a:xfrm>
              <a:off x="0" y="2062611"/>
              <a:ext cx="378139" cy="339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H</a:t>
              </a:r>
              <a:endParaRPr lang="en-US" sz="1200">
                <a:effectLst/>
                <a:latin typeface="Times New Roman" panose="02020603050405020304" pitchFamily="18" charset="0"/>
                <a:ea typeface="Times New Roman" panose="02020603050405020304" pitchFamily="18" charset="0"/>
              </a:endParaRPr>
            </a:p>
          </p:txBody>
        </p:sp>
        <p:sp>
          <p:nvSpPr>
            <p:cNvPr id="25" name="Rectangle 24"/>
            <p:cNvSpPr/>
            <p:nvPr/>
          </p:nvSpPr>
          <p:spPr>
            <a:xfrm>
              <a:off x="751050" y="2062611"/>
              <a:ext cx="378139" cy="339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I</a:t>
              </a:r>
              <a:endParaRPr lang="en-US" sz="1200">
                <a:effectLst/>
                <a:latin typeface="Times New Roman" panose="02020603050405020304" pitchFamily="18" charset="0"/>
                <a:ea typeface="Times New Roman" panose="02020603050405020304" pitchFamily="18" charset="0"/>
              </a:endParaRPr>
            </a:p>
          </p:txBody>
        </p:sp>
        <p:cxnSp>
          <p:nvCxnSpPr>
            <p:cNvPr id="26" name="Straight Connector 25"/>
            <p:cNvCxnSpPr>
              <a:stCxn id="25" idx="0"/>
              <a:endCxn id="31" idx="2"/>
            </p:cNvCxnSpPr>
            <p:nvPr/>
          </p:nvCxnSpPr>
          <p:spPr>
            <a:xfrm flipH="1" flipV="1">
              <a:off x="567209" y="1678303"/>
              <a:ext cx="372911" cy="3843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1" idx="2"/>
              <a:endCxn id="24" idx="0"/>
            </p:cNvCxnSpPr>
            <p:nvPr/>
          </p:nvCxnSpPr>
          <p:spPr>
            <a:xfrm flipH="1">
              <a:off x="189070" y="1678303"/>
              <a:ext cx="378139" cy="3843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71943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Query</a:t>
            </a:r>
            <a:endParaRPr lang="en-US" dirty="0"/>
          </a:p>
        </p:txBody>
      </p:sp>
      <p:sp>
        <p:nvSpPr>
          <p:cNvPr id="3" name="Content Placeholder 2"/>
          <p:cNvSpPr>
            <a:spLocks noGrp="1"/>
          </p:cNvSpPr>
          <p:nvPr>
            <p:ph idx="1"/>
          </p:nvPr>
        </p:nvSpPr>
        <p:spPr/>
        <p:txBody>
          <a:bodyPr/>
          <a:lstStyle/>
          <a:p>
            <a:pPr marL="0" indent="0">
              <a:buNone/>
            </a:pPr>
            <a:r>
              <a:rPr lang="en-US" dirty="0" smtClean="0"/>
              <a:t>BVTT</a:t>
            </a:r>
            <a:r>
              <a:rPr lang="en-US" dirty="0" smtClean="0"/>
              <a:t>: Modified case 2</a:t>
            </a:r>
            <a:endParaRPr lang="en-US" dirty="0"/>
          </a:p>
        </p:txBody>
      </p:sp>
      <p:sp>
        <p:nvSpPr>
          <p:cNvPr id="38" name="Rectangle 37"/>
          <p:cNvSpPr/>
          <p:nvPr/>
        </p:nvSpPr>
        <p:spPr>
          <a:xfrm>
            <a:off x="6508231" y="3087147"/>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B-C</a:t>
            </a:r>
            <a:endParaRPr lang="en-US" sz="1200">
              <a:effectLst/>
              <a:latin typeface="Times New Roman" panose="02020603050405020304" pitchFamily="18" charset="0"/>
              <a:ea typeface="Times New Roman" panose="02020603050405020304" pitchFamily="18" charset="0"/>
            </a:endParaRPr>
          </a:p>
        </p:txBody>
      </p:sp>
      <p:sp>
        <p:nvSpPr>
          <p:cNvPr id="39" name="Rectangle 38"/>
          <p:cNvSpPr/>
          <p:nvPr/>
        </p:nvSpPr>
        <p:spPr>
          <a:xfrm>
            <a:off x="4791197" y="4127343"/>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solidFill>
                  <a:srgbClr val="000000"/>
                </a:solidFill>
                <a:effectLst/>
                <a:ea typeface="Times New Roman" panose="02020603050405020304" pitchFamily="18" charset="0"/>
              </a:rPr>
              <a:t>D-G</a:t>
            </a:r>
            <a:endParaRPr lang="en-US" sz="1200" dirty="0">
              <a:effectLst/>
              <a:latin typeface="Times New Roman" panose="02020603050405020304" pitchFamily="18" charset="0"/>
              <a:ea typeface="Times New Roman" panose="02020603050405020304" pitchFamily="18" charset="0"/>
            </a:endParaRPr>
          </a:p>
        </p:txBody>
      </p:sp>
      <p:sp>
        <p:nvSpPr>
          <p:cNvPr id="40" name="Rectangle 39"/>
          <p:cNvSpPr/>
          <p:nvPr/>
        </p:nvSpPr>
        <p:spPr>
          <a:xfrm>
            <a:off x="6621907" y="2363561"/>
            <a:ext cx="454708"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A</a:t>
            </a:r>
            <a:endParaRPr lang="en-US" sz="1200">
              <a:effectLst/>
              <a:latin typeface="Times New Roman" panose="02020603050405020304" pitchFamily="18" charset="0"/>
              <a:ea typeface="Times New Roman" panose="02020603050405020304" pitchFamily="18" charset="0"/>
            </a:endParaRPr>
          </a:p>
        </p:txBody>
      </p:sp>
      <p:sp>
        <p:nvSpPr>
          <p:cNvPr id="41" name="Rectangle 40"/>
          <p:cNvSpPr/>
          <p:nvPr/>
        </p:nvSpPr>
        <p:spPr>
          <a:xfrm>
            <a:off x="2077174" y="4123342"/>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D-F</a:t>
            </a:r>
            <a:endParaRPr lang="en-US" sz="1200">
              <a:effectLst/>
              <a:latin typeface="Times New Roman" panose="02020603050405020304" pitchFamily="18" charset="0"/>
              <a:ea typeface="Times New Roman" panose="02020603050405020304" pitchFamily="18" charset="0"/>
            </a:endParaRPr>
          </a:p>
        </p:txBody>
      </p:sp>
      <p:sp>
        <p:nvSpPr>
          <p:cNvPr id="42" name="Rectangle 41"/>
          <p:cNvSpPr/>
          <p:nvPr/>
        </p:nvSpPr>
        <p:spPr>
          <a:xfrm>
            <a:off x="5928272" y="4134509"/>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E-F</a:t>
            </a:r>
            <a:endParaRPr lang="en-US" sz="1200">
              <a:effectLst/>
              <a:latin typeface="Times New Roman" panose="02020603050405020304" pitchFamily="18" charset="0"/>
              <a:ea typeface="Times New Roman" panose="02020603050405020304" pitchFamily="18" charset="0"/>
            </a:endParaRPr>
          </a:p>
        </p:txBody>
      </p:sp>
      <p:sp>
        <p:nvSpPr>
          <p:cNvPr id="43" name="Rectangle 42"/>
          <p:cNvSpPr/>
          <p:nvPr/>
        </p:nvSpPr>
        <p:spPr>
          <a:xfrm>
            <a:off x="7065347" y="4127342"/>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E-G</a:t>
            </a:r>
            <a:endParaRPr lang="en-US" sz="1200">
              <a:effectLst/>
              <a:latin typeface="Times New Roman" panose="02020603050405020304" pitchFamily="18" charset="0"/>
              <a:ea typeface="Times New Roman" panose="02020603050405020304" pitchFamily="18" charset="0"/>
            </a:endParaRPr>
          </a:p>
        </p:txBody>
      </p:sp>
      <p:cxnSp>
        <p:nvCxnSpPr>
          <p:cNvPr id="44" name="Straight Connector 43"/>
          <p:cNvCxnSpPr>
            <a:stCxn id="40" idx="2"/>
            <a:endCxn id="38" idx="0"/>
          </p:cNvCxnSpPr>
          <p:nvPr/>
        </p:nvCxnSpPr>
        <p:spPr>
          <a:xfrm>
            <a:off x="6849261" y="2771693"/>
            <a:ext cx="1" cy="3154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8" idx="2"/>
            <a:endCxn id="41" idx="0"/>
          </p:cNvCxnSpPr>
          <p:nvPr/>
        </p:nvCxnSpPr>
        <p:spPr>
          <a:xfrm flipH="1">
            <a:off x="2418205" y="3495278"/>
            <a:ext cx="4431057" cy="6280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8" idx="2"/>
            <a:endCxn id="39" idx="0"/>
          </p:cNvCxnSpPr>
          <p:nvPr/>
        </p:nvCxnSpPr>
        <p:spPr>
          <a:xfrm flipH="1">
            <a:off x="5132228" y="3495278"/>
            <a:ext cx="1717034" cy="6320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8" idx="2"/>
            <a:endCxn id="42" idx="0"/>
          </p:cNvCxnSpPr>
          <p:nvPr/>
        </p:nvCxnSpPr>
        <p:spPr>
          <a:xfrm flipH="1">
            <a:off x="6269303" y="3495278"/>
            <a:ext cx="579959" cy="6392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2"/>
            <a:endCxn id="43" idx="0"/>
          </p:cNvCxnSpPr>
          <p:nvPr/>
        </p:nvCxnSpPr>
        <p:spPr>
          <a:xfrm>
            <a:off x="6849262" y="3495278"/>
            <a:ext cx="557116" cy="6320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134298" y="4127340"/>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solidFill>
                  <a:srgbClr val="000000"/>
                </a:solidFill>
                <a:effectLst/>
                <a:ea typeface="Times New Roman" panose="02020603050405020304" pitchFamily="18" charset="0"/>
              </a:rPr>
              <a:t>D-E</a:t>
            </a:r>
            <a:endParaRPr lang="en-US" sz="1200" dirty="0">
              <a:effectLst/>
              <a:latin typeface="Times New Roman" panose="02020603050405020304" pitchFamily="18" charset="0"/>
              <a:ea typeface="Times New Roman" panose="02020603050405020304" pitchFamily="18" charset="0"/>
            </a:endParaRPr>
          </a:p>
        </p:txBody>
      </p:sp>
      <p:sp>
        <p:nvSpPr>
          <p:cNvPr id="50" name="Rectangle 49"/>
          <p:cNvSpPr/>
          <p:nvPr/>
        </p:nvSpPr>
        <p:spPr>
          <a:xfrm>
            <a:off x="9023340" y="4127340"/>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F-G</a:t>
            </a:r>
            <a:endParaRPr lang="en-US" sz="1200">
              <a:effectLst/>
              <a:latin typeface="Times New Roman" panose="02020603050405020304" pitchFamily="18" charset="0"/>
              <a:ea typeface="Times New Roman" panose="02020603050405020304" pitchFamily="18" charset="0"/>
            </a:endParaRPr>
          </a:p>
        </p:txBody>
      </p:sp>
      <p:cxnSp>
        <p:nvCxnSpPr>
          <p:cNvPr id="51" name="Straight Connector 50"/>
          <p:cNvCxnSpPr>
            <a:stCxn id="38" idx="2"/>
            <a:endCxn id="49" idx="0"/>
          </p:cNvCxnSpPr>
          <p:nvPr/>
        </p:nvCxnSpPr>
        <p:spPr>
          <a:xfrm>
            <a:off x="6849262" y="3495278"/>
            <a:ext cx="1626067" cy="632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8" idx="2"/>
            <a:endCxn id="50" idx="0"/>
          </p:cNvCxnSpPr>
          <p:nvPr/>
        </p:nvCxnSpPr>
        <p:spPr>
          <a:xfrm>
            <a:off x="6849262" y="3495278"/>
            <a:ext cx="2515109" cy="632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120000" y="5227416"/>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H-F</a:t>
            </a:r>
            <a:endParaRPr lang="en-US" sz="1200">
              <a:effectLst/>
              <a:latin typeface="Times New Roman" panose="02020603050405020304" pitchFamily="18" charset="0"/>
              <a:ea typeface="Times New Roman" panose="02020603050405020304" pitchFamily="18" charset="0"/>
            </a:endParaRPr>
          </a:p>
        </p:txBody>
      </p:sp>
      <p:cxnSp>
        <p:nvCxnSpPr>
          <p:cNvPr id="54" name="Straight Connector 53"/>
          <p:cNvCxnSpPr>
            <a:stCxn id="41" idx="2"/>
            <a:endCxn id="53" idx="0"/>
          </p:cNvCxnSpPr>
          <p:nvPr/>
        </p:nvCxnSpPr>
        <p:spPr>
          <a:xfrm flipH="1">
            <a:off x="1461031" y="4531473"/>
            <a:ext cx="957174" cy="6959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080147" y="5227416"/>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I-F</a:t>
            </a:r>
            <a:endParaRPr lang="en-US" sz="1200">
              <a:effectLst/>
              <a:latin typeface="Times New Roman" panose="02020603050405020304" pitchFamily="18" charset="0"/>
              <a:ea typeface="Times New Roman" panose="02020603050405020304" pitchFamily="18" charset="0"/>
            </a:endParaRPr>
          </a:p>
        </p:txBody>
      </p:sp>
      <p:cxnSp>
        <p:nvCxnSpPr>
          <p:cNvPr id="56" name="Straight Connector 55"/>
          <p:cNvCxnSpPr>
            <a:stCxn id="41" idx="2"/>
            <a:endCxn id="55" idx="0"/>
          </p:cNvCxnSpPr>
          <p:nvPr/>
        </p:nvCxnSpPr>
        <p:spPr>
          <a:xfrm>
            <a:off x="2418205" y="4531473"/>
            <a:ext cx="2973" cy="6959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835869" y="5230895"/>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H-G</a:t>
            </a:r>
            <a:endParaRPr lang="en-US" sz="1200">
              <a:effectLst/>
              <a:latin typeface="Times New Roman" panose="02020603050405020304" pitchFamily="18" charset="0"/>
              <a:ea typeface="Times New Roman" panose="02020603050405020304" pitchFamily="18" charset="0"/>
            </a:endParaRPr>
          </a:p>
        </p:txBody>
      </p:sp>
      <p:sp>
        <p:nvSpPr>
          <p:cNvPr id="58" name="Rectangle 57"/>
          <p:cNvSpPr/>
          <p:nvPr/>
        </p:nvSpPr>
        <p:spPr>
          <a:xfrm>
            <a:off x="4796016" y="5230895"/>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I-G</a:t>
            </a:r>
            <a:endParaRPr lang="en-US" sz="1200">
              <a:effectLst/>
              <a:latin typeface="Times New Roman" panose="02020603050405020304" pitchFamily="18" charset="0"/>
              <a:ea typeface="Times New Roman" panose="02020603050405020304" pitchFamily="18" charset="0"/>
            </a:endParaRPr>
          </a:p>
        </p:txBody>
      </p:sp>
      <p:cxnSp>
        <p:nvCxnSpPr>
          <p:cNvPr id="59" name="Straight Connector 58"/>
          <p:cNvCxnSpPr>
            <a:stCxn id="39" idx="2"/>
            <a:endCxn id="57" idx="0"/>
          </p:cNvCxnSpPr>
          <p:nvPr/>
        </p:nvCxnSpPr>
        <p:spPr>
          <a:xfrm flipH="1">
            <a:off x="4176900" y="4535475"/>
            <a:ext cx="955328" cy="6954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9" idx="2"/>
            <a:endCxn id="58" idx="0"/>
          </p:cNvCxnSpPr>
          <p:nvPr/>
        </p:nvCxnSpPr>
        <p:spPr>
          <a:xfrm>
            <a:off x="5132228" y="4535475"/>
            <a:ext cx="4819" cy="6954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2911203" y="5227416"/>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b="1" kern="1200" dirty="0">
                <a:solidFill>
                  <a:srgbClr val="000000"/>
                </a:solidFill>
                <a:effectLst/>
                <a:ea typeface="Times New Roman" panose="02020603050405020304" pitchFamily="18" charset="0"/>
              </a:rPr>
              <a:t>H-I</a:t>
            </a:r>
            <a:endParaRPr lang="en-US" sz="1200" b="1" dirty="0">
              <a:effectLst/>
              <a:latin typeface="Times New Roman" panose="02020603050405020304" pitchFamily="18" charset="0"/>
              <a:ea typeface="Times New Roman" panose="02020603050405020304" pitchFamily="18" charset="0"/>
            </a:endParaRPr>
          </a:p>
        </p:txBody>
      </p:sp>
      <p:cxnSp>
        <p:nvCxnSpPr>
          <p:cNvPr id="62" name="Straight Connector 61"/>
          <p:cNvCxnSpPr>
            <a:stCxn id="41" idx="2"/>
            <a:endCxn id="61" idx="0"/>
          </p:cNvCxnSpPr>
          <p:nvPr/>
        </p:nvCxnSpPr>
        <p:spPr>
          <a:xfrm>
            <a:off x="2418205" y="4531473"/>
            <a:ext cx="834029" cy="6959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682927" y="5230895"/>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b="1" kern="1200" dirty="0">
                <a:solidFill>
                  <a:srgbClr val="000000"/>
                </a:solidFill>
                <a:effectLst/>
                <a:ea typeface="Times New Roman" panose="02020603050405020304" pitchFamily="18" charset="0"/>
              </a:rPr>
              <a:t>H-I</a:t>
            </a:r>
            <a:endParaRPr lang="en-US" sz="1200" b="1" dirty="0">
              <a:effectLst/>
              <a:latin typeface="Times New Roman" panose="02020603050405020304" pitchFamily="18" charset="0"/>
              <a:ea typeface="Times New Roman" panose="02020603050405020304" pitchFamily="18" charset="0"/>
            </a:endParaRPr>
          </a:p>
        </p:txBody>
      </p:sp>
      <p:cxnSp>
        <p:nvCxnSpPr>
          <p:cNvPr id="64" name="Straight Connector 63"/>
          <p:cNvCxnSpPr>
            <a:stCxn id="39" idx="2"/>
            <a:endCxn id="63" idx="0"/>
          </p:cNvCxnSpPr>
          <p:nvPr/>
        </p:nvCxnSpPr>
        <p:spPr>
          <a:xfrm>
            <a:off x="5132228" y="4535475"/>
            <a:ext cx="891730" cy="6954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7231709" y="5214833"/>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H-E</a:t>
            </a:r>
            <a:endParaRPr lang="en-US" sz="1200">
              <a:effectLst/>
              <a:latin typeface="Times New Roman" panose="02020603050405020304" pitchFamily="18" charset="0"/>
              <a:ea typeface="Times New Roman" panose="02020603050405020304" pitchFamily="18" charset="0"/>
            </a:endParaRPr>
          </a:p>
        </p:txBody>
      </p:sp>
      <p:sp>
        <p:nvSpPr>
          <p:cNvPr id="66" name="Rectangle 65"/>
          <p:cNvSpPr/>
          <p:nvPr/>
        </p:nvSpPr>
        <p:spPr>
          <a:xfrm>
            <a:off x="8139497" y="5214316"/>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a:solidFill>
                  <a:srgbClr val="000000"/>
                </a:solidFill>
                <a:effectLst/>
                <a:ea typeface="Times New Roman" panose="02020603050405020304" pitchFamily="18" charset="0"/>
              </a:rPr>
              <a:t>I-E</a:t>
            </a:r>
            <a:endParaRPr lang="en-US" sz="1200">
              <a:effectLst/>
              <a:latin typeface="Times New Roman" panose="02020603050405020304" pitchFamily="18" charset="0"/>
              <a:ea typeface="Times New Roman" panose="02020603050405020304" pitchFamily="18" charset="0"/>
            </a:endParaRPr>
          </a:p>
        </p:txBody>
      </p:sp>
      <p:sp>
        <p:nvSpPr>
          <p:cNvPr id="67" name="Rectangle 66"/>
          <p:cNvSpPr/>
          <p:nvPr/>
        </p:nvSpPr>
        <p:spPr>
          <a:xfrm>
            <a:off x="9023340" y="5223943"/>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b="1" kern="1200" dirty="0">
                <a:solidFill>
                  <a:srgbClr val="000000"/>
                </a:solidFill>
                <a:effectLst/>
                <a:ea typeface="Times New Roman" panose="02020603050405020304" pitchFamily="18" charset="0"/>
              </a:rPr>
              <a:t>H-I</a:t>
            </a:r>
            <a:endParaRPr lang="en-US" sz="1200" b="1" dirty="0">
              <a:effectLst/>
              <a:latin typeface="Times New Roman" panose="02020603050405020304" pitchFamily="18" charset="0"/>
              <a:ea typeface="Times New Roman" panose="02020603050405020304" pitchFamily="18" charset="0"/>
            </a:endParaRPr>
          </a:p>
        </p:txBody>
      </p:sp>
      <p:cxnSp>
        <p:nvCxnSpPr>
          <p:cNvPr id="68" name="Straight Connector 67"/>
          <p:cNvCxnSpPr>
            <a:stCxn id="49" idx="2"/>
            <a:endCxn id="65" idx="0"/>
          </p:cNvCxnSpPr>
          <p:nvPr/>
        </p:nvCxnSpPr>
        <p:spPr>
          <a:xfrm flipH="1">
            <a:off x="7572740" y="4535471"/>
            <a:ext cx="902589" cy="679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49" idx="2"/>
            <a:endCxn id="66" idx="0"/>
          </p:cNvCxnSpPr>
          <p:nvPr/>
        </p:nvCxnSpPr>
        <p:spPr>
          <a:xfrm>
            <a:off x="8475329" y="4535471"/>
            <a:ext cx="5199" cy="6788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49" idx="2"/>
            <a:endCxn id="67" idx="0"/>
          </p:cNvCxnSpPr>
          <p:nvPr/>
        </p:nvCxnSpPr>
        <p:spPr>
          <a:xfrm>
            <a:off x="8475329" y="4535471"/>
            <a:ext cx="889042" cy="6884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426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Query</a:t>
            </a:r>
            <a:endParaRPr lang="en-US" dirty="0"/>
          </a:p>
        </p:txBody>
      </p:sp>
      <p:sp>
        <p:nvSpPr>
          <p:cNvPr id="3" name="Content Placeholder 2"/>
          <p:cNvSpPr>
            <a:spLocks noGrp="1"/>
          </p:cNvSpPr>
          <p:nvPr>
            <p:ph idx="1"/>
          </p:nvPr>
        </p:nvSpPr>
        <p:spPr/>
        <p:txBody>
          <a:bodyPr/>
          <a:lstStyle/>
          <a:p>
            <a:pPr marL="0" indent="0">
              <a:buNone/>
            </a:pPr>
            <a:r>
              <a:rPr lang="en-US" dirty="0" smtClean="0"/>
              <a:t>Solution 1: Add flags for each pair</a:t>
            </a:r>
            <a:endParaRPr lang="en-US" dirty="0"/>
          </a:p>
          <a:p>
            <a:pPr marL="457200" lvl="1" indent="0">
              <a:buNone/>
            </a:pPr>
            <a:r>
              <a:rPr lang="en-US" dirty="0" smtClean="0"/>
              <a:t>Keep a flag for if a child has already been checked</a:t>
            </a:r>
          </a:p>
          <a:p>
            <a:pPr marL="0" indent="0">
              <a:buNone/>
            </a:pPr>
            <a:endParaRPr lang="en-US" dirty="0" smtClean="0"/>
          </a:p>
          <a:p>
            <a:pPr marL="0" indent="0">
              <a:buNone/>
            </a:pPr>
            <a:r>
              <a:rPr lang="en-US" dirty="0" smtClean="0"/>
              <a:t>Problems:</a:t>
            </a:r>
          </a:p>
          <a:p>
            <a:pPr marL="457200" lvl="1" indent="0">
              <a:buNone/>
            </a:pPr>
            <a:r>
              <a:rPr lang="en-US" dirty="0" smtClean="0"/>
              <a:t>You have to clear the flag</a:t>
            </a:r>
          </a:p>
          <a:p>
            <a:pPr marL="457200" lvl="1" indent="0">
              <a:buNone/>
            </a:pPr>
            <a:r>
              <a:rPr lang="en-US" dirty="0" smtClean="0"/>
              <a:t>Not thread safe</a:t>
            </a:r>
          </a:p>
        </p:txBody>
      </p:sp>
    </p:spTree>
    <p:extLst>
      <p:ext uri="{BB962C8B-B14F-4D97-AF65-F5344CB8AC3E}">
        <p14:creationId xmlns:p14="http://schemas.microsoft.com/office/powerpoint/2010/main" val="34937747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Query</a:t>
            </a:r>
            <a:endParaRPr lang="en-US" dirty="0"/>
          </a:p>
        </p:txBody>
      </p:sp>
      <p:sp>
        <p:nvSpPr>
          <p:cNvPr id="3" name="Content Placeholder 2"/>
          <p:cNvSpPr>
            <a:spLocks noGrp="1"/>
          </p:cNvSpPr>
          <p:nvPr>
            <p:ph idx="1"/>
          </p:nvPr>
        </p:nvSpPr>
        <p:spPr/>
        <p:txBody>
          <a:bodyPr/>
          <a:lstStyle/>
          <a:p>
            <a:pPr marL="0" indent="0">
              <a:buNone/>
            </a:pPr>
            <a:r>
              <a:rPr lang="en-US" dirty="0" smtClean="0"/>
              <a:t>Split the recursive function into 2 functions and revert </a:t>
            </a:r>
            <a:r>
              <a:rPr lang="en-US" dirty="0" err="1" smtClean="0"/>
              <a:t>SplitNodes</a:t>
            </a:r>
            <a:endParaRPr lang="en-US" dirty="0"/>
          </a:p>
        </p:txBody>
      </p:sp>
      <p:sp>
        <p:nvSpPr>
          <p:cNvPr id="5" name="Text Box 4"/>
          <p:cNvSpPr txBox="1">
            <a:spLocks noChangeArrowheads="1"/>
          </p:cNvSpPr>
          <p:nvPr/>
        </p:nvSpPr>
        <p:spPr bwMode="auto">
          <a:xfrm>
            <a:off x="958891" y="2335389"/>
            <a:ext cx="4915040" cy="246221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SelfQuery</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Node</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node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node</a:t>
            </a:r>
            <a:r>
              <a:rPr lang="en-US" sz="1400" dirty="0">
                <a:solidFill>
                  <a:srgbClr val="000000"/>
                </a:solidFill>
                <a:highlight>
                  <a:srgbClr val="FFFFFF"/>
                </a:highlight>
                <a:latin typeface="Consolas" panose="020B0609020204030204" pitchFamily="49" charset="0"/>
              </a:rPr>
              <a:t>-&gt;</a:t>
            </a:r>
            <a:r>
              <a:rPr lang="en-US" sz="1400" dirty="0" err="1">
                <a:solidFill>
                  <a:srgbClr val="880000"/>
                </a:solidFill>
                <a:highlight>
                  <a:srgbClr val="FFFFFF"/>
                </a:highlight>
                <a:latin typeface="Consolas" panose="020B0609020204030204" pitchFamily="49" charset="0"/>
              </a:rPr>
              <a:t>IsLeaf</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Check the two children against each other</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SelfQuery</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node</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mLeft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node</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mRight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Recurse</a:t>
            </a:r>
            <a:r>
              <a:rPr lang="en-US" sz="1400" dirty="0">
                <a:solidFill>
                  <a:srgbClr val="008000"/>
                </a:solidFill>
                <a:highlight>
                  <a:srgbClr val="FFFFFF"/>
                </a:highlight>
                <a:latin typeface="Consolas" panose="020B0609020204030204" pitchFamily="49" charset="0"/>
              </a:rPr>
              <a:t> on the left and the right tree</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SelfQuery</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node</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mLeft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SelfQuery</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node</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mRight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p:txBody>
      </p:sp>
      <p:sp>
        <p:nvSpPr>
          <p:cNvPr id="8" name="Text Box 4"/>
          <p:cNvSpPr txBox="1">
            <a:spLocks noChangeArrowheads="1"/>
          </p:cNvSpPr>
          <p:nvPr/>
        </p:nvSpPr>
        <p:spPr bwMode="auto">
          <a:xfrm>
            <a:off x="958891" y="4870845"/>
            <a:ext cx="4915040" cy="181588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smtClean="0">
                <a:solidFill>
                  <a:srgbClr val="0000FF"/>
                </a:solidFill>
                <a:highlight>
                  <a:srgbClr val="FFFFFF"/>
                </a:highlight>
                <a:latin typeface="Consolas" panose="020B0609020204030204" pitchFamily="49" charset="0"/>
              </a:rPr>
              <a:t>void</a:t>
            </a:r>
            <a:r>
              <a:rPr lang="en-US" sz="1400" dirty="0" smtClean="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SelfQuery</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Node</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nodeA</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Node</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nodeB</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Case 1: Both are leaf</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Case 2: One internal, one leaf</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Case 3: Both are internal, split the nodes</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else</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SplitNodes</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nodeA</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nodeB</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p:txBody>
      </p:sp>
      <p:sp>
        <p:nvSpPr>
          <p:cNvPr id="9" name="Text Box 4"/>
          <p:cNvSpPr txBox="1">
            <a:spLocks noChangeArrowheads="1"/>
          </p:cNvSpPr>
          <p:nvPr/>
        </p:nvSpPr>
        <p:spPr bwMode="auto">
          <a:xfrm>
            <a:off x="6559451" y="3540821"/>
            <a:ext cx="4915040" cy="181588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nl-NL" sz="1400" dirty="0">
                <a:solidFill>
                  <a:srgbClr val="0000FF"/>
                </a:solidFill>
                <a:highlight>
                  <a:srgbClr val="FFFFFF"/>
                </a:highlight>
                <a:latin typeface="Consolas" panose="020B0609020204030204" pitchFamily="49" charset="0"/>
              </a:rPr>
              <a:t>void</a:t>
            </a:r>
            <a:r>
              <a:rPr lang="nl-NL" sz="1400" dirty="0">
                <a:solidFill>
                  <a:srgbClr val="000000"/>
                </a:solidFill>
                <a:highlight>
                  <a:srgbClr val="FFFFFF"/>
                </a:highlight>
                <a:latin typeface="Consolas" panose="020B0609020204030204" pitchFamily="49" charset="0"/>
              </a:rPr>
              <a:t> </a:t>
            </a:r>
            <a:r>
              <a:rPr lang="nl-NL" sz="1400" dirty="0">
                <a:solidFill>
                  <a:srgbClr val="880000"/>
                </a:solidFill>
                <a:highlight>
                  <a:srgbClr val="FFFFFF"/>
                </a:highlight>
                <a:latin typeface="Consolas" panose="020B0609020204030204" pitchFamily="49" charset="0"/>
              </a:rPr>
              <a:t>SplitNodes</a:t>
            </a:r>
            <a:r>
              <a:rPr lang="nl-NL" sz="1400" dirty="0">
                <a:solidFill>
                  <a:srgbClr val="000000"/>
                </a:solidFill>
                <a:highlight>
                  <a:srgbClr val="FFFFFF"/>
                </a:highlight>
                <a:latin typeface="Consolas" panose="020B0609020204030204" pitchFamily="49" charset="0"/>
              </a:rPr>
              <a:t>(</a:t>
            </a:r>
            <a:r>
              <a:rPr lang="nl-NL" sz="1400" dirty="0">
                <a:solidFill>
                  <a:srgbClr val="0000FF"/>
                </a:solidFill>
                <a:highlight>
                  <a:srgbClr val="FFFFFF"/>
                </a:highlight>
                <a:latin typeface="Consolas" panose="020B0609020204030204" pitchFamily="49" charset="0"/>
              </a:rPr>
              <a:t>Node</a:t>
            </a:r>
            <a:r>
              <a:rPr lang="nl-NL" sz="1400" dirty="0">
                <a:solidFill>
                  <a:srgbClr val="000000"/>
                </a:solidFill>
                <a:highlight>
                  <a:srgbClr val="FFFFFF"/>
                </a:highlight>
                <a:latin typeface="Consolas" panose="020B0609020204030204" pitchFamily="49" charset="0"/>
              </a:rPr>
              <a:t>* </a:t>
            </a:r>
            <a:r>
              <a:rPr lang="nl-NL" sz="1400" dirty="0">
                <a:solidFill>
                  <a:srgbClr val="000080"/>
                </a:solidFill>
                <a:highlight>
                  <a:srgbClr val="FFFFFF"/>
                </a:highlight>
                <a:latin typeface="Consolas" panose="020B0609020204030204" pitchFamily="49" charset="0"/>
              </a:rPr>
              <a:t>nodeA</a:t>
            </a:r>
            <a:r>
              <a:rPr lang="nl-NL" sz="1400" dirty="0">
                <a:solidFill>
                  <a:srgbClr val="000000"/>
                </a:solidFill>
                <a:highlight>
                  <a:srgbClr val="FFFFFF"/>
                </a:highlight>
                <a:latin typeface="Consolas" panose="020B0609020204030204" pitchFamily="49" charset="0"/>
              </a:rPr>
              <a:t>, </a:t>
            </a:r>
            <a:r>
              <a:rPr lang="nl-NL" sz="1400" dirty="0">
                <a:solidFill>
                  <a:srgbClr val="0000FF"/>
                </a:solidFill>
                <a:highlight>
                  <a:srgbClr val="FFFFFF"/>
                </a:highlight>
                <a:latin typeface="Consolas" panose="020B0609020204030204" pitchFamily="49" charset="0"/>
              </a:rPr>
              <a:t>Node</a:t>
            </a:r>
            <a:r>
              <a:rPr lang="nl-NL" sz="1400" dirty="0">
                <a:solidFill>
                  <a:srgbClr val="000000"/>
                </a:solidFill>
                <a:highlight>
                  <a:srgbClr val="FFFFFF"/>
                </a:highlight>
                <a:latin typeface="Consolas" panose="020B0609020204030204" pitchFamily="49" charset="0"/>
              </a:rPr>
              <a:t>* </a:t>
            </a:r>
            <a:r>
              <a:rPr lang="nl-NL" sz="1400" dirty="0">
                <a:solidFill>
                  <a:srgbClr val="000080"/>
                </a:solidFill>
                <a:highlight>
                  <a:srgbClr val="FFFFFF"/>
                </a:highlight>
                <a:latin typeface="Consolas" panose="020B0609020204030204" pitchFamily="49" charset="0"/>
              </a:rPr>
              <a:t>nodeB</a:t>
            </a:r>
            <a:r>
              <a:rPr lang="nl-NL"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Test all children pairs</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SelfQuery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nodeA</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mLeft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nodeB</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mLeft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SelfQuery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nodeA</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mLeft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nodeB</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mRight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SelfQuery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nodeA</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mRight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nodeB</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mLeft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SelfQuery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nodeA</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mRight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nodeB</a:t>
            </a:r>
            <a:r>
              <a:rPr lang="en-US" sz="1400" dirty="0">
                <a:solidFill>
                  <a:srgbClr val="000000"/>
                </a:solidFill>
                <a:highlight>
                  <a:srgbClr val="FFFFFF"/>
                </a:highlight>
                <a:latin typeface="Consolas" panose="020B0609020204030204" pitchFamily="49" charset="0"/>
              </a:rPr>
              <a:t>-&gt;</a:t>
            </a:r>
            <a:r>
              <a:rPr lang="en-US" sz="1400" dirty="0" err="1">
                <a:solidFill>
                  <a:srgbClr val="000080"/>
                </a:solidFill>
                <a:highlight>
                  <a:srgbClr val="FFFFFF"/>
                </a:highlight>
                <a:latin typeface="Consolas" panose="020B0609020204030204" pitchFamily="49" charset="0"/>
              </a:rPr>
              <a:t>mRight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4890317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Nodes</a:t>
            </a:r>
            <a:endParaRPr lang="en-US" dirty="0"/>
          </a:p>
        </p:txBody>
      </p:sp>
      <p:sp>
        <p:nvSpPr>
          <p:cNvPr id="3" name="Content Placeholder 2"/>
          <p:cNvSpPr>
            <a:spLocks noGrp="1"/>
          </p:cNvSpPr>
          <p:nvPr>
            <p:ph idx="1"/>
          </p:nvPr>
        </p:nvSpPr>
        <p:spPr/>
        <p:txBody>
          <a:bodyPr/>
          <a:lstStyle/>
          <a:p>
            <a:pPr marL="0" indent="0">
              <a:buNone/>
            </a:pPr>
            <a:r>
              <a:rPr lang="en-US" dirty="0" smtClean="0"/>
              <a:t>There’s many ways to split nodes</a:t>
            </a:r>
          </a:p>
          <a:p>
            <a:pPr marL="0" indent="0">
              <a:buNone/>
            </a:pPr>
            <a:endParaRPr lang="en-US" dirty="0" smtClean="0"/>
          </a:p>
        </p:txBody>
      </p:sp>
    </p:spTree>
    <p:extLst>
      <p:ext uri="{BB962C8B-B14F-4D97-AF65-F5344CB8AC3E}">
        <p14:creationId xmlns:p14="http://schemas.microsoft.com/office/powerpoint/2010/main" val="14033844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Nodes</a:t>
            </a:r>
            <a:endParaRPr lang="en-US" dirty="0"/>
          </a:p>
        </p:txBody>
      </p:sp>
      <p:sp>
        <p:nvSpPr>
          <p:cNvPr id="3" name="Content Placeholder 2"/>
          <p:cNvSpPr>
            <a:spLocks noGrp="1"/>
          </p:cNvSpPr>
          <p:nvPr>
            <p:ph idx="1"/>
          </p:nvPr>
        </p:nvSpPr>
        <p:spPr/>
        <p:txBody>
          <a:bodyPr/>
          <a:lstStyle/>
          <a:p>
            <a:pPr marL="0" indent="0">
              <a:buNone/>
            </a:pPr>
            <a:r>
              <a:rPr lang="en-US" dirty="0"/>
              <a:t>There’s many ways to split nodes</a:t>
            </a:r>
          </a:p>
          <a:p>
            <a:pPr marL="457200" lvl="1" indent="0">
              <a:buNone/>
            </a:pPr>
            <a:r>
              <a:rPr lang="en-US" dirty="0" smtClean="0"/>
              <a:t>Always split one side</a:t>
            </a:r>
          </a:p>
        </p:txBody>
      </p:sp>
      <p:grpSp>
        <p:nvGrpSpPr>
          <p:cNvPr id="70" name="Group 69"/>
          <p:cNvGrpSpPr/>
          <p:nvPr/>
        </p:nvGrpSpPr>
        <p:grpSpPr>
          <a:xfrm>
            <a:off x="6407853" y="1237619"/>
            <a:ext cx="4065814" cy="1639557"/>
            <a:chOff x="1325305" y="3263821"/>
            <a:chExt cx="4065814" cy="1639557"/>
          </a:xfrm>
        </p:grpSpPr>
        <p:grpSp>
          <p:nvGrpSpPr>
            <p:cNvPr id="41" name="Group 40"/>
            <p:cNvGrpSpPr/>
            <p:nvPr/>
          </p:nvGrpSpPr>
          <p:grpSpPr>
            <a:xfrm>
              <a:off x="1325305" y="3263821"/>
              <a:ext cx="4065814" cy="1639557"/>
              <a:chOff x="0" y="1155230"/>
              <a:chExt cx="4950604" cy="1996734"/>
            </a:xfrm>
          </p:grpSpPr>
          <p:sp>
            <p:nvSpPr>
              <p:cNvPr id="43" name="Rectangle 42"/>
              <p:cNvSpPr/>
              <p:nvPr/>
            </p:nvSpPr>
            <p:spPr>
              <a:xfrm>
                <a:off x="710034" y="115523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ln>
                      <a:noFill/>
                    </a:ln>
                    <a:solidFill>
                      <a:srgbClr val="000000"/>
                    </a:solidFill>
                    <a:effectLst/>
                    <a:ea typeface="Times New Roman" panose="02020603050405020304" pitchFamily="18" charset="0"/>
                    <a:cs typeface="Times New Roman" panose="02020603050405020304" pitchFamily="18" charset="0"/>
                  </a:rPr>
                  <a:t>A</a:t>
                </a:r>
                <a:endParaRPr lang="en-US" sz="1200" dirty="0">
                  <a:effectLst/>
                  <a:latin typeface="Times New Roman" panose="02020603050405020304" pitchFamily="18" charset="0"/>
                  <a:ea typeface="Times New Roman" panose="02020603050405020304" pitchFamily="18" charset="0"/>
                </a:endParaRPr>
              </a:p>
            </p:txBody>
          </p:sp>
          <p:sp>
            <p:nvSpPr>
              <p:cNvPr id="44" name="Rectangle 43"/>
              <p:cNvSpPr/>
              <p:nvPr/>
            </p:nvSpPr>
            <p:spPr>
              <a:xfrm>
                <a:off x="3540353" y="1155232"/>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ln>
                      <a:noFill/>
                    </a:ln>
                    <a:solidFill>
                      <a:srgbClr val="000000"/>
                    </a:solidFill>
                    <a:effectLst/>
                    <a:ea typeface="Times New Roman" panose="02020603050405020304" pitchFamily="18" charset="0"/>
                    <a:cs typeface="Times New Roman" panose="02020603050405020304" pitchFamily="18" charset="0"/>
                  </a:rPr>
                  <a:t>B</a:t>
                </a:r>
                <a:endParaRPr lang="en-US" sz="1200" dirty="0">
                  <a:effectLst/>
                  <a:latin typeface="Times New Roman" panose="02020603050405020304" pitchFamily="18" charset="0"/>
                  <a:ea typeface="Times New Roman" panose="02020603050405020304" pitchFamily="18" charset="0"/>
                </a:endParaRPr>
              </a:p>
            </p:txBody>
          </p:sp>
          <p:sp>
            <p:nvSpPr>
              <p:cNvPr id="45" name="Rectangle 44"/>
              <p:cNvSpPr/>
              <p:nvPr/>
            </p:nvSpPr>
            <p:spPr>
              <a:xfrm>
                <a:off x="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ln>
                      <a:noFill/>
                    </a:ln>
                    <a:solidFill>
                      <a:srgbClr val="000000"/>
                    </a:solidFill>
                    <a:effectLst/>
                    <a:ea typeface="Times New Roman" panose="02020603050405020304" pitchFamily="18" charset="0"/>
                    <a:cs typeface="Times New Roman" panose="02020603050405020304" pitchFamily="18" charset="0"/>
                  </a:rPr>
                  <a:t>AL</a:t>
                </a:r>
                <a:endParaRPr lang="en-US" sz="1200" dirty="0">
                  <a:effectLst/>
                  <a:latin typeface="Times New Roman" panose="02020603050405020304" pitchFamily="18" charset="0"/>
                  <a:ea typeface="Times New Roman" panose="02020603050405020304" pitchFamily="18" charset="0"/>
                </a:endParaRPr>
              </a:p>
            </p:txBody>
          </p:sp>
          <p:sp>
            <p:nvSpPr>
              <p:cNvPr id="46" name="Rectangle 45"/>
              <p:cNvSpPr/>
              <p:nvPr/>
            </p:nvSpPr>
            <p:spPr>
              <a:xfrm>
                <a:off x="1410251"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ln>
                      <a:noFill/>
                    </a:ln>
                    <a:solidFill>
                      <a:srgbClr val="000000"/>
                    </a:solidFill>
                    <a:effectLst/>
                    <a:ea typeface="Times New Roman" panose="02020603050405020304" pitchFamily="18" charset="0"/>
                    <a:cs typeface="Times New Roman" panose="02020603050405020304" pitchFamily="18" charset="0"/>
                  </a:rPr>
                  <a:t>AR</a:t>
                </a:r>
                <a:endParaRPr lang="en-US" sz="1200" dirty="0">
                  <a:effectLst/>
                  <a:latin typeface="Times New Roman" panose="02020603050405020304" pitchFamily="18" charset="0"/>
                  <a:ea typeface="Times New Roman" panose="02020603050405020304" pitchFamily="18" charset="0"/>
                </a:endParaRPr>
              </a:p>
            </p:txBody>
          </p:sp>
          <p:sp>
            <p:nvSpPr>
              <p:cNvPr id="47" name="Rectangle 46"/>
              <p:cNvSpPr/>
              <p:nvPr/>
            </p:nvSpPr>
            <p:spPr>
              <a:xfrm>
                <a:off x="2830319" y="2514475"/>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ln>
                      <a:noFill/>
                    </a:ln>
                    <a:solidFill>
                      <a:srgbClr val="000000"/>
                    </a:solidFill>
                    <a:effectLst/>
                    <a:ea typeface="Times New Roman" panose="02020603050405020304" pitchFamily="18" charset="0"/>
                    <a:cs typeface="Times New Roman" panose="02020603050405020304" pitchFamily="18" charset="0"/>
                  </a:rPr>
                  <a:t>BL</a:t>
                </a:r>
                <a:endParaRPr lang="en-US" sz="1200" dirty="0">
                  <a:effectLst/>
                  <a:latin typeface="Times New Roman" panose="02020603050405020304" pitchFamily="18" charset="0"/>
                  <a:ea typeface="Times New Roman" panose="02020603050405020304" pitchFamily="18" charset="0"/>
                </a:endParaRPr>
              </a:p>
            </p:txBody>
          </p:sp>
          <p:sp>
            <p:nvSpPr>
              <p:cNvPr id="48" name="Rectangle 47"/>
              <p:cNvSpPr/>
              <p:nvPr/>
            </p:nvSpPr>
            <p:spPr>
              <a:xfrm>
                <a:off x="424057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ln>
                      <a:noFill/>
                    </a:ln>
                    <a:solidFill>
                      <a:srgbClr val="000000"/>
                    </a:solidFill>
                    <a:effectLst/>
                    <a:ea typeface="Times New Roman" panose="02020603050405020304" pitchFamily="18" charset="0"/>
                    <a:cs typeface="Times New Roman" panose="02020603050405020304" pitchFamily="18" charset="0"/>
                  </a:rPr>
                  <a:t>BR</a:t>
                </a:r>
                <a:endParaRPr lang="en-US" sz="1200" dirty="0">
                  <a:effectLst/>
                  <a:latin typeface="Times New Roman" panose="02020603050405020304" pitchFamily="18" charset="0"/>
                  <a:ea typeface="Times New Roman" panose="02020603050405020304" pitchFamily="18" charset="0"/>
                </a:endParaRPr>
              </a:p>
            </p:txBody>
          </p:sp>
          <p:cxnSp>
            <p:nvCxnSpPr>
              <p:cNvPr id="51" name="Straight Connector 50"/>
              <p:cNvCxnSpPr>
                <a:stCxn id="46" idx="0"/>
                <a:endCxn id="43" idx="2"/>
              </p:cNvCxnSpPr>
              <p:nvPr/>
            </p:nvCxnSpPr>
            <p:spPr>
              <a:xfrm flipH="1" flipV="1">
                <a:off x="1065051" y="1792719"/>
                <a:ext cx="700217"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3" idx="2"/>
                <a:endCxn id="45" idx="0"/>
              </p:cNvCxnSpPr>
              <p:nvPr/>
            </p:nvCxnSpPr>
            <p:spPr>
              <a:xfrm flipH="1">
                <a:off x="355017" y="1792719"/>
                <a:ext cx="710034"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4" idx="2"/>
                <a:endCxn id="47" idx="0"/>
              </p:cNvCxnSpPr>
              <p:nvPr/>
            </p:nvCxnSpPr>
            <p:spPr>
              <a:xfrm flipH="1">
                <a:off x="3185336" y="1792721"/>
                <a:ext cx="710034" cy="7217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2"/>
                <a:endCxn id="48" idx="0"/>
              </p:cNvCxnSpPr>
              <p:nvPr/>
            </p:nvCxnSpPr>
            <p:spPr>
              <a:xfrm>
                <a:off x="3895370" y="1792721"/>
                <a:ext cx="700217" cy="7217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Content Placeholder 2"/>
            <p:cNvSpPr txBox="1">
              <a:spLocks/>
            </p:cNvSpPr>
            <p:nvPr/>
          </p:nvSpPr>
          <p:spPr>
            <a:xfrm>
              <a:off x="3157563" y="3651218"/>
              <a:ext cx="576943" cy="535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vs</a:t>
              </a:r>
              <a:endParaRPr lang="en-US" dirty="0"/>
            </a:p>
          </p:txBody>
        </p:sp>
      </p:grpSp>
      <p:cxnSp>
        <p:nvCxnSpPr>
          <p:cNvPr id="73" name="Straight Arrow Connector 72"/>
          <p:cNvCxnSpPr/>
          <p:nvPr/>
        </p:nvCxnSpPr>
        <p:spPr>
          <a:xfrm>
            <a:off x="8451768" y="3177789"/>
            <a:ext cx="1056507" cy="12739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6145896" y="4651803"/>
            <a:ext cx="2090610" cy="1141311"/>
            <a:chOff x="7132454" y="3514946"/>
            <a:chExt cx="2090610" cy="1141311"/>
          </a:xfrm>
        </p:grpSpPr>
        <p:sp>
          <p:nvSpPr>
            <p:cNvPr id="61" name="Rectangle 60"/>
            <p:cNvSpPr/>
            <p:nvPr/>
          </p:nvSpPr>
          <p:spPr>
            <a:xfrm>
              <a:off x="7814517" y="3514946"/>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solidFill>
                    <a:srgbClr val="000000"/>
                  </a:solidFill>
                  <a:effectLst/>
                  <a:ea typeface="Times New Roman" panose="02020603050405020304" pitchFamily="18" charset="0"/>
                </a:rPr>
                <a:t>A-B</a:t>
              </a:r>
              <a:endParaRPr lang="en-US" sz="1200" dirty="0">
                <a:effectLst/>
                <a:latin typeface="Times New Roman" panose="02020603050405020304" pitchFamily="18" charset="0"/>
                <a:ea typeface="Times New Roman" panose="02020603050405020304" pitchFamily="18" charset="0"/>
              </a:endParaRPr>
            </a:p>
          </p:txBody>
        </p:sp>
        <p:sp>
          <p:nvSpPr>
            <p:cNvPr id="72" name="Rectangle 71"/>
            <p:cNvSpPr/>
            <p:nvPr/>
          </p:nvSpPr>
          <p:spPr>
            <a:xfrm>
              <a:off x="8541001" y="4248125"/>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solidFill>
                    <a:srgbClr val="000000"/>
                  </a:solidFill>
                  <a:effectLst/>
                  <a:ea typeface="Times New Roman" panose="02020603050405020304" pitchFamily="18" charset="0"/>
                </a:rPr>
                <a:t>AR-B</a:t>
              </a:r>
              <a:endParaRPr lang="en-US" sz="1200" dirty="0">
                <a:effectLst/>
                <a:latin typeface="Times New Roman" panose="02020603050405020304" pitchFamily="18" charset="0"/>
                <a:ea typeface="Times New Roman" panose="02020603050405020304" pitchFamily="18" charset="0"/>
              </a:endParaRPr>
            </a:p>
          </p:txBody>
        </p:sp>
        <p:sp>
          <p:nvSpPr>
            <p:cNvPr id="74" name="Rectangle 73"/>
            <p:cNvSpPr/>
            <p:nvPr/>
          </p:nvSpPr>
          <p:spPr>
            <a:xfrm>
              <a:off x="7132454" y="4244123"/>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solidFill>
                    <a:srgbClr val="000000"/>
                  </a:solidFill>
                  <a:effectLst/>
                  <a:ea typeface="Times New Roman" panose="02020603050405020304" pitchFamily="18" charset="0"/>
                </a:rPr>
                <a:t>AL-B</a:t>
              </a:r>
              <a:endParaRPr lang="en-US" sz="1200" dirty="0">
                <a:effectLst/>
                <a:latin typeface="Times New Roman" panose="02020603050405020304" pitchFamily="18" charset="0"/>
                <a:ea typeface="Times New Roman" panose="02020603050405020304" pitchFamily="18" charset="0"/>
              </a:endParaRPr>
            </a:p>
          </p:txBody>
        </p:sp>
        <p:cxnSp>
          <p:nvCxnSpPr>
            <p:cNvPr id="75" name="Straight Connector 74"/>
            <p:cNvCxnSpPr>
              <a:stCxn id="61" idx="2"/>
              <a:endCxn id="74" idx="0"/>
            </p:cNvCxnSpPr>
            <p:nvPr/>
          </p:nvCxnSpPr>
          <p:spPr>
            <a:xfrm flipH="1">
              <a:off x="7473486" y="3923078"/>
              <a:ext cx="682063" cy="32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1" idx="2"/>
              <a:endCxn id="72" idx="0"/>
            </p:cNvCxnSpPr>
            <p:nvPr/>
          </p:nvCxnSpPr>
          <p:spPr>
            <a:xfrm>
              <a:off x="8155549" y="3923078"/>
              <a:ext cx="726484" cy="3250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8621959" y="4651803"/>
            <a:ext cx="2090610" cy="1141311"/>
            <a:chOff x="7088033" y="4632741"/>
            <a:chExt cx="2090610" cy="1141311"/>
          </a:xfrm>
        </p:grpSpPr>
        <p:sp>
          <p:nvSpPr>
            <p:cNvPr id="78" name="Rectangle 77"/>
            <p:cNvSpPr/>
            <p:nvPr/>
          </p:nvSpPr>
          <p:spPr>
            <a:xfrm>
              <a:off x="7770096" y="4632741"/>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solidFill>
                    <a:srgbClr val="000000"/>
                  </a:solidFill>
                  <a:effectLst/>
                  <a:ea typeface="Times New Roman" panose="02020603050405020304" pitchFamily="18" charset="0"/>
                </a:rPr>
                <a:t>A-B</a:t>
              </a:r>
              <a:endParaRPr lang="en-US" sz="1200" dirty="0">
                <a:effectLst/>
                <a:latin typeface="Times New Roman" panose="02020603050405020304" pitchFamily="18" charset="0"/>
                <a:ea typeface="Times New Roman" panose="02020603050405020304" pitchFamily="18" charset="0"/>
              </a:endParaRPr>
            </a:p>
          </p:txBody>
        </p:sp>
        <p:sp>
          <p:nvSpPr>
            <p:cNvPr id="79" name="Rectangle 78"/>
            <p:cNvSpPr/>
            <p:nvPr/>
          </p:nvSpPr>
          <p:spPr>
            <a:xfrm>
              <a:off x="8496580" y="5365920"/>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solidFill>
                    <a:srgbClr val="000000"/>
                  </a:solidFill>
                  <a:effectLst/>
                  <a:ea typeface="Times New Roman" panose="02020603050405020304" pitchFamily="18" charset="0"/>
                </a:rPr>
                <a:t>A-BR</a:t>
              </a:r>
              <a:endParaRPr lang="en-US" sz="1200" dirty="0">
                <a:effectLst/>
                <a:latin typeface="Times New Roman" panose="02020603050405020304" pitchFamily="18" charset="0"/>
                <a:ea typeface="Times New Roman" panose="02020603050405020304" pitchFamily="18" charset="0"/>
              </a:endParaRPr>
            </a:p>
          </p:txBody>
        </p:sp>
        <p:sp>
          <p:nvSpPr>
            <p:cNvPr id="80" name="Rectangle 79"/>
            <p:cNvSpPr/>
            <p:nvPr/>
          </p:nvSpPr>
          <p:spPr>
            <a:xfrm>
              <a:off x="7088033" y="5361918"/>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solidFill>
                    <a:srgbClr val="000000"/>
                  </a:solidFill>
                  <a:effectLst/>
                  <a:ea typeface="Times New Roman" panose="02020603050405020304" pitchFamily="18" charset="0"/>
                </a:rPr>
                <a:t>A-BL</a:t>
              </a:r>
              <a:endParaRPr lang="en-US" sz="1200" dirty="0">
                <a:effectLst/>
                <a:latin typeface="Times New Roman" panose="02020603050405020304" pitchFamily="18" charset="0"/>
                <a:ea typeface="Times New Roman" panose="02020603050405020304" pitchFamily="18" charset="0"/>
              </a:endParaRPr>
            </a:p>
          </p:txBody>
        </p:sp>
        <p:cxnSp>
          <p:nvCxnSpPr>
            <p:cNvPr id="81" name="Straight Connector 80"/>
            <p:cNvCxnSpPr>
              <a:stCxn id="78" idx="2"/>
              <a:endCxn id="80" idx="0"/>
            </p:cNvCxnSpPr>
            <p:nvPr/>
          </p:nvCxnSpPr>
          <p:spPr>
            <a:xfrm flipH="1">
              <a:off x="7429065" y="5040873"/>
              <a:ext cx="682063" cy="32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8" idx="2"/>
              <a:endCxn id="79" idx="0"/>
            </p:cNvCxnSpPr>
            <p:nvPr/>
          </p:nvCxnSpPr>
          <p:spPr>
            <a:xfrm>
              <a:off x="8111128" y="5040873"/>
              <a:ext cx="726484" cy="3250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3" name="Straight Arrow Connector 82"/>
          <p:cNvCxnSpPr/>
          <p:nvPr/>
        </p:nvCxnSpPr>
        <p:spPr>
          <a:xfrm flipH="1">
            <a:off x="7282554" y="3175890"/>
            <a:ext cx="1169213" cy="12510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Content Placeholder 2"/>
          <p:cNvSpPr txBox="1">
            <a:spLocks/>
          </p:cNvSpPr>
          <p:nvPr/>
        </p:nvSpPr>
        <p:spPr>
          <a:xfrm>
            <a:off x="8163296" y="3567406"/>
            <a:ext cx="576943" cy="535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or</a:t>
            </a:r>
            <a:endParaRPr lang="en-US" dirty="0"/>
          </a:p>
        </p:txBody>
      </p:sp>
    </p:spTree>
    <p:extLst>
      <p:ext uri="{BB962C8B-B14F-4D97-AF65-F5344CB8AC3E}">
        <p14:creationId xmlns:p14="http://schemas.microsoft.com/office/powerpoint/2010/main" val="201010327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Nodes</a:t>
            </a:r>
            <a:endParaRPr lang="en-US" dirty="0"/>
          </a:p>
        </p:txBody>
      </p:sp>
      <p:sp>
        <p:nvSpPr>
          <p:cNvPr id="3" name="Content Placeholder 2"/>
          <p:cNvSpPr>
            <a:spLocks noGrp="1"/>
          </p:cNvSpPr>
          <p:nvPr>
            <p:ph idx="1"/>
          </p:nvPr>
        </p:nvSpPr>
        <p:spPr/>
        <p:txBody>
          <a:bodyPr/>
          <a:lstStyle/>
          <a:p>
            <a:pPr marL="0" indent="0">
              <a:buNone/>
            </a:pPr>
            <a:r>
              <a:rPr lang="en-US" dirty="0"/>
              <a:t>There’s many ways to split nodes</a:t>
            </a:r>
          </a:p>
          <a:p>
            <a:pPr marL="457200" lvl="1" indent="0">
              <a:buNone/>
            </a:pPr>
            <a:r>
              <a:rPr lang="en-US" dirty="0" smtClean="0"/>
              <a:t>Always split one side</a:t>
            </a:r>
          </a:p>
          <a:p>
            <a:pPr marL="457200" lvl="1" indent="0">
              <a:buNone/>
            </a:pPr>
            <a:r>
              <a:rPr lang="en-US" dirty="0" smtClean="0"/>
              <a:t>Always split both</a:t>
            </a:r>
            <a:endParaRPr lang="en-US" dirty="0"/>
          </a:p>
        </p:txBody>
      </p:sp>
      <p:grpSp>
        <p:nvGrpSpPr>
          <p:cNvPr id="70" name="Group 69"/>
          <p:cNvGrpSpPr/>
          <p:nvPr/>
        </p:nvGrpSpPr>
        <p:grpSpPr>
          <a:xfrm>
            <a:off x="6407853" y="1237619"/>
            <a:ext cx="4065814" cy="1639557"/>
            <a:chOff x="1325305" y="3263821"/>
            <a:chExt cx="4065814" cy="1639557"/>
          </a:xfrm>
        </p:grpSpPr>
        <p:grpSp>
          <p:nvGrpSpPr>
            <p:cNvPr id="41" name="Group 40"/>
            <p:cNvGrpSpPr/>
            <p:nvPr/>
          </p:nvGrpSpPr>
          <p:grpSpPr>
            <a:xfrm>
              <a:off x="1325305" y="3263821"/>
              <a:ext cx="4065814" cy="1639557"/>
              <a:chOff x="0" y="1155230"/>
              <a:chExt cx="4950604" cy="1996734"/>
            </a:xfrm>
          </p:grpSpPr>
          <p:sp>
            <p:nvSpPr>
              <p:cNvPr id="43" name="Rectangle 42"/>
              <p:cNvSpPr/>
              <p:nvPr/>
            </p:nvSpPr>
            <p:spPr>
              <a:xfrm>
                <a:off x="710034" y="1155230"/>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ln>
                      <a:noFill/>
                    </a:ln>
                    <a:solidFill>
                      <a:srgbClr val="000000"/>
                    </a:solidFill>
                    <a:effectLst/>
                    <a:ea typeface="Times New Roman" panose="02020603050405020304" pitchFamily="18" charset="0"/>
                    <a:cs typeface="Times New Roman" panose="02020603050405020304" pitchFamily="18" charset="0"/>
                  </a:rPr>
                  <a:t>A</a:t>
                </a:r>
                <a:endParaRPr lang="en-US" sz="1200" dirty="0">
                  <a:effectLst/>
                  <a:latin typeface="Times New Roman" panose="02020603050405020304" pitchFamily="18" charset="0"/>
                  <a:ea typeface="Times New Roman" panose="02020603050405020304" pitchFamily="18" charset="0"/>
                </a:endParaRPr>
              </a:p>
            </p:txBody>
          </p:sp>
          <p:sp>
            <p:nvSpPr>
              <p:cNvPr id="44" name="Rectangle 43"/>
              <p:cNvSpPr/>
              <p:nvPr/>
            </p:nvSpPr>
            <p:spPr>
              <a:xfrm>
                <a:off x="3540353" y="1155232"/>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ln>
                      <a:noFill/>
                    </a:ln>
                    <a:solidFill>
                      <a:srgbClr val="000000"/>
                    </a:solidFill>
                    <a:effectLst/>
                    <a:ea typeface="Times New Roman" panose="02020603050405020304" pitchFamily="18" charset="0"/>
                    <a:cs typeface="Times New Roman" panose="02020603050405020304" pitchFamily="18" charset="0"/>
                  </a:rPr>
                  <a:t>B</a:t>
                </a:r>
                <a:endParaRPr lang="en-US" sz="1200" dirty="0">
                  <a:effectLst/>
                  <a:latin typeface="Times New Roman" panose="02020603050405020304" pitchFamily="18" charset="0"/>
                  <a:ea typeface="Times New Roman" panose="02020603050405020304" pitchFamily="18" charset="0"/>
                </a:endParaRPr>
              </a:p>
            </p:txBody>
          </p:sp>
          <p:sp>
            <p:nvSpPr>
              <p:cNvPr id="45" name="Rectangle 44"/>
              <p:cNvSpPr/>
              <p:nvPr/>
            </p:nvSpPr>
            <p:spPr>
              <a:xfrm>
                <a:off x="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ln>
                      <a:noFill/>
                    </a:ln>
                    <a:solidFill>
                      <a:srgbClr val="000000"/>
                    </a:solidFill>
                    <a:effectLst/>
                    <a:ea typeface="Times New Roman" panose="02020603050405020304" pitchFamily="18" charset="0"/>
                    <a:cs typeface="Times New Roman" panose="02020603050405020304" pitchFamily="18" charset="0"/>
                  </a:rPr>
                  <a:t>AL</a:t>
                </a:r>
                <a:endParaRPr lang="en-US" sz="1200" dirty="0">
                  <a:effectLst/>
                  <a:latin typeface="Times New Roman" panose="02020603050405020304" pitchFamily="18" charset="0"/>
                  <a:ea typeface="Times New Roman" panose="02020603050405020304" pitchFamily="18" charset="0"/>
                </a:endParaRPr>
              </a:p>
            </p:txBody>
          </p:sp>
          <p:sp>
            <p:nvSpPr>
              <p:cNvPr id="46" name="Rectangle 45"/>
              <p:cNvSpPr/>
              <p:nvPr/>
            </p:nvSpPr>
            <p:spPr>
              <a:xfrm>
                <a:off x="1410251"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ln>
                      <a:noFill/>
                    </a:ln>
                    <a:solidFill>
                      <a:srgbClr val="000000"/>
                    </a:solidFill>
                    <a:effectLst/>
                    <a:ea typeface="Times New Roman" panose="02020603050405020304" pitchFamily="18" charset="0"/>
                    <a:cs typeface="Times New Roman" panose="02020603050405020304" pitchFamily="18" charset="0"/>
                  </a:rPr>
                  <a:t>AR</a:t>
                </a:r>
                <a:endParaRPr lang="en-US" sz="1200" dirty="0">
                  <a:effectLst/>
                  <a:latin typeface="Times New Roman" panose="02020603050405020304" pitchFamily="18" charset="0"/>
                  <a:ea typeface="Times New Roman" panose="02020603050405020304" pitchFamily="18" charset="0"/>
                </a:endParaRPr>
              </a:p>
            </p:txBody>
          </p:sp>
          <p:sp>
            <p:nvSpPr>
              <p:cNvPr id="47" name="Rectangle 46"/>
              <p:cNvSpPr/>
              <p:nvPr/>
            </p:nvSpPr>
            <p:spPr>
              <a:xfrm>
                <a:off x="2830319" y="2514475"/>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ln>
                      <a:noFill/>
                    </a:ln>
                    <a:solidFill>
                      <a:srgbClr val="000000"/>
                    </a:solidFill>
                    <a:effectLst/>
                    <a:ea typeface="Times New Roman" panose="02020603050405020304" pitchFamily="18" charset="0"/>
                    <a:cs typeface="Times New Roman" panose="02020603050405020304" pitchFamily="18" charset="0"/>
                  </a:rPr>
                  <a:t>BL</a:t>
                </a:r>
                <a:endParaRPr lang="en-US" sz="1200" dirty="0">
                  <a:effectLst/>
                  <a:latin typeface="Times New Roman" panose="02020603050405020304" pitchFamily="18" charset="0"/>
                  <a:ea typeface="Times New Roman" panose="02020603050405020304" pitchFamily="18" charset="0"/>
                </a:endParaRPr>
              </a:p>
            </p:txBody>
          </p:sp>
          <p:sp>
            <p:nvSpPr>
              <p:cNvPr id="48" name="Rectangle 47"/>
              <p:cNvSpPr/>
              <p:nvPr/>
            </p:nvSpPr>
            <p:spPr>
              <a:xfrm>
                <a:off x="4240570" y="2514474"/>
                <a:ext cx="710034" cy="6374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ln>
                      <a:noFill/>
                    </a:ln>
                    <a:solidFill>
                      <a:srgbClr val="000000"/>
                    </a:solidFill>
                    <a:effectLst/>
                    <a:ea typeface="Times New Roman" panose="02020603050405020304" pitchFamily="18" charset="0"/>
                    <a:cs typeface="Times New Roman" panose="02020603050405020304" pitchFamily="18" charset="0"/>
                  </a:rPr>
                  <a:t>BR</a:t>
                </a:r>
                <a:endParaRPr lang="en-US" sz="1200" dirty="0">
                  <a:effectLst/>
                  <a:latin typeface="Times New Roman" panose="02020603050405020304" pitchFamily="18" charset="0"/>
                  <a:ea typeface="Times New Roman" panose="02020603050405020304" pitchFamily="18" charset="0"/>
                </a:endParaRPr>
              </a:p>
            </p:txBody>
          </p:sp>
          <p:cxnSp>
            <p:nvCxnSpPr>
              <p:cNvPr id="51" name="Straight Connector 50"/>
              <p:cNvCxnSpPr>
                <a:stCxn id="46" idx="0"/>
                <a:endCxn id="43" idx="2"/>
              </p:cNvCxnSpPr>
              <p:nvPr/>
            </p:nvCxnSpPr>
            <p:spPr>
              <a:xfrm flipH="1" flipV="1">
                <a:off x="1065051" y="1792719"/>
                <a:ext cx="700217"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3" idx="2"/>
                <a:endCxn id="45" idx="0"/>
              </p:cNvCxnSpPr>
              <p:nvPr/>
            </p:nvCxnSpPr>
            <p:spPr>
              <a:xfrm flipH="1">
                <a:off x="355017" y="1792719"/>
                <a:ext cx="710034" cy="721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4" idx="2"/>
                <a:endCxn id="47" idx="0"/>
              </p:cNvCxnSpPr>
              <p:nvPr/>
            </p:nvCxnSpPr>
            <p:spPr>
              <a:xfrm flipH="1">
                <a:off x="3185336" y="1792721"/>
                <a:ext cx="710034" cy="7217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2"/>
                <a:endCxn id="48" idx="0"/>
              </p:cNvCxnSpPr>
              <p:nvPr/>
            </p:nvCxnSpPr>
            <p:spPr>
              <a:xfrm>
                <a:off x="3895370" y="1792721"/>
                <a:ext cx="700217" cy="7217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Content Placeholder 2"/>
            <p:cNvSpPr txBox="1">
              <a:spLocks/>
            </p:cNvSpPr>
            <p:nvPr/>
          </p:nvSpPr>
          <p:spPr>
            <a:xfrm>
              <a:off x="3157563" y="3651218"/>
              <a:ext cx="576943" cy="535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vs</a:t>
              </a:r>
              <a:endParaRPr lang="en-US" dirty="0"/>
            </a:p>
          </p:txBody>
        </p:sp>
      </p:grpSp>
      <p:cxnSp>
        <p:nvCxnSpPr>
          <p:cNvPr id="73" name="Straight Arrow Connector 72"/>
          <p:cNvCxnSpPr/>
          <p:nvPr/>
        </p:nvCxnSpPr>
        <p:spPr>
          <a:xfrm flipH="1">
            <a:off x="8437600" y="3177789"/>
            <a:ext cx="14168" cy="13723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6529727" y="4685050"/>
            <a:ext cx="3844081" cy="1125178"/>
            <a:chOff x="1930962" y="4262633"/>
            <a:chExt cx="3844081" cy="1125178"/>
          </a:xfrm>
        </p:grpSpPr>
        <p:sp>
          <p:nvSpPr>
            <p:cNvPr id="8" name="Rectangle 7"/>
            <p:cNvSpPr/>
            <p:nvPr/>
          </p:nvSpPr>
          <p:spPr>
            <a:xfrm>
              <a:off x="3508793" y="4262633"/>
              <a:ext cx="68206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solidFill>
                    <a:srgbClr val="000000"/>
                  </a:solidFill>
                  <a:effectLst/>
                  <a:ea typeface="Times New Roman" panose="02020603050405020304" pitchFamily="18" charset="0"/>
                </a:rPr>
                <a:t>A-B</a:t>
              </a:r>
              <a:endParaRPr lang="en-US" sz="1200" dirty="0">
                <a:effectLst/>
                <a:latin typeface="Times New Roman" panose="02020603050405020304" pitchFamily="18" charset="0"/>
                <a:ea typeface="Times New Roman" panose="02020603050405020304" pitchFamily="18" charset="0"/>
              </a:endParaRPr>
            </a:p>
          </p:txBody>
        </p:sp>
        <p:sp>
          <p:nvSpPr>
            <p:cNvPr id="9" name="Rectangle 8"/>
            <p:cNvSpPr/>
            <p:nvPr/>
          </p:nvSpPr>
          <p:spPr>
            <a:xfrm>
              <a:off x="3974877" y="4971378"/>
              <a:ext cx="77417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solidFill>
                    <a:srgbClr val="000000"/>
                  </a:solidFill>
                  <a:effectLst/>
                  <a:ea typeface="Times New Roman" panose="02020603050405020304" pitchFamily="18" charset="0"/>
                </a:rPr>
                <a:t>AR-BL</a:t>
              </a:r>
              <a:endParaRPr lang="en-US" sz="1200" dirty="0">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1930962" y="4979679"/>
              <a:ext cx="77417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solidFill>
                    <a:srgbClr val="000000"/>
                  </a:solidFill>
                  <a:effectLst/>
                  <a:ea typeface="Times New Roman" panose="02020603050405020304" pitchFamily="18" charset="0"/>
                </a:rPr>
                <a:t>AL-BL</a:t>
              </a:r>
              <a:endParaRPr lang="en-US" sz="1200" dirty="0">
                <a:effectLst/>
                <a:latin typeface="Times New Roman" panose="02020603050405020304" pitchFamily="18" charset="0"/>
                <a:ea typeface="Times New Roman" panose="02020603050405020304" pitchFamily="18" charset="0"/>
              </a:endParaRPr>
            </a:p>
          </p:txBody>
        </p:sp>
        <p:cxnSp>
          <p:nvCxnSpPr>
            <p:cNvPr id="15" name="Straight Connector 14"/>
            <p:cNvCxnSpPr>
              <a:stCxn id="8" idx="2"/>
              <a:endCxn id="11" idx="0"/>
            </p:cNvCxnSpPr>
            <p:nvPr/>
          </p:nvCxnSpPr>
          <p:spPr>
            <a:xfrm flipH="1">
              <a:off x="2318049" y="4670765"/>
              <a:ext cx="1531776" cy="3089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2"/>
              <a:endCxn id="9" idx="0"/>
            </p:cNvCxnSpPr>
            <p:nvPr/>
          </p:nvCxnSpPr>
          <p:spPr>
            <a:xfrm>
              <a:off x="3849825" y="4670765"/>
              <a:ext cx="512139" cy="3006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961545" y="4979679"/>
              <a:ext cx="766422"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solidFill>
                    <a:srgbClr val="000000"/>
                  </a:solidFill>
                  <a:effectLst/>
                  <a:ea typeface="Times New Roman" panose="02020603050405020304" pitchFamily="18" charset="0"/>
                </a:rPr>
                <a:t>AL-BR</a:t>
              </a:r>
              <a:endParaRPr lang="en-US" sz="1200" dirty="0">
                <a:effectLst/>
                <a:latin typeface="Times New Roman" panose="02020603050405020304" pitchFamily="18" charset="0"/>
                <a:ea typeface="Times New Roman" panose="02020603050405020304" pitchFamily="18" charset="0"/>
              </a:endParaRPr>
            </a:p>
          </p:txBody>
        </p:sp>
        <p:sp>
          <p:nvSpPr>
            <p:cNvPr id="49" name="Rectangle 48"/>
            <p:cNvSpPr/>
            <p:nvPr/>
          </p:nvSpPr>
          <p:spPr>
            <a:xfrm>
              <a:off x="5000870" y="4977126"/>
              <a:ext cx="774173" cy="4081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smtClean="0">
                  <a:solidFill>
                    <a:srgbClr val="000000"/>
                  </a:solidFill>
                  <a:effectLst/>
                  <a:ea typeface="Times New Roman" panose="02020603050405020304" pitchFamily="18" charset="0"/>
                </a:rPr>
                <a:t>AR-BR</a:t>
              </a:r>
              <a:endParaRPr lang="en-US" sz="1200" dirty="0">
                <a:effectLst/>
                <a:latin typeface="Times New Roman" panose="02020603050405020304" pitchFamily="18" charset="0"/>
                <a:ea typeface="Times New Roman" panose="02020603050405020304" pitchFamily="18" charset="0"/>
              </a:endParaRPr>
            </a:p>
          </p:txBody>
        </p:sp>
        <p:cxnSp>
          <p:nvCxnSpPr>
            <p:cNvPr id="50" name="Straight Connector 49"/>
            <p:cNvCxnSpPr>
              <a:stCxn id="8" idx="2"/>
              <a:endCxn id="49" idx="0"/>
            </p:cNvCxnSpPr>
            <p:nvPr/>
          </p:nvCxnSpPr>
          <p:spPr>
            <a:xfrm>
              <a:off x="3849825" y="4670765"/>
              <a:ext cx="1538132" cy="3063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 idx="2"/>
              <a:endCxn id="40" idx="0"/>
            </p:cNvCxnSpPr>
            <p:nvPr/>
          </p:nvCxnSpPr>
          <p:spPr>
            <a:xfrm flipH="1">
              <a:off x="3344756" y="4670765"/>
              <a:ext cx="505069" cy="3089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59882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Nodes</a:t>
            </a:r>
            <a:endParaRPr lang="en-US" dirty="0"/>
          </a:p>
        </p:txBody>
      </p:sp>
      <p:sp>
        <p:nvSpPr>
          <p:cNvPr id="3" name="Content Placeholder 2"/>
          <p:cNvSpPr>
            <a:spLocks noGrp="1"/>
          </p:cNvSpPr>
          <p:nvPr>
            <p:ph idx="1"/>
          </p:nvPr>
        </p:nvSpPr>
        <p:spPr/>
        <p:txBody>
          <a:bodyPr/>
          <a:lstStyle/>
          <a:p>
            <a:pPr marL="0" indent="0">
              <a:buNone/>
            </a:pPr>
            <a:r>
              <a:rPr lang="en-US" dirty="0"/>
              <a:t>There’s many ways to split nodes</a:t>
            </a:r>
          </a:p>
          <a:p>
            <a:pPr marL="457200" lvl="1" indent="0">
              <a:buNone/>
            </a:pPr>
            <a:r>
              <a:rPr lang="en-US" dirty="0" smtClean="0"/>
              <a:t>Always split one side</a:t>
            </a:r>
          </a:p>
          <a:p>
            <a:pPr marL="457200" lvl="1" indent="0">
              <a:buNone/>
            </a:pPr>
            <a:r>
              <a:rPr lang="en-US" dirty="0"/>
              <a:t>Always split </a:t>
            </a:r>
            <a:r>
              <a:rPr lang="en-US" dirty="0" smtClean="0"/>
              <a:t>both</a:t>
            </a:r>
          </a:p>
          <a:p>
            <a:pPr marL="457200" lvl="1" indent="0">
              <a:buNone/>
            </a:pPr>
            <a:r>
              <a:rPr lang="en-US" dirty="0"/>
              <a:t>Conditionally split one </a:t>
            </a:r>
            <a:r>
              <a:rPr lang="en-US" dirty="0" smtClean="0"/>
              <a:t>side (heuristic)</a:t>
            </a: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1561208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Nodes - Heuristics</a:t>
            </a:r>
            <a:endParaRPr lang="en-US" dirty="0"/>
          </a:p>
        </p:txBody>
      </p:sp>
      <p:sp>
        <p:nvSpPr>
          <p:cNvPr id="3" name="Content Placeholder 2"/>
          <p:cNvSpPr>
            <a:spLocks noGrp="1"/>
          </p:cNvSpPr>
          <p:nvPr>
            <p:ph idx="1"/>
          </p:nvPr>
        </p:nvSpPr>
        <p:spPr/>
        <p:txBody>
          <a:bodyPr/>
          <a:lstStyle/>
          <a:p>
            <a:pPr marL="0" indent="0">
              <a:buNone/>
            </a:pPr>
            <a:r>
              <a:rPr lang="en-US" dirty="0" smtClean="0"/>
              <a:t>What heuristics can we use?</a:t>
            </a:r>
          </a:p>
          <a:p>
            <a:pPr marL="457200" lvl="1" indent="0">
              <a:buNone/>
            </a:pPr>
            <a:r>
              <a:rPr lang="en-US" dirty="0" smtClean="0"/>
              <a:t>Largest surface area</a:t>
            </a:r>
          </a:p>
          <a:p>
            <a:pPr marL="457200" lvl="1" indent="0">
              <a:buNone/>
            </a:pPr>
            <a:r>
              <a:rPr lang="en-US" dirty="0" smtClean="0"/>
              <a:t>Largest volume</a:t>
            </a:r>
          </a:p>
          <a:p>
            <a:pPr marL="457200" lvl="1" indent="0">
              <a:buNone/>
            </a:pPr>
            <a:r>
              <a:rPr lang="en-US" dirty="0" err="1" smtClean="0"/>
              <a:t>etc</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For your assignment split the node with the largest volume!</a:t>
            </a: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658784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sp>
        <p:nvSpPr>
          <p:cNvPr id="3" name="Content Placeholder 2"/>
          <p:cNvSpPr>
            <a:spLocks noGrp="1"/>
          </p:cNvSpPr>
          <p:nvPr>
            <p:ph idx="1"/>
          </p:nvPr>
        </p:nvSpPr>
        <p:spPr/>
        <p:txBody>
          <a:bodyPr/>
          <a:lstStyle/>
          <a:p>
            <a:pPr marL="0" indent="0">
              <a:buNone/>
            </a:pPr>
            <a:r>
              <a:rPr lang="en-US" dirty="0" smtClean="0"/>
              <a:t>Case 1: Empty Tree</a:t>
            </a:r>
            <a:endParaRPr lang="en-US" dirty="0"/>
          </a:p>
        </p:txBody>
      </p:sp>
      <p:sp>
        <p:nvSpPr>
          <p:cNvPr id="4" name="Rectangle 3"/>
          <p:cNvSpPr/>
          <p:nvPr/>
        </p:nvSpPr>
        <p:spPr>
          <a:xfrm>
            <a:off x="2273630" y="2999744"/>
            <a:ext cx="1091362" cy="60299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a:t>
            </a:r>
          </a:p>
        </p:txBody>
      </p:sp>
      <p:cxnSp>
        <p:nvCxnSpPr>
          <p:cNvPr id="6" name="Straight Arrow Connector 5"/>
          <p:cNvCxnSpPr/>
          <p:nvPr/>
        </p:nvCxnSpPr>
        <p:spPr>
          <a:xfrm>
            <a:off x="4553712" y="3800126"/>
            <a:ext cx="241401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089214" y="2999744"/>
            <a:ext cx="1091362" cy="60299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a:t>
            </a:r>
          </a:p>
        </p:txBody>
      </p:sp>
      <p:sp>
        <p:nvSpPr>
          <p:cNvPr id="8" name="Rectangle 7"/>
          <p:cNvSpPr/>
          <p:nvPr/>
        </p:nvSpPr>
        <p:spPr>
          <a:xfrm>
            <a:off x="2273630" y="3985361"/>
            <a:ext cx="1091362" cy="60299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null</a:t>
            </a:r>
          </a:p>
        </p:txBody>
      </p:sp>
      <p:sp>
        <p:nvSpPr>
          <p:cNvPr id="9" name="Rectangle 8"/>
          <p:cNvSpPr/>
          <p:nvPr/>
        </p:nvSpPr>
        <p:spPr>
          <a:xfrm>
            <a:off x="8089214" y="3985361"/>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p>
        </p:txBody>
      </p:sp>
      <p:cxnSp>
        <p:nvCxnSpPr>
          <p:cNvPr id="10" name="Straight Arrow Connector 9"/>
          <p:cNvCxnSpPr>
            <a:stCxn id="4" idx="2"/>
            <a:endCxn id="8" idx="0"/>
          </p:cNvCxnSpPr>
          <p:nvPr/>
        </p:nvCxnSpPr>
        <p:spPr>
          <a:xfrm>
            <a:off x="2819311" y="3602736"/>
            <a:ext cx="0" cy="3826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9" idx="0"/>
          </p:cNvCxnSpPr>
          <p:nvPr/>
        </p:nvCxnSpPr>
        <p:spPr>
          <a:xfrm>
            <a:off x="8634895" y="3602736"/>
            <a:ext cx="0" cy="3826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80022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58930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sp>
        <p:nvSpPr>
          <p:cNvPr id="3" name="Content Placeholder 2"/>
          <p:cNvSpPr>
            <a:spLocks noGrp="1"/>
          </p:cNvSpPr>
          <p:nvPr>
            <p:ph idx="1"/>
          </p:nvPr>
        </p:nvSpPr>
        <p:spPr/>
        <p:txBody>
          <a:bodyPr/>
          <a:lstStyle/>
          <a:p>
            <a:pPr marL="0" indent="0">
              <a:buNone/>
            </a:pPr>
            <a:r>
              <a:rPr lang="en-US" dirty="0" smtClean="0"/>
              <a:t>Case 2: 1 Node</a:t>
            </a:r>
            <a:endParaRPr lang="en-US" dirty="0"/>
          </a:p>
        </p:txBody>
      </p:sp>
      <p:cxnSp>
        <p:nvCxnSpPr>
          <p:cNvPr id="6" name="Straight Arrow Connector 5"/>
          <p:cNvCxnSpPr/>
          <p:nvPr/>
        </p:nvCxnSpPr>
        <p:spPr>
          <a:xfrm>
            <a:off x="4553712" y="3800126"/>
            <a:ext cx="241401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089214" y="2999744"/>
            <a:ext cx="1091362" cy="60299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a:t>
            </a:r>
          </a:p>
        </p:txBody>
      </p:sp>
      <p:sp>
        <p:nvSpPr>
          <p:cNvPr id="9" name="Rectangle 8"/>
          <p:cNvSpPr/>
          <p:nvPr/>
        </p:nvSpPr>
        <p:spPr>
          <a:xfrm>
            <a:off x="8089214" y="3985361"/>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13" name="Straight Arrow Connector 12"/>
          <p:cNvCxnSpPr>
            <a:stCxn id="7" idx="2"/>
            <a:endCxn id="9" idx="0"/>
          </p:cNvCxnSpPr>
          <p:nvPr/>
        </p:nvCxnSpPr>
        <p:spPr>
          <a:xfrm>
            <a:off x="8634895" y="3602736"/>
            <a:ext cx="0" cy="3826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694724" y="2999744"/>
            <a:ext cx="1091362" cy="60299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a:t>
            </a:r>
          </a:p>
        </p:txBody>
      </p:sp>
      <p:sp>
        <p:nvSpPr>
          <p:cNvPr id="15" name="Rectangle 14"/>
          <p:cNvSpPr/>
          <p:nvPr/>
        </p:nvSpPr>
        <p:spPr>
          <a:xfrm>
            <a:off x="2694724" y="3985361"/>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p>
        </p:txBody>
      </p:sp>
      <p:cxnSp>
        <p:nvCxnSpPr>
          <p:cNvPr id="16" name="Straight Arrow Connector 15"/>
          <p:cNvCxnSpPr>
            <a:stCxn id="14" idx="2"/>
            <a:endCxn id="15" idx="0"/>
          </p:cNvCxnSpPr>
          <p:nvPr/>
        </p:nvCxnSpPr>
        <p:spPr>
          <a:xfrm>
            <a:off x="3240405" y="3602736"/>
            <a:ext cx="0" cy="3826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967728" y="5171636"/>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p>
        </p:txBody>
      </p:sp>
      <p:sp>
        <p:nvSpPr>
          <p:cNvPr id="18" name="Rectangle 17"/>
          <p:cNvSpPr/>
          <p:nvPr/>
        </p:nvSpPr>
        <p:spPr>
          <a:xfrm>
            <a:off x="9180576" y="5171636"/>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p>
        </p:txBody>
      </p:sp>
      <p:cxnSp>
        <p:nvCxnSpPr>
          <p:cNvPr id="21" name="Straight Arrow Connector 20"/>
          <p:cNvCxnSpPr>
            <a:stCxn id="9" idx="2"/>
            <a:endCxn id="17" idx="0"/>
          </p:cNvCxnSpPr>
          <p:nvPr/>
        </p:nvCxnSpPr>
        <p:spPr>
          <a:xfrm flipH="1">
            <a:off x="7513409" y="4588353"/>
            <a:ext cx="1121486" cy="5832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18" idx="0"/>
          </p:cNvCxnSpPr>
          <p:nvPr/>
        </p:nvCxnSpPr>
        <p:spPr>
          <a:xfrm>
            <a:off x="8634895" y="4588353"/>
            <a:ext cx="1091362" cy="5832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734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
          <p:cNvSpPr txBox="1">
            <a:spLocks/>
          </p:cNvSpPr>
          <p:nvPr/>
        </p:nvSpPr>
        <p:spPr>
          <a:xfrm>
            <a:off x="4699783" y="3487659"/>
            <a:ext cx="2812059" cy="1129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Which side do we choose?</a:t>
            </a:r>
          </a:p>
        </p:txBody>
      </p:sp>
      <p:sp>
        <p:nvSpPr>
          <p:cNvPr id="2" name="Title 1"/>
          <p:cNvSpPr>
            <a:spLocks noGrp="1"/>
          </p:cNvSpPr>
          <p:nvPr>
            <p:ph type="title"/>
          </p:nvPr>
        </p:nvSpPr>
        <p:spPr/>
        <p:txBody>
          <a:bodyPr/>
          <a:lstStyle/>
          <a:p>
            <a:r>
              <a:rPr lang="en-US" dirty="0" smtClean="0"/>
              <a:t>Insertion</a:t>
            </a:r>
            <a:endParaRPr lang="en-US" dirty="0"/>
          </a:p>
        </p:txBody>
      </p:sp>
      <p:sp>
        <p:nvSpPr>
          <p:cNvPr id="3" name="Content Placeholder 2"/>
          <p:cNvSpPr>
            <a:spLocks noGrp="1"/>
          </p:cNvSpPr>
          <p:nvPr>
            <p:ph idx="1"/>
          </p:nvPr>
        </p:nvSpPr>
        <p:spPr>
          <a:xfrm>
            <a:off x="1105153" y="1808563"/>
            <a:ext cx="10233800" cy="4351338"/>
          </a:xfrm>
        </p:spPr>
        <p:txBody>
          <a:bodyPr/>
          <a:lstStyle/>
          <a:p>
            <a:pPr marL="0" indent="0">
              <a:buNone/>
            </a:pPr>
            <a:r>
              <a:rPr lang="en-US" dirty="0" smtClean="0"/>
              <a:t>Case 3:</a:t>
            </a:r>
            <a:endParaRPr lang="en-US" dirty="0"/>
          </a:p>
        </p:txBody>
      </p:sp>
      <p:sp>
        <p:nvSpPr>
          <p:cNvPr id="7" name="Rectangle 6"/>
          <p:cNvSpPr/>
          <p:nvPr/>
        </p:nvSpPr>
        <p:spPr>
          <a:xfrm>
            <a:off x="2240507" y="3219211"/>
            <a:ext cx="1091362" cy="602992"/>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a:t>
            </a:r>
          </a:p>
        </p:txBody>
      </p:sp>
      <p:sp>
        <p:nvSpPr>
          <p:cNvPr id="9" name="Rectangle 8"/>
          <p:cNvSpPr/>
          <p:nvPr/>
        </p:nvSpPr>
        <p:spPr>
          <a:xfrm>
            <a:off x="2240507" y="4003660"/>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13" name="Straight Arrow Connector 12"/>
          <p:cNvCxnSpPr>
            <a:stCxn id="7" idx="2"/>
            <a:endCxn id="9" idx="0"/>
          </p:cNvCxnSpPr>
          <p:nvPr/>
        </p:nvCxnSpPr>
        <p:spPr>
          <a:xfrm>
            <a:off x="2786188" y="3822203"/>
            <a:ext cx="0" cy="1814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19021" y="4897327"/>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8" name="Rectangle 17"/>
          <p:cNvSpPr/>
          <p:nvPr/>
        </p:nvSpPr>
        <p:spPr>
          <a:xfrm>
            <a:off x="3331869" y="4897327"/>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p>
        </p:txBody>
      </p:sp>
      <p:cxnSp>
        <p:nvCxnSpPr>
          <p:cNvPr id="21" name="Straight Arrow Connector 20"/>
          <p:cNvCxnSpPr>
            <a:stCxn id="9" idx="2"/>
            <a:endCxn id="17" idx="0"/>
          </p:cNvCxnSpPr>
          <p:nvPr/>
        </p:nvCxnSpPr>
        <p:spPr>
          <a:xfrm flipH="1">
            <a:off x="1664702" y="4606652"/>
            <a:ext cx="1121486" cy="2906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18" idx="0"/>
          </p:cNvCxnSpPr>
          <p:nvPr/>
        </p:nvCxnSpPr>
        <p:spPr>
          <a:xfrm>
            <a:off x="2786188" y="4606652"/>
            <a:ext cx="1091362" cy="2906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5364" y="5779743"/>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p>
        </p:txBody>
      </p:sp>
      <p:sp>
        <p:nvSpPr>
          <p:cNvPr id="29" name="Rectangle 28"/>
          <p:cNvSpPr/>
          <p:nvPr/>
        </p:nvSpPr>
        <p:spPr>
          <a:xfrm>
            <a:off x="1785956" y="5779743"/>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p>
        </p:txBody>
      </p:sp>
      <p:cxnSp>
        <p:nvCxnSpPr>
          <p:cNvPr id="30" name="Straight Arrow Connector 29"/>
          <p:cNvCxnSpPr>
            <a:stCxn id="17" idx="2"/>
            <a:endCxn id="28" idx="0"/>
          </p:cNvCxnSpPr>
          <p:nvPr/>
        </p:nvCxnSpPr>
        <p:spPr>
          <a:xfrm flipH="1">
            <a:off x="1001045" y="5500319"/>
            <a:ext cx="663657" cy="27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2"/>
            <a:endCxn id="29" idx="0"/>
          </p:cNvCxnSpPr>
          <p:nvPr/>
        </p:nvCxnSpPr>
        <p:spPr>
          <a:xfrm>
            <a:off x="1664702" y="5500319"/>
            <a:ext cx="666935" cy="27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8759900" y="3199783"/>
            <a:ext cx="1091362" cy="602992"/>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a:t>
            </a:r>
          </a:p>
        </p:txBody>
      </p:sp>
      <p:sp>
        <p:nvSpPr>
          <p:cNvPr id="37" name="Rectangle 36"/>
          <p:cNvSpPr/>
          <p:nvPr/>
        </p:nvSpPr>
        <p:spPr>
          <a:xfrm>
            <a:off x="8759900" y="3984232"/>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38" name="Straight Arrow Connector 37"/>
          <p:cNvCxnSpPr>
            <a:stCxn id="36" idx="2"/>
            <a:endCxn id="37" idx="0"/>
          </p:cNvCxnSpPr>
          <p:nvPr/>
        </p:nvCxnSpPr>
        <p:spPr>
          <a:xfrm>
            <a:off x="9305581" y="3802775"/>
            <a:ext cx="0" cy="1814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638414" y="4877899"/>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p>
        </p:txBody>
      </p:sp>
      <p:sp>
        <p:nvSpPr>
          <p:cNvPr id="40" name="Rectangle 39"/>
          <p:cNvSpPr/>
          <p:nvPr/>
        </p:nvSpPr>
        <p:spPr>
          <a:xfrm>
            <a:off x="9851262" y="4877899"/>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41" name="Straight Arrow Connector 40"/>
          <p:cNvCxnSpPr>
            <a:stCxn id="37" idx="2"/>
            <a:endCxn id="39" idx="0"/>
          </p:cNvCxnSpPr>
          <p:nvPr/>
        </p:nvCxnSpPr>
        <p:spPr>
          <a:xfrm flipH="1">
            <a:off x="8184095" y="4587224"/>
            <a:ext cx="1121486" cy="2906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2"/>
            <a:endCxn id="40" idx="0"/>
          </p:cNvCxnSpPr>
          <p:nvPr/>
        </p:nvCxnSpPr>
        <p:spPr>
          <a:xfrm>
            <a:off x="9305581" y="4587224"/>
            <a:ext cx="1091362" cy="2906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0562932" y="5760315"/>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p>
        </p:txBody>
      </p:sp>
      <p:cxnSp>
        <p:nvCxnSpPr>
          <p:cNvPr id="47" name="Straight Arrow Connector 46"/>
          <p:cNvCxnSpPr>
            <a:stCxn id="40" idx="2"/>
            <a:endCxn id="45" idx="0"/>
          </p:cNvCxnSpPr>
          <p:nvPr/>
        </p:nvCxnSpPr>
        <p:spPr>
          <a:xfrm>
            <a:off x="10396943" y="5480891"/>
            <a:ext cx="711670" cy="27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9171076" y="5782295"/>
            <a:ext cx="1091362" cy="60299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smtClean="0">
              <a:solidFill>
                <a:schemeClr val="tx1"/>
              </a:solidFill>
            </a:endParaRPr>
          </a:p>
        </p:txBody>
      </p:sp>
      <p:cxnSp>
        <p:nvCxnSpPr>
          <p:cNvPr id="52" name="Straight Arrow Connector 51"/>
          <p:cNvCxnSpPr>
            <a:stCxn id="40" idx="2"/>
            <a:endCxn id="50" idx="0"/>
          </p:cNvCxnSpPr>
          <p:nvPr/>
        </p:nvCxnSpPr>
        <p:spPr>
          <a:xfrm flipH="1">
            <a:off x="9716757" y="5480891"/>
            <a:ext cx="680186" cy="3014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432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8036</TotalTime>
  <Words>8118</Words>
  <Application>Microsoft Office PowerPoint</Application>
  <PresentationFormat>Widescreen</PresentationFormat>
  <Paragraphs>1017</Paragraphs>
  <Slides>70</Slides>
  <Notes>69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9" baseType="lpstr">
      <vt:lpstr>Arial</vt:lpstr>
      <vt:lpstr>Calibri</vt:lpstr>
      <vt:lpstr>Calibri Light</vt:lpstr>
      <vt:lpstr>Cambria Math</vt:lpstr>
      <vt:lpstr>Consolas</vt:lpstr>
      <vt:lpstr>Times New Roman</vt:lpstr>
      <vt:lpstr>Verdana</vt:lpstr>
      <vt:lpstr>Office Theme</vt:lpstr>
      <vt:lpstr>Visio</vt:lpstr>
      <vt:lpstr>Dynamic Aabb Trees</vt:lpstr>
      <vt:lpstr>Bounding Volume Tree</vt:lpstr>
      <vt:lpstr>Why Aabb Trees?</vt:lpstr>
      <vt:lpstr>Dynamic Trees</vt:lpstr>
      <vt:lpstr>Dynamic Tree Node</vt:lpstr>
      <vt:lpstr>Tree Height</vt:lpstr>
      <vt:lpstr>Insertion</vt:lpstr>
      <vt:lpstr>Insertion</vt:lpstr>
      <vt:lpstr>Insertion</vt:lpstr>
      <vt:lpstr>Node Selection</vt:lpstr>
      <vt:lpstr>Node Selection - Height</vt:lpstr>
      <vt:lpstr>Node Selection - Height</vt:lpstr>
      <vt:lpstr>Node Selection - Distance</vt:lpstr>
      <vt:lpstr>Node Selection</vt:lpstr>
      <vt:lpstr>Node Selection - Volume</vt:lpstr>
      <vt:lpstr>Node Selection - Volume</vt:lpstr>
      <vt:lpstr>Node Selection – Surface Area</vt:lpstr>
      <vt:lpstr>Extra Heuristic Considerations</vt:lpstr>
      <vt:lpstr>Insertion – Final Remarks</vt:lpstr>
      <vt:lpstr>Removal</vt:lpstr>
      <vt:lpstr>Update</vt:lpstr>
      <vt:lpstr>Balancing</vt:lpstr>
      <vt:lpstr>Balancing - Randomization</vt:lpstr>
      <vt:lpstr>Balancing – Tree Rotations</vt:lpstr>
      <vt:lpstr>Tree Rotation</vt:lpstr>
      <vt:lpstr>Tree Rotation</vt:lpstr>
      <vt:lpstr>Tree Rotation</vt:lpstr>
      <vt:lpstr>Tree Rotation</vt:lpstr>
      <vt:lpstr>Tree Rotation</vt:lpstr>
      <vt:lpstr>Tree Rotation</vt:lpstr>
      <vt:lpstr>Big Removal Example</vt:lpstr>
      <vt:lpstr>Rotation vs. Randomization</vt:lpstr>
      <vt:lpstr>Casting</vt:lpstr>
      <vt:lpstr>Frustum Casting</vt:lpstr>
      <vt:lpstr>Frustum Casting Examples</vt:lpstr>
      <vt:lpstr>Frustum Casting Examples</vt:lpstr>
      <vt:lpstr>Frustum Casting Examples</vt:lpstr>
      <vt:lpstr>Frustum Casting – Frame Coherency</vt:lpstr>
      <vt:lpstr>Frustum Casting Examples</vt:lpstr>
      <vt:lpstr>Frustum Casting Examples</vt:lpstr>
      <vt:lpstr>Ray-Casting</vt:lpstr>
      <vt:lpstr>Ray-Casting – First Impact</vt:lpstr>
      <vt:lpstr>Ray-Casting – First Impact</vt:lpstr>
      <vt:lpstr>Ray-Casting – First Impact</vt:lpstr>
      <vt:lpstr>Ray-Casting – First Impact</vt:lpstr>
      <vt:lpstr>Pair Query</vt:lpstr>
      <vt:lpstr>Pair Query</vt:lpstr>
      <vt:lpstr>Pair Query</vt:lpstr>
      <vt:lpstr>Tree Query</vt:lpstr>
      <vt:lpstr>Tree Query</vt:lpstr>
      <vt:lpstr>Tree Query</vt:lpstr>
      <vt:lpstr>Tree Query</vt:lpstr>
      <vt:lpstr>Pair Query – Using Tree Query</vt:lpstr>
      <vt:lpstr>Pair Query – Using Tree Query</vt:lpstr>
      <vt:lpstr>Pair Query – Using Tree Query</vt:lpstr>
      <vt:lpstr>Pair Query</vt:lpstr>
      <vt:lpstr>Pair Query – Using Tree Query</vt:lpstr>
      <vt:lpstr>Pair Query</vt:lpstr>
      <vt:lpstr>Pair Query</vt:lpstr>
      <vt:lpstr>Pair Query</vt:lpstr>
      <vt:lpstr>Pair Query</vt:lpstr>
      <vt:lpstr>Pair Query</vt:lpstr>
      <vt:lpstr>Pair Query</vt:lpstr>
      <vt:lpstr>Pair Query</vt:lpstr>
      <vt:lpstr>Split Nodes</vt:lpstr>
      <vt:lpstr>Split Nodes</vt:lpstr>
      <vt:lpstr>Split Nodes</vt:lpstr>
      <vt:lpstr>Split Nodes</vt:lpstr>
      <vt:lpstr>Split Nodes - Heuristics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Partitions</dc:title>
  <dc:creator>Joshua Davis</dc:creator>
  <cp:lastModifiedBy>Josh</cp:lastModifiedBy>
  <cp:revision>225</cp:revision>
  <dcterms:created xsi:type="dcterms:W3CDTF">2015-01-13T03:43:20Z</dcterms:created>
  <dcterms:modified xsi:type="dcterms:W3CDTF">2017-10-18T22:02:52Z</dcterms:modified>
</cp:coreProperties>
</file>