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80"/>
  </p:notesMasterIdLst>
  <p:sldIdLst>
    <p:sldId id="256" r:id="rId2"/>
    <p:sldId id="265" r:id="rId3"/>
    <p:sldId id="266" r:id="rId4"/>
    <p:sldId id="267" r:id="rId5"/>
    <p:sldId id="276" r:id="rId6"/>
    <p:sldId id="268" r:id="rId7"/>
    <p:sldId id="269" r:id="rId8"/>
    <p:sldId id="277" r:id="rId9"/>
    <p:sldId id="278" r:id="rId10"/>
    <p:sldId id="339" r:id="rId11"/>
    <p:sldId id="340" r:id="rId12"/>
    <p:sldId id="341" r:id="rId13"/>
    <p:sldId id="342" r:id="rId14"/>
    <p:sldId id="270" r:id="rId15"/>
    <p:sldId id="345" r:id="rId16"/>
    <p:sldId id="346" r:id="rId17"/>
    <p:sldId id="347" r:id="rId18"/>
    <p:sldId id="348" r:id="rId19"/>
    <p:sldId id="349" r:id="rId20"/>
    <p:sldId id="350" r:id="rId21"/>
    <p:sldId id="351" r:id="rId22"/>
    <p:sldId id="352" r:id="rId23"/>
    <p:sldId id="353" r:id="rId24"/>
    <p:sldId id="372" r:id="rId25"/>
    <p:sldId id="354" r:id="rId26"/>
    <p:sldId id="271" r:id="rId27"/>
    <p:sldId id="357" r:id="rId28"/>
    <p:sldId id="358" r:id="rId29"/>
    <p:sldId id="359" r:id="rId30"/>
    <p:sldId id="360" r:id="rId31"/>
    <p:sldId id="361" r:id="rId32"/>
    <p:sldId id="362" r:id="rId33"/>
    <p:sldId id="363" r:id="rId34"/>
    <p:sldId id="272" r:id="rId35"/>
    <p:sldId id="374" r:id="rId36"/>
    <p:sldId id="364" r:id="rId37"/>
    <p:sldId id="297" r:id="rId38"/>
    <p:sldId id="306" r:id="rId39"/>
    <p:sldId id="307" r:id="rId40"/>
    <p:sldId id="365" r:id="rId41"/>
    <p:sldId id="308" r:id="rId42"/>
    <p:sldId id="309" r:id="rId43"/>
    <p:sldId id="310" r:id="rId44"/>
    <p:sldId id="366" r:id="rId45"/>
    <p:sldId id="367" r:id="rId46"/>
    <p:sldId id="368" r:id="rId47"/>
    <p:sldId id="313" r:id="rId48"/>
    <p:sldId id="314" r:id="rId49"/>
    <p:sldId id="369" r:id="rId50"/>
    <p:sldId id="370" r:id="rId51"/>
    <p:sldId id="371" r:id="rId52"/>
    <p:sldId id="317" r:id="rId53"/>
    <p:sldId id="318" r:id="rId54"/>
    <p:sldId id="273" r:id="rId55"/>
    <p:sldId id="287" r:id="rId56"/>
    <p:sldId id="288" r:id="rId57"/>
    <p:sldId id="289" r:id="rId58"/>
    <p:sldId id="290" r:id="rId59"/>
    <p:sldId id="291" r:id="rId60"/>
    <p:sldId id="293" r:id="rId61"/>
    <p:sldId id="294" r:id="rId62"/>
    <p:sldId id="298" r:id="rId63"/>
    <p:sldId id="295" r:id="rId64"/>
    <p:sldId id="274" r:id="rId65"/>
    <p:sldId id="275" r:id="rId66"/>
    <p:sldId id="299" r:id="rId67"/>
    <p:sldId id="301" r:id="rId68"/>
    <p:sldId id="302" r:id="rId69"/>
    <p:sldId id="303" r:id="rId70"/>
    <p:sldId id="304" r:id="rId71"/>
    <p:sldId id="305" r:id="rId72"/>
    <p:sldId id="320" r:id="rId73"/>
    <p:sldId id="321" r:id="rId74"/>
    <p:sldId id="322" r:id="rId75"/>
    <p:sldId id="323" r:id="rId76"/>
    <p:sldId id="325" r:id="rId77"/>
    <p:sldId id="324" r:id="rId78"/>
    <p:sldId id="300"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213" autoAdjust="0"/>
  </p:normalViewPr>
  <p:slideViewPr>
    <p:cSldViewPr snapToGrid="0">
      <p:cViewPr varScale="1">
        <p:scale>
          <a:sx n="80" d="100"/>
          <a:sy n="80" d="100"/>
        </p:scale>
        <p:origin x="1734" y="9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25" d="100"/>
          <a:sy n="125" d="100"/>
        </p:scale>
        <p:origin x="3012" y="-9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Remember that a point is within the line segment if the</a:t>
                </a:r>
                <a:r>
                  <a:rPr lang="en-US" baseline="0" dirty="0" smtClean="0"/>
                  <a:t> barycentric coordinates are in the range of </a:t>
                </a:r>
                <a14:m>
                  <m:oMath xmlns:m="http://schemas.openxmlformats.org/officeDocument/2006/math">
                    <m:r>
                      <a:rPr lang="en-US" b="0" i="1" baseline="0" smtClean="0">
                        <a:latin typeface="Cambria Math" panose="02040503050406030204" pitchFamily="18" charset="0"/>
                      </a:rPr>
                      <m:t>0&lt;</m:t>
                    </m:r>
                    <m:r>
                      <a:rPr lang="en-US" b="0" i="1" baseline="0" smtClean="0">
                        <a:latin typeface="Cambria Math" panose="02040503050406030204" pitchFamily="18" charset="0"/>
                      </a:rPr>
                      <m:t>𝑢</m:t>
                    </m:r>
                    <m:r>
                      <a:rPr lang="en-US" b="0" i="1" baseline="0" smtClean="0">
                        <a:latin typeface="Cambria Math" panose="02040503050406030204" pitchFamily="18" charset="0"/>
                      </a:rPr>
                      <m:t>,</m:t>
                    </m:r>
                    <m:r>
                      <a:rPr lang="en-US" b="0" i="1" baseline="0" smtClean="0">
                        <a:latin typeface="Cambria Math" panose="02040503050406030204" pitchFamily="18" charset="0"/>
                      </a:rPr>
                      <m:t>𝑣</m:t>
                    </m:r>
                    <m:r>
                      <a:rPr lang="en-US" b="0" i="1" baseline="0" smtClean="0">
                        <a:latin typeface="Cambria Math" panose="02040503050406030204" pitchFamily="18" charset="0"/>
                      </a:rPr>
                      <m:t>&lt;1</m:t>
                    </m:r>
                  </m:oMath>
                </a14:m>
                <a:r>
                  <a:rPr lang="en-US" dirty="0" smtClean="0"/>
                  <a:t>. Note that we exclude</a:t>
                </a:r>
                <a:r>
                  <a:rPr lang="en-US" baseline="0" dirty="0" smtClean="0"/>
                  <a:t> the edge cases here as if </a:t>
                </a:r>
                <a14:m>
                  <m:oMath xmlns:m="http://schemas.openxmlformats.org/officeDocument/2006/math">
                    <m:r>
                      <a:rPr lang="en-US" b="0" i="1" baseline="0" smtClean="0">
                        <a:latin typeface="Cambria Math" panose="02040503050406030204" pitchFamily="18" charset="0"/>
                      </a:rPr>
                      <m:t>𝑣</m:t>
                    </m:r>
                    <m:r>
                      <a:rPr lang="en-US" b="0" i="1" baseline="0" smtClean="0">
                        <a:latin typeface="Cambria Math" panose="02040503050406030204" pitchFamily="18" charset="0"/>
                      </a:rPr>
                      <m:t>=0</m:t>
                    </m:r>
                  </m:oMath>
                </a14:m>
                <a:r>
                  <a:rPr lang="en-US" dirty="0" smtClean="0"/>
                  <a: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which means that</a:t>
                </a:r>
                <a:r>
                  <a:rPr lang="en-US" baseline="0" dirty="0" smtClean="0"/>
                  <a:t> it is not in the line’s </a:t>
                </a:r>
                <a:r>
                  <a:rPr lang="en-US" baseline="0" dirty="0" err="1" smtClean="0"/>
                  <a:t>voronoi</a:t>
                </a:r>
                <a:r>
                  <a:rPr lang="en-US" baseline="0" dirty="0" smtClean="0"/>
                  <a:t> region.</a:t>
                </a:r>
                <a:endParaRPr lang="en-US" dirty="0"/>
              </a:p>
            </p:txBody>
          </p:sp>
        </mc:Choice>
        <mc:Fallback xmlns="">
          <p:sp>
            <p:nvSpPr>
              <p:cNvPr id="3" name="Notes Placeholder 2"/>
              <p:cNvSpPr>
                <a:spLocks noGrp="1"/>
              </p:cNvSpPr>
              <p:nvPr>
                <p:ph type="body" idx="1"/>
              </p:nvPr>
            </p:nvSpPr>
            <p:spPr/>
            <p:txBody>
              <a:bodyPr/>
              <a:lstStyle/>
              <a:p>
                <a:r>
                  <a:rPr lang="en-US" dirty="0" smtClean="0"/>
                  <a:t>To easily check if we’re in a point’s </a:t>
                </a:r>
                <a:r>
                  <a:rPr lang="en-US" dirty="0" err="1" smtClean="0"/>
                  <a:t>voronoi</a:t>
                </a:r>
                <a:r>
                  <a:rPr lang="en-US" dirty="0" smtClean="0"/>
                  <a:t> region we just need to check the plane</a:t>
                </a:r>
                <a:r>
                  <a:rPr lang="en-US" baseline="0" dirty="0" smtClean="0"/>
                  <a:t> defined by the two points.</a:t>
                </a:r>
              </a:p>
              <a:p>
                <a:endParaRPr lang="en-US" baseline="0" dirty="0" smtClean="0"/>
              </a:p>
              <a:p>
                <a:r>
                  <a:rPr lang="en-US" baseline="0" dirty="0" smtClean="0"/>
                  <a:t>Everything on the back side of the plane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_1−𝑆 ⃗_0</a:t>
                </a:r>
                <a:r>
                  <a:rPr lang="en-US" dirty="0" smtClean="0"/>
                  <a:t> belongs to region</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Likewise everything on the back side of the plane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_0−𝑆 ⃗_1</a:t>
                </a:r>
                <a:r>
                  <a:rPr lang="en-US" dirty="0" smtClean="0"/>
                  <a:t> belongs</a:t>
                </a:r>
                <a:r>
                  <a:rPr lang="en-US" baseline="0" dirty="0" smtClean="0"/>
                  <a:t> to regions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2086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It’s important to inspect the other cases of the barycentric</a:t>
                </a:r>
                <a:r>
                  <a:rPr lang="en-US" baseline="0" dirty="0" smtClean="0"/>
                  <a:t> coordinates, what happens when they’re not between 0 and 1? Well if we first look at the case of </a:t>
                </a:r>
                <a14:m>
                  <m:oMath xmlns:m="http://schemas.openxmlformats.org/officeDocument/2006/math">
                    <m:r>
                      <a:rPr lang="en-US" b="0" i="1" baseline="0" smtClean="0">
                        <a:latin typeface="Cambria Math" panose="02040503050406030204" pitchFamily="18" charset="0"/>
                      </a:rPr>
                      <m:t>𝑣</m:t>
                    </m:r>
                    <m:r>
                      <a:rPr lang="en-US" b="0" i="1" baseline="0" smtClean="0">
                        <a:latin typeface="Cambria Math" panose="02040503050406030204" pitchFamily="18" charset="0"/>
                      </a:rPr>
                      <m:t>&lt;0</m:t>
                    </m:r>
                  </m:oMath>
                </a14:m>
                <a:r>
                  <a:rPr lang="en-US" dirty="0" smtClean="0"/>
                  <a:t> we’ll see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ends up to the left of the line, or more</a:t>
                </a:r>
                <a:r>
                  <a:rPr lang="en-US" baseline="0" dirty="0" smtClean="0"/>
                  <a:t> importantly in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’s </a:t>
                </a:r>
                <a:r>
                  <a:rPr lang="en-US" dirty="0" err="1" smtClean="0"/>
                  <a:t>voronoi</a:t>
                </a:r>
                <a:r>
                  <a:rPr lang="en-US" dirty="0" smtClean="0"/>
                  <a:t> region.</a:t>
                </a:r>
                <a:endParaRPr lang="en-US" dirty="0"/>
              </a:p>
            </p:txBody>
          </p:sp>
        </mc:Choice>
        <mc:Fallback xmlns="">
          <p:sp>
            <p:nvSpPr>
              <p:cNvPr id="3" name="Notes Placeholder 2"/>
              <p:cNvSpPr>
                <a:spLocks noGrp="1"/>
              </p:cNvSpPr>
              <p:nvPr>
                <p:ph type="body" idx="1"/>
              </p:nvPr>
            </p:nvSpPr>
            <p:spPr/>
            <p:txBody>
              <a:bodyPr/>
              <a:lstStyle/>
              <a:p>
                <a:r>
                  <a:rPr lang="en-US" dirty="0" smtClean="0"/>
                  <a:t>To easily check if we’re in a point’s </a:t>
                </a:r>
                <a:r>
                  <a:rPr lang="en-US" dirty="0" err="1" smtClean="0"/>
                  <a:t>voronoi</a:t>
                </a:r>
                <a:r>
                  <a:rPr lang="en-US" dirty="0" smtClean="0"/>
                  <a:t> region we just need to check the plane</a:t>
                </a:r>
                <a:r>
                  <a:rPr lang="en-US" baseline="0" dirty="0" smtClean="0"/>
                  <a:t> defined by the two points.</a:t>
                </a:r>
              </a:p>
              <a:p>
                <a:endParaRPr lang="en-US" baseline="0" dirty="0" smtClean="0"/>
              </a:p>
              <a:p>
                <a:r>
                  <a:rPr lang="en-US" baseline="0" dirty="0" smtClean="0"/>
                  <a:t>Everything on the back side of the plane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_1−𝑆 ⃗_0</a:t>
                </a:r>
                <a:r>
                  <a:rPr lang="en-US" dirty="0" smtClean="0"/>
                  <a:t> belongs to region</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Likewise everything on the back side of the plane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_0−𝑆 ⃗_1</a:t>
                </a:r>
                <a:r>
                  <a:rPr lang="en-US" dirty="0" smtClean="0"/>
                  <a:t> belongs</a:t>
                </a:r>
                <a:r>
                  <a:rPr lang="en-US" baseline="0" dirty="0" smtClean="0"/>
                  <a:t> to regions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56868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Similarly we can see what happens when</a:t>
                </a:r>
                <a:r>
                  <a:rPr lang="en-US" baseline="0" dirty="0" smtClean="0"/>
                  <a:t> </a:t>
                </a:r>
                <a14:m>
                  <m:oMath xmlns:m="http://schemas.openxmlformats.org/officeDocument/2006/math">
                    <m:r>
                      <a:rPr lang="en-US" b="0" i="1" baseline="0" smtClean="0">
                        <a:latin typeface="Cambria Math" panose="02040503050406030204" pitchFamily="18" charset="0"/>
                      </a:rPr>
                      <m:t>𝑢</m:t>
                    </m:r>
                  </m:oMath>
                </a14:m>
                <a:r>
                  <a:rPr lang="en-US" dirty="0" smtClean="0"/>
                  <a:t> is negative. In this case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to the right of</a:t>
                </a:r>
                <a:r>
                  <a:rPr lang="en-US" baseline="0" dirty="0" smtClean="0"/>
                  <a:t> the line segment, or in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’s </a:t>
                </a:r>
                <a:r>
                  <a:rPr lang="en-US" dirty="0" err="1" smtClean="0"/>
                  <a:t>voronoi</a:t>
                </a:r>
                <a:r>
                  <a:rPr lang="en-US" baseline="0" dirty="0" smtClean="0"/>
                  <a:t> region.</a:t>
                </a:r>
                <a:endParaRPr lang="en-US" dirty="0"/>
              </a:p>
            </p:txBody>
          </p:sp>
        </mc:Choice>
        <mc:Fallback xmlns="">
          <p:sp>
            <p:nvSpPr>
              <p:cNvPr id="3" name="Notes Placeholder 2"/>
              <p:cNvSpPr>
                <a:spLocks noGrp="1"/>
              </p:cNvSpPr>
              <p:nvPr>
                <p:ph type="body" idx="1"/>
              </p:nvPr>
            </p:nvSpPr>
            <p:spPr/>
            <p:txBody>
              <a:bodyPr/>
              <a:lstStyle/>
              <a:p>
                <a:r>
                  <a:rPr lang="en-US" dirty="0" smtClean="0"/>
                  <a:t>To easily check if we’re in a point’s </a:t>
                </a:r>
                <a:r>
                  <a:rPr lang="en-US" dirty="0" err="1" smtClean="0"/>
                  <a:t>voronoi</a:t>
                </a:r>
                <a:r>
                  <a:rPr lang="en-US" dirty="0" smtClean="0"/>
                  <a:t> region we just need to check the plane</a:t>
                </a:r>
                <a:r>
                  <a:rPr lang="en-US" baseline="0" dirty="0" smtClean="0"/>
                  <a:t> defined by the two points.</a:t>
                </a:r>
              </a:p>
              <a:p>
                <a:endParaRPr lang="en-US" baseline="0" dirty="0" smtClean="0"/>
              </a:p>
              <a:p>
                <a:r>
                  <a:rPr lang="en-US" baseline="0" dirty="0" smtClean="0"/>
                  <a:t>Everything on the back side of the plane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_1−𝑆 ⃗_0</a:t>
                </a:r>
                <a:r>
                  <a:rPr lang="en-US" dirty="0" smtClean="0"/>
                  <a:t> belongs to region</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Likewise everything on the back side of the plane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_0−𝑆 ⃗_1</a:t>
                </a:r>
                <a:r>
                  <a:rPr lang="en-US" dirty="0" smtClean="0"/>
                  <a:t> belongs</a:t>
                </a:r>
                <a:r>
                  <a:rPr lang="en-US" baseline="0" dirty="0" smtClean="0"/>
                  <a:t> to regions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1570402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we can write the final closest point to line</a:t>
                </a:r>
                <a:r>
                  <a:rPr lang="en-US" baseline="0" dirty="0" smtClean="0"/>
                  <a:t> function. Simply compute </a:t>
                </a:r>
                <a14:m>
                  <m:oMath xmlns:m="http://schemas.openxmlformats.org/officeDocument/2006/math">
                    <m:r>
                      <a:rPr lang="en-US" b="0" i="1" baseline="0" smtClean="0">
                        <a:latin typeface="Cambria Math" panose="02040503050406030204" pitchFamily="18" charset="0"/>
                      </a:rPr>
                      <m:t>𝑢</m:t>
                    </m:r>
                  </m:oMath>
                </a14:m>
                <a:r>
                  <a:rPr lang="en-US" dirty="0" smtClean="0"/>
                  <a:t> and </a:t>
                </a:r>
                <a14:m>
                  <m:oMath xmlns:m="http://schemas.openxmlformats.org/officeDocument/2006/math">
                    <m:r>
                      <a:rPr lang="en-US" b="0" i="1" smtClean="0">
                        <a:latin typeface="Cambria Math" panose="02040503050406030204" pitchFamily="18" charset="0"/>
                      </a:rPr>
                      <m:t>𝑣</m:t>
                    </m:r>
                  </m:oMath>
                </a14:m>
                <a:r>
                  <a:rPr lang="en-US" dirty="0" smtClean="0"/>
                  <a:t> from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and then use the</a:t>
                </a:r>
                <a:r>
                  <a:rPr lang="en-US" baseline="0" dirty="0" smtClean="0"/>
                  <a:t>m to determine which region we’re within. If we’re in the line’s region then the closest point is the projection of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onto the line segment which is simply the point computed from the barycentric coordinates.</a:t>
                </a:r>
                <a:endParaRPr lang="en-US" dirty="0"/>
              </a:p>
            </p:txBody>
          </p:sp>
        </mc:Choice>
        <mc:Fallback xmlns="">
          <p:sp>
            <p:nvSpPr>
              <p:cNvPr id="3" name="Notes Placeholder 2"/>
              <p:cNvSpPr>
                <a:spLocks noGrp="1"/>
              </p:cNvSpPr>
              <p:nvPr>
                <p:ph type="body" idx="1"/>
              </p:nvPr>
            </p:nvSpPr>
            <p:spPr/>
            <p:txBody>
              <a:bodyPr/>
              <a:lstStyle/>
              <a:p>
                <a:r>
                  <a:rPr lang="en-US" dirty="0" smtClean="0"/>
                  <a:t>To easily check if we’re in a point’s </a:t>
                </a:r>
                <a:r>
                  <a:rPr lang="en-US" dirty="0" err="1" smtClean="0"/>
                  <a:t>voronoi</a:t>
                </a:r>
                <a:r>
                  <a:rPr lang="en-US" dirty="0" smtClean="0"/>
                  <a:t> region we just need to check the plane</a:t>
                </a:r>
                <a:r>
                  <a:rPr lang="en-US" baseline="0" dirty="0" smtClean="0"/>
                  <a:t> defined by the two points.</a:t>
                </a:r>
              </a:p>
              <a:p>
                <a:endParaRPr lang="en-US" baseline="0" dirty="0" smtClean="0"/>
              </a:p>
              <a:p>
                <a:r>
                  <a:rPr lang="en-US" baseline="0" dirty="0" smtClean="0"/>
                  <a:t>Everything on the back side of the plane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_1−𝑆 ⃗_0</a:t>
                </a:r>
                <a:r>
                  <a:rPr lang="en-US" dirty="0" smtClean="0"/>
                  <a:t> belongs to region</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Likewise everything on the back side of the plane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_0−𝑆 ⃗_1</a:t>
                </a:r>
                <a:r>
                  <a:rPr lang="en-US" dirty="0" smtClean="0"/>
                  <a:t> belongs</a:t>
                </a:r>
                <a:r>
                  <a:rPr lang="en-US" baseline="0" dirty="0" smtClean="0"/>
                  <a:t> to regions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49127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continue</a:t>
            </a:r>
            <a:r>
              <a:rPr lang="en-US" baseline="0" dirty="0" smtClean="0"/>
              <a:t> on to a triangle. Triangle’s have 7 </a:t>
            </a:r>
            <a:r>
              <a:rPr lang="en-US" baseline="0" dirty="0" err="1" smtClean="0"/>
              <a:t>voronoi</a:t>
            </a:r>
            <a:r>
              <a:rPr lang="en-US" baseline="0" dirty="0" smtClean="0"/>
              <a:t> regions: 3 point regions, 3 edge regions, and the triangle itself. We can once again use barycentric coordinates to determine the </a:t>
            </a:r>
            <a:r>
              <a:rPr lang="en-US" baseline="0" dirty="0" err="1" smtClean="0"/>
              <a:t>voronoi</a:t>
            </a:r>
            <a:r>
              <a:rPr lang="en-US" baseline="0" dirty="0" smtClean="0"/>
              <a:t> region (and the closest feature) although it’s a bit more complicated than before.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6724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Let’s look at what we have so far. To start with we have the barycentric coordinates of all 3 line segments,</a:t>
                </a:r>
                <a:r>
                  <a:rPr lang="en-US" baseline="0" dirty="0" smtClean="0"/>
                  <a:t> each of which have their own </a:t>
                </a:r>
                <a14:m>
                  <m:oMath xmlns:m="http://schemas.openxmlformats.org/officeDocument/2006/math">
                    <m:r>
                      <a:rPr lang="en-US" b="0" i="1" baseline="0" smtClean="0">
                        <a:latin typeface="Cambria Math" panose="02040503050406030204" pitchFamily="18" charset="0"/>
                      </a:rPr>
                      <m:t>𝑢</m:t>
                    </m:r>
                  </m:oMath>
                </a14:m>
                <a:r>
                  <a:rPr lang="en-US" dirty="0" smtClean="0"/>
                  <a:t> and</a:t>
                </a:r>
                <a:r>
                  <a:rPr lang="en-US" baseline="0" dirty="0" smtClean="0"/>
                  <a:t> </a:t>
                </a:r>
                <a14:m>
                  <m:oMath xmlns:m="http://schemas.openxmlformats.org/officeDocument/2006/math">
                    <m:r>
                      <a:rPr lang="en-US" b="0" i="1" baseline="0" smtClean="0">
                        <a:latin typeface="Cambria Math" panose="02040503050406030204" pitchFamily="18" charset="0"/>
                      </a:rPr>
                      <m:t>𝑣</m:t>
                    </m:r>
                  </m:oMath>
                </a14:m>
                <a:r>
                  <a:rPr lang="en-US" dirty="0" smtClean="0"/>
                  <a:t> coordinates. Combining these together</a:t>
                </a:r>
                <a:r>
                  <a:rPr lang="en-US" baseline="0" dirty="0" smtClean="0"/>
                  <a:t> will help us determine our </a:t>
                </a:r>
                <a:r>
                  <a:rPr lang="en-US" baseline="0" dirty="0" err="1" smtClean="0"/>
                  <a:t>voronoi</a:t>
                </a:r>
                <a:r>
                  <a:rPr lang="en-US" baseline="0" dirty="0" smtClean="0"/>
                  <a:t> regions.</a:t>
                </a:r>
              </a:p>
            </p:txBody>
          </p:sp>
        </mc:Choice>
        <mc:Fallback xmlns="">
          <p:sp>
            <p:nvSpPr>
              <p:cNvPr id="3" name="Notes Placeholder 2"/>
              <p:cNvSpPr>
                <a:spLocks noGrp="1"/>
              </p:cNvSpPr>
              <p:nvPr>
                <p:ph type="body" idx="1"/>
              </p:nvPr>
            </p:nvSpPr>
            <p:spPr/>
            <p:txBody>
              <a:bodyPr/>
              <a:lstStyle/>
              <a:p>
                <a:r>
                  <a:rPr lang="en-US" dirty="0" smtClean="0"/>
                  <a:t>Let’s look at what we have so far. To start with we have the barycentric coordinates of all 3 line segments,</a:t>
                </a:r>
                <a:r>
                  <a:rPr lang="en-US" baseline="0" dirty="0" smtClean="0"/>
                  <a:t> each of which have their own </a:t>
                </a:r>
                <a:r>
                  <a:rPr lang="en-US" b="0" i="0" baseline="0" smtClean="0">
                    <a:latin typeface="Cambria Math" panose="02040503050406030204" pitchFamily="18" charset="0"/>
                  </a:rPr>
                  <a:t>𝑢</a:t>
                </a:r>
                <a:r>
                  <a:rPr lang="en-US" dirty="0" smtClean="0"/>
                  <a:t> and</a:t>
                </a:r>
                <a:r>
                  <a:rPr lang="en-US" baseline="0" dirty="0" smtClean="0"/>
                  <a:t> </a:t>
                </a:r>
                <a:r>
                  <a:rPr lang="en-US" b="0" i="0" baseline="0" smtClean="0">
                    <a:latin typeface="Cambria Math" panose="02040503050406030204" pitchFamily="18" charset="0"/>
                  </a:rPr>
                  <a:t>𝑣</a:t>
                </a:r>
                <a:r>
                  <a:rPr lang="en-US" dirty="0" smtClean="0"/>
                  <a:t> coordinates. Combining these together</a:t>
                </a:r>
                <a:r>
                  <a:rPr lang="en-US" baseline="0" dirty="0" smtClean="0"/>
                  <a:t> will help us determine our </a:t>
                </a:r>
                <a:r>
                  <a:rPr lang="en-US" baseline="0" dirty="0" err="1" smtClean="0"/>
                  <a:t>voronoi</a:t>
                </a:r>
                <a:r>
                  <a:rPr lang="en-US" baseline="0" dirty="0" smtClean="0"/>
                  <a:t> regions.</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3287188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It’s not too hard to see now that if</a:t>
                </a:r>
                <a:r>
                  <a:rPr lang="en-US" baseline="0" dirty="0" smtClean="0"/>
                  <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is on the back side of all edges leaving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 then it is in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’s </a:t>
                </a:r>
                <a:r>
                  <a:rPr lang="en-US" baseline="0" dirty="0" err="1" smtClean="0"/>
                  <a:t>voronoi</a:t>
                </a:r>
                <a:r>
                  <a:rPr lang="en-US" baseline="0" dirty="0" smtClean="0"/>
                  <a:t> region. We can easily determine this by checking the barycentric coordinates of all 3 edges. Note: be careful about which coordinate you’re checking, remember that if </a:t>
                </a:r>
                <a14:m>
                  <m:oMath xmlns:m="http://schemas.openxmlformats.org/officeDocument/2006/math">
                    <m:r>
                      <a:rPr lang="en-US" b="0" i="1" baseline="0" smtClean="0">
                        <a:latin typeface="Cambria Math" panose="02040503050406030204" pitchFamily="18" charset="0"/>
                      </a:rPr>
                      <m:t>𝑣</m:t>
                    </m:r>
                  </m:oMath>
                </a14:m>
                <a:r>
                  <a:rPr lang="en-US" baseline="0" dirty="0" smtClean="0"/>
                  <a:t> is negative then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is behind the first point.</a:t>
                </a:r>
              </a:p>
              <a:p>
                <a:endParaRPr lang="en-US" baseline="0" dirty="0" smtClean="0"/>
              </a:p>
              <a:p>
                <a:r>
                  <a:rPr lang="en-US" baseline="0" dirty="0" smtClean="0"/>
                  <a:t>Also note to be careful of the vector “winding order”. The coordinate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𝑣</m:t>
                        </m:r>
                      </m:e>
                      <m:sub>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𝑆</m:t>
                            </m:r>
                          </m:e>
                          <m:sub>
                            <m:r>
                              <a:rPr lang="en-US" b="0" i="1" baseline="0" smtClean="0">
                                <a:latin typeface="Cambria Math" panose="02040503050406030204" pitchFamily="18" charset="0"/>
                              </a:rPr>
                              <m:t>2</m:t>
                            </m:r>
                          </m:sub>
                        </m:sSub>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𝑆</m:t>
                            </m:r>
                          </m:e>
                          <m:sub>
                            <m:r>
                              <a:rPr lang="en-US" b="0" i="1" baseline="0" smtClean="0">
                                <a:latin typeface="Cambria Math" panose="02040503050406030204" pitchFamily="18" charset="0"/>
                              </a:rPr>
                              <m:t>0</m:t>
                            </m:r>
                          </m:sub>
                        </m:sSub>
                      </m:sub>
                    </m:sSub>
                  </m:oMath>
                </a14:m>
                <a:r>
                  <a:rPr lang="en-US" baseline="0" dirty="0" smtClean="0"/>
                  <a:t> is for the line from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2</m:t>
                        </m:r>
                      </m:sub>
                    </m:sSub>
                  </m:oMath>
                </a14:m>
                <a:r>
                  <a:rPr lang="en-US" baseline="0" dirty="0" smtClean="0"/>
                  <a:t> to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 (counter-clockwise ordering here). This is important in determining which coordinate you’re checking. Realize that the actual winding order doesn’t matter as long as you’re consistent (if all lines are counter-clockwise or all are clockwise it doesn’t matter, as long as you don’t mix).</a:t>
                </a:r>
              </a:p>
            </p:txBody>
          </p:sp>
        </mc:Choice>
        <mc:Fallback xmlns="">
          <p:sp>
            <p:nvSpPr>
              <p:cNvPr id="3" name="Notes Placeholder 2"/>
              <p:cNvSpPr>
                <a:spLocks noGrp="1"/>
              </p:cNvSpPr>
              <p:nvPr>
                <p:ph type="body" idx="1"/>
              </p:nvPr>
            </p:nvSpPr>
            <p:spPr/>
            <p:txBody>
              <a:bodyPr/>
              <a:lstStyle/>
              <a:p>
                <a:r>
                  <a:rPr lang="en-US" dirty="0" smtClean="0"/>
                  <a:t>It’s not too hard to see now that if</a:t>
                </a:r>
                <a:r>
                  <a:rPr lang="en-US" baseline="0" dirty="0" smtClean="0"/>
                  <a:t> </a:t>
                </a:r>
                <a:r>
                  <a:rPr lang="en-US" b="0" i="0" baseline="0" smtClean="0">
                    <a:latin typeface="Cambria Math" panose="02040503050406030204" pitchFamily="18" charset="0"/>
                  </a:rPr>
                  <a:t>𝑃 ⃗</a:t>
                </a:r>
                <a:r>
                  <a:rPr lang="en-US" baseline="0" dirty="0" smtClean="0"/>
                  <a:t> is on the back side of all edges leaving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aseline="0" dirty="0" smtClean="0"/>
                  <a:t> then it is in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aseline="0" dirty="0" smtClean="0"/>
                  <a:t>’s </a:t>
                </a:r>
                <a:r>
                  <a:rPr lang="en-US" baseline="0" dirty="0" err="1" smtClean="0"/>
                  <a:t>voronoi</a:t>
                </a:r>
                <a:r>
                  <a:rPr lang="en-US" baseline="0" dirty="0" smtClean="0"/>
                  <a:t> region. We can easily determine this by checking the barycentric coordinates of all 3 edges. Note: be careful about which coordinate you’re checking, remember that if </a:t>
                </a:r>
                <a:r>
                  <a:rPr lang="en-US" b="0" i="0" baseline="0" smtClean="0">
                    <a:latin typeface="Cambria Math" panose="02040503050406030204" pitchFamily="18" charset="0"/>
                  </a:rPr>
                  <a:t>𝑣</a:t>
                </a:r>
                <a:r>
                  <a:rPr lang="en-US" baseline="0" dirty="0" smtClean="0"/>
                  <a:t> is negative then </a:t>
                </a:r>
                <a:r>
                  <a:rPr lang="en-US" b="0" i="0" baseline="0" smtClean="0">
                    <a:latin typeface="Cambria Math" panose="02040503050406030204" pitchFamily="18" charset="0"/>
                  </a:rPr>
                  <a:t>𝑃 ⃗</a:t>
                </a:r>
                <a:r>
                  <a:rPr lang="en-US" baseline="0" dirty="0" smtClean="0"/>
                  <a:t> is behind the first point.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335651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determine if a point is within an</a:t>
            </a:r>
            <a:r>
              <a:rPr lang="en-US" baseline="0" dirty="0" smtClean="0"/>
              <a:t> edge’s </a:t>
            </a:r>
            <a:r>
              <a:rPr lang="en-US" baseline="0" dirty="0" err="1" smtClean="0"/>
              <a:t>voronoi</a:t>
            </a:r>
            <a:r>
              <a:rPr lang="en-US" baseline="0" dirty="0" smtClean="0"/>
              <a:t> region is a bit trickier. In fact, with just the 3 line barycentric coordinates we can’t determine if a point is within an edge’s region. We also can’t use this information to determine if a point’s within the triangle’s </a:t>
            </a:r>
            <a:r>
              <a:rPr lang="en-US" baseline="0" dirty="0" err="1" smtClean="0"/>
              <a:t>voronoi</a:t>
            </a:r>
            <a:r>
              <a:rPr lang="en-US" baseline="0" dirty="0" smtClean="0"/>
              <a:t> region. We need more information in order to determine this!</a:t>
            </a:r>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95893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temporarily ignore the edge’s </a:t>
            </a:r>
            <a:r>
              <a:rPr lang="en-US" dirty="0" err="1" smtClean="0"/>
              <a:t>voronoi</a:t>
            </a:r>
            <a:r>
              <a:rPr lang="en-US" baseline="0" dirty="0" smtClean="0"/>
              <a:t> region and look first at the triangle’s region. As mentioned before, we need more information than the edge barycentric coordinates. In particular we need the triangle’s barycentric coordinates. Remember that if all of a triangle’s barycentric coordinates are in the range of 0 to 1 then the point is within the triangle. This make it easy to test the triangle’s </a:t>
            </a:r>
            <a:r>
              <a:rPr lang="en-US" baseline="0" dirty="0" err="1" smtClean="0"/>
              <a:t>voronoi</a:t>
            </a:r>
            <a:r>
              <a:rPr lang="en-US" baseline="0" dirty="0" smtClean="0"/>
              <a:t> region by just checking all of the triangle’s barycentric coordinates.</a:t>
            </a:r>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181580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it’s time to take a small detour and revisit</a:t>
            </a:r>
            <a:r>
              <a:rPr lang="en-US" baseline="0" dirty="0" smtClean="0"/>
              <a:t> barycentric coordinates of a triangle, in particular trying to build up a geometric understanding of what they mean. For our purposes here, the most useful way to think of barycentric coordinates is as fractional signed areas of the original triangle’s area.</a:t>
            </a:r>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10694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GJK</a:t>
            </a:r>
            <a:r>
              <a:rPr lang="en-US" baseline="0" dirty="0" smtClean="0"/>
              <a:t> (Gilbert-Johnson-</a:t>
            </a:r>
            <a:r>
              <a:rPr lang="en-US" baseline="0" dirty="0" err="1" smtClean="0"/>
              <a:t>Keerthi</a:t>
            </a:r>
            <a:r>
              <a:rPr lang="en-US" baseline="0" dirty="0" smtClean="0"/>
              <a:t>) is an algorithm often used for collision detection that is very different than SAT. GJK, works for arbitrary convex polygons and scales much better than SAT does. However, GJK is actually an algorithm to find the closest features between a convex shape and a point. How this relates to collision detection we’ll see later. </a:t>
            </a:r>
          </a:p>
          <a:p>
            <a:endParaRPr lang="en-US" baseline="0" dirty="0" smtClean="0"/>
          </a:p>
          <a:p>
            <a:r>
              <a:rPr lang="en-US" baseline="0" dirty="0" smtClean="0"/>
              <a:t>Also, this technique originated in robotics to find the closest distance between two objects (before they collided).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31628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can build up a bit of an understanding by moving our</a:t>
                </a:r>
                <a:r>
                  <a:rPr lang="en-US" baseline="0" dirty="0" smtClean="0"/>
                  <a:t> test point around. In particular, notice as </a:t>
                </a:r>
                <a14:m>
                  <m:oMath xmlns:m="http://schemas.openxmlformats.org/officeDocument/2006/math">
                    <m:r>
                      <a:rPr lang="en-US" b="0" i="1" baseline="0" smtClean="0">
                        <a:latin typeface="Cambria Math" panose="02040503050406030204" pitchFamily="18" charset="0"/>
                      </a:rPr>
                      <m:t>𝑤</m:t>
                    </m:r>
                  </m:oMath>
                </a14:m>
                <a:r>
                  <a:rPr lang="en-US" baseline="0" dirty="0" smtClean="0"/>
                  <a:t> approaches 1 and </a:t>
                </a:r>
                <a14:m>
                  <m:oMath xmlns:m="http://schemas.openxmlformats.org/officeDocument/2006/math">
                    <m:r>
                      <a:rPr lang="en-US" b="0" i="1" baseline="0" smtClean="0">
                        <a:latin typeface="Cambria Math" panose="02040503050406030204" pitchFamily="18" charset="0"/>
                      </a:rPr>
                      <m:t>𝑢</m:t>
                    </m:r>
                  </m:oMath>
                </a14:m>
                <a:r>
                  <a:rPr lang="en-US" baseline="0" dirty="0" smtClean="0"/>
                  <a:t> and </a:t>
                </a:r>
                <a14:m>
                  <m:oMath xmlns:m="http://schemas.openxmlformats.org/officeDocument/2006/math">
                    <m:r>
                      <a:rPr lang="en-US" b="0" i="1" baseline="0" smtClean="0">
                        <a:latin typeface="Cambria Math" panose="02040503050406030204" pitchFamily="18" charset="0"/>
                      </a:rPr>
                      <m:t>𝑣</m:t>
                    </m:r>
                  </m:oMath>
                </a14:m>
                <a:r>
                  <a:rPr lang="en-US" baseline="0" dirty="0" smtClean="0"/>
                  <a:t> approach 0 which triangles grow and shrink. This specific example isn’t useful for us so far but helps to build up understanding.</a:t>
                </a:r>
              </a:p>
            </p:txBody>
          </p:sp>
        </mc:Choice>
        <mc:Fallback xmlns="">
          <p:sp>
            <p:nvSpPr>
              <p:cNvPr id="3" name="Notes Placeholder 2"/>
              <p:cNvSpPr>
                <a:spLocks noGrp="1"/>
              </p:cNvSpPr>
              <p:nvPr>
                <p:ph type="body" idx="1"/>
              </p:nvPr>
            </p:nvSpPr>
            <p:spPr/>
            <p:txBody>
              <a:bodyPr/>
              <a:lstStyle/>
              <a:p>
                <a:r>
                  <a:rPr lang="en-US" dirty="0" smtClean="0"/>
                  <a:t>We can build up a bit of an understanding by moving our</a:t>
                </a:r>
                <a:r>
                  <a:rPr lang="en-US" baseline="0" dirty="0" smtClean="0"/>
                  <a:t> test point around. In particular, notice as </a:t>
                </a:r>
                <a:r>
                  <a:rPr lang="en-US" b="0" i="0" baseline="0" smtClean="0">
                    <a:latin typeface="Cambria Math" panose="02040503050406030204" pitchFamily="18" charset="0"/>
                  </a:rPr>
                  <a:t>𝑤</a:t>
                </a:r>
                <a:r>
                  <a:rPr lang="en-US" baseline="0" dirty="0" smtClean="0"/>
                  <a:t> approaches 1 and </a:t>
                </a:r>
                <a:r>
                  <a:rPr lang="en-US" b="0" i="0" baseline="0" smtClean="0">
                    <a:latin typeface="Cambria Math" panose="02040503050406030204" pitchFamily="18" charset="0"/>
                  </a:rPr>
                  <a:t>𝑢</a:t>
                </a:r>
                <a:r>
                  <a:rPr lang="en-US" baseline="0" dirty="0" smtClean="0"/>
                  <a:t> and </a:t>
                </a:r>
                <a:r>
                  <a:rPr lang="en-US" b="0" i="0" baseline="0" smtClean="0">
                    <a:latin typeface="Cambria Math" panose="02040503050406030204" pitchFamily="18" charset="0"/>
                  </a:rPr>
                  <a:t>𝑣</a:t>
                </a:r>
                <a:r>
                  <a:rPr lang="en-US" baseline="0" dirty="0" smtClean="0"/>
                  <a:t> approach 0 which triangles grow and shrink. This specific example isn’t useful for us so far but helps to build up understanding.</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646713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coordinates are valid as long as the sum adds up to 1, even if 1 (or 2) coordinates are negative.</a:t>
                </a:r>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numbers is valid as long as the sum adds up to 1 so negative values work just fine. This case is important as we can see that </a:t>
                </a:r>
                <a:r>
                  <a:rPr lang="en-US" b="0" i="0" baseline="0" smtClean="0">
                    <a:latin typeface="Cambria Math" panose="02040503050406030204" pitchFamily="18" charset="0"/>
                  </a:rPr>
                  <a:t>𝑃 ⃗</a:t>
                </a:r>
                <a:r>
                  <a:rPr lang="en-US" baseline="0" dirty="0" smtClean="0"/>
                  <a:t> is on the outside of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635675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it should be clear that the </a:t>
                </a:r>
                <a14:m>
                  <m:oMath xmlns:m="http://schemas.openxmlformats.org/officeDocument/2006/math">
                    <m:r>
                      <a:rPr lang="en-US" b="0" i="1" baseline="0" smtClean="0">
                        <a:latin typeface="Cambria Math" panose="02040503050406030204" pitchFamily="18" charset="0"/>
                      </a:rPr>
                      <m:t>𝑤</m:t>
                    </m:r>
                  </m:oMath>
                </a14:m>
                <a:r>
                  <a:rPr lang="en-US" baseline="0" dirty="0" smtClean="0"/>
                  <a:t> barycentric coordinate can be used to determine which half-space we’re on of the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baseline="0" dirty="0" smtClean="0"/>
                  <a:t> edge. This can be applied more generally to all the edges; if a coordinate is negative then the point is outside of the half-space defined by the other two points. Alternatively, think of the barycentric coordinates as a vector: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𝑏</m:t>
                        </m:r>
                      </m:e>
                    </m:acc>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𝑢</m:t>
                    </m:r>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𝑣</m:t>
                    </m:r>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𝑤</m:t>
                    </m:r>
                    <m:r>
                      <a:rPr lang="en-US" b="0" i="1" baseline="0" dirty="0" smtClean="0">
                        <a:latin typeface="Cambria Math" panose="02040503050406030204" pitchFamily="18" charset="0"/>
                      </a:rPr>
                      <m:t>)</m:t>
                    </m:r>
                  </m:oMath>
                </a14:m>
                <a:r>
                  <a:rPr lang="en-US" baseline="0" dirty="0" smtClean="0"/>
                  <a:t> with the subscript of </a:t>
                </a:r>
                <a14:m>
                  <m:oMath xmlns:m="http://schemas.openxmlformats.org/officeDocument/2006/math">
                    <m:r>
                      <a:rPr lang="en-US" b="0" i="1" baseline="0" smtClean="0">
                        <a:latin typeface="Cambria Math" panose="02040503050406030204" pitchFamily="18" charset="0"/>
                      </a:rPr>
                      <m:t>𝑏</m:t>
                    </m:r>
                  </m:oMath>
                </a14:m>
                <a:r>
                  <a:rPr lang="en-US" baseline="0" dirty="0" smtClean="0"/>
                  <a:t> referring to index (i.e. </a:t>
                </a:r>
                <a14:m>
                  <m:oMath xmlns:m="http://schemas.openxmlformats.org/officeDocument/2006/math">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𝑏</m:t>
                            </m:r>
                          </m:e>
                        </m:acc>
                      </m:e>
                      <m:sub>
                        <m:r>
                          <a:rPr lang="en-US" b="0" i="1" baseline="0" smtClean="0">
                            <a:latin typeface="Cambria Math" panose="02040503050406030204" pitchFamily="18" charset="0"/>
                          </a:rPr>
                          <m:t>1</m:t>
                        </m:r>
                      </m:sub>
                    </m:sSub>
                    <m:r>
                      <a:rPr lang="en-US" b="0" i="1" baseline="0" smtClean="0">
                        <a:latin typeface="Cambria Math" panose="02040503050406030204" pitchFamily="18" charset="0"/>
                      </a:rPr>
                      <m:t>=</m:t>
                    </m:r>
                    <m:r>
                      <a:rPr lang="en-US" b="0" i="1" baseline="0" smtClean="0">
                        <a:latin typeface="Cambria Math" panose="02040503050406030204" pitchFamily="18" charset="0"/>
                      </a:rPr>
                      <m:t>𝑣</m:t>
                    </m:r>
                    <m:r>
                      <a:rPr lang="en-US" b="0" i="1" baseline="0" smtClean="0">
                        <a:latin typeface="Cambria Math" panose="02040503050406030204" pitchFamily="18" charset="0"/>
                      </a:rPr>
                      <m:t>)</m:t>
                    </m:r>
                  </m:oMath>
                </a14:m>
                <a:r>
                  <a:rPr lang="en-US" baseline="0" dirty="0" smtClean="0"/>
                  <a:t>. Then you can say if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𝑏</m:t>
                            </m:r>
                          </m:e>
                        </m:acc>
                      </m:e>
                      <m:sub>
                        <m:r>
                          <a:rPr lang="en-US" b="0" i="1" baseline="0" dirty="0" smtClean="0">
                            <a:latin typeface="Cambria Math" panose="02040503050406030204" pitchFamily="18" charset="0"/>
                          </a:rPr>
                          <m:t>𝑖</m:t>
                        </m:r>
                      </m:sub>
                    </m:sSub>
                    <m:r>
                      <a:rPr lang="en-US" b="0" i="1" baseline="0" dirty="0" smtClean="0">
                        <a:latin typeface="Cambria Math" panose="02040503050406030204" pitchFamily="18" charset="0"/>
                      </a:rPr>
                      <m:t>&lt;0</m:t>
                    </m:r>
                  </m:oMath>
                </a14:m>
                <a:r>
                  <a:rPr lang="en-US" baseline="0" dirty="0" smtClean="0"/>
                  <a:t> then the point is outside the half-space of the edge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𝑖</m:t>
                        </m:r>
                        <m:r>
                          <a:rPr lang="en-US" b="0" i="1" baseline="0" dirty="0" smtClean="0">
                            <a:latin typeface="Cambria Math" panose="02040503050406030204" pitchFamily="18" charset="0"/>
                          </a:rPr>
                          <m:t>+1</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𝑖</m:t>
                        </m:r>
                        <m:r>
                          <a:rPr lang="en-US" b="0" i="1" baseline="0" dirty="0" smtClean="0">
                            <a:latin typeface="Cambria Math" panose="02040503050406030204" pitchFamily="18" charset="0"/>
                          </a:rPr>
                          <m:t>+2</m:t>
                        </m:r>
                      </m:sub>
                    </m:sSub>
                  </m:oMath>
                </a14:m>
                <a:r>
                  <a:rPr lang="en-US" baseline="0" dirty="0" smtClean="0"/>
                  <a:t>.</a:t>
                </a:r>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numbers is valid as long as the sum adds up to 1 so negative values work just fine. This case is important as we can see that </a:t>
                </a:r>
                <a:r>
                  <a:rPr lang="en-US" b="0" i="0" baseline="0" smtClean="0">
                    <a:latin typeface="Cambria Math" panose="02040503050406030204" pitchFamily="18" charset="0"/>
                  </a:rPr>
                  <a:t>𝑃 ⃗</a:t>
                </a:r>
                <a:r>
                  <a:rPr lang="en-US" baseline="0" dirty="0" smtClean="0"/>
                  <a:t> is on the outside of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338049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Unfortunately, identifying which half of the edge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is on isn’t enough to fully determine the </a:t>
                </a:r>
                <a:r>
                  <a:rPr lang="en-US" baseline="0" dirty="0" err="1" smtClean="0"/>
                  <a:t>voronoi</a:t>
                </a:r>
                <a:r>
                  <a:rPr lang="en-US" baseline="0" dirty="0" smtClean="0"/>
                  <a:t> region. As you can see in this picture, the triangle’s barycentric coordinates overlap each other. In this picture you can see that there’s an area within the point region where both u and w’s coordinates overlap.</a:t>
                </a:r>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numbers is valid as long as the sum adds up to 1 so negative values work just fine. This case is important as we can see that </a:t>
                </a:r>
                <a:r>
                  <a:rPr lang="en-US" b="0" i="0" baseline="0" smtClean="0">
                    <a:latin typeface="Cambria Math" panose="02040503050406030204" pitchFamily="18" charset="0"/>
                  </a:rPr>
                  <a:t>𝑃 ⃗</a:t>
                </a:r>
                <a:r>
                  <a:rPr lang="en-US" baseline="0" dirty="0" smtClean="0"/>
                  <a:t> is on the outside of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3883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Once again, you cannot use the triangle barycentric coordinates to identify </a:t>
                </a:r>
                <a:r>
                  <a:rPr lang="en-US" baseline="0" dirty="0" err="1" smtClean="0"/>
                  <a:t>voronoi</a:t>
                </a:r>
                <a:r>
                  <a:rPr lang="en-US" baseline="0" dirty="0" smtClean="0"/>
                  <a:t> regions! In previous semesters I had students assume they could use the triangle coordinates to identify which “edge” was closest and then check the edge and it’s two points. As shown here, you cannot do this!</a:t>
                </a:r>
              </a:p>
              <a:p>
                <a:endParaRPr lang="en-US" baseline="0" dirty="0" smtClean="0"/>
              </a:p>
              <a:p>
                <a:r>
                  <a:rPr lang="en-US" baseline="0" dirty="0" smtClean="0"/>
                  <a:t>The triangle’s coordinates can be both too restrictive and too loose in terms of identifying an edge. They are only useful to identify which “side” of an edge you’re on with respect to the triangle.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remember that the magnitude of the coordinate is proportional to the signed-sub triangle area. This is important because it’s not too hard to show that you can’t get meaningful info out of the magnitude of the coordinate, only the sign.</a:t>
                </a:r>
              </a:p>
              <a:p>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numbers is valid as long as the sum adds up to 1 so negative values work just fine. This case is important as we can see that </a:t>
                </a:r>
                <a:r>
                  <a:rPr lang="en-US" b="0" i="0" baseline="0" smtClean="0">
                    <a:latin typeface="Cambria Math" panose="02040503050406030204" pitchFamily="18" charset="0"/>
                  </a:rPr>
                  <a:t>𝑃 ⃗</a:t>
                </a:r>
                <a:r>
                  <a:rPr lang="en-US" baseline="0" dirty="0" smtClean="0"/>
                  <a:t> is on the outside of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1217282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Finally, we now have all the information needed to correctly identify the edge </a:t>
                </a:r>
                <a:r>
                  <a:rPr lang="en-US" baseline="0" dirty="0" err="1" smtClean="0"/>
                  <a:t>voronoi</a:t>
                </a:r>
                <a:r>
                  <a:rPr lang="en-US" baseline="0" dirty="0" smtClean="0"/>
                  <a:t> regions. To be in the edge’s region, the edge must be the closest feature, meaning it was in-between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aseline="0" dirty="0" smtClean="0"/>
                  <a:t> and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baseline="0" dirty="0" smtClean="0"/>
                  <a:t> but it also has to be on the outside of the edge, otherwise the triangle would be closer.</a:t>
                </a:r>
              </a:p>
              <a:p>
                <a:endParaRPr lang="en-US" baseline="0" dirty="0" smtClean="0"/>
              </a:p>
              <a:p>
                <a:r>
                  <a:rPr lang="en-US" baseline="0" dirty="0" smtClean="0"/>
                  <a:t>While it’s important to remember that barycentric coordinates are not the same as the </a:t>
                </a:r>
                <a:r>
                  <a:rPr lang="en-US" baseline="0" dirty="0" err="1" smtClean="0"/>
                  <a:t>voronoi</a:t>
                </a:r>
                <a:r>
                  <a:rPr lang="en-US" baseline="0" dirty="0" smtClean="0"/>
                  <a:t> regions, by intelligently combining the coordinates we can determine the regions.</a:t>
                </a:r>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more useful thing to understand is what happens when a coordinate goes negative. Remember any set of numbers is valid as long as the sum adds up to 1 so negative values work just fine. This case is important as we can see that </a:t>
                </a:r>
                <a:r>
                  <a:rPr lang="en-US" b="0" i="0" baseline="0" smtClean="0">
                    <a:latin typeface="Cambria Math" panose="02040503050406030204" pitchFamily="18" charset="0"/>
                  </a:rPr>
                  <a:t>𝑃 ⃗</a:t>
                </a:r>
                <a:r>
                  <a:rPr lang="en-US" baseline="0" dirty="0" smtClean="0"/>
                  <a:t> is on the outside of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182993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just have to deal with a tetrahedron’s closest features. I’ll do my best with pictures, but drawing 3d is tricky…</a:t>
            </a:r>
          </a:p>
          <a:p>
            <a:endParaRPr lang="en-US" baseline="0" dirty="0" smtClean="0"/>
          </a:p>
          <a:p>
            <a:r>
              <a:rPr lang="en-US" baseline="0" dirty="0" smtClean="0"/>
              <a:t>There are a total of 15 </a:t>
            </a:r>
            <a:r>
              <a:rPr lang="en-US" baseline="0" dirty="0" err="1" smtClean="0"/>
              <a:t>voronoi</a:t>
            </a:r>
            <a:r>
              <a:rPr lang="en-US" baseline="0" dirty="0" smtClean="0"/>
              <a:t> regions we have to check. If we can’t determine that a point is in any of these </a:t>
            </a:r>
            <a:r>
              <a:rPr lang="en-US" baseline="0" dirty="0" err="1" smtClean="0"/>
              <a:t>voronoi</a:t>
            </a:r>
            <a:r>
              <a:rPr lang="en-US" baseline="0" dirty="0" smtClean="0"/>
              <a:t> regions then the point is inside the tetrahedra.</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824165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Dealing with tetrahedron</a:t>
                </a:r>
                <a:r>
                  <a:rPr lang="en-US" baseline="0" dirty="0" smtClean="0"/>
                  <a:t> point regions is just a simple extension of what we already did for triangles. If we’re on the “backside” of all outgoing edges then we’re in the point’s region. Just be careful to get your </a:t>
                </a:r>
                <a14:m>
                  <m:oMath xmlns:m="http://schemas.openxmlformats.org/officeDocument/2006/math">
                    <m:r>
                      <a:rPr lang="en-US" b="0" i="1" baseline="0" smtClean="0">
                        <a:latin typeface="Cambria Math" panose="02040503050406030204" pitchFamily="18" charset="0"/>
                      </a:rPr>
                      <m:t>𝑢</m:t>
                    </m:r>
                  </m:oMath>
                </a14:m>
                <a:r>
                  <a:rPr lang="en-US" dirty="0" smtClean="0"/>
                  <a:t> and </a:t>
                </a:r>
                <a14:m>
                  <m:oMath xmlns:m="http://schemas.openxmlformats.org/officeDocument/2006/math">
                    <m:r>
                      <a:rPr lang="en-US" b="0" i="1" smtClean="0">
                        <a:latin typeface="Cambria Math" panose="02040503050406030204" pitchFamily="18" charset="0"/>
                      </a:rPr>
                      <m:t>𝑣</m:t>
                    </m:r>
                  </m:oMath>
                </a14:m>
                <a:r>
                  <a:rPr lang="en-US" dirty="0" smtClean="0"/>
                  <a:t>’s correct (remember the coordinate applies to other point,</a:t>
                </a:r>
                <a:r>
                  <a:rPr lang="en-US" baseline="0" dirty="0" smtClean="0"/>
                  <a:t> i.e.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𝑢</m:t>
                        </m:r>
                      </m:e>
                      <m:sub>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𝑆</m:t>
                            </m:r>
                          </m:e>
                          <m:sub>
                            <m:r>
                              <a:rPr lang="en-US" b="0" i="1" baseline="0" smtClean="0">
                                <a:latin typeface="Cambria Math" panose="02040503050406030204" pitchFamily="18" charset="0"/>
                              </a:rPr>
                              <m:t>0</m:t>
                            </m:r>
                          </m:sub>
                        </m:sSub>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𝑆</m:t>
                            </m:r>
                          </m:e>
                          <m:sub>
                            <m:r>
                              <a:rPr lang="en-US" b="0" i="1" baseline="0" smtClean="0">
                                <a:latin typeface="Cambria Math" panose="02040503050406030204" pitchFamily="18" charset="0"/>
                              </a:rPr>
                              <m:t>2</m:t>
                            </m:r>
                          </m:sub>
                        </m:sSub>
                      </m:sub>
                    </m:sSub>
                  </m:oMath>
                </a14:m>
                <a:r>
                  <a:rPr lang="en-US" dirty="0" smtClean="0"/>
                  <a:t> means we’re outside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while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sub>
                    </m:sSub>
                  </m:oMath>
                </a14:m>
                <a:r>
                  <a:rPr lang="en-US" dirty="0" smtClean="0"/>
                  <a:t> means we’re outside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Dealing with tetrahedron</a:t>
                </a:r>
                <a:r>
                  <a:rPr lang="en-US" baseline="0" dirty="0" smtClean="0"/>
                  <a:t> point regions is just a simple extension of what we already did for triangles. If we’re on the “backside” of all outgoing edges then we’re in the point’s region. Just be careful to get your </a:t>
                </a:r>
                <a:r>
                  <a:rPr lang="en-US" b="0" i="0" baseline="0" smtClean="0">
                    <a:latin typeface="Cambria Math" panose="02040503050406030204" pitchFamily="18" charset="0"/>
                  </a:rPr>
                  <a:t>𝑢</a:t>
                </a:r>
                <a:r>
                  <a:rPr lang="en-US" dirty="0" smtClean="0"/>
                  <a:t> and </a:t>
                </a:r>
                <a:r>
                  <a:rPr lang="en-US" b="0" i="0" smtClean="0">
                    <a:latin typeface="Cambria Math" panose="02040503050406030204" pitchFamily="18" charset="0"/>
                  </a:rPr>
                  <a:t>𝑣</a:t>
                </a:r>
                <a:r>
                  <a:rPr lang="en-US" dirty="0" smtClean="0"/>
                  <a:t>’s correct (remember the coordinate applies to other point,</a:t>
                </a:r>
                <a:r>
                  <a:rPr lang="en-US" baseline="0" dirty="0" smtClean="0"/>
                  <a:t> i.e. </a:t>
                </a:r>
                <a:r>
                  <a:rPr lang="en-US" b="0" i="0" baseline="0" smtClean="0">
                    <a:latin typeface="Cambria Math" panose="02040503050406030204" pitchFamily="18" charset="0"/>
                  </a:rPr>
                  <a:t>𝑢_(𝑆_0 𝑆_2 )</a:t>
                </a:r>
                <a:r>
                  <a:rPr lang="en-US" dirty="0" smtClean="0"/>
                  <a:t> means we’re outside </a:t>
                </a:r>
                <a:r>
                  <a:rPr lang="en-US" b="0" i="0" smtClean="0">
                    <a:latin typeface="Cambria Math" panose="02040503050406030204" pitchFamily="18" charset="0"/>
                  </a:rPr>
                  <a:t>𝑆 ⃗</a:t>
                </a:r>
                <a:r>
                  <a:rPr lang="en-US" b="0" i="0" dirty="0" smtClean="0">
                    <a:latin typeface="Cambria Math" panose="02040503050406030204" pitchFamily="18" charset="0"/>
                  </a:rPr>
                  <a:t>_2</a:t>
                </a:r>
                <a:r>
                  <a:rPr lang="en-US" dirty="0" smtClean="0"/>
                  <a:t> while </a:t>
                </a:r>
                <a:r>
                  <a:rPr lang="en-US" b="0" i="0" smtClean="0">
                    <a:latin typeface="Cambria Math" panose="02040503050406030204" pitchFamily="18" charset="0"/>
                  </a:rPr>
                  <a:t>𝑣_(𝑆_0 𝑆_2 )</a:t>
                </a:r>
                <a:r>
                  <a:rPr lang="en-US" dirty="0" smtClean="0"/>
                  <a:t> means we’re outside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2816568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Perhaps the hardest region to understand for </a:t>
                </a:r>
                <a:r>
                  <a:rPr lang="en-US" dirty="0" err="1" smtClean="0"/>
                  <a:t>tetrahedra</a:t>
                </a:r>
                <a:r>
                  <a:rPr lang="en-US" dirty="0" smtClean="0"/>
                  <a:t> is the edge regions. Obviously,</a:t>
                </a:r>
                <a:r>
                  <a:rPr lang="en-US" baseline="0" dirty="0" smtClean="0"/>
                  <a:t> to be in an edge’s region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has to</a:t>
                </a:r>
                <a:r>
                  <a:rPr lang="en-US" baseline="0" dirty="0" smtClean="0"/>
                  <a:t> between the two points on the edge. With a triangle the only other rule was we had to be on the “back side” of the edge defined by that triangle. This can be thought of as making sure that the edge was closer than the triangle (and hence all other edges). In a tetrahedron there are 2 triangles connected to an edge so logically we have to be on the “back” of both of those triangles. This is simply combining each triangle’s regions.</a:t>
                </a:r>
                <a:endParaRPr lang="en-US" dirty="0"/>
              </a:p>
            </p:txBody>
          </p:sp>
        </mc:Choice>
        <mc:Fallback xmlns="">
          <p:sp>
            <p:nvSpPr>
              <p:cNvPr id="3" name="Notes Placeholder 2"/>
              <p:cNvSpPr>
                <a:spLocks noGrp="1"/>
              </p:cNvSpPr>
              <p:nvPr>
                <p:ph type="body" idx="1"/>
              </p:nvPr>
            </p:nvSpPr>
            <p:spPr/>
            <p:txBody>
              <a:bodyPr/>
              <a:lstStyle/>
              <a:p>
                <a:r>
                  <a:rPr lang="en-US" dirty="0" smtClean="0"/>
                  <a:t>Perhaps the hardest region to understand for </a:t>
                </a:r>
                <a:r>
                  <a:rPr lang="en-US" dirty="0" err="1" smtClean="0"/>
                  <a:t>tetrahedra</a:t>
                </a:r>
                <a:r>
                  <a:rPr lang="en-US" dirty="0" smtClean="0"/>
                  <a:t> is the edge regions. Obviously,</a:t>
                </a:r>
                <a:r>
                  <a:rPr lang="en-US" baseline="0" dirty="0" smtClean="0"/>
                  <a:t> to be in an edge’s region </a:t>
                </a:r>
                <a:r>
                  <a:rPr lang="en-US" b="0" i="0" baseline="0" smtClean="0">
                    <a:latin typeface="Cambria Math" panose="02040503050406030204" pitchFamily="18" charset="0"/>
                  </a:rPr>
                  <a:t>𝑄 ⃗</a:t>
                </a:r>
                <a:r>
                  <a:rPr lang="en-US" dirty="0" smtClean="0"/>
                  <a:t> has to</a:t>
                </a:r>
                <a:r>
                  <a:rPr lang="en-US" baseline="0" dirty="0" smtClean="0"/>
                  <a:t> between the two points on the edge. With a triangle the only other rule was we had to be on the “back side” of the edge defined by that triangle. This can be thought of as making sure that the triangle (and no other edges) are closer. In a tetrahedron there are 2 triangles connected to an edge so logically we have to be on the “back” of both of those triangles. This is simply combining each triangle’s regions.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229959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Triangle regions are also a little tricky</a:t>
                </a:r>
                <a:r>
                  <a:rPr lang="en-US" baseline="0" dirty="0" smtClean="0"/>
                  <a:t> to visualize. There’s two key rules to understanding the triangle regions. The first rule is that the point has to project onto the triangle. This is simple to think about as if we project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onto the plane of the triangle then the point has to be within that triangle’s </a:t>
                </a:r>
                <a:r>
                  <a:rPr lang="en-US" baseline="0" dirty="0" err="1" smtClean="0"/>
                  <a:t>voronoi</a:t>
                </a:r>
                <a:r>
                  <a:rPr lang="en-US" baseline="0" dirty="0" smtClean="0"/>
                  <a:t> region, otherwise one of the other triangle features (point or line) is guaranteed to be closer.</a:t>
                </a:r>
                <a:endParaRPr lang="en-US" dirty="0"/>
              </a:p>
            </p:txBody>
          </p:sp>
        </mc:Choice>
        <mc:Fallback xmlns="">
          <p:sp>
            <p:nvSpPr>
              <p:cNvPr id="3" name="Notes Placeholder 2"/>
              <p:cNvSpPr>
                <a:spLocks noGrp="1"/>
              </p:cNvSpPr>
              <p:nvPr>
                <p:ph type="body" idx="1"/>
              </p:nvPr>
            </p:nvSpPr>
            <p:spPr/>
            <p:txBody>
              <a:bodyPr/>
              <a:lstStyle/>
              <a:p>
                <a:r>
                  <a:rPr lang="en-US" dirty="0" smtClean="0"/>
                  <a:t>Triangle regions are also a little tricky</a:t>
                </a:r>
                <a:r>
                  <a:rPr lang="en-US" baseline="0" dirty="0" smtClean="0"/>
                  <a:t> to visualize. There’s two key rules to understanding the triangle regions. The first rule is that the point has to project onto the triangle. This is simple to think about as if we project </a:t>
                </a:r>
                <a:r>
                  <a:rPr lang="en-US" b="0" i="0" baseline="0" smtClean="0">
                    <a:latin typeface="Cambria Math" panose="02040503050406030204" pitchFamily="18" charset="0"/>
                  </a:rPr>
                  <a:t>𝑄 ⃗</a:t>
                </a:r>
                <a:r>
                  <a:rPr lang="en-US" baseline="0" dirty="0" smtClean="0"/>
                  <a:t> onto the plane of the triangle then the point has to be within that triangle’s </a:t>
                </a:r>
                <a:r>
                  <a:rPr lang="en-US" baseline="0" dirty="0" err="1" smtClean="0"/>
                  <a:t>voronoi</a:t>
                </a:r>
                <a:r>
                  <a:rPr lang="en-US" baseline="0" dirty="0" smtClean="0"/>
                  <a:t> region, otherwise one of the other triangle features (point or line) is guaranteed to be closer.</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6275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few important</a:t>
            </a:r>
            <a:r>
              <a:rPr lang="en-US" baseline="0" dirty="0" smtClean="0"/>
              <a:t> things to go over before getting to the GJK algorithm itself. The first one is </a:t>
            </a:r>
            <a:r>
              <a:rPr lang="en-US" dirty="0" err="1" smtClean="0"/>
              <a:t>Carathéodory's</a:t>
            </a:r>
            <a:r>
              <a:rPr lang="en-US" dirty="0" smtClean="0"/>
              <a:t> theorem. This</a:t>
            </a:r>
            <a:r>
              <a:rPr lang="en-US" baseline="0" dirty="0" smtClean="0"/>
              <a:t> theorem is at the heart of all algorithms like GJK.</a:t>
            </a:r>
          </a:p>
          <a:p>
            <a:endParaRPr lang="en-US" baseline="0" dirty="0" smtClean="0"/>
          </a:p>
          <a:p>
            <a:r>
              <a:rPr lang="en-US" baseline="0" dirty="0" smtClean="0"/>
              <a:t>This theorem basically states that if we have a 3d convex hull and can find a subset of that hull of 4 or less points that contains our query point then the hull contains the point. Likewise in 2d we only need up to 3 points. This theorem should make a bit of intuitive sense as we need a certain number of points to contain a “volume” in a given dimension. </a:t>
            </a:r>
          </a:p>
          <a:p>
            <a:endParaRPr lang="en-US" baseline="0" dirty="0" smtClean="0"/>
          </a:p>
          <a:p>
            <a:r>
              <a:rPr lang="en-US" baseline="0" dirty="0" smtClean="0"/>
              <a:t>This smallest sub-set of points is often referred to as a simplex. The simplex of 0d is a point, 1d is a line, 2d is a triangle, and 3d is a tetrahedron. GJK utilizes this by evolving a simplex up to a tetrahedron to try to contain the origin.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139551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other rule is similar to how we viewed triangle edges</a:t>
                </a:r>
                <a:r>
                  <a:rPr lang="en-US" baseline="0" dirty="0" smtClean="0"/>
                  <a:t> before, the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must be on the outside</a:t>
                </a:r>
                <a:r>
                  <a:rPr lang="en-US" baseline="0" dirty="0" smtClean="0"/>
                  <a:t> of the tetrahedron, or rather on the positive side of the triangle face (as long as the positive side points away from the tetrahedron’s center). There’s two different ways that are easy to compute this.</a:t>
                </a:r>
                <a:endParaRPr lang="en-US" dirty="0"/>
              </a:p>
            </p:txBody>
          </p:sp>
        </mc:Choice>
        <mc:Fallback xmlns="">
          <p:sp>
            <p:nvSpPr>
              <p:cNvPr id="3" name="Notes Placeholder 2"/>
              <p:cNvSpPr>
                <a:spLocks noGrp="1"/>
              </p:cNvSpPr>
              <p:nvPr>
                <p:ph type="body" idx="1"/>
              </p:nvPr>
            </p:nvSpPr>
            <p:spPr/>
            <p:txBody>
              <a:bodyPr/>
              <a:lstStyle/>
              <a:p>
                <a:r>
                  <a:rPr lang="en-US" dirty="0" smtClean="0"/>
                  <a:t>The other rule is similar to how we viewed triangle edges</a:t>
                </a:r>
                <a:r>
                  <a:rPr lang="en-US" baseline="0" dirty="0" smtClean="0"/>
                  <a:t> before, the point </a:t>
                </a:r>
                <a:r>
                  <a:rPr lang="en-US" b="0" i="0" baseline="0" smtClean="0">
                    <a:latin typeface="Cambria Math" panose="02040503050406030204" pitchFamily="18" charset="0"/>
                  </a:rPr>
                  <a:t>𝑄 ⃗</a:t>
                </a:r>
                <a:r>
                  <a:rPr lang="en-US" dirty="0" smtClean="0"/>
                  <a:t> must be on the outside</a:t>
                </a:r>
                <a:r>
                  <a:rPr lang="en-US" baseline="0" dirty="0" smtClean="0"/>
                  <a:t> of the tetrahedron, or rather on the positive side of the triangle face (as long as the positive side points away from the tetrahedron’s center). There’s two different ways that are easy to compute this.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1668898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a:t>
                </a:r>
                <a:r>
                  <a:rPr lang="en-US" baseline="0" dirty="0" smtClean="0"/>
                  <a:t> easiest way to think of testing this is to compute the triangle normal and make sure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a:t>
                </a:r>
                <a:r>
                  <a:rPr lang="en-US" baseline="0" dirty="0" smtClean="0"/>
                  <a:t> on the positive side of the triangle. You do have to be careful that the triangle normal points the correct direction. This can be achieved with proper maintenance of winding order, or more easily by making sure it points away from the other point on the tetrahedron.</a:t>
                </a:r>
                <a:endParaRPr lang="en-US" dirty="0"/>
              </a:p>
            </p:txBody>
          </p:sp>
        </mc:Choice>
        <mc:Fallback xmlns="">
          <p:sp>
            <p:nvSpPr>
              <p:cNvPr id="3" name="Notes Placeholder 2"/>
              <p:cNvSpPr>
                <a:spLocks noGrp="1"/>
              </p:cNvSpPr>
              <p:nvPr>
                <p:ph type="body" idx="1"/>
              </p:nvPr>
            </p:nvSpPr>
            <p:spPr/>
            <p:txBody>
              <a:bodyPr/>
              <a:lstStyle/>
              <a:p>
                <a:r>
                  <a:rPr lang="en-US" dirty="0" smtClean="0"/>
                  <a:t>The</a:t>
                </a:r>
                <a:r>
                  <a:rPr lang="en-US" baseline="0" dirty="0" smtClean="0"/>
                  <a:t> easiest way to think of testing this is to compute the triangle normal and make sure </a:t>
                </a:r>
                <a:r>
                  <a:rPr lang="en-US" b="0" i="0" baseline="0" smtClean="0">
                    <a:latin typeface="Cambria Math" panose="02040503050406030204" pitchFamily="18" charset="0"/>
                  </a:rPr>
                  <a:t>𝑄 ⃗</a:t>
                </a:r>
                <a:r>
                  <a:rPr lang="en-US" dirty="0" smtClean="0"/>
                  <a:t> is</a:t>
                </a:r>
                <a:r>
                  <a:rPr lang="en-US" baseline="0" dirty="0" smtClean="0"/>
                  <a:t> on the positive side of the triangle. You do have to be careful that the triangle normal points the correct direction. This can be achieved with proper maintenance of winding order, or more easily by making sure it points away from the other point on the tetrahedron.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4138986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other method that’s more in</a:t>
                </a:r>
                <a:r>
                  <a:rPr lang="en-US" baseline="0" dirty="0" smtClean="0"/>
                  <a:t> line with what we’ve covered so far is to continue using barycentric coordinates. While I haven’t covered how to compute barycentric coordinates of a tetrahedron before it’s quite simple. We can do the same thing that we did before with a 2D triangle as we’ll get 3 equations with 3 unknowns. We can then simply use the barycentric coordinates like before, remembering that if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outside a triangle then the coordinate</a:t>
                </a:r>
                <a:r>
                  <a:rPr lang="en-US" baseline="0" dirty="0" smtClean="0"/>
                  <a:t> we check is the one belonging to the point not in the triangle.</a:t>
                </a:r>
                <a:endParaRPr lang="en-US" dirty="0"/>
              </a:p>
            </p:txBody>
          </p:sp>
        </mc:Choice>
        <mc:Fallback xmlns="">
          <p:sp>
            <p:nvSpPr>
              <p:cNvPr id="3" name="Notes Placeholder 2"/>
              <p:cNvSpPr>
                <a:spLocks noGrp="1"/>
              </p:cNvSpPr>
              <p:nvPr>
                <p:ph type="body" idx="1"/>
              </p:nvPr>
            </p:nvSpPr>
            <p:spPr/>
            <p:txBody>
              <a:bodyPr/>
              <a:lstStyle/>
              <a:p>
                <a:r>
                  <a:rPr lang="en-US" dirty="0" smtClean="0"/>
                  <a:t>The other method that’s more in</a:t>
                </a:r>
                <a:r>
                  <a:rPr lang="en-US" baseline="0" dirty="0" smtClean="0"/>
                  <a:t> line with what we’ve covered so far is to continue using barycentric coordinates. While I haven’t covered how to compute barycentric coordinates of a tetrahedron before it’s quite simple. We can do the same thing that we did before with a 2D triangle as we’ll get 3 equations with 3 unknowns. We can then simply use the barycentric coordinates like before, remembering that if </a:t>
                </a:r>
                <a:r>
                  <a:rPr lang="en-US" b="0" i="0" baseline="0" smtClean="0">
                    <a:latin typeface="Cambria Math" panose="02040503050406030204" pitchFamily="18" charset="0"/>
                  </a:rPr>
                  <a:t>𝑄 ⃗</a:t>
                </a:r>
                <a:r>
                  <a:rPr lang="en-US" dirty="0" smtClean="0"/>
                  <a:t> is outside a triangle then the coordinate</a:t>
                </a:r>
                <a:r>
                  <a:rPr lang="en-US" baseline="0" dirty="0" smtClean="0"/>
                  <a:t> we check is the one belonging to the point not in the triangle.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1492451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to determine if</a:t>
            </a:r>
            <a:r>
              <a:rPr lang="en-US" baseline="0" dirty="0" smtClean="0"/>
              <a:t> we’re in the tetrahedron’s regions. We can use the barycentric coordinates of a tetrahedron to do this but more efficiently we can just test this last. If we’re not in a point’s, edge’s, or triangle’s region then we must be in a tetrahedron’s region.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3469157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a:t>
                </a:r>
                <a:r>
                  <a:rPr lang="en-US" baseline="0" dirty="0" smtClean="0"/>
                  <a:t> we can start the actual GJK algorithm. The basic idea </a:t>
                </a:r>
                <a:r>
                  <a:rPr lang="en-US" baseline="0" dirty="0" smtClean="0"/>
                  <a:t>is as follows:</a:t>
                </a:r>
              </a:p>
              <a:p>
                <a:endParaRPr lang="en-US" baseline="0" dirty="0" smtClean="0"/>
              </a:p>
              <a:p>
                <a:r>
                  <a:rPr lang="en-US" baseline="0" dirty="0" smtClean="0"/>
                  <a:t>Starting with an arbitrary simplex, we’ll iteratively update this simplex to be closer to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We’ll do this in such a way where we’re guaranteed to make progress each iteration, hence if we don’t make any more progress the algorithm returns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aseline="0" dirty="0" smtClean="0"/>
                  <a:t> is not contained.</a:t>
                </a:r>
                <a:endParaRPr lang="en-US" dirty="0"/>
              </a:p>
            </p:txBody>
          </p:sp>
        </mc:Choice>
        <mc:Fallback xmlns="">
          <p:sp>
            <p:nvSpPr>
              <p:cNvPr id="3" name="Notes Placeholder 2"/>
              <p:cNvSpPr>
                <a:spLocks noGrp="1"/>
              </p:cNvSpPr>
              <p:nvPr>
                <p:ph type="body" idx="1"/>
              </p:nvPr>
            </p:nvSpPr>
            <p:spPr/>
            <p:txBody>
              <a:bodyPr/>
              <a:lstStyle/>
              <a:p>
                <a:r>
                  <a:rPr lang="en-US" dirty="0" smtClean="0"/>
                  <a:t>Now</a:t>
                </a:r>
                <a:r>
                  <a:rPr lang="en-US" baseline="0" dirty="0" smtClean="0"/>
                  <a:t> we can start the actual GJK algorithm. The basic idea is:</a:t>
                </a:r>
              </a:p>
              <a:p>
                <a:r>
                  <a:rPr lang="en-US" baseline="0" dirty="0" smtClean="0"/>
                  <a:t>Given a simplex, if </a:t>
                </a:r>
                <a:r>
                  <a:rPr lang="en-US" b="0" i="0" baseline="0" smtClean="0">
                    <a:latin typeface="Cambria Math" panose="02040503050406030204" pitchFamily="18" charset="0"/>
                  </a:rPr>
                  <a:t>𝑄 ⃗</a:t>
                </a:r>
                <a:r>
                  <a:rPr lang="en-US" dirty="0" smtClean="0"/>
                  <a:t> is contained inside it then we are done. Otherwise update the simplex with new</a:t>
                </a:r>
                <a:r>
                  <a:rPr lang="en-US" baseline="0" dirty="0" smtClean="0"/>
                  <a:t> points guaranteed to be closer to </a:t>
                </a:r>
                <a:r>
                  <a:rPr lang="en-US" b="0" i="0" baseline="0" smtClean="0">
                    <a:latin typeface="Cambria Math" panose="02040503050406030204" pitchFamily="18" charset="0"/>
                  </a:rPr>
                  <a:t>𝑄 ⃗</a:t>
                </a:r>
                <a:r>
                  <a:rPr lang="en-US" dirty="0" smtClean="0"/>
                  <a:t> than</a:t>
                </a:r>
                <a:r>
                  <a:rPr lang="en-US" baseline="0" dirty="0" smtClean="0"/>
                  <a:t> the old simplex.</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4251723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core loop of the algorithm, GJK will only need a way to find a point on the convex hull furthest in the given direction. This is performed using the concept of a support function that we covered in the SAT presentation.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599046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That basic idea translates</a:t>
                </a:r>
                <a:r>
                  <a:rPr lang="en-US" baseline="0" dirty="0" smtClean="0"/>
                  <a:t> into these explicit steps.</a:t>
                </a:r>
              </a:p>
              <a:p>
                <a:endParaRPr lang="en-US" baseline="0" dirty="0" smtClean="0"/>
              </a:p>
              <a:p>
                <a:r>
                  <a:rPr lang="en-US" baseline="0" dirty="0" smtClean="0"/>
                  <a:t>A few quick things to point out. When initializing the simplex we need to pick some direction to search initially. One method is to use some point inside the convex hull to then search in the direction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𝑄</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𝐶</m:t>
                        </m:r>
                      </m:e>
                    </m:acc>
                  </m:oMath>
                </a14:m>
                <a:r>
                  <a:rPr lang="en-US" dirty="0" smtClean="0"/>
                  <a:t> but if</a:t>
                </a:r>
                <a:r>
                  <a:rPr lang="en-US" baseline="0" dirty="0" smtClean="0"/>
                  <a:t> we don’t have the center than a random direction will suffice.</a:t>
                </a:r>
              </a:p>
              <a:p>
                <a:endParaRPr lang="en-US" baseline="0" dirty="0" smtClean="0"/>
              </a:p>
              <a:p>
                <a:r>
                  <a:rPr lang="en-US" baseline="0" dirty="0" smtClean="0"/>
                  <a:t>Also there are some steps that are hard to show in 2d as they’ll never natively happen using a good initial search direction. The following example will pick a search direction to help show all of the remaining steps</a:t>
                </a:r>
                <a:r>
                  <a:rPr lang="en-US" baseline="0" dirty="0" smtClean="0"/>
                  <a:t>.</a:t>
                </a:r>
              </a:p>
              <a:p>
                <a:endParaRPr lang="en-US" baseline="0" dirty="0" smtClean="0"/>
              </a:p>
              <a:p>
                <a:r>
                  <a:rPr lang="en-US" baseline="0" dirty="0" smtClean="0"/>
                  <a:t>Also for our implementation in class, steps 2, 3, and 5 are effectively combined into one step (the </a:t>
                </a:r>
                <a:r>
                  <a:rPr lang="en-US" baseline="0" dirty="0" err="1" smtClean="0"/>
                  <a:t>IdentifyVoronoiRegion</a:t>
                </a:r>
                <a:r>
                  <a:rPr lang="en-US" baseline="0" dirty="0" smtClean="0"/>
                  <a:t> function)</a:t>
                </a:r>
                <a:endParaRPr lang="en-US" dirty="0"/>
              </a:p>
            </p:txBody>
          </p:sp>
        </mc:Choice>
        <mc:Fallback xmlns="">
          <p:sp>
            <p:nvSpPr>
              <p:cNvPr id="3" name="Notes Placeholder 2"/>
              <p:cNvSpPr>
                <a:spLocks noGrp="1"/>
              </p:cNvSpPr>
              <p:nvPr>
                <p:ph type="body" idx="1"/>
              </p:nvPr>
            </p:nvSpPr>
            <p:spPr/>
            <p:txBody>
              <a:bodyPr/>
              <a:lstStyle/>
              <a:p>
                <a:r>
                  <a:rPr lang="en-US" dirty="0" smtClean="0"/>
                  <a:t>That basic idea translates</a:t>
                </a:r>
                <a:r>
                  <a:rPr lang="en-US" baseline="0" dirty="0" smtClean="0"/>
                  <a:t> into these explicit steps</a:t>
                </a:r>
                <a:r>
                  <a:rPr lang="en-US" baseline="0" dirty="0" smtClean="0"/>
                  <a:t>.</a:t>
                </a:r>
              </a:p>
              <a:p>
                <a:endParaRPr lang="en-US" baseline="0" dirty="0" smtClean="0"/>
              </a:p>
              <a:p>
                <a:r>
                  <a:rPr lang="en-US" baseline="0" dirty="0" smtClean="0"/>
                  <a:t>A few quick things to point out. When initializing the simplex we need to pick some direction to search initially. One method is to use some point inside the convex hull to then search in the direction </a:t>
                </a:r>
                <a:r>
                  <a:rPr lang="en-US" b="0" i="0" baseline="0" smtClean="0">
                    <a:latin typeface="Cambria Math" panose="02040503050406030204" pitchFamily="18" charset="0"/>
                  </a:rPr>
                  <a:t>𝑑 ⃗</a:t>
                </a:r>
                <a:r>
                  <a:rPr lang="en-US" b="0" i="0" baseline="0" dirty="0" smtClean="0">
                    <a:latin typeface="Cambria Math" panose="02040503050406030204" pitchFamily="18" charset="0"/>
                  </a:rPr>
                  <a:t>=𝑄 ⃗−𝐶 ⃗</a:t>
                </a:r>
                <a:r>
                  <a:rPr lang="en-US" dirty="0" smtClean="0"/>
                  <a:t> but if</a:t>
                </a:r>
                <a:r>
                  <a:rPr lang="en-US" baseline="0" dirty="0" smtClean="0"/>
                  <a:t> we don’t have the center than a random direction will suffice.</a:t>
                </a:r>
              </a:p>
              <a:p>
                <a:endParaRPr lang="en-US" baseline="0" dirty="0" smtClean="0"/>
              </a:p>
              <a:p>
                <a:r>
                  <a:rPr lang="en-US" baseline="0" dirty="0" smtClean="0"/>
                  <a:t>Also there are some steps that are hard to show in 2d as they’ll never natively happen using a good initial search direction. The following example will pick a search direction to help show all of the remaining steps.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303621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first initialize the simple to a random</a:t>
                </a:r>
                <a:r>
                  <a:rPr lang="en-US" baseline="0" dirty="0" smtClean="0"/>
                  <a:t> point. I choose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explicitly</a:t>
                </a:r>
                <a:r>
                  <a:rPr lang="en-US" baseline="0" dirty="0" smtClean="0"/>
                  <a:t> here so I can show all of the necessary steps.</a:t>
                </a:r>
                <a:endParaRPr lang="en-US" dirty="0"/>
              </a:p>
            </p:txBody>
          </p:sp>
        </mc:Choice>
        <mc:Fallback xmlns="">
          <p:sp>
            <p:nvSpPr>
              <p:cNvPr id="3" name="Notes Placeholder 2"/>
              <p:cNvSpPr>
                <a:spLocks noGrp="1"/>
              </p:cNvSpPr>
              <p:nvPr>
                <p:ph type="body" idx="1"/>
              </p:nvPr>
            </p:nvSpPr>
            <p:spPr/>
            <p:txBody>
              <a:bodyPr/>
              <a:lstStyle/>
              <a:p>
                <a:r>
                  <a:rPr lang="en-US" dirty="0" smtClean="0"/>
                  <a:t>We first initialize the simple to a random</a:t>
                </a:r>
                <a:r>
                  <a:rPr lang="en-US" baseline="0" dirty="0" smtClean="0"/>
                  <a:t> point. I choose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explicitly</a:t>
                </a:r>
                <a:r>
                  <a:rPr lang="en-US" baseline="0" dirty="0" smtClean="0"/>
                  <a:t> here so I can show all of the necessary steps.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1639772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837834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174922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t>
            </a:r>
            <a:r>
              <a:rPr lang="en-US" dirty="0" err="1" smtClean="0"/>
              <a:t>Carathéodory's</a:t>
            </a:r>
            <a:r>
              <a:rPr lang="en-US" dirty="0" smtClean="0"/>
              <a:t> theorem states we need only up to</a:t>
            </a:r>
            <a:r>
              <a:rPr lang="en-US" baseline="0" dirty="0" smtClean="0"/>
              <a:t> a tetrahedron for 3d let’s start with each shape. In particular, let’s look at how to find the closest point to each simplex up to a tetrahedron.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152334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2024568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2654295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31235301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301775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4270999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we reduced to the edge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2</m:t>
                        </m:r>
                      </m:sub>
                    </m:sSub>
                  </m:oMath>
                </a14:m>
                <a:r>
                  <a:rPr lang="en-US" dirty="0" smtClean="0"/>
                  <a:t> we re-labeled</a:t>
                </a:r>
                <a:r>
                  <a:rPr lang="en-US" baseline="0" dirty="0" smtClean="0"/>
                  <a:t> the points. How exactly you do this isn’t terribly important. I just slid everything down (so the lowest number stayed the lowest).</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we reduced to the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 𝑆 ⃗_2</a:t>
                </a:r>
                <a:r>
                  <a:rPr lang="en-US" dirty="0" smtClean="0"/>
                  <a:t> we re-labeled</a:t>
                </a:r>
                <a:r>
                  <a:rPr lang="en-US" baseline="0" dirty="0" smtClean="0"/>
                  <a:t> the points. How exactly you do this isn’t terribly important. I just slid everything down (so the lowest number stayed the lowest).</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2223551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871333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29252081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16882787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4057803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Some real quick notation here to avoid confusion. First of all, we</a:t>
                </a:r>
                <a:r>
                  <a:rPr lang="en-US" baseline="0" dirty="0" smtClean="0"/>
                  <a:t> have the query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that is we</a:t>
                </a:r>
                <a:r>
                  <a:rPr lang="en-US" baseline="0" dirty="0" smtClean="0"/>
                  <a:t> are trying to find what point is closest to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on the convex hull.</a:t>
                </a:r>
                <a:r>
                  <a:rPr lang="en-US" baseline="0" dirty="0" smtClean="0"/>
                  <a:t> Next we have to represent the points of the simplex. These are represented as </a:t>
                </a:r>
                <a14:m>
                  <m:oMath xmlns:m="http://schemas.openxmlformats.org/officeDocument/2006/math">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smtClean="0">
                            <a:latin typeface="Cambria Math" panose="02040503050406030204" pitchFamily="18" charset="0"/>
                          </a:rPr>
                          <m:t>𝑖</m:t>
                        </m:r>
                      </m:sub>
                    </m:sSub>
                  </m:oMath>
                </a14:m>
                <a:r>
                  <a:rPr lang="en-US" dirty="0" smtClean="0"/>
                  <a:t>. Finally we have the</a:t>
                </a:r>
                <a:r>
                  <a:rPr lang="en-US" baseline="0" dirty="0" smtClean="0"/>
                  <a:t> resultant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oMath>
                </a14:m>
                <a:r>
                  <a:rPr lang="en-US" baseline="0" dirty="0" smtClean="0"/>
                  <a:t> that is the closest point on the convex shape to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Some real quick notation here to avoid confusion. First of all, we</a:t>
                </a:r>
                <a:r>
                  <a:rPr lang="en-US" baseline="0" dirty="0" smtClean="0"/>
                  <a:t> have they query point </a:t>
                </a:r>
                <a:r>
                  <a:rPr lang="en-US" b="0" i="0" baseline="0" smtClean="0">
                    <a:latin typeface="Cambria Math" panose="02040503050406030204" pitchFamily="18" charset="0"/>
                  </a:rPr>
                  <a:t>𝑄 ⃗</a:t>
                </a:r>
                <a:r>
                  <a:rPr lang="en-US" dirty="0" smtClean="0"/>
                  <a:t>, that is we</a:t>
                </a:r>
                <a:r>
                  <a:rPr lang="en-US" baseline="0" dirty="0" smtClean="0"/>
                  <a:t> are trying to find what point is closest to </a:t>
                </a:r>
                <a:r>
                  <a:rPr lang="en-US" b="0" i="0" baseline="0" smtClean="0">
                    <a:latin typeface="Cambria Math" panose="02040503050406030204" pitchFamily="18" charset="0"/>
                  </a:rPr>
                  <a:t>𝑄 ⃗</a:t>
                </a:r>
                <a:r>
                  <a:rPr lang="en-US" dirty="0" smtClean="0"/>
                  <a:t> on the convex hull.</a:t>
                </a:r>
                <a:r>
                  <a:rPr lang="en-US" baseline="0" dirty="0" smtClean="0"/>
                  <a:t> Next we have to represent the points of the simplex. These are represented as </a:t>
                </a:r>
                <a:r>
                  <a:rPr lang="en-US" b="0" i="0" baseline="0" smtClean="0">
                    <a:latin typeface="Cambria Math" panose="02040503050406030204" pitchFamily="18" charset="0"/>
                  </a:rPr>
                  <a:t>𝑆 ⃗_𝑖</a:t>
                </a:r>
                <a:r>
                  <a:rPr lang="en-US" dirty="0" smtClean="0"/>
                  <a:t>. Finally we have the</a:t>
                </a:r>
                <a:r>
                  <a:rPr lang="en-US" baseline="0" dirty="0" smtClean="0"/>
                  <a:t> resultant point </a:t>
                </a:r>
                <a:r>
                  <a:rPr lang="en-US" b="0" i="0" baseline="0" smtClean="0">
                    <a:latin typeface="Cambria Math" panose="02040503050406030204" pitchFamily="18" charset="0"/>
                  </a:rPr>
                  <a:t>𝑃 ⃗</a:t>
                </a:r>
                <a:r>
                  <a:rPr lang="en-US" baseline="0" dirty="0" smtClean="0"/>
                  <a:t> that is the closest point on the convex shape to </a:t>
                </a:r>
                <a:r>
                  <a:rPr lang="en-US" b="0" i="0" baseline="0" smtClean="0">
                    <a:latin typeface="Cambria Math" panose="02040503050406030204" pitchFamily="18" charset="0"/>
                  </a:rPr>
                  <a:t>𝑄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822229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4203231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2356015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This search will return either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which one isn’t important.</a:t>
                </a:r>
                <a:endParaRPr lang="en-US" dirty="0"/>
              </a:p>
            </p:txBody>
          </p:sp>
        </mc:Choice>
        <mc:Fallback xmlns="">
          <p:sp>
            <p:nvSpPr>
              <p:cNvPr id="3" name="Notes Placeholder 2"/>
              <p:cNvSpPr>
                <a:spLocks noGrp="1"/>
              </p:cNvSpPr>
              <p:nvPr>
                <p:ph type="body" idx="1"/>
              </p:nvPr>
            </p:nvSpPr>
            <p:spPr/>
            <p:txBody>
              <a:bodyPr/>
              <a:lstStyle/>
              <a:p>
                <a:r>
                  <a:rPr lang="en-US" dirty="0" smtClean="0"/>
                  <a:t>This search will return either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or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which one isn’t important.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13889918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Let’s pretend we got a new point 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as our search point result. We can check </a:t>
                </a:r>
                <a14:m>
                  <m:oMath xmlns:m="http://schemas.openxmlformats.org/officeDocument/2006/math">
                    <m:r>
                      <a:rPr lang="en-US" b="0" i="1" smtClean="0">
                        <a:latin typeface="Cambria Math" panose="02040503050406030204" pitchFamily="18" charset="0"/>
                      </a:rPr>
                      <m:t>𝐷𝑜𝑡</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d>
                  </m:oMath>
                </a14:m>
                <a:r>
                  <a:rPr lang="en-US" dirty="0" smtClean="0"/>
                  <a:t> here and see that no progress was made.</a:t>
                </a:r>
                <a:r>
                  <a:rPr lang="en-US" baseline="0" dirty="0" smtClean="0"/>
                  <a:t> This means GJK has terminated and we’re done. Also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oMath>
                </a14:m>
                <a:r>
                  <a:rPr lang="en-US" dirty="0" smtClean="0"/>
                  <a:t> is the closest point on the convex hull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Let’s pretend we got a new point here, </a:t>
                </a:r>
                <a:r>
                  <a:rPr lang="en-US" b="0" i="0" smtClean="0">
                    <a:latin typeface="Cambria Math" panose="02040503050406030204" pitchFamily="18" charset="0"/>
                  </a:rPr>
                  <a:t>𝑆 ⃗</a:t>
                </a:r>
                <a:r>
                  <a:rPr lang="en-US" b="0" i="0" dirty="0" smtClean="0">
                    <a:latin typeface="Cambria Math" panose="02040503050406030204" pitchFamily="18" charset="0"/>
                  </a:rPr>
                  <a:t>_2</a:t>
                </a:r>
                <a:r>
                  <a:rPr lang="en-US" dirty="0" smtClean="0"/>
                  <a:t>, as our search point result. We can check </a:t>
                </a:r>
                <a:r>
                  <a:rPr lang="en-US" b="0" i="0" smtClean="0">
                    <a:latin typeface="Cambria Math" panose="02040503050406030204" pitchFamily="18" charset="0"/>
                  </a:rPr>
                  <a:t>𝐷𝑜𝑡((𝑆_2 ) ⃗−𝑃 ⃗,𝑑 ⃗ )</a:t>
                </a:r>
                <a:r>
                  <a:rPr lang="en-US" dirty="0" smtClean="0"/>
                  <a:t> here and see that no progress was made.</a:t>
                </a:r>
                <a:r>
                  <a:rPr lang="en-US" baseline="0" dirty="0" smtClean="0"/>
                  <a:t> This means GJK has terminated and we’re done. Also </a:t>
                </a:r>
                <a:r>
                  <a:rPr lang="en-US" b="0" i="0" baseline="0" smtClean="0">
                    <a:latin typeface="Cambria Math" panose="02040503050406030204" pitchFamily="18" charset="0"/>
                  </a:rPr>
                  <a:t>𝑃 ⃗</a:t>
                </a:r>
                <a:r>
                  <a:rPr lang="en-US" dirty="0" smtClean="0"/>
                  <a:t> is the closest point on the convex hull to </a:t>
                </a:r>
                <a:r>
                  <a:rPr lang="en-US" b="0" i="0" smtClean="0">
                    <a:latin typeface="Cambria Math" panose="02040503050406030204" pitchFamily="18" charset="0"/>
                  </a:rPr>
                  <a:t>𝑄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16167357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have the complete GJK algorithm</a:t>
            </a:r>
            <a:r>
              <a:rPr lang="en-US" baseline="0" dirty="0" smtClean="0"/>
              <a:t> and can find the closest point between a point and a convex shape. However our original goal was to find the closest point between two convex shapes. So we need a way to convert between these two problem sets.</a:t>
            </a:r>
          </a:p>
          <a:p>
            <a:endParaRPr lang="en-US" baseline="0" dirty="0" smtClean="0"/>
          </a:p>
          <a:p>
            <a:r>
              <a:rPr lang="en-US" baseline="0" dirty="0" smtClean="0"/>
              <a:t>Luckily there’s a tool we can use to convert the problem of two convex shapes into a convex shape and a point. This is performed by the concepts of Minkowski sums and differences.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5985179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identity is the Minkowski sum. The Minkowski sum of two objects is a shape that is composed of</a:t>
            </a:r>
            <a:r>
              <a:rPr lang="en-US" baseline="0" dirty="0" smtClean="0"/>
              <a:t> every point in A plus every point in B. This is easiest to visual with shapes at the origin (position matters) as the sum is the shape you get when sweeping B across the surface of A. More generally, we can just add every vertex position in A with every vertex position in B and the convex hull of this is our new shape.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700717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Minkowski difference is defined just as the subtraction of every point in B from every point in A. To visualize this first flip B across the origin then add it to A.</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33760106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GJK (and other collision detection</a:t>
            </a:r>
            <a:r>
              <a:rPr lang="en-US" baseline="0" dirty="0" smtClean="0"/>
              <a:t> algorithms) the Minkowski difference is what we care about</a:t>
            </a:r>
            <a:r>
              <a:rPr lang="en-US" dirty="0" smtClean="0"/>
              <a:t>. But why? What does this gain us?</a:t>
            </a:r>
          </a:p>
          <a:p>
            <a:endParaRPr lang="en-US" baseline="0" dirty="0" smtClean="0"/>
          </a:p>
          <a:p>
            <a:r>
              <a:rPr lang="en-US" baseline="0" dirty="0" smtClean="0"/>
              <a:t>If we take a quick step back and think about it, if we our objects overlap then there will be a point in A that is the same as a point in B. If we subtract these points then we’ll get the origin. Hence, if the two shapes collide then the Minkowski difference shape (often called the CSO or Configuration Space Object) will contain the origin. Now we can use GJK to find if the origin is inside the CSO which equates to determining if the two shapes are overlapping.</a:t>
            </a:r>
          </a:p>
        </p:txBody>
      </p:sp>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38132752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important thing to realize about the Minkowski difference is that it preserves the minimum separation distance of the two objects. That is the distance between A and B is the same as the distance between the origin and (A-B).</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3177219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use the Minkowski difference for GJK we need a way to find points on the Minkowski difference polygon. We know the Minkowski difference is defined as </a:t>
                </a:r>
                <a14:m>
                  <m:oMath xmlns:m="http://schemas.openxmlformats.org/officeDocument/2006/math">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oMath>
                </a14:m>
                <a:r>
                  <a:rPr lang="en-US" baseline="0" dirty="0" smtClean="0"/>
                  <a:t> for all points on each shape. We can compute all of these points and then compute the convex hull of these points to get the final Minkowski difference polygon.</a:t>
                </a:r>
              </a:p>
            </p:txBody>
          </p:sp>
        </mc:Choice>
        <mc:Fallback xmlns="">
          <p:sp>
            <p:nvSpPr>
              <p:cNvPr id="3" name="Notes Placeholder 2"/>
              <p:cNvSpPr>
                <a:spLocks noGrp="1"/>
              </p:cNvSpPr>
              <p:nvPr>
                <p:ph type="body" idx="1"/>
              </p:nvPr>
            </p:nvSpPr>
            <p:spPr/>
            <p:txBody>
              <a:bodyPr/>
              <a:lstStyle/>
              <a:p>
                <a:r>
                  <a:rPr lang="en-US" baseline="0" dirty="0" smtClean="0"/>
                  <a:t>So if we can use the Minkowski difference for GJK then we need a way to find points on the Minkowski difference polygon. We know the Minkowski difference is defined as </a:t>
                </a:r>
                <a:r>
                  <a:rPr lang="en-US" b="0" i="0" baseline="0" smtClean="0">
                    <a:latin typeface="Cambria Math" panose="02040503050406030204" pitchFamily="18" charset="0"/>
                  </a:rPr>
                  <a:t>𝐴−𝐵</a:t>
                </a:r>
                <a:r>
                  <a:rPr lang="en-US" baseline="0" dirty="0" smtClean="0"/>
                  <a:t> for all points on each shape. We can compute all of these points and then compute the convex hull of these points to get the final Minkowski </a:t>
                </a:r>
                <a:r>
                  <a:rPr lang="en-US" baseline="0" smtClean="0"/>
                  <a:t>difference polygon.To do this we could compute every point in the shape as </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337824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Hopefully this case is fairly straightforward. When our simplex is just one point,</a:t>
                </a:r>
                <a:r>
                  <a:rPr lang="en-US" baseline="0" dirty="0" smtClean="0"/>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0" baseline="0" dirty="0" smtClean="0"/>
                  <a:t>, the closest point to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b="0" baseline="0" dirty="0" smtClean="0"/>
                  <a:t> will always be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b="0" baseline="0" dirty="0" smtClean="0"/>
                  <a:t>.</a:t>
                </a:r>
              </a:p>
            </p:txBody>
          </p:sp>
        </mc:Choice>
        <mc:Fallback xmlns="">
          <p:sp>
            <p:nvSpPr>
              <p:cNvPr id="3" name="Notes Placeholder 2"/>
              <p:cNvSpPr>
                <a:spLocks noGrp="1"/>
              </p:cNvSpPr>
              <p:nvPr>
                <p:ph type="body" idx="1"/>
              </p:nvPr>
            </p:nvSpPr>
            <p:spPr/>
            <p:txBody>
              <a:bodyPr/>
              <a:lstStyle/>
              <a:p>
                <a:r>
                  <a:rPr lang="en-US" dirty="0" smtClean="0"/>
                  <a:t>Hopefully this case is fairly straightforward. When our simplex is just one point,</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0" baseline="0" dirty="0" smtClean="0"/>
                  <a:t>, the closest point to </a:t>
                </a:r>
                <a:r>
                  <a:rPr lang="en-US" b="0" i="0" baseline="0" smtClean="0">
                    <a:latin typeface="Cambria Math" panose="02040503050406030204" pitchFamily="18" charset="0"/>
                  </a:rPr>
                  <a:t>𝑄 ⃗</a:t>
                </a:r>
                <a:r>
                  <a:rPr lang="en-US" b="0" baseline="0" dirty="0" smtClean="0"/>
                  <a:t> will always be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b="0"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2488646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There’s one incredibly important property of the Minkowski difference that make our life a lot easier. We can compute a support point in the difference polygon from the supports of each shape. This means we don’t need to explicitly compute the convex hull!</a:t>
            </a:r>
          </a:p>
        </p:txBody>
      </p:sp>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38582209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There’s just one more issue left. We defined how to convert shape vs. shape into point vs. shape, and we know the distance between these two are equal, but how do we convert a point on the CSO back to each object?</a:t>
            </a:r>
          </a:p>
          <a:p>
            <a:endParaRPr lang="en-US" baseline="0" dirty="0" smtClean="0"/>
          </a:p>
          <a:p>
            <a:r>
              <a:rPr lang="en-US" baseline="0" dirty="0" smtClean="0"/>
              <a:t>Unfortunately the mapping of the Minkowski difference isn’t 1-1, so how do we map them back?</a:t>
            </a:r>
          </a:p>
        </p:txBody>
      </p:sp>
      <p:sp>
        <p:nvSpPr>
          <p:cNvPr id="4" name="Slide Number Placeholder 3"/>
          <p:cNvSpPr>
            <a:spLocks noGrp="1"/>
          </p:cNvSpPr>
          <p:nvPr>
            <p:ph type="sldNum" sz="quarter" idx="10"/>
          </p:nvPr>
        </p:nvSpPr>
        <p:spPr/>
        <p:txBody>
          <a:bodyPr/>
          <a:lstStyle/>
          <a:p>
            <a:fld id="{2948DFC8-8D5E-4426-9BAB-F9E6FB6C0077}" type="slidenum">
              <a:rPr lang="en-US" smtClean="0"/>
              <a:t>61</a:t>
            </a:fld>
            <a:endParaRPr lang="en-US"/>
          </a:p>
        </p:txBody>
      </p:sp>
    </p:spTree>
    <p:extLst>
      <p:ext uri="{BB962C8B-B14F-4D97-AF65-F5344CB8AC3E}">
        <p14:creationId xmlns:p14="http://schemas.microsoft.com/office/powerpoint/2010/main" val="30851290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thing we have to do is alter our GJK algorithm to store 3 points for every simplex point we calculate. As a CSO point isn’t unique we need to know which points from each shape were used to construct that point.</a:t>
            </a:r>
          </a:p>
        </p:txBody>
      </p:sp>
      <p:sp>
        <p:nvSpPr>
          <p:cNvPr id="4" name="Slide Number Placeholder 3"/>
          <p:cNvSpPr>
            <a:spLocks noGrp="1"/>
          </p:cNvSpPr>
          <p:nvPr>
            <p:ph type="sldNum" sz="quarter" idx="10"/>
          </p:nvPr>
        </p:nvSpPr>
        <p:spPr/>
        <p:txBody>
          <a:bodyPr/>
          <a:lstStyle/>
          <a:p>
            <a:fld id="{2948DFC8-8D5E-4426-9BAB-F9E6FB6C0077}" type="slidenum">
              <a:rPr lang="en-US" smtClean="0"/>
              <a:t>62</a:t>
            </a:fld>
            <a:endParaRPr lang="en-US"/>
          </a:p>
        </p:txBody>
      </p:sp>
    </p:spTree>
    <p:extLst>
      <p:ext uri="{BB962C8B-B14F-4D97-AF65-F5344CB8AC3E}">
        <p14:creationId xmlns:p14="http://schemas.microsoft.com/office/powerpoint/2010/main" val="367373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We can use barycentric coordinates to solve our problem! They have this neat property of being invariant under projections, meaning they can transform points across almost any transformation. Hence, we can compute the barycentric coordinates of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𝑃</m:t>
                        </m:r>
                      </m:e>
                    </m:acc>
                  </m:oMath>
                </a14:m>
                <a:r>
                  <a:rPr lang="en-US" baseline="0" dirty="0" smtClean="0"/>
                  <a:t> and use them to compute the closest points on each shape.</a:t>
                </a:r>
              </a:p>
            </p:txBody>
          </p:sp>
        </mc:Choice>
        <mc:Fallback xmlns="">
          <p:sp>
            <p:nvSpPr>
              <p:cNvPr id="3" name="Notes Placeholder 2"/>
              <p:cNvSpPr>
                <a:spLocks noGrp="1"/>
              </p:cNvSpPr>
              <p:nvPr>
                <p:ph type="body" idx="1"/>
              </p:nvPr>
            </p:nvSpPr>
            <p:spPr/>
            <p:txBody>
              <a:bodyPr/>
              <a:lstStyle/>
              <a:p>
                <a:r>
                  <a:rPr lang="en-US" baseline="0" dirty="0" smtClean="0"/>
                  <a:t>We can use barycentric coordinates to solve our problem! They have this neat property of being invariant under projections, meaning we can map almost any set of rations across any transforms. Hence, we can compute the barycentric coordinates of </a:t>
                </a:r>
                <a:r>
                  <a:rPr lang="en-US" b="0" i="0" baseline="0" smtClean="0">
                    <a:latin typeface="Cambria Math" panose="02040503050406030204" pitchFamily="18" charset="0"/>
                  </a:rPr>
                  <a:t>𝑃 ⃗</a:t>
                </a:r>
                <a:r>
                  <a:rPr lang="en-US" baseline="0" dirty="0" smtClean="0"/>
                  <a:t> and use them to compute the closest points on each shape.</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63</a:t>
            </a:fld>
            <a:endParaRPr lang="en-US"/>
          </a:p>
        </p:txBody>
      </p:sp>
    </p:spTree>
    <p:extLst>
      <p:ext uri="{BB962C8B-B14F-4D97-AF65-F5344CB8AC3E}">
        <p14:creationId xmlns:p14="http://schemas.microsoft.com/office/powerpoint/2010/main" val="22105569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how to compute the closest points how</a:t>
            </a:r>
            <a:r>
              <a:rPr lang="en-US" baseline="0" dirty="0" smtClean="0"/>
              <a:t> do we actually compute contact information? Unfortunately GJK can only be used to get the minimum separation distance. A whole other algorithm (EPA) has to be used to find the minimum penetration distance.</a:t>
            </a:r>
          </a:p>
          <a:p>
            <a:endParaRPr lang="en-US" baseline="0" dirty="0" smtClean="0"/>
          </a:p>
          <a:p>
            <a:r>
              <a:rPr lang="en-US" baseline="0" dirty="0" smtClean="0"/>
              <a:t>One method commonly used to work around this (as EPA isn’t that fast) is to add a skin around each object. The skin is an inflated distance where we consider the objects to actually be colliding. With this we can computed the separation distance between the objects and as longs as they’re within the skin threshold then we count them as colliding.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64</a:t>
            </a:fld>
            <a:endParaRPr lang="en-US"/>
          </a:p>
        </p:txBody>
      </p:sp>
    </p:spTree>
    <p:extLst>
      <p:ext uri="{BB962C8B-B14F-4D97-AF65-F5344CB8AC3E}">
        <p14:creationId xmlns:p14="http://schemas.microsoft.com/office/powerpoint/2010/main" val="478533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all sort</a:t>
            </a:r>
            <a:r>
              <a:rPr lang="en-US" baseline="0" dirty="0" smtClean="0"/>
              <a:t> of interesting things to combine support functions. The simplest one is to use the Minkowski sum. This can be used to sweep one shape across the surface of another, for example to make a chamfered cube.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65</a:t>
            </a:fld>
            <a:endParaRPr lang="en-US"/>
          </a:p>
        </p:txBody>
      </p:sp>
    </p:spTree>
    <p:extLst>
      <p:ext uri="{BB962C8B-B14F-4D97-AF65-F5344CB8AC3E}">
        <p14:creationId xmlns:p14="http://schemas.microsoft.com/office/powerpoint/2010/main" val="33367300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interesting one is to take</a:t>
            </a:r>
            <a:r>
              <a:rPr lang="en-US" baseline="0" dirty="0" smtClean="0"/>
              <a:t> the max of two support functions. We can run two independent support functions and then take whichever point is further in the search direction. This effectively shrink wraps the two shapes together.</a:t>
            </a:r>
          </a:p>
          <a:p>
            <a:endParaRPr lang="en-US" baseline="0" dirty="0" smtClean="0"/>
          </a:p>
          <a:p>
            <a:r>
              <a:rPr lang="en-US" baseline="0" dirty="0" smtClean="0"/>
              <a:t>Lots of various other support function combining is possible. For instance you can combine a line segment and a sphere to create a capsule!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66</a:t>
            </a:fld>
            <a:endParaRPr lang="en-US"/>
          </a:p>
        </p:txBody>
      </p:sp>
    </p:spTree>
    <p:extLst>
      <p:ext uri="{BB962C8B-B14F-4D97-AF65-F5344CB8AC3E}">
        <p14:creationId xmlns:p14="http://schemas.microsoft.com/office/powerpoint/2010/main" val="32735114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we have to be careful of is analytic shapes. As they define a smooth surface</a:t>
            </a:r>
            <a:r>
              <a:rPr lang="en-US" baseline="0" dirty="0" smtClean="0"/>
              <a:t> we may have a problem with GJK’s termination condition. Currently we only terminate when we stop making progress towards the origin, but what if we forever make small progress?</a:t>
            </a:r>
          </a:p>
          <a:p>
            <a:endParaRPr lang="en-US" baseline="0" dirty="0" smtClean="0"/>
          </a:p>
          <a:p>
            <a:r>
              <a:rPr lang="en-US" baseline="0" dirty="0" smtClean="0"/>
              <a:t>This example will never be able to terminate!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67</a:t>
            </a:fld>
            <a:endParaRPr lang="en-US"/>
          </a:p>
        </p:txBody>
      </p:sp>
    </p:spTree>
    <p:extLst>
      <p:ext uri="{BB962C8B-B14F-4D97-AF65-F5344CB8AC3E}">
        <p14:creationId xmlns:p14="http://schemas.microsoft.com/office/powerpoint/2010/main" val="42214813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example will never be able to terminate!</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68</a:t>
            </a:fld>
            <a:endParaRPr lang="en-US"/>
          </a:p>
        </p:txBody>
      </p:sp>
    </p:spTree>
    <p:extLst>
      <p:ext uri="{BB962C8B-B14F-4D97-AF65-F5344CB8AC3E}">
        <p14:creationId xmlns:p14="http://schemas.microsoft.com/office/powerpoint/2010/main" val="6130435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This example will never be able to terminate!</a:t>
            </a:r>
            <a:endParaRPr lang="en-US" smtClean="0"/>
          </a:p>
        </p:txBody>
      </p:sp>
      <p:sp>
        <p:nvSpPr>
          <p:cNvPr id="4" name="Slide Number Placeholder 3"/>
          <p:cNvSpPr>
            <a:spLocks noGrp="1"/>
          </p:cNvSpPr>
          <p:nvPr>
            <p:ph type="sldNum" sz="quarter" idx="10"/>
          </p:nvPr>
        </p:nvSpPr>
        <p:spPr/>
        <p:txBody>
          <a:bodyPr/>
          <a:lstStyle/>
          <a:p>
            <a:fld id="{2948DFC8-8D5E-4426-9BAB-F9E6FB6C0077}" type="slidenum">
              <a:rPr lang="en-US" smtClean="0"/>
              <a:t>69</a:t>
            </a:fld>
            <a:endParaRPr lang="en-US"/>
          </a:p>
        </p:txBody>
      </p:sp>
    </p:spTree>
    <p:extLst>
      <p:ext uri="{BB962C8B-B14F-4D97-AF65-F5344CB8AC3E}">
        <p14:creationId xmlns:p14="http://schemas.microsoft.com/office/powerpoint/2010/main" val="280163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Closest point to line is pretty easy. We can break it up into 3 main cases.</a:t>
                </a:r>
                <a:r>
                  <a:rPr lang="en-US" baseline="0" dirty="0" smtClean="0"/>
                  <a:t> In the “simple” case, the closest point will be the projection of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onto the line segment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(line from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to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This</a:t>
                </a:r>
                <a:r>
                  <a:rPr lang="en-US" baseline="0" dirty="0" smtClean="0"/>
                  <a:t> projection point can occasionally be outside of the line segment though. One method to deal with this would be to compute the </a:t>
                </a:r>
                <a14:m>
                  <m:oMath xmlns:m="http://schemas.openxmlformats.org/officeDocument/2006/math">
                    <m:r>
                      <a:rPr lang="en-US" b="0" i="1" baseline="0" smtClean="0">
                        <a:latin typeface="Cambria Math" panose="02040503050406030204" pitchFamily="18" charset="0"/>
                      </a:rPr>
                      <m:t>𝑡</m:t>
                    </m:r>
                  </m:oMath>
                </a14:m>
                <a:r>
                  <a:rPr lang="en-US" dirty="0" smtClean="0"/>
                  <a:t> value of the point with respect to the line. If</a:t>
                </a:r>
                <a:r>
                  <a:rPr lang="en-US" baseline="0" dirty="0" smtClean="0"/>
                  <a:t> </a:t>
                </a: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&lt;0</m:t>
                    </m:r>
                  </m:oMath>
                </a14:m>
                <a:r>
                  <a:rPr lang="en-US" dirty="0" smtClean="0"/>
                  <a:t> then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is the closest,</a:t>
                </a:r>
                <a:r>
                  <a:rPr lang="en-US" baseline="0" dirty="0" smtClean="0"/>
                  <a:t> else if </a:t>
                </a: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&gt;1</m:t>
                    </m:r>
                  </m:oMath>
                </a14:m>
                <a:r>
                  <a:rPr lang="en-US" dirty="0" smtClean="0"/>
                  <a:t> then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is the closest, else the projection</a:t>
                </a:r>
                <a:r>
                  <a:rPr lang="en-US" baseline="0" dirty="0" smtClean="0"/>
                  <a:t> point is the closest. </a:t>
                </a:r>
              </a:p>
              <a:p>
                <a:endParaRPr lang="en-US" baseline="0" dirty="0" smtClean="0"/>
              </a:p>
              <a:p>
                <a:r>
                  <a:rPr lang="en-US" baseline="0" dirty="0" smtClean="0"/>
                  <a:t>While this is one method that does work instead we’ll introduce a new concept (and then come back to the t-value).</a:t>
                </a:r>
                <a:endParaRPr lang="en-US" dirty="0"/>
              </a:p>
            </p:txBody>
          </p:sp>
        </mc:Choice>
        <mc:Fallback xmlns="">
          <p:sp>
            <p:nvSpPr>
              <p:cNvPr id="3" name="Notes Placeholder 2"/>
              <p:cNvSpPr>
                <a:spLocks noGrp="1"/>
              </p:cNvSpPr>
              <p:nvPr>
                <p:ph type="body" idx="1"/>
              </p:nvPr>
            </p:nvSpPr>
            <p:spPr/>
            <p:txBody>
              <a:bodyPr/>
              <a:lstStyle/>
              <a:p>
                <a:r>
                  <a:rPr lang="en-US" dirty="0" smtClean="0"/>
                  <a:t>Closest point to line is pretty easy. We can break it up into 3 main cases.</a:t>
                </a:r>
                <a:r>
                  <a:rPr lang="en-US" baseline="0" dirty="0" smtClean="0"/>
                  <a:t> In the “simple” case, the closest point will be the projection of </a:t>
                </a:r>
                <a:r>
                  <a:rPr lang="en-US" b="0" i="0" baseline="0" smtClean="0">
                    <a:latin typeface="Cambria Math" panose="02040503050406030204" pitchFamily="18" charset="0"/>
                  </a:rPr>
                  <a:t>𝑄 ⃗</a:t>
                </a:r>
                <a:r>
                  <a:rPr lang="en-US" dirty="0" smtClean="0"/>
                  <a:t> onto the line segment </a:t>
                </a:r>
                <a:r>
                  <a:rPr lang="en-US" b="0" i="0" smtClean="0">
                    <a:latin typeface="Cambria Math" panose="02040503050406030204" pitchFamily="18" charset="0"/>
                  </a:rPr>
                  <a:t>𝑆 ⃗</a:t>
                </a:r>
                <a:r>
                  <a:rPr lang="en-US" b="0" i="0" dirty="0" smtClean="0">
                    <a:latin typeface="Cambria Math" panose="02040503050406030204" pitchFamily="18" charset="0"/>
                  </a:rPr>
                  <a:t>_1 𝑆 ⃗_0</a:t>
                </a:r>
                <a:r>
                  <a:rPr lang="en-US" dirty="0" smtClean="0"/>
                  <a:t> (line from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to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This</a:t>
                </a:r>
                <a:r>
                  <a:rPr lang="en-US" baseline="0" dirty="0" smtClean="0"/>
                  <a:t> projection point can occasionally be outside of the line segment though. One method to deal with this would be to compute the </a:t>
                </a:r>
                <a:r>
                  <a:rPr lang="en-US" b="0" i="0" baseline="0" smtClean="0">
                    <a:latin typeface="Cambria Math" panose="02040503050406030204" pitchFamily="18" charset="0"/>
                  </a:rPr>
                  <a:t>𝑡</a:t>
                </a:r>
                <a:r>
                  <a:rPr lang="en-US" dirty="0" smtClean="0"/>
                  <a:t> value of the point with respect to the line. If</a:t>
                </a:r>
                <a:r>
                  <a:rPr lang="en-US" baseline="0" dirty="0" smtClean="0"/>
                  <a:t> </a:t>
                </a:r>
                <a:r>
                  <a:rPr lang="en-US" b="0" i="0" baseline="0" smtClean="0">
                    <a:latin typeface="Cambria Math" panose="02040503050406030204" pitchFamily="18" charset="0"/>
                  </a:rPr>
                  <a:t>𝑡&lt;0</a:t>
                </a:r>
                <a:r>
                  <a:rPr lang="en-US" dirty="0" smtClean="0"/>
                  <a:t> then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is the closest,</a:t>
                </a:r>
                <a:r>
                  <a:rPr lang="en-US" baseline="0" dirty="0" smtClean="0"/>
                  <a:t> else if </a:t>
                </a:r>
                <a:r>
                  <a:rPr lang="en-US" b="0" i="0" baseline="0" smtClean="0">
                    <a:latin typeface="Cambria Math" panose="02040503050406030204" pitchFamily="18" charset="0"/>
                  </a:rPr>
                  <a:t>𝑡&gt;1</a:t>
                </a:r>
                <a:r>
                  <a:rPr lang="en-US" dirty="0" smtClean="0"/>
                  <a:t> then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is the closest, else the projection</a:t>
                </a:r>
                <a:r>
                  <a:rPr lang="en-US" baseline="0" dirty="0" smtClean="0"/>
                  <a:t> point is the closest. </a:t>
                </a:r>
              </a:p>
              <a:p>
                <a:endParaRPr lang="en-US" baseline="0" dirty="0" smtClean="0"/>
              </a:p>
              <a:p>
                <a:r>
                  <a:rPr lang="en-US" baseline="0" dirty="0" smtClean="0"/>
                  <a:t>While this is one method that does work instead we’ll introduce a new concept.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4564342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example will never be able to terminate!</a:t>
            </a:r>
          </a:p>
        </p:txBody>
      </p:sp>
      <p:sp>
        <p:nvSpPr>
          <p:cNvPr id="4" name="Slide Number Placeholder 3"/>
          <p:cNvSpPr>
            <a:spLocks noGrp="1"/>
          </p:cNvSpPr>
          <p:nvPr>
            <p:ph type="sldNum" sz="quarter" idx="10"/>
          </p:nvPr>
        </p:nvSpPr>
        <p:spPr/>
        <p:txBody>
          <a:bodyPr/>
          <a:lstStyle/>
          <a:p>
            <a:fld id="{2948DFC8-8D5E-4426-9BAB-F9E6FB6C0077}" type="slidenum">
              <a:rPr lang="en-US" smtClean="0"/>
              <a:t>70</a:t>
            </a:fld>
            <a:endParaRPr lang="en-US"/>
          </a:p>
        </p:txBody>
      </p:sp>
    </p:spTree>
    <p:extLst>
      <p:ext uri="{BB962C8B-B14F-4D97-AF65-F5344CB8AC3E}">
        <p14:creationId xmlns:p14="http://schemas.microsoft.com/office/powerpoint/2010/main" val="9621358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There’s two solutions that should both be implemented in GJK. The first one is to alter the termination condition. Instead of only terminating when we don’t make progress, we should terminate when we don’t make enough progress. That is we add an epsilon to see if the new search point is far enough away from the simplex.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other solution is to add a max iterations. If we can’t find a solution after enough tries then we must not be able to make enough progress so terminate. This can help out with numerical robustness, particularly in any case that causes an infinite flip-flop of states. Typical max iterations are around 20.</a:t>
            </a:r>
          </a:p>
        </p:txBody>
      </p:sp>
      <p:sp>
        <p:nvSpPr>
          <p:cNvPr id="4" name="Slide Number Placeholder 3"/>
          <p:cNvSpPr>
            <a:spLocks noGrp="1"/>
          </p:cNvSpPr>
          <p:nvPr>
            <p:ph type="sldNum" sz="quarter" idx="10"/>
          </p:nvPr>
        </p:nvSpPr>
        <p:spPr/>
        <p:txBody>
          <a:bodyPr/>
          <a:lstStyle/>
          <a:p>
            <a:fld id="{2948DFC8-8D5E-4426-9BAB-F9E6FB6C0077}" type="slidenum">
              <a:rPr lang="en-US" smtClean="0"/>
              <a:t>71</a:t>
            </a:fld>
            <a:endParaRPr lang="en-US"/>
          </a:p>
        </p:txBody>
      </p:sp>
    </p:spTree>
    <p:extLst>
      <p:ext uri="{BB962C8B-B14F-4D97-AF65-F5344CB8AC3E}">
        <p14:creationId xmlns:p14="http://schemas.microsoft.com/office/powerpoint/2010/main" val="14600611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optimizations that</a:t>
            </a:r>
            <a:r>
              <a:rPr lang="en-US" baseline="0" dirty="0" smtClean="0"/>
              <a:t> can be made to GJK by not checking </a:t>
            </a:r>
            <a:r>
              <a:rPr lang="en-US" baseline="0" dirty="0" err="1" smtClean="0"/>
              <a:t>voronoi</a:t>
            </a:r>
            <a:r>
              <a:rPr lang="en-US" baseline="0" dirty="0" smtClean="0"/>
              <a:t> regions that the query point can’t be contained in. We’ll start looking at a line, as no optimizations can be made for checking </a:t>
            </a:r>
            <a:r>
              <a:rPr lang="en-US" baseline="0" dirty="0" err="1" smtClean="0"/>
              <a:t>voronoi</a:t>
            </a:r>
            <a:r>
              <a:rPr lang="en-US" baseline="0" dirty="0" smtClean="0"/>
              <a:t> regions for a point.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72</a:t>
            </a:fld>
            <a:endParaRPr lang="en-US"/>
          </a:p>
        </p:txBody>
      </p:sp>
    </p:spTree>
    <p:extLst>
      <p:ext uri="{BB962C8B-B14F-4D97-AF65-F5344CB8AC3E}">
        <p14:creationId xmlns:p14="http://schemas.microsoft.com/office/powerpoint/2010/main" val="7402767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When</a:t>
                </a:r>
                <a:r>
                  <a:rPr lang="en-US" baseline="0" dirty="0" smtClean="0"/>
                  <a:t> we went from a point to a line, we searched in the direction of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and found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Because of this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can’t be the </a:t>
                </a:r>
                <a:r>
                  <a:rPr lang="en-US" dirty="0" err="1" smtClean="0"/>
                  <a:t>voronoi</a:t>
                </a:r>
                <a:r>
                  <a:rPr lang="en-US" baseline="0" dirty="0" smtClean="0"/>
                  <a:t> region that contains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as</a:t>
                </a:r>
                <a:r>
                  <a:rPr lang="en-US" baseline="0" dirty="0" smtClean="0"/>
                  <a:t> by definition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on the front side of the line:</a:t>
                </a:r>
                <a:r>
                  <a:rPr lang="en-US" baseline="0" dirty="0" smtClean="0"/>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since we searched.</a:t>
                </a:r>
                <a:endParaRPr lang="en-US" dirty="0"/>
              </a:p>
            </p:txBody>
          </p:sp>
        </mc:Choice>
        <mc:Fallback xmlns="">
          <p:sp>
            <p:nvSpPr>
              <p:cNvPr id="3" name="Notes Placeholder 2"/>
              <p:cNvSpPr>
                <a:spLocks noGrp="1"/>
              </p:cNvSpPr>
              <p:nvPr>
                <p:ph type="body" idx="1"/>
              </p:nvPr>
            </p:nvSpPr>
            <p:spPr/>
            <p:txBody>
              <a:bodyPr/>
              <a:lstStyle/>
              <a:p>
                <a:r>
                  <a:rPr lang="en-US" dirty="0" smtClean="0"/>
                  <a:t>When</a:t>
                </a:r>
                <a:r>
                  <a:rPr lang="en-US" baseline="0" dirty="0" smtClean="0"/>
                  <a:t> we went from a point to a line, we searched in the direction of </a:t>
                </a:r>
                <a:r>
                  <a:rPr lang="en-US" b="0" i="0" baseline="0" smtClean="0">
                    <a:latin typeface="Cambria Math" panose="02040503050406030204" pitchFamily="18" charset="0"/>
                  </a:rPr>
                  <a:t>𝑄 ⃗</a:t>
                </a:r>
                <a:r>
                  <a:rPr lang="en-US" dirty="0" smtClean="0"/>
                  <a:t> and found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Because of this </a:t>
                </a:r>
                <a:r>
                  <a:rPr lang="en-US" b="0" i="0" smtClean="0">
                    <a:latin typeface="Cambria Math" panose="02040503050406030204" pitchFamily="18" charset="0"/>
                  </a:rPr>
                  <a:t>𝑆 ⃗</a:t>
                </a:r>
                <a:r>
                  <a:rPr lang="en-US" b="0" i="0" dirty="0" smtClean="0">
                    <a:latin typeface="Cambria Math" panose="02040503050406030204" pitchFamily="18" charset="0"/>
                  </a:rPr>
                  <a:t>_0</a:t>
                </a:r>
                <a:r>
                  <a:rPr lang="en-US" dirty="0" smtClean="0"/>
                  <a:t> can’t be the </a:t>
                </a:r>
                <a:r>
                  <a:rPr lang="en-US" dirty="0" err="1" smtClean="0"/>
                  <a:t>voronoi</a:t>
                </a:r>
                <a:r>
                  <a:rPr lang="en-US" baseline="0" dirty="0" smtClean="0"/>
                  <a:t> region that contains </a:t>
                </a:r>
                <a:r>
                  <a:rPr lang="en-US" b="0" i="0" baseline="0" smtClean="0">
                    <a:latin typeface="Cambria Math" panose="02040503050406030204" pitchFamily="18" charset="0"/>
                  </a:rPr>
                  <a:t>𝑄 ⃗</a:t>
                </a:r>
                <a:r>
                  <a:rPr lang="en-US" dirty="0" smtClean="0"/>
                  <a:t>, as</a:t>
                </a:r>
                <a:r>
                  <a:rPr lang="en-US" baseline="0" dirty="0" smtClean="0"/>
                  <a:t> by definition </a:t>
                </a:r>
                <a:r>
                  <a:rPr lang="en-US" b="0" i="0" baseline="0" smtClean="0">
                    <a:latin typeface="Cambria Math" panose="02040503050406030204" pitchFamily="18" charset="0"/>
                  </a:rPr>
                  <a:t>𝑄 ⃗</a:t>
                </a:r>
                <a:r>
                  <a:rPr lang="en-US" dirty="0" smtClean="0"/>
                  <a:t> is on the front side of the line:</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_1−𝑆 ⃗_0</a:t>
                </a:r>
                <a:r>
                  <a:rPr lang="en-US" dirty="0" smtClean="0"/>
                  <a:t> since we searched.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73</a:t>
            </a:fld>
            <a:endParaRPr lang="en-US"/>
          </a:p>
        </p:txBody>
      </p:sp>
    </p:spTree>
    <p:extLst>
      <p:ext uri="{BB962C8B-B14F-4D97-AF65-F5344CB8AC3E}">
        <p14:creationId xmlns:p14="http://schemas.microsoft.com/office/powerpoint/2010/main" val="14563238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Likewise,</a:t>
                </a:r>
                <a:r>
                  <a:rPr lang="en-US" baseline="0" dirty="0" smtClean="0"/>
                  <a:t> for a triangle there are 3 </a:t>
                </a:r>
                <a:r>
                  <a:rPr lang="en-US" baseline="0" dirty="0" err="1" smtClean="0"/>
                  <a:t>voronoi</a:t>
                </a:r>
                <a:r>
                  <a:rPr lang="en-US" baseline="0" dirty="0" smtClean="0"/>
                  <a:t> regions that can’t be the closest. If point’s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were the closest then we would’ve reduced to them instead of expanding to a</a:t>
                </a:r>
                <a:r>
                  <a:rPr lang="en-US" baseline="0" dirty="0" smtClean="0"/>
                  <a:t> triangle, hence they can’t be the closest. Likewise the edge region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can’t be the closest</a:t>
                </a:r>
                <a:r>
                  <a:rPr lang="en-US" baseline="0" dirty="0" smtClean="0"/>
                  <a:t> since we just searched towards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and found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Likewise,</a:t>
                </a:r>
                <a:r>
                  <a:rPr lang="en-US" baseline="0" dirty="0" smtClean="0"/>
                  <a:t> for a triangle there are 3 </a:t>
                </a:r>
                <a:r>
                  <a:rPr lang="en-US" baseline="0" dirty="0" err="1" smtClean="0"/>
                  <a:t>voronoi</a:t>
                </a:r>
                <a:r>
                  <a:rPr lang="en-US" baseline="0" dirty="0" smtClean="0"/>
                  <a:t> regions that can’t be the closest. If point’s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or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were the closest then we would’ve reduced to them instead of expanding to a</a:t>
                </a:r>
                <a:r>
                  <a:rPr lang="en-US" baseline="0" dirty="0" smtClean="0"/>
                  <a:t> triangle, hence they can’t be the closest. Likewise the edge region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 𝑆 ⃗_1</a:t>
                </a:r>
                <a:r>
                  <a:rPr lang="en-US" dirty="0" smtClean="0"/>
                  <a:t> can’t be the closest</a:t>
                </a:r>
                <a:r>
                  <a:rPr lang="en-US" baseline="0" dirty="0" smtClean="0"/>
                  <a:t> since we just searched towards </a:t>
                </a:r>
                <a:r>
                  <a:rPr lang="en-US" b="0" i="0" baseline="0" smtClean="0">
                    <a:latin typeface="Cambria Math" panose="02040503050406030204" pitchFamily="18" charset="0"/>
                  </a:rPr>
                  <a:t>𝑄 ⃗</a:t>
                </a:r>
                <a:r>
                  <a:rPr lang="en-US" dirty="0" smtClean="0"/>
                  <a:t> and found </a:t>
                </a:r>
                <a:r>
                  <a:rPr lang="en-US" b="0" i="0" smtClean="0">
                    <a:latin typeface="Cambria Math" panose="02040503050406030204" pitchFamily="18" charset="0"/>
                  </a:rPr>
                  <a:t>𝑆 ⃗</a:t>
                </a:r>
                <a:r>
                  <a:rPr lang="en-US" b="0" i="0" dirty="0" smtClean="0">
                    <a:latin typeface="Cambria Math" panose="02040503050406030204" pitchFamily="18" charset="0"/>
                  </a:rPr>
                  <a:t>_2</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74</a:t>
            </a:fld>
            <a:endParaRPr lang="en-US"/>
          </a:p>
        </p:txBody>
      </p:sp>
    </p:spTree>
    <p:extLst>
      <p:ext uri="{BB962C8B-B14F-4D97-AF65-F5344CB8AC3E}">
        <p14:creationId xmlns:p14="http://schemas.microsoft.com/office/powerpoint/2010/main" val="1368802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for a tetrahedron there are 7 </a:t>
            </a:r>
            <a:r>
              <a:rPr lang="en-US" baseline="0" dirty="0" err="1" smtClean="0"/>
              <a:t>voronoi</a:t>
            </a:r>
            <a:r>
              <a:rPr lang="en-US" baseline="0" dirty="0" smtClean="0"/>
              <a:t> regions that can’t be the closest. Hopefully a pattern starts to become visible here. When we expand a simplex the old simplex’s features can’t be the closest, if they were we would’ve reduced to that feature in the previous step.</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75</a:t>
            </a:fld>
            <a:endParaRPr lang="en-US"/>
          </a:p>
        </p:txBody>
      </p:sp>
    </p:spTree>
    <p:extLst>
      <p:ext uri="{BB962C8B-B14F-4D97-AF65-F5344CB8AC3E}">
        <p14:creationId xmlns:p14="http://schemas.microsoft.com/office/powerpoint/2010/main" val="41327506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There are some extra optimizations</a:t>
                </a:r>
                <a:r>
                  <a:rPr lang="en-US" baseline="0" dirty="0" smtClean="0"/>
                  <a:t> that can be made if we aren’t interested in the closest point on the hull. That is, if we only care about a Boolean signifying if the hull contains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a:t>
                </a:r>
              </a:p>
              <a:p>
                <a:endParaRPr lang="en-US" dirty="0" smtClean="0"/>
              </a:p>
              <a:p>
                <a:r>
                  <a:rPr lang="en-US" dirty="0" smtClean="0"/>
                  <a:t>The first thing to note is that we have to alter GJK to have another early out. When we search</a:t>
                </a:r>
                <a:r>
                  <a:rPr lang="en-US" baseline="0" dirty="0" smtClean="0"/>
                  <a:t> for a new point in the direction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oMath>
                </a14:m>
                <a:r>
                  <a:rPr lang="en-US" dirty="0" smtClean="0"/>
                  <a:t> instead of just</a:t>
                </a:r>
                <a:r>
                  <a:rPr lang="en-US" baseline="0" dirty="0" smtClean="0"/>
                  <a:t> adding it to the simplex we can first see if we can even contain the origin. If the new point </a:t>
                </a:r>
                <a:r>
                  <a:rPr lang="en-US" dirty="0" smtClean="0"/>
                  <a:t>isn’t further in the direction of</a:t>
                </a:r>
                <a:r>
                  <a:rPr lang="en-US" baseline="0" dirty="0" smtClean="0"/>
                  <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𝑑</m:t>
                        </m:r>
                      </m:e>
                    </m:acc>
                  </m:oMath>
                </a14:m>
                <a:r>
                  <a:rPr lang="en-US" dirty="0" smtClean="0"/>
                  <a:t> than</a:t>
                </a:r>
                <a:r>
                  <a:rPr lang="en-US" baseline="0" dirty="0" smtClean="0"/>
                  <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then there’s no way we can ever get</a:t>
                </a:r>
                <a:r>
                  <a:rPr lang="en-US" baseline="0" dirty="0" smtClean="0"/>
                  <a:t> the simplex to contain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a:t>
                </a:r>
              </a:p>
              <a:p>
                <a:endParaRPr lang="en-US" dirty="0" smtClean="0"/>
              </a:p>
              <a:p>
                <a:r>
                  <a:rPr lang="en-US" dirty="0" smtClean="0"/>
                  <a:t>In</a:t>
                </a:r>
                <a:r>
                  <a:rPr lang="en-US" baseline="0" dirty="0" smtClean="0"/>
                  <a:t> the above picture,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3</m:t>
                        </m:r>
                      </m:sub>
                    </m:sSub>
                  </m:oMath>
                </a14:m>
                <a:r>
                  <a:rPr lang="en-US" dirty="0" smtClean="0"/>
                  <a:t> isn’t further</a:t>
                </a:r>
                <a:r>
                  <a:rPr lang="en-US" baseline="0" dirty="0" smtClean="0"/>
                  <a:t>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in the direction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smtClean="0"/>
                  <a:t>, hence we can never reach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There are some extra optimizations</a:t>
                </a:r>
                <a:r>
                  <a:rPr lang="en-US" baseline="0" dirty="0" smtClean="0"/>
                  <a:t> that can be made if we aren’t interested in the closest point on the hull. That is, if we only care about a Boolean signifying if the hull contains </a:t>
                </a:r>
                <a:r>
                  <a:rPr lang="en-US" b="0" i="0" baseline="0" smtClean="0">
                    <a:latin typeface="Cambria Math" panose="02040503050406030204" pitchFamily="18" charset="0"/>
                  </a:rPr>
                  <a:t>𝑄 ⃗</a:t>
                </a:r>
                <a:r>
                  <a:rPr lang="en-US" dirty="0" smtClean="0"/>
                  <a:t>.</a:t>
                </a:r>
              </a:p>
              <a:p>
                <a:endParaRPr lang="en-US" dirty="0" smtClean="0"/>
              </a:p>
              <a:p>
                <a:r>
                  <a:rPr lang="en-US" dirty="0" smtClean="0"/>
                  <a:t>The first thing to note is that we have to alter GJK to have another early out. When we search</a:t>
                </a:r>
                <a:r>
                  <a:rPr lang="en-US" baseline="0" dirty="0" smtClean="0"/>
                  <a:t> for a new point in the direction </a:t>
                </a:r>
                <a:r>
                  <a:rPr lang="en-US" b="0" i="0" baseline="0" smtClean="0">
                    <a:latin typeface="Cambria Math" panose="02040503050406030204" pitchFamily="18" charset="0"/>
                  </a:rPr>
                  <a:t>𝑑 ⃗</a:t>
                </a:r>
                <a:r>
                  <a:rPr lang="en-US" dirty="0" smtClean="0"/>
                  <a:t> instead of just</a:t>
                </a:r>
                <a:r>
                  <a:rPr lang="en-US" baseline="0" dirty="0" smtClean="0"/>
                  <a:t> adding it to the simplex we can first see if we can even contain the origin. If the new point </a:t>
                </a:r>
                <a:r>
                  <a:rPr lang="en-US" dirty="0" smtClean="0"/>
                  <a:t>isn’t further in the direction of</a:t>
                </a:r>
                <a:r>
                  <a:rPr lang="en-US" baseline="0" dirty="0" smtClean="0"/>
                  <a:t> </a:t>
                </a:r>
                <a:r>
                  <a:rPr lang="en-US" b="0" i="0" baseline="0" smtClean="0">
                    <a:latin typeface="Cambria Math" panose="02040503050406030204" pitchFamily="18" charset="0"/>
                  </a:rPr>
                  <a:t>𝑑 ⃗</a:t>
                </a:r>
                <a:r>
                  <a:rPr lang="en-US" dirty="0" smtClean="0"/>
                  <a:t> than</a:t>
                </a:r>
                <a:r>
                  <a:rPr lang="en-US" baseline="0" dirty="0" smtClean="0"/>
                  <a:t> </a:t>
                </a:r>
                <a:r>
                  <a:rPr lang="en-US" b="0" i="0" baseline="0" smtClean="0">
                    <a:latin typeface="Cambria Math" panose="02040503050406030204" pitchFamily="18" charset="0"/>
                  </a:rPr>
                  <a:t>𝑄 ⃗</a:t>
                </a:r>
                <a:r>
                  <a:rPr lang="en-US" dirty="0" smtClean="0"/>
                  <a:t> then there’s no way we can ever get</a:t>
                </a:r>
                <a:r>
                  <a:rPr lang="en-US" baseline="0" dirty="0" smtClean="0"/>
                  <a:t> the simplex to contain </a:t>
                </a:r>
                <a:r>
                  <a:rPr lang="en-US" b="0" i="0" baseline="0" smtClean="0">
                    <a:latin typeface="Cambria Math" panose="02040503050406030204" pitchFamily="18" charset="0"/>
                  </a:rPr>
                  <a:t>𝑄 ⃗</a:t>
                </a:r>
                <a:r>
                  <a:rPr lang="en-US" dirty="0" smtClean="0"/>
                  <a:t>.</a:t>
                </a:r>
              </a:p>
              <a:p>
                <a:endParaRPr lang="en-US" dirty="0" smtClean="0"/>
              </a:p>
              <a:p>
                <a:r>
                  <a:rPr lang="en-US" dirty="0" smtClean="0"/>
                  <a:t>In</a:t>
                </a:r>
                <a:r>
                  <a:rPr lang="en-US" baseline="0" dirty="0" smtClean="0"/>
                  <a:t> the above picture,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_3</a:t>
                </a:r>
                <a:r>
                  <a:rPr lang="en-US" dirty="0" smtClean="0"/>
                  <a:t> isn’t further</a:t>
                </a:r>
                <a:r>
                  <a:rPr lang="en-US" baseline="0" dirty="0" smtClean="0"/>
                  <a:t> that </a:t>
                </a:r>
                <a:r>
                  <a:rPr lang="en-US" b="0" i="0" baseline="0" smtClean="0">
                    <a:latin typeface="Cambria Math" panose="02040503050406030204" pitchFamily="18" charset="0"/>
                  </a:rPr>
                  <a:t>𝑄 ⃗</a:t>
                </a:r>
                <a:r>
                  <a:rPr lang="en-US" dirty="0" smtClean="0"/>
                  <a:t> in the direction of </a:t>
                </a:r>
                <a:r>
                  <a:rPr lang="en-US" b="0" i="0" smtClean="0">
                    <a:latin typeface="Cambria Math" panose="02040503050406030204" pitchFamily="18" charset="0"/>
                  </a:rPr>
                  <a:t>𝑑 ⃗</a:t>
                </a:r>
                <a:r>
                  <a:rPr lang="en-US" dirty="0" smtClean="0"/>
                  <a:t>, hence we can never reach </a:t>
                </a:r>
                <a:r>
                  <a:rPr lang="en-US" b="0" i="0" smtClean="0">
                    <a:latin typeface="Cambria Math" panose="02040503050406030204" pitchFamily="18" charset="0"/>
                  </a:rPr>
                  <a:t>𝑄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76</a:t>
            </a:fld>
            <a:endParaRPr lang="en-US"/>
          </a:p>
        </p:txBody>
      </p:sp>
    </p:spTree>
    <p:extLst>
      <p:ext uri="{BB962C8B-B14F-4D97-AF65-F5344CB8AC3E}">
        <p14:creationId xmlns:p14="http://schemas.microsoft.com/office/powerpoint/2010/main" val="24313450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this we can skip 1 extra</a:t>
            </a:r>
            <a:r>
              <a:rPr lang="en-US" baseline="0" dirty="0" smtClean="0"/>
              <a:t> </a:t>
            </a:r>
            <a:r>
              <a:rPr lang="en-US" baseline="0" dirty="0" err="1" smtClean="0"/>
              <a:t>voronoi</a:t>
            </a:r>
            <a:r>
              <a:rPr lang="en-US" baseline="0" dirty="0" smtClean="0"/>
              <a:t> region per simplex. This region is the newest added point, as by definition the origin can’t be beyond it or we would’ve already returned false.</a:t>
            </a:r>
          </a:p>
          <a:p>
            <a:endParaRPr lang="en-US" baseline="0" dirty="0" smtClean="0"/>
          </a:p>
          <a:p>
            <a:r>
              <a:rPr lang="en-US" baseline="0" dirty="0" smtClean="0"/>
              <a:t>Do remember, this is only valid for Boolean tests and we no longer generate closest features </a:t>
            </a:r>
            <a:r>
              <a:rPr lang="en-US" baseline="0" smtClean="0"/>
              <a:t>with this!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77</a:t>
            </a:fld>
            <a:endParaRPr lang="en-US"/>
          </a:p>
        </p:txBody>
      </p:sp>
    </p:spTree>
    <p:extLst>
      <p:ext uri="{BB962C8B-B14F-4D97-AF65-F5344CB8AC3E}">
        <p14:creationId xmlns:p14="http://schemas.microsoft.com/office/powerpoint/2010/main" val="2982545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78</a:t>
            </a:fld>
            <a:endParaRPr lang="en-US"/>
          </a:p>
        </p:txBody>
      </p:sp>
    </p:spTree>
    <p:extLst>
      <p:ext uri="{BB962C8B-B14F-4D97-AF65-F5344CB8AC3E}">
        <p14:creationId xmlns:p14="http://schemas.microsoft.com/office/powerpoint/2010/main" val="54401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Instead we can look at the concept of </a:t>
                </a:r>
                <a:r>
                  <a:rPr lang="en-US" dirty="0" err="1" smtClean="0"/>
                  <a:t>voronoi</a:t>
                </a:r>
                <a:r>
                  <a:rPr lang="en-US" baseline="0" dirty="0" smtClean="0"/>
                  <a:t> regions. With a line segment we can have 2 kinds of features being the closest: a point and an edge. With this we can subdivide all space into 3 regions: The region where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is the closest feature,</a:t>
                </a:r>
                <a:r>
                  <a:rPr lang="en-US" baseline="0" dirty="0" smtClean="0"/>
                  <a:t>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oMath>
                </a14:m>
                <a:r>
                  <a:rPr lang="en-US" dirty="0" smtClean="0"/>
                  <a:t> is the closest feature, and</a:t>
                </a:r>
                <a:r>
                  <a:rPr lang="en-US" baseline="0" dirty="0" smtClean="0"/>
                  <a:t> the edge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1</m:t>
                        </m:r>
                      </m:sub>
                    </m:sSub>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𝑆</m:t>
                            </m:r>
                          </m:e>
                        </m:acc>
                      </m:e>
                      <m:sub>
                        <m:r>
                          <a:rPr lang="en-US" b="0" i="1" baseline="0" dirty="0" smtClean="0">
                            <a:latin typeface="Cambria Math" panose="02040503050406030204" pitchFamily="18" charset="0"/>
                          </a:rPr>
                          <m:t>0</m:t>
                        </m:r>
                      </m:sub>
                    </m:sSub>
                  </m:oMath>
                </a14:m>
                <a:r>
                  <a:rPr lang="en-US" dirty="0" smtClean="0"/>
                  <a:t> is the feature.</a:t>
                </a:r>
              </a:p>
              <a:p>
                <a:endParaRPr lang="en-US" dirty="0" smtClean="0"/>
              </a:p>
              <a:p>
                <a:r>
                  <a:rPr lang="en-US" dirty="0" smtClean="0"/>
                  <a:t>Now how do</a:t>
                </a:r>
                <a:r>
                  <a:rPr lang="en-US" baseline="0" dirty="0" smtClean="0"/>
                  <a:t> we quickly identify which region any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𝑄</m:t>
                        </m:r>
                      </m:e>
                    </m:acc>
                  </m:oMath>
                </a14:m>
                <a:r>
                  <a:rPr lang="en-US" dirty="0" smtClean="0"/>
                  <a:t> is in?</a:t>
                </a:r>
              </a:p>
              <a:p>
                <a:r>
                  <a:rPr lang="en-US" dirty="0" smtClean="0"/>
                  <a:t>As</a:t>
                </a:r>
                <a:r>
                  <a:rPr lang="en-US" baseline="0" dirty="0" smtClean="0"/>
                  <a:t> a quick side note, there’s many different ways to compute the same thing. I’ll only be showing one method that is very easy to implement. It’s not too hard to make more efficient tests, but for simplicity sake I will not cover them.</a:t>
                </a:r>
                <a:endParaRPr lang="en-US" dirty="0" smtClean="0"/>
              </a:p>
            </p:txBody>
          </p:sp>
        </mc:Choice>
        <mc:Fallback xmlns="">
          <p:sp>
            <p:nvSpPr>
              <p:cNvPr id="3" name="Notes Placeholder 2"/>
              <p:cNvSpPr>
                <a:spLocks noGrp="1"/>
              </p:cNvSpPr>
              <p:nvPr>
                <p:ph type="body" idx="1"/>
              </p:nvPr>
            </p:nvSpPr>
            <p:spPr/>
            <p:txBody>
              <a:bodyPr/>
              <a:lstStyle/>
              <a:p>
                <a:r>
                  <a:rPr lang="en-US" dirty="0" smtClean="0"/>
                  <a:t>Instead we can look at the concept of </a:t>
                </a:r>
                <a:r>
                  <a:rPr lang="en-US" dirty="0" err="1" smtClean="0"/>
                  <a:t>voronoi</a:t>
                </a:r>
                <a:r>
                  <a:rPr lang="en-US" baseline="0" dirty="0" smtClean="0"/>
                  <a:t> regions. With a line segment we can have 2 kinds of features being the closest: a point and an edge. With this we can subdivide all space into 3 regions: The region where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is the closest feature,</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 is the closest feature, and</a:t>
                </a:r>
                <a:r>
                  <a:rPr lang="en-US" baseline="0" dirty="0" smtClean="0"/>
                  <a:t> the edge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 𝑆 ⃗_0</a:t>
                </a:r>
                <a:r>
                  <a:rPr lang="en-US" dirty="0" smtClean="0"/>
                  <a:t> is the feature.</a:t>
                </a:r>
              </a:p>
              <a:p>
                <a:endParaRPr lang="en-US" dirty="0" smtClean="0"/>
              </a:p>
              <a:p>
                <a:r>
                  <a:rPr lang="en-US" dirty="0" smtClean="0"/>
                  <a:t>Now how do</a:t>
                </a:r>
                <a:r>
                  <a:rPr lang="en-US" baseline="0" dirty="0" smtClean="0"/>
                  <a:t> we quickly identify which region any point </a:t>
                </a:r>
                <a:r>
                  <a:rPr lang="en-US" b="0" i="0" baseline="0" smtClean="0">
                    <a:latin typeface="Cambria Math" panose="02040503050406030204" pitchFamily="18" charset="0"/>
                  </a:rPr>
                  <a:t>𝑄 ⃗</a:t>
                </a:r>
                <a:r>
                  <a:rPr lang="en-US" dirty="0" smtClean="0"/>
                  <a:t> is in?</a:t>
                </a:r>
              </a:p>
              <a:p>
                <a:endParaRPr lang="en-US" dirty="0" smtClean="0"/>
              </a:p>
              <a:p>
                <a:r>
                  <a:rPr lang="en-US" dirty="0" smtClean="0"/>
                  <a:t>Note: there’s a lot of ways to go about this</a:t>
                </a:r>
                <a:r>
                  <a:rPr lang="en-US" baseline="0" dirty="0" smtClean="0"/>
                  <a:t> and I’ll only be covering one method that is a fairly intuitive geometric approach. Barycentric coordinates can also be used and I recommend checking out Erin </a:t>
                </a:r>
                <a:r>
                  <a:rPr lang="en-US" baseline="0" dirty="0" err="1" smtClean="0"/>
                  <a:t>Catto’s</a:t>
                </a:r>
                <a:r>
                  <a:rPr lang="en-US" baseline="0" dirty="0" smtClean="0"/>
                  <a:t> 2010 GDC presentation for more information there.</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939503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We’re going to use barycentric coordinates to determine </a:t>
                </a:r>
                <a:r>
                  <a:rPr lang="en-US" dirty="0" err="1" smtClean="0"/>
                  <a:t>voronoi</a:t>
                </a:r>
                <a:r>
                  <a:rPr lang="en-US" baseline="0" dirty="0" smtClean="0"/>
                  <a:t> regions. As a quick refresher, remember that barycentric coordinates are a weighted average of the input points. Any point on the line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𝑆</m:t>
                        </m:r>
                      </m:e>
                      <m:sub>
                        <m:r>
                          <a:rPr lang="en-US" b="0" i="1" baseline="0" dirty="0" smtClean="0">
                            <a:latin typeface="Cambria Math" panose="02040503050406030204" pitchFamily="18" charset="0"/>
                          </a:rPr>
                          <m:t>0</m:t>
                        </m:r>
                      </m:sub>
                    </m:sSub>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𝑆</m:t>
                        </m:r>
                      </m:e>
                      <m:sub>
                        <m:r>
                          <a:rPr lang="en-US" b="0" i="1" baseline="0" dirty="0" smtClean="0">
                            <a:latin typeface="Cambria Math" panose="02040503050406030204" pitchFamily="18" charset="0"/>
                          </a:rPr>
                          <m:t>1</m:t>
                        </m:r>
                      </m:sub>
                    </m:sSub>
                  </m:oMath>
                </a14:m>
                <a:r>
                  <a:rPr lang="en-US" dirty="0" smtClean="0"/>
                  <a:t> can be represented using </a:t>
                </a:r>
                <a14:m>
                  <m:oMath xmlns:m="http://schemas.openxmlformats.org/officeDocument/2006/math">
                    <m:r>
                      <a:rPr lang="en-US" b="0" i="1" smtClean="0">
                        <a:latin typeface="Cambria Math" panose="02040503050406030204" pitchFamily="18" charset="0"/>
                      </a:rPr>
                      <m:t>𝑢</m:t>
                    </m:r>
                  </m:oMath>
                </a14:m>
                <a:r>
                  <a:rPr lang="en-US" dirty="0" smtClean="0"/>
                  <a:t> and </a:t>
                </a:r>
                <a14:m>
                  <m:oMath xmlns:m="http://schemas.openxmlformats.org/officeDocument/2006/math">
                    <m:r>
                      <a:rPr lang="en-US" b="0" i="1" smtClean="0">
                        <a:latin typeface="Cambria Math" panose="02040503050406030204" pitchFamily="18" charset="0"/>
                      </a:rPr>
                      <m:t>𝑣</m:t>
                    </m:r>
                  </m:oMath>
                </a14:m>
                <a:endParaRPr lang="en-US" dirty="0" smtClean="0"/>
              </a:p>
              <a:p>
                <a:endParaRPr lang="en-US" dirty="0" smtClean="0"/>
              </a:p>
              <a:p>
                <a:r>
                  <a:rPr lang="en-US" dirty="0" smtClean="0"/>
                  <a:t>The easiest method</a:t>
                </a:r>
                <a:r>
                  <a:rPr lang="en-US" baseline="0" dirty="0" smtClean="0"/>
                  <a:t> to determine </a:t>
                </a:r>
                <a:r>
                  <a:rPr lang="en-US" baseline="0" dirty="0" err="1" smtClean="0"/>
                  <a:t>voronoi</a:t>
                </a:r>
                <a:r>
                  <a:rPr lang="en-US" baseline="0" dirty="0" smtClean="0"/>
                  <a:t> regions is to use barycentric coordinates. Remember, barycentric coordinates are a weighted average of the points and they can span the shape. Pictured above is the barycentric coordinates of a given point. Remember, you don’t have to project a query point onto the line to determine the barycentric coordinates, the point will be implicitly projected when computing the coordinates.</a:t>
                </a:r>
                <a:endParaRPr lang="en-US" dirty="0"/>
              </a:p>
            </p:txBody>
          </p:sp>
        </mc:Choice>
        <mc:Fallback xmlns="">
          <p:sp>
            <p:nvSpPr>
              <p:cNvPr id="3" name="Notes Placeholder 2"/>
              <p:cNvSpPr>
                <a:spLocks noGrp="1"/>
              </p:cNvSpPr>
              <p:nvPr>
                <p:ph type="body" idx="1"/>
              </p:nvPr>
            </p:nvSpPr>
            <p:spPr/>
            <p:txBody>
              <a:bodyPr/>
              <a:lstStyle/>
              <a:p>
                <a:r>
                  <a:rPr lang="en-US" dirty="0" smtClean="0"/>
                  <a:t>To easily check if we’re in a point’s </a:t>
                </a:r>
                <a:r>
                  <a:rPr lang="en-US" dirty="0" err="1" smtClean="0"/>
                  <a:t>voronoi</a:t>
                </a:r>
                <a:r>
                  <a:rPr lang="en-US" dirty="0" smtClean="0"/>
                  <a:t> region we just need to check the plane</a:t>
                </a:r>
                <a:r>
                  <a:rPr lang="en-US" baseline="0" dirty="0" smtClean="0"/>
                  <a:t> defined by the two points.</a:t>
                </a:r>
              </a:p>
              <a:p>
                <a:endParaRPr lang="en-US" baseline="0" dirty="0" smtClean="0"/>
              </a:p>
              <a:p>
                <a:r>
                  <a:rPr lang="en-US" baseline="0" dirty="0" smtClean="0"/>
                  <a:t>Everything on the back side of the plane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_1−𝑆 ⃗_0</a:t>
                </a:r>
                <a:r>
                  <a:rPr lang="en-US" dirty="0" smtClean="0"/>
                  <a:t> belongs to region</a:t>
                </a:r>
                <a:r>
                  <a:rPr lang="en-US" baseline="0" dirty="0" smtClean="0"/>
                  <a:t>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a:t>
                </a:r>
                <a:r>
                  <a:rPr lang="en-US" dirty="0" smtClean="0"/>
                  <a:t>. Likewise everything on the back side of the plane at </a:t>
                </a:r>
                <a:r>
                  <a:rPr lang="en-US" b="0" i="0" smtClean="0">
                    <a:latin typeface="Cambria Math" panose="02040503050406030204" pitchFamily="18" charset="0"/>
                  </a:rPr>
                  <a:t>𝑆 ⃗</a:t>
                </a:r>
                <a:r>
                  <a:rPr lang="en-US" b="0" i="0" dirty="0" smtClean="0">
                    <a:latin typeface="Cambria Math" panose="02040503050406030204" pitchFamily="18" charset="0"/>
                  </a:rPr>
                  <a:t>_1</a:t>
                </a:r>
                <a:r>
                  <a:rPr lang="en-US" dirty="0" smtClean="0"/>
                  <a:t> with the normal </a:t>
                </a:r>
                <a:r>
                  <a:rPr lang="en-US" b="0" i="0" smtClean="0">
                    <a:latin typeface="Cambria Math" panose="02040503050406030204" pitchFamily="18" charset="0"/>
                  </a:rPr>
                  <a:t>𝑆 ⃗</a:t>
                </a:r>
                <a:r>
                  <a:rPr lang="en-US" b="0" i="0" dirty="0" smtClean="0">
                    <a:latin typeface="Cambria Math" panose="02040503050406030204" pitchFamily="18" charset="0"/>
                  </a:rPr>
                  <a:t>_0−𝑆 ⃗_1</a:t>
                </a:r>
                <a:r>
                  <a:rPr lang="en-US" dirty="0" smtClean="0"/>
                  <a:t> belongs</a:t>
                </a:r>
                <a:r>
                  <a:rPr lang="en-US" baseline="0" dirty="0" smtClean="0"/>
                  <a:t> to regions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42869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227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95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737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95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6/20/2018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618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1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6/20/2018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50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6/20/2018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493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6/20/2018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05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8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6/20/2018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8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6/20/2018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18460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0.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8.emf"/><Relationship Id="rId4" Type="http://schemas.openxmlformats.org/officeDocument/2006/relationships/image" Target="../media/image27.png"/><Relationship Id="rId9" Type="http://schemas.openxmlformats.org/officeDocument/2006/relationships/image" Target="../media/image7.emf"/></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8.emf"/><Relationship Id="rId10" Type="http://schemas.openxmlformats.org/officeDocument/2006/relationships/image" Target="../media/image39.png"/><Relationship Id="rId4" Type="http://schemas.openxmlformats.org/officeDocument/2006/relationships/image" Target="../media/image7.emf"/><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9.emf"/><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0.emf"/><Relationship Id="rId7"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25.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11.emf"/><Relationship Id="rId9"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2.emf"/><Relationship Id="rId7"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1.emf"/><Relationship Id="rId7"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1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notesSlide" Target="../notesSlides/notesSlide19.xml"/><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slideLayout" Target="../slideLayouts/slideLayout2.xml"/><Relationship Id="rId16" Type="http://schemas.openxmlformats.org/officeDocument/2006/relationships/image" Target="../media/image86.png"/><Relationship Id="rId1" Type="http://schemas.openxmlformats.org/officeDocument/2006/relationships/vmlDrawing" Target="../drawings/vmlDrawing2.vml"/><Relationship Id="rId11" Type="http://schemas.openxmlformats.org/officeDocument/2006/relationships/image" Target="../media/image81.png"/><Relationship Id="rId5" Type="http://schemas.openxmlformats.org/officeDocument/2006/relationships/image" Target="../media/image13.emf"/><Relationship Id="rId15" Type="http://schemas.openxmlformats.org/officeDocument/2006/relationships/image" Target="../media/image85.png"/><Relationship Id="rId10" Type="http://schemas.openxmlformats.org/officeDocument/2006/relationships/image" Target="../media/image80.png"/><Relationship Id="rId4" Type="http://schemas.openxmlformats.org/officeDocument/2006/relationships/package" Target="../embeddings/Microsoft_Visio_Drawing2.vsdx"/><Relationship Id="rId9" Type="http://schemas.openxmlformats.org/officeDocument/2006/relationships/image" Target="../media/image79.png"/><Relationship Id="rId14" Type="http://schemas.openxmlformats.org/officeDocument/2006/relationships/image" Target="../media/image8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14.emf"/><Relationship Id="rId7" Type="http://schemas.openxmlformats.org/officeDocument/2006/relationships/image" Target="../media/image9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33.png"/><Relationship Id="rId5" Type="http://schemas.openxmlformats.org/officeDocument/2006/relationships/image" Target="../media/image250.png"/><Relationship Id="rId10" Type="http://schemas.openxmlformats.org/officeDocument/2006/relationships/image" Target="../media/image93.png"/><Relationship Id="rId4" Type="http://schemas.openxmlformats.org/officeDocument/2006/relationships/image" Target="../media/image88.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5.emf"/><Relationship Id="rId7"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76.png"/><Relationship Id="rId5" Type="http://schemas.openxmlformats.org/officeDocument/2006/relationships/image" Target="../media/image90.png"/><Relationship Id="rId10"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98.png"/></Relationships>
</file>

<file path=ppt/slides/_rels/slide2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87.png"/><Relationship Id="rId7" Type="http://schemas.openxmlformats.org/officeDocument/2006/relationships/image" Target="../media/image9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89.png"/><Relationship Id="rId4" Type="http://schemas.openxmlformats.org/officeDocument/2006/relationships/image" Target="../media/image16.emf"/><Relationship Id="rId9" Type="http://schemas.openxmlformats.org/officeDocument/2006/relationships/image" Target="../media/image96.png"/></Relationships>
</file>

<file path=ppt/slides/_rels/slide23.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17.emf"/><Relationship Id="rId7" Type="http://schemas.openxmlformats.org/officeDocument/2006/relationships/image" Target="../media/image10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5.png"/><Relationship Id="rId5" Type="http://schemas.openxmlformats.org/officeDocument/2006/relationships/image" Target="../media/image100.png"/><Relationship Id="rId10" Type="http://schemas.openxmlformats.org/officeDocument/2006/relationships/image" Target="../media/image104.png"/><Relationship Id="rId4" Type="http://schemas.openxmlformats.org/officeDocument/2006/relationships/image" Target="../media/image99.png"/><Relationship Id="rId9" Type="http://schemas.openxmlformats.org/officeDocument/2006/relationships/image" Target="../media/image97.png"/></Relationships>
</file>

<file path=ppt/slides/_rels/slide2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8.emf"/><Relationship Id="rId7" Type="http://schemas.openxmlformats.org/officeDocument/2006/relationships/image" Target="../media/image1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25.xml.rels><?xml version="1.0" encoding="UTF-8" standalone="yes"?>
<Relationships xmlns="http://schemas.openxmlformats.org/package/2006/relationships"><Relationship Id="rId8" Type="http://schemas.openxmlformats.org/officeDocument/2006/relationships/image" Target="../media/image1081.png"/><Relationship Id="rId3" Type="http://schemas.openxmlformats.org/officeDocument/2006/relationships/image" Target="../media/image19.emf"/><Relationship Id="rId7" Type="http://schemas.openxmlformats.org/officeDocument/2006/relationships/image" Target="../media/image107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90.png"/></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21.emf"/><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1.png"/><Relationship Id="rId10" Type="http://schemas.openxmlformats.org/officeDocument/2006/relationships/image" Target="../media/image22.emf"/><Relationship Id="rId4" Type="http://schemas.openxmlformats.org/officeDocument/2006/relationships/image" Target="../media/image1130.png"/><Relationship Id="rId9" Type="http://schemas.openxmlformats.org/officeDocument/2006/relationships/image" Target="../media/image118.png"/></Relationships>
</file>

<file path=ppt/slides/_rels/slide29.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23.emf"/><Relationship Id="rId7" Type="http://schemas.openxmlformats.org/officeDocument/2006/relationships/image" Target="../media/image12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9" Type="http://schemas.openxmlformats.org/officeDocument/2006/relationships/image" Target="../media/image1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24.emf"/><Relationship Id="rId7" Type="http://schemas.openxmlformats.org/officeDocument/2006/relationships/image" Target="../media/image14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001.png"/><Relationship Id="rId4" Type="http://schemas.openxmlformats.org/officeDocument/2006/relationships/image" Target="../media/image991.png"/></Relationships>
</file>

<file path=ppt/slides/_rels/slide38.xml.rels><?xml version="1.0" encoding="UTF-8" standalone="yes"?>
<Relationships xmlns="http://schemas.openxmlformats.org/package/2006/relationships"><Relationship Id="rId7" Type="http://schemas.openxmlformats.org/officeDocument/2006/relationships/image" Target="../media/image108.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4" Type="http://schemas.openxmlformats.org/officeDocument/2006/relationships/image" Target="../media/image770.png"/></Relationships>
</file>

<file path=ppt/slides/_rels/slide39.xml.rels><?xml version="1.0" encoding="UTF-8" standalone="yes"?>
<Relationships xmlns="http://schemas.openxmlformats.org/package/2006/relationships"><Relationship Id="rId8" Type="http://schemas.openxmlformats.org/officeDocument/2006/relationships/image" Target="../media/image109.emf"/><Relationship Id="rId7" Type="http://schemas.openxmlformats.org/officeDocument/2006/relationships/image" Target="../media/image108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4" Type="http://schemas.openxmlformats.org/officeDocument/2006/relationships/image" Target="../media/image79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1102.png"/><Relationship Id="rId7" Type="http://schemas.openxmlformats.org/officeDocument/2006/relationships/image" Target="../media/image108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s>
</file>

<file path=ppt/slides/_rels/slide41.xml.rels><?xml version="1.0" encoding="UTF-8" standalone="yes"?>
<Relationships xmlns="http://schemas.openxmlformats.org/package/2006/relationships"><Relationship Id="rId8" Type="http://schemas.openxmlformats.org/officeDocument/2006/relationships/image" Target="../media/image1101.png"/><Relationship Id="rId3" Type="http://schemas.openxmlformats.org/officeDocument/2006/relationships/image" Target="../media/image111.emf"/><Relationship Id="rId7" Type="http://schemas.openxmlformats.org/officeDocument/2006/relationships/image" Target="../media/image108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4" Type="http://schemas.openxmlformats.org/officeDocument/2006/relationships/image" Target="../media/image119.png"/></Relationships>
</file>

<file path=ppt/slides/_rels/slide42.xml.rels><?xml version="1.0" encoding="UTF-8" standalone="yes"?>
<Relationships xmlns="http://schemas.openxmlformats.org/package/2006/relationships"><Relationship Id="rId8" Type="http://schemas.openxmlformats.org/officeDocument/2006/relationships/image" Target="../media/image1101.png"/><Relationship Id="rId3" Type="http://schemas.openxmlformats.org/officeDocument/2006/relationships/image" Target="../media/image112.emf"/><Relationship Id="rId7" Type="http://schemas.openxmlformats.org/officeDocument/2006/relationships/image" Target="../media/image108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4" Type="http://schemas.openxmlformats.org/officeDocument/2006/relationships/image" Target="../media/image840.png"/></Relationships>
</file>

<file path=ppt/slides/_rels/slide43.xml.rels><?xml version="1.0" encoding="UTF-8" standalone="yes"?>
<Relationships xmlns="http://schemas.openxmlformats.org/package/2006/relationships"><Relationship Id="rId8" Type="http://schemas.openxmlformats.org/officeDocument/2006/relationships/image" Target="../media/image1151.png"/><Relationship Id="rId3" Type="http://schemas.openxmlformats.org/officeDocument/2006/relationships/image" Target="../media/image123.png"/><Relationship Id="rId7" Type="http://schemas.openxmlformats.org/officeDocument/2006/relationships/image" Target="../media/image108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9" Type="http://schemas.openxmlformats.org/officeDocument/2006/relationships/image" Target="../media/image113.emf"/></Relationships>
</file>

<file path=ppt/slides/_rels/slide44.xml.rels><?xml version="1.0" encoding="UTF-8" standalone="yes"?>
<Relationships xmlns="http://schemas.openxmlformats.org/package/2006/relationships"><Relationship Id="rId8" Type="http://schemas.openxmlformats.org/officeDocument/2006/relationships/image" Target="../media/image1151.png"/><Relationship Id="rId3" Type="http://schemas.openxmlformats.org/officeDocument/2006/relationships/image" Target="../media/image130.png"/><Relationship Id="rId7" Type="http://schemas.openxmlformats.org/officeDocument/2006/relationships/image" Target="../media/image108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01.png"/><Relationship Id="rId5" Type="http://schemas.openxmlformats.org/officeDocument/2006/relationships/image" Target="../media/image991.png"/><Relationship Id="rId9" Type="http://schemas.openxmlformats.org/officeDocument/2006/relationships/image" Target="../media/image114.emf"/></Relationships>
</file>

<file path=ppt/slides/_rels/slide45.xml.rels><?xml version="1.0" encoding="UTF-8" standalone="yes"?>
<Relationships xmlns="http://schemas.openxmlformats.org/package/2006/relationships"><Relationship Id="rId8" Type="http://schemas.openxmlformats.org/officeDocument/2006/relationships/image" Target="../media/image148.png"/><Relationship Id="rId7" Type="http://schemas.openxmlformats.org/officeDocument/2006/relationships/image" Target="../media/image14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01.png"/><Relationship Id="rId9" Type="http://schemas.openxmlformats.org/officeDocument/2006/relationships/image" Target="../media/image115.emf"/></Relationships>
</file>

<file path=ppt/slides/_rels/slide46.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19.png"/><Relationship Id="rId7" Type="http://schemas.openxmlformats.org/officeDocument/2006/relationships/image" Target="../media/image14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01.png"/><Relationship Id="rId10" Type="http://schemas.openxmlformats.org/officeDocument/2006/relationships/image" Target="../media/image151.png"/><Relationship Id="rId9" Type="http://schemas.openxmlformats.org/officeDocument/2006/relationships/image" Target="../media/image116.emf"/></Relationships>
</file>

<file path=ppt/slides/_rels/slide47.xml.rels><?xml version="1.0" encoding="UTF-8" standalone="yes"?>
<Relationships xmlns="http://schemas.openxmlformats.org/package/2006/relationships"><Relationship Id="rId8" Type="http://schemas.openxmlformats.org/officeDocument/2006/relationships/image" Target="../media/image1201.png"/><Relationship Id="rId3" Type="http://schemas.openxmlformats.org/officeDocument/2006/relationships/image" Target="../media/image117.emf"/><Relationship Id="rId7" Type="http://schemas.openxmlformats.org/officeDocument/2006/relationships/image" Target="../media/image117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191.png"/><Relationship Id="rId5" Type="http://schemas.openxmlformats.org/officeDocument/2006/relationships/image" Target="../media/image1001.png"/><Relationship Id="rId4" Type="http://schemas.openxmlformats.org/officeDocument/2006/relationships/image" Target="../media/image840.png"/></Relationships>
</file>

<file path=ppt/slides/_rels/slide48.xml.rels><?xml version="1.0" encoding="UTF-8" standalone="yes"?>
<Relationships xmlns="http://schemas.openxmlformats.org/package/2006/relationships"><Relationship Id="rId8" Type="http://schemas.openxmlformats.org/officeDocument/2006/relationships/image" Target="../media/image1231.png"/><Relationship Id="rId7" Type="http://schemas.openxmlformats.org/officeDocument/2006/relationships/image" Target="../media/image120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191.png"/><Relationship Id="rId5" Type="http://schemas.openxmlformats.org/officeDocument/2006/relationships/image" Target="../media/image1001.png"/><Relationship Id="rId4" Type="http://schemas.openxmlformats.org/officeDocument/2006/relationships/image" Target="../media/image791.png"/><Relationship Id="rId9" Type="http://schemas.openxmlformats.org/officeDocument/2006/relationships/image" Target="../media/image118.emf"/></Relationships>
</file>

<file path=ppt/slides/_rels/slide49.xml.rels><?xml version="1.0" encoding="UTF-8" standalone="yes"?>
<Relationships xmlns="http://schemas.openxmlformats.org/package/2006/relationships"><Relationship Id="rId8" Type="http://schemas.openxmlformats.org/officeDocument/2006/relationships/image" Target="../media/image1231.png"/><Relationship Id="rId3" Type="http://schemas.openxmlformats.org/officeDocument/2006/relationships/image" Target="../media/image119.emf"/><Relationship Id="rId7" Type="http://schemas.openxmlformats.org/officeDocument/2006/relationships/image" Target="../media/image120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191.png"/><Relationship Id="rId5" Type="http://schemas.openxmlformats.org/officeDocument/2006/relationships/image" Target="../media/image1001.png"/><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5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56.png"/><Relationship Id="rId5" Type="http://schemas.openxmlformats.org/officeDocument/2006/relationships/image" Target="../media/image1001.png"/></Relationships>
</file>

<file path=ppt/slides/_rels/slide51.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9.png"/><Relationship Id="rId7" Type="http://schemas.openxmlformats.org/officeDocument/2006/relationships/image" Target="../media/image157.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56.png"/><Relationship Id="rId5" Type="http://schemas.openxmlformats.org/officeDocument/2006/relationships/image" Target="../media/image1001.png"/><Relationship Id="rId9" Type="http://schemas.openxmlformats.org/officeDocument/2006/relationships/image" Target="../media/image159.png"/></Relationships>
</file>

<file path=ppt/slides/_rels/slide52.xml.rels><?xml version="1.0" encoding="UTF-8" standalone="yes"?>
<Relationships xmlns="http://schemas.openxmlformats.org/package/2006/relationships"><Relationship Id="rId8" Type="http://schemas.openxmlformats.org/officeDocument/2006/relationships/image" Target="../media/image1290.png"/><Relationship Id="rId3" Type="http://schemas.openxmlformats.org/officeDocument/2006/relationships/image" Target="../media/image122.emf"/><Relationship Id="rId7" Type="http://schemas.openxmlformats.org/officeDocument/2006/relationships/image" Target="../media/image1280.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70.png"/><Relationship Id="rId5" Type="http://schemas.openxmlformats.org/officeDocument/2006/relationships/image" Target="../media/image1001.png"/><Relationship Id="rId4" Type="http://schemas.openxmlformats.org/officeDocument/2006/relationships/image" Target="../media/image840.png"/></Relationships>
</file>

<file path=ppt/slides/_rels/slide53.xml.rels><?xml version="1.0" encoding="UTF-8" standalone="yes"?>
<Relationships xmlns="http://schemas.openxmlformats.org/package/2006/relationships"><Relationship Id="rId8" Type="http://schemas.openxmlformats.org/officeDocument/2006/relationships/image" Target="../media/image1290.png"/><Relationship Id="rId3" Type="http://schemas.openxmlformats.org/officeDocument/2006/relationships/image" Target="../media/image123.emf"/><Relationship Id="rId7" Type="http://schemas.openxmlformats.org/officeDocument/2006/relationships/image" Target="../media/image128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70.png"/><Relationship Id="rId5" Type="http://schemas.openxmlformats.org/officeDocument/2006/relationships/image" Target="../media/image1001.png"/><Relationship Id="rId4" Type="http://schemas.openxmlformats.org/officeDocument/2006/relationships/image" Target="../media/image162.png"/></Relationships>
</file>

<file path=ppt/slides/_rels/slide54.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5.emf"/></Relationships>
</file>

<file path=ppt/slides/_rels/slide55.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27.emf"/><Relationship Id="rId4" Type="http://schemas.openxmlformats.org/officeDocument/2006/relationships/image" Target="../media/image126.emf"/></Relationships>
</file>

<file path=ppt/slides/_rels/slide56.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0.emf"/><Relationship Id="rId5" Type="http://schemas.openxmlformats.org/officeDocument/2006/relationships/image" Target="../media/image129.emf"/><Relationship Id="rId4" Type="http://schemas.openxmlformats.org/officeDocument/2006/relationships/image" Target="../media/image128.emf"/></Relationships>
</file>

<file path=ppt/slides/_rels/slide57.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30.emf"/></Relationships>
</file>

<file path=ppt/slides/_rels/slide58.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410.png"/><Relationship Id="rId5" Type="http://schemas.openxmlformats.org/officeDocument/2006/relationships/image" Target="../media/image132.emf"/><Relationship Id="rId4" Type="http://schemas.openxmlformats.org/officeDocument/2006/relationships/image" Target="../media/image131.emf"/></Relationships>
</file>

<file path=ppt/slides/_rels/slide59.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35.emf"/><Relationship Id="rId4" Type="http://schemas.openxmlformats.org/officeDocument/2006/relationships/image" Target="../media/image134.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136.emf"/><Relationship Id="rId7" Type="http://schemas.openxmlformats.org/officeDocument/2006/relationships/image" Target="../media/image510.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37.emf"/><Relationship Id="rId5" Type="http://schemas.openxmlformats.org/officeDocument/2006/relationships/image" Target="../media/image400.png"/><Relationship Id="rId9" Type="http://schemas.openxmlformats.org/officeDocument/2006/relationships/image" Target="../media/image1470.png"/></Relationships>
</file>

<file path=ppt/slides/_rels/slide61.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40.emf"/><Relationship Id="rId4" Type="http://schemas.openxmlformats.org/officeDocument/2006/relationships/image" Target="../media/image139.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53.png"/><Relationship Id="rId3" Type="http://schemas.openxmlformats.org/officeDocument/2006/relationships/image" Target="../media/image141.emf"/><Relationship Id="rId7" Type="http://schemas.openxmlformats.org/officeDocument/2006/relationships/image" Target="../media/image1000.png"/><Relationship Id="rId12" Type="http://schemas.openxmlformats.org/officeDocument/2006/relationships/image" Target="../media/image1050.png"/><Relationship Id="rId2" Type="http://schemas.openxmlformats.org/officeDocument/2006/relationships/notesSlide" Target="../notesSlides/notesSlide63.xml"/><Relationship Id="rId16" Type="http://schemas.openxmlformats.org/officeDocument/2006/relationships/image" Target="../media/image1560.png"/><Relationship Id="rId1" Type="http://schemas.openxmlformats.org/officeDocument/2006/relationships/slideLayout" Target="../slideLayouts/slideLayout2.xml"/><Relationship Id="rId6" Type="http://schemas.openxmlformats.org/officeDocument/2006/relationships/image" Target="../media/image990.png"/><Relationship Id="rId11" Type="http://schemas.openxmlformats.org/officeDocument/2006/relationships/image" Target="../media/image1040.png"/><Relationship Id="rId5" Type="http://schemas.openxmlformats.org/officeDocument/2006/relationships/image" Target="../media/image980.png"/><Relationship Id="rId15" Type="http://schemas.openxmlformats.org/officeDocument/2006/relationships/image" Target="../media/image155.png"/><Relationship Id="rId10" Type="http://schemas.openxmlformats.org/officeDocument/2006/relationships/image" Target="../media/image142.emf"/><Relationship Id="rId4" Type="http://schemas.openxmlformats.org/officeDocument/2006/relationships/image" Target="../media/image970.png"/><Relationship Id="rId9" Type="http://schemas.openxmlformats.org/officeDocument/2006/relationships/image" Target="../media/image1020.png"/><Relationship Id="rId14" Type="http://schemas.openxmlformats.org/officeDocument/2006/relationships/image" Target="../media/image15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45.emf"/><Relationship Id="rId4" Type="http://schemas.openxmlformats.org/officeDocument/2006/relationships/image" Target="../media/image144.emf"/></Relationships>
</file>

<file path=ppt/slides/_rels/slide6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47.emf"/><Relationship Id="rId4" Type="http://schemas.openxmlformats.org/officeDocument/2006/relationships/image" Target="../media/image146.emf"/></Relationships>
</file>

<file path=ppt/slides/_rels/slide67.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68.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69.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emf"/><Relationship Id="rId10" Type="http://schemas.openxmlformats.org/officeDocument/2006/relationships/image" Target="../media/image9.png"/><Relationship Id="rId4" Type="http://schemas.openxmlformats.org/officeDocument/2006/relationships/image" Target="../media/image2.emf"/><Relationship Id="rId9" Type="http://schemas.openxmlformats.org/officeDocument/2006/relationships/image" Target="../media/image8.png"/><Relationship Id="rId1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810.png"/><Relationship Id="rId7" Type="http://schemas.openxmlformats.org/officeDocument/2006/relationships/image" Target="../media/image89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870.png"/><Relationship Id="rId5" Type="http://schemas.openxmlformats.org/officeDocument/2006/relationships/image" Target="../media/image850.png"/><Relationship Id="rId4" Type="http://schemas.openxmlformats.org/officeDocument/2006/relationships/image" Target="../media/image4.emf"/><Relationship Id="rId9" Type="http://schemas.openxmlformats.org/officeDocument/2006/relationships/image" Target="../media/image950.png"/></Relationships>
</file>

<file path=ppt/slides/_rels/slide74.xml.rels><?xml version="1.0" encoding="UTF-8" standalone="yes"?>
<Relationships xmlns="http://schemas.openxmlformats.org/package/2006/relationships"><Relationship Id="rId13" Type="http://schemas.openxmlformats.org/officeDocument/2006/relationships/image" Target="../media/image50.png"/><Relationship Id="rId3" Type="http://schemas.openxmlformats.org/officeDocument/2006/relationships/image" Target="../media/image110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7.png"/><Relationship Id="rId4" Type="http://schemas.openxmlformats.org/officeDocument/2006/relationships/image" Target="../media/image9.emf"/><Relationship Id="rId9" Type="http://schemas.openxmlformats.org/officeDocument/2006/relationships/image" Target="../media/image46.png"/></Relationships>
</file>

<file path=ppt/slides/_rels/slide75.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170.png"/><Relationship Id="rId13" Type="http://schemas.openxmlformats.org/officeDocument/2006/relationships/image" Target="../media/image1220.png"/><Relationship Id="rId3" Type="http://schemas.openxmlformats.org/officeDocument/2006/relationships/image" Target="../media/image169.png"/><Relationship Id="rId7" Type="http://schemas.openxmlformats.org/officeDocument/2006/relationships/image" Target="../media/image1160.png"/><Relationship Id="rId12" Type="http://schemas.openxmlformats.org/officeDocument/2006/relationships/image" Target="../media/image1210.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image" Target="../media/image1200.png"/><Relationship Id="rId5" Type="http://schemas.openxmlformats.org/officeDocument/2006/relationships/image" Target="../media/image1140.png"/><Relationship Id="rId10" Type="http://schemas.openxmlformats.org/officeDocument/2006/relationships/image" Target="../media/image1190.png"/><Relationship Id="rId4" Type="http://schemas.openxmlformats.org/officeDocument/2006/relationships/image" Target="../media/image152.emf"/><Relationship Id="rId9" Type="http://schemas.openxmlformats.org/officeDocument/2006/relationships/image" Target="../media/image153.emf"/></Relationships>
</file>

<file path=ppt/slides/_rels/slide77.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3" Type="http://schemas.openxmlformats.org/officeDocument/2006/relationships/image" Target="../media/image132.png"/><Relationship Id="rId18" Type="http://schemas.openxmlformats.org/officeDocument/2006/relationships/image" Target="../media/image137.png"/><Relationship Id="rId3" Type="http://schemas.openxmlformats.org/officeDocument/2006/relationships/notesSlide" Target="../notesSlides/notesSlide9.xml"/><Relationship Id="rId21" Type="http://schemas.openxmlformats.org/officeDocument/2006/relationships/image" Target="../media/image20.png"/><Relationship Id="rId12" Type="http://schemas.openxmlformats.org/officeDocument/2006/relationships/image" Target="../media/image131.png"/><Relationship Id="rId17" Type="http://schemas.openxmlformats.org/officeDocument/2006/relationships/image" Target="../media/image136.png"/><Relationship Id="rId2" Type="http://schemas.openxmlformats.org/officeDocument/2006/relationships/slideLayout" Target="../slideLayouts/slideLayout2.xml"/><Relationship Id="rId16" Type="http://schemas.openxmlformats.org/officeDocument/2006/relationships/image" Target="../media/image135.png"/><Relationship Id="rId20" Type="http://schemas.openxmlformats.org/officeDocument/2006/relationships/image" Target="../media/image149.png"/><Relationship Id="rId1" Type="http://schemas.openxmlformats.org/officeDocument/2006/relationships/vmlDrawing" Target="../drawings/vmlDrawing1.vml"/><Relationship Id="rId5" Type="http://schemas.openxmlformats.org/officeDocument/2006/relationships/image" Target="../media/image5.emf"/><Relationship Id="rId15" Type="http://schemas.openxmlformats.org/officeDocument/2006/relationships/image" Target="../media/image134.png"/><Relationship Id="rId19" Type="http://schemas.openxmlformats.org/officeDocument/2006/relationships/image" Target="../media/image14.png"/><Relationship Id="rId4" Type="http://schemas.openxmlformats.org/officeDocument/2006/relationships/package" Target="../embeddings/Microsoft_Visio_Drawing1.vsdx"/><Relationship Id="rId14" Type="http://schemas.openxmlformats.org/officeDocument/2006/relationships/image" Target="../media/image1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GJK</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t>
            </a:r>
            <a:r>
              <a:rPr lang="en-US" dirty="0" err="1" smtClean="0"/>
              <a:t>Voronoi</a:t>
            </a:r>
            <a:r>
              <a:rPr lang="en-US" dirty="0" smtClean="0"/>
              <a:t> Regions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&gt;0</m:t>
                    </m:r>
                  </m:oMath>
                </a14:m>
                <a:r>
                  <a:rPr lang="en-US" dirty="0" smtClean="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&gt;0</m:t>
                    </m:r>
                  </m:oMath>
                </a14:m>
                <a:r>
                  <a:rPr lang="en-US" dirty="0" smtClean="0"/>
                  <a: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in the line’s </a:t>
                </a:r>
                <a:r>
                  <a:rPr lang="en-US" dirty="0" err="1" smtClean="0"/>
                  <a:t>voronoi</a:t>
                </a:r>
                <a:r>
                  <a:rPr lang="en-US" dirty="0" smtClean="0"/>
                  <a:t> region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04234" y="4124005"/>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804234" y="4124005"/>
                <a:ext cx="422862" cy="403124"/>
              </a:xfrm>
              <a:prstGeom prst="rect">
                <a:avLst/>
              </a:prstGeom>
              <a:blipFill rotWithShape="0">
                <a:blip r:embed="rId4"/>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133058" y="4124005"/>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133058" y="4124005"/>
                <a:ext cx="422862" cy="403124"/>
              </a:xfrm>
              <a:prstGeom prst="rect">
                <a:avLst/>
              </a:prstGeom>
              <a:blipFill rotWithShape="0">
                <a:blip r:embed="rId5"/>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003469" y="4124008"/>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003469" y="4124008"/>
                <a:ext cx="422862" cy="403124"/>
              </a:xfrm>
              <a:prstGeom prst="rect">
                <a:avLst/>
              </a:prstGeom>
              <a:blipFill rotWithShape="0">
                <a:blip r:embed="rId6"/>
                <a:stretch>
                  <a:fillRect/>
                </a:stretch>
              </a:blipFill>
            </p:spPr>
            <p:txBody>
              <a:bodyPr/>
              <a:lstStyle/>
              <a:p>
                <a:r>
                  <a:rPr lang="en-US">
                    <a:noFill/>
                  </a:rPr>
                  <a:t> </a:t>
                </a:r>
              </a:p>
            </p:txBody>
          </p:sp>
        </mc:Fallback>
      </mc:AlternateContent>
      <p:sp>
        <p:nvSpPr>
          <p:cNvPr id="24" name="Right Brace 23"/>
          <p:cNvSpPr/>
          <p:nvPr/>
        </p:nvSpPr>
        <p:spPr>
          <a:xfrm rot="16200000">
            <a:off x="4421327" y="3260633"/>
            <a:ext cx="298470" cy="11097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rot="16200000">
            <a:off x="6151868" y="2866786"/>
            <a:ext cx="298470" cy="19319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101704" y="3335361"/>
                <a:ext cx="422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01704" y="3335361"/>
                <a:ext cx="422862"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381718" y="3323981"/>
                <a:ext cx="422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381718" y="3323981"/>
                <a:ext cx="422862" cy="369332"/>
              </a:xfrm>
              <a:prstGeom prst="rect">
                <a:avLst/>
              </a:prstGeom>
              <a:blipFill rotWithShape="0">
                <a:blip r:embed="rId8"/>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9"/>
          <a:stretch>
            <a:fillRect/>
          </a:stretch>
        </p:blipFill>
        <p:spPr>
          <a:xfrm>
            <a:off x="3940651" y="3987864"/>
            <a:ext cx="3445068" cy="192783"/>
          </a:xfrm>
          <a:prstGeom prst="rect">
            <a:avLst/>
          </a:prstGeom>
        </p:spPr>
      </p:pic>
    </p:spTree>
    <p:extLst>
      <p:ext uri="{BB962C8B-B14F-4D97-AF65-F5344CB8AC3E}">
        <p14:creationId xmlns:p14="http://schemas.microsoft.com/office/powerpoint/2010/main" val="195945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t>
            </a:r>
            <a:r>
              <a:rPr lang="en-US" dirty="0" err="1" smtClean="0"/>
              <a:t>Voronoi</a:t>
            </a:r>
            <a:r>
              <a:rPr lang="en-US" dirty="0" smtClean="0"/>
              <a:t> Regions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What happens when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≤0</m:t>
                    </m:r>
                  </m:oMath>
                </a14:m>
                <a:r>
                  <a:rPr lang="en-US" dirty="0" smtClean="0"/>
                  <a:t> 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oMath>
                </a14:m>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When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≤0</m:t>
                    </m:r>
                  </m:oMath>
                </a14:m>
                <a:r>
                  <a:rPr lang="en-US" dirty="0" smtClean="0"/>
                  <a:t> (</a:t>
                </a:r>
                <a14:m>
                  <m:oMath xmlns:m="http://schemas.openxmlformats.org/officeDocument/2006/math">
                    <m:r>
                      <a:rPr lang="en-US" b="0" i="1" dirty="0" smtClean="0">
                        <a:latin typeface="Cambria Math" panose="02040503050406030204" pitchFamily="18" charset="0"/>
                      </a:rPr>
                      <m:t>𝑢</m:t>
                    </m:r>
                    <m:r>
                      <a:rPr lang="en-US" b="0" i="1" dirty="0" smtClean="0">
                        <a:latin typeface="Cambria Math" panose="02040503050406030204" pitchFamily="18" charset="0"/>
                      </a:rPr>
                      <m:t>≥1</m:t>
                    </m:r>
                  </m:oMath>
                </a14:m>
                <a:r>
                  <a:rPr lang="en-US" dirty="0" smtClean="0"/>
                  <a: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in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’s region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2" name="Group 11"/>
          <p:cNvGrpSpPr/>
          <p:nvPr/>
        </p:nvGrpSpPr>
        <p:grpSpPr>
          <a:xfrm>
            <a:off x="3455319" y="2767351"/>
            <a:ext cx="5063831" cy="1867516"/>
            <a:chOff x="1289634" y="3116267"/>
            <a:chExt cx="5063831" cy="1867516"/>
          </a:xfrm>
        </p:grpSpPr>
        <mc:AlternateContent xmlns:mc="http://schemas.openxmlformats.org/markup-compatibility/2006" xmlns:a14="http://schemas.microsoft.com/office/drawing/2010/main">
          <mc:Choice Requires="a14">
            <p:sp>
              <p:nvSpPr>
                <p:cNvPr id="20" name="TextBox 19"/>
                <p:cNvSpPr txBox="1"/>
                <p:nvPr/>
              </p:nvSpPr>
              <p:spPr>
                <a:xfrm>
                  <a:off x="2601779" y="4580659"/>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601779" y="4580659"/>
                  <a:ext cx="422862" cy="403124"/>
                </a:xfrm>
                <a:prstGeom prst="rect">
                  <a:avLst/>
                </a:prstGeom>
                <a:blipFill rotWithShape="0">
                  <a:blip r:embed="rId4"/>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930603" y="4580659"/>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930603" y="4580659"/>
                  <a:ext cx="422862" cy="403124"/>
                </a:xfrm>
                <a:prstGeom prst="rect">
                  <a:avLst/>
                </a:prstGeom>
                <a:blipFill rotWithShape="0">
                  <a:blip r:embed="rId5"/>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765496" y="4575135"/>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765496" y="4575135"/>
                  <a:ext cx="422862" cy="403124"/>
                </a:xfrm>
                <a:prstGeom prst="rect">
                  <a:avLst/>
                </a:prstGeom>
                <a:blipFill rotWithShape="0">
                  <a:blip r:embed="rId6"/>
                  <a:stretch>
                    <a:fillRect/>
                  </a:stretch>
                </a:blipFill>
              </p:spPr>
              <p:txBody>
                <a:bodyPr/>
                <a:lstStyle/>
                <a:p>
                  <a:r>
                    <a:rPr lang="en-US">
                      <a:noFill/>
                    </a:rPr>
                    <a:t> </a:t>
                  </a:r>
                </a:p>
              </p:txBody>
            </p:sp>
          </mc:Fallback>
        </mc:AlternateContent>
        <p:sp>
          <p:nvSpPr>
            <p:cNvPr id="24" name="Right Brace 23"/>
            <p:cNvSpPr/>
            <p:nvPr/>
          </p:nvSpPr>
          <p:spPr>
            <a:xfrm rot="16200000">
              <a:off x="3885104" y="1609503"/>
              <a:ext cx="298470" cy="40832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rot="16200000">
              <a:off x="2211777" y="3912807"/>
              <a:ext cx="298470" cy="7681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883334" y="3816628"/>
                  <a:ext cx="11413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=−.25</m:t>
                        </m:r>
                      </m:oMath>
                    </m:oMathPara>
                  </a14:m>
                  <a:endParaRPr lang="en-US"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883334" y="3816628"/>
                  <a:ext cx="1141307"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94308" y="3116267"/>
                  <a:ext cx="1194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=1.25</m:t>
                        </m:r>
                      </m:oMath>
                    </m:oMathPara>
                  </a14:m>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594308" y="3116267"/>
                  <a:ext cx="1194260" cy="369332"/>
                </a:xfrm>
                <a:prstGeom prst="rect">
                  <a:avLst/>
                </a:prstGeom>
                <a:blipFill rotWithShape="0">
                  <a:blip r:embed="rId8"/>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9"/>
            <a:stretch>
              <a:fillRect/>
            </a:stretch>
          </p:blipFill>
          <p:spPr>
            <a:xfrm>
              <a:off x="1885968" y="4457504"/>
              <a:ext cx="192581" cy="192783"/>
            </a:xfrm>
            <a:prstGeom prst="rect">
              <a:avLst/>
            </a:prstGeom>
          </p:spPr>
        </p:pic>
        <p:pic>
          <p:nvPicPr>
            <p:cNvPr id="9" name="Picture 8"/>
            <p:cNvPicPr>
              <a:picLocks noChangeAspect="1"/>
            </p:cNvPicPr>
            <p:nvPr/>
          </p:nvPicPr>
          <p:blipFill>
            <a:blip r:embed="rId10"/>
            <a:stretch>
              <a:fillRect/>
            </a:stretch>
          </p:blipFill>
          <p:spPr>
            <a:xfrm>
              <a:off x="2745093" y="4457504"/>
              <a:ext cx="3445069" cy="192783"/>
            </a:xfrm>
            <a:prstGeom prst="rect">
              <a:avLst/>
            </a:prstGeom>
          </p:spPr>
        </p:pic>
        <p:cxnSp>
          <p:nvCxnSpPr>
            <p:cNvPr id="11" name="Straight Connector 10"/>
            <p:cNvCxnSpPr>
              <a:stCxn id="9" idx="1"/>
            </p:cNvCxnSpPr>
            <p:nvPr/>
          </p:nvCxnSpPr>
          <p:spPr>
            <a:xfrm flipH="1" flipV="1">
              <a:off x="1289634" y="4553895"/>
              <a:ext cx="1455459"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59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t>
            </a:r>
            <a:r>
              <a:rPr lang="en-US" dirty="0" err="1" smtClean="0"/>
              <a:t>Voronoi</a:t>
            </a:r>
            <a:r>
              <a:rPr lang="en-US" dirty="0" smtClean="0"/>
              <a:t> Regions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What happens when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≤0</m:t>
                    </m:r>
                  </m:oMath>
                </a14:m>
                <a:r>
                  <a:rPr lang="en-US" dirty="0" smtClean="0"/>
                  <a:t> 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oMath>
                </a14:m>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When </a:t>
                </a:r>
                <a14:m>
                  <m:oMath xmlns:m="http://schemas.openxmlformats.org/officeDocument/2006/math">
                    <m:r>
                      <a:rPr lang="en-US" b="0" i="1" smtClean="0">
                        <a:latin typeface="Cambria Math" panose="02040503050406030204" pitchFamily="18" charset="0"/>
                      </a:rPr>
                      <m:t>𝑢</m:t>
                    </m:r>
                    <m:r>
                      <a:rPr lang="en-US" i="1">
                        <a:latin typeface="Cambria Math" panose="02040503050406030204" pitchFamily="18" charset="0"/>
                      </a:rPr>
                      <m:t>≤0</m:t>
                    </m:r>
                  </m:oMath>
                </a14:m>
                <a:r>
                  <a:rPr lang="en-US" dirty="0"/>
                  <a:t> </a:t>
                </a:r>
                <a:r>
                  <a:rPr lang="en-US" dirty="0" smtClean="0"/>
                  <a:t>then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oMath>
                </a14:m>
                <a:r>
                  <a:rPr lang="en-US" dirty="0"/>
                  <a:t> is in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a:t>’s region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3" name="Group 12"/>
          <p:cNvGrpSpPr/>
          <p:nvPr/>
        </p:nvGrpSpPr>
        <p:grpSpPr>
          <a:xfrm>
            <a:off x="4766695" y="2881298"/>
            <a:ext cx="4989975" cy="1762367"/>
            <a:chOff x="5207917" y="4446517"/>
            <a:chExt cx="4989975" cy="1762367"/>
          </a:xfrm>
        </p:grpSpPr>
        <p:pic>
          <p:nvPicPr>
            <p:cNvPr id="22" name="Picture 21"/>
            <p:cNvPicPr>
              <a:picLocks noChangeAspect="1"/>
            </p:cNvPicPr>
            <p:nvPr/>
          </p:nvPicPr>
          <p:blipFill>
            <a:blip r:embed="rId4"/>
            <a:stretch>
              <a:fillRect/>
            </a:stretch>
          </p:blipFill>
          <p:spPr>
            <a:xfrm>
              <a:off x="9338767" y="5694068"/>
              <a:ext cx="192581" cy="192783"/>
            </a:xfrm>
            <a:prstGeom prst="rect">
              <a:avLst/>
            </a:prstGeom>
          </p:spPr>
        </p:pic>
        <p:pic>
          <p:nvPicPr>
            <p:cNvPr id="25" name="Picture 24"/>
            <p:cNvPicPr>
              <a:picLocks noChangeAspect="1"/>
            </p:cNvPicPr>
            <p:nvPr/>
          </p:nvPicPr>
          <p:blipFill>
            <a:blip r:embed="rId5"/>
            <a:stretch>
              <a:fillRect/>
            </a:stretch>
          </p:blipFill>
          <p:spPr>
            <a:xfrm>
              <a:off x="5335127" y="5680402"/>
              <a:ext cx="3445069" cy="192783"/>
            </a:xfrm>
            <a:prstGeom prst="rect">
              <a:avLst/>
            </a:prstGeom>
          </p:spPr>
        </p:pic>
        <p:cxnSp>
          <p:nvCxnSpPr>
            <p:cNvPr id="26" name="Straight Connector 25"/>
            <p:cNvCxnSpPr/>
            <p:nvPr/>
          </p:nvCxnSpPr>
          <p:spPr>
            <a:xfrm flipH="1" flipV="1">
              <a:off x="8742433" y="5790459"/>
              <a:ext cx="1455459"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5207917" y="5800993"/>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207917" y="5800993"/>
                  <a:ext cx="42286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536741" y="5800993"/>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536741" y="5800993"/>
                  <a:ext cx="42286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223626" y="5805760"/>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223626" y="5805760"/>
                  <a:ext cx="422862" cy="403124"/>
                </a:xfrm>
                <a:prstGeom prst="rect">
                  <a:avLst/>
                </a:prstGeom>
                <a:blipFill rotWithShape="0">
                  <a:blip r:embed="rId8"/>
                  <a:stretch>
                    <a:fillRect/>
                  </a:stretch>
                </a:blipFill>
              </p:spPr>
              <p:txBody>
                <a:bodyPr/>
                <a:lstStyle/>
                <a:p>
                  <a:r>
                    <a:rPr lang="en-US">
                      <a:noFill/>
                    </a:rPr>
                    <a:t> </a:t>
                  </a:r>
                </a:p>
              </p:txBody>
            </p:sp>
          </mc:Fallback>
        </mc:AlternateContent>
        <p:sp>
          <p:nvSpPr>
            <p:cNvPr id="34" name="Right Brace 33"/>
            <p:cNvSpPr/>
            <p:nvPr/>
          </p:nvSpPr>
          <p:spPr>
            <a:xfrm rot="16200000">
              <a:off x="7304406" y="2909955"/>
              <a:ext cx="298470" cy="40832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16200000">
              <a:off x="8944378" y="5191884"/>
              <a:ext cx="298470" cy="7023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8544178" y="5069086"/>
                  <a:ext cx="11413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=−.25</m:t>
                        </m:r>
                      </m:oMath>
                    </m:oMathPara>
                  </a14:m>
                  <a:endParaRPr lang="en-US" dirty="0">
                    <a:solidFill>
                      <a:schemeClr val="tx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8544178" y="5069086"/>
                  <a:ext cx="114130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985471" y="4446517"/>
                  <a:ext cx="1194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=1.25</m:t>
                        </m:r>
                      </m:oMath>
                    </m:oMathPara>
                  </a14:m>
                  <a:endParaRPr lang="en-US" dirty="0">
                    <a:solidFill>
                      <a:schemeClr val="tx1"/>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985471" y="4446517"/>
                  <a:ext cx="1194260" cy="369332"/>
                </a:xfrm>
                <a:prstGeom prst="rect">
                  <a:avLst/>
                </a:prstGeom>
                <a:blipFill rotWithShape="0">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90734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To Line</a:t>
            </a:r>
            <a:endParaRPr lang="en-US" dirty="0"/>
          </a:p>
        </p:txBody>
      </p:sp>
      <p:sp>
        <p:nvSpPr>
          <p:cNvPr id="48" name="Text Box 2"/>
          <p:cNvSpPr txBox="1">
            <a:spLocks noChangeArrowheads="1"/>
          </p:cNvSpPr>
          <p:nvPr/>
        </p:nvSpPr>
        <p:spPr bwMode="auto">
          <a:xfrm>
            <a:off x="2776476" y="2565148"/>
            <a:ext cx="6089345"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2B91AF"/>
                </a:solidFill>
                <a:highlight>
                  <a:srgbClr val="FFFFFF"/>
                </a:highlight>
                <a:latin typeface="Consolas" panose="020B0609020204030204" pitchFamily="49" charset="0"/>
              </a:rPr>
              <a:t>Vector3</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FindClosestPoint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Vector3</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q</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Vector3</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s0</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Vector3</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u,v</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BarycentricCoordinates</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q</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s0</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s1</a:t>
            </a:r>
            <a:r>
              <a:rPr lang="en-US" sz="1400" dirty="0">
                <a:solidFill>
                  <a:srgbClr val="000000"/>
                </a:solidFill>
                <a:highlight>
                  <a:srgbClr val="FFFFFF"/>
                </a:highlight>
                <a:latin typeface="Consolas" panose="020B0609020204030204" pitchFamily="49" charset="0"/>
              </a:rPr>
              <a:t>, u, v);</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(v &lt;=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s0</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(u &lt;=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u </a:t>
            </a:r>
            <a:r>
              <a:rPr lang="en-US" sz="1400" dirty="0">
                <a:solidFill>
                  <a:srgbClr val="00808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s0</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v </a:t>
            </a:r>
            <a:r>
              <a:rPr lang="en-US" sz="1400" dirty="0">
                <a:solidFill>
                  <a:srgbClr val="00808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s1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900693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Closest Point to </a:t>
            </a:r>
            <a:r>
              <a:rPr lang="en-US" dirty="0" smtClean="0"/>
              <a:t>Triangle</a:t>
            </a:r>
            <a:endParaRPr lang="en-US" dirty="0"/>
          </a:p>
        </p:txBody>
      </p:sp>
      <p:grpSp>
        <p:nvGrpSpPr>
          <p:cNvPr id="17" name="Group 16"/>
          <p:cNvGrpSpPr/>
          <p:nvPr/>
        </p:nvGrpSpPr>
        <p:grpSpPr>
          <a:xfrm>
            <a:off x="3327535" y="2205423"/>
            <a:ext cx="6564491" cy="3703138"/>
            <a:chOff x="3327535" y="2205423"/>
            <a:chExt cx="6564491" cy="3703138"/>
          </a:xfrm>
        </p:grpSpPr>
        <p:pic>
          <p:nvPicPr>
            <p:cNvPr id="5" name="Picture 4"/>
            <p:cNvPicPr>
              <a:picLocks noChangeAspect="1"/>
            </p:cNvPicPr>
            <p:nvPr/>
          </p:nvPicPr>
          <p:blipFill>
            <a:blip r:embed="rId3"/>
            <a:stretch>
              <a:fillRect/>
            </a:stretch>
          </p:blipFill>
          <p:spPr>
            <a:xfrm>
              <a:off x="3948426" y="2205423"/>
              <a:ext cx="4295147" cy="35917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13647" y="272308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13647" y="2723083"/>
                  <a:ext cx="418012" cy="403124"/>
                </a:xfrm>
                <a:prstGeom prst="rect">
                  <a:avLst/>
                </a:prstGeom>
                <a:blipFill rotWithShape="0">
                  <a:blip r:embed="rId4"/>
                  <a:stretch>
                    <a:fillRect t="-21212" r="-2173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04342" y="496197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04342" y="4961979"/>
                  <a:ext cx="418012" cy="403124"/>
                </a:xfrm>
                <a:prstGeom prst="rect">
                  <a:avLst/>
                </a:prstGeom>
                <a:blipFill rotWithShape="0">
                  <a:blip r:embed="rId5"/>
                  <a:stretch>
                    <a:fillRect t="-21212" r="-2352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979703" y="5505437"/>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oMath>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979703" y="5505437"/>
                  <a:ext cx="1485900" cy="403124"/>
                </a:xfrm>
                <a:prstGeom prst="rect">
                  <a:avLst/>
                </a:prstGeom>
                <a:blipFill rotWithShape="0">
                  <a:blip r:embed="rId6"/>
                  <a:stretch>
                    <a:fillRect l="-3689" t="-2121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25561" y="326176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25561" y="3261766"/>
                  <a:ext cx="418012" cy="403124"/>
                </a:xfrm>
                <a:prstGeom prst="rect">
                  <a:avLst/>
                </a:prstGeom>
                <a:blipFill rotWithShape="0">
                  <a:blip r:embed="rId7"/>
                  <a:stretch>
                    <a:fillRect t="-21212" r="-2205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327535" y="2229591"/>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0</m:t>
                          </m:r>
                        </m:sub>
                      </m:sSub>
                    </m:oMath>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327535" y="2229591"/>
                  <a:ext cx="1485900" cy="403124"/>
                </a:xfrm>
                <a:prstGeom prst="rect">
                  <a:avLst/>
                </a:prstGeom>
                <a:blipFill rotWithShape="0">
                  <a:blip r:embed="rId8"/>
                  <a:stretch>
                    <a:fillRect l="-3689" t="-2121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406126" y="3261766"/>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406126" y="3261766"/>
                  <a:ext cx="1485900" cy="403124"/>
                </a:xfrm>
                <a:prstGeom prst="rect">
                  <a:avLst/>
                </a:prstGeom>
                <a:blipFill rotWithShape="0">
                  <a:blip r:embed="rId9"/>
                  <a:stretch>
                    <a:fillRect l="-3689" t="-2121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678444" y="2509861"/>
                  <a:ext cx="1485900" cy="404791"/>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0</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678444" y="2509861"/>
                  <a:ext cx="1485900" cy="404791"/>
                </a:xfrm>
                <a:prstGeom prst="rect">
                  <a:avLst/>
                </a:prstGeom>
                <a:blipFill rotWithShape="0">
                  <a:blip r:embed="rId10"/>
                  <a:stretch>
                    <a:fillRect l="-3704" t="-21212" r="-13580"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518442" y="3866672"/>
                  <a:ext cx="1485900" cy="404791"/>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0</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oMath>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18442" y="3866672"/>
                  <a:ext cx="1485900" cy="404791"/>
                </a:xfrm>
                <a:prstGeom prst="rect">
                  <a:avLst/>
                </a:prstGeom>
                <a:blipFill rotWithShape="0">
                  <a:blip r:embed="rId11"/>
                  <a:stretch>
                    <a:fillRect l="-3279" t="-20896" r="-13525" b="-20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548667" y="4716494"/>
                  <a:ext cx="1485900" cy="404791"/>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548667" y="4716494"/>
                  <a:ext cx="1485900" cy="404791"/>
                </a:xfrm>
                <a:prstGeom prst="rect">
                  <a:avLst/>
                </a:prstGeom>
                <a:blipFill rotWithShape="0">
                  <a:blip r:embed="rId12"/>
                  <a:stretch>
                    <a:fillRect l="-3279" t="-21212" r="-13115"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434326" y="3525777"/>
                  <a:ext cx="1485900" cy="681790"/>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0</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434326" y="3525777"/>
                  <a:ext cx="1485900" cy="681790"/>
                </a:xfrm>
                <a:prstGeom prst="rect">
                  <a:avLst/>
                </a:prstGeom>
                <a:blipFill rotWithShape="0">
                  <a:blip r:embed="rId13"/>
                  <a:stretch>
                    <a:fillRect l="-3279" t="-4464"/>
                  </a:stretch>
                </a:blipFill>
              </p:spPr>
              <p:txBody>
                <a:bodyPr/>
                <a:lstStyle/>
                <a:p>
                  <a:r>
                    <a:rPr lang="en-US">
                      <a:noFill/>
                    </a:rPr>
                    <a:t> </a:t>
                  </a:r>
                </a:p>
              </p:txBody>
            </p:sp>
          </mc:Fallback>
        </mc:AlternateContent>
      </p:grpSp>
    </p:spTree>
    <p:extLst>
      <p:ext uri="{BB962C8B-B14F-4D97-AF65-F5344CB8AC3E}">
        <p14:creationId xmlns:p14="http://schemas.microsoft.com/office/powerpoint/2010/main" val="413004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4309151" y="2458687"/>
            <a:ext cx="3772124" cy="2902992"/>
          </a:xfrm>
          <a:prstGeom prst="rect">
            <a:avLst/>
          </a:prstGeom>
        </p:spPr>
      </p:pic>
      <p:sp>
        <p:nvSpPr>
          <p:cNvPr id="2" name="Title 1"/>
          <p:cNvSpPr>
            <a:spLocks noGrp="1"/>
          </p:cNvSpPr>
          <p:nvPr>
            <p:ph type="title"/>
          </p:nvPr>
        </p:nvSpPr>
        <p:spPr/>
        <p:txBody>
          <a:bodyPr/>
          <a:lstStyle/>
          <a:p>
            <a:r>
              <a:rPr lang="en-US" dirty="0"/>
              <a:t>Closest Point to </a:t>
            </a:r>
            <a:r>
              <a:rPr lang="en-US" dirty="0" smtClean="0"/>
              <a:t>Triangle</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3379944" y="3910183"/>
                <a:ext cx="1515619" cy="414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ub>
                          </m:sSub>
                        </m:e>
                      </m:d>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379944" y="3910183"/>
                <a:ext cx="1515619" cy="41440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895563" y="305155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895563" y="3051556"/>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202207" y="436565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202207" y="4365653"/>
                <a:ext cx="418012" cy="403124"/>
              </a:xfrm>
              <a:prstGeom prst="rect">
                <a:avLst/>
              </a:prstGeom>
              <a:blipFill rotWithShape="0">
                <a:blip r:embed="rId6"/>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077013" y="331628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77013" y="3316287"/>
                <a:ext cx="418012" cy="403124"/>
              </a:xfrm>
              <a:prstGeom prst="rect">
                <a:avLst/>
              </a:prstGeom>
              <a:blipFill rotWithShape="0">
                <a:blip r:embed="rId7"/>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482852" y="4487410"/>
                <a:ext cx="1515619" cy="414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e>
                      </m:d>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482852" y="4487410"/>
                <a:ext cx="1515619" cy="41440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589403" y="2464216"/>
                <a:ext cx="1515619" cy="414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ub>
                          </m:sSub>
                        </m:e>
                      </m:d>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589403" y="2464216"/>
                <a:ext cx="1515619" cy="414409"/>
              </a:xfrm>
              <a:prstGeom prst="rect">
                <a:avLst/>
              </a:prstGeom>
              <a:blipFill rotWithShape="0">
                <a:blip r:embed="rId9"/>
                <a:stretch>
                  <a:fillRect/>
                </a:stretch>
              </a:blipFill>
            </p:spPr>
            <p:txBody>
              <a:bodyPr/>
              <a:lstStyle/>
              <a:p>
                <a:r>
                  <a:rPr lang="en-US">
                    <a:noFill/>
                  </a:rPr>
                  <a:t> </a:t>
                </a:r>
              </a:p>
            </p:txBody>
          </p:sp>
        </mc:Fallback>
      </mc:AlternateContent>
      <p:sp>
        <p:nvSpPr>
          <p:cNvPr id="26" name="Content Placeholder 2"/>
          <p:cNvSpPr>
            <a:spLocks noGrp="1"/>
          </p:cNvSpPr>
          <p:nvPr>
            <p:ph idx="1"/>
          </p:nvPr>
        </p:nvSpPr>
        <p:spPr>
          <a:xfrm>
            <a:off x="838200" y="1825625"/>
            <a:ext cx="10515600" cy="4351338"/>
          </a:xfrm>
        </p:spPr>
        <p:txBody>
          <a:bodyPr/>
          <a:lstStyle/>
          <a:p>
            <a:pPr marL="0" indent="0">
              <a:buNone/>
            </a:pPr>
            <a:r>
              <a:rPr lang="en-US" dirty="0" smtClean="0"/>
              <a:t>Can combine line coordinates to help determine regions</a:t>
            </a:r>
          </a:p>
        </p:txBody>
      </p:sp>
    </p:spTree>
    <p:extLst>
      <p:ext uri="{BB962C8B-B14F-4D97-AF65-F5344CB8AC3E}">
        <p14:creationId xmlns:p14="http://schemas.microsoft.com/office/powerpoint/2010/main" val="143409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2"/>
              <p:cNvSpPr>
                <a:spLocks noGrp="1"/>
              </p:cNvSpPr>
              <p:nvPr>
                <p:ph idx="1"/>
              </p:nvPr>
            </p:nvSpPr>
            <p:spPr>
              <a:xfrm>
                <a:off x="838200" y="1825625"/>
                <a:ext cx="10515600" cy="4351338"/>
              </a:xfrm>
            </p:spPr>
            <p:txBody>
              <a:bodyPr/>
              <a:lstStyle/>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in a point’s region if it’s on the “backside” of both outgoing edges</a:t>
                </a:r>
              </a:p>
            </p:txBody>
          </p:sp>
        </mc:Choice>
        <mc:Fallback xmlns="">
          <p:sp>
            <p:nvSpPr>
              <p:cNvPr id="26"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t="-1120"/>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3832490" y="2644964"/>
            <a:ext cx="4382641" cy="3666936"/>
          </a:xfrm>
          <a:prstGeom prst="rect">
            <a:avLst/>
          </a:prstGeom>
        </p:spPr>
      </p:pic>
      <p:sp>
        <p:nvSpPr>
          <p:cNvPr id="2" name="Title 1"/>
          <p:cNvSpPr>
            <a:spLocks noGrp="1"/>
          </p:cNvSpPr>
          <p:nvPr>
            <p:ph type="title"/>
          </p:nvPr>
        </p:nvSpPr>
        <p:spPr/>
        <p:txBody>
          <a:bodyPr/>
          <a:lstStyle/>
          <a:p>
            <a:r>
              <a:rPr lang="en-US" dirty="0"/>
              <a:t>Closest Point to </a:t>
            </a:r>
            <a:r>
              <a:rPr lang="en-US" dirty="0" smtClean="0"/>
              <a:t>Triangle – Point Regions</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4823374" y="361980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823374" y="3619805"/>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130018" y="493390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130018" y="4933902"/>
                <a:ext cx="418012" cy="403124"/>
              </a:xfrm>
              <a:prstGeom prst="rect">
                <a:avLst/>
              </a:prstGeom>
              <a:blipFill rotWithShape="0">
                <a:blip r:embed="rId6"/>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59466" y="389982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959466" y="3899821"/>
                <a:ext cx="418012" cy="403124"/>
              </a:xfrm>
              <a:prstGeom prst="rect">
                <a:avLst/>
              </a:prstGeom>
              <a:blipFill rotWithShape="0">
                <a:blip r:embed="rId7"/>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15540" y="3178939"/>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715540" y="3178939"/>
                <a:ext cx="1107834" cy="39466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15540" y="2846672"/>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15540" y="2846672"/>
                <a:ext cx="1107834" cy="39466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269457" y="5987601"/>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69457" y="5987601"/>
                <a:ext cx="1107834" cy="39466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69457" y="5655334"/>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69457" y="5655334"/>
                <a:ext cx="1107834" cy="39466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814445" y="3862723"/>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814445" y="3862723"/>
                <a:ext cx="1107834" cy="39466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814445" y="3530456"/>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ub>
                      </m:sSub>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814445" y="3530456"/>
                <a:ext cx="1107834" cy="394660"/>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4241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99372" y="2750451"/>
            <a:ext cx="3270629" cy="2793855"/>
          </a:xfrm>
          <a:prstGeom prst="rect">
            <a:avLst/>
          </a:prstGeom>
        </p:spPr>
      </p:pic>
      <p:sp>
        <p:nvSpPr>
          <p:cNvPr id="26" name="Content Placeholder 2"/>
          <p:cNvSpPr>
            <a:spLocks noGrp="1"/>
          </p:cNvSpPr>
          <p:nvPr>
            <p:ph idx="1"/>
          </p:nvPr>
        </p:nvSpPr>
        <p:spPr>
          <a:xfrm>
            <a:off x="838200" y="1825625"/>
            <a:ext cx="10515600" cy="4731586"/>
          </a:xfrm>
        </p:spPr>
        <p:txBody>
          <a:bodyPr>
            <a:normAutofit/>
          </a:bodyPr>
          <a:lstStyle/>
          <a:p>
            <a:pPr marL="0" indent="0">
              <a:buNone/>
            </a:pPr>
            <a:r>
              <a:rPr lang="en-US" dirty="0" smtClean="0"/>
              <a:t>The line’s coordinates are not sufficient to determine edge or triangle regions!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need more information!</a:t>
            </a:r>
          </a:p>
        </p:txBody>
      </p:sp>
      <p:sp>
        <p:nvSpPr>
          <p:cNvPr id="2" name="Title 1"/>
          <p:cNvSpPr>
            <a:spLocks noGrp="1"/>
          </p:cNvSpPr>
          <p:nvPr>
            <p:ph type="title"/>
          </p:nvPr>
        </p:nvSpPr>
        <p:spPr/>
        <p:txBody>
          <a:bodyPr/>
          <a:lstStyle/>
          <a:p>
            <a:r>
              <a:rPr lang="en-US" dirty="0"/>
              <a:t>Closest Point to </a:t>
            </a:r>
            <a:r>
              <a:rPr lang="en-US" dirty="0" smtClean="0"/>
              <a:t>Triangle – Edge Regions</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4823374" y="361980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823374" y="3619805"/>
                <a:ext cx="418012" cy="403124"/>
              </a:xfrm>
              <a:prstGeom prst="rect">
                <a:avLst/>
              </a:prstGeom>
              <a:blipFill rotWithShape="0">
                <a:blip r:embed="rId4"/>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130018" y="493390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130018" y="4933902"/>
                <a:ext cx="418012" cy="403124"/>
              </a:xfrm>
              <a:prstGeom prst="rect">
                <a:avLst/>
              </a:prstGeom>
              <a:blipFill rotWithShape="0">
                <a:blip r:embed="rId5"/>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59466" y="389982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959466" y="3899821"/>
                <a:ext cx="418012" cy="403124"/>
              </a:xfrm>
              <a:prstGeom prst="rect">
                <a:avLst/>
              </a:prstGeom>
              <a:blipFill rotWithShape="0">
                <a:blip r:embed="rId6"/>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713752" y="3361557"/>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713752" y="3361557"/>
                <a:ext cx="1107834" cy="39466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713752" y="3094290"/>
                <a:ext cx="1107834"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713752" y="3094290"/>
                <a:ext cx="1107834" cy="39466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2646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Use triangle’s barycentric coordinates to check the triangle </a:t>
            </a:r>
            <a:r>
              <a:rPr lang="en-US" dirty="0" err="1" smtClean="0"/>
              <a:t>voronoi</a:t>
            </a:r>
            <a:r>
              <a:rPr lang="en-US" dirty="0" smtClean="0"/>
              <a:t> region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We’ll </a:t>
            </a:r>
            <a:r>
              <a:rPr lang="en-US" dirty="0"/>
              <a:t>come back to the line </a:t>
            </a:r>
            <a:r>
              <a:rPr lang="en-US" dirty="0" err="1"/>
              <a:t>voronoi</a:t>
            </a:r>
            <a:r>
              <a:rPr lang="en-US" dirty="0"/>
              <a:t> regions in just a bit</a:t>
            </a:r>
          </a:p>
          <a:p>
            <a:pPr marL="0" indent="0">
              <a:buNone/>
            </a:pPr>
            <a:endParaRPr lang="en-US" dirty="0"/>
          </a:p>
        </p:txBody>
      </p:sp>
      <p:sp>
        <p:nvSpPr>
          <p:cNvPr id="2" name="Title 1"/>
          <p:cNvSpPr>
            <a:spLocks noGrp="1"/>
          </p:cNvSpPr>
          <p:nvPr>
            <p:ph type="title"/>
          </p:nvPr>
        </p:nvSpPr>
        <p:spPr/>
        <p:txBody>
          <a:bodyPr/>
          <a:lstStyle/>
          <a:p>
            <a:r>
              <a:rPr lang="en-US" dirty="0"/>
              <a:t>Closest Point to </a:t>
            </a:r>
            <a:r>
              <a:rPr lang="en-US" dirty="0" smtClean="0"/>
              <a:t>Triangle – Triangle Region</a:t>
            </a:r>
            <a:endParaRPr lang="en-US" dirty="0"/>
          </a:p>
        </p:txBody>
      </p:sp>
      <p:grpSp>
        <p:nvGrpSpPr>
          <p:cNvPr id="4" name="Group 3"/>
          <p:cNvGrpSpPr/>
          <p:nvPr/>
        </p:nvGrpSpPr>
        <p:grpSpPr>
          <a:xfrm>
            <a:off x="3904679" y="2242885"/>
            <a:ext cx="4382641" cy="3666936"/>
            <a:chOff x="3832081" y="2639927"/>
            <a:chExt cx="4382641" cy="3666936"/>
          </a:xfrm>
        </p:grpSpPr>
        <p:pic>
          <p:nvPicPr>
            <p:cNvPr id="3" name="Picture 2"/>
            <p:cNvPicPr>
              <a:picLocks noChangeAspect="1"/>
            </p:cNvPicPr>
            <p:nvPr/>
          </p:nvPicPr>
          <p:blipFill>
            <a:blip r:embed="rId3"/>
            <a:stretch>
              <a:fillRect/>
            </a:stretch>
          </p:blipFill>
          <p:spPr>
            <a:xfrm>
              <a:off x="3832081" y="2639927"/>
              <a:ext cx="4382641" cy="3666936"/>
            </a:xfrm>
            <a:prstGeom prst="rect">
              <a:avLst/>
            </a:prstGeom>
          </p:spPr>
        </p:pic>
        <mc:AlternateContent xmlns:mc="http://schemas.openxmlformats.org/markup-compatibility/2006" xmlns:a14="http://schemas.microsoft.com/office/drawing/2010/main">
          <mc:Choice Requires="a14">
            <p:sp>
              <p:nvSpPr>
                <p:cNvPr id="18" name="TextBox 17"/>
                <p:cNvSpPr txBox="1"/>
                <p:nvPr/>
              </p:nvSpPr>
              <p:spPr>
                <a:xfrm>
                  <a:off x="4823374" y="361980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823374" y="3619805"/>
                  <a:ext cx="418012" cy="403124"/>
                </a:xfrm>
                <a:prstGeom prst="rect">
                  <a:avLst/>
                </a:prstGeom>
                <a:blipFill rotWithShape="0">
                  <a:blip r:embed="rId4"/>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130018" y="493390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130018" y="4933902"/>
                  <a:ext cx="418012" cy="403124"/>
                </a:xfrm>
                <a:prstGeom prst="rect">
                  <a:avLst/>
                </a:prstGeom>
                <a:blipFill rotWithShape="0">
                  <a:blip r:embed="rId5"/>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11338" y="389982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911338" y="3899821"/>
                  <a:ext cx="418012" cy="403124"/>
                </a:xfrm>
                <a:prstGeom prst="rect">
                  <a:avLst/>
                </a:prstGeom>
                <a:blipFill rotWithShape="0">
                  <a:blip r:embed="rId6"/>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166434" y="3825599"/>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166434" y="3825599"/>
                  <a:ext cx="1409305" cy="39466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78465" y="4075180"/>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178465" y="4075180"/>
                  <a:ext cx="1409305" cy="39466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66114" y="4317389"/>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166114" y="4317389"/>
                  <a:ext cx="1409305" cy="394660"/>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276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Barycentric coordinates are proportional to triangle areas</a:t>
            </a:r>
            <a:endParaRPr lang="en-US" dirty="0"/>
          </a:p>
        </p:txBody>
      </p:sp>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44276761"/>
              </p:ext>
            </p:extLst>
          </p:nvPr>
        </p:nvGraphicFramePr>
        <p:xfrm>
          <a:off x="4030077" y="2901701"/>
          <a:ext cx="4593055" cy="3051333"/>
        </p:xfrm>
        <a:graphic>
          <a:graphicData uri="http://schemas.openxmlformats.org/presentationml/2006/ole">
            <mc:AlternateContent xmlns:mc="http://schemas.openxmlformats.org/markup-compatibility/2006">
              <mc:Choice xmlns:v="urn:schemas-microsoft-com:vml" Requires="v">
                <p:oleObj spid="_x0000_s3087" name="Visio" r:id="rId4" imgW="1333543" imgH="885921" progId="Visio.Drawing.15">
                  <p:embed/>
                </p:oleObj>
              </mc:Choice>
              <mc:Fallback>
                <p:oleObj name="Visio" r:id="rId4" imgW="1333543" imgH="885921" progId="Visio.Drawing.15">
                  <p:embed/>
                  <p:pic>
                    <p:nvPicPr>
                      <p:cNvPr id="0" name=""/>
                      <p:cNvPicPr/>
                      <p:nvPr/>
                    </p:nvPicPr>
                    <p:blipFill>
                      <a:blip r:embed="rId5"/>
                      <a:stretch>
                        <a:fillRect/>
                      </a:stretch>
                    </p:blipFill>
                    <p:spPr>
                      <a:xfrm>
                        <a:off x="4030077" y="2901701"/>
                        <a:ext cx="4593055" cy="305133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 name="TextBox 12"/>
              <p:cNvSpPr txBox="1"/>
              <p:nvPr/>
            </p:nvSpPr>
            <p:spPr>
              <a:xfrm>
                <a:off x="5656833" y="3509738"/>
                <a:ext cx="475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656833" y="3509738"/>
                <a:ext cx="475969"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749709" y="263998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749709" y="2639980"/>
                <a:ext cx="418012" cy="403124"/>
              </a:xfrm>
              <a:prstGeom prst="rect">
                <a:avLst/>
              </a:prstGeom>
              <a:blipFill rotWithShape="0">
                <a:blip r:embed="rId8"/>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79888" y="58820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9888" y="5882076"/>
                <a:ext cx="418012" cy="403124"/>
              </a:xfrm>
              <a:prstGeom prst="rect">
                <a:avLst/>
              </a:prstGeom>
              <a:blipFill rotWithShape="0">
                <a:blip r:embed="rId9"/>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551074" y="343624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8551074" y="3436249"/>
                <a:ext cx="418012" cy="403124"/>
              </a:xfrm>
              <a:prstGeom prst="rect">
                <a:avLst/>
              </a:prstGeom>
              <a:blipFill rotWithShape="0">
                <a:blip r:embed="rId10"/>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79888" y="4301731"/>
                <a:ext cx="475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𝑤</m:t>
                      </m:r>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579888" y="4301731"/>
                <a:ext cx="475969"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945221" y="4362054"/>
                <a:ext cx="475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945221" y="4362054"/>
                <a:ext cx="475969"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21190" y="4898160"/>
                <a:ext cx="2019684" cy="4270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𝐴𝑟𝑒𝑎</m:t>
                      </m:r>
                      <m:d>
                        <m:dPr>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e>
                      </m:d>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421190" y="4898160"/>
                <a:ext cx="2019684" cy="427040"/>
              </a:xfrm>
              <a:prstGeom prst="rect">
                <a:avLst/>
              </a:prstGeom>
              <a:blipFill rotWithShape="0">
                <a:blip r:embed="rId13"/>
                <a:stretch>
                  <a:fillRect t="-20000" r="-2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411348" y="2535630"/>
                <a:ext cx="2019684" cy="4270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𝐴𝑟𝑒𝑎</m:t>
                      </m:r>
                      <m:d>
                        <m:dPr>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e>
                      </m:d>
                    </m:oMath>
                  </m:oMathPara>
                </a14:m>
                <a:endParaRPr lang="en-US"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411348" y="2535630"/>
                <a:ext cx="2019684" cy="427040"/>
              </a:xfrm>
              <a:prstGeom prst="rect">
                <a:avLst/>
              </a:prstGeom>
              <a:blipFill rotWithShape="0">
                <a:blip r:embed="rId14"/>
                <a:stretch>
                  <a:fillRect t="-20000" r="-2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476805" y="389860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476805" y="3898607"/>
                <a:ext cx="418012" cy="40312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471013" y="4272877"/>
                <a:ext cx="2019684" cy="4270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𝐴𝑟𝑒𝑎</m:t>
                      </m:r>
                      <m:d>
                        <m:dPr>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e>
                      </m:d>
                    </m:oMath>
                  </m:oMathPara>
                </a14:m>
                <a:endParaRPr lang="en-US" dirty="0">
                  <a:solidFill>
                    <a:schemeClr val="tx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471013" y="4272877"/>
                <a:ext cx="2019684" cy="427040"/>
              </a:xfrm>
              <a:prstGeom prst="rect">
                <a:avLst/>
              </a:prstGeom>
              <a:blipFill rotWithShape="0">
                <a:blip r:embed="rId16"/>
                <a:stretch>
                  <a:fillRect t="-20000" r="-3313"/>
                </a:stretch>
              </a:blipFill>
            </p:spPr>
            <p:txBody>
              <a:bodyPr/>
              <a:lstStyle/>
              <a:p>
                <a:r>
                  <a:rPr lang="en-US">
                    <a:noFill/>
                  </a:rPr>
                  <a:t> </a:t>
                </a:r>
              </a:p>
            </p:txBody>
          </p:sp>
        </mc:Fallback>
      </mc:AlternateContent>
    </p:spTree>
    <p:extLst>
      <p:ext uri="{BB962C8B-B14F-4D97-AF65-F5344CB8AC3E}">
        <p14:creationId xmlns:p14="http://schemas.microsoft.com/office/powerpoint/2010/main" val="322147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GJK (Gilbert-Johnson-</a:t>
            </a:r>
            <a:r>
              <a:rPr lang="en-US" dirty="0" err="1" smtClean="0"/>
              <a:t>Keerthi</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Can be used to finds the closest points of arbitrary convex shapes</a:t>
            </a:r>
          </a:p>
          <a:p>
            <a:pPr marL="0" indent="0">
              <a:buNone/>
            </a:pPr>
            <a:endParaRPr lang="en-US" dirty="0"/>
          </a:p>
          <a:p>
            <a:pPr marL="0" indent="0">
              <a:buNone/>
            </a:pPr>
            <a:r>
              <a:rPr lang="en-US" dirty="0" smtClean="0"/>
              <a:t>Technically finds closest point on convex hull to another point</a:t>
            </a:r>
          </a:p>
        </p:txBody>
      </p:sp>
    </p:spTree>
    <p:extLst>
      <p:ext uri="{BB962C8B-B14F-4D97-AF65-F5344CB8AC3E}">
        <p14:creationId xmlns:p14="http://schemas.microsoft.com/office/powerpoint/2010/main" val="21805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3980837" y="2854932"/>
            <a:ext cx="4642295" cy="3098102"/>
          </a:xfrm>
          <a:prstGeom prst="rect">
            <a:avLst/>
          </a:prstGeom>
        </p:spPr>
      </p:pic>
      <mc:AlternateContent xmlns:mc="http://schemas.openxmlformats.org/markup-compatibility/2006" xmlns:a14="http://schemas.microsoft.com/office/drawing/2010/main">
        <mc:Choice Requires="a14">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As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→1</m:t>
                    </m:r>
                  </m:oMath>
                </a14:m>
                <a:r>
                  <a:rPr lang="en-US" dirty="0" smtClean="0"/>
                  <a:t> note which triangles grow and shrink</a:t>
                </a:r>
                <a:endParaRPr lang="en-US" dirty="0"/>
              </a:p>
            </p:txBody>
          </p:sp>
        </mc:Choice>
        <mc:Fallback xmlns="">
          <p:sp>
            <p:nvSpPr>
              <p:cNvPr id="26" name="Content Placeholder 2"/>
              <p:cNvSpPr>
                <a:spLocks noGrp="1" noRot="1" noChangeAspect="1" noMove="1" noResize="1" noEditPoints="1" noAdjustHandles="1" noChangeArrowheads="1" noChangeShapeType="1" noTextEdit="1"/>
              </p:cNvSpPr>
              <p:nvPr>
                <p:ph idx="1"/>
              </p:nvPr>
            </p:nvSpPr>
            <p:spPr>
              <a:xfrm>
                <a:off x="838200" y="1576138"/>
                <a:ext cx="10515600" cy="5137484"/>
              </a:xfrm>
              <a:blipFill rotWithShape="0">
                <a:blip r:embed="rId4"/>
                <a:stretch>
                  <a:fillRect l="-1217" t="-2019"/>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6955063" y="3028414"/>
                <a:ext cx="1382821"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0"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55063" y="3028414"/>
                <a:ext cx="1382821" cy="39466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89550" y="276030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689550" y="2760301"/>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43792" y="587004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43792" y="587004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551074" y="343624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8551074" y="3436249"/>
                <a:ext cx="418012" cy="403124"/>
              </a:xfrm>
              <a:prstGeom prst="rect">
                <a:avLst/>
              </a:prstGeom>
              <a:blipFill rotWithShape="0">
                <a:blip r:embed="rId8"/>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42755" y="3832823"/>
                <a:ext cx="1327443"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442755" y="3832823"/>
                <a:ext cx="1327443" cy="39466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116153" y="372379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116153" y="3723790"/>
                <a:ext cx="418012" cy="40312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981117" y="4322542"/>
                <a:ext cx="1356767"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0"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981117" y="4322542"/>
                <a:ext cx="1356767" cy="394660"/>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890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3712810" y="2847626"/>
            <a:ext cx="4910322" cy="3101030"/>
          </a:xfrm>
          <a:prstGeom prst="rect">
            <a:avLst/>
          </a:prstGeom>
        </p:spPr>
      </p:pic>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Negative barycentric coordinates are still valid</a:t>
            </a:r>
            <a:endParaRPr lang="en-US" dirty="0"/>
          </a:p>
        </p:txBody>
      </p:sp>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4671023" y="3558008"/>
                <a:ext cx="1356798"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671023" y="3558008"/>
                <a:ext cx="1356798" cy="3946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89550" y="276030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689550" y="2760301"/>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43792" y="587004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43792" y="5870044"/>
                <a:ext cx="418012" cy="403124"/>
              </a:xfrm>
              <a:prstGeom prst="rect">
                <a:avLst/>
              </a:prstGeom>
              <a:blipFill rotWithShape="0">
                <a:blip r:embed="rId6"/>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551074" y="343624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8551074" y="3436249"/>
                <a:ext cx="418012" cy="403124"/>
              </a:xfrm>
              <a:prstGeom prst="rect">
                <a:avLst/>
              </a:prstGeom>
              <a:blipFill rotWithShape="0">
                <a:blip r:embed="rId7"/>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43499" y="4106731"/>
                <a:ext cx="1416200"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543499" y="4106731"/>
                <a:ext cx="1416200" cy="39466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446495" y="461176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446495" y="4611766"/>
                <a:ext cx="418012" cy="40312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671023" y="4645558"/>
                <a:ext cx="1356798"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0"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671023" y="4645558"/>
                <a:ext cx="1356798" cy="39466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326604" y="5664371"/>
                <a:ext cx="2224469"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&gt;1</m:t>
                      </m:r>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326604" y="5664371"/>
                <a:ext cx="2224469" cy="394660"/>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679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Can identify each half-space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using </a:t>
                </a:r>
                <a14:m>
                  <m:oMath xmlns:m="http://schemas.openxmlformats.org/officeDocument/2006/math">
                    <m:r>
                      <a:rPr lang="en-US" b="0" i="1" smtClean="0">
                        <a:latin typeface="Cambria Math" panose="02040503050406030204" pitchFamily="18" charset="0"/>
                      </a:rPr>
                      <m:t>𝑤</m:t>
                    </m:r>
                  </m:oMath>
                </a14:m>
                <a:endParaRPr lang="en-US" dirty="0"/>
              </a:p>
            </p:txBody>
          </p:sp>
        </mc:Choice>
        <mc:Fallback xmlns="">
          <p:sp>
            <p:nvSpPr>
              <p:cNvPr id="26" name="Content Placeholder 2"/>
              <p:cNvSpPr>
                <a:spLocks noGrp="1" noRot="1" noChangeAspect="1" noMove="1" noResize="1" noEditPoints="1" noAdjustHandles="1" noChangeArrowheads="1" noChangeShapeType="1" noTextEdit="1"/>
              </p:cNvSpPr>
              <p:nvPr>
                <p:ph idx="1"/>
              </p:nvPr>
            </p:nvSpPr>
            <p:spPr>
              <a:xfrm>
                <a:off x="838200" y="1576138"/>
                <a:ext cx="10515600" cy="5137484"/>
              </a:xfrm>
              <a:blipFill rotWithShape="0">
                <a:blip r:embed="rId3"/>
                <a:stretch>
                  <a:fillRect l="-1217" t="-1069"/>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p:pic>
        <p:nvPicPr>
          <p:cNvPr id="6" name="Picture 5"/>
          <p:cNvPicPr>
            <a:picLocks noChangeAspect="1"/>
          </p:cNvPicPr>
          <p:nvPr/>
        </p:nvPicPr>
        <p:blipFill>
          <a:blip r:embed="rId4"/>
          <a:stretch>
            <a:fillRect/>
          </a:stretch>
        </p:blipFill>
        <p:spPr>
          <a:xfrm>
            <a:off x="1978214" y="2634267"/>
            <a:ext cx="6656950" cy="418968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969326" y="4177108"/>
                <a:ext cx="1474128"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969326" y="4177108"/>
                <a:ext cx="1474128" cy="39466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02566" y="3637811"/>
                <a:ext cx="1429871"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02566" y="3637811"/>
                <a:ext cx="1429871" cy="39466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89550" y="276030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89550" y="2760301"/>
                <a:ext cx="418012" cy="403124"/>
              </a:xfrm>
              <a:prstGeom prst="rect">
                <a:avLst/>
              </a:prstGeom>
              <a:blipFill rotWithShape="0">
                <a:blip r:embed="rId7"/>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43792" y="587004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543792" y="5870044"/>
                <a:ext cx="418012" cy="403124"/>
              </a:xfrm>
              <a:prstGeom prst="rect">
                <a:avLst/>
              </a:prstGeom>
              <a:blipFill rotWithShape="0">
                <a:blip r:embed="rId8"/>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551074" y="343624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551074" y="3436249"/>
                <a:ext cx="418012" cy="403124"/>
              </a:xfrm>
              <a:prstGeom prst="rect">
                <a:avLst/>
              </a:prstGeom>
              <a:blipFill rotWithShape="0">
                <a:blip r:embed="rId9"/>
                <a:stretch>
                  <a:fillRect t="-22727" r="-22059"/>
                </a:stretch>
              </a:blipFill>
            </p:spPr>
            <p:txBody>
              <a:bodyPr/>
              <a:lstStyle/>
              <a:p>
                <a:r>
                  <a:rPr lang="en-US">
                    <a:noFill/>
                  </a:rPr>
                  <a:t> </a:t>
                </a:r>
              </a:p>
            </p:txBody>
          </p:sp>
        </mc:Fallback>
      </mc:AlternateContent>
    </p:spTree>
    <p:extLst>
      <p:ext uri="{BB962C8B-B14F-4D97-AF65-F5344CB8AC3E}">
        <p14:creationId xmlns:p14="http://schemas.microsoft.com/office/powerpoint/2010/main" val="1599358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55436" y="2080611"/>
            <a:ext cx="5758697" cy="4712242"/>
          </a:xfrm>
          <a:prstGeom prst="rect">
            <a:avLst/>
          </a:prstGeom>
        </p:spPr>
      </p:pic>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smtClean="0"/>
              <a:t>Barycentric coordinates are not </a:t>
            </a:r>
            <a:r>
              <a:rPr lang="en-US" dirty="0" err="1" smtClean="0"/>
              <a:t>Voronoi</a:t>
            </a:r>
            <a:r>
              <a:rPr lang="en-US" dirty="0" smtClean="0"/>
              <a:t> Regions!</a:t>
            </a:r>
            <a:endParaRPr lang="en-US" dirty="0"/>
          </a:p>
        </p:txBody>
      </p:sp>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272401" y="3820440"/>
                <a:ext cx="1340658"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72401" y="3820440"/>
                <a:ext cx="1340658" cy="3946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765666" y="4498401"/>
                <a:ext cx="1381091"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765666" y="4498401"/>
                <a:ext cx="1381091" cy="39466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00120" y="270197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000120" y="2701971"/>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13059" y="518232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13059" y="5182327"/>
                <a:ext cx="418012" cy="403124"/>
              </a:xfrm>
              <a:prstGeom prst="rect">
                <a:avLst/>
              </a:prstGeom>
              <a:blipFill rotWithShape="0">
                <a:blip r:embed="rId7"/>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24642" y="340015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624642" y="3400154"/>
                <a:ext cx="418012" cy="403124"/>
              </a:xfrm>
              <a:prstGeom prst="rect">
                <a:avLst/>
              </a:prstGeom>
              <a:blipFill rotWithShape="0">
                <a:blip r:embed="rId8"/>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26362" y="5665281"/>
                <a:ext cx="1383540"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26362" y="5665281"/>
                <a:ext cx="1383540" cy="39466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05731" y="6232374"/>
                <a:ext cx="1424802"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05731" y="6232374"/>
                <a:ext cx="1424802" cy="39466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80622" y="6054774"/>
                <a:ext cx="5753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&amp;&amp;</m:t>
                      </m:r>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080622" y="6054774"/>
                <a:ext cx="575319" cy="369332"/>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5784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05430" y="2647355"/>
            <a:ext cx="6720471" cy="3109599"/>
          </a:xfrm>
          <a:prstGeom prst="rect">
            <a:avLst/>
          </a:prstGeom>
        </p:spPr>
      </p:pic>
      <p:sp>
        <p:nvSpPr>
          <p:cNvPr id="26" name="Content Placeholder 2"/>
          <p:cNvSpPr>
            <a:spLocks noGrp="1"/>
          </p:cNvSpPr>
          <p:nvPr>
            <p:ph idx="1"/>
          </p:nvPr>
        </p:nvSpPr>
        <p:spPr>
          <a:xfrm>
            <a:off x="838200" y="1576138"/>
            <a:ext cx="10515600" cy="5137484"/>
          </a:xfrm>
        </p:spPr>
        <p:txBody>
          <a:bodyPr>
            <a:normAutofit/>
          </a:bodyPr>
          <a:lstStyle/>
          <a:p>
            <a:pPr marL="0" indent="0">
              <a:buNone/>
            </a:pPr>
            <a:r>
              <a:rPr lang="en-US" dirty="0"/>
              <a:t>Barycentric coordinates are not </a:t>
            </a:r>
            <a:r>
              <a:rPr lang="en-US" dirty="0" err="1"/>
              <a:t>Voronoi</a:t>
            </a:r>
            <a:r>
              <a:rPr lang="en-US" dirty="0"/>
              <a:t> Regions!</a:t>
            </a:r>
          </a:p>
        </p:txBody>
      </p:sp>
      <p:sp>
        <p:nvSpPr>
          <p:cNvPr id="2" name="Title 1"/>
          <p:cNvSpPr>
            <a:spLocks noGrp="1"/>
          </p:cNvSpPr>
          <p:nvPr>
            <p:ph type="title"/>
          </p:nvPr>
        </p:nvSpPr>
        <p:spPr>
          <a:xfrm>
            <a:off x="838199" y="365125"/>
            <a:ext cx="10976812" cy="1325563"/>
          </a:xfrm>
        </p:spPr>
        <p:txBody>
          <a:bodyPr/>
          <a:lstStyle/>
          <a:p>
            <a:r>
              <a:rPr lang="en-US" dirty="0" smtClean="0"/>
              <a:t>Understanding Triangle Barycentric Coordinates</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080622" y="4171274"/>
                <a:ext cx="1340658"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0622" y="4171274"/>
                <a:ext cx="1340658" cy="3946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79198" y="3968720"/>
                <a:ext cx="1381091"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179198" y="3968720"/>
                <a:ext cx="1381091" cy="39466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09783" y="298592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109783" y="298592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528125" y="408995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528125" y="4089959"/>
                <a:ext cx="418012" cy="403124"/>
              </a:xfrm>
              <a:prstGeom prst="rect">
                <a:avLst/>
              </a:prstGeom>
              <a:blipFill rotWithShape="0">
                <a:blip r:embed="rId7"/>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0738" y="296134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660738" y="2961343"/>
                <a:ext cx="418012" cy="403124"/>
              </a:xfrm>
              <a:prstGeom prst="rect">
                <a:avLst/>
              </a:prstGeom>
              <a:blipFill rotWithShape="0">
                <a:blip r:embed="rId8"/>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56567" y="4761339"/>
                <a:ext cx="1383540"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256567" y="4761339"/>
                <a:ext cx="1383540" cy="39466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35936" y="5328432"/>
                <a:ext cx="1424802"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35936" y="5328432"/>
                <a:ext cx="1424802" cy="39466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10827" y="5150832"/>
                <a:ext cx="5753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&amp;&amp;</m:t>
                      </m:r>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610827" y="5150832"/>
                <a:ext cx="575319" cy="369332"/>
              </a:xfrm>
              <a:prstGeom prst="rect">
                <a:avLst/>
              </a:prstGeom>
              <a:blipFill rotWithShape="0">
                <a:blip r:embed="rId11"/>
                <a:stretch>
                  <a:fillRect/>
                </a:stretch>
              </a:blipFill>
            </p:spPr>
            <p:txBody>
              <a:bodyPr/>
              <a:lstStyle/>
              <a:p>
                <a:r>
                  <a:rPr lang="en-US">
                    <a:noFill/>
                  </a:rPr>
                  <a:t> </a:t>
                </a:r>
              </a:p>
            </p:txBody>
          </p:sp>
        </mc:Fallback>
      </mc:AlternateContent>
      <p:sp>
        <p:nvSpPr>
          <p:cNvPr id="14" name="Content Placeholder 2"/>
          <p:cNvSpPr txBox="1">
            <a:spLocks/>
          </p:cNvSpPr>
          <p:nvPr/>
        </p:nvSpPr>
        <p:spPr>
          <a:xfrm>
            <a:off x="2675449" y="6089343"/>
            <a:ext cx="6180431" cy="526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*Remember their proportional to the sub-triangle area</a:t>
            </a:r>
            <a:endParaRPr lang="en-US" sz="2000" dirty="0"/>
          </a:p>
        </p:txBody>
      </p:sp>
    </p:spTree>
    <p:extLst>
      <p:ext uri="{BB962C8B-B14F-4D97-AF65-F5344CB8AC3E}">
        <p14:creationId xmlns:p14="http://schemas.microsoft.com/office/powerpoint/2010/main" val="404889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2890308" y="2084765"/>
            <a:ext cx="5280797" cy="4018560"/>
          </a:xfrm>
          <a:prstGeom prst="rect">
            <a:avLst/>
          </a:prstGeom>
        </p:spPr>
      </p:pic>
      <p:sp>
        <p:nvSpPr>
          <p:cNvPr id="26" name="Content Placeholder 2"/>
          <p:cNvSpPr>
            <a:spLocks noGrp="1"/>
          </p:cNvSpPr>
          <p:nvPr>
            <p:ph idx="1"/>
          </p:nvPr>
        </p:nvSpPr>
        <p:spPr>
          <a:xfrm>
            <a:off x="838200" y="1576138"/>
            <a:ext cx="10515600" cy="590366"/>
          </a:xfrm>
        </p:spPr>
        <p:txBody>
          <a:bodyPr>
            <a:normAutofit/>
          </a:bodyPr>
          <a:lstStyle/>
          <a:p>
            <a:pPr marL="0" indent="0">
              <a:buNone/>
            </a:pPr>
            <a:r>
              <a:rPr lang="en-US" dirty="0" smtClean="0"/>
              <a:t>Combine line and triangle coordinates to identify edge regions</a:t>
            </a:r>
            <a:endParaRPr lang="en-US" dirty="0"/>
          </a:p>
        </p:txBody>
      </p:sp>
      <p:sp>
        <p:nvSpPr>
          <p:cNvPr id="2" name="Title 1"/>
          <p:cNvSpPr>
            <a:spLocks noGrp="1"/>
          </p:cNvSpPr>
          <p:nvPr>
            <p:ph type="title"/>
          </p:nvPr>
        </p:nvSpPr>
        <p:spPr>
          <a:xfrm>
            <a:off x="838199" y="365125"/>
            <a:ext cx="10976812" cy="1325563"/>
          </a:xfrm>
        </p:spPr>
        <p:txBody>
          <a:bodyPr/>
          <a:lstStyle/>
          <a:p>
            <a:r>
              <a:rPr lang="en-US" dirty="0"/>
              <a:t>Closest Point to Triangle – Edge Regions</a:t>
            </a:r>
          </a:p>
        </p:txBody>
      </p:sp>
      <mc:AlternateContent xmlns:mc="http://schemas.openxmlformats.org/markup-compatibility/2006" xmlns:a14="http://schemas.microsoft.com/office/drawing/2010/main">
        <mc:Choice Requires="a14">
          <p:sp>
            <p:nvSpPr>
              <p:cNvPr id="10" name="TextBox 9"/>
              <p:cNvSpPr txBox="1"/>
              <p:nvPr/>
            </p:nvSpPr>
            <p:spPr>
              <a:xfrm>
                <a:off x="4000120" y="270197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000120" y="2701971"/>
                <a:ext cx="418012" cy="403124"/>
              </a:xfrm>
              <a:prstGeom prst="rect">
                <a:avLst/>
              </a:prstGeom>
              <a:blipFill rotWithShape="0">
                <a:blip r:embed="rId4"/>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13059" y="518232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13059" y="5182327"/>
                <a:ext cx="418012" cy="403124"/>
              </a:xfrm>
              <a:prstGeom prst="rect">
                <a:avLst/>
              </a:prstGeom>
              <a:blipFill rotWithShape="0">
                <a:blip r:embed="rId5"/>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24642" y="340015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624642" y="3400154"/>
                <a:ext cx="418012" cy="403124"/>
              </a:xfrm>
              <a:prstGeom prst="rect">
                <a:avLst/>
              </a:prstGeom>
              <a:blipFill rotWithShape="0">
                <a:blip r:embed="rId6"/>
                <a:stretch>
                  <a:fillRect t="-22727" r="-22059"/>
                </a:stretch>
              </a:blipFill>
            </p:spPr>
            <p:txBody>
              <a:bodyPr/>
              <a:lstStyle/>
              <a:p>
                <a:r>
                  <a:rPr lang="en-US">
                    <a:noFill/>
                  </a:rPr>
                  <a:t> </a:t>
                </a:r>
              </a:p>
            </p:txBody>
          </p:sp>
        </mc:Fallback>
      </mc:AlternateContent>
      <p:grpSp>
        <p:nvGrpSpPr>
          <p:cNvPr id="5" name="Group 4"/>
          <p:cNvGrpSpPr/>
          <p:nvPr/>
        </p:nvGrpSpPr>
        <p:grpSpPr>
          <a:xfrm>
            <a:off x="3191408" y="3803278"/>
            <a:ext cx="1421651" cy="907366"/>
            <a:chOff x="2972416" y="3552820"/>
            <a:chExt cx="1421651" cy="907366"/>
          </a:xfrm>
        </p:grpSpPr>
        <mc:AlternateContent xmlns:mc="http://schemas.openxmlformats.org/markup-compatibility/2006" xmlns:a14="http://schemas.microsoft.com/office/drawing/2010/main">
          <mc:Choice Requires="a14">
            <p:sp>
              <p:nvSpPr>
                <p:cNvPr id="7" name="TextBox 6"/>
                <p:cNvSpPr txBox="1"/>
                <p:nvPr/>
              </p:nvSpPr>
              <p:spPr>
                <a:xfrm>
                  <a:off x="2972416" y="4065526"/>
                  <a:ext cx="1373526"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972416" y="4065526"/>
                  <a:ext cx="1373526" cy="39466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171159" y="3552820"/>
                  <a:ext cx="1198847"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171159" y="3552820"/>
                  <a:ext cx="1198847" cy="39466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147095" y="3821433"/>
                  <a:ext cx="1246972"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147095" y="3821433"/>
                  <a:ext cx="1246972" cy="394660"/>
                </a:xfrm>
                <a:prstGeom prst="rect">
                  <a:avLst/>
                </a:prstGeom>
                <a:blipFill rotWithShape="0">
                  <a:blip r:embed="rId9"/>
                  <a:stretch>
                    <a:fillRect/>
                  </a:stretch>
                </a:blipFill>
              </p:spPr>
              <p:txBody>
                <a:bodyPr/>
                <a:lstStyle/>
                <a:p>
                  <a:r>
                    <a:rPr lang="en-US">
                      <a:noFill/>
                    </a:rPr>
                    <a:t> </a:t>
                  </a:r>
                </a:p>
              </p:txBody>
            </p:sp>
          </mc:Fallback>
        </mc:AlternateContent>
      </p:grpSp>
      <p:sp>
        <p:nvSpPr>
          <p:cNvPr id="13" name="Content Placeholder 2"/>
          <p:cNvSpPr txBox="1">
            <a:spLocks/>
          </p:cNvSpPr>
          <p:nvPr/>
        </p:nvSpPr>
        <p:spPr>
          <a:xfrm>
            <a:off x="2310062" y="6189368"/>
            <a:ext cx="7571875" cy="610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Barycentric coordinates are not </a:t>
            </a:r>
            <a:r>
              <a:rPr lang="en-US" dirty="0" err="1" smtClean="0"/>
              <a:t>Voronoi</a:t>
            </a:r>
            <a:r>
              <a:rPr lang="en-US" dirty="0" smtClean="0"/>
              <a:t> Regions!</a:t>
            </a:r>
            <a:endParaRPr lang="en-US" dirty="0"/>
          </a:p>
        </p:txBody>
      </p:sp>
    </p:spTree>
    <p:extLst>
      <p:ext uri="{BB962C8B-B14F-4D97-AF65-F5344CB8AC3E}">
        <p14:creationId xmlns:p14="http://schemas.microsoft.com/office/powerpoint/2010/main" val="117273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Closest Point to </a:t>
            </a:r>
            <a:r>
              <a:rPr lang="en-US" dirty="0" smtClean="0"/>
              <a:t>Tetrahedron</a:t>
            </a:r>
            <a:endParaRPr lang="en-US" dirty="0"/>
          </a:p>
        </p:txBody>
      </p:sp>
      <p:sp>
        <p:nvSpPr>
          <p:cNvPr id="9" name="Content Placeholder 8"/>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15 </a:t>
            </a:r>
            <a:r>
              <a:rPr lang="en-US" dirty="0" err="1" smtClean="0"/>
              <a:t>voronoi</a:t>
            </a:r>
            <a:r>
              <a:rPr lang="en-US" dirty="0" smtClean="0"/>
              <a:t> regions: 4 points, 6 edges, 4 faces, 1 tetrahedron</a:t>
            </a:r>
            <a:endParaRPr lang="en-US" dirty="0"/>
          </a:p>
        </p:txBody>
      </p:sp>
      <p:pic>
        <p:nvPicPr>
          <p:cNvPr id="8" name="Picture 7"/>
          <p:cNvPicPr>
            <a:picLocks noChangeAspect="1"/>
          </p:cNvPicPr>
          <p:nvPr/>
        </p:nvPicPr>
        <p:blipFill>
          <a:blip r:embed="rId3"/>
          <a:stretch>
            <a:fillRect/>
          </a:stretch>
        </p:blipFill>
        <p:spPr>
          <a:xfrm>
            <a:off x="3977725" y="1825625"/>
            <a:ext cx="3108000" cy="3019832"/>
          </a:xfrm>
          <a:prstGeom prst="rect">
            <a:avLst/>
          </a:prstGeom>
        </p:spPr>
      </p:pic>
    </p:spTree>
    <p:extLst>
      <p:ext uri="{BB962C8B-B14F-4D97-AF65-F5344CB8AC3E}">
        <p14:creationId xmlns:p14="http://schemas.microsoft.com/office/powerpoint/2010/main" val="1311953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Closest Point to </a:t>
            </a:r>
            <a:r>
              <a:rPr lang="en-US" dirty="0" smtClean="0"/>
              <a:t>Tetrahedron – Point Regions</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a:bodyPr>
              <a:lstStyle/>
              <a:p>
                <a:pPr marL="0" indent="0">
                  <a:buNone/>
                </a:pPr>
                <a:r>
                  <a:rPr lang="en-US" dirty="0" smtClean="0"/>
                  <a:t>Combine all line coordinates just as before!</a:t>
                </a:r>
              </a:p>
              <a:p>
                <a:pPr marL="0" indent="0">
                  <a:buNone/>
                </a:pP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region if:</a:t>
                </a: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ub>
                    </m:sSub>
                    <m:r>
                      <a:rPr lang="en-US" b="0" i="1" smtClean="0">
                        <a:latin typeface="Cambria Math" panose="02040503050406030204" pitchFamily="18" charset="0"/>
                      </a:rPr>
                      <m:t>&lt;0 &amp;&amp;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sub>
                    </m:sSub>
                    <m:r>
                      <a:rPr lang="en-US" b="0" i="1" smtClean="0">
                        <a:latin typeface="Cambria Math" panose="02040503050406030204" pitchFamily="18" charset="0"/>
                      </a:rPr>
                      <m:t>&lt;0 &amp;&amp;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sub>
                    </m:sSub>
                    <m:r>
                      <a:rPr lang="en-US" b="0" i="1" smtClean="0">
                        <a:latin typeface="Cambria Math" panose="02040503050406030204" pitchFamily="18" charset="0"/>
                      </a:rPr>
                      <m:t>&lt;0</m:t>
                    </m:r>
                  </m:oMath>
                </a14:m>
                <a:r>
                  <a:rPr lang="en-US" dirty="0" smtClean="0"/>
                  <a:t>.</a:t>
                </a:r>
              </a:p>
              <a:p>
                <a:pPr marL="0" indent="0">
                  <a:buNone/>
                </a:pP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r>
                  <a:rPr lang="en-US" dirty="0" smtClean="0"/>
                  <a:t> region if:</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ub>
                    </m:sSub>
                    <m:r>
                      <a:rPr lang="en-US" i="1">
                        <a:latin typeface="Cambria Math" panose="02040503050406030204" pitchFamily="18" charset="0"/>
                      </a:rPr>
                      <m:t>&lt;0 &amp;&amp; </m:t>
                    </m:r>
                    <m:sSub>
                      <m:sSubPr>
                        <m:ctrlPr>
                          <a:rPr lang="en-US" i="1">
                            <a:latin typeface="Cambria Math" panose="02040503050406030204" pitchFamily="18" charset="0"/>
                          </a:rPr>
                        </m:ctrlPr>
                      </m:sSubPr>
                      <m:e>
                        <m:r>
                          <a:rPr lang="en-US" b="0" i="1" smtClean="0">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ub>
                    </m:sSub>
                    <m:r>
                      <a:rPr lang="en-US" i="1">
                        <a:latin typeface="Cambria Math" panose="02040503050406030204" pitchFamily="18" charset="0"/>
                      </a:rPr>
                      <m:t>&lt;0 &amp;&amp; </m:t>
                    </m:r>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sub>
                    </m:sSub>
                    <m:r>
                      <a:rPr lang="en-US" i="1">
                        <a:latin typeface="Cambria Math" panose="02040503050406030204" pitchFamily="18" charset="0"/>
                      </a:rPr>
                      <m:t>&lt;0</m:t>
                    </m:r>
                  </m:oMath>
                </a14:m>
                <a:r>
                  <a:rPr lang="en-US" dirty="0" smtClean="0"/>
                  <a:t>.</a:t>
                </a:r>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2550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Closest Point to </a:t>
            </a:r>
            <a:r>
              <a:rPr lang="en-US" dirty="0" smtClean="0"/>
              <a:t>Tetrahedron – Edge Regions</a:t>
            </a:r>
            <a:endParaRPr lang="en-US" dirty="0"/>
          </a:p>
        </p:txBody>
      </p:sp>
      <p:sp>
        <p:nvSpPr>
          <p:cNvPr id="9" name="Content Placeholder 8"/>
          <p:cNvSpPr>
            <a:spLocks noGrp="1"/>
          </p:cNvSpPr>
          <p:nvPr>
            <p:ph idx="1"/>
          </p:nvPr>
        </p:nvSpPr>
        <p:spPr/>
        <p:txBody>
          <a:bodyPr>
            <a:normAutofit/>
          </a:bodyPr>
          <a:lstStyle/>
          <a:p>
            <a:pPr marL="0" indent="0">
              <a:buNone/>
            </a:pPr>
            <a:r>
              <a:rPr lang="en-US" dirty="0" smtClean="0"/>
              <a:t>Edge regions are the trickiest to visualize and understand</a:t>
            </a:r>
          </a:p>
        </p:txBody>
      </p:sp>
      <p:pic>
        <p:nvPicPr>
          <p:cNvPr id="3" name="Picture 2"/>
          <p:cNvPicPr>
            <a:picLocks noChangeAspect="1"/>
          </p:cNvPicPr>
          <p:nvPr/>
        </p:nvPicPr>
        <p:blipFill>
          <a:blip r:embed="rId3"/>
          <a:stretch>
            <a:fillRect/>
          </a:stretch>
        </p:blipFill>
        <p:spPr>
          <a:xfrm>
            <a:off x="1239253" y="3072075"/>
            <a:ext cx="2719135" cy="2660811"/>
          </a:xfrm>
          <a:prstGeom prst="rect">
            <a:avLst/>
          </a:prstGeom>
        </p:spPr>
      </p:pic>
      <p:sp>
        <p:nvSpPr>
          <p:cNvPr id="6" name="TextBox 5"/>
          <p:cNvSpPr txBox="1"/>
          <p:nvPr/>
        </p:nvSpPr>
        <p:spPr>
          <a:xfrm>
            <a:off x="2052763" y="2264184"/>
            <a:ext cx="1381091" cy="369332"/>
          </a:xfrm>
          <a:prstGeom prst="rect">
            <a:avLst/>
          </a:prstGeom>
          <a:noFill/>
        </p:spPr>
        <p:txBody>
          <a:bodyPr wrap="square" rtlCol="0">
            <a:spAutoFit/>
          </a:bodyPr>
          <a:lstStyle/>
          <a:p>
            <a:r>
              <a:rPr lang="en-US" dirty="0" smtClean="0"/>
              <a:t>Top View</a:t>
            </a:r>
            <a:endParaRPr lang="en-US" dirty="0">
              <a:solidFill>
                <a:schemeClr val="tx1"/>
              </a:solidFill>
            </a:endParaRPr>
          </a:p>
        </p:txBody>
      </p:sp>
      <p:sp>
        <p:nvSpPr>
          <p:cNvPr id="7" name="TextBox 6"/>
          <p:cNvSpPr txBox="1"/>
          <p:nvPr/>
        </p:nvSpPr>
        <p:spPr>
          <a:xfrm>
            <a:off x="7855268" y="2264184"/>
            <a:ext cx="1381091" cy="369332"/>
          </a:xfrm>
          <a:prstGeom prst="rect">
            <a:avLst/>
          </a:prstGeom>
          <a:noFill/>
        </p:spPr>
        <p:txBody>
          <a:bodyPr wrap="square" rtlCol="0">
            <a:spAutoFit/>
          </a:bodyPr>
          <a:lstStyle/>
          <a:p>
            <a:r>
              <a:rPr lang="en-US" dirty="0" smtClean="0"/>
              <a:t>Side View</a:t>
            </a: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3027649" y="5389687"/>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27649" y="5389687"/>
                <a:ext cx="538552" cy="404791"/>
              </a:xfrm>
              <a:prstGeom prst="rect">
                <a:avLst/>
              </a:prstGeom>
              <a:blipFill rotWithShape="0">
                <a:blip r:embed="rId4"/>
                <a:stretch>
                  <a:fillRect t="-22388" r="-26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329544" y="2710542"/>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329544" y="2710542"/>
                <a:ext cx="538552" cy="404791"/>
              </a:xfrm>
              <a:prstGeom prst="rect">
                <a:avLst/>
              </a:prstGeom>
              <a:blipFill rotWithShape="0">
                <a:blip r:embed="rId5"/>
                <a:stretch>
                  <a:fillRect t="-22727" r="-26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17576" y="3865946"/>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17576" y="3865946"/>
                <a:ext cx="538552" cy="404791"/>
              </a:xfrm>
              <a:prstGeom prst="rect">
                <a:avLst/>
              </a:prstGeom>
              <a:blipFill rotWithShape="0">
                <a:blip r:embed="rId6"/>
                <a:stretch>
                  <a:fillRect t="-22388" r="-26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20889" y="3865946"/>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20889" y="3865946"/>
                <a:ext cx="538552" cy="404791"/>
              </a:xfrm>
              <a:prstGeom prst="rect">
                <a:avLst/>
              </a:prstGeom>
              <a:blipFill rotWithShape="0">
                <a:blip r:embed="rId7"/>
                <a:stretch>
                  <a:fillRect t="-22388" r="-25000"/>
                </a:stretch>
              </a:blipFill>
            </p:spPr>
            <p:txBody>
              <a:bodyPr/>
              <a:lstStyle/>
              <a:p>
                <a:r>
                  <a:rPr lang="en-US">
                    <a:noFill/>
                  </a:rPr>
                  <a:t> </a:t>
                </a:r>
              </a:p>
            </p:txBody>
          </p:sp>
        </mc:Fallback>
      </mc:AlternateContent>
      <p:sp>
        <p:nvSpPr>
          <p:cNvPr id="13" name="TextBox 12"/>
          <p:cNvSpPr txBox="1"/>
          <p:nvPr/>
        </p:nvSpPr>
        <p:spPr>
          <a:xfrm>
            <a:off x="1356128" y="5889420"/>
            <a:ext cx="2669066" cy="369332"/>
          </a:xfrm>
          <a:prstGeom prst="rect">
            <a:avLst/>
          </a:prstGeom>
          <a:noFill/>
        </p:spPr>
        <p:txBody>
          <a:bodyPr wrap="square" rtlCol="0">
            <a:spAutoFit/>
          </a:bodyPr>
          <a:lstStyle/>
          <a:p>
            <a:r>
              <a:rPr lang="en-US" dirty="0" smtClean="0"/>
              <a:t>Within the “infinite line” :</a:t>
            </a:r>
            <a:endParaRPr lang="en-US"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1398775" y="6171445"/>
                <a:ext cx="2559613" cy="394660"/>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sub>
                    </m:sSub>
                    <m:r>
                      <a:rPr lang="en-US" i="1">
                        <a:latin typeface="Cambria Math" panose="02040503050406030204" pitchFamily="18" charset="0"/>
                      </a:rPr>
                      <m:t>&gt;0</m:t>
                    </m:r>
                  </m:oMath>
                </a14:m>
                <a:r>
                  <a:rPr lang="en-US" dirty="0" smtClean="0"/>
                  <a:t> &amp;&amp;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sub>
                    </m:sSub>
                    <m:r>
                      <a:rPr lang="en-US" i="1">
                        <a:latin typeface="Cambria Math" panose="02040503050406030204" pitchFamily="18" charset="0"/>
                      </a:rPr>
                      <m:t>&gt;0</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398775" y="6171445"/>
                <a:ext cx="2559613" cy="394660"/>
              </a:xfrm>
              <a:prstGeom prst="rect">
                <a:avLst/>
              </a:prstGeom>
              <a:blipFill rotWithShape="0">
                <a:blip r:embed="rId8"/>
                <a:stretch>
                  <a:fillRect t="-6154" b="-18462"/>
                </a:stretch>
              </a:blipFill>
            </p:spPr>
            <p:txBody>
              <a:bodyPr/>
              <a:lstStyle/>
              <a:p>
                <a:r>
                  <a:rPr lang="en-US">
                    <a:noFill/>
                  </a:rPr>
                  <a:t> </a:t>
                </a:r>
              </a:p>
            </p:txBody>
          </p:sp>
        </mc:Fallback>
      </mc:AlternateContent>
      <p:grpSp>
        <p:nvGrpSpPr>
          <p:cNvPr id="23" name="Group 22"/>
          <p:cNvGrpSpPr/>
          <p:nvPr/>
        </p:nvGrpSpPr>
        <p:grpSpPr>
          <a:xfrm>
            <a:off x="5722397" y="2529759"/>
            <a:ext cx="6032456" cy="3457891"/>
            <a:chOff x="5731229" y="2808407"/>
            <a:chExt cx="6032456" cy="3457891"/>
          </a:xfrm>
        </p:grpSpPr>
        <mc:AlternateContent xmlns:mc="http://schemas.openxmlformats.org/markup-compatibility/2006" xmlns:a14="http://schemas.microsoft.com/office/drawing/2010/main">
          <mc:Choice Requires="a14">
            <p:sp>
              <p:nvSpPr>
                <p:cNvPr id="16" name="TextBox 15"/>
                <p:cNvSpPr txBox="1"/>
                <p:nvPr/>
              </p:nvSpPr>
              <p:spPr>
                <a:xfrm>
                  <a:off x="5731229" y="586317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731229" y="5863174"/>
                  <a:ext cx="418012" cy="403124"/>
                </a:xfrm>
                <a:prstGeom prst="rect">
                  <a:avLst/>
                </a:prstGeom>
                <a:blipFill rotWithShape="0">
                  <a:blip r:embed="rId9"/>
                  <a:stretch>
                    <a:fillRect t="-22727" r="-23529"/>
                  </a:stretch>
                </a:blipFill>
              </p:spPr>
              <p:txBody>
                <a:bodyPr/>
                <a:lstStyle/>
                <a:p>
                  <a:r>
                    <a:rPr lang="en-US">
                      <a:noFill/>
                    </a:rPr>
                    <a:t> </a:t>
                  </a:r>
                </a:p>
              </p:txBody>
            </p:sp>
          </mc:Fallback>
        </mc:AlternateContent>
        <p:pic>
          <p:nvPicPr>
            <p:cNvPr id="19" name="Picture 18"/>
            <p:cNvPicPr>
              <a:picLocks noChangeAspect="1"/>
            </p:cNvPicPr>
            <p:nvPr/>
          </p:nvPicPr>
          <p:blipFill>
            <a:blip r:embed="rId10"/>
            <a:stretch>
              <a:fillRect/>
            </a:stretch>
          </p:blipFill>
          <p:spPr>
            <a:xfrm>
              <a:off x="6049889" y="2808407"/>
              <a:ext cx="5342922" cy="3265679"/>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345673" y="4935271"/>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345673" y="4935271"/>
                  <a:ext cx="418012" cy="403124"/>
                </a:xfrm>
                <a:prstGeom prst="rect">
                  <a:avLst/>
                </a:prstGeom>
                <a:blipFill rotWithShape="0">
                  <a:blip r:embed="rId11"/>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396108" y="4532147"/>
                  <a:ext cx="840251"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 &amp; </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396108" y="4532147"/>
                  <a:ext cx="840251" cy="403124"/>
                </a:xfrm>
                <a:prstGeom prst="rect">
                  <a:avLst/>
                </a:prstGeom>
                <a:blipFill rotWithShape="0">
                  <a:blip r:embed="rId12"/>
                  <a:stretch>
                    <a:fillRect t="-22727" r="-28261"/>
                  </a:stretch>
                </a:blipFill>
              </p:spPr>
              <p:txBody>
                <a:bodyPr/>
                <a:lstStyle/>
                <a:p>
                  <a:r>
                    <a:rPr lang="en-US">
                      <a:noFill/>
                    </a:rPr>
                    <a:t> </a:t>
                  </a:r>
                </a:p>
              </p:txBody>
            </p:sp>
          </mc:Fallback>
        </mc:AlternateContent>
      </p:grpSp>
      <p:sp>
        <p:nvSpPr>
          <p:cNvPr id="20" name="TextBox 19"/>
          <p:cNvSpPr txBox="1"/>
          <p:nvPr/>
        </p:nvSpPr>
        <p:spPr>
          <a:xfrm>
            <a:off x="7022709" y="5885083"/>
            <a:ext cx="3569383" cy="369332"/>
          </a:xfrm>
          <a:prstGeom prst="rect">
            <a:avLst/>
          </a:prstGeom>
          <a:noFill/>
        </p:spPr>
        <p:txBody>
          <a:bodyPr wrap="square" rtlCol="0">
            <a:spAutoFit/>
          </a:bodyPr>
          <a:lstStyle/>
          <a:p>
            <a:r>
              <a:rPr lang="en-US" dirty="0" smtClean="0"/>
              <a:t>Also on the “back” of both triangles</a:t>
            </a:r>
            <a:endParaRPr lang="en-US" dirty="0">
              <a:solidFill>
                <a:schemeClr val="tx1"/>
              </a:solidFill>
            </a:endParaRPr>
          </a:p>
        </p:txBody>
      </p:sp>
      <mc:AlternateContent xmlns:mc="http://schemas.openxmlformats.org/markup-compatibility/2006" xmlns:a14="http://schemas.microsoft.com/office/drawing/2010/main">
        <mc:Choice Requires="a14">
          <p:sp>
            <p:nvSpPr>
              <p:cNvPr id="21" name="TextBox 20"/>
              <p:cNvSpPr txBox="1"/>
              <p:nvPr/>
            </p:nvSpPr>
            <p:spPr>
              <a:xfrm>
                <a:off x="7390981" y="6181471"/>
                <a:ext cx="2832837" cy="394660"/>
              </a:xfrm>
              <a:prstGeom prst="rect">
                <a:avLst/>
              </a:prstGeom>
              <a:noFill/>
            </p:spPr>
            <p:txBody>
              <a:bodyPr wrap="square" rtlCol="0">
                <a:spAutoFit/>
              </a:bodyPr>
              <a:lstStyle/>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sub>
                    </m:sSub>
                    <m:r>
                      <a:rPr lang="en-US" b="0" i="1" smtClean="0">
                        <a:solidFill>
                          <a:schemeClr val="tx1"/>
                        </a:solidFill>
                        <a:latin typeface="Cambria Math" panose="02040503050406030204" pitchFamily="18" charset="0"/>
                      </a:rPr>
                      <m:t>&lt;0</m:t>
                    </m:r>
                  </m:oMath>
                </a14:m>
                <a:r>
                  <a:rPr lang="en-US" dirty="0" smtClean="0">
                    <a:solidFill>
                      <a:schemeClr val="tx1"/>
                    </a:solidFill>
                  </a:rPr>
                  <a:t> &amp;&amp;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sub>
                    </m:sSub>
                    <m:r>
                      <a:rPr lang="en-US" i="1">
                        <a:latin typeface="Cambria Math" panose="02040503050406030204" pitchFamily="18" charset="0"/>
                      </a:rPr>
                      <m:t>&lt;0</m:t>
                    </m:r>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390981" y="6181471"/>
                <a:ext cx="2832837" cy="394660"/>
              </a:xfrm>
              <a:prstGeom prst="rect">
                <a:avLst/>
              </a:prstGeom>
              <a:blipFill rotWithShape="0">
                <a:blip r:embed="rId13"/>
                <a:stretch>
                  <a:fillRect t="-6154" b="-18462"/>
                </a:stretch>
              </a:blipFill>
            </p:spPr>
            <p:txBody>
              <a:bodyPr/>
              <a:lstStyle/>
              <a:p>
                <a:r>
                  <a:rPr lang="en-US">
                    <a:noFill/>
                  </a:rPr>
                  <a:t> </a:t>
                </a:r>
              </a:p>
            </p:txBody>
          </p:sp>
        </mc:Fallback>
      </mc:AlternateContent>
    </p:spTree>
    <p:extLst>
      <p:ext uri="{BB962C8B-B14F-4D97-AF65-F5344CB8AC3E}">
        <p14:creationId xmlns:p14="http://schemas.microsoft.com/office/powerpoint/2010/main" val="1709898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4743420" y="3382441"/>
            <a:ext cx="4057072" cy="2707546"/>
          </a:xfrm>
          <a:prstGeom prst="rect">
            <a:avLst/>
          </a:prstGeom>
        </p:spPr>
      </p:pic>
      <p:sp>
        <p:nvSpPr>
          <p:cNvPr id="2" name="Title 1"/>
          <p:cNvSpPr>
            <a:spLocks noGrp="1"/>
          </p:cNvSpPr>
          <p:nvPr>
            <p:ph type="title"/>
          </p:nvPr>
        </p:nvSpPr>
        <p:spPr>
          <a:xfrm>
            <a:off x="838200" y="365125"/>
            <a:ext cx="10772274" cy="1325563"/>
          </a:xfrm>
        </p:spPr>
        <p:txBody>
          <a:bodyPr>
            <a:normAutofit/>
          </a:bodyPr>
          <a:lstStyle/>
          <a:p>
            <a:r>
              <a:rPr lang="en-US" dirty="0"/>
              <a:t>Closest Point to </a:t>
            </a:r>
            <a:r>
              <a:rPr lang="en-US" dirty="0" smtClean="0"/>
              <a:t>Tetrahedron – Triangle Regions</a:t>
            </a:r>
            <a:endParaRPr lang="en-US" dirty="0"/>
          </a:p>
        </p:txBody>
      </p:sp>
      <p:sp>
        <p:nvSpPr>
          <p:cNvPr id="9" name="Content Placeholder 8"/>
          <p:cNvSpPr>
            <a:spLocks noGrp="1"/>
          </p:cNvSpPr>
          <p:nvPr>
            <p:ph idx="1"/>
          </p:nvPr>
        </p:nvSpPr>
        <p:spPr/>
        <p:txBody>
          <a:bodyPr>
            <a:normAutofit/>
          </a:bodyPr>
          <a:lstStyle/>
          <a:p>
            <a:pPr marL="0" indent="0">
              <a:buNone/>
            </a:pPr>
            <a:r>
              <a:rPr lang="en-US" dirty="0" smtClean="0"/>
              <a:t>Two rules for being inside a triangle’s region:</a:t>
            </a:r>
          </a:p>
          <a:p>
            <a:pPr marL="0" indent="0">
              <a:buNone/>
            </a:pPr>
            <a:r>
              <a:rPr lang="en-US" dirty="0" smtClean="0"/>
              <a:t>1. The projection has to be within the triangle</a:t>
            </a:r>
          </a:p>
        </p:txBody>
      </p:sp>
      <mc:AlternateContent xmlns:mc="http://schemas.openxmlformats.org/markup-compatibility/2006" xmlns:a14="http://schemas.microsoft.com/office/drawing/2010/main">
        <mc:Choice Requires="a14">
          <p:sp>
            <p:nvSpPr>
              <p:cNvPr id="8" name="TextBox 7"/>
              <p:cNvSpPr txBox="1"/>
              <p:nvPr/>
            </p:nvSpPr>
            <p:spPr>
              <a:xfrm>
                <a:off x="5135298" y="5996506"/>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135298" y="5996506"/>
                <a:ext cx="538552" cy="404791"/>
              </a:xfrm>
              <a:prstGeom prst="rect">
                <a:avLst/>
              </a:prstGeom>
              <a:blipFill rotWithShape="0">
                <a:blip r:embed="rId4"/>
                <a:stretch>
                  <a:fillRect t="-22727" r="-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374716" y="3271976"/>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374716" y="3271976"/>
                <a:ext cx="538552" cy="404791"/>
              </a:xfrm>
              <a:prstGeom prst="rect">
                <a:avLst/>
              </a:prstGeom>
              <a:blipFill rotWithShape="0">
                <a:blip r:embed="rId5"/>
                <a:stretch>
                  <a:fillRect t="-22727" r="-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706872" y="3798898"/>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06872" y="3798898"/>
                <a:ext cx="538552" cy="404791"/>
              </a:xfrm>
              <a:prstGeom prst="rect">
                <a:avLst/>
              </a:prstGeom>
              <a:blipFill rotWithShape="0">
                <a:blip r:embed="rId6"/>
                <a:stretch>
                  <a:fillRect t="-22388" r="-24719"/>
                </a:stretch>
              </a:blipFill>
            </p:spPr>
            <p:txBody>
              <a:bodyPr/>
              <a:lstStyle/>
              <a:p>
                <a:r>
                  <a:rPr lang="en-US">
                    <a:noFill/>
                  </a:rPr>
                  <a:t> </a:t>
                </a:r>
              </a:p>
            </p:txBody>
          </p:sp>
        </mc:Fallback>
      </mc:AlternateContent>
      <p:grpSp>
        <p:nvGrpSpPr>
          <p:cNvPr id="14" name="Group 13"/>
          <p:cNvGrpSpPr/>
          <p:nvPr/>
        </p:nvGrpSpPr>
        <p:grpSpPr>
          <a:xfrm>
            <a:off x="5673850" y="4034545"/>
            <a:ext cx="1421656" cy="886450"/>
            <a:chOff x="5238712" y="3428557"/>
            <a:chExt cx="1421656" cy="886450"/>
          </a:xfrm>
        </p:grpSpPr>
        <mc:AlternateContent xmlns:mc="http://schemas.openxmlformats.org/markup-compatibility/2006" xmlns:a14="http://schemas.microsoft.com/office/drawing/2010/main">
          <mc:Choice Requires="a14">
            <p:sp>
              <p:nvSpPr>
                <p:cNvPr id="24" name="TextBox 23"/>
                <p:cNvSpPr txBox="1"/>
                <p:nvPr/>
              </p:nvSpPr>
              <p:spPr>
                <a:xfrm>
                  <a:off x="5239032" y="3428557"/>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239032" y="3428557"/>
                  <a:ext cx="1409305" cy="39466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251063" y="3678138"/>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251063" y="3678138"/>
                  <a:ext cx="1409305" cy="39466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38712" y="3920347"/>
                  <a:ext cx="1409305"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238712" y="3920347"/>
                  <a:ext cx="1409305" cy="394660"/>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09369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Carathéodory's</a:t>
            </a:r>
            <a:r>
              <a:rPr lang="en-US" dirty="0"/>
              <a: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a:t>
                </a:r>
                <a:r>
                  <a:rPr lang="en-US" dirty="0"/>
                  <a:t>a convex hull in </a:t>
                </a:r>
                <a:r>
                  <a:rPr lang="en-US" dirty="0" smtClean="0"/>
                  <a:t>dimension </a:t>
                </a:r>
                <a14:m>
                  <m:oMath xmlns:m="http://schemas.openxmlformats.org/officeDocument/2006/math">
                    <m:r>
                      <a:rPr lang="en-US" b="0" i="1" smtClean="0">
                        <a:latin typeface="Cambria Math" panose="02040503050406030204" pitchFamily="18" charset="0"/>
                      </a:rPr>
                      <m:t>𝑑</m:t>
                    </m:r>
                  </m:oMath>
                </a14:m>
                <a:r>
                  <a:rPr lang="en-US" dirty="0" smtClean="0"/>
                  <a:t> contains </a:t>
                </a:r>
                <a:r>
                  <a:rPr lang="en-US" dirty="0"/>
                  <a:t>a point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smtClean="0"/>
                  <a:t> then </a:t>
                </a:r>
                <a:r>
                  <a:rPr lang="en-US" dirty="0"/>
                  <a:t>there is a subset of the convex hull that will contain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smtClean="0"/>
                  <a:t> that </a:t>
                </a:r>
                <a:r>
                  <a:rPr lang="en-US" dirty="0"/>
                  <a:t>consists of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oMath>
                </a14:m>
                <a:r>
                  <a:rPr lang="en-US" dirty="0" smtClean="0"/>
                  <a:t> or </a:t>
                </a:r>
                <a:r>
                  <a:rPr lang="en-US" dirty="0"/>
                  <a:t>fewer </a:t>
                </a:r>
                <a:r>
                  <a:rPr lang="en-US" dirty="0" smtClean="0"/>
                  <a:t>points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81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8165" y="3532929"/>
            <a:ext cx="5972343" cy="1897053"/>
          </a:xfrm>
          <a:prstGeom prst="rect">
            <a:avLst/>
          </a:prstGeom>
        </p:spPr>
      </p:pic>
      <p:sp>
        <p:nvSpPr>
          <p:cNvPr id="2" name="Title 1"/>
          <p:cNvSpPr>
            <a:spLocks noGrp="1"/>
          </p:cNvSpPr>
          <p:nvPr>
            <p:ph type="title"/>
          </p:nvPr>
        </p:nvSpPr>
        <p:spPr>
          <a:xfrm>
            <a:off x="838200" y="365125"/>
            <a:ext cx="10772274" cy="1325563"/>
          </a:xfrm>
        </p:spPr>
        <p:txBody>
          <a:bodyPr>
            <a:normAutofit/>
          </a:bodyPr>
          <a:lstStyle/>
          <a:p>
            <a:r>
              <a:rPr lang="en-US" dirty="0"/>
              <a:t>Closest Point to </a:t>
            </a:r>
            <a:r>
              <a:rPr lang="en-US" dirty="0" smtClean="0"/>
              <a:t>Tetrahedron – Triangle Regions</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a:bodyPr>
              <a:lstStyle/>
              <a:p>
                <a:pPr marL="0" indent="0">
                  <a:buNone/>
                </a:pPr>
                <a:r>
                  <a:rPr lang="en-US" dirty="0" smtClean="0"/>
                  <a:t>Two rules for being inside a triangle’s region:</a:t>
                </a:r>
              </a:p>
              <a:p>
                <a:pPr marL="0" indent="0">
                  <a:buNone/>
                </a:pPr>
                <a:r>
                  <a:rPr lang="en-US" dirty="0" smtClean="0"/>
                  <a:t>2.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must be on the positive side of the triangle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This can be computed 2 different ways</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885395" y="5121447"/>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885395" y="5121447"/>
                <a:ext cx="538552" cy="404791"/>
              </a:xfrm>
              <a:prstGeom prst="rect">
                <a:avLst/>
              </a:prstGeom>
              <a:blipFill rotWithShape="0">
                <a:blip r:embed="rId5"/>
                <a:stretch>
                  <a:fillRect t="-22388" r="-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835010" y="3234277"/>
                <a:ext cx="1015431" cy="404791"/>
              </a:xfrm>
              <a:prstGeom prst="rect">
                <a:avLst/>
              </a:prstGeom>
              <a:noFill/>
            </p:spPr>
            <p:txBody>
              <a:bodyPr wrap="square" rtlCol="0">
                <a:spAutoFit/>
              </a:bodyPr>
              <a:lstStyle/>
              <a:p>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a14:m>
                <a:r>
                  <a:rPr lang="en-US" dirty="0" smtClean="0">
                    <a:solidFill>
                      <a:schemeClr val="tx1"/>
                    </a:solidFill>
                  </a:rPr>
                  <a:t> &amp; </a:t>
                </a:r>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835010" y="3234277"/>
                <a:ext cx="1015431" cy="404791"/>
              </a:xfrm>
              <a:prstGeom prst="rect">
                <a:avLst/>
              </a:prstGeom>
              <a:blipFill rotWithShape="0">
                <a:blip r:embed="rId6"/>
                <a:stretch>
                  <a:fillRect t="-22727" r="-7186"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043106" y="4160887"/>
                <a:ext cx="538552"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9043106" y="4160887"/>
                <a:ext cx="538552" cy="404791"/>
              </a:xfrm>
              <a:prstGeom prst="rect">
                <a:avLst/>
              </a:prstGeom>
              <a:blipFill rotWithShape="0">
                <a:blip r:embed="rId7"/>
                <a:stretch>
                  <a:fillRect t="-22727" r="-247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50814" y="3532929"/>
                <a:ext cx="1015431" cy="39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e>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0</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50814" y="3532929"/>
                <a:ext cx="1015431" cy="39466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4982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pPr marL="0" indent="0">
              <a:buNone/>
            </a:pPr>
            <a:r>
              <a:rPr lang="en-US" dirty="0" smtClean="0"/>
              <a:t>Use the triangle’s normal, just be careful of its direction</a:t>
            </a:r>
          </a:p>
        </p:txBody>
      </p:sp>
      <p:sp>
        <p:nvSpPr>
          <p:cNvPr id="2" name="Title 1"/>
          <p:cNvSpPr>
            <a:spLocks noGrp="1"/>
          </p:cNvSpPr>
          <p:nvPr>
            <p:ph type="title"/>
          </p:nvPr>
        </p:nvSpPr>
        <p:spPr>
          <a:xfrm>
            <a:off x="838200" y="365125"/>
            <a:ext cx="10772274" cy="1325563"/>
          </a:xfrm>
        </p:spPr>
        <p:txBody>
          <a:bodyPr>
            <a:normAutofit/>
          </a:bodyPr>
          <a:lstStyle/>
          <a:p>
            <a:r>
              <a:rPr lang="en-US" dirty="0" smtClean="0"/>
              <a:t>Triangle Region Side: Test 1</a:t>
            </a:r>
            <a:endParaRPr lang="en-US" dirty="0"/>
          </a:p>
        </p:txBody>
      </p:sp>
      <p:sp>
        <p:nvSpPr>
          <p:cNvPr id="10" name="Text Box 2"/>
          <p:cNvSpPr txBox="1">
            <a:spLocks noChangeArrowheads="1"/>
          </p:cNvSpPr>
          <p:nvPr/>
        </p:nvSpPr>
        <p:spPr bwMode="auto">
          <a:xfrm>
            <a:off x="1645507" y="2517021"/>
            <a:ext cx="497186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2B91AF"/>
                </a:solidFill>
                <a:highlight>
                  <a:srgbClr val="FFFFFF"/>
                </a:highlight>
                <a:latin typeface="Consolas" panose="020B0609020204030204" pitchFamily="49" charset="0"/>
              </a:rPr>
              <a:t>Vector3</a:t>
            </a:r>
            <a:r>
              <a:rPr lang="en-US" sz="1400" dirty="0">
                <a:solidFill>
                  <a:srgbClr val="000000"/>
                </a:solidFill>
                <a:highlight>
                  <a:srgbClr val="FFFFFF"/>
                </a:highlight>
                <a:latin typeface="Consolas" panose="020B0609020204030204" pitchFamily="49" charset="0"/>
              </a:rPr>
              <a:t> normal = Math::Cross(p1 - p0, </a:t>
            </a:r>
            <a:r>
              <a:rPr lang="en-US" sz="1400" dirty="0" smtClean="0">
                <a:solidFill>
                  <a:srgbClr val="000000"/>
                </a:solidFill>
                <a:highlight>
                  <a:srgbClr val="FFFFFF"/>
                </a:highlight>
                <a:latin typeface="Consolas" panose="020B0609020204030204" pitchFamily="49" charset="0"/>
              </a:rPr>
              <a:t>p3 </a:t>
            </a:r>
            <a:r>
              <a:rPr lang="en-US" sz="1400" dirty="0">
                <a:solidFill>
                  <a:srgbClr val="000000"/>
                </a:solidFill>
                <a:highlight>
                  <a:srgbClr val="FFFFFF"/>
                </a:highlight>
                <a:latin typeface="Consolas" panose="020B0609020204030204" pitchFamily="49" charset="0"/>
              </a:rPr>
              <a:t>- p0);</a:t>
            </a:r>
          </a:p>
          <a:p>
            <a:r>
              <a:rPr lang="en-US" sz="1400" dirty="0">
                <a:solidFill>
                  <a:srgbClr val="008000"/>
                </a:solidFill>
                <a:highlight>
                  <a:srgbClr val="FFFFFF"/>
                </a:highlight>
                <a:latin typeface="Consolas" panose="020B0609020204030204" pitchFamily="49" charset="0"/>
              </a:rPr>
              <a:t>// Make sure the normal points outwards</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(Math::Dot(normal, </a:t>
            </a:r>
            <a:r>
              <a:rPr lang="en-US" sz="1400" dirty="0" smtClean="0">
                <a:solidFill>
                  <a:srgbClr val="000000"/>
                </a:solidFill>
                <a:highlight>
                  <a:srgbClr val="FFFFFF"/>
                </a:highlight>
                <a:latin typeface="Consolas" panose="020B0609020204030204" pitchFamily="49" charset="0"/>
              </a:rPr>
              <a:t>p2 </a:t>
            </a:r>
            <a:r>
              <a:rPr lang="en-US" sz="1400" dirty="0">
                <a:solidFill>
                  <a:srgbClr val="000000"/>
                </a:solidFill>
                <a:highlight>
                  <a:srgbClr val="FFFFFF"/>
                </a:highlight>
                <a:latin typeface="Consolas" panose="020B0609020204030204" pitchFamily="49" charset="0"/>
              </a:rPr>
              <a:t>- p0) &gt; 0)</a:t>
            </a:r>
          </a:p>
          <a:p>
            <a:r>
              <a:rPr lang="en-US" sz="1400" dirty="0">
                <a:solidFill>
                  <a:srgbClr val="000000"/>
                </a:solidFill>
                <a:highlight>
                  <a:srgbClr val="FFFFFF"/>
                </a:highlight>
                <a:latin typeface="Consolas" panose="020B0609020204030204" pitchFamily="49" charset="0"/>
              </a:rPr>
              <a:t>  normal </a:t>
            </a:r>
            <a:r>
              <a:rPr lang="en-US" sz="1400" dirty="0">
                <a:solidFill>
                  <a:srgbClr val="00808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Math::Dot(q - p0);</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76942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a:bodyPr>
              <a:lstStyle/>
              <a:p>
                <a:pPr marL="0" indent="0">
                  <a:buNone/>
                </a:pPr>
                <a:r>
                  <a:rPr lang="en-US" dirty="0" smtClean="0"/>
                  <a:t>Use barycentric coordinates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r>
                        <a:rPr lang="en-US" b="0" i="1" dirty="0" smtClean="0">
                          <a:latin typeface="Cambria Math" panose="02040503050406030204" pitchFamily="18" charset="0"/>
                        </a:rPr>
                        <m:t>𝑢</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𝐴</m:t>
                          </m:r>
                        </m:e>
                      </m:acc>
                      <m:r>
                        <a:rPr lang="en-US" b="0" i="1" dirty="0" smtClean="0">
                          <a:latin typeface="Cambria Math" panose="02040503050406030204" pitchFamily="18" charset="0"/>
                        </a:rPr>
                        <m:t>+</m:t>
                      </m:r>
                      <m:r>
                        <a:rPr lang="en-US" b="0" i="1" dirty="0" smtClean="0">
                          <a:latin typeface="Cambria Math" panose="02040503050406030204" pitchFamily="18" charset="0"/>
                        </a:rPr>
                        <m:t>𝑣</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r>
                        <a:rPr lang="en-US" b="0" i="1" dirty="0" smtClean="0">
                          <a:latin typeface="Cambria Math" panose="02040503050406030204" pitchFamily="18" charset="0"/>
                        </a:rPr>
                        <m:t>𝑤</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𝐶</m:t>
                          </m:r>
                        </m:e>
                      </m:acc>
                      <m:r>
                        <a:rPr lang="en-US" b="0" i="1" dirty="0" smtClean="0">
                          <a:latin typeface="Cambria Math" panose="02040503050406030204" pitchFamily="18" charset="0"/>
                        </a:rPr>
                        <m:t>+</m:t>
                      </m:r>
                      <m:r>
                        <a:rPr lang="en-US" b="0" i="1" dirty="0" smtClean="0">
                          <a:latin typeface="Cambria Math" panose="02040503050406030204" pitchFamily="18" charset="0"/>
                        </a:rPr>
                        <m:t>𝑡</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𝐷</m:t>
                          </m:r>
                        </m:e>
                      </m:acc>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𝐷</m:t>
                          </m:r>
                        </m:e>
                      </m:acc>
                      <m:r>
                        <a:rPr lang="en-US" b="0" i="1" dirty="0" smtClean="0">
                          <a:latin typeface="Cambria Math" panose="02040503050406030204" pitchFamily="18" charset="0"/>
                        </a:rPr>
                        <m:t>=</m:t>
                      </m:r>
                      <m:r>
                        <a:rPr lang="en-US" b="0" i="1" dirty="0" smtClean="0">
                          <a:latin typeface="Cambria Math" panose="02040503050406030204" pitchFamily="18" charset="0"/>
                        </a:rPr>
                        <m:t>𝑢</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𝐴</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𝐷</m:t>
                              </m:r>
                            </m:e>
                          </m:acc>
                        </m:e>
                      </m:d>
                      <m:r>
                        <a:rPr lang="en-US" b="0" i="1" dirty="0" smtClean="0">
                          <a:latin typeface="Cambria Math" panose="02040503050406030204" pitchFamily="18" charset="0"/>
                        </a:rPr>
                        <m:t>+</m:t>
                      </m:r>
                      <m:r>
                        <a:rPr lang="en-US" b="0" i="1" dirty="0" smtClean="0">
                          <a:latin typeface="Cambria Math" panose="02040503050406030204" pitchFamily="18" charset="0"/>
                        </a:rPr>
                        <m:t>𝑣</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𝐵</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𝐷</m:t>
                              </m:r>
                            </m:e>
                          </m:acc>
                        </m:e>
                      </m:d>
                      <m:r>
                        <a:rPr lang="en-US" b="0" i="1" dirty="0" smtClean="0">
                          <a:latin typeface="Cambria Math" panose="02040503050406030204" pitchFamily="18" charset="0"/>
                        </a:rPr>
                        <m:t>+</m:t>
                      </m:r>
                      <m:r>
                        <a:rPr lang="en-US" b="0" i="1" dirty="0" smtClean="0">
                          <a:latin typeface="Cambria Math" panose="02040503050406030204" pitchFamily="18" charset="0"/>
                        </a:rPr>
                        <m:t>𝑤</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𝐶</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𝐷</m:t>
                              </m:r>
                            </m:e>
                          </m:acc>
                        </m:e>
                      </m:d>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𝑃𝐷</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m>
                            <m:mPr>
                              <m:plcHide m:val="on"/>
                              <m:mcs>
                                <m:mc>
                                  <m:mcPr>
                                    <m:count m:val="3"/>
                                    <m:mcJc m:val="center"/>
                                  </m:mcPr>
                                </m:mc>
                              </m:mcs>
                              <m:ctrlPr>
                                <a:rPr lang="en-US" b="0" i="1" smtClean="0">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𝐴𝐷</m:t>
                                    </m:r>
                                  </m:e>
                                </m:acc>
                              </m:e>
                              <m:e>
                                <m:acc>
                                  <m:accPr>
                                    <m:chr m:val="⃗"/>
                                    <m:ctrlPr>
                                      <a:rPr lang="en-US" i="1">
                                        <a:latin typeface="Cambria Math" panose="02040503050406030204" pitchFamily="18" charset="0"/>
                                      </a:rPr>
                                    </m:ctrlPr>
                                  </m:accPr>
                                  <m:e>
                                    <m:r>
                                      <a:rPr lang="en-US" b="0" i="1" smtClean="0">
                                        <a:latin typeface="Cambria Math" panose="02040503050406030204" pitchFamily="18" charset="0"/>
                                      </a:rPr>
                                      <m:t>𝐵</m:t>
                                    </m:r>
                                    <m:r>
                                      <a:rPr lang="en-US" i="1">
                                        <a:latin typeface="Cambria Math" panose="02040503050406030204" pitchFamily="18" charset="0"/>
                                      </a:rPr>
                                      <m:t>𝐷</m:t>
                                    </m:r>
                                  </m:e>
                                </m:acc>
                              </m:e>
                              <m:e>
                                <m:acc>
                                  <m:accPr>
                                    <m:chr m:val="⃗"/>
                                    <m:ctrlPr>
                                      <a:rPr lang="en-US" i="1">
                                        <a:latin typeface="Cambria Math" panose="02040503050406030204" pitchFamily="18" charset="0"/>
                                      </a:rPr>
                                    </m:ctrlPr>
                                  </m:accPr>
                                  <m:e>
                                    <m:r>
                                      <a:rPr lang="en-US" b="0" i="1" smtClean="0">
                                        <a:latin typeface="Cambria Math" panose="02040503050406030204" pitchFamily="18" charset="0"/>
                                      </a:rPr>
                                      <m:t>𝐶</m:t>
                                    </m:r>
                                    <m:r>
                                      <a:rPr lang="en-US" i="1">
                                        <a:latin typeface="Cambria Math" panose="02040503050406030204" pitchFamily="18" charset="0"/>
                                      </a:rPr>
                                      <m:t>𝐷</m:t>
                                    </m:r>
                                  </m:e>
                                </m:acc>
                              </m:e>
                            </m:mr>
                          </m:m>
                        </m:e>
                      </m:d>
                      <m:d>
                        <m:dPr>
                          <m:ctrlPr>
                            <a:rPr lang="en-US" b="0" i="1" smtClean="0">
                              <a:latin typeface="Cambria Math" panose="02040503050406030204" pitchFamily="18" charset="0"/>
                            </a:rPr>
                          </m:ctrlPr>
                        </m:dPr>
                        <m:e>
                          <m:m>
                            <m:mPr>
                              <m:plcHide m:val="on"/>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𝑢</m:t>
                                </m:r>
                              </m:e>
                            </m:mr>
                            <m:mr>
                              <m:e>
                                <m:r>
                                  <a:rPr lang="en-US" b="0" i="1" smtClean="0">
                                    <a:latin typeface="Cambria Math" panose="02040503050406030204" pitchFamily="18" charset="0"/>
                                  </a:rPr>
                                  <m:t>𝑣</m:t>
                                </m:r>
                              </m:e>
                            </m:mr>
                            <m:mr>
                              <m:e>
                                <m:r>
                                  <a:rPr lang="en-US" b="0" i="1" smtClean="0">
                                    <a:latin typeface="Cambria Math" panose="02040503050406030204" pitchFamily="18" charset="0"/>
                                  </a:rPr>
                                  <m:t>𝑤</m:t>
                                </m:r>
                              </m:e>
                            </m:mr>
                          </m:m>
                        </m:e>
                      </m:d>
                    </m:oMath>
                    <m:oMath xmlns:m="http://schemas.openxmlformats.org/officeDocument/2006/math">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acc>
                                      <m:accPr>
                                        <m:chr m:val="⃗"/>
                                        <m:ctrlPr>
                                          <a:rPr lang="en-US" i="1">
                                            <a:latin typeface="Cambria Math" panose="02040503050406030204" pitchFamily="18" charset="0"/>
                                          </a:rPr>
                                        </m:ctrlPr>
                                      </m:accPr>
                                      <m:e>
                                        <m:r>
                                          <a:rPr lang="en-US" i="1">
                                            <a:latin typeface="Cambria Math" panose="02040503050406030204" pitchFamily="18" charset="0"/>
                                          </a:rPr>
                                          <m:t>𝐴𝐷</m:t>
                                        </m:r>
                                      </m:e>
                                    </m:acc>
                                  </m:e>
                                  <m:e>
                                    <m:acc>
                                      <m:accPr>
                                        <m:chr m:val="⃗"/>
                                        <m:ctrlPr>
                                          <a:rPr lang="en-US" i="1">
                                            <a:latin typeface="Cambria Math" panose="02040503050406030204" pitchFamily="18" charset="0"/>
                                          </a:rPr>
                                        </m:ctrlPr>
                                      </m:accPr>
                                      <m:e>
                                        <m:r>
                                          <a:rPr lang="en-US" i="1">
                                            <a:latin typeface="Cambria Math" panose="02040503050406030204" pitchFamily="18" charset="0"/>
                                          </a:rPr>
                                          <m:t>𝐵𝐷</m:t>
                                        </m:r>
                                      </m:e>
                                    </m:acc>
                                  </m:e>
                                  <m:e>
                                    <m:acc>
                                      <m:accPr>
                                        <m:chr m:val="⃗"/>
                                        <m:ctrlPr>
                                          <a:rPr lang="en-US" i="1">
                                            <a:latin typeface="Cambria Math" panose="02040503050406030204" pitchFamily="18" charset="0"/>
                                          </a:rPr>
                                        </m:ctrlPr>
                                      </m:accPr>
                                      <m:e>
                                        <m:r>
                                          <a:rPr lang="en-US" i="1">
                                            <a:latin typeface="Cambria Math" panose="02040503050406030204" pitchFamily="18" charset="0"/>
                                          </a:rPr>
                                          <m:t>𝐶𝐷</m:t>
                                        </m:r>
                                      </m:e>
                                    </m:acc>
                                  </m:e>
                                </m:mr>
                              </m:m>
                            </m:e>
                          </m:d>
                        </m:e>
                        <m:sup>
                          <m:r>
                            <a:rPr lang="en-US" b="0" i="1" smtClean="0">
                              <a:latin typeface="Cambria Math" panose="02040503050406030204" pitchFamily="18" charset="0"/>
                            </a:rPr>
                            <m:t>−1</m:t>
                          </m:r>
                        </m:sup>
                      </m:sSup>
                      <m:acc>
                        <m:accPr>
                          <m:chr m:val="⃗"/>
                          <m:ctrlPr>
                            <a:rPr lang="en-US" i="1">
                              <a:latin typeface="Cambria Math" panose="02040503050406030204" pitchFamily="18" charset="0"/>
                            </a:rPr>
                          </m:ctrlPr>
                        </m:accPr>
                        <m:e>
                          <m:r>
                            <a:rPr lang="en-US" i="1">
                              <a:latin typeface="Cambria Math" panose="02040503050406030204" pitchFamily="18" charset="0"/>
                            </a:rPr>
                            <m:t>𝑃𝐷</m:t>
                          </m:r>
                        </m:e>
                      </m:acc>
                      <m:r>
                        <a:rPr lang="en-US" i="1">
                          <a:latin typeface="Cambria Math" panose="02040503050406030204" pitchFamily="18" charset="0"/>
                        </a:rPr>
                        <m:t>=</m:t>
                      </m:r>
                      <m:d>
                        <m:dPr>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𝑢</m:t>
                                </m:r>
                              </m:e>
                            </m:mr>
                            <m:mr>
                              <m:e>
                                <m:r>
                                  <a:rPr lang="en-US" i="1">
                                    <a:latin typeface="Cambria Math" panose="02040503050406030204" pitchFamily="18" charset="0"/>
                                  </a:rPr>
                                  <m:t>𝑣</m:t>
                                </m:r>
                              </m:e>
                            </m:mr>
                            <m:mr>
                              <m:e>
                                <m:r>
                                  <a:rPr lang="en-US" i="1">
                                    <a:latin typeface="Cambria Math" panose="02040503050406030204" pitchFamily="18" charset="0"/>
                                  </a:rPr>
                                  <m:t>𝑤</m:t>
                                </m:r>
                              </m:e>
                            </m:mr>
                          </m:m>
                        </m:e>
                      </m:d>
                    </m:oMath>
                  </m:oMathPara>
                </a14:m>
                <a:endParaRPr lang="en-US" b="0" dirty="0" smtClean="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b="0" dirty="0" smtClean="0"/>
                  <a:t> is on the positive side of triangle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oMath>
                </a14:m>
                <a:r>
                  <a:rPr lang="en-US" b="0" dirty="0" smtClean="0"/>
                  <a:t> if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&lt;0</m:t>
                    </m:r>
                  </m:oMath>
                </a14:m>
                <a:r>
                  <a:rPr lang="en-US" b="0" dirty="0" smtClean="0"/>
                  <a:t/>
                </a:r>
                <a:br>
                  <a:rPr lang="en-US" b="0" dirty="0" smtClean="0"/>
                </a:br>
                <a:endParaRPr lang="en-US" b="0" dirty="0" smtClean="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2" name="Title 1"/>
          <p:cNvSpPr>
            <a:spLocks noGrp="1"/>
          </p:cNvSpPr>
          <p:nvPr>
            <p:ph type="title"/>
          </p:nvPr>
        </p:nvSpPr>
        <p:spPr>
          <a:xfrm>
            <a:off x="838200" y="365125"/>
            <a:ext cx="10772274" cy="1325563"/>
          </a:xfrm>
        </p:spPr>
        <p:txBody>
          <a:bodyPr>
            <a:normAutofit/>
          </a:bodyPr>
          <a:lstStyle/>
          <a:p>
            <a:r>
              <a:rPr lang="en-US" dirty="0" smtClean="0"/>
              <a:t>Triangle Region Side: Test 2</a:t>
            </a:r>
            <a:endParaRPr lang="en-US" dirty="0"/>
          </a:p>
        </p:txBody>
      </p:sp>
    </p:spTree>
    <p:extLst>
      <p:ext uri="{BB962C8B-B14F-4D97-AF65-F5344CB8AC3E}">
        <p14:creationId xmlns:p14="http://schemas.microsoft.com/office/powerpoint/2010/main" val="2182142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pPr marL="0" indent="0">
              <a:buNone/>
            </a:pPr>
            <a:r>
              <a:rPr lang="en-US" b="0" dirty="0" smtClean="0"/>
              <a:t>Either check if all of the tetrahedron’s coordinates are positive</a:t>
            </a:r>
          </a:p>
          <a:p>
            <a:pPr marL="0" indent="0">
              <a:buNone/>
            </a:pPr>
            <a:r>
              <a:rPr lang="en-US" dirty="0" smtClean="0"/>
              <a:t>Or test this last (process of elimination)</a:t>
            </a:r>
            <a:r>
              <a:rPr lang="en-US" b="0" dirty="0" smtClean="0"/>
              <a:t/>
            </a:r>
            <a:br>
              <a:rPr lang="en-US" b="0" dirty="0" smtClean="0"/>
            </a:br>
            <a:endParaRPr lang="en-US" b="0" dirty="0" smtClean="0"/>
          </a:p>
        </p:txBody>
      </p:sp>
      <p:sp>
        <p:nvSpPr>
          <p:cNvPr id="2" name="Title 1"/>
          <p:cNvSpPr>
            <a:spLocks noGrp="1"/>
          </p:cNvSpPr>
          <p:nvPr>
            <p:ph type="title"/>
          </p:nvPr>
        </p:nvSpPr>
        <p:spPr>
          <a:xfrm>
            <a:off x="838200" y="365125"/>
            <a:ext cx="10772274" cy="1325563"/>
          </a:xfrm>
        </p:spPr>
        <p:txBody>
          <a:bodyPr>
            <a:normAutofit/>
          </a:bodyPr>
          <a:lstStyle/>
          <a:p>
            <a:r>
              <a:rPr lang="en-US" dirty="0"/>
              <a:t>Closest Point to Tetrahedron </a:t>
            </a:r>
            <a:r>
              <a:rPr lang="en-US" dirty="0" smtClean="0"/>
              <a:t/>
            </a:r>
            <a:br>
              <a:rPr lang="en-US" dirty="0" smtClean="0"/>
            </a:br>
            <a:r>
              <a:rPr lang="en-US" dirty="0"/>
              <a:t>	</a:t>
            </a:r>
            <a:r>
              <a:rPr lang="en-US" dirty="0" smtClean="0"/>
              <a:t>– Tetrahedron Region</a:t>
            </a:r>
            <a:endParaRPr lang="en-US" dirty="0"/>
          </a:p>
        </p:txBody>
      </p:sp>
    </p:spTree>
    <p:extLst>
      <p:ext uri="{BB962C8B-B14F-4D97-AF65-F5344CB8AC3E}">
        <p14:creationId xmlns:p14="http://schemas.microsoft.com/office/powerpoint/2010/main" val="1861003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Basic idea:</a:t>
                </a:r>
              </a:p>
              <a:p>
                <a:pPr marL="0" indent="0">
                  <a:buNone/>
                </a:pPr>
                <a:r>
                  <a:rPr lang="en-US" dirty="0" smtClean="0"/>
                  <a:t>Starting with an arbitrary simplex</a:t>
                </a:r>
              </a:p>
              <a:p>
                <a:pPr marL="0" indent="0">
                  <a:buNone/>
                </a:pPr>
                <a:r>
                  <a:rPr lang="en-US" dirty="0" smtClean="0"/>
                  <a:t>Iteratively update the simplex to be closer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endParaRPr lang="en-US" dirty="0" smtClean="0"/>
              </a:p>
              <a:p>
                <a:pPr marL="0" indent="0">
                  <a:buNone/>
                </a:pPr>
                <a:r>
                  <a:rPr lang="en-US" dirty="0" smtClean="0"/>
                  <a:t>If we </a:t>
                </a:r>
                <a:r>
                  <a:rPr lang="en-US" smtClean="0"/>
                  <a:t>can’t get closer </a:t>
                </a:r>
                <a:r>
                  <a:rPr lang="en-US" dirty="0" smtClean="0"/>
                  <a:t>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isn’t contained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55228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Function</a:t>
            </a:r>
            <a:endParaRPr lang="en-US" dirty="0"/>
          </a:p>
        </p:txBody>
      </p:sp>
      <p:sp>
        <p:nvSpPr>
          <p:cNvPr id="3" name="Content Placeholder 2"/>
          <p:cNvSpPr>
            <a:spLocks noGrp="1"/>
          </p:cNvSpPr>
          <p:nvPr>
            <p:ph idx="1"/>
          </p:nvPr>
        </p:nvSpPr>
        <p:spPr>
          <a:xfrm>
            <a:off x="838200" y="1825625"/>
            <a:ext cx="10515600" cy="881480"/>
          </a:xfrm>
        </p:spPr>
        <p:txBody>
          <a:bodyPr/>
          <a:lstStyle/>
          <a:p>
            <a:pPr marL="0" indent="0">
              <a:buNone/>
            </a:pPr>
            <a:r>
              <a:rPr lang="en-US" dirty="0" err="1" smtClean="0"/>
              <a:t>Gjk</a:t>
            </a:r>
            <a:r>
              <a:rPr lang="en-US" dirty="0" smtClean="0"/>
              <a:t> only needs a support function to work</a:t>
            </a:r>
            <a:endParaRPr lang="en-US" dirty="0"/>
          </a:p>
        </p:txBody>
      </p:sp>
      <p:sp>
        <p:nvSpPr>
          <p:cNvPr id="4" name="Text Box 2"/>
          <p:cNvSpPr txBox="1">
            <a:spLocks noChangeArrowheads="1"/>
          </p:cNvSpPr>
          <p:nvPr/>
        </p:nvSpPr>
        <p:spPr bwMode="auto">
          <a:xfrm>
            <a:off x="1464615" y="2523966"/>
            <a:ext cx="8781505" cy="14773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Shape</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p>
          <a:p>
            <a:r>
              <a:rPr lang="en-US" dirty="0" smtClean="0">
                <a:solidFill>
                  <a:srgbClr val="008000"/>
                </a:solidFill>
                <a:latin typeface="Consolas" panose="020B0609020204030204" pitchFamily="49" charset="0"/>
              </a:rPr>
              <a:t>  // </a:t>
            </a:r>
            <a:r>
              <a:rPr lang="en-US" dirty="0">
                <a:solidFill>
                  <a:srgbClr val="008000"/>
                </a:solidFill>
                <a:latin typeface="Consolas" panose="020B0609020204030204" pitchFamily="49" charset="0"/>
              </a:rPr>
              <a:t>Finds a point furthest in the given direction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Vector3</a:t>
            </a:r>
            <a:r>
              <a:rPr lang="en-US" dirty="0">
                <a:solidFill>
                  <a:srgbClr val="000000"/>
                </a:solidFill>
                <a:latin typeface="Consolas" panose="020B0609020204030204" pitchFamily="49" charset="0"/>
              </a:rPr>
              <a:t> Support(</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Vector3</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direction</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p:cNvSpPr txBox="1">
            <a:spLocks/>
          </p:cNvSpPr>
          <p:nvPr/>
        </p:nvSpPr>
        <p:spPr>
          <a:xfrm>
            <a:off x="3809999" y="5940425"/>
            <a:ext cx="4696328" cy="628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*Review SAT slides for details</a:t>
            </a:r>
            <a:endParaRPr lang="en-US" dirty="0"/>
          </a:p>
        </p:txBody>
      </p:sp>
    </p:spTree>
    <p:extLst>
      <p:ext uri="{BB962C8B-B14F-4D97-AF65-F5344CB8AC3E}">
        <p14:creationId xmlns:p14="http://schemas.microsoft.com/office/powerpoint/2010/main" val="1502243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US" dirty="0" smtClean="0"/>
                  <a:t>Initialize the simplex (to one point for us) by searching in a random direction (difference of centers)</a:t>
                </a:r>
                <a:endParaRPr lang="en-US" dirty="0"/>
              </a:p>
              <a:p>
                <a:pPr marL="514350" lvl="0" indent="-514350">
                  <a:buFont typeface="+mj-lt"/>
                  <a:buAutoNum type="arabicPeriod"/>
                </a:pPr>
                <a:r>
                  <a:rPr lang="en-US" dirty="0" smtClean="0"/>
                  <a:t>Determine which </a:t>
                </a:r>
                <a:r>
                  <a:rPr lang="en-US" dirty="0" err="1" smtClean="0"/>
                  <a:t>voronoi</a:t>
                </a:r>
                <a:r>
                  <a:rPr lang="en-US" dirty="0" smtClean="0"/>
                  <a:t> region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in and reduce to the smallest simplex</a:t>
                </a:r>
              </a:p>
              <a:p>
                <a:pPr marL="514350" lvl="0" indent="-514350">
                  <a:buFont typeface="+mj-lt"/>
                  <a:buAutoNum type="arabicPeriod"/>
                </a:pPr>
                <a:r>
                  <a:rPr lang="en-US" dirty="0" smtClean="0"/>
                  <a:t>Compute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by projecting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onto the new simplex</a:t>
                </a:r>
              </a:p>
              <a:p>
                <a:pPr marL="514350" lvl="0" indent="-514350">
                  <a:buFont typeface="+mj-lt"/>
                  <a:buAutoNum type="arabicPeriod"/>
                </a:pPr>
                <a:r>
                  <a:rPr lang="en-US" dirty="0" smtClean="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equal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oMath>
                </a14:m>
                <a:r>
                  <a:rPr lang="en-US" dirty="0"/>
                  <a:t> then </a:t>
                </a:r>
                <a:r>
                  <a:rPr lang="en-US" dirty="0" smtClean="0"/>
                  <a:t>terminate</a:t>
                </a:r>
                <a:endParaRPr lang="en-US" dirty="0"/>
              </a:p>
              <a:p>
                <a:pPr marL="514350" lvl="0" indent="-514350">
                  <a:buFont typeface="+mj-lt"/>
                  <a:buAutoNum type="arabicPeriod"/>
                </a:pPr>
                <a:r>
                  <a:rPr lang="en-US" dirty="0" smtClean="0"/>
                  <a:t>Compute the new search direction </a:t>
                </a:r>
                <a14:m>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oMath>
                </a14:m>
                <a:r>
                  <a:rPr lang="en-US" dirty="0" smtClean="0"/>
                  <a:t> and search for a new point</a:t>
                </a:r>
                <a:endParaRPr lang="en-US" dirty="0"/>
              </a:p>
              <a:p>
                <a:pPr marL="514350" lvl="0" indent="-514350">
                  <a:buFont typeface="+mj-lt"/>
                  <a:buAutoNum type="arabicPeriod"/>
                </a:pPr>
                <a:r>
                  <a:rPr lang="en-US" dirty="0"/>
                  <a:t>If the new point is no further than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oMath>
                </a14:m>
                <a:r>
                  <a:rPr lang="en-US" dirty="0"/>
                  <a:t> in the search direction then terminate. The length of the vector </a:t>
                </a:r>
                <a14:m>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oMath>
                </a14:m>
                <a:r>
                  <a:rPr lang="en-US" dirty="0" smtClean="0"/>
                  <a:t>is </a:t>
                </a:r>
                <a:r>
                  <a:rPr lang="en-US" dirty="0"/>
                  <a:t>the separation distance.</a:t>
                </a:r>
              </a:p>
              <a:p>
                <a:pPr marL="514350" lvl="0" indent="-514350">
                  <a:buFont typeface="+mj-lt"/>
                  <a:buAutoNum type="arabicPeriod"/>
                </a:pPr>
                <a:r>
                  <a:rPr lang="en-US" dirty="0"/>
                  <a:t>Add the new point to the simplex and go to 2.</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01" t="-2941" b="-3081"/>
                </a:stretch>
              </a:blipFill>
            </p:spPr>
            <p:txBody>
              <a:bodyPr/>
              <a:lstStyle/>
              <a:p>
                <a:r>
                  <a:rPr lang="en-US">
                    <a:noFill/>
                  </a:rPr>
                  <a:t> </a:t>
                </a:r>
              </a:p>
            </p:txBody>
          </p:sp>
        </mc:Fallback>
      </mc:AlternateContent>
    </p:spTree>
    <p:extLst>
      <p:ext uri="{BB962C8B-B14F-4D97-AF65-F5344CB8AC3E}">
        <p14:creationId xmlns:p14="http://schemas.microsoft.com/office/powerpoint/2010/main" val="4250852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487650" y="2923635"/>
            <a:ext cx="2536853" cy="2876380"/>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Initialize the simplex</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4"/>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119580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Search in direction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p:pic>
        <p:nvPicPr>
          <p:cNvPr id="11" name="Picture 10"/>
          <p:cNvPicPr>
            <a:picLocks noChangeAspect="1"/>
          </p:cNvPicPr>
          <p:nvPr/>
        </p:nvPicPr>
        <p:blipFill>
          <a:blip r:embed="rId7"/>
          <a:stretch>
            <a:fillRect/>
          </a:stretch>
        </p:blipFill>
        <p:spPr>
          <a:xfrm>
            <a:off x="4483968" y="2925044"/>
            <a:ext cx="2536853" cy="2876380"/>
          </a:xfrm>
          <a:prstGeom prst="rect">
            <a:avLst/>
          </a:prstGeom>
        </p:spPr>
      </p:pic>
    </p:spTree>
    <p:extLst>
      <p:ext uri="{BB962C8B-B14F-4D97-AF65-F5344CB8AC3E}">
        <p14:creationId xmlns:p14="http://schemas.microsoft.com/office/powerpoint/2010/main" val="2368868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Add point furthest in direction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smtClean="0"/>
                  <a:t> to the simplex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p:pic>
        <p:nvPicPr>
          <p:cNvPr id="12" name="Picture 11"/>
          <p:cNvPicPr>
            <a:picLocks noChangeAspect="1"/>
          </p:cNvPicPr>
          <p:nvPr/>
        </p:nvPicPr>
        <p:blipFill>
          <a:blip r:embed="rId8"/>
          <a:stretch>
            <a:fillRect/>
          </a:stretch>
        </p:blipFill>
        <p:spPr>
          <a:xfrm>
            <a:off x="4483967" y="2920020"/>
            <a:ext cx="2536853" cy="2928207"/>
          </a:xfrm>
          <a:prstGeom prst="rect">
            <a:avLst/>
          </a:prstGeom>
        </p:spPr>
      </p:pic>
    </p:spTree>
    <p:extLst>
      <p:ext uri="{BB962C8B-B14F-4D97-AF65-F5344CB8AC3E}">
        <p14:creationId xmlns:p14="http://schemas.microsoft.com/office/powerpoint/2010/main" val="408432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Points</a:t>
            </a:r>
            <a:endParaRPr lang="en-US" dirty="0"/>
          </a:p>
        </p:txBody>
      </p:sp>
      <p:sp>
        <p:nvSpPr>
          <p:cNvPr id="3" name="Content Placeholder 2"/>
          <p:cNvSpPr>
            <a:spLocks noGrp="1"/>
          </p:cNvSpPr>
          <p:nvPr>
            <p:ph idx="1"/>
          </p:nvPr>
        </p:nvSpPr>
        <p:spPr/>
        <p:txBody>
          <a:bodyPr/>
          <a:lstStyle/>
          <a:p>
            <a:pPr marL="0" indent="0">
              <a:buNone/>
            </a:pPr>
            <a:r>
              <a:rPr lang="en-US" dirty="0" smtClean="0"/>
              <a:t>Need to compute closest point for:</a:t>
            </a:r>
          </a:p>
          <a:p>
            <a:pPr marL="457200" lvl="1" indent="0">
              <a:buNone/>
            </a:pPr>
            <a:r>
              <a:rPr lang="en-US" dirty="0" smtClean="0"/>
              <a:t>Point</a:t>
            </a:r>
          </a:p>
          <a:p>
            <a:pPr marL="457200" lvl="1" indent="0">
              <a:buNone/>
            </a:pPr>
            <a:r>
              <a:rPr lang="en-US" dirty="0" smtClean="0"/>
              <a:t>Line</a:t>
            </a:r>
          </a:p>
          <a:p>
            <a:pPr marL="457200" lvl="1" indent="0">
              <a:buNone/>
            </a:pPr>
            <a:r>
              <a:rPr lang="en-US" dirty="0" smtClean="0"/>
              <a:t>Triangle</a:t>
            </a:r>
          </a:p>
          <a:p>
            <a:pPr marL="457200" lvl="1" indent="0">
              <a:buNone/>
            </a:pPr>
            <a:r>
              <a:rPr lang="en-US" dirty="0" smtClean="0"/>
              <a:t>Tetrahedron</a:t>
            </a:r>
          </a:p>
        </p:txBody>
      </p:sp>
    </p:spTree>
    <p:extLst>
      <p:ext uri="{BB962C8B-B14F-4D97-AF65-F5344CB8AC3E}">
        <p14:creationId xmlns:p14="http://schemas.microsoft.com/office/powerpoint/2010/main" val="3007982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Identify the </a:t>
                </a:r>
                <a:r>
                  <a:rPr lang="en-US" dirty="0" err="1" smtClean="0"/>
                  <a:t>voronoi</a:t>
                </a:r>
                <a:r>
                  <a:rPr lang="en-US" dirty="0" smtClean="0"/>
                  <a:t> region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and reduce (nothing happens)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p:pic>
        <p:nvPicPr>
          <p:cNvPr id="11" name="Picture 10"/>
          <p:cNvPicPr>
            <a:picLocks noChangeAspect="1"/>
          </p:cNvPicPr>
          <p:nvPr/>
        </p:nvPicPr>
        <p:blipFill>
          <a:blip r:embed="rId8"/>
          <a:stretch>
            <a:fillRect/>
          </a:stretch>
        </p:blipFill>
        <p:spPr>
          <a:xfrm>
            <a:off x="4483967" y="2799682"/>
            <a:ext cx="2536853" cy="3044817"/>
          </a:xfrm>
          <a:prstGeom prst="rect">
            <a:avLst/>
          </a:prstGeom>
        </p:spPr>
      </p:pic>
    </p:spTree>
    <p:extLst>
      <p:ext uri="{BB962C8B-B14F-4D97-AF65-F5344CB8AC3E}">
        <p14:creationId xmlns:p14="http://schemas.microsoft.com/office/powerpoint/2010/main" val="123042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477795" y="2913511"/>
            <a:ext cx="2536853" cy="2928207"/>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Project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onto the simplex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77988" y="451567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677988" y="4515677"/>
                <a:ext cx="418012" cy="40312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3795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477795" y="2913510"/>
            <a:ext cx="2536853" cy="2928207"/>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Search in direction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r>
                      <a:rPr lang="en-US" i="1" dirty="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𝑃</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77988" y="451567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677988" y="4515677"/>
                <a:ext cx="418012" cy="40312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766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Add point furthest in </a:t>
                </a:r>
                <a:r>
                  <a:rPr lang="en-US" dirty="0" smtClean="0"/>
                  <a:t>the direction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𝑑</m:t>
                        </m:r>
                      </m:e>
                    </m:acc>
                  </m:oMath>
                </a14:m>
                <a:r>
                  <a:rPr lang="en-US" dirty="0"/>
                  <a:t> to the simplex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8"/>
                <a:stretch>
                  <a:fillRect t="-22727" r="-21739"/>
                </a:stretch>
              </a:blipFill>
            </p:spPr>
            <p:txBody>
              <a:bodyPr/>
              <a:lstStyle/>
              <a:p>
                <a:r>
                  <a:rPr lang="en-US">
                    <a:noFill/>
                  </a:rPr>
                  <a:t> </a:t>
                </a:r>
              </a:p>
            </p:txBody>
          </p:sp>
        </mc:Fallback>
      </mc:AlternateContent>
      <p:pic>
        <p:nvPicPr>
          <p:cNvPr id="14" name="Picture 13"/>
          <p:cNvPicPr>
            <a:picLocks noChangeAspect="1"/>
          </p:cNvPicPr>
          <p:nvPr/>
        </p:nvPicPr>
        <p:blipFill>
          <a:blip r:embed="rId9"/>
          <a:stretch>
            <a:fillRect/>
          </a:stretch>
        </p:blipFill>
        <p:spPr>
          <a:xfrm>
            <a:off x="4477023" y="2904495"/>
            <a:ext cx="2536853" cy="2928207"/>
          </a:xfrm>
          <a:prstGeom prst="rect">
            <a:avLst/>
          </a:prstGeom>
        </p:spPr>
      </p:pic>
    </p:spTree>
    <p:extLst>
      <p:ext uri="{BB962C8B-B14F-4D97-AF65-F5344CB8AC3E}">
        <p14:creationId xmlns:p14="http://schemas.microsoft.com/office/powerpoint/2010/main" val="1929246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Identify the </a:t>
                </a:r>
                <a:r>
                  <a:rPr lang="en-US" dirty="0" err="1" smtClean="0"/>
                  <a:t>voronoi</a:t>
                </a:r>
                <a:r>
                  <a:rPr lang="en-US" dirty="0" smtClean="0"/>
                  <a:t> region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as the line region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47419" y="256002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47419" y="2560020"/>
                <a:ext cx="418012" cy="403124"/>
              </a:xfrm>
              <a:prstGeom prst="rect">
                <a:avLst/>
              </a:prstGeom>
              <a:blipFill rotWithShape="0">
                <a:blip r:embed="rId5"/>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8"/>
                <a:stretch>
                  <a:fillRect t="-22727" r="-21739"/>
                </a:stretch>
              </a:blipFill>
            </p:spPr>
            <p:txBody>
              <a:bodyPr/>
              <a:lstStyle/>
              <a:p>
                <a:r>
                  <a:rPr lang="en-US">
                    <a:noFill/>
                  </a:rPr>
                  <a:t> </a:t>
                </a:r>
              </a:p>
            </p:txBody>
          </p:sp>
        </mc:Fallback>
      </mc:AlternateContent>
      <p:pic>
        <p:nvPicPr>
          <p:cNvPr id="11" name="Picture 10"/>
          <p:cNvPicPr>
            <a:picLocks noChangeAspect="1"/>
          </p:cNvPicPr>
          <p:nvPr/>
        </p:nvPicPr>
        <p:blipFill>
          <a:blip r:embed="rId9"/>
          <a:stretch>
            <a:fillRect/>
          </a:stretch>
        </p:blipFill>
        <p:spPr>
          <a:xfrm>
            <a:off x="4487023" y="2904495"/>
            <a:ext cx="2536853" cy="2980034"/>
          </a:xfrm>
          <a:prstGeom prst="rect">
            <a:avLst/>
          </a:prstGeom>
        </p:spPr>
      </p:pic>
    </p:spTree>
    <p:extLst>
      <p:ext uri="{BB962C8B-B14F-4D97-AF65-F5344CB8AC3E}">
        <p14:creationId xmlns:p14="http://schemas.microsoft.com/office/powerpoint/2010/main" val="2417246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Reduce the simplex</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8"/>
                <a:stretch>
                  <a:fillRect t="-22727" r="-23188"/>
                </a:stretch>
              </a:blipFill>
            </p:spPr>
            <p:txBody>
              <a:bodyPr/>
              <a:lstStyle/>
              <a:p>
                <a:r>
                  <a:rPr lang="en-US">
                    <a:noFill/>
                  </a:rPr>
                  <a:t> </a:t>
                </a:r>
              </a:p>
            </p:txBody>
          </p:sp>
        </mc:Fallback>
      </mc:AlternateContent>
      <p:pic>
        <p:nvPicPr>
          <p:cNvPr id="14" name="Picture 13"/>
          <p:cNvPicPr>
            <a:picLocks noChangeAspect="1"/>
          </p:cNvPicPr>
          <p:nvPr/>
        </p:nvPicPr>
        <p:blipFill>
          <a:blip r:embed="rId9"/>
          <a:stretch>
            <a:fillRect/>
          </a:stretch>
        </p:blipFill>
        <p:spPr>
          <a:xfrm>
            <a:off x="4487021" y="2936629"/>
            <a:ext cx="2536853" cy="2889337"/>
          </a:xfrm>
          <a:prstGeom prst="rect">
            <a:avLst/>
          </a:prstGeom>
        </p:spPr>
      </p:pic>
    </p:spTree>
    <p:extLst>
      <p:ext uri="{BB962C8B-B14F-4D97-AF65-F5344CB8AC3E}">
        <p14:creationId xmlns:p14="http://schemas.microsoft.com/office/powerpoint/2010/main" val="407203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Project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onto the simplex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7"/>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8"/>
                <a:stretch>
                  <a:fillRect t="-22727" r="-23188"/>
                </a:stretch>
              </a:blipFill>
            </p:spPr>
            <p:txBody>
              <a:bodyPr/>
              <a:lstStyle/>
              <a:p>
                <a:r>
                  <a:rPr lang="en-US">
                    <a:noFill/>
                  </a:rPr>
                  <a:t> </a:t>
                </a:r>
              </a:p>
            </p:txBody>
          </p:sp>
        </mc:Fallback>
      </mc:AlternateContent>
      <p:pic>
        <p:nvPicPr>
          <p:cNvPr id="11" name="Picture 10"/>
          <p:cNvPicPr>
            <a:picLocks noChangeAspect="1"/>
          </p:cNvPicPr>
          <p:nvPr/>
        </p:nvPicPr>
        <p:blipFill>
          <a:blip r:embed="rId9"/>
          <a:stretch>
            <a:fillRect/>
          </a:stretch>
        </p:blipFill>
        <p:spPr>
          <a:xfrm>
            <a:off x="4492022" y="2932946"/>
            <a:ext cx="2536853" cy="2889337"/>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5355136" y="425225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355136" y="4252252"/>
                <a:ext cx="418012" cy="403124"/>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170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492022" y="2939959"/>
            <a:ext cx="2536853" cy="2889337"/>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Search in direction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41098" y="420363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41098" y="4203633"/>
                <a:ext cx="418012" cy="40312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8"/>
                <a:stretch>
                  <a:fillRect t="-22727" r="-23188"/>
                </a:stretch>
              </a:blipFill>
            </p:spPr>
            <p:txBody>
              <a:bodyPr/>
              <a:lstStyle/>
              <a:p>
                <a:r>
                  <a:rPr lang="en-US">
                    <a:noFill/>
                  </a:rPr>
                  <a:t> </a:t>
                </a:r>
              </a:p>
            </p:txBody>
          </p:sp>
        </mc:Fallback>
      </mc:AlternateContent>
    </p:spTree>
    <p:extLst>
      <p:ext uri="{BB962C8B-B14F-4D97-AF65-F5344CB8AC3E}">
        <p14:creationId xmlns:p14="http://schemas.microsoft.com/office/powerpoint/2010/main" val="969667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Add point furthest in direction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𝑑</m:t>
                        </m:r>
                      </m:e>
                    </m:acc>
                  </m:oMath>
                </a14:m>
                <a:r>
                  <a:rPr lang="en-US" dirty="0"/>
                  <a:t> to the simplex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8"/>
                <a:stretch>
                  <a:fillRect t="-22727" r="-21739"/>
                </a:stretch>
              </a:blipFill>
            </p:spPr>
            <p:txBody>
              <a:bodyPr/>
              <a:lstStyle/>
              <a:p>
                <a:r>
                  <a:rPr lang="en-US">
                    <a:noFill/>
                  </a:rPr>
                  <a:t> </a:t>
                </a:r>
              </a:p>
            </p:txBody>
          </p:sp>
        </mc:Fallback>
      </mc:AlternateContent>
      <p:pic>
        <p:nvPicPr>
          <p:cNvPr id="15" name="Picture 14"/>
          <p:cNvPicPr>
            <a:picLocks noChangeAspect="1"/>
          </p:cNvPicPr>
          <p:nvPr/>
        </p:nvPicPr>
        <p:blipFill>
          <a:blip r:embed="rId9"/>
          <a:stretch>
            <a:fillRect/>
          </a:stretch>
        </p:blipFill>
        <p:spPr>
          <a:xfrm>
            <a:off x="4480795" y="2939958"/>
            <a:ext cx="2536853" cy="2889337"/>
          </a:xfrm>
          <a:prstGeom prst="rect">
            <a:avLst/>
          </a:prstGeom>
        </p:spPr>
      </p:pic>
    </p:spTree>
    <p:extLst>
      <p:ext uri="{BB962C8B-B14F-4D97-AF65-F5344CB8AC3E}">
        <p14:creationId xmlns:p14="http://schemas.microsoft.com/office/powerpoint/2010/main" val="3244019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480794" y="2941592"/>
            <a:ext cx="2536853" cy="2889337"/>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Identify the </a:t>
                </a:r>
                <a:r>
                  <a:rPr lang="en-US" dirty="0" err="1" smtClean="0"/>
                  <a:t>voronoi</a:t>
                </a:r>
                <a:r>
                  <a:rPr lang="en-US" dirty="0" smtClean="0"/>
                  <a:t> region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as the line region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44846" y="56531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44846" y="56531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8"/>
                <a:stretch>
                  <a:fillRect t="-22727" r="-21739"/>
                </a:stretch>
              </a:blipFill>
            </p:spPr>
            <p:txBody>
              <a:bodyPr/>
              <a:lstStyle/>
              <a:p>
                <a:r>
                  <a:rPr lang="en-US">
                    <a:noFill/>
                  </a:rPr>
                  <a:t> </a:t>
                </a:r>
              </a:p>
            </p:txBody>
          </p:sp>
        </mc:Fallback>
      </mc:AlternateContent>
    </p:spTree>
    <p:extLst>
      <p:ext uri="{BB962C8B-B14F-4D97-AF65-F5344CB8AC3E}">
        <p14:creationId xmlns:p14="http://schemas.microsoft.com/office/powerpoint/2010/main" val="98491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is the query point</a:t>
                </a:r>
              </a:p>
              <a:p>
                <a:pPr marL="0" indent="0">
                  <a:buNone/>
                </a:pP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3</m:t>
                        </m:r>
                      </m:sub>
                    </m:sSub>
                  </m:oMath>
                </a14:m>
                <a:r>
                  <a:rPr lang="en-US" dirty="0" smtClean="0"/>
                  <a:t> are simplex points</a:t>
                </a:r>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the closest point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5641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480794" y="2941592"/>
            <a:ext cx="2536853" cy="2837510"/>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Reduce the simplex</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7"/>
                <a:stretch>
                  <a:fillRect t="-22727" r="-23188"/>
                </a:stretch>
              </a:blipFill>
            </p:spPr>
            <p:txBody>
              <a:bodyPr/>
              <a:lstStyle/>
              <a:p>
                <a:r>
                  <a:rPr lang="en-US">
                    <a:noFill/>
                  </a:rPr>
                  <a:t> </a:t>
                </a:r>
              </a:p>
            </p:txBody>
          </p:sp>
        </mc:Fallback>
      </mc:AlternateContent>
    </p:spTree>
    <p:extLst>
      <p:ext uri="{BB962C8B-B14F-4D97-AF65-F5344CB8AC3E}">
        <p14:creationId xmlns:p14="http://schemas.microsoft.com/office/powerpoint/2010/main" val="2178038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Project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onto the simplex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7"/>
                <a:stretch>
                  <a:fillRect t="-22727" r="-23188"/>
                </a:stretch>
              </a:blipFill>
            </p:spPr>
            <p:txBody>
              <a:bodyPr/>
              <a:lstStyle/>
              <a:p>
                <a:r>
                  <a:rPr lang="en-US">
                    <a:noFill/>
                  </a:rPr>
                  <a:t> </a:t>
                </a:r>
              </a:p>
            </p:txBody>
          </p:sp>
        </mc:Fallback>
      </mc:AlternateContent>
      <p:pic>
        <p:nvPicPr>
          <p:cNvPr id="10" name="Picture 9"/>
          <p:cNvPicPr>
            <a:picLocks noChangeAspect="1"/>
          </p:cNvPicPr>
          <p:nvPr/>
        </p:nvPicPr>
        <p:blipFill>
          <a:blip r:embed="rId8"/>
          <a:stretch>
            <a:fillRect/>
          </a:stretch>
        </p:blipFill>
        <p:spPr>
          <a:xfrm>
            <a:off x="4480794" y="2941076"/>
            <a:ext cx="2536853" cy="283751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203627" y="441221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203627" y="4412216"/>
                <a:ext cx="418012" cy="403124"/>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3767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480793" y="2933460"/>
            <a:ext cx="2536853" cy="2837510"/>
          </a:xfrm>
          <a:prstGeom prst="rect">
            <a:avLst/>
          </a:prstGeom>
        </p:spPr>
      </p:pic>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Search in direction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9922" y="437259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29922" y="4372597"/>
                <a:ext cx="418012" cy="40312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1106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480793" y="2933460"/>
            <a:ext cx="2536853" cy="283751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825625"/>
                <a:ext cx="10233800" cy="4659396"/>
              </a:xfrm>
            </p:spPr>
            <p:txBody>
              <a:bodyPr>
                <a:normAutofit lnSpcReduction="10000"/>
              </a:bodyPr>
              <a:lstStyle/>
              <a:p>
                <a:pPr marL="0" indent="0">
                  <a:buNone/>
                </a:pPr>
                <a:r>
                  <a:rPr lang="en-US" dirty="0" smtClean="0"/>
                  <a:t>New point is no further in the direction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smtClean="0"/>
                  <a:t> (it’s either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 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a:t>
                </a:r>
              </a:p>
              <a:p>
                <a:pPr marL="0" indent="0">
                  <a:buNone/>
                </a:pPr>
                <a:r>
                  <a:rPr lang="en-US" dirty="0" smtClean="0"/>
                  <a:t>No further progress can be made.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oMath>
                </a14:m>
                <a:r>
                  <a:rPr lang="en-US" dirty="0" smtClean="0"/>
                  <a:t> is the closest point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825625"/>
                <a:ext cx="10233800" cy="4659396"/>
              </a:xfrm>
              <a:blipFill rotWithShape="0">
                <a:blip r:embed="rId4"/>
                <a:stretch>
                  <a:fillRect l="-1251" t="-196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GJK algorithm – Example</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180611" y="431411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0611" y="4314115"/>
                <a:ext cx="418012" cy="403124"/>
              </a:xfrm>
              <a:prstGeom prst="rect">
                <a:avLst/>
              </a:prstGeom>
              <a:blipFill rotWithShape="0">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35840" y="345603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35840" y="3456034"/>
                <a:ext cx="418012" cy="403124"/>
              </a:xfrm>
              <a:prstGeom prst="rect">
                <a:avLst/>
              </a:prstGeom>
              <a:blipFill rotWithShape="0">
                <a:blip r:embed="rId6"/>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95414" y="469152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95414" y="4691525"/>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9922" y="437259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29922" y="4372597"/>
                <a:ext cx="418012" cy="40312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868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Sum and </a:t>
            </a:r>
            <a:r>
              <a:rPr lang="en-US" dirty="0"/>
              <a:t>D</a:t>
            </a:r>
            <a:r>
              <a:rPr lang="en-US" dirty="0" smtClean="0"/>
              <a:t>ifference</a:t>
            </a:r>
            <a:endParaRPr lang="en-US" dirty="0"/>
          </a:p>
        </p:txBody>
      </p:sp>
      <p:pic>
        <p:nvPicPr>
          <p:cNvPr id="6" name="Picture 5"/>
          <p:cNvPicPr>
            <a:picLocks noChangeAspect="1"/>
          </p:cNvPicPr>
          <p:nvPr/>
        </p:nvPicPr>
        <p:blipFill>
          <a:blip r:embed="rId3"/>
          <a:stretch>
            <a:fillRect/>
          </a:stretch>
        </p:blipFill>
        <p:spPr>
          <a:xfrm>
            <a:off x="1425192" y="2840451"/>
            <a:ext cx="2686230" cy="1198764"/>
          </a:xfrm>
          <a:prstGeom prst="rect">
            <a:avLst/>
          </a:prstGeom>
        </p:spPr>
      </p:pic>
      <p:pic>
        <p:nvPicPr>
          <p:cNvPr id="9" name="Picture 8"/>
          <p:cNvPicPr>
            <a:picLocks noChangeAspect="1"/>
          </p:cNvPicPr>
          <p:nvPr/>
        </p:nvPicPr>
        <p:blipFill>
          <a:blip r:embed="rId4"/>
          <a:stretch>
            <a:fillRect/>
          </a:stretch>
        </p:blipFill>
        <p:spPr>
          <a:xfrm>
            <a:off x="7840903" y="2629965"/>
            <a:ext cx="2782856" cy="2010830"/>
          </a:xfrm>
          <a:prstGeom prst="rect">
            <a:avLst/>
          </a:prstGeom>
        </p:spPr>
      </p:pic>
      <p:cxnSp>
        <p:nvCxnSpPr>
          <p:cNvPr id="10" name="Straight Arrow Connector 9"/>
          <p:cNvCxnSpPr/>
          <p:nvPr/>
        </p:nvCxnSpPr>
        <p:spPr>
          <a:xfrm flipV="1">
            <a:off x="5025893" y="3635380"/>
            <a:ext cx="1900538" cy="4951"/>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6400" y="2840451"/>
            <a:ext cx="822689" cy="707886"/>
          </a:xfrm>
          <a:prstGeom prst="rect">
            <a:avLst/>
          </a:prstGeom>
          <a:noFill/>
        </p:spPr>
        <p:txBody>
          <a:bodyPr wrap="square" rtlCol="0">
            <a:spAutoFit/>
          </a:bodyPr>
          <a:lstStyle/>
          <a:p>
            <a:pPr algn="ctr"/>
            <a:r>
              <a:rPr lang="en-US" sz="4000" dirty="0" smtClean="0"/>
              <a:t>?</a:t>
            </a:r>
            <a:endParaRPr lang="en-US" sz="4000" dirty="0"/>
          </a:p>
        </p:txBody>
      </p:sp>
      <p:sp>
        <p:nvSpPr>
          <p:cNvPr id="12" name="TextBox 11"/>
          <p:cNvSpPr txBox="1"/>
          <p:nvPr/>
        </p:nvSpPr>
        <p:spPr>
          <a:xfrm>
            <a:off x="8939462" y="4941943"/>
            <a:ext cx="1203158" cy="523220"/>
          </a:xfrm>
          <a:prstGeom prst="rect">
            <a:avLst/>
          </a:prstGeom>
          <a:noFill/>
        </p:spPr>
        <p:txBody>
          <a:bodyPr wrap="square" rtlCol="0">
            <a:spAutoFit/>
          </a:bodyPr>
          <a:lstStyle/>
          <a:p>
            <a:pPr algn="ctr"/>
            <a:r>
              <a:rPr lang="en-US" sz="2800" dirty="0" smtClean="0"/>
              <a:t>GJK</a:t>
            </a:r>
            <a:endParaRPr lang="en-US" sz="2800" dirty="0"/>
          </a:p>
        </p:txBody>
      </p:sp>
      <p:sp>
        <p:nvSpPr>
          <p:cNvPr id="13" name="TextBox 12"/>
          <p:cNvSpPr txBox="1"/>
          <p:nvPr/>
        </p:nvSpPr>
        <p:spPr>
          <a:xfrm>
            <a:off x="1795960" y="4726499"/>
            <a:ext cx="1944694" cy="954107"/>
          </a:xfrm>
          <a:prstGeom prst="rect">
            <a:avLst/>
          </a:prstGeom>
          <a:noFill/>
        </p:spPr>
        <p:txBody>
          <a:bodyPr wrap="square" rtlCol="0">
            <a:spAutoFit/>
          </a:bodyPr>
          <a:lstStyle/>
          <a:p>
            <a:pPr algn="ctr"/>
            <a:r>
              <a:rPr lang="en-US" sz="2800" dirty="0" smtClean="0"/>
              <a:t>Collision Detection</a:t>
            </a:r>
            <a:endParaRPr lang="en-US" sz="2800" dirty="0"/>
          </a:p>
        </p:txBody>
      </p:sp>
      <p:cxnSp>
        <p:nvCxnSpPr>
          <p:cNvPr id="14" name="Straight Arrow Connector 13"/>
          <p:cNvCxnSpPr/>
          <p:nvPr/>
        </p:nvCxnSpPr>
        <p:spPr>
          <a:xfrm flipV="1">
            <a:off x="5025893" y="4212896"/>
            <a:ext cx="1900538" cy="4951"/>
          </a:xfrm>
          <a:prstGeom prst="straightConnector1">
            <a:avLst/>
          </a:prstGeom>
          <a:ln w="1238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061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Sum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Minkowski Sum: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𝐵</m:t>
                        </m:r>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1498187" y="2569744"/>
            <a:ext cx="3757351" cy="3162300"/>
          </a:xfrm>
          <a:prstGeom prst="rect">
            <a:avLst/>
          </a:prstGeom>
        </p:spPr>
      </p:pic>
      <p:pic>
        <p:nvPicPr>
          <p:cNvPr id="7" name="Picture 6"/>
          <p:cNvPicPr>
            <a:picLocks noChangeAspect="1"/>
          </p:cNvPicPr>
          <p:nvPr/>
        </p:nvPicPr>
        <p:blipFill>
          <a:blip r:embed="rId5"/>
          <a:stretch>
            <a:fillRect/>
          </a:stretch>
        </p:blipFill>
        <p:spPr>
          <a:xfrm>
            <a:off x="6448033" y="2569744"/>
            <a:ext cx="3681188" cy="3162300"/>
          </a:xfrm>
          <a:prstGeom prst="rect">
            <a:avLst/>
          </a:prstGeom>
        </p:spPr>
      </p:pic>
    </p:spTree>
    <p:extLst>
      <p:ext uri="{BB962C8B-B14F-4D97-AF65-F5344CB8AC3E}">
        <p14:creationId xmlns:p14="http://schemas.microsoft.com/office/powerpoint/2010/main" val="994853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Difference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Minkowski Difference: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𝐵</m:t>
                        </m:r>
                      </m:e>
                    </m:d>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838200" y="2787083"/>
            <a:ext cx="2230764" cy="2674953"/>
          </a:xfrm>
          <a:prstGeom prst="rect">
            <a:avLst/>
          </a:prstGeom>
        </p:spPr>
      </p:pic>
      <p:pic>
        <p:nvPicPr>
          <p:cNvPr id="8" name="Picture 7"/>
          <p:cNvPicPr>
            <a:picLocks noChangeAspect="1"/>
          </p:cNvPicPr>
          <p:nvPr/>
        </p:nvPicPr>
        <p:blipFill>
          <a:blip r:embed="rId5"/>
          <a:stretch>
            <a:fillRect/>
          </a:stretch>
        </p:blipFill>
        <p:spPr>
          <a:xfrm>
            <a:off x="5121518" y="2770673"/>
            <a:ext cx="2230764" cy="2691363"/>
          </a:xfrm>
          <a:prstGeom prst="rect">
            <a:avLst/>
          </a:prstGeom>
        </p:spPr>
      </p:pic>
      <p:pic>
        <p:nvPicPr>
          <p:cNvPr id="9" name="Picture 8"/>
          <p:cNvPicPr>
            <a:picLocks noChangeAspect="1"/>
          </p:cNvPicPr>
          <p:nvPr/>
        </p:nvPicPr>
        <p:blipFill>
          <a:blip r:embed="rId6"/>
          <a:stretch>
            <a:fillRect/>
          </a:stretch>
        </p:blipFill>
        <p:spPr>
          <a:xfrm>
            <a:off x="9123036" y="2752929"/>
            <a:ext cx="2230764" cy="2691363"/>
          </a:xfrm>
          <a:prstGeom prst="rect">
            <a:avLst/>
          </a:prstGeom>
        </p:spPr>
      </p:pic>
      <p:cxnSp>
        <p:nvCxnSpPr>
          <p:cNvPr id="10" name="Straight Arrow Connector 9"/>
          <p:cNvCxnSpPr/>
          <p:nvPr/>
        </p:nvCxnSpPr>
        <p:spPr>
          <a:xfrm>
            <a:off x="3511024" y="3981483"/>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53442" y="3980149"/>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347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Minkowski Difference</a:t>
            </a:r>
            <a:endParaRPr lang="en-US" dirty="0"/>
          </a:p>
        </p:txBody>
      </p:sp>
      <p:sp>
        <p:nvSpPr>
          <p:cNvPr id="3" name="Content Placeholder 2"/>
          <p:cNvSpPr>
            <a:spLocks noGrp="1"/>
          </p:cNvSpPr>
          <p:nvPr>
            <p:ph idx="1"/>
          </p:nvPr>
        </p:nvSpPr>
        <p:spPr/>
        <p:txBody>
          <a:bodyPr/>
          <a:lstStyle/>
          <a:p>
            <a:pPr marL="0" indent="0">
              <a:buNone/>
            </a:pPr>
            <a:r>
              <a:rPr lang="en-US" dirty="0" smtClean="0"/>
              <a:t>If the two shapes overlap then the CSO will contain the origin</a:t>
            </a:r>
            <a:endParaRPr lang="en-US" b="0" dirty="0" smtClean="0"/>
          </a:p>
        </p:txBody>
      </p:sp>
      <p:pic>
        <p:nvPicPr>
          <p:cNvPr id="5" name="Picture 4"/>
          <p:cNvPicPr>
            <a:picLocks noChangeAspect="1"/>
          </p:cNvPicPr>
          <p:nvPr/>
        </p:nvPicPr>
        <p:blipFill>
          <a:blip r:embed="rId3"/>
          <a:stretch>
            <a:fillRect/>
          </a:stretch>
        </p:blipFill>
        <p:spPr>
          <a:xfrm>
            <a:off x="2176295" y="3279369"/>
            <a:ext cx="2230764" cy="2674953"/>
          </a:xfrm>
          <a:prstGeom prst="rect">
            <a:avLst/>
          </a:prstGeom>
        </p:spPr>
      </p:pic>
      <p:pic>
        <p:nvPicPr>
          <p:cNvPr id="9" name="Picture 8"/>
          <p:cNvPicPr>
            <a:picLocks noChangeAspect="1"/>
          </p:cNvPicPr>
          <p:nvPr/>
        </p:nvPicPr>
        <p:blipFill>
          <a:blip r:embed="rId4"/>
          <a:stretch>
            <a:fillRect/>
          </a:stretch>
        </p:blipFill>
        <p:spPr>
          <a:xfrm>
            <a:off x="6949057" y="3279369"/>
            <a:ext cx="2230764" cy="2691363"/>
          </a:xfrm>
          <a:prstGeom prst="rect">
            <a:avLst/>
          </a:prstGeom>
        </p:spPr>
      </p:pic>
      <p:cxnSp>
        <p:nvCxnSpPr>
          <p:cNvPr id="6" name="Straight Arrow Connector 5"/>
          <p:cNvCxnSpPr/>
          <p:nvPr/>
        </p:nvCxnSpPr>
        <p:spPr>
          <a:xfrm>
            <a:off x="5093841" y="4512430"/>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662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Separation Distance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𝐷𝑖𝑠𝑡𝑎𝑛𝑐𝑒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𝐷𝑖𝑠𝑡𝑎𝑛𝑐𝑒</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1657263" y="2957078"/>
            <a:ext cx="3137677" cy="3030972"/>
          </a:xfrm>
          <a:prstGeom prst="rect">
            <a:avLst/>
          </a:prstGeom>
        </p:spPr>
      </p:pic>
      <p:pic>
        <p:nvPicPr>
          <p:cNvPr id="13" name="Picture 12"/>
          <p:cNvPicPr>
            <a:picLocks noChangeAspect="1"/>
          </p:cNvPicPr>
          <p:nvPr/>
        </p:nvPicPr>
        <p:blipFill>
          <a:blip r:embed="rId5"/>
          <a:stretch>
            <a:fillRect/>
          </a:stretch>
        </p:blipFill>
        <p:spPr>
          <a:xfrm>
            <a:off x="6565258" y="2978728"/>
            <a:ext cx="3548820" cy="3009322"/>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7315201" y="4295270"/>
                <a:ext cx="324853" cy="508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0</m:t>
                          </m:r>
                        </m:e>
                      </m:acc>
                    </m:oMath>
                  </m:oMathPara>
                </a14:m>
                <a:endParaRPr lang="en-US" sz="24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15201" y="4295270"/>
                <a:ext cx="324853" cy="508857"/>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8317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CSO</a:t>
            </a:r>
            <a:endParaRPr lang="en-US" dirty="0"/>
          </a:p>
        </p:txBody>
      </p:sp>
      <p:sp>
        <p:nvSpPr>
          <p:cNvPr id="3" name="Content Placeholder 2"/>
          <p:cNvSpPr>
            <a:spLocks noGrp="1"/>
          </p:cNvSpPr>
          <p:nvPr>
            <p:ph idx="1"/>
          </p:nvPr>
        </p:nvSpPr>
        <p:spPr/>
        <p:txBody>
          <a:bodyPr/>
          <a:lstStyle/>
          <a:p>
            <a:pPr marL="0" indent="0">
              <a:buNone/>
            </a:pPr>
            <a:r>
              <a:rPr lang="en-US" dirty="0" smtClean="0"/>
              <a:t>Naïve way: subtract and compute convex hull</a:t>
            </a:r>
            <a:endParaRPr lang="en-US" b="0" dirty="0" smtClean="0"/>
          </a:p>
        </p:txBody>
      </p:sp>
      <p:pic>
        <p:nvPicPr>
          <p:cNvPr id="4" name="Picture 3"/>
          <p:cNvPicPr>
            <a:picLocks noChangeAspect="1"/>
          </p:cNvPicPr>
          <p:nvPr/>
        </p:nvPicPr>
        <p:blipFill>
          <a:blip r:embed="rId3"/>
          <a:stretch>
            <a:fillRect/>
          </a:stretch>
        </p:blipFill>
        <p:spPr>
          <a:xfrm>
            <a:off x="488621" y="3255403"/>
            <a:ext cx="2493539" cy="2408740"/>
          </a:xfrm>
          <a:prstGeom prst="rect">
            <a:avLst/>
          </a:prstGeom>
        </p:spPr>
      </p:pic>
      <p:pic>
        <p:nvPicPr>
          <p:cNvPr id="5" name="Picture 4"/>
          <p:cNvPicPr>
            <a:picLocks noChangeAspect="1"/>
          </p:cNvPicPr>
          <p:nvPr/>
        </p:nvPicPr>
        <p:blipFill>
          <a:blip r:embed="rId4"/>
          <a:stretch>
            <a:fillRect/>
          </a:stretch>
        </p:blipFill>
        <p:spPr>
          <a:xfrm>
            <a:off x="4394070" y="3255403"/>
            <a:ext cx="2854672" cy="2391534"/>
          </a:xfrm>
          <a:prstGeom prst="rect">
            <a:avLst/>
          </a:prstGeom>
        </p:spPr>
      </p:pic>
      <p:grpSp>
        <p:nvGrpSpPr>
          <p:cNvPr id="9" name="Group 8"/>
          <p:cNvGrpSpPr/>
          <p:nvPr/>
        </p:nvGrpSpPr>
        <p:grpSpPr>
          <a:xfrm>
            <a:off x="8660652" y="3255403"/>
            <a:ext cx="2854672" cy="2391534"/>
            <a:chOff x="8261876" y="3246800"/>
            <a:chExt cx="2854672" cy="2391534"/>
          </a:xfrm>
        </p:grpSpPr>
        <p:pic>
          <p:nvPicPr>
            <p:cNvPr id="6" name="Picture 5"/>
            <p:cNvPicPr>
              <a:picLocks noChangeAspect="1"/>
            </p:cNvPicPr>
            <p:nvPr/>
          </p:nvPicPr>
          <p:blipFill>
            <a:blip r:embed="rId5"/>
            <a:stretch>
              <a:fillRect/>
            </a:stretch>
          </p:blipFill>
          <p:spPr>
            <a:xfrm>
              <a:off x="8261876" y="3246800"/>
              <a:ext cx="2854672" cy="2391534"/>
            </a:xfrm>
            <a:prstGeom prst="rect">
              <a:avLst/>
            </a:prstGeom>
          </p:spPr>
        </p:pic>
        <p:sp>
          <p:nvSpPr>
            <p:cNvPr id="7" name="TextBox 6"/>
            <p:cNvSpPr txBox="1"/>
            <p:nvPr/>
          </p:nvSpPr>
          <p:spPr>
            <a:xfrm>
              <a:off x="10013920" y="3387683"/>
              <a:ext cx="623454" cy="369332"/>
            </a:xfrm>
            <a:prstGeom prst="rect">
              <a:avLst/>
            </a:prstGeom>
            <a:noFill/>
          </p:spPr>
          <p:txBody>
            <a:bodyPr wrap="square" rtlCol="0">
              <a:spAutoFit/>
            </a:bodyPr>
            <a:lstStyle/>
            <a:p>
              <a:r>
                <a:rPr lang="en-US" dirty="0" smtClean="0"/>
                <a:t>A-B</a:t>
              </a:r>
              <a:endParaRPr lang="en-US" dirty="0"/>
            </a:p>
          </p:txBody>
        </p:sp>
      </p:grpSp>
      <p:cxnSp>
        <p:nvCxnSpPr>
          <p:cNvPr id="10" name="Straight Arrow Connector 9"/>
          <p:cNvCxnSpPr/>
          <p:nvPr/>
        </p:nvCxnSpPr>
        <p:spPr>
          <a:xfrm>
            <a:off x="7588471" y="4349374"/>
            <a:ext cx="773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38669" y="4367197"/>
            <a:ext cx="773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70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to Point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Closest point to point is always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6624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CSO</a:t>
            </a:r>
            <a:endParaRPr lang="en-US" dirty="0"/>
          </a:p>
        </p:txBody>
      </p:sp>
      <p:sp>
        <p:nvSpPr>
          <p:cNvPr id="3" name="Content Placeholder 2"/>
          <p:cNvSpPr>
            <a:spLocks noGrp="1"/>
          </p:cNvSpPr>
          <p:nvPr>
            <p:ph idx="1"/>
          </p:nvPr>
        </p:nvSpPr>
        <p:spPr/>
        <p:txBody>
          <a:bodyPr/>
          <a:lstStyle/>
          <a:p>
            <a:pPr marL="0" indent="0">
              <a:buNone/>
            </a:pPr>
            <a:r>
              <a:rPr lang="en-US" dirty="0" smtClean="0"/>
              <a:t>Can implicitly build CSO from support functions</a:t>
            </a:r>
          </a:p>
          <a:p>
            <a:pPr marL="0" indent="0">
              <a:buNone/>
            </a:pPr>
            <a:r>
              <a:rPr lang="en-US" b="0" dirty="0" smtClean="0"/>
              <a:t>No convex hull needed!</a:t>
            </a:r>
          </a:p>
        </p:txBody>
      </p:sp>
      <p:grpSp>
        <p:nvGrpSpPr>
          <p:cNvPr id="5" name="Group 4"/>
          <p:cNvGrpSpPr/>
          <p:nvPr/>
        </p:nvGrpSpPr>
        <p:grpSpPr>
          <a:xfrm>
            <a:off x="6236900" y="3136626"/>
            <a:ext cx="3046359" cy="2552122"/>
            <a:chOff x="6236900" y="2992246"/>
            <a:chExt cx="3046359" cy="2552122"/>
          </a:xfrm>
        </p:grpSpPr>
        <p:pic>
          <p:nvPicPr>
            <p:cNvPr id="9" name="Picture 8"/>
            <p:cNvPicPr>
              <a:picLocks noChangeAspect="1"/>
            </p:cNvPicPr>
            <p:nvPr/>
          </p:nvPicPr>
          <p:blipFill>
            <a:blip r:embed="rId3"/>
            <a:stretch>
              <a:fillRect/>
            </a:stretch>
          </p:blipFill>
          <p:spPr>
            <a:xfrm>
              <a:off x="6236900" y="2992246"/>
              <a:ext cx="3046359" cy="255212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518891" y="2992246"/>
                  <a:ext cx="554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518891" y="2992246"/>
                  <a:ext cx="554182" cy="369332"/>
                </a:xfrm>
                <a:prstGeom prst="rect">
                  <a:avLst/>
                </a:prstGeom>
                <a:blipFill rotWithShape="0">
                  <a:blip r:embed="rId5"/>
                  <a:stretch>
                    <a:fillRect/>
                  </a:stretch>
                </a:blipFill>
              </p:spPr>
              <p:txBody>
                <a:bodyPr/>
                <a:lstStyle/>
                <a:p>
                  <a:r>
                    <a:rPr lang="en-US">
                      <a:noFill/>
                    </a:rPr>
                    <a:t> </a:t>
                  </a:r>
                </a:p>
              </p:txBody>
            </p:sp>
          </mc:Fallback>
        </mc:AlternateContent>
      </p:grpSp>
      <p:grpSp>
        <p:nvGrpSpPr>
          <p:cNvPr id="4" name="Group 3"/>
          <p:cNvGrpSpPr/>
          <p:nvPr/>
        </p:nvGrpSpPr>
        <p:grpSpPr>
          <a:xfrm>
            <a:off x="2516791" y="3081544"/>
            <a:ext cx="2697680" cy="2607204"/>
            <a:chOff x="2516791" y="2937164"/>
            <a:chExt cx="2697680" cy="2607204"/>
          </a:xfrm>
        </p:grpSpPr>
        <p:pic>
          <p:nvPicPr>
            <p:cNvPr id="8" name="Picture 7"/>
            <p:cNvPicPr>
              <a:picLocks noChangeAspect="1"/>
            </p:cNvPicPr>
            <p:nvPr/>
          </p:nvPicPr>
          <p:blipFill>
            <a:blip r:embed="rId6"/>
            <a:stretch>
              <a:fillRect/>
            </a:stretch>
          </p:blipFill>
          <p:spPr>
            <a:xfrm>
              <a:off x="2516791" y="2937164"/>
              <a:ext cx="2697680" cy="260720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2923310" y="2992246"/>
                  <a:ext cx="554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23310" y="2992246"/>
                  <a:ext cx="554182"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6795" y="2992246"/>
                  <a:ext cx="554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16795" y="2992246"/>
                  <a:ext cx="554182" cy="369332"/>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2739891" y="5939262"/>
                <a:ext cx="60560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𝑆𝑢𝑝𝑝𝑜𝑟𝑡</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𝑑</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𝑆𝑢𝑝𝑝𝑜𝑟𝑡</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𝑑</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𝑆𝑢𝑝𝑝𝑜𝑟𝑡</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𝑑</m:t>
                          </m:r>
                        </m:e>
                      </m:d>
                    </m:oMath>
                  </m:oMathPara>
                </a14:m>
                <a:endParaRPr lang="en-US" i="1"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39891" y="5939262"/>
                <a:ext cx="6056091" cy="369332"/>
              </a:xfrm>
              <a:prstGeom prst="rect">
                <a:avLst/>
              </a:prstGeom>
              <a:blipFill rotWithShape="0">
                <a:blip r:embed="rId9"/>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622795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CSO</a:t>
            </a:r>
            <a:endParaRPr lang="en-US" dirty="0"/>
          </a:p>
        </p:txBody>
      </p:sp>
      <p:sp>
        <p:nvSpPr>
          <p:cNvPr id="3" name="Content Placeholder 2"/>
          <p:cNvSpPr>
            <a:spLocks noGrp="1"/>
          </p:cNvSpPr>
          <p:nvPr>
            <p:ph idx="1"/>
          </p:nvPr>
        </p:nvSpPr>
        <p:spPr/>
        <p:txBody>
          <a:bodyPr/>
          <a:lstStyle/>
          <a:p>
            <a:pPr marL="0" indent="0">
              <a:buNone/>
            </a:pPr>
            <a:r>
              <a:rPr lang="en-US" b="0" dirty="0" smtClean="0"/>
              <a:t>How do we map a point from the CSO back?</a:t>
            </a:r>
          </a:p>
        </p:txBody>
      </p:sp>
      <p:pic>
        <p:nvPicPr>
          <p:cNvPr id="4" name="Picture 3"/>
          <p:cNvPicPr>
            <a:picLocks noChangeAspect="1"/>
          </p:cNvPicPr>
          <p:nvPr/>
        </p:nvPicPr>
        <p:blipFill>
          <a:blip r:embed="rId3"/>
          <a:stretch>
            <a:fillRect/>
          </a:stretch>
        </p:blipFill>
        <p:spPr>
          <a:xfrm>
            <a:off x="1487478" y="3909408"/>
            <a:ext cx="2038350" cy="1876927"/>
          </a:xfrm>
          <a:prstGeom prst="rect">
            <a:avLst/>
          </a:prstGeom>
        </p:spPr>
      </p:pic>
      <p:pic>
        <p:nvPicPr>
          <p:cNvPr id="5" name="Picture 4"/>
          <p:cNvPicPr>
            <a:picLocks noChangeAspect="1"/>
          </p:cNvPicPr>
          <p:nvPr/>
        </p:nvPicPr>
        <p:blipFill>
          <a:blip r:embed="rId4"/>
          <a:stretch>
            <a:fillRect/>
          </a:stretch>
        </p:blipFill>
        <p:spPr>
          <a:xfrm>
            <a:off x="5557398" y="2547120"/>
            <a:ext cx="2795968" cy="1299411"/>
          </a:xfrm>
          <a:prstGeom prst="rect">
            <a:avLst/>
          </a:prstGeom>
        </p:spPr>
      </p:pic>
      <p:pic>
        <p:nvPicPr>
          <p:cNvPr id="6" name="Picture 5"/>
          <p:cNvPicPr>
            <a:picLocks noChangeAspect="1"/>
          </p:cNvPicPr>
          <p:nvPr/>
        </p:nvPicPr>
        <p:blipFill>
          <a:blip r:embed="rId5"/>
          <a:stretch>
            <a:fillRect/>
          </a:stretch>
        </p:blipFill>
        <p:spPr>
          <a:xfrm>
            <a:off x="5701780" y="4957219"/>
            <a:ext cx="2507351" cy="1118937"/>
          </a:xfrm>
          <a:prstGeom prst="rect">
            <a:avLst/>
          </a:prstGeom>
        </p:spPr>
      </p:pic>
      <p:cxnSp>
        <p:nvCxnSpPr>
          <p:cNvPr id="10" name="Straight Arrow Connector 9"/>
          <p:cNvCxnSpPr/>
          <p:nvPr/>
        </p:nvCxnSpPr>
        <p:spPr>
          <a:xfrm flipV="1">
            <a:off x="3893306" y="3494597"/>
            <a:ext cx="1412620" cy="713374"/>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64940" y="4064366"/>
            <a:ext cx="822689" cy="707886"/>
          </a:xfrm>
          <a:prstGeom prst="rect">
            <a:avLst/>
          </a:prstGeom>
          <a:noFill/>
        </p:spPr>
        <p:txBody>
          <a:bodyPr wrap="square" rtlCol="0">
            <a:spAutoFit/>
          </a:bodyPr>
          <a:lstStyle/>
          <a:p>
            <a:pPr algn="ctr"/>
            <a:r>
              <a:rPr lang="en-US" sz="4000" dirty="0" smtClean="0"/>
              <a:t>?</a:t>
            </a:r>
            <a:endParaRPr lang="en-US" sz="4000" dirty="0"/>
          </a:p>
        </p:txBody>
      </p:sp>
      <p:cxnSp>
        <p:nvCxnSpPr>
          <p:cNvPr id="13" name="Straight Arrow Connector 12"/>
          <p:cNvCxnSpPr/>
          <p:nvPr/>
        </p:nvCxnSpPr>
        <p:spPr>
          <a:xfrm>
            <a:off x="3893306" y="4628647"/>
            <a:ext cx="1412620" cy="713374"/>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851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CSO</a:t>
            </a:r>
            <a:endParaRPr lang="en-US" dirty="0"/>
          </a:p>
        </p:txBody>
      </p:sp>
      <p:sp>
        <p:nvSpPr>
          <p:cNvPr id="3" name="Content Placeholder 2"/>
          <p:cNvSpPr>
            <a:spLocks noGrp="1"/>
          </p:cNvSpPr>
          <p:nvPr>
            <p:ph idx="1"/>
          </p:nvPr>
        </p:nvSpPr>
        <p:spPr/>
        <p:txBody>
          <a:bodyPr/>
          <a:lstStyle/>
          <a:p>
            <a:pPr marL="0" indent="0">
              <a:buNone/>
            </a:pPr>
            <a:r>
              <a:rPr lang="en-US" dirty="0" smtClean="0"/>
              <a:t>First, store points used to construct CSO point</a:t>
            </a:r>
            <a:endParaRPr lang="en-US" b="0" dirty="0" smtClean="0"/>
          </a:p>
        </p:txBody>
      </p:sp>
      <p:sp>
        <p:nvSpPr>
          <p:cNvPr id="14" name="Text Box 2"/>
          <p:cNvSpPr txBox="1">
            <a:spLocks noChangeArrowheads="1"/>
          </p:cNvSpPr>
          <p:nvPr/>
        </p:nvSpPr>
        <p:spPr bwMode="auto">
          <a:xfrm>
            <a:off x="1926891" y="3738348"/>
            <a:ext cx="2177382"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latin typeface="Consolas" panose="020B0609020204030204" pitchFamily="49" charset="0"/>
              </a:rPr>
              <a:t>class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SimplexPoint</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Vector3 </a:t>
            </a:r>
            <a:r>
              <a:rPr lang="en-US" sz="1400" dirty="0" err="1">
                <a:solidFill>
                  <a:prstClr val="black"/>
                </a:solidFill>
                <a:latin typeface="Consolas" panose="020B0609020204030204" pitchFamily="49" charset="0"/>
              </a:rPr>
              <a:t>mPoint</a:t>
            </a:r>
            <a:r>
              <a:rPr lang="en-US" sz="1400" dirty="0">
                <a:solidFill>
                  <a:prstClr val="black"/>
                </a:solidFill>
                <a:latin typeface="Consolas" panose="020B0609020204030204" pitchFamily="49" charset="0"/>
              </a:rPr>
              <a:t>;</a:t>
            </a:r>
          </a:p>
          <a:p>
            <a:r>
              <a:rPr lang="en-US" sz="1400" dirty="0" smtClean="0">
                <a:solidFill>
                  <a:prstClr val="black"/>
                </a:solidFill>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15" name="Text Box 2"/>
          <p:cNvSpPr txBox="1">
            <a:spLocks noChangeArrowheads="1"/>
          </p:cNvSpPr>
          <p:nvPr/>
        </p:nvSpPr>
        <p:spPr bwMode="auto">
          <a:xfrm>
            <a:off x="6102655" y="3522905"/>
            <a:ext cx="2177382"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latin typeface="Consolas" panose="020B0609020204030204" pitchFamily="49" charset="0"/>
              </a:rPr>
              <a:t>class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SimplexPoint</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Vector3 </a:t>
            </a:r>
            <a:r>
              <a:rPr lang="en-US" sz="1400" dirty="0" err="1">
                <a:solidFill>
                  <a:prstClr val="black"/>
                </a:solidFill>
                <a:latin typeface="Consolas" panose="020B0609020204030204" pitchFamily="49" charset="0"/>
              </a:rPr>
              <a:t>mPointA</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Vector3 </a:t>
            </a:r>
            <a:r>
              <a:rPr lang="en-US" sz="1400" dirty="0" err="1">
                <a:solidFill>
                  <a:prstClr val="black"/>
                </a:solidFill>
                <a:latin typeface="Consolas" panose="020B0609020204030204" pitchFamily="49" charset="0"/>
              </a:rPr>
              <a:t>mPointB</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Vector3 </a:t>
            </a:r>
            <a:r>
              <a:rPr lang="en-US" sz="1400" dirty="0" err="1">
                <a:solidFill>
                  <a:prstClr val="black"/>
                </a:solidFill>
                <a:latin typeface="Consolas" panose="020B0609020204030204" pitchFamily="49" charset="0"/>
              </a:rPr>
              <a:t>mPointCso</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p:txBody>
      </p:sp>
      <p:cxnSp>
        <p:nvCxnSpPr>
          <p:cNvPr id="16" name="Straight Arrow Connector 15"/>
          <p:cNvCxnSpPr/>
          <p:nvPr/>
        </p:nvCxnSpPr>
        <p:spPr>
          <a:xfrm>
            <a:off x="4519247" y="4215403"/>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48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CSO</a:t>
            </a:r>
            <a:endParaRPr lang="en-US" dirty="0"/>
          </a:p>
        </p:txBody>
      </p:sp>
      <p:sp>
        <p:nvSpPr>
          <p:cNvPr id="3" name="Content Placeholder 2"/>
          <p:cNvSpPr>
            <a:spLocks noGrp="1"/>
          </p:cNvSpPr>
          <p:nvPr>
            <p:ph idx="1"/>
          </p:nvPr>
        </p:nvSpPr>
        <p:spPr/>
        <p:txBody>
          <a:bodyPr/>
          <a:lstStyle/>
          <a:p>
            <a:pPr marL="0" indent="0">
              <a:buNone/>
            </a:pPr>
            <a:r>
              <a:rPr lang="en-US" dirty="0" smtClean="0"/>
              <a:t>Barycentric coordinates!</a:t>
            </a:r>
            <a:endParaRPr lang="en-US" b="0" dirty="0" smtClean="0"/>
          </a:p>
        </p:txBody>
      </p:sp>
      <p:grpSp>
        <p:nvGrpSpPr>
          <p:cNvPr id="18" name="Group 17"/>
          <p:cNvGrpSpPr/>
          <p:nvPr/>
        </p:nvGrpSpPr>
        <p:grpSpPr>
          <a:xfrm>
            <a:off x="6682068" y="2877518"/>
            <a:ext cx="3554676" cy="2883984"/>
            <a:chOff x="6236900" y="3091417"/>
            <a:chExt cx="3554676" cy="2883984"/>
          </a:xfrm>
        </p:grpSpPr>
        <p:pic>
          <p:nvPicPr>
            <p:cNvPr id="4" name="Picture 3"/>
            <p:cNvPicPr>
              <a:picLocks noChangeAspect="1"/>
            </p:cNvPicPr>
            <p:nvPr/>
          </p:nvPicPr>
          <p:blipFill>
            <a:blip r:embed="rId3"/>
            <a:stretch>
              <a:fillRect/>
            </a:stretch>
          </p:blipFill>
          <p:spPr>
            <a:xfrm>
              <a:off x="6236900" y="3427916"/>
              <a:ext cx="3554676" cy="217337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132836" y="557227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132836" y="5572277"/>
                  <a:ext cx="418012" cy="403124"/>
                </a:xfrm>
                <a:prstGeom prst="rect">
                  <a:avLst/>
                </a:prstGeom>
                <a:blipFill rotWithShape="0">
                  <a:blip r:embed="rId4"/>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115063" y="358362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115063" y="3583622"/>
                  <a:ext cx="418012" cy="403124"/>
                </a:xfrm>
                <a:prstGeom prst="rect">
                  <a:avLst/>
                </a:prstGeom>
                <a:blipFill rotWithShape="0">
                  <a:blip r:embed="rId5"/>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860494" y="434761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e>
                          <m:sub>
                            <m:r>
                              <a:rPr lang="en-US" b="0" i="1" smtClean="0">
                                <a:solidFill>
                                  <a:schemeClr val="tx1"/>
                                </a:solidFill>
                                <a:latin typeface="Cambria Math" panose="02040503050406030204" pitchFamily="18" charset="0"/>
                              </a:rPr>
                              <m:t>𝐵</m:t>
                            </m:r>
                          </m:sub>
                        </m:sSub>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860494" y="4347614"/>
                  <a:ext cx="418012" cy="403124"/>
                </a:xfrm>
                <a:prstGeom prst="rect">
                  <a:avLst/>
                </a:prstGeom>
                <a:blipFill rotWithShape="0">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213712" y="434379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e>
                          <m:sub>
                            <m:r>
                              <a:rPr lang="en-US" b="0" i="1" smtClean="0">
                                <a:solidFill>
                                  <a:schemeClr val="tx1"/>
                                </a:solidFill>
                                <a:latin typeface="Cambria Math" panose="02040503050406030204" pitchFamily="18" charset="0"/>
                              </a:rPr>
                              <m:t>𝐴</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8213712" y="4343793"/>
                  <a:ext cx="418012" cy="40312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11717" y="532259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911717" y="5322593"/>
                  <a:ext cx="418012" cy="403124"/>
                </a:xfrm>
                <a:prstGeom prst="rect">
                  <a:avLst/>
                </a:prstGeom>
                <a:blipFill rotWithShape="0">
                  <a:blip r:embed="rId8"/>
                  <a:stretch>
                    <a:fillRect t="-21212" r="-25000"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911717" y="3091417"/>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911717" y="3091417"/>
                  <a:ext cx="418012" cy="403124"/>
                </a:xfrm>
                <a:prstGeom prst="rect">
                  <a:avLst/>
                </a:prstGeom>
                <a:blipFill rotWithShape="0">
                  <a:blip r:embed="rId9"/>
                  <a:stretch>
                    <a:fillRect t="-21212" r="-25000" b="-1515"/>
                  </a:stretch>
                </a:blipFill>
              </p:spPr>
              <p:txBody>
                <a:bodyPr/>
                <a:lstStyle/>
                <a:p>
                  <a:r>
                    <a:rPr lang="en-US">
                      <a:noFill/>
                    </a:rPr>
                    <a:t> </a:t>
                  </a:r>
                </a:p>
              </p:txBody>
            </p:sp>
          </mc:Fallback>
        </mc:AlternateContent>
      </p:grpSp>
      <p:grpSp>
        <p:nvGrpSpPr>
          <p:cNvPr id="20" name="Group 19"/>
          <p:cNvGrpSpPr/>
          <p:nvPr/>
        </p:nvGrpSpPr>
        <p:grpSpPr>
          <a:xfrm>
            <a:off x="1356231" y="2226006"/>
            <a:ext cx="3238823" cy="3463394"/>
            <a:chOff x="1230811" y="2688293"/>
            <a:chExt cx="3238823" cy="3463394"/>
          </a:xfrm>
        </p:grpSpPr>
        <p:pic>
          <p:nvPicPr>
            <p:cNvPr id="7" name="Picture 6"/>
            <p:cNvPicPr>
              <a:picLocks noChangeAspect="1"/>
            </p:cNvPicPr>
            <p:nvPr/>
          </p:nvPicPr>
          <p:blipFill>
            <a:blip r:embed="rId10"/>
            <a:stretch>
              <a:fillRect/>
            </a:stretch>
          </p:blipFill>
          <p:spPr>
            <a:xfrm>
              <a:off x="1620251" y="2877518"/>
              <a:ext cx="2849383" cy="3274169"/>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30811" y="563474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30811" y="5634742"/>
                  <a:ext cx="418012" cy="403124"/>
                </a:xfrm>
                <a:prstGeom prst="rect">
                  <a:avLst/>
                </a:prstGeom>
                <a:blipFill rotWithShape="0">
                  <a:blip r:embed="rId11"/>
                  <a:stretch>
                    <a:fillRect t="-19403"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312972" y="268829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312972" y="2688293"/>
                  <a:ext cx="418012" cy="403124"/>
                </a:xfrm>
                <a:prstGeom prst="rect">
                  <a:avLst/>
                </a:prstGeom>
                <a:blipFill rotWithShape="0">
                  <a:blip r:embed="rId12"/>
                  <a:stretch>
                    <a:fillRect t="-21212" r="-21739" b="-15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TextBox 20"/>
              <p:cNvSpPr txBox="1"/>
              <p:nvPr/>
            </p:nvSpPr>
            <p:spPr>
              <a:xfrm>
                <a:off x="1374262" y="424338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374262" y="4243385"/>
                <a:ext cx="418012" cy="40312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774243" y="5823230"/>
                <a:ext cx="1878275"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r>
                        <a:rPr lang="en-US" b="0" i="0"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2</m:t>
                          </m:r>
                        </m:num>
                        <m:den>
                          <m:r>
                            <a:rPr lang="en-US" b="0" i="0"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m:rPr>
                                  <m:sty m:val="p"/>
                                </m:rPr>
                                <a:rPr lang="en-US" b="0" i="0" smtClean="0">
                                  <a:solidFill>
                                    <a:schemeClr val="tx1"/>
                                  </a:solidFill>
                                  <a:latin typeface="Cambria Math" panose="02040503050406030204" pitchFamily="18" charset="0"/>
                                </a:rPr>
                                <m:t>S</m:t>
                              </m:r>
                            </m:e>
                          </m:acc>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774243" y="5823230"/>
                <a:ext cx="1878275" cy="6127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366524" y="5823230"/>
                <a:ext cx="1878275"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e>
                        <m:sub>
                          <m:r>
                            <a:rPr lang="en-US" b="0" i="1" smtClean="0">
                              <a:solidFill>
                                <a:schemeClr val="tx1"/>
                              </a:solidFill>
                              <a:latin typeface="Cambria Math" panose="02040503050406030204" pitchFamily="18" charset="0"/>
                            </a:rPr>
                            <m:t>𝐵</m:t>
                          </m:r>
                        </m:sub>
                      </m:sSub>
                      <m:r>
                        <a:rPr lang="en-US" b="0" i="0"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2</m:t>
                          </m:r>
                        </m:num>
                        <m:den>
                          <m:r>
                            <a:rPr lang="en-US" b="0" i="0"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m:rPr>
                                  <m:sty m:val="p"/>
                                </m:rPr>
                                <a:rPr lang="en-US" b="0" i="0" smtClean="0">
                                  <a:solidFill>
                                    <a:schemeClr val="tx1"/>
                                  </a:solidFill>
                                  <a:latin typeface="Cambria Math" panose="02040503050406030204" pitchFamily="18" charset="0"/>
                                </a:rPr>
                                <m:t>B</m:t>
                              </m:r>
                            </m:e>
                          </m:acc>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366524" y="5823230"/>
                <a:ext cx="1878275" cy="6127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658880" y="5823230"/>
                <a:ext cx="1878275"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e>
                        <m:sub>
                          <m:r>
                            <a:rPr lang="en-US" b="0" i="1" smtClean="0">
                              <a:solidFill>
                                <a:schemeClr val="tx1"/>
                              </a:solidFill>
                              <a:latin typeface="Cambria Math" panose="02040503050406030204" pitchFamily="18" charset="0"/>
                            </a:rPr>
                            <m:t>𝐴</m:t>
                          </m:r>
                        </m:sub>
                      </m:sSub>
                      <m:r>
                        <a:rPr lang="en-US" b="0" i="0"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2</m:t>
                          </m:r>
                        </m:num>
                        <m:den>
                          <m:r>
                            <a:rPr lang="en-US" b="0" i="0"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m:rPr>
                                  <m:sty m:val="p"/>
                                </m:rPr>
                                <a:rPr lang="en-US" b="0" i="0" smtClean="0">
                                  <a:solidFill>
                                    <a:schemeClr val="tx1"/>
                                  </a:solidFill>
                                  <a:latin typeface="Cambria Math" panose="02040503050406030204" pitchFamily="18" charset="0"/>
                                </a:rPr>
                                <m:t>A</m:t>
                              </m:r>
                            </m:e>
                          </m:acc>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3</m:t>
                          </m:r>
                        </m:den>
                      </m:f>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658880" y="5823230"/>
                <a:ext cx="1878275" cy="612732"/>
              </a:xfrm>
              <a:prstGeom prst="rect">
                <a:avLst/>
              </a:prstGeom>
              <a:blipFill rotWithShape="0">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3142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GJK doesn’t provide contact info (use EPA)</a:t>
            </a:r>
          </a:p>
          <a:p>
            <a:pPr marL="0" indent="0">
              <a:buNone/>
            </a:pPr>
            <a:r>
              <a:rPr lang="en-US" dirty="0" smtClean="0"/>
              <a:t>Some engines use object skins</a:t>
            </a:r>
            <a:endParaRPr lang="en-US" dirty="0"/>
          </a:p>
        </p:txBody>
      </p:sp>
    </p:spTree>
    <p:extLst>
      <p:ext uri="{BB962C8B-B14F-4D97-AF65-F5344CB8AC3E}">
        <p14:creationId xmlns:p14="http://schemas.microsoft.com/office/powerpoint/2010/main" val="2775300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Shape Combining</a:t>
            </a:r>
            <a:endParaRPr lang="en-US" dirty="0"/>
          </a:p>
        </p:txBody>
      </p:sp>
      <p:sp>
        <p:nvSpPr>
          <p:cNvPr id="3" name="Content Placeholder 2"/>
          <p:cNvSpPr>
            <a:spLocks noGrp="1"/>
          </p:cNvSpPr>
          <p:nvPr>
            <p:ph idx="1"/>
          </p:nvPr>
        </p:nvSpPr>
        <p:spPr/>
        <p:txBody>
          <a:bodyPr/>
          <a:lstStyle/>
          <a:p>
            <a:pPr marL="0" indent="0">
              <a:buNone/>
            </a:pPr>
            <a:r>
              <a:rPr lang="en-US" dirty="0" smtClean="0"/>
              <a:t>Minkowski Sum!</a:t>
            </a:r>
            <a:endParaRPr lang="en-US" dirty="0"/>
          </a:p>
        </p:txBody>
      </p:sp>
      <p:pic>
        <p:nvPicPr>
          <p:cNvPr id="4" name="Picture 3"/>
          <p:cNvPicPr>
            <a:picLocks noChangeAspect="1"/>
          </p:cNvPicPr>
          <p:nvPr/>
        </p:nvPicPr>
        <p:blipFill>
          <a:blip r:embed="rId3"/>
          <a:stretch>
            <a:fillRect/>
          </a:stretch>
        </p:blipFill>
        <p:spPr>
          <a:xfrm>
            <a:off x="2336330" y="4251496"/>
            <a:ext cx="491896" cy="492138"/>
          </a:xfrm>
          <a:prstGeom prst="rect">
            <a:avLst/>
          </a:prstGeom>
        </p:spPr>
      </p:pic>
      <p:pic>
        <p:nvPicPr>
          <p:cNvPr id="5" name="Picture 4"/>
          <p:cNvPicPr>
            <a:picLocks noChangeAspect="1"/>
          </p:cNvPicPr>
          <p:nvPr/>
        </p:nvPicPr>
        <p:blipFill>
          <a:blip r:embed="rId4"/>
          <a:stretch>
            <a:fillRect/>
          </a:stretch>
        </p:blipFill>
        <p:spPr>
          <a:xfrm>
            <a:off x="4810401" y="3802396"/>
            <a:ext cx="1426499" cy="1427200"/>
          </a:xfrm>
          <a:prstGeom prst="rect">
            <a:avLst/>
          </a:prstGeom>
        </p:spPr>
      </p:pic>
      <p:pic>
        <p:nvPicPr>
          <p:cNvPr id="7" name="Picture 6"/>
          <p:cNvPicPr>
            <a:picLocks noChangeAspect="1"/>
          </p:cNvPicPr>
          <p:nvPr/>
        </p:nvPicPr>
        <p:blipFill>
          <a:blip r:embed="rId5"/>
          <a:stretch>
            <a:fillRect/>
          </a:stretch>
        </p:blipFill>
        <p:spPr>
          <a:xfrm>
            <a:off x="8301789" y="3580932"/>
            <a:ext cx="1844610" cy="1894733"/>
          </a:xfrm>
          <a:prstGeom prst="rect">
            <a:avLst/>
          </a:prstGeom>
        </p:spPr>
      </p:pic>
      <p:sp>
        <p:nvSpPr>
          <p:cNvPr id="8" name="Plus 7"/>
          <p:cNvSpPr/>
          <p:nvPr/>
        </p:nvSpPr>
        <p:spPr>
          <a:xfrm>
            <a:off x="3343144" y="4054037"/>
            <a:ext cx="887056" cy="887056"/>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qual 9"/>
          <p:cNvSpPr/>
          <p:nvPr/>
        </p:nvSpPr>
        <p:spPr>
          <a:xfrm>
            <a:off x="6895640" y="4088061"/>
            <a:ext cx="880474" cy="880474"/>
          </a:xfrm>
          <a:prstGeom prst="mathEqua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3691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Shape Combining</a:t>
            </a:r>
            <a:endParaRPr lang="en-US" dirty="0"/>
          </a:p>
        </p:txBody>
      </p:sp>
      <p:sp>
        <p:nvSpPr>
          <p:cNvPr id="3" name="Content Placeholder 2"/>
          <p:cNvSpPr>
            <a:spLocks noGrp="1"/>
          </p:cNvSpPr>
          <p:nvPr>
            <p:ph idx="1"/>
          </p:nvPr>
        </p:nvSpPr>
        <p:spPr/>
        <p:txBody>
          <a:bodyPr/>
          <a:lstStyle/>
          <a:p>
            <a:pPr marL="0" indent="0">
              <a:buNone/>
            </a:pPr>
            <a:r>
              <a:rPr lang="en-US" dirty="0" smtClean="0"/>
              <a:t>Max of two support shapes</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658306" y="3920561"/>
                <a:ext cx="23915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𝑀𝑎𝑥𝑆𝑢𝑝𝑝𝑜𝑟𝑡</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e>
                      </m:d>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658306" y="3920561"/>
                <a:ext cx="2391508" cy="369332"/>
              </a:xfrm>
              <a:prstGeom prst="rect">
                <a:avLst/>
              </a:prstGeom>
              <a:blipFill rotWithShape="0">
                <a:blip r:embed="rId3"/>
                <a:stretch>
                  <a:fillRect b="-11475"/>
                </a:stretch>
              </a:blipFill>
            </p:spPr>
            <p:txBody>
              <a:bodyPr/>
              <a:lstStyle/>
              <a:p>
                <a:r>
                  <a:rPr lang="en-US">
                    <a:noFill/>
                  </a:rPr>
                  <a:t> </a:t>
                </a:r>
              </a:p>
            </p:txBody>
          </p:sp>
        </mc:Fallback>
      </mc:AlternateContent>
      <p:cxnSp>
        <p:nvCxnSpPr>
          <p:cNvPr id="15" name="Straight Arrow Connector 14"/>
          <p:cNvCxnSpPr/>
          <p:nvPr/>
        </p:nvCxnSpPr>
        <p:spPr>
          <a:xfrm>
            <a:off x="5282011" y="4357361"/>
            <a:ext cx="1168434" cy="133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7220928" y="3279141"/>
            <a:ext cx="1120796" cy="2178003"/>
          </a:xfrm>
          <a:prstGeom prst="rect">
            <a:avLst/>
          </a:prstGeom>
        </p:spPr>
      </p:pic>
      <p:grpSp>
        <p:nvGrpSpPr>
          <p:cNvPr id="7" name="Group 6"/>
          <p:cNvGrpSpPr/>
          <p:nvPr/>
        </p:nvGrpSpPr>
        <p:grpSpPr>
          <a:xfrm>
            <a:off x="3249822" y="3257577"/>
            <a:ext cx="1120796" cy="2199567"/>
            <a:chOff x="4823435" y="3407443"/>
            <a:chExt cx="1120796" cy="2199567"/>
          </a:xfrm>
        </p:grpSpPr>
        <p:pic>
          <p:nvPicPr>
            <p:cNvPr id="4" name="Picture 3"/>
            <p:cNvPicPr>
              <a:picLocks noChangeAspect="1"/>
            </p:cNvPicPr>
            <p:nvPr/>
          </p:nvPicPr>
          <p:blipFill>
            <a:blip r:embed="rId5"/>
            <a:stretch>
              <a:fillRect/>
            </a:stretch>
          </p:blipFill>
          <p:spPr>
            <a:xfrm>
              <a:off x="4823435" y="3407443"/>
              <a:ext cx="1120796" cy="2199567"/>
            </a:xfrm>
            <a:prstGeom prst="rect">
              <a:avLst/>
            </a:prstGeom>
          </p:spPr>
        </p:pic>
        <p:sp>
          <p:nvSpPr>
            <p:cNvPr id="16" name="TextBox 15"/>
            <p:cNvSpPr txBox="1"/>
            <p:nvPr/>
          </p:nvSpPr>
          <p:spPr>
            <a:xfrm>
              <a:off x="5200417" y="3755011"/>
              <a:ext cx="306591"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5200416" y="4855673"/>
              <a:ext cx="306591" cy="369332"/>
            </a:xfrm>
            <a:prstGeom prst="rect">
              <a:avLst/>
            </a:prstGeom>
            <a:noFill/>
          </p:spPr>
          <p:txBody>
            <a:bodyPr wrap="square" rtlCol="0">
              <a:spAutoFit/>
            </a:bodyPr>
            <a:lstStyle/>
            <a:p>
              <a:r>
                <a:rPr lang="en-US" dirty="0"/>
                <a:t>B</a:t>
              </a:r>
            </a:p>
          </p:txBody>
        </p:sp>
      </p:grpSp>
    </p:spTree>
    <p:extLst>
      <p:ext uri="{BB962C8B-B14F-4D97-AF65-F5344CB8AC3E}">
        <p14:creationId xmlns:p14="http://schemas.microsoft.com/office/powerpoint/2010/main" val="2112187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Analytic shapes will never terminate! </a:t>
            </a:r>
            <a:endParaRPr lang="en-US" dirty="0"/>
          </a:p>
        </p:txBody>
      </p:sp>
      <p:pic>
        <p:nvPicPr>
          <p:cNvPr id="18" name="Picture 17"/>
          <p:cNvPicPr>
            <a:picLocks noChangeAspect="1"/>
          </p:cNvPicPr>
          <p:nvPr/>
        </p:nvPicPr>
        <p:blipFill>
          <a:blip r:embed="rId3"/>
          <a:stretch>
            <a:fillRect/>
          </a:stretch>
        </p:blipFill>
        <p:spPr>
          <a:xfrm>
            <a:off x="4224883" y="2671763"/>
            <a:ext cx="3236907" cy="350520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115506" y="2304735"/>
                <a:ext cx="39495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115506" y="2304735"/>
                <a:ext cx="394957" cy="403124"/>
              </a:xfrm>
              <a:prstGeom prst="rect">
                <a:avLst/>
              </a:prstGeom>
              <a:blipFill rotWithShape="0">
                <a:blip r:embed="rId4"/>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3496174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24883" y="2690813"/>
            <a:ext cx="3236907" cy="3467100"/>
          </a:xfrm>
          <a:prstGeom prst="rect">
            <a:avLst/>
          </a:prstGeom>
        </p:spPr>
      </p:pic>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Analytic shapes will never terminate!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115506" y="2304735"/>
                <a:ext cx="39495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15506" y="2304735"/>
                <a:ext cx="394957" cy="403124"/>
              </a:xfrm>
              <a:prstGeom prst="rect">
                <a:avLst/>
              </a:prstGeom>
              <a:blipFill rotWithShape="0">
                <a:blip r:embed="rId4"/>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744846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24883" y="2707859"/>
            <a:ext cx="3236907" cy="3467100"/>
          </a:xfrm>
          <a:prstGeom prst="rect">
            <a:avLst/>
          </a:prstGeom>
        </p:spPr>
      </p:pic>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Analytic shapes will never terminate!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115506" y="2304735"/>
                <a:ext cx="39495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15506" y="2304735"/>
                <a:ext cx="394957" cy="403124"/>
              </a:xfrm>
              <a:prstGeom prst="rect">
                <a:avLst/>
              </a:prstGeom>
              <a:blipFill rotWithShape="0">
                <a:blip r:embed="rId4"/>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340092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Closest Point to </a:t>
            </a:r>
            <a:r>
              <a:rPr lang="en-US" dirty="0" smtClean="0"/>
              <a:t>Line</a:t>
            </a:r>
            <a:endParaRPr lang="en-US" dirty="0"/>
          </a:p>
        </p:txBody>
      </p:sp>
      <p:sp>
        <p:nvSpPr>
          <p:cNvPr id="3" name="Content Placeholder 2"/>
          <p:cNvSpPr>
            <a:spLocks noGrp="1"/>
          </p:cNvSpPr>
          <p:nvPr>
            <p:ph idx="1"/>
          </p:nvPr>
        </p:nvSpPr>
        <p:spPr/>
        <p:txBody>
          <a:bodyPr/>
          <a:lstStyle/>
          <a:p>
            <a:pPr marL="0" indent="0">
              <a:buNone/>
            </a:pPr>
            <a:r>
              <a:rPr lang="en-US" dirty="0" smtClean="0"/>
              <a:t>Three cases:</a:t>
            </a:r>
            <a:endParaRPr lang="en-US" dirty="0"/>
          </a:p>
        </p:txBody>
      </p:sp>
      <p:pic>
        <p:nvPicPr>
          <p:cNvPr id="12" name="Picture 11"/>
          <p:cNvPicPr>
            <a:picLocks noChangeAspect="1"/>
          </p:cNvPicPr>
          <p:nvPr/>
        </p:nvPicPr>
        <p:blipFill>
          <a:blip r:embed="rId3"/>
          <a:stretch>
            <a:fillRect/>
          </a:stretch>
        </p:blipFill>
        <p:spPr>
          <a:xfrm>
            <a:off x="4843973" y="3473518"/>
            <a:ext cx="2538476" cy="899158"/>
          </a:xfrm>
          <a:prstGeom prst="rect">
            <a:avLst/>
          </a:prstGeom>
        </p:spPr>
      </p:pic>
      <p:pic>
        <p:nvPicPr>
          <p:cNvPr id="13" name="Picture 12"/>
          <p:cNvPicPr>
            <a:picLocks noChangeAspect="1"/>
          </p:cNvPicPr>
          <p:nvPr/>
        </p:nvPicPr>
        <p:blipFill>
          <a:blip r:embed="rId4"/>
          <a:stretch>
            <a:fillRect/>
          </a:stretch>
        </p:blipFill>
        <p:spPr>
          <a:xfrm>
            <a:off x="8462196" y="3426194"/>
            <a:ext cx="3137621" cy="946482"/>
          </a:xfrm>
          <a:prstGeom prst="rect">
            <a:avLst/>
          </a:prstGeom>
        </p:spPr>
      </p:pic>
      <p:pic>
        <p:nvPicPr>
          <p:cNvPr id="14" name="Picture 13"/>
          <p:cNvPicPr>
            <a:picLocks noChangeAspect="1"/>
          </p:cNvPicPr>
          <p:nvPr/>
        </p:nvPicPr>
        <p:blipFill>
          <a:blip r:embed="rId5"/>
          <a:stretch>
            <a:fillRect/>
          </a:stretch>
        </p:blipFill>
        <p:spPr>
          <a:xfrm>
            <a:off x="613669" y="3454275"/>
            <a:ext cx="3137620" cy="88338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20000"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0000" y="4372676"/>
                <a:ext cx="418012" cy="403124"/>
              </a:xfrm>
              <a:prstGeom prst="rect">
                <a:avLst/>
              </a:prstGeom>
              <a:blipFill rotWithShape="0">
                <a:blip r:embed="rId6"/>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463150"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463150" y="4372676"/>
                <a:ext cx="418012" cy="403124"/>
              </a:xfrm>
              <a:prstGeom prst="rect">
                <a:avLst/>
              </a:prstGeom>
              <a:blipFill rotWithShape="0">
                <a:blip r:embed="rId7"/>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721124"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721124" y="4372676"/>
                <a:ext cx="418012" cy="403124"/>
              </a:xfrm>
              <a:prstGeom prst="rect">
                <a:avLst/>
              </a:prstGeom>
              <a:blipFill rotWithShape="0">
                <a:blip r:embed="rId8"/>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064274"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064274" y="4372676"/>
                <a:ext cx="418012" cy="403124"/>
              </a:xfrm>
              <a:prstGeom prst="rect">
                <a:avLst/>
              </a:prstGeom>
              <a:blipFill rotWithShape="0">
                <a:blip r:embed="rId9"/>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45260"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45260" y="4372676"/>
                <a:ext cx="418012" cy="403124"/>
              </a:xfrm>
              <a:prstGeom prst="rect">
                <a:avLst/>
              </a:prstGeom>
              <a:blipFill rotWithShape="0">
                <a:blip r:embed="rId10"/>
                <a:stretch>
                  <a:fillRect t="-22727" r="-20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688410" y="43726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688410" y="4372676"/>
                <a:ext cx="418012" cy="403124"/>
              </a:xfrm>
              <a:prstGeom prst="rect">
                <a:avLst/>
              </a:prstGeom>
              <a:blipFill rotWithShape="0">
                <a:blip r:embed="rId11"/>
                <a:stretch>
                  <a:fillRect t="-22727" r="-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4663" y="307735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04663" y="3077352"/>
                <a:ext cx="418012" cy="403124"/>
              </a:xfrm>
              <a:prstGeom prst="rect">
                <a:avLst/>
              </a:prstGeom>
              <a:blipFill rotWithShape="0">
                <a:blip r:embed="rId12"/>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935914" y="3064728"/>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935914" y="3064728"/>
                <a:ext cx="418012" cy="403124"/>
              </a:xfrm>
              <a:prstGeom prst="rect">
                <a:avLst/>
              </a:prstGeom>
              <a:blipFill rotWithShape="0">
                <a:blip r:embed="rId13"/>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1360629" y="302307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1360629" y="3023070"/>
                <a:ext cx="418012" cy="403124"/>
              </a:xfrm>
              <a:prstGeom prst="rect">
                <a:avLst/>
              </a:prstGeom>
              <a:blipFill rotWithShape="0">
                <a:blip r:embed="rId14"/>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30343451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24883" y="2705855"/>
            <a:ext cx="3236907" cy="3467100"/>
          </a:xfrm>
          <a:prstGeom prst="rect">
            <a:avLst/>
          </a:prstGeom>
        </p:spPr>
      </p:pic>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Analytic shapes will never terminate!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115506" y="2304735"/>
                <a:ext cx="394957"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15506" y="2304735"/>
                <a:ext cx="394957" cy="403124"/>
              </a:xfrm>
              <a:prstGeom prst="rect">
                <a:avLst/>
              </a:prstGeom>
              <a:blipFill rotWithShape="0">
                <a:blip r:embed="rId4"/>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12471181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Add an epsilon check for step 6</a:t>
            </a:r>
          </a:p>
          <a:p>
            <a:pPr marL="0" indent="0">
              <a:buNone/>
            </a:pPr>
            <a:r>
              <a:rPr lang="en-US" dirty="0" smtClean="0"/>
              <a:t>Add a max iterations </a:t>
            </a:r>
            <a:endParaRPr lang="en-US" dirty="0"/>
          </a:p>
        </p:txBody>
      </p:sp>
    </p:spTree>
    <p:extLst>
      <p:ext uri="{BB962C8B-B14F-4D97-AF65-F5344CB8AC3E}">
        <p14:creationId xmlns:p14="http://schemas.microsoft.com/office/powerpoint/2010/main" val="25676415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Not all </a:t>
                </a:r>
                <a:r>
                  <a:rPr lang="en-US" dirty="0" err="1" smtClean="0"/>
                  <a:t>voronoi</a:t>
                </a:r>
                <a:r>
                  <a:rPr lang="en-US" dirty="0" smtClean="0"/>
                  <a:t> regions need to be checked</a:t>
                </a:r>
              </a:p>
              <a:p>
                <a:pPr marL="0" indent="0">
                  <a:buNone/>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smtClean="0"/>
                  <a:t> can’t be in some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No optimizations for a point…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77079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 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Point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oMath>
                </a14:m>
                <a:r>
                  <a:rPr lang="en-US" dirty="0" smtClean="0"/>
                  <a:t>’s </a:t>
                </a:r>
                <a:r>
                  <a:rPr lang="en-US" dirty="0" err="1" smtClean="0"/>
                  <a:t>voronoi</a:t>
                </a:r>
                <a:r>
                  <a:rPr lang="en-US" dirty="0" smtClean="0"/>
                  <a:t> region can’t be the closest</a:t>
                </a:r>
                <a:endParaRPr lang="en-US" dirty="0"/>
              </a:p>
              <a:p>
                <a:pPr marL="0" indent="0">
                  <a:buNone/>
                </a:pPr>
                <a:endParaRPr lang="en-US" dirty="0" smtClean="0"/>
              </a:p>
              <a:p>
                <a:pPr marL="0" indent="0">
                  <a:buNone/>
                </a:pP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0" name="Group 9"/>
          <p:cNvGrpSpPr/>
          <p:nvPr/>
        </p:nvGrpSpPr>
        <p:grpSpPr>
          <a:xfrm>
            <a:off x="1778000" y="2974944"/>
            <a:ext cx="8733839" cy="2403475"/>
            <a:chOff x="1778000" y="2974944"/>
            <a:chExt cx="8733839" cy="2403475"/>
          </a:xfrm>
        </p:grpSpPr>
        <p:pic>
          <p:nvPicPr>
            <p:cNvPr id="4" name="Picture 3"/>
            <p:cNvPicPr>
              <a:picLocks noChangeAspect="1"/>
            </p:cNvPicPr>
            <p:nvPr/>
          </p:nvPicPr>
          <p:blipFill>
            <a:blip r:embed="rId4"/>
            <a:stretch>
              <a:fillRect/>
            </a:stretch>
          </p:blipFill>
          <p:spPr>
            <a:xfrm>
              <a:off x="3714028" y="2974944"/>
              <a:ext cx="4861783" cy="240347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356360" y="397511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56360" y="3975119"/>
                  <a:ext cx="418012" cy="403124"/>
                </a:xfrm>
                <a:prstGeom prst="rect">
                  <a:avLst/>
                </a:prstGeom>
                <a:blipFill rotWithShape="0">
                  <a:blip r:embed="rId5"/>
                  <a:stretch>
                    <a:fillRect t="-21212" r="-2205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490494" y="3985164"/>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490494" y="3985164"/>
                  <a:ext cx="418012" cy="403124"/>
                </a:xfrm>
                <a:prstGeom prst="rect">
                  <a:avLst/>
                </a:prstGeom>
                <a:blipFill rotWithShape="0">
                  <a:blip r:embed="rId6"/>
                  <a:stretch>
                    <a:fillRect t="-21212" r="-2352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53050" y="3330074"/>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0</m:t>
                          </m:r>
                        </m:sub>
                      </m:sSub>
                    </m:oMath>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353050" y="3330074"/>
                  <a:ext cx="1485900" cy="403124"/>
                </a:xfrm>
                <a:prstGeom prst="rect">
                  <a:avLst/>
                </a:prstGeom>
                <a:blipFill rotWithShape="0">
                  <a:blip r:embed="rId7"/>
                  <a:stretch>
                    <a:fillRect l="-3279" t="-21212" r="-13115"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78000" y="3975119"/>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0</m:t>
                          </m:r>
                        </m:sub>
                      </m:sSub>
                    </m:oMath>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778000" y="3975119"/>
                  <a:ext cx="1485900" cy="403124"/>
                </a:xfrm>
                <a:prstGeom prst="rect">
                  <a:avLst/>
                </a:prstGeom>
                <a:blipFill rotWithShape="0">
                  <a:blip r:embed="rId8"/>
                  <a:stretch>
                    <a:fillRect l="-3704" t="-2121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025939" y="3953168"/>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oMath>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025939" y="3953168"/>
                  <a:ext cx="1485900" cy="403124"/>
                </a:xfrm>
                <a:prstGeom prst="rect">
                  <a:avLst/>
                </a:prstGeom>
                <a:blipFill rotWithShape="0">
                  <a:blip r:embed="rId9"/>
                  <a:stretch>
                    <a:fillRect l="-3704" t="-20896" b="-20896"/>
                  </a:stretch>
                </a:blipFill>
              </p:spPr>
              <p:txBody>
                <a:bodyPr/>
                <a:lstStyle/>
                <a:p>
                  <a:r>
                    <a:rPr lang="en-US">
                      <a:noFill/>
                    </a:rPr>
                    <a:t> </a:t>
                  </a:r>
                </a:p>
              </p:txBody>
            </p:sp>
          </mc:Fallback>
        </mc:AlternateContent>
      </p:grpSp>
    </p:spTree>
    <p:extLst>
      <p:ext uri="{BB962C8B-B14F-4D97-AF65-F5344CB8AC3E}">
        <p14:creationId xmlns:p14="http://schemas.microsoft.com/office/powerpoint/2010/main" val="31469698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 Triangle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Regions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oMath>
                </a14:m>
                <a:r>
                  <a:rPr lang="en-US" dirty="0" smtClean="0"/>
                  <a:t> can’t be the closest</a:t>
                </a:r>
                <a:endParaRPr lang="en-US" dirty="0"/>
              </a:p>
              <a:p>
                <a:pPr marL="0" indent="0">
                  <a:buNone/>
                </a:pPr>
                <a:endParaRPr lang="en-US" dirty="0" smtClean="0"/>
              </a:p>
              <a:p>
                <a:pPr marL="0" indent="0">
                  <a:buNone/>
                </a:pP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grpSp>
        <p:nvGrpSpPr>
          <p:cNvPr id="11" name="Group 10"/>
          <p:cNvGrpSpPr/>
          <p:nvPr/>
        </p:nvGrpSpPr>
        <p:grpSpPr>
          <a:xfrm>
            <a:off x="3124200" y="2555657"/>
            <a:ext cx="5943600" cy="3591741"/>
            <a:chOff x="3948426" y="2205423"/>
            <a:chExt cx="5943600" cy="3591741"/>
          </a:xfrm>
        </p:grpSpPr>
        <p:pic>
          <p:nvPicPr>
            <p:cNvPr id="12" name="Picture 11"/>
            <p:cNvPicPr>
              <a:picLocks noChangeAspect="1"/>
            </p:cNvPicPr>
            <p:nvPr/>
          </p:nvPicPr>
          <p:blipFill>
            <a:blip r:embed="rId4"/>
            <a:stretch>
              <a:fillRect/>
            </a:stretch>
          </p:blipFill>
          <p:spPr>
            <a:xfrm>
              <a:off x="3948426" y="2205423"/>
              <a:ext cx="4295147" cy="35917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4513647" y="2723083"/>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13647" y="2723083"/>
                  <a:ext cx="418012" cy="403124"/>
                </a:xfrm>
                <a:prstGeom prst="rect">
                  <a:avLst/>
                </a:prstGeom>
                <a:blipFill rotWithShape="0">
                  <a:blip r:embed="rId5"/>
                  <a:stretch>
                    <a:fillRect t="-21212" r="-2173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004342" y="4961979"/>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04342" y="4961979"/>
                  <a:ext cx="418012" cy="403124"/>
                </a:xfrm>
                <a:prstGeom prst="rect">
                  <a:avLst/>
                </a:prstGeom>
                <a:blipFill rotWithShape="0">
                  <a:blip r:embed="rId6"/>
                  <a:stretch>
                    <a:fillRect t="-21212" r="-2352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825561" y="326176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25561" y="3261766"/>
                  <a:ext cx="418012" cy="403124"/>
                </a:xfrm>
                <a:prstGeom prst="rect">
                  <a:avLst/>
                </a:prstGeom>
                <a:blipFill rotWithShape="0">
                  <a:blip r:embed="rId7"/>
                  <a:stretch>
                    <a:fillRect t="-21212" r="-2205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406126" y="3261766"/>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406126" y="3261766"/>
                  <a:ext cx="1485900" cy="403124"/>
                </a:xfrm>
                <a:prstGeom prst="rect">
                  <a:avLst/>
                </a:prstGeom>
                <a:blipFill rotWithShape="0">
                  <a:blip r:embed="rId9"/>
                  <a:stretch>
                    <a:fillRect l="-3689" t="-2121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678444" y="2509861"/>
                  <a:ext cx="1485900" cy="404791"/>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0</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678444" y="2509861"/>
                  <a:ext cx="1485900" cy="404791"/>
                </a:xfrm>
                <a:prstGeom prst="rect">
                  <a:avLst/>
                </a:prstGeom>
                <a:blipFill rotWithShape="0">
                  <a:blip r:embed="rId10"/>
                  <a:stretch>
                    <a:fillRect l="-3704" t="-21212" r="-13580"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548667" y="4716494"/>
                  <a:ext cx="1485900" cy="404791"/>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548667" y="4716494"/>
                  <a:ext cx="1485900" cy="404791"/>
                </a:xfrm>
                <a:prstGeom prst="rect">
                  <a:avLst/>
                </a:prstGeom>
                <a:blipFill rotWithShape="0">
                  <a:blip r:embed="rId12"/>
                  <a:stretch>
                    <a:fillRect l="-3279" t="-21212" r="-13115"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434326" y="3525777"/>
                  <a:ext cx="1485900" cy="681790"/>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0</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m:rPr>
                                  <m:sty m:val="p"/>
                                </m:rPr>
                                <a:rPr lang="en-US" b="0" i="0" dirty="0" smtClean="0">
                                  <a:solidFill>
                                    <a:schemeClr val="tx1"/>
                                  </a:solidFill>
                                  <a:latin typeface="Cambria Math" panose="02040503050406030204" pitchFamily="18" charset="0"/>
                                </a:rPr>
                                <m:t>S</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2</m:t>
                          </m:r>
                        </m:sub>
                      </m:sSub>
                    </m:oMath>
                  </a14:m>
                  <a:endParaRPr 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434326" y="3525777"/>
                  <a:ext cx="1485900" cy="681790"/>
                </a:xfrm>
                <a:prstGeom prst="rect">
                  <a:avLst/>
                </a:prstGeom>
                <a:blipFill rotWithShape="0">
                  <a:blip r:embed="rId13"/>
                  <a:stretch>
                    <a:fillRect l="-3279" t="-4464"/>
                  </a:stretch>
                </a:blipFill>
              </p:spPr>
              <p:txBody>
                <a:bodyPr/>
                <a:lstStyle/>
                <a:p>
                  <a:r>
                    <a:rPr lang="en-US">
                      <a:noFill/>
                    </a:rPr>
                    <a:t> </a:t>
                  </a:r>
                </a:p>
              </p:txBody>
            </p:sp>
          </mc:Fallback>
        </mc:AlternateContent>
      </p:grpSp>
    </p:spTree>
    <p:extLst>
      <p:ext uri="{BB962C8B-B14F-4D97-AF65-F5344CB8AC3E}">
        <p14:creationId xmlns:p14="http://schemas.microsoft.com/office/powerpoint/2010/main" val="1040408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 </a:t>
            </a:r>
            <a:r>
              <a:rPr lang="en-US" dirty="0" err="1" smtClean="0"/>
              <a:t>Tetrahderon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Regions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S</m:t>
                            </m:r>
                          </m:e>
                        </m:acc>
                      </m:e>
                      <m:sub>
                        <m:r>
                          <a:rPr lang="en-US" b="0" i="0"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S</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012</m:t>
                        </m:r>
                      </m:sub>
                    </m:sSub>
                  </m:oMath>
                </a14:m>
                <a:r>
                  <a:rPr lang="en-US" dirty="0" smtClean="0"/>
                  <a:t> can’t be the closest</a:t>
                </a:r>
                <a:endParaRPr lang="en-US" dirty="0"/>
              </a:p>
              <a:p>
                <a:pPr marL="0" indent="0">
                  <a:buNone/>
                </a:pPr>
                <a:endParaRPr lang="en-US" dirty="0" smtClean="0"/>
              </a:p>
              <a:p>
                <a:pPr marL="0" indent="0">
                  <a:buNone/>
                </a:pPr>
                <a:r>
                  <a:rPr lang="en-US" dirty="0" smtClean="0"/>
                  <a:t>General rule: Can’t be the previous simplex’s features</a:t>
                </a:r>
              </a:p>
              <a:p>
                <a:pPr marL="0" indent="0">
                  <a:buNone/>
                </a:pP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5523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Optimizations – Collision Detection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000" y="1825625"/>
                <a:ext cx="10233800" cy="4839870"/>
              </a:xfrm>
            </p:spPr>
            <p:txBody>
              <a:bodyPr/>
              <a:lstStyle/>
              <a:p>
                <a:pPr marL="0" indent="0">
                  <a:buNone/>
                </a:pPr>
                <a:r>
                  <a:rPr lang="en-US" dirty="0" smtClean="0">
                    <a:solidFill>
                      <a:schemeClr val="tx1"/>
                    </a:solidFill>
                  </a:rPr>
                  <a:t>If we only care about Boolean results we can exit early</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3</m:t>
                        </m:r>
                      </m:sub>
                    </m:sSub>
                  </m:oMath>
                </a14:m>
                <a:r>
                  <a:rPr lang="en-US" dirty="0" smtClean="0">
                    <a:solidFill>
                      <a:schemeClr val="tx1"/>
                    </a:solidFill>
                  </a:rPr>
                  <a:t> isn’t further in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𝑑</m:t>
                        </m:r>
                      </m:e>
                    </m:acc>
                  </m:oMath>
                </a14:m>
                <a:r>
                  <a:rPr lang="en-US" dirty="0" smtClean="0">
                    <a:solidFill>
                      <a:schemeClr val="tx1"/>
                    </a:solidFill>
                  </a:rPr>
                  <a:t> that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a14:m>
                <a:r>
                  <a:rPr lang="en-US" dirty="0" smtClean="0">
                    <a:solidFill>
                      <a:schemeClr val="tx1"/>
                    </a:solidFill>
                  </a:rPr>
                  <a:t>;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a14:m>
                <a:r>
                  <a:rPr lang="en-US" dirty="0" smtClean="0">
                    <a:solidFill>
                      <a:schemeClr val="tx1"/>
                    </a:solidFill>
                  </a:rPr>
                  <a:t> can’t be contained in hull</a:t>
                </a:r>
              </a:p>
              <a:p>
                <a:pPr marL="0" indent="0">
                  <a:buNone/>
                </a:pPr>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000" y="1825625"/>
                <a:ext cx="10233800" cy="4839870"/>
              </a:xfrm>
              <a:blipFill rotWithShape="0">
                <a:blip r:embed="rId3"/>
                <a:stretch>
                  <a:fillRect l="-1251" t="-2015"/>
                </a:stretch>
              </a:blipFill>
            </p:spPr>
            <p:txBody>
              <a:bodyPr/>
              <a:lstStyle/>
              <a:p>
                <a:r>
                  <a:rPr lang="en-US">
                    <a:noFill/>
                  </a:rPr>
                  <a:t> </a:t>
                </a:r>
              </a:p>
            </p:txBody>
          </p:sp>
        </mc:Fallback>
      </mc:AlternateContent>
      <p:grpSp>
        <p:nvGrpSpPr>
          <p:cNvPr id="14" name="Group 13"/>
          <p:cNvGrpSpPr/>
          <p:nvPr/>
        </p:nvGrpSpPr>
        <p:grpSpPr>
          <a:xfrm>
            <a:off x="1939918" y="2220425"/>
            <a:ext cx="2801247" cy="3474886"/>
            <a:chOff x="1939918" y="3038576"/>
            <a:chExt cx="2801247" cy="3474886"/>
          </a:xfrm>
        </p:grpSpPr>
        <p:pic>
          <p:nvPicPr>
            <p:cNvPr id="4" name="Picture 3"/>
            <p:cNvPicPr>
              <a:picLocks noChangeAspect="1"/>
            </p:cNvPicPr>
            <p:nvPr/>
          </p:nvPicPr>
          <p:blipFill>
            <a:blip r:embed="rId4"/>
            <a:stretch>
              <a:fillRect/>
            </a:stretch>
          </p:blipFill>
          <p:spPr>
            <a:xfrm>
              <a:off x="2253190" y="3441700"/>
              <a:ext cx="2487975" cy="28702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887128" y="6110338"/>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87128" y="6110338"/>
                  <a:ext cx="418012" cy="403124"/>
                </a:xfrm>
                <a:prstGeom prst="rect">
                  <a:avLst/>
                </a:prstGeom>
                <a:blipFill rotWithShape="0">
                  <a:blip r:embed="rId5"/>
                  <a:stretch>
                    <a:fillRect t="-21212" r="-2205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33086" y="30385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633086" y="3038576"/>
                  <a:ext cx="418012" cy="403124"/>
                </a:xfrm>
                <a:prstGeom prst="rect">
                  <a:avLst/>
                </a:prstGeom>
                <a:blipFill rotWithShape="0">
                  <a:blip r:embed="rId6"/>
                  <a:stretch>
                    <a:fillRect t="-21212" r="-2173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39918" y="479956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939918" y="4799562"/>
                  <a:ext cx="418012" cy="403124"/>
                </a:xfrm>
                <a:prstGeom prst="rect">
                  <a:avLst/>
                </a:prstGeom>
                <a:blipFill rotWithShape="0">
                  <a:blip r:embed="rId7"/>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466662" y="4775497"/>
                  <a:ext cx="418012"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𝑑</m:t>
                            </m:r>
                          </m:e>
                        </m:acc>
                      </m:oMath>
                    </m:oMathPara>
                  </a14:m>
                  <a:endParaRPr lang="en-US"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466662" y="4775497"/>
                  <a:ext cx="418012" cy="410305"/>
                </a:xfrm>
                <a:prstGeom prst="rect">
                  <a:avLst/>
                </a:prstGeom>
                <a:blipFill rotWithShape="0">
                  <a:blip r:embed="rId8"/>
                  <a:stretch>
                    <a:fillRect t="-20896" r="-33824"/>
                  </a:stretch>
                </a:blipFill>
              </p:spPr>
              <p:txBody>
                <a:bodyPr/>
                <a:lstStyle/>
                <a:p>
                  <a:r>
                    <a:rPr lang="en-US">
                      <a:noFill/>
                    </a:rPr>
                    <a:t> </a:t>
                  </a:r>
                </a:p>
              </p:txBody>
            </p:sp>
          </mc:Fallback>
        </mc:AlternateContent>
      </p:grpSp>
      <p:grpSp>
        <p:nvGrpSpPr>
          <p:cNvPr id="15" name="Group 14"/>
          <p:cNvGrpSpPr/>
          <p:nvPr/>
        </p:nvGrpSpPr>
        <p:grpSpPr>
          <a:xfrm>
            <a:off x="6839590" y="2220425"/>
            <a:ext cx="2878639" cy="3474886"/>
            <a:chOff x="6839590" y="3038576"/>
            <a:chExt cx="2878639" cy="3474886"/>
          </a:xfrm>
        </p:grpSpPr>
        <p:pic>
          <p:nvPicPr>
            <p:cNvPr id="5" name="Picture 4"/>
            <p:cNvPicPr>
              <a:picLocks noChangeAspect="1"/>
            </p:cNvPicPr>
            <p:nvPr/>
          </p:nvPicPr>
          <p:blipFill>
            <a:blip r:embed="rId9"/>
            <a:stretch>
              <a:fillRect/>
            </a:stretch>
          </p:blipFill>
          <p:spPr>
            <a:xfrm>
              <a:off x="7230254" y="3441700"/>
              <a:ext cx="2487975" cy="28702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839590" y="4799562"/>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839590" y="4799562"/>
                  <a:ext cx="418012" cy="403124"/>
                </a:xfrm>
                <a:prstGeom prst="rect">
                  <a:avLst/>
                </a:prstGeom>
                <a:blipFill rotWithShape="0">
                  <a:blip r:embed="rId10"/>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825727" y="6110338"/>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25727" y="6110338"/>
                  <a:ext cx="418012" cy="403124"/>
                </a:xfrm>
                <a:prstGeom prst="rect">
                  <a:avLst/>
                </a:prstGeom>
                <a:blipFill rotWithShape="0">
                  <a:blip r:embed="rId11"/>
                  <a:stretch>
                    <a:fillRect t="-21212" r="-22059"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571685" y="303857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571685" y="3038576"/>
                  <a:ext cx="418012" cy="403124"/>
                </a:xfrm>
                <a:prstGeom prst="rect">
                  <a:avLst/>
                </a:prstGeom>
                <a:blipFill rotWithShape="0">
                  <a:blip r:embed="rId12"/>
                  <a:stretch>
                    <a:fillRect t="-21212" r="-23188"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616721" y="4145566"/>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616721" y="4145566"/>
                  <a:ext cx="418012" cy="403124"/>
                </a:xfrm>
                <a:prstGeom prst="rect">
                  <a:avLst/>
                </a:prstGeom>
                <a:blipFill rotWithShape="0">
                  <a:blip r:embed="rId13"/>
                  <a:stretch>
                    <a:fillRect t="-21212" r="-21739" b="-1515"/>
                  </a:stretch>
                </a:blipFill>
              </p:spPr>
              <p:txBody>
                <a:bodyPr/>
                <a:lstStyle/>
                <a:p>
                  <a:r>
                    <a:rPr lang="en-US">
                      <a:noFill/>
                    </a:rPr>
                    <a:t> </a:t>
                  </a:r>
                </a:p>
              </p:txBody>
            </p:sp>
          </mc:Fallback>
        </mc:AlternateContent>
      </p:grpSp>
    </p:spTree>
    <p:extLst>
      <p:ext uri="{BB962C8B-B14F-4D97-AF65-F5344CB8AC3E}">
        <p14:creationId xmlns:p14="http://schemas.microsoft.com/office/powerpoint/2010/main" val="2817127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Optimizations – Collision Detection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Extra regions that can be skipped</a:t>
                </a:r>
              </a:p>
              <a:p>
                <a:pPr marL="0" indent="0">
                  <a:buNone/>
                </a:pPr>
                <a:r>
                  <a:rPr lang="en-US" dirty="0" smtClean="0"/>
                  <a:t>Line: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m:t>
                        </m:r>
                      </m:sub>
                    </m:sSub>
                  </m:oMath>
                </a14:m>
                <a:endParaRPr lang="en-US" dirty="0" smtClean="0"/>
              </a:p>
              <a:p>
                <a:pPr marL="0" indent="0">
                  <a:buNone/>
                </a:pPr>
                <a:r>
                  <a:rPr lang="en-US" dirty="0" smtClean="0"/>
                  <a:t>Triangle: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oMath>
                </a14:m>
                <a:endParaRPr lang="en-US" b="0" dirty="0" smtClean="0"/>
              </a:p>
              <a:p>
                <a:pPr marL="0" indent="0">
                  <a:buNone/>
                </a:pPr>
                <a:r>
                  <a:rPr lang="en-US" dirty="0" smtClean="0"/>
                  <a:t>Tetrahedron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3</m:t>
                        </m:r>
                      </m:sub>
                    </m:sSub>
                  </m:oMath>
                </a14:m>
                <a:endParaRPr lang="en-US" dirty="0" smtClean="0"/>
              </a:p>
              <a:p>
                <a:pPr marL="0" indent="0">
                  <a:buNone/>
                </a:pPr>
                <a:endParaRPr lang="en-US" smtClean="0"/>
              </a:p>
              <a:p>
                <a:pPr marL="0" indent="0">
                  <a:buNone/>
                </a:pPr>
                <a:endParaRPr lang="en-US" dirty="0"/>
              </a:p>
              <a:p>
                <a:pPr marL="0" indent="0">
                  <a:buNone/>
                </a:pPr>
                <a:endParaRPr lang="en-US" smtClean="0"/>
              </a:p>
              <a:p>
                <a:pPr marL="0" indent="0">
                  <a:buNone/>
                </a:pPr>
                <a:r>
                  <a:rPr lang="en-US" smtClean="0"/>
                  <a:t>*Don’t do this for your assignment!</a:t>
                </a: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6600143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049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714028" y="3023070"/>
            <a:ext cx="4861783" cy="2403475"/>
          </a:xfrm>
          <a:prstGeom prst="rect">
            <a:avLst/>
          </a:prstGeom>
        </p:spPr>
      </p:pic>
      <p:sp>
        <p:nvSpPr>
          <p:cNvPr id="2" name="Title 1"/>
          <p:cNvSpPr>
            <a:spLocks noGrp="1"/>
          </p:cNvSpPr>
          <p:nvPr>
            <p:ph type="title"/>
          </p:nvPr>
        </p:nvSpPr>
        <p:spPr/>
        <p:txBody>
          <a:bodyPr/>
          <a:lstStyle/>
          <a:p>
            <a:r>
              <a:rPr lang="en-US" dirty="0" err="1" smtClean="0"/>
              <a:t>Voronoi</a:t>
            </a:r>
            <a:r>
              <a:rPr lang="en-US" dirty="0" smtClean="0"/>
              <a:t> Regions</a:t>
            </a:r>
            <a:endParaRPr lang="en-US" dirty="0"/>
          </a:p>
        </p:txBody>
      </p:sp>
      <p:sp>
        <p:nvSpPr>
          <p:cNvPr id="3" name="Content Placeholder 2"/>
          <p:cNvSpPr>
            <a:spLocks noGrp="1"/>
          </p:cNvSpPr>
          <p:nvPr>
            <p:ph idx="1"/>
          </p:nvPr>
        </p:nvSpPr>
        <p:spPr/>
        <p:txBody>
          <a:bodyPr/>
          <a:lstStyle/>
          <a:p>
            <a:pPr marL="0" indent="0">
              <a:buNone/>
            </a:pPr>
            <a:r>
              <a:rPr lang="en-US" dirty="0" smtClean="0"/>
              <a:t>Divide space up by closest features</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3356360" y="4023245"/>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356360" y="4023245"/>
                <a:ext cx="418012" cy="403124"/>
              </a:xfrm>
              <a:prstGeom prst="rect">
                <a:avLst/>
              </a:prstGeom>
              <a:blipFill rotWithShape="0">
                <a:blip r:embed="rId4"/>
                <a:stretch>
                  <a:fillRect t="-22727" r="-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490494" y="4033290"/>
                <a:ext cx="41801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490494" y="4033290"/>
                <a:ext cx="418012" cy="403124"/>
              </a:xfrm>
              <a:prstGeom prst="rect">
                <a:avLst/>
              </a:prstGeom>
              <a:blipFill rotWithShape="0">
                <a:blip r:embed="rId5"/>
                <a:stretch>
                  <a:fillRect t="-22727"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53050" y="3378200"/>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0</m:t>
                        </m:r>
                      </m:sub>
                    </m:sSub>
                  </m:oMath>
                </a14:m>
                <a:endParaRPr lang="en-US"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353050" y="3378200"/>
                <a:ext cx="1485900" cy="403124"/>
              </a:xfrm>
              <a:prstGeom prst="rect">
                <a:avLst/>
              </a:prstGeom>
              <a:blipFill rotWithShape="0">
                <a:blip r:embed="rId6"/>
                <a:stretch>
                  <a:fillRect l="-3279" t="-22727" r="-1639"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778000" y="4023245"/>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0</m:t>
                        </m:r>
                      </m:sub>
                    </m:sSub>
                  </m:oMath>
                </a14:m>
                <a:endParaRPr lang="en-US"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778000" y="4023245"/>
                <a:ext cx="1485900" cy="403124"/>
              </a:xfrm>
              <a:prstGeom prst="rect">
                <a:avLst/>
              </a:prstGeom>
              <a:blipFill rotWithShape="0">
                <a:blip r:embed="rId7"/>
                <a:stretch>
                  <a:fillRect l="-3704" t="-22727"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025939" y="4001294"/>
                <a:ext cx="1485900" cy="403124"/>
              </a:xfrm>
              <a:prstGeom prst="rect">
                <a:avLst/>
              </a:prstGeom>
              <a:noFill/>
            </p:spPr>
            <p:txBody>
              <a:bodyPr wrap="square" rtlCol="0">
                <a:spAutoFit/>
              </a:bodyPr>
              <a:lstStyle/>
              <a:p>
                <a:r>
                  <a:rPr lang="en-US" dirty="0" smtClean="0">
                    <a:solidFill>
                      <a:schemeClr val="tx1"/>
                    </a:solidFill>
                  </a:rPr>
                  <a:t>Region </a:t>
                </a:r>
                <a14:m>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𝑆</m:t>
                            </m:r>
                          </m:e>
                        </m:acc>
                      </m:e>
                      <m:sub>
                        <m:r>
                          <a:rPr lang="en-US" b="0" i="1" dirty="0" smtClean="0">
                            <a:solidFill>
                              <a:schemeClr val="tx1"/>
                            </a:solidFill>
                            <a:latin typeface="Cambria Math" panose="02040503050406030204" pitchFamily="18" charset="0"/>
                          </a:rPr>
                          <m:t>1</m:t>
                        </m:r>
                      </m:sub>
                    </m:sSub>
                  </m:oMath>
                </a14:m>
                <a:endParaRPr lang="en-US"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025939" y="4001294"/>
                <a:ext cx="1485900" cy="403124"/>
              </a:xfrm>
              <a:prstGeom prst="rect">
                <a:avLst/>
              </a:prstGeom>
              <a:blipFill rotWithShape="0">
                <a:blip r:embed="rId8"/>
                <a:stretch>
                  <a:fillRect l="-3704" t="-22388" b="-22388"/>
                </a:stretch>
              </a:blipFill>
            </p:spPr>
            <p:txBody>
              <a:bodyPr/>
              <a:lstStyle/>
              <a:p>
                <a:r>
                  <a:rPr lang="en-US">
                    <a:noFill/>
                  </a:rPr>
                  <a:t> </a:t>
                </a:r>
              </a:p>
            </p:txBody>
          </p:sp>
        </mc:Fallback>
      </mc:AlternateContent>
    </p:spTree>
    <p:extLst>
      <p:ext uri="{BB962C8B-B14F-4D97-AF65-F5344CB8AC3E}">
        <p14:creationId xmlns:p14="http://schemas.microsoft.com/office/powerpoint/2010/main" val="2490573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Barycentric Coordinates Refresher</a:t>
            </a:r>
            <a:endParaRPr lang="en-US" dirty="0"/>
          </a:p>
        </p:txBody>
      </p:sp>
      <p:sp>
        <p:nvSpPr>
          <p:cNvPr id="3" name="Content Placeholder 2"/>
          <p:cNvSpPr>
            <a:spLocks noGrp="1"/>
          </p:cNvSpPr>
          <p:nvPr>
            <p:ph idx="1"/>
          </p:nvPr>
        </p:nvSpPr>
        <p:spPr/>
        <p:txBody>
          <a:bodyPr/>
          <a:lstStyle/>
          <a:p>
            <a:pPr marL="0" indent="0">
              <a:buNone/>
            </a:pPr>
            <a:r>
              <a:rPr lang="en-US" dirty="0" smtClean="0"/>
              <a:t>Barycentric coordinates are a weighted ratio on input points</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269344907"/>
              </p:ext>
            </p:extLst>
          </p:nvPr>
        </p:nvGraphicFramePr>
        <p:xfrm>
          <a:off x="2290012" y="3341537"/>
          <a:ext cx="3507540" cy="1227639"/>
        </p:xfrm>
        <a:graphic>
          <a:graphicData uri="http://schemas.openxmlformats.org/presentationml/2006/ole">
            <mc:AlternateContent xmlns:mc="http://schemas.openxmlformats.org/markup-compatibility/2006">
              <mc:Choice xmlns:v="urn:schemas-microsoft-com:vml" Requires="v">
                <p:oleObj spid="_x0000_s1044" name="Visio" r:id="rId4" imgW="1524000" imgH="533273" progId="Visio.Drawing.15">
                  <p:embed/>
                </p:oleObj>
              </mc:Choice>
              <mc:Fallback>
                <p:oleObj name="Visio" r:id="rId4" imgW="1524000" imgH="533273" progId="Visio.Drawing.15">
                  <p:embed/>
                  <p:pic>
                    <p:nvPicPr>
                      <p:cNvPr id="0" name=""/>
                      <p:cNvPicPr/>
                      <p:nvPr/>
                    </p:nvPicPr>
                    <p:blipFill>
                      <a:blip r:embed="rId5"/>
                      <a:stretch>
                        <a:fillRect/>
                      </a:stretch>
                    </p:blipFill>
                    <p:spPr>
                      <a:xfrm>
                        <a:off x="2290012" y="3341537"/>
                        <a:ext cx="3507540" cy="122763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0" name="TextBox 19"/>
              <p:cNvSpPr txBox="1"/>
              <p:nvPr/>
            </p:nvSpPr>
            <p:spPr>
              <a:xfrm>
                <a:off x="2167939" y="4496984"/>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167939" y="4496984"/>
                <a:ext cx="422862" cy="403124"/>
              </a:xfrm>
              <a:prstGeom prst="rect">
                <a:avLst/>
              </a:prstGeom>
              <a:blipFill rotWithShape="0">
                <a:blip r:embed="rId12"/>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496763" y="4496984"/>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496763" y="4496984"/>
                <a:ext cx="422862" cy="403124"/>
              </a:xfrm>
              <a:prstGeom prst="rect">
                <a:avLst/>
              </a:prstGeom>
              <a:blipFill rotWithShape="0">
                <a:blip r:embed="rId13"/>
                <a:stretch>
                  <a:fillRect t="-22727" r="-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367174" y="3023052"/>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3367174" y="3023052"/>
                <a:ext cx="422862" cy="403124"/>
              </a:xfrm>
              <a:prstGeom prst="rect">
                <a:avLst/>
              </a:prstGeom>
              <a:blipFill rotWithShape="0">
                <a:blip r:embed="rId1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367174" y="4496987"/>
                <a:ext cx="422862"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367174" y="4496987"/>
                <a:ext cx="422862" cy="403124"/>
              </a:xfrm>
              <a:prstGeom prst="rect">
                <a:avLst/>
              </a:prstGeom>
              <a:blipFill rotWithShape="0">
                <a:blip r:embed="rId15"/>
                <a:stretch>
                  <a:fillRect/>
                </a:stretch>
              </a:blipFill>
            </p:spPr>
            <p:txBody>
              <a:bodyPr/>
              <a:lstStyle/>
              <a:p>
                <a:r>
                  <a:rPr lang="en-US">
                    <a:noFill/>
                  </a:rPr>
                  <a:t> </a:t>
                </a:r>
              </a:p>
            </p:txBody>
          </p:sp>
        </mc:Fallback>
      </mc:AlternateContent>
      <p:sp>
        <p:nvSpPr>
          <p:cNvPr id="24" name="Right Brace 23"/>
          <p:cNvSpPr/>
          <p:nvPr/>
        </p:nvSpPr>
        <p:spPr>
          <a:xfrm rot="16200000">
            <a:off x="2785032" y="3633612"/>
            <a:ext cx="298470" cy="11097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7237907" y="3696960"/>
                <a:ext cx="2874209" cy="723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num>
                        <m:den>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e>
                              </m:d>
                            </m:e>
                            <m:sup>
                              <m:r>
                                <a:rPr lang="en-US" b="0" i="1" smtClean="0">
                                  <a:solidFill>
                                    <a:schemeClr val="tx1"/>
                                  </a:solidFill>
                                  <a:latin typeface="Cambria Math" panose="02040503050406030204" pitchFamily="18" charset="0"/>
                                </a:rPr>
                                <m:t>2</m:t>
                              </m:r>
                            </m:sup>
                          </m:sSup>
                        </m:den>
                      </m:f>
                    </m:oMath>
                  </m:oMathPara>
                </a14:m>
                <a:endParaRPr 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237907" y="3696960"/>
                <a:ext cx="2874209" cy="72314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003167" y="3292169"/>
                <a:ext cx="2874209"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0</m:t>
                          </m:r>
                        </m:sub>
                      </m:sSub>
                    </m:oMath>
                  </m:oMathPara>
                </a14:m>
                <a:endParaRPr lang="en-US" dirty="0">
                  <a:solidFill>
                    <a:schemeClr val="tx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003167" y="3292169"/>
                <a:ext cx="2874209" cy="404791"/>
              </a:xfrm>
              <a:prstGeom prst="rect">
                <a:avLst/>
              </a:prstGeom>
              <a:blipFill rotWithShape="0">
                <a:blip r:embed="rId17"/>
                <a:stretch>
                  <a:fillRect t="-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23873" y="4418360"/>
                <a:ext cx="28742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923873" y="4418360"/>
                <a:ext cx="2874209" cy="369332"/>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080284" y="4845142"/>
                <a:ext cx="2874209" cy="4047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080284" y="4845142"/>
                <a:ext cx="2874209" cy="404791"/>
              </a:xfrm>
              <a:prstGeom prst="rect">
                <a:avLst/>
              </a:prstGeom>
              <a:blipFill rotWithShape="0">
                <a:blip r:embed="rId19"/>
                <a:stretch>
                  <a:fillRect t="-22727"/>
                </a:stretch>
              </a:blipFill>
            </p:spPr>
            <p:txBody>
              <a:bodyPr/>
              <a:lstStyle/>
              <a:p>
                <a:r>
                  <a:rPr lang="en-US">
                    <a:noFill/>
                  </a:rPr>
                  <a:t> </a:t>
                </a:r>
              </a:p>
            </p:txBody>
          </p:sp>
        </mc:Fallback>
      </mc:AlternateContent>
      <p:sp>
        <p:nvSpPr>
          <p:cNvPr id="30" name="Right Brace 29"/>
          <p:cNvSpPr/>
          <p:nvPr/>
        </p:nvSpPr>
        <p:spPr>
          <a:xfrm rot="16200000">
            <a:off x="4515573" y="3239765"/>
            <a:ext cx="298470" cy="19319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4465409" y="3708340"/>
                <a:ext cx="422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465409" y="3708340"/>
                <a:ext cx="422862"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745423" y="3696960"/>
                <a:ext cx="422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745423" y="3696960"/>
                <a:ext cx="422862" cy="369332"/>
              </a:xfrm>
              <a:prstGeom prst="rect">
                <a:avLst/>
              </a:prstGeom>
              <a:blipFill rotWithShape="0">
                <a:blip r:embed="rId2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10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7117</TotalTime>
  <Words>4171</Words>
  <Application>Microsoft Office PowerPoint</Application>
  <PresentationFormat>Widescreen</PresentationFormat>
  <Paragraphs>740</Paragraphs>
  <Slides>78</Slides>
  <Notes>78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7" baseType="lpstr">
      <vt:lpstr>Arial</vt:lpstr>
      <vt:lpstr>Calibri</vt:lpstr>
      <vt:lpstr>Calibri Light</vt:lpstr>
      <vt:lpstr>Cambria Math</vt:lpstr>
      <vt:lpstr>Consolas</vt:lpstr>
      <vt:lpstr>Times New Roman</vt:lpstr>
      <vt:lpstr>Verdana</vt:lpstr>
      <vt:lpstr>Office Theme</vt:lpstr>
      <vt:lpstr>Visio</vt:lpstr>
      <vt:lpstr>GJK</vt:lpstr>
      <vt:lpstr>GJK (Gilbert-Johnson-Keerthi) </vt:lpstr>
      <vt:lpstr>Carathéodory's theorem</vt:lpstr>
      <vt:lpstr>Closest Points</vt:lpstr>
      <vt:lpstr>Notation</vt:lpstr>
      <vt:lpstr>Closest Point to Point</vt:lpstr>
      <vt:lpstr>Closest Point to Line</vt:lpstr>
      <vt:lpstr>Voronoi Regions</vt:lpstr>
      <vt:lpstr>Barycentric Coordinates Refresher</vt:lpstr>
      <vt:lpstr>Line Voronoi Regions</vt:lpstr>
      <vt:lpstr>Line Voronoi Regions</vt:lpstr>
      <vt:lpstr>Line Voronoi Regions</vt:lpstr>
      <vt:lpstr>Closest Point To Line</vt:lpstr>
      <vt:lpstr>Closest Point to Triangle</vt:lpstr>
      <vt:lpstr>Closest Point to Triangle</vt:lpstr>
      <vt:lpstr>Closest Point to Triangle – Point Regions</vt:lpstr>
      <vt:lpstr>Closest Point to Triangle – Edge Regions</vt:lpstr>
      <vt:lpstr>Closest Point to Triangle – Triangle Region</vt:lpstr>
      <vt:lpstr>Understanding Triangle Barycentric Coordinates</vt:lpstr>
      <vt:lpstr>Understanding Triangle Barycentric Coordinates</vt:lpstr>
      <vt:lpstr>Understanding Triangle Barycentric Coordinates</vt:lpstr>
      <vt:lpstr>Understanding Triangle Barycentric Coordinates</vt:lpstr>
      <vt:lpstr>Understanding Triangle Barycentric Coordinates</vt:lpstr>
      <vt:lpstr>Understanding Triangle Barycentric Coordinates</vt:lpstr>
      <vt:lpstr>Closest Point to Triangle – Edge Regions</vt:lpstr>
      <vt:lpstr>Closest Point to Tetrahedron</vt:lpstr>
      <vt:lpstr>Closest Point to Tetrahedron – Point Regions</vt:lpstr>
      <vt:lpstr>Closest Point to Tetrahedron – Edge Regions</vt:lpstr>
      <vt:lpstr>Closest Point to Tetrahedron – Triangle Regions</vt:lpstr>
      <vt:lpstr>Closest Point to Tetrahedron – Triangle Regions</vt:lpstr>
      <vt:lpstr>Triangle Region Side: Test 1</vt:lpstr>
      <vt:lpstr>Triangle Region Side: Test 2</vt:lpstr>
      <vt:lpstr>Closest Point to Tetrahedron   – Tetrahedron Region</vt:lpstr>
      <vt:lpstr>GJK algorithm</vt:lpstr>
      <vt:lpstr>Support Function</vt:lpstr>
      <vt:lpstr>GJK algorithm</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GJK algorithm – Example</vt:lpstr>
      <vt:lpstr>Minkowski Sum and Difference</vt:lpstr>
      <vt:lpstr>Minkowski Sum</vt:lpstr>
      <vt:lpstr>Minkowski Difference</vt:lpstr>
      <vt:lpstr>Minkowski Difference</vt:lpstr>
      <vt:lpstr>Separation Distance</vt:lpstr>
      <vt:lpstr>Building the CSO</vt:lpstr>
      <vt:lpstr>Building the CSO</vt:lpstr>
      <vt:lpstr>Building the CSO</vt:lpstr>
      <vt:lpstr>Building the CSO</vt:lpstr>
      <vt:lpstr>Building the CSO</vt:lpstr>
      <vt:lpstr>Collision Detection</vt:lpstr>
      <vt:lpstr>Support Shape Combining</vt:lpstr>
      <vt:lpstr>Support Shape Combining</vt:lpstr>
      <vt:lpstr>Robustness</vt:lpstr>
      <vt:lpstr>Robustness</vt:lpstr>
      <vt:lpstr>Robustness</vt:lpstr>
      <vt:lpstr>Robustness</vt:lpstr>
      <vt:lpstr>Robustness</vt:lpstr>
      <vt:lpstr>Optimizations</vt:lpstr>
      <vt:lpstr>Optimizations - Line</vt:lpstr>
      <vt:lpstr>Optimizations - Triangle</vt:lpstr>
      <vt:lpstr>Optimizations - Tetrahderon</vt:lpstr>
      <vt:lpstr>Optimizations – Collision Detection</vt:lpstr>
      <vt:lpstr>Optimizations – Collision Detection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366</cp:revision>
  <dcterms:created xsi:type="dcterms:W3CDTF">2015-01-13T03:43:20Z</dcterms:created>
  <dcterms:modified xsi:type="dcterms:W3CDTF">2018-06-20T20:49:02Z</dcterms:modified>
</cp:coreProperties>
</file>