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9"/>
  </p:notesMasterIdLst>
  <p:sldIdLst>
    <p:sldId id="256" r:id="rId2"/>
    <p:sldId id="265" r:id="rId3"/>
    <p:sldId id="301" r:id="rId4"/>
    <p:sldId id="302" r:id="rId5"/>
    <p:sldId id="303" r:id="rId6"/>
    <p:sldId id="304" r:id="rId7"/>
    <p:sldId id="305" r:id="rId8"/>
    <p:sldId id="306" r:id="rId9"/>
    <p:sldId id="307" r:id="rId10"/>
    <p:sldId id="308" r:id="rId11"/>
    <p:sldId id="321" r:id="rId12"/>
    <p:sldId id="309" r:id="rId13"/>
    <p:sldId id="322" r:id="rId14"/>
    <p:sldId id="323" r:id="rId15"/>
    <p:sldId id="324" r:id="rId16"/>
    <p:sldId id="325" r:id="rId17"/>
    <p:sldId id="327" r:id="rId18"/>
    <p:sldId id="328" r:id="rId19"/>
    <p:sldId id="329" r:id="rId20"/>
    <p:sldId id="330" r:id="rId21"/>
    <p:sldId id="331" r:id="rId22"/>
    <p:sldId id="332" r:id="rId23"/>
    <p:sldId id="333" r:id="rId24"/>
    <p:sldId id="334" r:id="rId25"/>
    <p:sldId id="314" r:id="rId26"/>
    <p:sldId id="335" r:id="rId27"/>
    <p:sldId id="337" r:id="rId28"/>
    <p:sldId id="338" r:id="rId29"/>
    <p:sldId id="339" r:id="rId30"/>
    <p:sldId id="340" r:id="rId31"/>
    <p:sldId id="341" r:id="rId32"/>
    <p:sldId id="342" r:id="rId33"/>
    <p:sldId id="318" r:id="rId34"/>
    <p:sldId id="319" r:id="rId35"/>
    <p:sldId id="320" r:id="rId36"/>
    <p:sldId id="300" r:id="rId37"/>
    <p:sldId id="34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1" autoAdjust="0"/>
    <p:restoredTop sz="69213" autoAdjust="0"/>
  </p:normalViewPr>
  <p:slideViewPr>
    <p:cSldViewPr snapToGrid="0">
      <p:cViewPr varScale="1">
        <p:scale>
          <a:sx n="80" d="100"/>
          <a:sy n="80" d="100"/>
        </p:scale>
        <p:origin x="1716" y="96"/>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p:scale>
          <a:sx n="125" d="100"/>
          <a:sy n="125" d="100"/>
        </p:scale>
        <p:origin x="708" y="-3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F55E-86C8-40C3-B143-2DF90D0BE23C}" type="datetimeFigureOut">
              <a:rPr lang="en-US" smtClean="0"/>
              <a:t>4/13/2016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DFC8-8D5E-4426-9BAB-F9E6FB6C0077}" type="slidenum">
              <a:rPr lang="en-US" smtClean="0"/>
              <a:t>‹#›</a:t>
            </a:fld>
            <a:endParaRPr lang="en-US"/>
          </a:p>
        </p:txBody>
      </p:sp>
    </p:spTree>
    <p:extLst>
      <p:ext uri="{BB962C8B-B14F-4D97-AF65-F5344CB8AC3E}">
        <p14:creationId xmlns:p14="http://schemas.microsoft.com/office/powerpoint/2010/main" val="29797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will be about ways to extend GJK and MPR for more complicated shapes tests,</a:t>
            </a:r>
            <a:r>
              <a:rPr lang="en-US" baseline="0" dirty="0" smtClean="0"/>
              <a:t> namely for ray-casting and for swept collision.</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a:t>
            </a:fld>
            <a:endParaRPr lang="en-US"/>
          </a:p>
        </p:txBody>
      </p:sp>
    </p:spTree>
    <p:extLst>
      <p:ext uri="{BB962C8B-B14F-4D97-AF65-F5344CB8AC3E}">
        <p14:creationId xmlns:p14="http://schemas.microsoft.com/office/powerpoint/2010/main" val="2781169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typically,</a:t>
            </a:r>
            <a:r>
              <a:rPr lang="en-US" baseline="0" dirty="0" smtClean="0"/>
              <a:t> we turn the problem of testing two dynamic objects into a test of one static and one dynamic object. This can be thought of as looking at the problem from A’s frame (where everything is moving relative to him).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10</a:t>
            </a:fld>
            <a:endParaRPr lang="en-US"/>
          </a:p>
        </p:txBody>
      </p:sp>
    </p:spTree>
    <p:extLst>
      <p:ext uri="{BB962C8B-B14F-4D97-AF65-F5344CB8AC3E}">
        <p14:creationId xmlns:p14="http://schemas.microsoft.com/office/powerpoint/2010/main" val="157248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simple picture explaining</a:t>
            </a:r>
            <a:r>
              <a:rPr lang="en-US" baseline="0" dirty="0" smtClean="0"/>
              <a:t> how we got our previous result. Basically we just move the displacement vector from one side of the equation to the other and sweep only 1 shape instead. Why we do this will become more important when we actually sweep for time of impact!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11</a:t>
            </a:fld>
            <a:endParaRPr lang="en-US"/>
          </a:p>
        </p:txBody>
      </p:sp>
    </p:spTree>
    <p:extLst>
      <p:ext uri="{BB962C8B-B14F-4D97-AF65-F5344CB8AC3E}">
        <p14:creationId xmlns:p14="http://schemas.microsoft.com/office/powerpoint/2010/main" val="67739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sweeping a shape with MPR won’t give us any useful information other than if the objects</a:t>
            </a:r>
            <a:r>
              <a:rPr lang="en-US" baseline="0" dirty="0" smtClean="0"/>
              <a:t> collide (which in itself is useful and necessary for the next step). What we’re really after is at what time in the frame the objects first start overlapping. This is known as a time of impact test or TOI for short. Luckily we can still solve our problem if we take a closer look at the CSO we’re testing.</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12</a:t>
            </a:fld>
            <a:endParaRPr lang="en-US"/>
          </a:p>
        </p:txBody>
      </p:sp>
    </p:spTree>
    <p:extLst>
      <p:ext uri="{BB962C8B-B14F-4D97-AF65-F5344CB8AC3E}">
        <p14:creationId xmlns:p14="http://schemas.microsoft.com/office/powerpoint/2010/main" val="31834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see how we find the TOI with a</a:t>
            </a:r>
            <a:r>
              <a:rPr lang="en-US" baseline="0" dirty="0" smtClean="0"/>
              <a:t> linear sweep first look at this simple case.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13</a:t>
            </a:fld>
            <a:endParaRPr lang="en-US"/>
          </a:p>
        </p:txBody>
      </p:sp>
    </p:spTree>
    <p:extLst>
      <p:ext uri="{BB962C8B-B14F-4D97-AF65-F5344CB8AC3E}">
        <p14:creationId xmlns:p14="http://schemas.microsoft.com/office/powerpoint/2010/main" val="118738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too hard to see</a:t>
            </a:r>
            <a:r>
              <a:rPr lang="en-US" baseline="0" dirty="0" smtClean="0"/>
              <a:t> what the CSO of this shape would look like.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14</a:t>
            </a:fld>
            <a:endParaRPr lang="en-US"/>
          </a:p>
        </p:txBody>
      </p:sp>
    </p:spTree>
    <p:extLst>
      <p:ext uri="{BB962C8B-B14F-4D97-AF65-F5344CB8AC3E}">
        <p14:creationId xmlns:p14="http://schemas.microsoft.com/office/powerpoint/2010/main" val="3197438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we take a step back and look at just the CSO of the two objects (without the sweep)</a:t>
            </a:r>
            <a:r>
              <a:rPr lang="en-US" baseline="0" dirty="0" smtClean="0"/>
              <a:t> we’ll see something like this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15</a:t>
            </a:fld>
            <a:endParaRPr lang="en-US"/>
          </a:p>
        </p:txBody>
      </p:sp>
    </p:spTree>
    <p:extLst>
      <p:ext uri="{BB962C8B-B14F-4D97-AF65-F5344CB8AC3E}">
        <p14:creationId xmlns:p14="http://schemas.microsoft.com/office/powerpoint/2010/main" val="4122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As we let this shape</a:t>
                </a:r>
                <a:r>
                  <a:rPr lang="en-US" baseline="0" dirty="0" smtClean="0"/>
                  <a:t> get swept out by the displacement vector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𝑣</m:t>
                        </m:r>
                      </m:e>
                    </m:acc>
                  </m:oMath>
                </a14:m>
                <a:r>
                  <a:rPr lang="en-US" dirty="0" smtClean="0"/>
                  <a:t> we’ll reach some point where the CSO just barely touches the origin. If we can find at what </a:t>
                </a:r>
                <a14:m>
                  <m:oMath xmlns:m="http://schemas.openxmlformats.org/officeDocument/2006/math">
                    <m:r>
                      <a:rPr lang="en-US" b="0" i="1" smtClean="0">
                        <a:latin typeface="Cambria Math" panose="02040503050406030204" pitchFamily="18" charset="0"/>
                      </a:rPr>
                      <m:t>𝑡</m:t>
                    </m:r>
                  </m:oMath>
                </a14:m>
                <a:r>
                  <a:rPr lang="en-US" dirty="0" smtClean="0"/>
                  <a:t>-value this happens we can solve for the TOI.</a:t>
                </a:r>
                <a:endParaRPr lang="en-US" dirty="0"/>
              </a:p>
            </p:txBody>
          </p:sp>
        </mc:Choice>
        <mc:Fallback xmlns="">
          <p:sp>
            <p:nvSpPr>
              <p:cNvPr id="3" name="Notes Placeholder 2"/>
              <p:cNvSpPr>
                <a:spLocks noGrp="1"/>
              </p:cNvSpPr>
              <p:nvPr>
                <p:ph type="body" idx="1"/>
              </p:nvPr>
            </p:nvSpPr>
            <p:spPr/>
            <p:txBody>
              <a:bodyPr/>
              <a:lstStyle/>
              <a:p>
                <a:r>
                  <a:rPr lang="en-US" dirty="0" smtClean="0"/>
                  <a:t>As we let this shape</a:t>
                </a:r>
                <a:r>
                  <a:rPr lang="en-US" baseline="0" dirty="0" smtClean="0"/>
                  <a:t> get swept out by the displacement vector </a:t>
                </a:r>
                <a:r>
                  <a:rPr lang="en-US" b="0" i="0" baseline="0" smtClean="0">
                    <a:latin typeface="Cambria Math" panose="02040503050406030204" pitchFamily="18" charset="0"/>
                  </a:rPr>
                  <a:t>𝑣 ⃗</a:t>
                </a:r>
                <a:r>
                  <a:rPr lang="en-US" dirty="0" smtClean="0"/>
                  <a:t> we’ll reach some point where the CSO just barely touches the origin. If we can find at what </a:t>
                </a:r>
                <a:r>
                  <a:rPr lang="en-US" b="0" i="0" smtClean="0">
                    <a:latin typeface="Cambria Math" panose="02040503050406030204" pitchFamily="18" charset="0"/>
                  </a:rPr>
                  <a:t>𝑡</a:t>
                </a:r>
                <a:r>
                  <a:rPr lang="en-US" dirty="0" smtClean="0"/>
                  <a:t>-value this happens we can solve for the TOI.</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16</a:t>
            </a:fld>
            <a:endParaRPr lang="en-US"/>
          </a:p>
        </p:txBody>
      </p:sp>
    </p:spTree>
    <p:extLst>
      <p:ext uri="{BB962C8B-B14F-4D97-AF65-F5344CB8AC3E}">
        <p14:creationId xmlns:p14="http://schemas.microsoft.com/office/powerpoint/2010/main" val="482366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problem is how do</a:t>
            </a:r>
            <a:r>
              <a:rPr lang="en-US" baseline="0" dirty="0" smtClean="0"/>
              <a:t> we find this? Well to get there I need to talk about another property of MPR real quick. In particular, MPR is able to find the minimum penetration distance in a given direction. That is, given a ray direction it can find how much overlap the shapes have in that direction.</a:t>
            </a:r>
          </a:p>
          <a:p>
            <a:endParaRPr lang="en-US" baseline="0" dirty="0" smtClean="0"/>
          </a:p>
          <a:p>
            <a:r>
              <a:rPr lang="en-US" baseline="0" dirty="0" smtClean="0"/>
              <a:t>The basic algorithm is listed above and I’ll go through the basics step by step. Note that this part assumes that the shapes overlap so this is typically done as a secondary step after MPR returns true on the swept shapes.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17</a:t>
            </a:fld>
            <a:endParaRPr lang="en-US"/>
          </a:p>
        </p:txBody>
      </p:sp>
    </p:spTree>
    <p:extLst>
      <p:ext uri="{BB962C8B-B14F-4D97-AF65-F5344CB8AC3E}">
        <p14:creationId xmlns:p14="http://schemas.microsoft.com/office/powerpoint/2010/main" val="3549637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First we initialize the starting point of MPR to be a point behind</a:t>
                </a:r>
                <a:r>
                  <a:rPr lang="en-US" baseline="0" dirty="0" smtClean="0"/>
                  <a:t> the origin by the total displacement vector. That is, the starting simplex point looks right at the origin (</a:t>
                </a:r>
                <a14:m>
                  <m:oMath xmlns:m="http://schemas.openxmlformats.org/officeDocument/2006/math">
                    <m:sSub>
                      <m:sSubPr>
                        <m:ctrlPr>
                          <a:rPr lang="en-US" b="0" i="1" baseline="0" dirty="0" smtClean="0">
                            <a:latin typeface="Cambria Math" panose="02040503050406030204" pitchFamily="18" charset="0"/>
                          </a:rPr>
                        </m:ctrlPr>
                      </m:sSubPr>
                      <m:e>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𝑆</m:t>
                            </m:r>
                          </m:e>
                        </m:acc>
                      </m:e>
                      <m:sub>
                        <m:r>
                          <a:rPr lang="en-US" b="0" i="1" baseline="0" dirty="0" smtClean="0">
                            <a:latin typeface="Cambria Math" panose="02040503050406030204" pitchFamily="18" charset="0"/>
                          </a:rPr>
                          <m:t>0</m:t>
                        </m:r>
                      </m:sub>
                    </m:sSub>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𝑉</m:t>
                        </m:r>
                      </m:e>
                    </m:acc>
                    <m:r>
                      <a:rPr lang="en-US" b="0" i="1" baseline="0" dirty="0" smtClean="0">
                        <a:latin typeface="Cambria Math" panose="02040503050406030204" pitchFamily="18" charset="0"/>
                      </a:rPr>
                      <m:t>=</m:t>
                    </m:r>
                    <m:acc>
                      <m:accPr>
                        <m:chr m:val="⃗"/>
                        <m:ctrlPr>
                          <a:rPr lang="en-US" b="0" i="1" baseline="0" dirty="0" smtClean="0">
                            <a:latin typeface="Cambria Math" panose="02040503050406030204" pitchFamily="18" charset="0"/>
                          </a:rPr>
                        </m:ctrlPr>
                      </m:accPr>
                      <m:e>
                        <m:r>
                          <a:rPr lang="en-US" b="0" i="1" baseline="0" dirty="0" smtClean="0">
                            <a:latin typeface="Cambria Math" panose="02040503050406030204" pitchFamily="18" charset="0"/>
                          </a:rPr>
                          <m:t>0</m:t>
                        </m:r>
                      </m:e>
                    </m:acc>
                    <m:r>
                      <a:rPr lang="en-US" b="0" i="1" baseline="0" dirty="0" smtClean="0">
                        <a:latin typeface="Cambria Math" panose="02040503050406030204" pitchFamily="18" charset="0"/>
                      </a:rPr>
                      <m:t>)</m:t>
                    </m:r>
                  </m:oMath>
                </a14:m>
                <a:r>
                  <a:rPr lang="en-US" dirty="0" smtClean="0"/>
                  <a:t>. Since</a:t>
                </a:r>
                <a:r>
                  <a:rPr lang="en-US" baseline="0" dirty="0" smtClean="0"/>
                  <a:t> we’ve already confirmed that the shapes overlap with each other it doesn’t matter if this point ends up outside of the CSO.</a:t>
                </a:r>
                <a:endParaRPr lang="en-US" dirty="0"/>
              </a:p>
            </p:txBody>
          </p:sp>
        </mc:Choice>
        <mc:Fallback xmlns="">
          <p:sp>
            <p:nvSpPr>
              <p:cNvPr id="3" name="Notes Placeholder 2"/>
              <p:cNvSpPr>
                <a:spLocks noGrp="1"/>
              </p:cNvSpPr>
              <p:nvPr>
                <p:ph type="body" idx="1"/>
              </p:nvPr>
            </p:nvSpPr>
            <p:spPr/>
            <p:txBody>
              <a:bodyPr/>
              <a:lstStyle/>
              <a:p>
                <a:r>
                  <a:rPr lang="en-US" dirty="0" smtClean="0"/>
                  <a:t>First we initialize the starting point of MPR to be a point behind</a:t>
                </a:r>
                <a:r>
                  <a:rPr lang="en-US" baseline="0" dirty="0" smtClean="0"/>
                  <a:t> the origin by the total displacement vector. That is, the starting simplex point looks right at the origin (</a:t>
                </a:r>
                <a:r>
                  <a:rPr lang="en-US" b="0" i="0" baseline="0" smtClean="0">
                    <a:latin typeface="Cambria Math" panose="02040503050406030204" pitchFamily="18" charset="0"/>
                  </a:rPr>
                  <a:t>𝑆 ⃗</a:t>
                </a:r>
                <a:r>
                  <a:rPr lang="en-US" b="0" i="0" baseline="0" dirty="0" smtClean="0">
                    <a:latin typeface="Cambria Math" panose="02040503050406030204" pitchFamily="18" charset="0"/>
                  </a:rPr>
                  <a:t>_0+𝑉 ⃗=0 ⃗)</a:t>
                </a:r>
                <a:r>
                  <a:rPr lang="en-US" dirty="0" smtClean="0"/>
                  <a:t>. Since</a:t>
                </a:r>
                <a:r>
                  <a:rPr lang="en-US" baseline="0" dirty="0" smtClean="0"/>
                  <a:t> we’ve already confirmed that the shapes overlap with each other it doesn’t matter if this point ends up outside of the CSO.</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18</a:t>
            </a:fld>
            <a:endParaRPr lang="en-US"/>
          </a:p>
        </p:txBody>
      </p:sp>
    </p:spTree>
    <p:extLst>
      <p:ext uri="{BB962C8B-B14F-4D97-AF65-F5344CB8AC3E}">
        <p14:creationId xmlns:p14="http://schemas.microsoft.com/office/powerpoint/2010/main" val="197793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just run MPR with this</a:t>
            </a:r>
            <a:r>
              <a:rPr lang="en-US" baseline="0" dirty="0" smtClean="0"/>
              <a:t> starting simplex point as normal, making sure to continue the algorithm until MPR reaches the surface of the CSO.</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19</a:t>
            </a:fld>
            <a:endParaRPr lang="en-US"/>
          </a:p>
        </p:txBody>
      </p:sp>
    </p:spTree>
    <p:extLst>
      <p:ext uri="{BB962C8B-B14F-4D97-AF65-F5344CB8AC3E}">
        <p14:creationId xmlns:p14="http://schemas.microsoft.com/office/powerpoint/2010/main" val="358452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GJK and MPR under our belts we can test any two convex shapes for collision detection. There’s still two tests that come up often that we haven’t addressed yet. Both of these will require us to expand GJK and MPR a little bit for a full feature set.</a:t>
            </a:r>
          </a:p>
        </p:txBody>
      </p:sp>
      <p:sp>
        <p:nvSpPr>
          <p:cNvPr id="4" name="Slide Number Placeholder 3"/>
          <p:cNvSpPr>
            <a:spLocks noGrp="1"/>
          </p:cNvSpPr>
          <p:nvPr>
            <p:ph type="sldNum" sz="quarter" idx="10"/>
          </p:nvPr>
        </p:nvSpPr>
        <p:spPr/>
        <p:txBody>
          <a:bodyPr/>
          <a:lstStyle/>
          <a:p>
            <a:fld id="{2948DFC8-8D5E-4426-9BAB-F9E6FB6C0077}" type="slidenum">
              <a:rPr lang="en-US" smtClean="0"/>
              <a:t>2</a:t>
            </a:fld>
            <a:endParaRPr lang="en-US"/>
          </a:p>
        </p:txBody>
      </p:sp>
    </p:spTree>
    <p:extLst>
      <p:ext uri="{BB962C8B-B14F-4D97-AF65-F5344CB8AC3E}">
        <p14:creationId xmlns:p14="http://schemas.microsoft.com/office/powerpoint/2010/main" val="2731628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This</a:t>
                </a:r>
                <a:r>
                  <a:rPr lang="en-US" baseline="0" dirty="0" smtClean="0"/>
                  <a:t> portal is guaranteed to contain the displacement vector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𝑣</m:t>
                        </m:r>
                      </m:e>
                    </m:acc>
                  </m:oMath>
                </a14:m>
                <a:r>
                  <a:rPr lang="en-US" dirty="0" smtClean="0"/>
                  <a:t> and the</a:t>
                </a:r>
                <a:r>
                  <a:rPr lang="en-US" baseline="0" dirty="0" smtClean="0"/>
                  <a:t> origin and hence it will contain the point that is the intersection of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𝑣</m:t>
                        </m:r>
                      </m:e>
                    </m:acc>
                  </m:oMath>
                </a14:m>
                <a:r>
                  <a:rPr lang="en-US" dirty="0" smtClean="0"/>
                  <a:t> with the final</a:t>
                </a:r>
                <a:r>
                  <a:rPr lang="en-US" baseline="0" dirty="0" smtClean="0"/>
                  <a:t> portal face.</a:t>
                </a:r>
                <a:endParaRPr lang="en-US" dirty="0"/>
              </a:p>
            </p:txBody>
          </p:sp>
        </mc:Choice>
        <mc:Fallback xmlns="">
          <p:sp>
            <p:nvSpPr>
              <p:cNvPr id="3" name="Notes Placeholder 2"/>
              <p:cNvSpPr>
                <a:spLocks noGrp="1"/>
              </p:cNvSpPr>
              <p:nvPr>
                <p:ph type="body" idx="1"/>
              </p:nvPr>
            </p:nvSpPr>
            <p:spPr/>
            <p:txBody>
              <a:bodyPr/>
              <a:lstStyle/>
              <a:p>
                <a:r>
                  <a:rPr lang="en-US" dirty="0" smtClean="0"/>
                  <a:t>This</a:t>
                </a:r>
                <a:r>
                  <a:rPr lang="en-US" baseline="0" dirty="0" smtClean="0"/>
                  <a:t> portal is guaranteed to contain the displacement vector </a:t>
                </a:r>
                <a:r>
                  <a:rPr lang="en-US" b="0" i="0" baseline="0" smtClean="0">
                    <a:latin typeface="Cambria Math" panose="02040503050406030204" pitchFamily="18" charset="0"/>
                  </a:rPr>
                  <a:t>𝑣 ⃗</a:t>
                </a:r>
                <a:r>
                  <a:rPr lang="en-US" dirty="0" smtClean="0"/>
                  <a:t> and the</a:t>
                </a:r>
                <a:r>
                  <a:rPr lang="en-US" baseline="0" dirty="0" smtClean="0"/>
                  <a:t> origin and hence it will contain the point that is the intersection of </a:t>
                </a:r>
                <a:r>
                  <a:rPr lang="en-US" b="0" i="0" baseline="0" smtClean="0">
                    <a:latin typeface="Cambria Math" panose="02040503050406030204" pitchFamily="18" charset="0"/>
                  </a:rPr>
                  <a:t>𝑣 ⃗</a:t>
                </a:r>
                <a:r>
                  <a:rPr lang="en-US" dirty="0" smtClean="0"/>
                  <a:t> with the final</a:t>
                </a:r>
                <a:r>
                  <a:rPr lang="en-US" baseline="0" dirty="0" smtClean="0"/>
                  <a:t> portal face.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20</a:t>
            </a:fld>
            <a:endParaRPr lang="en-US"/>
          </a:p>
        </p:txBody>
      </p:sp>
    </p:spTree>
    <p:extLst>
      <p:ext uri="{BB962C8B-B14F-4D97-AF65-F5344CB8AC3E}">
        <p14:creationId xmlns:p14="http://schemas.microsoft.com/office/powerpoint/2010/main" val="2797307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21</a:t>
            </a:fld>
            <a:endParaRPr lang="en-US"/>
          </a:p>
        </p:txBody>
      </p:sp>
    </p:spTree>
    <p:extLst>
      <p:ext uri="{BB962C8B-B14F-4D97-AF65-F5344CB8AC3E}">
        <p14:creationId xmlns:p14="http://schemas.microsoft.com/office/powerpoint/2010/main" val="342353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How do we use this distance? Well we have 2 knowns and 1 unknown. We know the total distance from the original CSO (not swept)</a:t>
                </a:r>
                <a:r>
                  <a:rPr lang="en-US" baseline="0" dirty="0" smtClean="0"/>
                  <a:t> to the point we just computed, that’s simple the distance of the displacement vector </a:t>
                </a:r>
                <a14:m>
                  <m:oMath xmlns:m="http://schemas.openxmlformats.org/officeDocument/2006/math">
                    <m:acc>
                      <m:accPr>
                        <m:chr m:val="⃗"/>
                        <m:ctrlPr>
                          <a:rPr lang="en-US" b="0" i="1" baseline="0" smtClean="0">
                            <a:latin typeface="Cambria Math" panose="02040503050406030204" pitchFamily="18" charset="0"/>
                          </a:rPr>
                        </m:ctrlPr>
                      </m:accPr>
                      <m:e>
                        <m:r>
                          <a:rPr lang="en-US" b="0" i="1" baseline="0" smtClean="0">
                            <a:latin typeface="Cambria Math" panose="02040503050406030204" pitchFamily="18" charset="0"/>
                          </a:rPr>
                          <m:t>𝑣</m:t>
                        </m:r>
                      </m:e>
                    </m:acc>
                  </m:oMath>
                </a14:m>
                <a:r>
                  <a:rPr lang="en-US" dirty="0" smtClean="0"/>
                  <a:t>. We also now know the minimum penetration distance d. Now it’s simple to solve for t as it’s just the remaining</a:t>
                </a:r>
                <a:r>
                  <a:rPr lang="en-US" baseline="0" dirty="0" smtClean="0"/>
                  <a:t> portion of the segment’s length.</a:t>
                </a:r>
                <a:endParaRPr lang="en-US" dirty="0"/>
              </a:p>
            </p:txBody>
          </p:sp>
        </mc:Choice>
        <mc:Fallback xmlns="">
          <p:sp>
            <p:nvSpPr>
              <p:cNvPr id="3" name="Notes Placeholder 2"/>
              <p:cNvSpPr>
                <a:spLocks noGrp="1"/>
              </p:cNvSpPr>
              <p:nvPr>
                <p:ph type="body" idx="1"/>
              </p:nvPr>
            </p:nvSpPr>
            <p:spPr/>
            <p:txBody>
              <a:bodyPr/>
              <a:lstStyle/>
              <a:p>
                <a:r>
                  <a:rPr lang="en-US" dirty="0" smtClean="0"/>
                  <a:t>How do we use this distance? Well we have 2 knowns and 1 unknown. We know the total distance from the original CSO (not swept)</a:t>
                </a:r>
                <a:r>
                  <a:rPr lang="en-US" baseline="0" dirty="0" smtClean="0"/>
                  <a:t> to the point we just computed, that’s simple the distance of the displacement vector </a:t>
                </a:r>
                <a:r>
                  <a:rPr lang="en-US" b="0" i="0" baseline="0" smtClean="0">
                    <a:latin typeface="Cambria Math" panose="02040503050406030204" pitchFamily="18" charset="0"/>
                  </a:rPr>
                  <a:t>𝑣 ⃗</a:t>
                </a:r>
                <a:r>
                  <a:rPr lang="en-US" dirty="0" smtClean="0"/>
                  <a:t>. We also now know the minimum penetration distance d. Now it’s simple to solve for t as it’s just the remaining</a:t>
                </a:r>
                <a:r>
                  <a:rPr lang="en-US" baseline="0" dirty="0" smtClean="0"/>
                  <a:t> portion of the segment’s length.</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22</a:t>
            </a:fld>
            <a:endParaRPr lang="en-US"/>
          </a:p>
        </p:txBody>
      </p:sp>
    </p:spTree>
    <p:extLst>
      <p:ext uri="{BB962C8B-B14F-4D97-AF65-F5344CB8AC3E}">
        <p14:creationId xmlns:p14="http://schemas.microsoft.com/office/powerpoint/2010/main" val="2250156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 all this</a:t>
            </a:r>
            <a:r>
              <a:rPr lang="en-US" baseline="0" dirty="0" smtClean="0"/>
              <a:t> we can now also compute the TOI of a ray vs. a convex shape. First note though that we can’t actually compute the TOI with a ray as sweeping a shape by an infinite line segment isn’t feasible. Instead we need a line segment (or displacement vector) to cast against. We could pick some arbitrary distance to check for (like the far plane) but instead I recommend just clipping the ray’s distance to the max TOI with the object’s </a:t>
            </a:r>
            <a:r>
              <a:rPr lang="en-US" baseline="0" dirty="0" err="1" smtClean="0"/>
              <a:t>Aabb</a:t>
            </a:r>
            <a:r>
              <a:rPr lang="en-US" baseline="0" dirty="0" smtClean="0"/>
              <a:t>. In so doing we compute what the upper bound of the TOI is and if we first check the </a:t>
            </a:r>
            <a:r>
              <a:rPr lang="en-US" baseline="0" dirty="0" err="1" smtClean="0"/>
              <a:t>Aabb</a:t>
            </a:r>
            <a:r>
              <a:rPr lang="en-US" baseline="0" dirty="0" smtClean="0"/>
              <a:t> we can reject a lot of objects quickly.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23</a:t>
            </a:fld>
            <a:endParaRPr lang="en-US"/>
          </a:p>
        </p:txBody>
      </p:sp>
    </p:spTree>
    <p:extLst>
      <p:ext uri="{BB962C8B-B14F-4D97-AF65-F5344CB8AC3E}">
        <p14:creationId xmlns:p14="http://schemas.microsoft.com/office/powerpoint/2010/main" val="772659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it’s simple to test for ray vs. shape. Simply treat</a:t>
            </a:r>
            <a:r>
              <a:rPr lang="en-US" baseline="0" dirty="0" smtClean="0"/>
              <a:t> the segment as a point with a displacement vector. We don’t want to actually sweep the point though as a segment is not numerically stable with MPR. Instead MPR is stable with points and shapes, so use the point’s displacement vector to sweep out the convex shape. Now we can use the linear sweep to compute the TOI with the ray!</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24</a:t>
            </a:fld>
            <a:endParaRPr lang="en-US"/>
          </a:p>
        </p:txBody>
      </p:sp>
    </p:spTree>
    <p:extLst>
      <p:ext uri="{BB962C8B-B14F-4D97-AF65-F5344CB8AC3E}">
        <p14:creationId xmlns:p14="http://schemas.microsoft.com/office/powerpoint/2010/main" val="1909758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look</a:t>
            </a:r>
            <a:r>
              <a:rPr lang="en-US" baseline="0" dirty="0" smtClean="0"/>
              <a:t> at ray-casting and linear sweeping with GJK. Unfortunately,  both of these operations are significantly harder than with MPR. The main problem comes from GJK not being able to give any real information when the two shapes overlap. We could use EPA to find the minimum penetration distance in a given direction, but this is really expensive! In fact, we’d be better of just starting up MPR to determine this information than to use EPA.</a:t>
            </a:r>
          </a:p>
          <a:p>
            <a:endParaRPr lang="en-US" baseline="0" dirty="0" smtClean="0"/>
          </a:p>
          <a:p>
            <a:r>
              <a:rPr lang="en-US" baseline="0" dirty="0" smtClean="0"/>
              <a:t>The basic solution to these problems is what’s known as Conservative Advancement. Do note though that this is likely to be more expensive than using MPR but we’ll build up to somewhere interesting with it.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25</a:t>
            </a:fld>
            <a:endParaRPr lang="en-US"/>
          </a:p>
        </p:txBody>
      </p:sp>
    </p:spTree>
    <p:extLst>
      <p:ext uri="{BB962C8B-B14F-4D97-AF65-F5344CB8AC3E}">
        <p14:creationId xmlns:p14="http://schemas.microsoft.com/office/powerpoint/2010/main" val="1646860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Conservative Advancement is a</a:t>
            </a:r>
            <a:r>
              <a:rPr lang="en-US" baseline="0" dirty="0" smtClean="0"/>
              <a:t> small algorithm on-top of GJK. It </a:t>
            </a:r>
            <a:r>
              <a:rPr lang="en-US" dirty="0" smtClean="0"/>
              <a:t>first starts by assuming</a:t>
            </a:r>
            <a:r>
              <a:rPr lang="en-US" baseline="0" dirty="0" smtClean="0"/>
              <a:t> that your objects are not colliding (if they’re already colliding then the TOI is 0). From a run of GJK we can get the closest features of our two shapes and the separation normal (and hence the separation distance) between the two objects. It’s with this information that Conservative Advancement builds up an iterative algorithm.</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26</a:t>
            </a:fld>
            <a:endParaRPr lang="en-US"/>
          </a:p>
        </p:txBody>
      </p:sp>
    </p:spTree>
    <p:extLst>
      <p:ext uri="{BB962C8B-B14F-4D97-AF65-F5344CB8AC3E}">
        <p14:creationId xmlns:p14="http://schemas.microsoft.com/office/powerpoint/2010/main" val="3309825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At any given iteration Conservative Advancement makes a conservative guess (hence</a:t>
                </a:r>
                <a:r>
                  <a:rPr lang="en-US" baseline="0" dirty="0" smtClean="0"/>
                  <a:t> then name) about when the objects could possibly start colliding. A conservative guess means that if we advance forward some </a:t>
                </a:r>
                <a14:m>
                  <m:oMath xmlns:m="http://schemas.openxmlformats.org/officeDocument/2006/math">
                    <m:r>
                      <m:rPr>
                        <m:sty m:val="p"/>
                      </m:rPr>
                      <a:rPr lang="en-US" b="0" i="0" baseline="0" smtClean="0">
                        <a:latin typeface="Cambria Math" panose="02040503050406030204" pitchFamily="18" charset="0"/>
                      </a:rPr>
                      <m:t>Δ</m:t>
                    </m:r>
                    <m:r>
                      <a:rPr lang="en-US" b="0" i="1" baseline="0" smtClean="0">
                        <a:latin typeface="Cambria Math" panose="02040503050406030204" pitchFamily="18" charset="0"/>
                      </a:rPr>
                      <m:t>𝑡</m:t>
                    </m:r>
                  </m:oMath>
                </a14:m>
                <a:r>
                  <a:rPr lang="en-US" dirty="0" smtClean="0"/>
                  <a:t> that the objects can at most just start overlapping</a:t>
                </a:r>
                <a:r>
                  <a:rPr lang="en-US" baseline="0" dirty="0" smtClean="0"/>
                  <a:t> however they might not be overlapping at all (more later).</a:t>
                </a:r>
              </a:p>
              <a:p>
                <a:endParaRPr lang="en-US" baseline="0" dirty="0" smtClean="0"/>
              </a:p>
              <a:p>
                <a:r>
                  <a:rPr lang="en-US" baseline="0" dirty="0" smtClean="0"/>
                  <a:t>When only considering linear velocity the conservative guess is really simple. The earliest the shapes can start colliding is just a simple equation based upon the object’s velocities projected onto the separation normal. That is, knowing the two object’s velocities we can determine how long it takes them to move our separation distance.</a:t>
                </a:r>
                <a:endParaRPr lang="en-US" dirty="0"/>
              </a:p>
            </p:txBody>
          </p:sp>
        </mc:Choice>
        <mc:Fallback xmlns="">
          <p:sp>
            <p:nvSpPr>
              <p:cNvPr id="3" name="Notes Placeholder 2"/>
              <p:cNvSpPr>
                <a:spLocks noGrp="1"/>
              </p:cNvSpPr>
              <p:nvPr>
                <p:ph type="body" idx="1"/>
              </p:nvPr>
            </p:nvSpPr>
            <p:spPr/>
            <p:txBody>
              <a:bodyPr/>
              <a:lstStyle/>
              <a:p>
                <a:r>
                  <a:rPr lang="en-US" dirty="0" smtClean="0"/>
                  <a:t>At any given iteration Conservative Advancement makes a conservative guess (hence</a:t>
                </a:r>
                <a:r>
                  <a:rPr lang="en-US" baseline="0" dirty="0" smtClean="0"/>
                  <a:t> then name) about when the objects could possibly start colliding. A conservative guess means that if we advance forward some </a:t>
                </a:r>
                <a:r>
                  <a:rPr lang="en-US" b="0" i="0" baseline="0" smtClean="0">
                    <a:latin typeface="Cambria Math" panose="02040503050406030204" pitchFamily="18" charset="0"/>
                  </a:rPr>
                  <a:t>Δ𝑡</a:t>
                </a:r>
                <a:r>
                  <a:rPr lang="en-US" dirty="0" smtClean="0"/>
                  <a:t> that the objects can at most just start overlapping</a:t>
                </a:r>
                <a:r>
                  <a:rPr lang="en-US" baseline="0" dirty="0" smtClean="0"/>
                  <a:t> however they might not be overlapping at all (more later).</a:t>
                </a:r>
              </a:p>
              <a:p>
                <a:endParaRPr lang="en-US" baseline="0" dirty="0" smtClean="0"/>
              </a:p>
              <a:p>
                <a:r>
                  <a:rPr lang="en-US" baseline="0" dirty="0" smtClean="0"/>
                  <a:t>When only considering linear velocity the conservative guess is really simple. The earliest the shapes can start colliding is just a simple equation based upon the object’s velocities projected onto the separation normal. That is, knowing the two object’s velocities we can determine how long it takes them to move our separation distance.</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27</a:t>
            </a:fld>
            <a:endParaRPr lang="en-US"/>
          </a:p>
        </p:txBody>
      </p:sp>
    </p:spTree>
    <p:extLst>
      <p:ext uri="{BB962C8B-B14F-4D97-AF65-F5344CB8AC3E}">
        <p14:creationId xmlns:p14="http://schemas.microsoft.com/office/powerpoint/2010/main" val="1335776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when we solve for the earliest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smtClean="0"/>
                  <a:t> we get the</a:t>
                </a:r>
                <a:r>
                  <a:rPr lang="en-US" baseline="0" dirty="0" smtClean="0"/>
                  <a:t> above equation.</a:t>
                </a:r>
                <a:endParaRPr lang="en-US" dirty="0"/>
              </a:p>
            </p:txBody>
          </p:sp>
        </mc:Choice>
        <mc:Fallback xmlns="">
          <p:sp>
            <p:nvSpPr>
              <p:cNvPr id="3" name="Notes Placeholder 2"/>
              <p:cNvSpPr>
                <a:spLocks noGrp="1"/>
              </p:cNvSpPr>
              <p:nvPr>
                <p:ph type="body" idx="1"/>
              </p:nvPr>
            </p:nvSpPr>
            <p:spPr/>
            <p:txBody>
              <a:bodyPr/>
              <a:lstStyle/>
              <a:p>
                <a:r>
                  <a:rPr lang="en-US" dirty="0" smtClean="0"/>
                  <a:t>So when we solve for the earliest </a:t>
                </a:r>
                <a:r>
                  <a:rPr lang="en-US" b="0" i="0" smtClean="0">
                    <a:latin typeface="Cambria Math" panose="02040503050406030204" pitchFamily="18" charset="0"/>
                  </a:rPr>
                  <a:t>Δ𝑡</a:t>
                </a:r>
                <a:r>
                  <a:rPr lang="en-US" dirty="0" smtClean="0"/>
                  <a:t> we get the</a:t>
                </a:r>
                <a:r>
                  <a:rPr lang="en-US" baseline="0" dirty="0" smtClean="0"/>
                  <a:t> above equation.</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28</a:t>
            </a:fld>
            <a:endParaRPr lang="en-US"/>
          </a:p>
        </p:txBody>
      </p:sp>
    </p:spTree>
    <p:extLst>
      <p:ext uri="{BB962C8B-B14F-4D97-AF65-F5344CB8AC3E}">
        <p14:creationId xmlns:p14="http://schemas.microsoft.com/office/powerpoint/2010/main" val="3800459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So why did I say this was</a:t>
                </a:r>
                <a:r>
                  <a:rPr lang="en-US" baseline="0" dirty="0" smtClean="0"/>
                  <a:t> a conservative guess? Well if we give object B a velocity that was down and to the left in the previous example you’ll see that we’d compute the time that the two points returned from GJK would reach zero distance along the separation normal. In this case shape B would move until the tip just hits the separation normal, but the shapes aren’t actually colliding. If continue the cast we’d see that they would actually collide but we got back an earlier </a:t>
                </a:r>
                <a14:m>
                  <m:oMath xmlns:m="http://schemas.openxmlformats.org/officeDocument/2006/math">
                    <m:r>
                      <m:rPr>
                        <m:sty m:val="p"/>
                      </m:rPr>
                      <a:rPr lang="en-US" b="0" i="0" baseline="0" smtClean="0">
                        <a:latin typeface="Cambria Math" panose="02040503050406030204" pitchFamily="18" charset="0"/>
                      </a:rPr>
                      <m:t>Δ</m:t>
                    </m:r>
                    <m:r>
                      <a:rPr lang="en-US" b="0" i="1" baseline="0" smtClean="0">
                        <a:latin typeface="Cambria Math" panose="02040503050406030204" pitchFamily="18" charset="0"/>
                      </a:rPr>
                      <m:t>𝑡</m:t>
                    </m:r>
                  </m:oMath>
                </a14:m>
                <a:r>
                  <a:rPr lang="en-US" dirty="0" smtClean="0"/>
                  <a:t>. This is because we make a conservative</a:t>
                </a:r>
                <a:r>
                  <a:rPr lang="en-US" baseline="0" dirty="0" smtClean="0"/>
                  <a:t> guess.</a:t>
                </a:r>
                <a:endParaRPr lang="en-US" dirty="0"/>
              </a:p>
            </p:txBody>
          </p:sp>
        </mc:Choice>
        <mc:Fallback xmlns="">
          <p:sp>
            <p:nvSpPr>
              <p:cNvPr id="3" name="Notes Placeholder 2"/>
              <p:cNvSpPr>
                <a:spLocks noGrp="1"/>
              </p:cNvSpPr>
              <p:nvPr>
                <p:ph type="body" idx="1"/>
              </p:nvPr>
            </p:nvSpPr>
            <p:spPr/>
            <p:txBody>
              <a:bodyPr/>
              <a:lstStyle/>
              <a:p>
                <a:r>
                  <a:rPr lang="en-US" dirty="0" smtClean="0"/>
                  <a:t>So why did I say this was</a:t>
                </a:r>
                <a:r>
                  <a:rPr lang="en-US" baseline="0" dirty="0" smtClean="0"/>
                  <a:t> a conservative guess? Well if we give object B a velocity that was down and to the left in the previous example you’ll see that we’d compute the time that the two points returned from GJK would reach zero distance along the separation normal. In this case shape B would move until the tip just hits the separation normal, but the shapes aren’t actually colliding. If continue the cast we’d see that they would actually collide but we got back an earlier </a:t>
                </a:r>
                <a:r>
                  <a:rPr lang="en-US" b="0" i="0" baseline="0" smtClean="0">
                    <a:latin typeface="Cambria Math" panose="02040503050406030204" pitchFamily="18" charset="0"/>
                  </a:rPr>
                  <a:t>Δ𝑡</a:t>
                </a:r>
                <a:r>
                  <a:rPr lang="en-US" dirty="0" smtClean="0"/>
                  <a:t>. This is because we make a conservative</a:t>
                </a:r>
                <a:r>
                  <a:rPr lang="en-US" baseline="0" dirty="0" smtClean="0"/>
                  <a:t> guess.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29</a:t>
            </a:fld>
            <a:endParaRPr lang="en-US"/>
          </a:p>
        </p:txBody>
      </p:sp>
    </p:spTree>
    <p:extLst>
      <p:ext uri="{BB962C8B-B14F-4D97-AF65-F5344CB8AC3E}">
        <p14:creationId xmlns:p14="http://schemas.microsoft.com/office/powerpoint/2010/main" val="140163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extra test we need to consider is ray-casting. With a</a:t>
            </a:r>
            <a:r>
              <a:rPr lang="en-US" baseline="0" dirty="0" smtClean="0"/>
              <a:t> polyhedral convex shape we can test the ray against each polygonal face of the mesh to determine the time of impact. This has two major problems: it’s slow (comparatively) and it doesn’t work for curved surfaces. Ideally we can re-use our </a:t>
            </a:r>
            <a:r>
              <a:rPr lang="en-US" baseline="0" dirty="0" err="1" smtClean="0"/>
              <a:t>Minkowski</a:t>
            </a:r>
            <a:r>
              <a:rPr lang="en-US" baseline="0" dirty="0" smtClean="0"/>
              <a:t> set operations with GJK and MPR to solve this.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a:t>
            </a:fld>
            <a:endParaRPr lang="en-US"/>
          </a:p>
        </p:txBody>
      </p:sp>
    </p:spTree>
    <p:extLst>
      <p:ext uri="{BB962C8B-B14F-4D97-AF65-F5344CB8AC3E}">
        <p14:creationId xmlns:p14="http://schemas.microsoft.com/office/powerpoint/2010/main" val="1523347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does conservative advancement find</a:t>
            </a:r>
            <a:r>
              <a:rPr lang="en-US" baseline="0" dirty="0" smtClean="0"/>
              <a:t> the actual TOI? Remember it’s an iterative algorithm so we have to repeat finding a new conservative guess. In this case GJK would compute a different pair of closest features and also a different separation normal. We can then solve to determine when these features would overlap on the separation axis.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30</a:t>
            </a:fld>
            <a:endParaRPr lang="en-US"/>
          </a:p>
        </p:txBody>
      </p:sp>
    </p:spTree>
    <p:extLst>
      <p:ext uri="{BB962C8B-B14F-4D97-AF65-F5344CB8AC3E}">
        <p14:creationId xmlns:p14="http://schemas.microsoft.com/office/powerpoint/2010/main" val="2616840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Conservative advancement continues until we either advance</a:t>
                </a:r>
                <a:r>
                  <a:rPr lang="en-US" baseline="0" dirty="0" smtClean="0"/>
                  <a:t> further than our allowed </a:t>
                </a:r>
                <a:r>
                  <a:rPr lang="en-US" baseline="0" dirty="0" err="1" smtClean="0"/>
                  <a:t>timestep</a:t>
                </a:r>
                <a:r>
                  <a:rPr lang="en-US" baseline="0" dirty="0" smtClean="0"/>
                  <a:t> (typically some other </a:t>
                </a:r>
                <a14:m>
                  <m:oMath xmlns:m="http://schemas.openxmlformats.org/officeDocument/2006/math">
                    <m:r>
                      <m:rPr>
                        <m:sty m:val="p"/>
                      </m:rPr>
                      <a:rPr lang="en-US" b="0" i="0" baseline="0" smtClean="0">
                        <a:latin typeface="Cambria Math" panose="02040503050406030204" pitchFamily="18" charset="0"/>
                      </a:rPr>
                      <m:t>Δ</m:t>
                    </m:r>
                    <m:r>
                      <a:rPr lang="en-US" b="0" i="1" baseline="0" smtClean="0">
                        <a:latin typeface="Cambria Math" panose="02040503050406030204" pitchFamily="18" charset="0"/>
                      </a:rPr>
                      <m:t>𝑡</m:t>
                    </m:r>
                  </m:oMath>
                </a14:m>
                <a:r>
                  <a:rPr lang="en-US" dirty="0" smtClean="0"/>
                  <a:t>, not to be</a:t>
                </a:r>
                <a:r>
                  <a:rPr lang="en-US" baseline="0" dirty="0" smtClean="0"/>
                  <a:t> confused with the one we’re computing. This would be something like </a:t>
                </a:r>
                <a14:m>
                  <m:oMath xmlns:m="http://schemas.openxmlformats.org/officeDocument/2006/math">
                    <m:f>
                      <m:fPr>
                        <m:ctrlPr>
                          <a:rPr lang="en-US" b="0" i="1" baseline="0" smtClean="0">
                            <a:latin typeface="Cambria Math" panose="02040503050406030204" pitchFamily="18" charset="0"/>
                          </a:rPr>
                        </m:ctrlPr>
                      </m:fPr>
                      <m:num>
                        <m:r>
                          <a:rPr lang="en-US" b="0" i="1" baseline="0" smtClean="0">
                            <a:latin typeface="Cambria Math" panose="02040503050406030204" pitchFamily="18" charset="0"/>
                          </a:rPr>
                          <m:t>1</m:t>
                        </m:r>
                      </m:num>
                      <m:den>
                        <m:r>
                          <a:rPr lang="en-US" b="0" i="1" baseline="0" smtClean="0">
                            <a:latin typeface="Cambria Math" panose="02040503050406030204" pitchFamily="18" charset="0"/>
                          </a:rPr>
                          <m:t>60</m:t>
                        </m:r>
                      </m:den>
                    </m:f>
                  </m:oMath>
                </a14:m>
                <a:r>
                  <a:rPr lang="en-US" dirty="0" smtClean="0"/>
                  <a:t>) which</a:t>
                </a:r>
                <a:r>
                  <a:rPr lang="en-US" baseline="0" dirty="0" smtClean="0"/>
                  <a:t> means no intersection or until our separation distance drops below some threshold. If the separation distance is sufficiently small enough then we’ve computed the TOI of the objects.</a:t>
                </a:r>
                <a:endParaRPr lang="en-US" dirty="0"/>
              </a:p>
            </p:txBody>
          </p:sp>
        </mc:Choice>
        <mc:Fallback xmlns="">
          <p:sp>
            <p:nvSpPr>
              <p:cNvPr id="3" name="Notes Placeholder 2"/>
              <p:cNvSpPr>
                <a:spLocks noGrp="1"/>
              </p:cNvSpPr>
              <p:nvPr>
                <p:ph type="body" idx="1"/>
              </p:nvPr>
            </p:nvSpPr>
            <p:spPr/>
            <p:txBody>
              <a:bodyPr/>
              <a:lstStyle/>
              <a:p>
                <a:r>
                  <a:rPr lang="en-US" dirty="0" smtClean="0"/>
                  <a:t>Conservative advancement continues until we either advance</a:t>
                </a:r>
                <a:r>
                  <a:rPr lang="en-US" baseline="0" dirty="0" smtClean="0"/>
                  <a:t> further than our allowed </a:t>
                </a:r>
                <a:r>
                  <a:rPr lang="en-US" baseline="0" dirty="0" err="1" smtClean="0"/>
                  <a:t>timestep</a:t>
                </a:r>
                <a:r>
                  <a:rPr lang="en-US" baseline="0" dirty="0" smtClean="0"/>
                  <a:t> (typically some other </a:t>
                </a:r>
                <a:r>
                  <a:rPr lang="en-US" b="0" i="0" baseline="0" smtClean="0">
                    <a:latin typeface="Cambria Math" panose="02040503050406030204" pitchFamily="18" charset="0"/>
                  </a:rPr>
                  <a:t>Δ𝑡</a:t>
                </a:r>
                <a:r>
                  <a:rPr lang="en-US" dirty="0" smtClean="0"/>
                  <a:t>, not to be</a:t>
                </a:r>
                <a:r>
                  <a:rPr lang="en-US" baseline="0" dirty="0" smtClean="0"/>
                  <a:t> confused with the one we’re computing. This would be something like </a:t>
                </a:r>
                <a:r>
                  <a:rPr lang="en-US" b="0" i="0" baseline="0" smtClean="0">
                    <a:latin typeface="Cambria Math" panose="02040503050406030204" pitchFamily="18" charset="0"/>
                  </a:rPr>
                  <a:t>1/60</a:t>
                </a:r>
                <a:r>
                  <a:rPr lang="en-US" dirty="0" smtClean="0"/>
                  <a:t>) which</a:t>
                </a:r>
                <a:r>
                  <a:rPr lang="en-US" baseline="0" dirty="0" smtClean="0"/>
                  <a:t> means no intersection or until our separation distance drops below some threshold. If the separation distance is sufficiently small enough then we’ve computed the TOI of the objects.</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31</a:t>
            </a:fld>
            <a:endParaRPr lang="en-US"/>
          </a:p>
        </p:txBody>
      </p:sp>
    </p:spTree>
    <p:extLst>
      <p:ext uri="{BB962C8B-B14F-4D97-AF65-F5344CB8AC3E}">
        <p14:creationId xmlns:p14="http://schemas.microsoft.com/office/powerpoint/2010/main" val="2715578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some basic pseudo</a:t>
            </a:r>
            <a:r>
              <a:rPr lang="en-US" baseline="0" dirty="0" smtClean="0"/>
              <a:t>-code for the Conservative Advancement algorithm. The algorithm continually finds the closest features and then computes the conservative </a:t>
            </a:r>
            <a:r>
              <a:rPr lang="en-US" baseline="0" dirty="0" err="1" smtClean="0"/>
              <a:t>dt</a:t>
            </a:r>
            <a:r>
              <a:rPr lang="en-US" baseline="0" dirty="0" smtClean="0"/>
              <a:t> for when the shapes could start colliding. This just continues in a loop until either we come close enough to be considered colliding or until we travel as far as we can for the frame.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32</a:t>
            </a:fld>
            <a:endParaRPr lang="en-US"/>
          </a:p>
        </p:txBody>
      </p:sp>
    </p:spTree>
    <p:extLst>
      <p:ext uri="{BB962C8B-B14F-4D97-AF65-F5344CB8AC3E}">
        <p14:creationId xmlns:p14="http://schemas.microsoft.com/office/powerpoint/2010/main" val="1022502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defined</a:t>
            </a:r>
            <a:r>
              <a:rPr lang="en-US" baseline="0" dirty="0" smtClean="0"/>
              <a:t> how to perform a linear sweep using Conservative Advancement we can perform ray-casts. This is the exact same as with MPR where we first compute a segment from the ray and then treat that segment as a point with a velocity.</a:t>
            </a:r>
          </a:p>
          <a:p>
            <a:endParaRPr lang="en-US" baseline="0" dirty="0" smtClean="0"/>
          </a:p>
          <a:p>
            <a:r>
              <a:rPr lang="en-US" baseline="0" dirty="0" smtClean="0"/>
              <a:t>There’s not really anything special here…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33</a:t>
            </a:fld>
            <a:endParaRPr lang="en-US"/>
          </a:p>
        </p:txBody>
      </p:sp>
    </p:spTree>
    <p:extLst>
      <p:ext uri="{BB962C8B-B14F-4D97-AF65-F5344CB8AC3E}">
        <p14:creationId xmlns:p14="http://schemas.microsoft.com/office/powerpoint/2010/main" val="564230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take a small look at sweeping rotating shapes (I’ll save most</a:t>
            </a:r>
            <a:r>
              <a:rPr lang="en-US" baseline="0" dirty="0" smtClean="0"/>
              <a:t> of this for another lecture). First note that this is substantially harder to get working. In fact, this is not possible without some kind of an iterative algorithm (as far as I know).</a:t>
            </a:r>
          </a:p>
          <a:p>
            <a:endParaRPr lang="en-US" baseline="0" dirty="0" smtClean="0"/>
          </a:p>
          <a:p>
            <a:r>
              <a:rPr lang="en-US" baseline="0" dirty="0" smtClean="0"/>
              <a:t>The simplest method to implement this that works with any collision detection method is to perform sub-divide your time-step and test many in-between steps. This is obviously really slow and it can also miss collisions depending on the speed and size of your objects.</a:t>
            </a:r>
          </a:p>
          <a:p>
            <a:endParaRPr lang="en-US" baseline="0" dirty="0" smtClean="0"/>
          </a:p>
          <a:p>
            <a:r>
              <a:rPr lang="en-US" baseline="0" dirty="0" smtClean="0"/>
              <a:t>Unfortunately, I do not know any efficient method to improve this with MPR. The best idea I have is to wrap your swept object with a conservative shape (bounding sphere?) and then find the linear sweep’s TOI to make a good first guess. You can then use that as a lower bound to try and sub-divide your time-step. As MPR doesn’t give closest features there’s no easy way to sub-divide like with conservative advancement.</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34</a:t>
            </a:fld>
            <a:endParaRPr lang="en-US"/>
          </a:p>
        </p:txBody>
      </p:sp>
    </p:spTree>
    <p:extLst>
      <p:ext uri="{BB962C8B-B14F-4D97-AF65-F5344CB8AC3E}">
        <p14:creationId xmlns:p14="http://schemas.microsoft.com/office/powerpoint/2010/main" val="345350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GJK can</a:t>
                </a:r>
                <a:r>
                  <a:rPr lang="en-US" baseline="0" dirty="0" smtClean="0"/>
                  <a:t> do much better than MPR with a full sweep. Conservative advancement can also be used with rotating objects as long as you properly update the conservative guess for </a:t>
                </a:r>
                <a14:m>
                  <m:oMath xmlns:m="http://schemas.openxmlformats.org/officeDocument/2006/math">
                    <m:r>
                      <m:rPr>
                        <m:sty m:val="p"/>
                      </m:rPr>
                      <a:rPr lang="en-US" b="0" i="0" baseline="0" smtClean="0">
                        <a:latin typeface="Cambria Math" panose="02040503050406030204" pitchFamily="18" charset="0"/>
                      </a:rPr>
                      <m:t>Δ</m:t>
                    </m:r>
                    <m:r>
                      <a:rPr lang="en-US" b="0" i="1" baseline="0" smtClean="0">
                        <a:latin typeface="Cambria Math" panose="02040503050406030204" pitchFamily="18" charset="0"/>
                      </a:rPr>
                      <m:t>𝑡</m:t>
                    </m:r>
                  </m:oMath>
                </a14:m>
                <a:r>
                  <a:rPr lang="en-US" dirty="0" smtClean="0"/>
                  <a:t> to account for rotation.</a:t>
                </a:r>
              </a:p>
              <a:p>
                <a:endParaRPr lang="en-US" dirty="0" smtClean="0"/>
              </a:p>
              <a:p>
                <a:r>
                  <a:rPr lang="en-US" dirty="0" smtClean="0"/>
                  <a:t>Unfortunately, Conservative Advancement</a:t>
                </a:r>
                <a:r>
                  <a:rPr lang="en-US" baseline="0" dirty="0" smtClean="0"/>
                  <a:t> can run into performance issues with some input configurations. Instead of going into the full Conservative Advancement algorithm, the performance issues, and the solution here I’ll just defer that to another presentation. Erin </a:t>
                </a:r>
                <a:r>
                  <a:rPr lang="en-US" baseline="0" dirty="0" err="1" smtClean="0"/>
                  <a:t>Catto</a:t>
                </a:r>
                <a:r>
                  <a:rPr lang="en-US" baseline="0" dirty="0" smtClean="0"/>
                  <a:t> gave an excellent presentation at GDC 2013 which covers all of this as well as the Bilateral Advancement algorithm which solves this problem.</a:t>
                </a:r>
                <a:endParaRPr lang="en-US" dirty="0"/>
              </a:p>
            </p:txBody>
          </p:sp>
        </mc:Choice>
        <mc:Fallback xmlns="">
          <p:sp>
            <p:nvSpPr>
              <p:cNvPr id="3" name="Notes Placeholder 2"/>
              <p:cNvSpPr>
                <a:spLocks noGrp="1"/>
              </p:cNvSpPr>
              <p:nvPr>
                <p:ph type="body" idx="1"/>
              </p:nvPr>
            </p:nvSpPr>
            <p:spPr/>
            <p:txBody>
              <a:bodyPr/>
              <a:lstStyle/>
              <a:p>
                <a:r>
                  <a:rPr lang="en-US" dirty="0" smtClean="0"/>
                  <a:t>GJK can</a:t>
                </a:r>
                <a:r>
                  <a:rPr lang="en-US" baseline="0" dirty="0" smtClean="0"/>
                  <a:t> do much better than MPR with a full sweep. Conservative advancement can also be used with rotating objects as long as you properly update the conservative guess for </a:t>
                </a:r>
                <a:r>
                  <a:rPr lang="en-US" b="0" i="0" baseline="0" smtClean="0">
                    <a:latin typeface="Cambria Math" panose="02040503050406030204" pitchFamily="18" charset="0"/>
                  </a:rPr>
                  <a:t>Δ𝑡</a:t>
                </a:r>
                <a:r>
                  <a:rPr lang="en-US" dirty="0" smtClean="0"/>
                  <a:t> to account for rotation.</a:t>
                </a:r>
              </a:p>
              <a:p>
                <a:endParaRPr lang="en-US" dirty="0" smtClean="0"/>
              </a:p>
              <a:p>
                <a:r>
                  <a:rPr lang="en-US" dirty="0" smtClean="0"/>
                  <a:t>Unfortunately, Conservative Advancement</a:t>
                </a:r>
                <a:r>
                  <a:rPr lang="en-US" baseline="0" dirty="0" smtClean="0"/>
                  <a:t> can run into performance issues with some input configurations. Instead of going into the full Conservative Advancement algorithm, the performance issues, and the solution here I’ll just defer that to another presentation. Erin </a:t>
                </a:r>
                <a:r>
                  <a:rPr lang="en-US" baseline="0" dirty="0" err="1" smtClean="0"/>
                  <a:t>Catto</a:t>
                </a:r>
                <a:r>
                  <a:rPr lang="en-US" baseline="0" dirty="0" smtClean="0"/>
                  <a:t> gave an excellent presentation at GDC 2013 which covers all of this as well as the Bilateral Advancement algorithm which solves this problem.</a:t>
                </a:r>
                <a:endParaRPr lang="en-US" dirty="0"/>
              </a:p>
            </p:txBody>
          </p:sp>
        </mc:Fallback>
      </mc:AlternateContent>
      <p:sp>
        <p:nvSpPr>
          <p:cNvPr id="4" name="Slide Number Placeholder 3"/>
          <p:cNvSpPr>
            <a:spLocks noGrp="1"/>
          </p:cNvSpPr>
          <p:nvPr>
            <p:ph type="sldNum" sz="quarter" idx="10"/>
          </p:nvPr>
        </p:nvSpPr>
        <p:spPr/>
        <p:txBody>
          <a:bodyPr/>
          <a:lstStyle/>
          <a:p>
            <a:fld id="{2948DFC8-8D5E-4426-9BAB-F9E6FB6C0077}" type="slidenum">
              <a:rPr lang="en-US" smtClean="0"/>
              <a:t>35</a:t>
            </a:fld>
            <a:endParaRPr lang="en-US"/>
          </a:p>
        </p:txBody>
      </p:sp>
    </p:spTree>
    <p:extLst>
      <p:ext uri="{BB962C8B-B14F-4D97-AF65-F5344CB8AC3E}">
        <p14:creationId xmlns:p14="http://schemas.microsoft.com/office/powerpoint/2010/main" val="584932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36</a:t>
            </a:fld>
            <a:endParaRPr lang="en-US"/>
          </a:p>
        </p:txBody>
      </p:sp>
    </p:spTree>
    <p:extLst>
      <p:ext uri="{BB962C8B-B14F-4D97-AF65-F5344CB8AC3E}">
        <p14:creationId xmlns:p14="http://schemas.microsoft.com/office/powerpoint/2010/main" val="1888840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just two useful references.</a:t>
            </a:r>
            <a:r>
              <a:rPr lang="en-US" baseline="0" dirty="0" smtClean="0"/>
              <a:t> Erin’s GDC presentation has a lot more useful links that you </a:t>
            </a:r>
            <a:r>
              <a:rPr lang="en-US" baseline="0" smtClean="0"/>
              <a:t>should check out!</a:t>
            </a:r>
            <a:endParaRPr lang="en-US"/>
          </a:p>
        </p:txBody>
      </p:sp>
      <p:sp>
        <p:nvSpPr>
          <p:cNvPr id="4" name="Slide Number Placeholder 3"/>
          <p:cNvSpPr>
            <a:spLocks noGrp="1"/>
          </p:cNvSpPr>
          <p:nvPr>
            <p:ph type="sldNum" sz="quarter" idx="10"/>
          </p:nvPr>
        </p:nvSpPr>
        <p:spPr/>
        <p:txBody>
          <a:bodyPr/>
          <a:lstStyle/>
          <a:p>
            <a:fld id="{2948DFC8-8D5E-4426-9BAB-F9E6FB6C0077}" type="slidenum">
              <a:rPr lang="en-US" smtClean="0"/>
              <a:t>37</a:t>
            </a:fld>
            <a:endParaRPr lang="en-US"/>
          </a:p>
        </p:txBody>
      </p:sp>
    </p:spTree>
    <p:extLst>
      <p:ext uri="{BB962C8B-B14F-4D97-AF65-F5344CB8AC3E}">
        <p14:creationId xmlns:p14="http://schemas.microsoft.com/office/powerpoint/2010/main" val="370492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(and more nasty) problem</a:t>
            </a:r>
            <a:r>
              <a:rPr lang="en-US" baseline="0" dirty="0" smtClean="0"/>
              <a:t> is determining if two moving objects collide. This is a common problem in physics to deal with. If objects are moving fast enough then they can tunnel through each other and not detect collision (or even bad collision). The standard way to do this is to sweep out the shape by its displacement vector and test these shapes for collision. More details on this later!</a:t>
            </a:r>
          </a:p>
        </p:txBody>
      </p:sp>
      <p:sp>
        <p:nvSpPr>
          <p:cNvPr id="4" name="Slide Number Placeholder 3"/>
          <p:cNvSpPr>
            <a:spLocks noGrp="1"/>
          </p:cNvSpPr>
          <p:nvPr>
            <p:ph type="sldNum" sz="quarter" idx="10"/>
          </p:nvPr>
        </p:nvSpPr>
        <p:spPr/>
        <p:txBody>
          <a:bodyPr/>
          <a:lstStyle/>
          <a:p>
            <a:fld id="{2948DFC8-8D5E-4426-9BAB-F9E6FB6C0077}" type="slidenum">
              <a:rPr lang="en-US" smtClean="0"/>
              <a:t>4</a:t>
            </a:fld>
            <a:endParaRPr lang="en-US"/>
          </a:p>
        </p:txBody>
      </p:sp>
    </p:spTree>
    <p:extLst>
      <p:ext uri="{BB962C8B-B14F-4D97-AF65-F5344CB8AC3E}">
        <p14:creationId xmlns:p14="http://schemas.microsoft.com/office/powerpoint/2010/main" val="63008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solution to checking</a:t>
            </a:r>
            <a:r>
              <a:rPr lang="en-US" baseline="0" dirty="0" smtClean="0"/>
              <a:t> for swept collision involves only checking linear motion of objects and ignores rotation. For reasons we’ll see later, adding rotation makes things a whole lot trickier. For now just know that we’re only looking at linear translations.</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5</a:t>
            </a:fld>
            <a:endParaRPr lang="en-US"/>
          </a:p>
        </p:txBody>
      </p:sp>
    </p:spTree>
    <p:extLst>
      <p:ext uri="{BB962C8B-B14F-4D97-AF65-F5344CB8AC3E}">
        <p14:creationId xmlns:p14="http://schemas.microsoft.com/office/powerpoint/2010/main" val="318064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6</a:t>
            </a:fld>
            <a:endParaRPr lang="en-US"/>
          </a:p>
        </p:txBody>
      </p:sp>
    </p:spTree>
    <p:extLst>
      <p:ext uri="{BB962C8B-B14F-4D97-AF65-F5344CB8AC3E}">
        <p14:creationId xmlns:p14="http://schemas.microsoft.com/office/powerpoint/2010/main" val="252428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start with we’ll look at performing a linear sweep with MPR. It’s much easier with MPR</a:t>
            </a:r>
            <a:r>
              <a:rPr lang="en-US" baseline="0" dirty="0" smtClean="0"/>
              <a:t> to perform linear sweeps and hence ray-casting.</a:t>
            </a:r>
          </a:p>
          <a:p>
            <a:endParaRPr lang="en-US" baseline="0" dirty="0" smtClean="0"/>
          </a:p>
          <a:p>
            <a:r>
              <a:rPr lang="en-US" baseline="0" dirty="0" smtClean="0"/>
              <a:t>The first question is how do we represent a swept object? We need to implement a support function for MPR to use.</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7</a:t>
            </a:fld>
            <a:endParaRPr lang="en-US"/>
          </a:p>
        </p:txBody>
      </p:sp>
    </p:spTree>
    <p:extLst>
      <p:ext uri="{BB962C8B-B14F-4D97-AF65-F5344CB8AC3E}">
        <p14:creationId xmlns:p14="http://schemas.microsoft.com/office/powerpoint/2010/main" val="115052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to try and represent a linear sweep is to just represent a shape as its before and after points and search through those. As MPR (and GJK) implicitly search the convex hull of a set of points we don’t technically have to remove any</a:t>
            </a:r>
            <a:r>
              <a:rPr lang="en-US" baseline="0" dirty="0" smtClean="0"/>
              <a:t> internal points to perform the search.</a:t>
            </a:r>
          </a:p>
          <a:p>
            <a:endParaRPr lang="en-US" baseline="0" dirty="0" smtClean="0"/>
          </a:p>
          <a:p>
            <a:r>
              <a:rPr lang="en-US" baseline="0" dirty="0" smtClean="0"/>
              <a:t>This however is really slow and wasteful as we’ll spend twice as long performing the support search function. It’s actually harder to implement this than it is the proper solutions. Just know that this is conceptually what we’re after!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8</a:t>
            </a:fld>
            <a:endParaRPr lang="en-US"/>
          </a:p>
        </p:txBody>
      </p:sp>
    </p:spTree>
    <p:extLst>
      <p:ext uri="{BB962C8B-B14F-4D97-AF65-F5344CB8AC3E}">
        <p14:creationId xmlns:p14="http://schemas.microsoft.com/office/powerpoint/2010/main" val="2244415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a:t>
            </a:r>
            <a:r>
              <a:rPr lang="en-US" baseline="0" dirty="0" smtClean="0"/>
              <a:t> way to sweep a shape out by a vector is to actual treat it as a combination of two support functions. If you add the shape’s support function’s result to the support function of the displacement vector (choosing between the displacement point and the origin) then you get a shape that is effectively swept out by the displacement vector.</a:t>
            </a:r>
            <a:endParaRPr lang="en-US" dirty="0"/>
          </a:p>
        </p:txBody>
      </p:sp>
      <p:sp>
        <p:nvSpPr>
          <p:cNvPr id="4" name="Slide Number Placeholder 3"/>
          <p:cNvSpPr>
            <a:spLocks noGrp="1"/>
          </p:cNvSpPr>
          <p:nvPr>
            <p:ph type="sldNum" sz="quarter" idx="10"/>
          </p:nvPr>
        </p:nvSpPr>
        <p:spPr/>
        <p:txBody>
          <a:bodyPr/>
          <a:lstStyle/>
          <a:p>
            <a:fld id="{2948DFC8-8D5E-4426-9BAB-F9E6FB6C0077}" type="slidenum">
              <a:rPr lang="en-US" smtClean="0"/>
              <a:t>9</a:t>
            </a:fld>
            <a:endParaRPr lang="en-US"/>
          </a:p>
        </p:txBody>
      </p:sp>
    </p:spTree>
    <p:extLst>
      <p:ext uri="{BB962C8B-B14F-4D97-AF65-F5344CB8AC3E}">
        <p14:creationId xmlns:p14="http://schemas.microsoft.com/office/powerpoint/2010/main" val="231682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4/13/2016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227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4/13/2016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995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4/13/2016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737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4/13/2016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595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4/13/2016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618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4/13/2016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1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4/13/2016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50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4/13/2016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493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4/13/2016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053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4/13/2016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288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4/13/2016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181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4/13/2016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18460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2.emf"/><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13.emf"/><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2.emf"/><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1.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14.emf"/><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3.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45.emf"/><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3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45.emf"/><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4.emf"/><Relationship Id="rId7" Type="http://schemas.openxmlformats.org/officeDocument/2006/relationships/image" Target="../media/image40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45.emf"/><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2.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Verdana" panose="020B0604030504040204" pitchFamily="34" charset="0"/>
                <a:ea typeface="Verdana" panose="020B0604030504040204" pitchFamily="34" charset="0"/>
                <a:cs typeface="Verdana" panose="020B0604030504040204" pitchFamily="34" charset="0"/>
              </a:rPr>
              <a:t>GJK and MPR Extensions</a:t>
            </a:r>
            <a:endParaRPr lang="en-US" sz="8000" dirty="0">
              <a:latin typeface="Verdana" panose="020B0604030504040204" pitchFamily="34" charset="0"/>
              <a:ea typeface="Verdana" panose="020B0604030504040204" pitchFamily="34" charset="0"/>
              <a:cs typeface="Verdana" panose="020B0604030504040204" pitchFamily="34" charset="0"/>
            </a:endParaRPr>
          </a:p>
        </p:txBody>
      </p:sp>
      <p:sp>
        <p:nvSpPr>
          <p:cNvPr id="4" name="Subtitle 3"/>
          <p:cNvSpPr>
            <a:spLocks noGrp="1"/>
          </p:cNvSpPr>
          <p:nvPr>
            <p:ph type="subTitle" idx="1"/>
          </p:nvPr>
        </p:nvSpPr>
        <p:spPr/>
        <p:txBody>
          <a:bodyPr/>
          <a:lstStyle/>
          <a:p>
            <a:r>
              <a:rPr lang="en-US" dirty="0" smtClean="0"/>
              <a:t>jodavis42@gmail.com</a:t>
            </a:r>
            <a:endParaRPr lang="en-US" dirty="0"/>
          </a:p>
        </p:txBody>
      </p:sp>
    </p:spTree>
    <p:extLst>
      <p:ext uri="{BB962C8B-B14F-4D97-AF65-F5344CB8AC3E}">
        <p14:creationId xmlns:p14="http://schemas.microsoft.com/office/powerpoint/2010/main" val="371266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38200" y="2449396"/>
            <a:ext cx="2927138" cy="3259770"/>
            <a:chOff x="1241531" y="3236796"/>
            <a:chExt cx="2927138" cy="3259770"/>
          </a:xfrm>
        </p:grpSpPr>
        <p:pic>
          <p:nvPicPr>
            <p:cNvPr id="4" name="Picture 3"/>
            <p:cNvPicPr>
              <a:picLocks noChangeAspect="1"/>
            </p:cNvPicPr>
            <p:nvPr/>
          </p:nvPicPr>
          <p:blipFill>
            <a:blip r:embed="rId3"/>
            <a:stretch>
              <a:fillRect/>
            </a:stretch>
          </p:blipFill>
          <p:spPr>
            <a:xfrm>
              <a:off x="1241531" y="3236796"/>
              <a:ext cx="2927138" cy="2940167"/>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473200" y="4140200"/>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73200" y="4140200"/>
                  <a:ext cx="317500" cy="369332"/>
                </a:xfrm>
                <a:prstGeom prst="rect">
                  <a:avLst/>
                </a:prstGeom>
                <a:blipFill rotWithShape="0">
                  <a:blip r:embed="rId4"/>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06800" y="6127234"/>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06800" y="6127234"/>
                  <a:ext cx="317500" cy="369332"/>
                </a:xfrm>
                <a:prstGeom prst="rect">
                  <a:avLst/>
                </a:prstGeom>
                <a:blipFill rotWithShape="0">
                  <a:blip r:embed="rId5"/>
                  <a:stretch>
                    <a:fillRect r="-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19460" y="4002088"/>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19460" y="4002088"/>
                  <a:ext cx="317500" cy="369332"/>
                </a:xfrm>
                <a:prstGeom prst="rect">
                  <a:avLst/>
                </a:prstGeom>
                <a:blipFill rotWithShape="0">
                  <a:blip r:embed="rId6"/>
                  <a:stretch>
                    <a:fillRect r="-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73200" y="6103660"/>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473200" y="6103660"/>
                  <a:ext cx="317500" cy="369332"/>
                </a:xfrm>
                <a:prstGeom prst="rect">
                  <a:avLst/>
                </a:prstGeom>
                <a:blipFill rotWithShape="0">
                  <a:blip r:embed="rId7"/>
                  <a:stretch>
                    <a:fillRect r="-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33847" y="5227028"/>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𝐴</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833847" y="5227028"/>
                  <a:ext cx="317500" cy="369332"/>
                </a:xfrm>
                <a:prstGeom prst="rect">
                  <a:avLst/>
                </a:prstGeom>
                <a:blipFill rotWithShape="0">
                  <a:blip r:embed="rId8"/>
                  <a:stretch>
                    <a:fillRect t="-22951"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62216" y="5227029"/>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𝐵</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062216" y="5227029"/>
                  <a:ext cx="317500" cy="369332"/>
                </a:xfrm>
                <a:prstGeom prst="rect">
                  <a:avLst/>
                </a:prstGeom>
                <a:blipFill rotWithShape="0">
                  <a:blip r:embed="rId9"/>
                  <a:stretch>
                    <a:fillRect t="-22951" r="-25000"/>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MPR Linear Sweep</a:t>
            </a:r>
            <a:endParaRPr lang="en-US" dirty="0"/>
          </a:p>
        </p:txBody>
      </p:sp>
      <p:sp>
        <p:nvSpPr>
          <p:cNvPr id="3" name="Content Placeholder 2"/>
          <p:cNvSpPr>
            <a:spLocks noGrp="1"/>
          </p:cNvSpPr>
          <p:nvPr>
            <p:ph idx="1"/>
          </p:nvPr>
        </p:nvSpPr>
        <p:spPr/>
        <p:txBody>
          <a:bodyPr/>
          <a:lstStyle/>
          <a:p>
            <a:pPr marL="0" indent="0">
              <a:buNone/>
            </a:pPr>
            <a:r>
              <a:rPr lang="en-US" dirty="0" smtClean="0"/>
              <a:t>Turn test of two dynamic objects into one static and one dynamic</a:t>
            </a:r>
            <a:endParaRPr lang="en-US" dirty="0"/>
          </a:p>
        </p:txBody>
      </p:sp>
      <p:sp>
        <p:nvSpPr>
          <p:cNvPr id="13" name="Equal 12"/>
          <p:cNvSpPr/>
          <p:nvPr/>
        </p:nvSpPr>
        <p:spPr>
          <a:xfrm>
            <a:off x="4681915" y="3584020"/>
            <a:ext cx="880474" cy="880474"/>
          </a:xfrm>
          <a:prstGeom prst="mathEqua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p:cNvGrpSpPr/>
          <p:nvPr/>
        </p:nvGrpSpPr>
        <p:grpSpPr>
          <a:xfrm>
            <a:off x="6375674" y="3530779"/>
            <a:ext cx="4978126" cy="1146732"/>
            <a:chOff x="6779005" y="4318179"/>
            <a:chExt cx="4978126" cy="1146732"/>
          </a:xfrm>
        </p:grpSpPr>
        <p:pic>
          <p:nvPicPr>
            <p:cNvPr id="15" name="Picture 14"/>
            <p:cNvPicPr>
              <a:picLocks noChangeAspect="1"/>
            </p:cNvPicPr>
            <p:nvPr/>
          </p:nvPicPr>
          <p:blipFill>
            <a:blip r:embed="rId10"/>
            <a:stretch>
              <a:fillRect/>
            </a:stretch>
          </p:blipFill>
          <p:spPr>
            <a:xfrm>
              <a:off x="6779005" y="4318179"/>
              <a:ext cx="4978126" cy="7774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9109318" y="5095579"/>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9109318" y="5095579"/>
                  <a:ext cx="317500" cy="369332"/>
                </a:xfrm>
                <a:prstGeom prst="rect">
                  <a:avLst/>
                </a:prstGeom>
                <a:blipFill rotWithShape="0">
                  <a:blip r:embed="rId11"/>
                  <a:stretch>
                    <a:fillRect r="-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1284192" y="5095579"/>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1284192" y="5095579"/>
                  <a:ext cx="317500" cy="369332"/>
                </a:xfrm>
                <a:prstGeom prst="rect">
                  <a:avLst/>
                </a:prstGeom>
                <a:blipFill rotWithShape="0">
                  <a:blip r:embed="rId12"/>
                  <a:stretch>
                    <a:fillRect r="-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882297" y="5070715"/>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882297" y="5070715"/>
                  <a:ext cx="317500" cy="369332"/>
                </a:xfrm>
                <a:prstGeom prst="rect">
                  <a:avLst/>
                </a:prstGeom>
                <a:blipFill rotWithShape="0">
                  <a:blip r:embed="rId13"/>
                  <a:stretch>
                    <a:fillRect r="-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7488548" y="4371420"/>
                  <a:ext cx="7029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488548" y="4371420"/>
                  <a:ext cx="702952" cy="369332"/>
                </a:xfrm>
                <a:prstGeom prst="rect">
                  <a:avLst/>
                </a:prstGeom>
                <a:blipFill rotWithShape="0">
                  <a:blip r:embed="rId14"/>
                  <a:stretch>
                    <a:fillRect t="-22951"/>
                  </a:stretch>
                </a:blipFill>
              </p:spPr>
              <p:txBody>
                <a:bodyPr/>
                <a:lstStyle/>
                <a:p>
                  <a:r>
                    <a:rPr lang="en-US">
                      <a:noFill/>
                    </a:rPr>
                    <a:t> </a:t>
                  </a:r>
                </a:p>
              </p:txBody>
            </p:sp>
          </mc:Fallback>
        </mc:AlternateContent>
      </p:grpSp>
    </p:spTree>
    <p:extLst>
      <p:ext uri="{BB962C8B-B14F-4D97-AF65-F5344CB8AC3E}">
        <p14:creationId xmlns:p14="http://schemas.microsoft.com/office/powerpoint/2010/main" val="4291928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186521" y="2189558"/>
            <a:ext cx="2927138" cy="3259770"/>
            <a:chOff x="1241531" y="3236796"/>
            <a:chExt cx="2927138" cy="3259770"/>
          </a:xfrm>
        </p:grpSpPr>
        <p:pic>
          <p:nvPicPr>
            <p:cNvPr id="4" name="Picture 3"/>
            <p:cNvPicPr>
              <a:picLocks noChangeAspect="1"/>
            </p:cNvPicPr>
            <p:nvPr/>
          </p:nvPicPr>
          <p:blipFill>
            <a:blip r:embed="rId3"/>
            <a:stretch>
              <a:fillRect/>
            </a:stretch>
          </p:blipFill>
          <p:spPr>
            <a:xfrm>
              <a:off x="1241531" y="3236796"/>
              <a:ext cx="2927138" cy="2940167"/>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473200" y="4140200"/>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73200" y="4140200"/>
                  <a:ext cx="317500" cy="369332"/>
                </a:xfrm>
                <a:prstGeom prst="rect">
                  <a:avLst/>
                </a:prstGeom>
                <a:blipFill rotWithShape="0">
                  <a:blip r:embed="rId4"/>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06800" y="6127234"/>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06800" y="6127234"/>
                  <a:ext cx="317500" cy="369332"/>
                </a:xfrm>
                <a:prstGeom prst="rect">
                  <a:avLst/>
                </a:prstGeom>
                <a:blipFill rotWithShape="0">
                  <a:blip r:embed="rId5"/>
                  <a:stretch>
                    <a:fillRect r="-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19460" y="4002088"/>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719460" y="4002088"/>
                  <a:ext cx="317500" cy="369332"/>
                </a:xfrm>
                <a:prstGeom prst="rect">
                  <a:avLst/>
                </a:prstGeom>
                <a:blipFill rotWithShape="0">
                  <a:blip r:embed="rId6"/>
                  <a:stretch>
                    <a:fillRect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73200" y="6103660"/>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473200" y="6103660"/>
                  <a:ext cx="317500" cy="369332"/>
                </a:xfrm>
                <a:prstGeom prst="rect">
                  <a:avLst/>
                </a:prstGeom>
                <a:blipFill rotWithShape="0">
                  <a:blip r:embed="rId7"/>
                  <a:stretch>
                    <a:fillRect r="-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33847" y="5227028"/>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𝐴</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833847" y="5227028"/>
                  <a:ext cx="317500" cy="369332"/>
                </a:xfrm>
                <a:prstGeom prst="rect">
                  <a:avLst/>
                </a:prstGeom>
                <a:blipFill rotWithShape="0">
                  <a:blip r:embed="rId8"/>
                  <a:stretch>
                    <a:fillRect t="-23333"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62216" y="5227029"/>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𝐵</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062216" y="5227029"/>
                  <a:ext cx="317500" cy="369332"/>
                </a:xfrm>
                <a:prstGeom prst="rect">
                  <a:avLst/>
                </a:prstGeom>
                <a:blipFill rotWithShape="0">
                  <a:blip r:embed="rId9"/>
                  <a:stretch>
                    <a:fillRect t="-23333" r="-25000"/>
                  </a:stretch>
                </a:blipFill>
              </p:spPr>
              <p:txBody>
                <a:bodyPr/>
                <a:lstStyle/>
                <a:p>
                  <a:r>
                    <a:rPr lang="en-US">
                      <a:noFill/>
                    </a:rPr>
                    <a:t> </a:t>
                  </a:r>
                </a:p>
              </p:txBody>
            </p:sp>
          </mc:Fallback>
        </mc:AlternateContent>
      </p:grpSp>
      <p:sp>
        <p:nvSpPr>
          <p:cNvPr id="2" name="Title 1"/>
          <p:cNvSpPr>
            <a:spLocks noGrp="1"/>
          </p:cNvSpPr>
          <p:nvPr>
            <p:ph type="title"/>
          </p:nvPr>
        </p:nvSpPr>
        <p:spPr/>
        <p:txBody>
          <a:bodyPr/>
          <a:lstStyle/>
          <a:p>
            <a:r>
              <a:rPr lang="en-US" dirty="0" smtClean="0"/>
              <a:t>Linear Sweep Explanation</a:t>
            </a:r>
            <a:endParaRPr lang="en-US" dirty="0"/>
          </a:p>
        </p:txBody>
      </p:sp>
      <p:sp>
        <p:nvSpPr>
          <p:cNvPr id="13" name="Equal 12"/>
          <p:cNvSpPr/>
          <p:nvPr/>
        </p:nvSpPr>
        <p:spPr>
          <a:xfrm>
            <a:off x="5557276" y="3625802"/>
            <a:ext cx="880474" cy="880474"/>
          </a:xfrm>
          <a:prstGeom prst="mathEqua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2" name="Group 31"/>
          <p:cNvGrpSpPr/>
          <p:nvPr/>
        </p:nvGrpSpPr>
        <p:grpSpPr>
          <a:xfrm>
            <a:off x="6590207" y="2189558"/>
            <a:ext cx="4978126" cy="2940167"/>
            <a:chOff x="6590207" y="2189558"/>
            <a:chExt cx="4978126" cy="2940167"/>
          </a:xfrm>
        </p:grpSpPr>
        <p:pic>
          <p:nvPicPr>
            <p:cNvPr id="30" name="Picture 29"/>
            <p:cNvPicPr>
              <a:picLocks noChangeAspect="1"/>
            </p:cNvPicPr>
            <p:nvPr/>
          </p:nvPicPr>
          <p:blipFill>
            <a:blip r:embed="rId10"/>
            <a:stretch>
              <a:fillRect/>
            </a:stretch>
          </p:blipFill>
          <p:spPr>
            <a:xfrm>
              <a:off x="6590207" y="2189558"/>
              <a:ext cx="4978126" cy="2940167"/>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8883787" y="2908317"/>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883787" y="2908317"/>
                  <a:ext cx="317500" cy="369332"/>
                </a:xfrm>
                <a:prstGeom prst="rect">
                  <a:avLst/>
                </a:prstGeom>
                <a:blipFill rotWithShape="0">
                  <a:blip r:embed="rId11"/>
                  <a:stretch>
                    <a:fillRect r="-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471514" y="3505556"/>
                  <a:ext cx="5802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𝐴</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7471514" y="3505556"/>
                  <a:ext cx="580285" cy="369332"/>
                </a:xfrm>
                <a:prstGeom prst="rect">
                  <a:avLst/>
                </a:prstGeom>
                <a:blipFill rotWithShape="0">
                  <a:blip r:embed="rId12"/>
                  <a:stretch>
                    <a:fillRect t="-22951" r="-3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10119328" y="3505556"/>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𝐵</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10119328" y="3505556"/>
                  <a:ext cx="317500" cy="369332"/>
                </a:xfrm>
                <a:prstGeom prst="rect">
                  <a:avLst/>
                </a:prstGeom>
                <a:blipFill rotWithShape="0">
                  <a:blip r:embed="rId13"/>
                  <a:stretch>
                    <a:fillRect t="-22951"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1086708" y="2921017"/>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1086708" y="2921017"/>
                  <a:ext cx="317500" cy="369332"/>
                </a:xfrm>
                <a:prstGeom prst="rect">
                  <a:avLst/>
                </a:prstGeom>
                <a:blipFill rotWithShape="0">
                  <a:blip r:embed="rId14"/>
                  <a:stretch>
                    <a:fillRect r="-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680866" y="2908317"/>
                  <a:ext cx="3175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680866" y="2908317"/>
                  <a:ext cx="317500" cy="369332"/>
                </a:xfrm>
                <a:prstGeom prst="rect">
                  <a:avLst/>
                </a:prstGeom>
                <a:blipFill rotWithShape="0">
                  <a:blip r:embed="rId15"/>
                  <a:stretch>
                    <a:fillRect r="-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700323" y="2193066"/>
                  <a:ext cx="7029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700323" y="2193066"/>
                  <a:ext cx="702952" cy="369332"/>
                </a:xfrm>
                <a:prstGeom prst="rect">
                  <a:avLst/>
                </a:prstGeom>
                <a:blipFill rotWithShape="0">
                  <a:blip r:embed="rId16"/>
                  <a:stretch>
                    <a:fillRect t="-2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85810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Linear Sweep</a:t>
            </a:r>
            <a:endParaRPr lang="en-US" dirty="0"/>
          </a:p>
        </p:txBody>
      </p:sp>
      <p:sp>
        <p:nvSpPr>
          <p:cNvPr id="3" name="Content Placeholder 2"/>
          <p:cNvSpPr>
            <a:spLocks noGrp="1"/>
          </p:cNvSpPr>
          <p:nvPr>
            <p:ph idx="1"/>
          </p:nvPr>
        </p:nvSpPr>
        <p:spPr/>
        <p:txBody>
          <a:bodyPr/>
          <a:lstStyle/>
          <a:p>
            <a:pPr marL="0" indent="0">
              <a:buNone/>
            </a:pPr>
            <a:r>
              <a:rPr lang="en-US" dirty="0" smtClean="0"/>
              <a:t>Linear sweep only detects if the objects overlap</a:t>
            </a:r>
          </a:p>
          <a:p>
            <a:pPr marL="0" indent="0">
              <a:buNone/>
            </a:pPr>
            <a:r>
              <a:rPr lang="en-US" dirty="0" smtClean="0"/>
              <a:t>How do we find Time of Impact (TOI)?</a:t>
            </a:r>
            <a:endParaRPr lang="en-US" dirty="0"/>
          </a:p>
        </p:txBody>
      </p:sp>
    </p:spTree>
    <p:extLst>
      <p:ext uri="{BB962C8B-B14F-4D97-AF65-F5344CB8AC3E}">
        <p14:creationId xmlns:p14="http://schemas.microsoft.com/office/powerpoint/2010/main" val="127336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Linear Sweep</a:t>
            </a:r>
            <a:endParaRPr lang="en-US" dirty="0"/>
          </a:p>
        </p:txBody>
      </p:sp>
      <p:sp>
        <p:nvSpPr>
          <p:cNvPr id="3" name="Content Placeholder 2"/>
          <p:cNvSpPr>
            <a:spLocks noGrp="1"/>
          </p:cNvSpPr>
          <p:nvPr>
            <p:ph idx="1"/>
          </p:nvPr>
        </p:nvSpPr>
        <p:spPr/>
        <p:txBody>
          <a:bodyPr/>
          <a:lstStyle/>
          <a:p>
            <a:pPr marL="0" indent="0">
              <a:buNone/>
            </a:pPr>
            <a:r>
              <a:rPr lang="en-US" dirty="0" smtClean="0"/>
              <a:t>First look at a simple test</a:t>
            </a:r>
            <a:endParaRPr lang="en-US" dirty="0"/>
          </a:p>
        </p:txBody>
      </p:sp>
      <p:pic>
        <p:nvPicPr>
          <p:cNvPr id="6" name="Picture 5"/>
          <p:cNvPicPr>
            <a:picLocks noChangeAspect="1"/>
          </p:cNvPicPr>
          <p:nvPr/>
        </p:nvPicPr>
        <p:blipFill>
          <a:blip r:embed="rId3"/>
          <a:stretch>
            <a:fillRect/>
          </a:stretch>
        </p:blipFill>
        <p:spPr>
          <a:xfrm>
            <a:off x="3390018" y="2850144"/>
            <a:ext cx="4878563" cy="2302300"/>
          </a:xfrm>
          <a:prstGeom prst="rect">
            <a:avLst/>
          </a:prstGeom>
        </p:spPr>
      </p:pic>
    </p:spTree>
    <p:extLst>
      <p:ext uri="{BB962C8B-B14F-4D97-AF65-F5344CB8AC3E}">
        <p14:creationId xmlns:p14="http://schemas.microsoft.com/office/powerpoint/2010/main" val="100306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Linear Sweep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test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𝐴</m:t>
                            </m:r>
                          </m:sub>
                        </m:sSub>
                      </m:e>
                    </m:d>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smtClean="0"/>
                  <a:t> looks something like this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3746046" y="2850144"/>
            <a:ext cx="5665107" cy="2671067"/>
          </a:xfrm>
          <a:prstGeom prst="rect">
            <a:avLst/>
          </a:prstGeom>
        </p:spPr>
      </p:pic>
    </p:spTree>
    <p:extLst>
      <p:ext uri="{BB962C8B-B14F-4D97-AF65-F5344CB8AC3E}">
        <p14:creationId xmlns:p14="http://schemas.microsoft.com/office/powerpoint/2010/main" val="96867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Linear Sweep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Let’s rewind a bit and just look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232271" y="2850144"/>
            <a:ext cx="4191582" cy="2302300"/>
          </a:xfrm>
          <a:prstGeom prst="rect">
            <a:avLst/>
          </a:prstGeom>
        </p:spPr>
      </p:pic>
    </p:spTree>
    <p:extLst>
      <p:ext uri="{BB962C8B-B14F-4D97-AF65-F5344CB8AC3E}">
        <p14:creationId xmlns:p14="http://schemas.microsoft.com/office/powerpoint/2010/main" val="1930143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As we sweep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smtClean="0"/>
                  <a:t> at some point in time we’ll reach this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just need to find at what time this happens!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MPR Linear Sweep</a:t>
            </a:r>
            <a:endParaRPr lang="en-US" dirty="0"/>
          </a:p>
        </p:txBody>
      </p:sp>
      <p:pic>
        <p:nvPicPr>
          <p:cNvPr id="7" name="Picture 6"/>
          <p:cNvPicPr>
            <a:picLocks noChangeAspect="1"/>
          </p:cNvPicPr>
          <p:nvPr/>
        </p:nvPicPr>
        <p:blipFill>
          <a:blip r:embed="rId4"/>
          <a:stretch>
            <a:fillRect/>
          </a:stretch>
        </p:blipFill>
        <p:spPr>
          <a:xfrm>
            <a:off x="5227293" y="2850144"/>
            <a:ext cx="4201538" cy="2302300"/>
          </a:xfrm>
          <a:prstGeom prst="rect">
            <a:avLst/>
          </a:prstGeom>
        </p:spPr>
      </p:pic>
    </p:spTree>
    <p:extLst>
      <p:ext uri="{BB962C8B-B14F-4D97-AF65-F5344CB8AC3E}">
        <p14:creationId xmlns:p14="http://schemas.microsoft.com/office/powerpoint/2010/main" val="476160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dirty="0" smtClean="0"/>
                  <a:t>How do we find </a:t>
                </a:r>
                <a14:m>
                  <m:oMath xmlns:m="http://schemas.openxmlformats.org/officeDocument/2006/math">
                    <m:r>
                      <a:rPr lang="en-US" b="0" i="1" smtClean="0">
                        <a:latin typeface="Cambria Math" panose="02040503050406030204" pitchFamily="18" charset="0"/>
                      </a:rPr>
                      <m:t>𝑡</m:t>
                    </m:r>
                  </m:oMath>
                </a14:m>
                <a:r>
                  <a:rPr lang="en-US" dirty="0" smtClean="0"/>
                  <a:t>?</a:t>
                </a:r>
              </a:p>
              <a:p>
                <a:pPr marL="0" indent="0">
                  <a:buNone/>
                </a:pPr>
                <a:r>
                  <a:rPr lang="en-US" dirty="0" smtClean="0"/>
                  <a:t>First note that MPR can find the minimum penetration distance in a given direction</a:t>
                </a:r>
              </a:p>
              <a:p>
                <a:pPr marL="0" indent="0">
                  <a:buNone/>
                </a:pPr>
                <a:endParaRPr lang="en-US" dirty="0"/>
              </a:p>
              <a:p>
                <a:pPr marL="0" indent="0">
                  <a:buNone/>
                </a:pPr>
                <a:r>
                  <a:rPr lang="en-US" dirty="0" smtClean="0"/>
                  <a:t>Algorithm: </a:t>
                </a:r>
                <a:endParaRPr lang="en-US" dirty="0" smtClean="0"/>
              </a:p>
              <a:p>
                <a:pPr marL="514350" indent="-514350">
                  <a:buFont typeface="+mj-lt"/>
                  <a:buAutoNum type="arabicPeriod"/>
                </a:pPr>
                <a:r>
                  <a:rPr lang="en-US" dirty="0" smtClean="0"/>
                  <a:t>Run MPR and make sure the shapes collide</a:t>
                </a:r>
                <a:endParaRPr lang="en-US" dirty="0" smtClean="0"/>
              </a:p>
              <a:p>
                <a:pPr marL="514350" indent="-514350">
                  <a:buFont typeface="+mj-lt"/>
                  <a:buAutoNum type="arabicPeriod"/>
                </a:pPr>
                <a:r>
                  <a:rPr lang="en-US" dirty="0" smtClean="0"/>
                  <a:t>Initialize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𝑂</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𝑉</m:t>
                        </m:r>
                      </m:e>
                    </m:acc>
                  </m:oMath>
                </a14:m>
                <a:endParaRPr lang="en-US" b="0" dirty="0" smtClean="0"/>
              </a:p>
              <a:p>
                <a:pPr marL="514350" indent="-514350">
                  <a:buFont typeface="+mj-lt"/>
                  <a:buAutoNum type="arabicPeriod"/>
                </a:pPr>
                <a:r>
                  <a:rPr lang="en-US" dirty="0" smtClean="0"/>
                  <a:t>Run </a:t>
                </a:r>
                <a:r>
                  <a:rPr lang="en-US" dirty="0" smtClean="0"/>
                  <a:t>MPR algorithm until the portal reaches the surface of the CSO</a:t>
                </a:r>
              </a:p>
              <a:p>
                <a:pPr marL="514350" indent="-514350">
                  <a:buFont typeface="+mj-lt"/>
                  <a:buAutoNum type="arabicPeriod"/>
                </a:pPr>
                <a:r>
                  <a:rPr lang="en-US" dirty="0" smtClean="0"/>
                  <a:t>Find the intersection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dirty="0" smtClean="0"/>
                  <a:t> with the portal face</a:t>
                </a:r>
              </a:p>
              <a:p>
                <a:pPr marL="514350" indent="-514350">
                  <a:buAutoNum type="arabicPeriod"/>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308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MPR Linear Sweep</a:t>
            </a:r>
            <a:endParaRPr lang="en-US" dirty="0"/>
          </a:p>
        </p:txBody>
      </p:sp>
    </p:spTree>
    <p:extLst>
      <p:ext uri="{BB962C8B-B14F-4D97-AF65-F5344CB8AC3E}">
        <p14:creationId xmlns:p14="http://schemas.microsoft.com/office/powerpoint/2010/main" val="8873960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4803775"/>
              </a:xfrm>
            </p:spPr>
            <p:txBody>
              <a:bodyPr>
                <a:normAutofit lnSpcReduction="10000"/>
              </a:bodyPr>
              <a:lstStyle/>
              <a:p>
                <a:pPr marL="0" indent="0">
                  <a:buNone/>
                </a:pPr>
                <a:r>
                  <a:rPr lang="en-US" dirty="0" smtClean="0"/>
                  <a:t>2. </a:t>
                </a:r>
                <a:r>
                  <a:rPr lang="en-US" dirty="0" smtClean="0"/>
                  <a:t>Initialize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𝑂</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𝑉</m:t>
                        </m:r>
                      </m:e>
                    </m:acc>
                  </m:oMath>
                </a14:m>
                <a:endParaRPr lang="en-US" b="0" dirty="0" smtClean="0"/>
              </a:p>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US" dirty="0" smtClean="0"/>
              </a:p>
              <a:p>
                <a:pPr marL="0" indent="0">
                  <a:buNone/>
                </a:pPr>
                <a:r>
                  <a:rPr lang="en-US" dirty="0" smtClean="0"/>
                  <a:t>Note: This first assumes that you run MPR and the swept shape contains the origin</a:t>
                </a:r>
              </a:p>
              <a:p>
                <a:pPr marL="514350" indent="-514350">
                  <a:buAutoNum type="arabicPeriod"/>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803775"/>
              </a:xfrm>
              <a:blipFill rotWithShape="0">
                <a:blip r:embed="rId3"/>
                <a:stretch>
                  <a:fillRect l="-1217" t="-203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MPR Linear Sweep</a:t>
            </a:r>
            <a:endParaRPr lang="en-US" dirty="0"/>
          </a:p>
        </p:txBody>
      </p:sp>
      <p:pic>
        <p:nvPicPr>
          <p:cNvPr id="4" name="Picture 3"/>
          <p:cNvPicPr>
            <a:picLocks noChangeAspect="1"/>
          </p:cNvPicPr>
          <p:nvPr/>
        </p:nvPicPr>
        <p:blipFill>
          <a:blip r:embed="rId4"/>
          <a:stretch>
            <a:fillRect/>
          </a:stretch>
        </p:blipFill>
        <p:spPr>
          <a:xfrm>
            <a:off x="3746046" y="2850144"/>
            <a:ext cx="5665107" cy="2671067"/>
          </a:xfrm>
          <a:prstGeom prst="rect">
            <a:avLst/>
          </a:prstGeom>
        </p:spPr>
      </p:pic>
      <p:cxnSp>
        <p:nvCxnSpPr>
          <p:cNvPr id="10" name="Straight Arrow Connector 9"/>
          <p:cNvCxnSpPr/>
          <p:nvPr/>
        </p:nvCxnSpPr>
        <p:spPr>
          <a:xfrm flipV="1">
            <a:off x="6374946" y="3881438"/>
            <a:ext cx="692604" cy="11985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068902" y="3835162"/>
            <a:ext cx="83026" cy="830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966190" y="3598170"/>
                <a:ext cx="653810"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966190" y="3598170"/>
                <a:ext cx="653810" cy="403124"/>
              </a:xfrm>
              <a:prstGeom prst="rect">
                <a:avLst/>
              </a:prstGeom>
              <a:blipFill rotWithShape="0">
                <a:blip r:embed="rId5"/>
                <a:stretch>
                  <a:fillRect t="-22727" r="-12150"/>
                </a:stretch>
              </a:blipFill>
            </p:spPr>
            <p:txBody>
              <a:bodyPr/>
              <a:lstStyle/>
              <a:p>
                <a:r>
                  <a:rPr lang="en-US">
                    <a:noFill/>
                  </a:rPr>
                  <a:t> </a:t>
                </a:r>
              </a:p>
            </p:txBody>
          </p:sp>
        </mc:Fallback>
      </mc:AlternateContent>
    </p:spTree>
    <p:extLst>
      <p:ext uri="{BB962C8B-B14F-4D97-AF65-F5344CB8AC3E}">
        <p14:creationId xmlns:p14="http://schemas.microsoft.com/office/powerpoint/2010/main" val="2819942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dirty="0" smtClean="0"/>
              <a:t>Run </a:t>
            </a:r>
            <a:r>
              <a:rPr lang="en-US" dirty="0"/>
              <a:t>MPR algorithm until the portal reaches the surface of the </a:t>
            </a:r>
            <a:r>
              <a:rPr lang="en-US" dirty="0" smtClean="0"/>
              <a:t>CSO</a:t>
            </a:r>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0" indent="0">
              <a:buNone/>
            </a:pPr>
            <a:r>
              <a:rPr lang="en-US" dirty="0" smtClean="0"/>
              <a:t>You should get a portal like this</a:t>
            </a:r>
            <a:endParaRPr lang="en-US" dirty="0"/>
          </a:p>
          <a:p>
            <a:pPr marL="514350" indent="-514350">
              <a:buAutoNum type="arabicPeriod"/>
            </a:pPr>
            <a:endParaRPr lang="en-US" dirty="0" smtClean="0"/>
          </a:p>
          <a:p>
            <a:pPr marL="514350" indent="-514350">
              <a:buAutoNum type="arabicPeriod"/>
            </a:pPr>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MPR Linear Sweep</a:t>
            </a:r>
            <a:endParaRPr lang="en-US" dirty="0"/>
          </a:p>
        </p:txBody>
      </p:sp>
      <p:pic>
        <p:nvPicPr>
          <p:cNvPr id="4" name="Picture 3"/>
          <p:cNvPicPr>
            <a:picLocks noChangeAspect="1"/>
          </p:cNvPicPr>
          <p:nvPr/>
        </p:nvPicPr>
        <p:blipFill>
          <a:blip r:embed="rId3"/>
          <a:stretch>
            <a:fillRect/>
          </a:stretch>
        </p:blipFill>
        <p:spPr>
          <a:xfrm>
            <a:off x="3746046" y="2850144"/>
            <a:ext cx="5665107" cy="2671067"/>
          </a:xfrm>
          <a:prstGeom prst="rect">
            <a:avLst/>
          </a:prstGeom>
        </p:spPr>
      </p:pic>
      <p:cxnSp>
        <p:nvCxnSpPr>
          <p:cNvPr id="10" name="Straight Arrow Connector 9"/>
          <p:cNvCxnSpPr/>
          <p:nvPr/>
        </p:nvCxnSpPr>
        <p:spPr>
          <a:xfrm flipH="1">
            <a:off x="3767138" y="3878187"/>
            <a:ext cx="3346668" cy="871133"/>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068902" y="3835162"/>
            <a:ext cx="83026" cy="830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966190" y="3598170"/>
                <a:ext cx="653810"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966190" y="3598170"/>
                <a:ext cx="653810" cy="403124"/>
              </a:xfrm>
              <a:prstGeom prst="rect">
                <a:avLst/>
              </a:prstGeom>
              <a:blipFill rotWithShape="0">
                <a:blip r:embed="rId4"/>
                <a:stretch>
                  <a:fillRect t="-22727" r="-12150"/>
                </a:stretch>
              </a:blipFill>
            </p:spPr>
            <p:txBody>
              <a:bodyPr/>
              <a:lstStyle/>
              <a:p>
                <a:r>
                  <a:rPr lang="en-US">
                    <a:noFill/>
                  </a:rPr>
                  <a:t> </a:t>
                </a:r>
              </a:p>
            </p:txBody>
          </p:sp>
        </mc:Fallback>
      </mc:AlternateContent>
      <p:cxnSp>
        <p:nvCxnSpPr>
          <p:cNvPr id="11" name="Straight Arrow Connector 10"/>
          <p:cNvCxnSpPr/>
          <p:nvPr/>
        </p:nvCxnSpPr>
        <p:spPr>
          <a:xfrm flipH="1">
            <a:off x="3767138" y="3876675"/>
            <a:ext cx="3343278" cy="124619"/>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813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Convex shape collision detection</a:t>
            </a:r>
            <a:endParaRPr lang="en-US" dirty="0"/>
          </a:p>
        </p:txBody>
      </p:sp>
      <p:sp>
        <p:nvSpPr>
          <p:cNvPr id="3" name="Content Placeholder 2"/>
          <p:cNvSpPr>
            <a:spLocks noGrp="1"/>
          </p:cNvSpPr>
          <p:nvPr>
            <p:ph idx="1"/>
          </p:nvPr>
        </p:nvSpPr>
        <p:spPr/>
        <p:txBody>
          <a:bodyPr/>
          <a:lstStyle/>
          <a:p>
            <a:pPr marL="0" indent="0">
              <a:buNone/>
            </a:pPr>
            <a:r>
              <a:rPr lang="en-US" dirty="0" smtClean="0"/>
              <a:t>Can use GJK or MPR to test two arbitrary convex shapes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Two common operations missing!</a:t>
            </a:r>
          </a:p>
        </p:txBody>
      </p:sp>
      <p:grpSp>
        <p:nvGrpSpPr>
          <p:cNvPr id="7" name="Group 6"/>
          <p:cNvGrpSpPr/>
          <p:nvPr/>
        </p:nvGrpSpPr>
        <p:grpSpPr>
          <a:xfrm>
            <a:off x="3817908" y="2719644"/>
            <a:ext cx="3339456" cy="2117120"/>
            <a:chOff x="3854002" y="2274476"/>
            <a:chExt cx="3339456" cy="2117120"/>
          </a:xfrm>
        </p:grpSpPr>
        <p:pic>
          <p:nvPicPr>
            <p:cNvPr id="4" name="Picture 3"/>
            <p:cNvPicPr>
              <a:picLocks noChangeAspect="1"/>
            </p:cNvPicPr>
            <p:nvPr/>
          </p:nvPicPr>
          <p:blipFill>
            <a:blip r:embed="rId3"/>
            <a:stretch>
              <a:fillRect/>
            </a:stretch>
          </p:blipFill>
          <p:spPr>
            <a:xfrm rot="973605">
              <a:off x="3854002" y="2798797"/>
              <a:ext cx="1300148" cy="1336214"/>
            </a:xfrm>
            <a:prstGeom prst="rect">
              <a:avLst/>
            </a:prstGeom>
          </p:spPr>
        </p:pic>
        <p:pic>
          <p:nvPicPr>
            <p:cNvPr id="5" name="Picture 4"/>
            <p:cNvPicPr>
              <a:picLocks noChangeAspect="1"/>
            </p:cNvPicPr>
            <p:nvPr/>
          </p:nvPicPr>
          <p:blipFill>
            <a:blip r:embed="rId4"/>
            <a:stretch>
              <a:fillRect/>
            </a:stretch>
          </p:blipFill>
          <p:spPr>
            <a:xfrm rot="19911107">
              <a:off x="6188009" y="2274476"/>
              <a:ext cx="1005449" cy="2117120"/>
            </a:xfrm>
            <a:prstGeom prst="rect">
              <a:avLst/>
            </a:prstGeom>
          </p:spPr>
        </p:pic>
        <p:sp>
          <p:nvSpPr>
            <p:cNvPr id="6" name="TextBox 5"/>
            <p:cNvSpPr txBox="1"/>
            <p:nvPr/>
          </p:nvSpPr>
          <p:spPr>
            <a:xfrm>
              <a:off x="5531517" y="3466904"/>
              <a:ext cx="433137" cy="369332"/>
            </a:xfrm>
            <a:prstGeom prst="rect">
              <a:avLst/>
            </a:prstGeom>
            <a:noFill/>
          </p:spPr>
          <p:txBody>
            <a:bodyPr wrap="square" rtlCol="0">
              <a:spAutoFit/>
            </a:bodyPr>
            <a:lstStyle/>
            <a:p>
              <a:r>
                <a:rPr lang="en-US" dirty="0" smtClean="0"/>
                <a:t>vs</a:t>
              </a:r>
              <a:endParaRPr lang="en-US" dirty="0"/>
            </a:p>
          </p:txBody>
        </p:sp>
      </p:grpSp>
    </p:spTree>
    <p:extLst>
      <p:ext uri="{BB962C8B-B14F-4D97-AF65-F5344CB8AC3E}">
        <p14:creationId xmlns:p14="http://schemas.microsoft.com/office/powerpoint/2010/main" val="21805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4. </a:t>
                </a:r>
                <a:r>
                  <a:rPr lang="en-US" dirty="0"/>
                  <a:t>Find the intersection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oMath>
                </a14:m>
                <a:r>
                  <a:rPr lang="en-US" dirty="0"/>
                  <a:t> with the portal face</a:t>
                </a:r>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196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MPR Linear Sweep</a:t>
            </a:r>
            <a:endParaRPr lang="en-US" dirty="0"/>
          </a:p>
        </p:txBody>
      </p:sp>
      <p:pic>
        <p:nvPicPr>
          <p:cNvPr id="4" name="Picture 3"/>
          <p:cNvPicPr>
            <a:picLocks noChangeAspect="1"/>
          </p:cNvPicPr>
          <p:nvPr/>
        </p:nvPicPr>
        <p:blipFill>
          <a:blip r:embed="rId4"/>
          <a:stretch>
            <a:fillRect/>
          </a:stretch>
        </p:blipFill>
        <p:spPr>
          <a:xfrm>
            <a:off x="3746046" y="2850144"/>
            <a:ext cx="5665107" cy="2671067"/>
          </a:xfrm>
          <a:prstGeom prst="rect">
            <a:avLst/>
          </a:prstGeom>
        </p:spPr>
      </p:pic>
      <p:cxnSp>
        <p:nvCxnSpPr>
          <p:cNvPr id="10" name="Straight Arrow Connector 9"/>
          <p:cNvCxnSpPr/>
          <p:nvPr/>
        </p:nvCxnSpPr>
        <p:spPr>
          <a:xfrm flipH="1">
            <a:off x="3767138" y="3878187"/>
            <a:ext cx="3346668" cy="871133"/>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068902" y="3835162"/>
            <a:ext cx="83026" cy="8302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966190" y="3598170"/>
                <a:ext cx="653810" cy="4031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0</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966190" y="3598170"/>
                <a:ext cx="653810" cy="403124"/>
              </a:xfrm>
              <a:prstGeom prst="rect">
                <a:avLst/>
              </a:prstGeom>
              <a:blipFill rotWithShape="0">
                <a:blip r:embed="rId5"/>
                <a:stretch>
                  <a:fillRect t="-22727" r="-12150"/>
                </a:stretch>
              </a:blipFill>
            </p:spPr>
            <p:txBody>
              <a:bodyPr/>
              <a:lstStyle/>
              <a:p>
                <a:r>
                  <a:rPr lang="en-US">
                    <a:noFill/>
                  </a:rPr>
                  <a:t> </a:t>
                </a:r>
              </a:p>
            </p:txBody>
          </p:sp>
        </mc:Fallback>
      </mc:AlternateContent>
      <p:cxnSp>
        <p:nvCxnSpPr>
          <p:cNvPr id="11" name="Straight Arrow Connector 10"/>
          <p:cNvCxnSpPr/>
          <p:nvPr/>
        </p:nvCxnSpPr>
        <p:spPr>
          <a:xfrm flipH="1">
            <a:off x="3767138" y="3876675"/>
            <a:ext cx="3343278" cy="124619"/>
          </a:xfrm>
          <a:prstGeom prst="straightConnector1">
            <a:avLst/>
          </a:prstGeom>
          <a:ln w="222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880360" y="4001294"/>
            <a:ext cx="3507740" cy="64451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19842" y="4435581"/>
            <a:ext cx="83026" cy="8302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607134" y="4250915"/>
                <a:ext cx="6538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607134" y="4250915"/>
                <a:ext cx="653810" cy="369332"/>
              </a:xfrm>
              <a:prstGeom prst="rect">
                <a:avLst/>
              </a:prstGeom>
              <a:blipFill rotWithShape="0">
                <a:blip r:embed="rId6"/>
                <a:stretch>
                  <a:fillRect t="-22951" r="-17757"/>
                </a:stretch>
              </a:blipFill>
            </p:spPr>
            <p:txBody>
              <a:bodyPr/>
              <a:lstStyle/>
              <a:p>
                <a:r>
                  <a:rPr lang="en-US">
                    <a:noFill/>
                  </a:rPr>
                  <a:t> </a:t>
                </a:r>
              </a:p>
            </p:txBody>
          </p:sp>
        </mc:Fallback>
      </mc:AlternateContent>
    </p:spTree>
    <p:extLst>
      <p:ext uri="{BB962C8B-B14F-4D97-AF65-F5344CB8AC3E}">
        <p14:creationId xmlns:p14="http://schemas.microsoft.com/office/powerpoint/2010/main" val="520284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This gives us the minimum penetration distance in the direction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17" t="-2241"/>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MPR Linear Sweep</a:t>
            </a:r>
            <a:endParaRPr lang="en-US" dirty="0"/>
          </a:p>
        </p:txBody>
      </p:sp>
      <p:pic>
        <p:nvPicPr>
          <p:cNvPr id="4" name="Picture 3"/>
          <p:cNvPicPr>
            <a:picLocks noChangeAspect="1"/>
          </p:cNvPicPr>
          <p:nvPr/>
        </p:nvPicPr>
        <p:blipFill>
          <a:blip r:embed="rId4"/>
          <a:stretch>
            <a:fillRect/>
          </a:stretch>
        </p:blipFill>
        <p:spPr>
          <a:xfrm>
            <a:off x="3746046" y="2850144"/>
            <a:ext cx="5665107" cy="2671067"/>
          </a:xfrm>
          <a:prstGeom prst="rect">
            <a:avLst/>
          </a:prstGeom>
        </p:spPr>
      </p:pic>
      <p:sp>
        <p:nvSpPr>
          <p:cNvPr id="13" name="Oval 12"/>
          <p:cNvSpPr/>
          <p:nvPr/>
        </p:nvSpPr>
        <p:spPr>
          <a:xfrm>
            <a:off x="6331278" y="3959781"/>
            <a:ext cx="83026" cy="8302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634230" y="3944421"/>
                <a:ext cx="6538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634230" y="3944421"/>
                <a:ext cx="653810" cy="369332"/>
              </a:xfrm>
              <a:prstGeom prst="rect">
                <a:avLst/>
              </a:prstGeom>
              <a:blipFill rotWithShape="0">
                <a:blip r:embed="rId5"/>
                <a:stretch>
                  <a:fillRect/>
                </a:stretch>
              </a:blipFill>
            </p:spPr>
            <p:txBody>
              <a:bodyPr/>
              <a:lstStyle/>
              <a:p>
                <a:r>
                  <a:rPr lang="en-US">
                    <a:noFill/>
                  </a:rPr>
                  <a:t> </a:t>
                </a:r>
              </a:p>
            </p:txBody>
          </p:sp>
        </mc:Fallback>
      </mc:AlternateContent>
      <p:cxnSp>
        <p:nvCxnSpPr>
          <p:cNvPr id="12" name="Straight Arrow Connector 11"/>
          <p:cNvCxnSpPr>
            <a:endCxn id="15" idx="6"/>
          </p:cNvCxnSpPr>
          <p:nvPr/>
        </p:nvCxnSpPr>
        <p:spPr>
          <a:xfrm flipH="1">
            <a:off x="3802868" y="4001294"/>
            <a:ext cx="2585232" cy="475800"/>
          </a:xfrm>
          <a:prstGeom prst="straightConnector1">
            <a:avLst/>
          </a:prstGeom>
          <a:ln w="127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19842" y="4435581"/>
            <a:ext cx="83026" cy="8302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335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767403" y="2862176"/>
            <a:ext cx="5655151" cy="266110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smtClean="0"/>
                  <a:t>Knowing all this we can solve: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𝑑</m:t>
                        </m:r>
                      </m:num>
                      <m:den>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𝑉</m:t>
                                </m:r>
                              </m:e>
                            </m:acc>
                          </m:e>
                        </m:d>
                      </m:den>
                    </m:f>
                  </m:oMath>
                </a14:m>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140"/>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MPR Linear Sweep</a:t>
            </a:r>
            <a:endParaRPr lang="en-US" dirty="0"/>
          </a:p>
        </p:txBody>
      </p:sp>
      <p:sp>
        <p:nvSpPr>
          <p:cNvPr id="13" name="Oval 12"/>
          <p:cNvSpPr/>
          <p:nvPr/>
        </p:nvSpPr>
        <p:spPr>
          <a:xfrm>
            <a:off x="6331278" y="3959781"/>
            <a:ext cx="83026" cy="8302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634230" y="3944421"/>
                <a:ext cx="6538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634230" y="3944421"/>
                <a:ext cx="653810" cy="369332"/>
              </a:xfrm>
              <a:prstGeom prst="rect">
                <a:avLst/>
              </a:prstGeom>
              <a:blipFill rotWithShape="0">
                <a:blip r:embed="rId5"/>
                <a:stretch>
                  <a:fillRect/>
                </a:stretch>
              </a:blipFill>
            </p:spPr>
            <p:txBody>
              <a:bodyPr/>
              <a:lstStyle/>
              <a:p>
                <a:r>
                  <a:rPr lang="en-US">
                    <a:noFill/>
                  </a:rPr>
                  <a:t> </a:t>
                </a:r>
              </a:p>
            </p:txBody>
          </p:sp>
        </mc:Fallback>
      </mc:AlternateContent>
      <p:cxnSp>
        <p:nvCxnSpPr>
          <p:cNvPr id="12" name="Straight Arrow Connector 11"/>
          <p:cNvCxnSpPr/>
          <p:nvPr/>
        </p:nvCxnSpPr>
        <p:spPr>
          <a:xfrm flipH="1">
            <a:off x="3802868" y="4001294"/>
            <a:ext cx="2585232" cy="475800"/>
          </a:xfrm>
          <a:prstGeom prst="straightConnector1">
            <a:avLst/>
          </a:prstGeom>
          <a:ln w="127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19842" y="4435581"/>
            <a:ext cx="83026" cy="8302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2298032"/>
            <a:ext cx="2129589" cy="954107"/>
          </a:xfrm>
          <a:prstGeom prst="rect">
            <a:avLst/>
          </a:prstGeom>
          <a:noFill/>
        </p:spPr>
        <p:txBody>
          <a:bodyPr wrap="square" rtlCol="0">
            <a:spAutoFit/>
          </a:bodyPr>
          <a:lstStyle/>
          <a:p>
            <a:endParaRPr lang="en-US" sz="2800" dirty="0"/>
          </a:p>
          <a:p>
            <a:endParaRPr lang="en-US" sz="2800" dirty="0"/>
          </a:p>
        </p:txBody>
      </p:sp>
      <p:cxnSp>
        <p:nvCxnSpPr>
          <p:cNvPr id="17" name="Straight Arrow Connector 16"/>
          <p:cNvCxnSpPr/>
          <p:nvPr/>
        </p:nvCxnSpPr>
        <p:spPr>
          <a:xfrm flipH="1">
            <a:off x="6154867" y="3683775"/>
            <a:ext cx="1945313" cy="359032"/>
          </a:xfrm>
          <a:prstGeom prst="straightConnector1">
            <a:avLst/>
          </a:prstGeom>
          <a:ln w="127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058667" y="3642262"/>
            <a:ext cx="83026" cy="83026"/>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6932148" y="3540622"/>
                <a:ext cx="6538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6932148" y="3540622"/>
                <a:ext cx="653810" cy="369332"/>
              </a:xfrm>
              <a:prstGeom prst="rect">
                <a:avLst/>
              </a:prstGeom>
              <a:blipFill rotWithShape="0">
                <a:blip r:embed="rId6"/>
                <a:stretch>
                  <a:fillRect/>
                </a:stretch>
              </a:blipFill>
            </p:spPr>
            <p:txBody>
              <a:bodyPr/>
              <a:lstStyle/>
              <a:p>
                <a:r>
                  <a:rPr lang="en-US">
                    <a:noFill/>
                  </a:rPr>
                  <a:t> </a:t>
                </a:r>
              </a:p>
            </p:txBody>
          </p:sp>
        </mc:Fallback>
      </mc:AlternateContent>
      <p:sp>
        <p:nvSpPr>
          <p:cNvPr id="10" name="Right Brace 9"/>
          <p:cNvSpPr/>
          <p:nvPr/>
        </p:nvSpPr>
        <p:spPr>
          <a:xfrm rot="4777098">
            <a:off x="5888739" y="1960546"/>
            <a:ext cx="134349" cy="440642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5677468" y="4203018"/>
                <a:ext cx="653810" cy="4251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e>
                      </m:d>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677468" y="4203018"/>
                <a:ext cx="653810" cy="4251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2130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Ray-Casting</a:t>
            </a:r>
            <a:endParaRPr lang="en-US" dirty="0"/>
          </a:p>
        </p:txBody>
      </p:sp>
      <p:sp>
        <p:nvSpPr>
          <p:cNvPr id="3" name="Content Placeholder 2"/>
          <p:cNvSpPr>
            <a:spLocks noGrp="1"/>
          </p:cNvSpPr>
          <p:nvPr>
            <p:ph idx="1"/>
          </p:nvPr>
        </p:nvSpPr>
        <p:spPr/>
        <p:txBody>
          <a:bodyPr/>
          <a:lstStyle/>
          <a:p>
            <a:pPr marL="0" indent="0">
              <a:buNone/>
            </a:pPr>
            <a:r>
              <a:rPr lang="en-US" dirty="0" smtClean="0"/>
              <a:t>Testing a shape against a ray isn’t feasible (ray’s are infinite)</a:t>
            </a:r>
          </a:p>
          <a:p>
            <a:pPr marL="0" indent="0">
              <a:buNone/>
            </a:pPr>
            <a:r>
              <a:rPr lang="en-US" dirty="0" smtClean="0"/>
              <a:t>Turn the ray into a segment by clipping to the object’s </a:t>
            </a:r>
            <a:r>
              <a:rPr lang="en-US" dirty="0" err="1" smtClean="0"/>
              <a:t>Aabb</a:t>
            </a:r>
            <a:endParaRPr lang="en-US" dirty="0"/>
          </a:p>
        </p:txBody>
      </p:sp>
      <p:pic>
        <p:nvPicPr>
          <p:cNvPr id="4" name="Picture 3"/>
          <p:cNvPicPr>
            <a:picLocks noChangeAspect="1"/>
          </p:cNvPicPr>
          <p:nvPr/>
        </p:nvPicPr>
        <p:blipFill>
          <a:blip r:embed="rId3"/>
          <a:stretch>
            <a:fillRect/>
          </a:stretch>
        </p:blipFill>
        <p:spPr>
          <a:xfrm>
            <a:off x="838200" y="3372786"/>
            <a:ext cx="3719871" cy="2939114"/>
          </a:xfrm>
          <a:prstGeom prst="rect">
            <a:avLst/>
          </a:prstGeom>
        </p:spPr>
      </p:pic>
      <p:pic>
        <p:nvPicPr>
          <p:cNvPr id="5" name="Picture 4"/>
          <p:cNvPicPr>
            <a:picLocks noChangeAspect="1"/>
          </p:cNvPicPr>
          <p:nvPr/>
        </p:nvPicPr>
        <p:blipFill>
          <a:blip r:embed="rId4"/>
          <a:stretch>
            <a:fillRect/>
          </a:stretch>
        </p:blipFill>
        <p:spPr>
          <a:xfrm>
            <a:off x="7636752" y="3419334"/>
            <a:ext cx="2510913" cy="1423009"/>
          </a:xfrm>
          <a:prstGeom prst="rect">
            <a:avLst/>
          </a:prstGeom>
        </p:spPr>
      </p:pic>
      <p:cxnSp>
        <p:nvCxnSpPr>
          <p:cNvPr id="6" name="Straight Arrow Connector 5"/>
          <p:cNvCxnSpPr/>
          <p:nvPr/>
        </p:nvCxnSpPr>
        <p:spPr>
          <a:xfrm flipV="1">
            <a:off x="4745979" y="4229893"/>
            <a:ext cx="1900538" cy="4951"/>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789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Line-Casting</a:t>
            </a:r>
            <a:endParaRPr lang="en-US" dirty="0"/>
          </a:p>
        </p:txBody>
      </p:sp>
      <p:sp>
        <p:nvSpPr>
          <p:cNvPr id="3" name="Content Placeholder 2"/>
          <p:cNvSpPr>
            <a:spLocks noGrp="1"/>
          </p:cNvSpPr>
          <p:nvPr>
            <p:ph idx="1"/>
          </p:nvPr>
        </p:nvSpPr>
        <p:spPr/>
        <p:txBody>
          <a:bodyPr/>
          <a:lstStyle/>
          <a:p>
            <a:pPr marL="0" indent="0">
              <a:buNone/>
            </a:pPr>
            <a:r>
              <a:rPr lang="en-US" dirty="0" smtClean="0"/>
              <a:t>Treat the line like a point with a displacement vector</a:t>
            </a:r>
          </a:p>
          <a:p>
            <a:pPr marL="0" indent="0">
              <a:buNone/>
            </a:pPr>
            <a:r>
              <a:rPr lang="en-US" dirty="0" smtClean="0"/>
              <a:t>Sweep the shape by the displacement vector and use linear sweep to compute the TOI</a:t>
            </a:r>
            <a:endParaRPr lang="en-US" dirty="0"/>
          </a:p>
        </p:txBody>
      </p:sp>
    </p:spTree>
    <p:extLst>
      <p:ext uri="{BB962C8B-B14F-4D97-AF65-F5344CB8AC3E}">
        <p14:creationId xmlns:p14="http://schemas.microsoft.com/office/powerpoint/2010/main" val="3312467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a:t>
            </a:r>
            <a:endParaRPr lang="en-US" dirty="0"/>
          </a:p>
        </p:txBody>
      </p:sp>
      <p:sp>
        <p:nvSpPr>
          <p:cNvPr id="3" name="Content Placeholder 2"/>
          <p:cNvSpPr>
            <a:spLocks noGrp="1"/>
          </p:cNvSpPr>
          <p:nvPr>
            <p:ph idx="1"/>
          </p:nvPr>
        </p:nvSpPr>
        <p:spPr/>
        <p:txBody>
          <a:bodyPr/>
          <a:lstStyle/>
          <a:p>
            <a:pPr marL="0" indent="0">
              <a:buNone/>
            </a:pPr>
            <a:r>
              <a:rPr lang="en-US" dirty="0" smtClean="0"/>
              <a:t>Ray-casting and linear sweeping are much harder than with MPR</a:t>
            </a:r>
          </a:p>
          <a:p>
            <a:pPr marL="0" indent="0">
              <a:buNone/>
            </a:pPr>
            <a:r>
              <a:rPr lang="en-US" dirty="0" smtClean="0"/>
              <a:t>GJK only gives useful information when shapes aren’t colliding</a:t>
            </a:r>
          </a:p>
          <a:p>
            <a:pPr marL="0" indent="0">
              <a:buNone/>
            </a:pPr>
            <a:r>
              <a:rPr lang="en-US" dirty="0" smtClean="0"/>
              <a:t>EPA is too expensive!</a:t>
            </a:r>
          </a:p>
          <a:p>
            <a:pPr marL="0" indent="0">
              <a:buNone/>
            </a:pPr>
            <a:endParaRPr lang="en-US" dirty="0" smtClean="0"/>
          </a:p>
          <a:p>
            <a:pPr marL="0" indent="0">
              <a:buNone/>
            </a:pPr>
            <a:r>
              <a:rPr lang="en-US" dirty="0" smtClean="0"/>
              <a:t>Solution: Conservative Advancement</a:t>
            </a:r>
            <a:endParaRPr lang="en-US" dirty="0"/>
          </a:p>
        </p:txBody>
      </p:sp>
    </p:spTree>
    <p:extLst>
      <p:ext uri="{BB962C8B-B14F-4D97-AF65-F5344CB8AC3E}">
        <p14:creationId xmlns:p14="http://schemas.microsoft.com/office/powerpoint/2010/main" val="2124039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a:t>
            </a:r>
            <a:r>
              <a:rPr lang="en-US" dirty="0"/>
              <a:t> Conservative Advancement</a:t>
            </a:r>
          </a:p>
        </p:txBody>
      </p:sp>
      <p:sp>
        <p:nvSpPr>
          <p:cNvPr id="3" name="Content Placeholder 2"/>
          <p:cNvSpPr>
            <a:spLocks noGrp="1"/>
          </p:cNvSpPr>
          <p:nvPr>
            <p:ph idx="1"/>
          </p:nvPr>
        </p:nvSpPr>
        <p:spPr/>
        <p:txBody>
          <a:bodyPr/>
          <a:lstStyle/>
          <a:p>
            <a:pPr marL="0" indent="0">
              <a:buNone/>
            </a:pPr>
            <a:r>
              <a:rPr lang="en-US" dirty="0" smtClean="0"/>
              <a:t>GJK gives closest features of two objects and a surface normal</a:t>
            </a:r>
            <a:endParaRPr lang="en-US" dirty="0"/>
          </a:p>
        </p:txBody>
      </p:sp>
      <p:pic>
        <p:nvPicPr>
          <p:cNvPr id="10" name="Picture 9"/>
          <p:cNvPicPr>
            <a:picLocks noChangeAspect="1"/>
          </p:cNvPicPr>
          <p:nvPr/>
        </p:nvPicPr>
        <p:blipFill>
          <a:blip r:embed="rId3"/>
          <a:stretch>
            <a:fillRect/>
          </a:stretch>
        </p:blipFill>
        <p:spPr>
          <a:xfrm>
            <a:off x="4010165" y="2710610"/>
            <a:ext cx="4171669" cy="2581367"/>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597400" y="4090194"/>
                <a:ext cx="3048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97400" y="4090194"/>
                <a:ext cx="304800" cy="410305"/>
              </a:xfrm>
              <a:prstGeom prst="rect">
                <a:avLst/>
              </a:prstGeom>
              <a:blipFill rotWithShape="0">
                <a:blip r:embed="rId4"/>
                <a:stretch>
                  <a:fillRect t="-22388" r="-30000"/>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6095999" y="4066112"/>
            <a:ext cx="99563" cy="458467"/>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6145780" y="404150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145780" y="4041506"/>
                <a:ext cx="304800" cy="369332"/>
              </a:xfrm>
              <a:prstGeom prst="rect">
                <a:avLst/>
              </a:prstGeom>
              <a:blipFill rotWithShape="0">
                <a:blip r:embed="rId6"/>
                <a:stretch>
                  <a:fillRect/>
                </a:stretch>
              </a:blipFill>
            </p:spPr>
            <p:txBody>
              <a:bodyPr/>
              <a:lstStyle/>
              <a:p>
                <a:r>
                  <a:rPr lang="en-US">
                    <a:noFill/>
                  </a:rPr>
                  <a:t> </a:t>
                </a:r>
              </a:p>
            </p:txBody>
          </p:sp>
        </mc:Fallback>
      </mc:AlternateContent>
      <p:sp>
        <p:nvSpPr>
          <p:cNvPr id="14" name="TextBox 13"/>
          <p:cNvSpPr txBox="1"/>
          <p:nvPr/>
        </p:nvSpPr>
        <p:spPr>
          <a:xfrm>
            <a:off x="6653780" y="3152506"/>
            <a:ext cx="3048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6043162" y="4723612"/>
            <a:ext cx="304800" cy="369332"/>
          </a:xfrm>
          <a:prstGeom prst="rect">
            <a:avLst/>
          </a:prstGeom>
          <a:noFill/>
        </p:spPr>
        <p:txBody>
          <a:bodyPr wrap="square" rtlCol="0">
            <a:spAutoFit/>
          </a:bodyPr>
          <a:lstStyle/>
          <a:p>
            <a:r>
              <a:rPr lang="en-US" dirty="0" smtClean="0"/>
              <a:t>A</a:t>
            </a:r>
            <a:endParaRPr lang="en-US" dirty="0"/>
          </a:p>
        </p:txBody>
      </p:sp>
    </p:spTree>
    <p:extLst>
      <p:ext uri="{BB962C8B-B14F-4D97-AF65-F5344CB8AC3E}">
        <p14:creationId xmlns:p14="http://schemas.microsoft.com/office/powerpoint/2010/main" val="2414301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a:t>
            </a:r>
            <a:r>
              <a:rPr lang="en-US" dirty="0"/>
              <a:t> Conservative Advancement</a:t>
            </a:r>
          </a:p>
        </p:txBody>
      </p:sp>
      <p:sp>
        <p:nvSpPr>
          <p:cNvPr id="3" name="Content Placeholder 2"/>
          <p:cNvSpPr>
            <a:spLocks noGrp="1"/>
          </p:cNvSpPr>
          <p:nvPr>
            <p:ph idx="1"/>
          </p:nvPr>
        </p:nvSpPr>
        <p:spPr/>
        <p:txBody>
          <a:bodyPr/>
          <a:lstStyle/>
          <a:p>
            <a:pPr marL="0" indent="0">
              <a:buNone/>
            </a:pPr>
            <a:r>
              <a:rPr lang="en-US" dirty="0"/>
              <a:t>Make a conservative guess about when these features will collide</a:t>
            </a:r>
          </a:p>
        </p:txBody>
      </p:sp>
      <p:pic>
        <p:nvPicPr>
          <p:cNvPr id="10" name="Picture 9"/>
          <p:cNvPicPr>
            <a:picLocks noChangeAspect="1"/>
          </p:cNvPicPr>
          <p:nvPr/>
        </p:nvPicPr>
        <p:blipFill>
          <a:blip r:embed="rId3"/>
          <a:stretch>
            <a:fillRect/>
          </a:stretch>
        </p:blipFill>
        <p:spPr>
          <a:xfrm>
            <a:off x="4010165" y="2710610"/>
            <a:ext cx="4171669" cy="2581367"/>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597400" y="4090194"/>
                <a:ext cx="3048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97400" y="4090194"/>
                <a:ext cx="304800" cy="410305"/>
              </a:xfrm>
              <a:prstGeom prst="rect">
                <a:avLst/>
              </a:prstGeom>
              <a:blipFill rotWithShape="0">
                <a:blip r:embed="rId4"/>
                <a:stretch>
                  <a:fillRect t="-22388" r="-30000"/>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6095999" y="4066112"/>
            <a:ext cx="99563" cy="458467"/>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6145780" y="404150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145780" y="4041506"/>
                <a:ext cx="304800" cy="369332"/>
              </a:xfrm>
              <a:prstGeom prst="rect">
                <a:avLst/>
              </a:prstGeom>
              <a:blipFill rotWithShape="0">
                <a:blip r:embed="rId6"/>
                <a:stretch>
                  <a:fillRect/>
                </a:stretch>
              </a:blipFill>
            </p:spPr>
            <p:txBody>
              <a:bodyPr/>
              <a:lstStyle/>
              <a:p>
                <a:r>
                  <a:rPr lang="en-US">
                    <a:noFill/>
                  </a:rPr>
                  <a:t> </a:t>
                </a:r>
              </a:p>
            </p:txBody>
          </p:sp>
        </mc:Fallback>
      </mc:AlternateContent>
      <p:sp>
        <p:nvSpPr>
          <p:cNvPr id="14" name="TextBox 13"/>
          <p:cNvSpPr txBox="1"/>
          <p:nvPr/>
        </p:nvSpPr>
        <p:spPr>
          <a:xfrm>
            <a:off x="6653780" y="3152506"/>
            <a:ext cx="3048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6043162" y="4723612"/>
            <a:ext cx="304800" cy="369332"/>
          </a:xfrm>
          <a:prstGeom prst="rect">
            <a:avLst/>
          </a:prstGeom>
          <a:noFill/>
        </p:spPr>
        <p:txBody>
          <a:bodyPr wrap="square" rtlCol="0">
            <a:spAutoFit/>
          </a:bodyPr>
          <a:lstStyle/>
          <a:p>
            <a:r>
              <a:rPr lang="en-US" dirty="0" smtClean="0"/>
              <a:t>A</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388862" y="6066416"/>
                <a:ext cx="561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𝐴</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388862" y="6066416"/>
                <a:ext cx="5613400" cy="369332"/>
              </a:xfrm>
              <a:prstGeom prst="rect">
                <a:avLst/>
              </a:prstGeom>
              <a:blipFill rotWithShape="0">
                <a:blip r:embed="rId7"/>
                <a:stretch>
                  <a:fillRect t="-22951"/>
                </a:stretch>
              </a:blipFill>
            </p:spPr>
            <p:txBody>
              <a:bodyPr/>
              <a:lstStyle/>
              <a:p>
                <a:r>
                  <a:rPr lang="en-US">
                    <a:noFill/>
                  </a:rPr>
                  <a:t> </a:t>
                </a:r>
              </a:p>
            </p:txBody>
          </p:sp>
        </mc:Fallback>
      </mc:AlternateContent>
      <p:sp>
        <p:nvSpPr>
          <p:cNvPr id="5" name="TextBox 4"/>
          <p:cNvSpPr txBox="1"/>
          <p:nvPr/>
        </p:nvSpPr>
        <p:spPr>
          <a:xfrm>
            <a:off x="1666022" y="5604751"/>
            <a:ext cx="9569116" cy="461665"/>
          </a:xfrm>
          <a:prstGeom prst="rect">
            <a:avLst/>
          </a:prstGeom>
          <a:noFill/>
        </p:spPr>
        <p:txBody>
          <a:bodyPr wrap="square" rtlCol="0">
            <a:spAutoFit/>
          </a:bodyPr>
          <a:lstStyle/>
          <a:p>
            <a:r>
              <a:rPr lang="en-US" sz="2400" dirty="0" smtClean="0"/>
              <a:t>The earliest the objects can intersect is based upon the separating velocity:</a:t>
            </a:r>
            <a:endParaRPr lang="en-US" sz="2400" dirty="0"/>
          </a:p>
        </p:txBody>
      </p:sp>
    </p:spTree>
    <p:extLst>
      <p:ext uri="{BB962C8B-B14F-4D97-AF65-F5344CB8AC3E}">
        <p14:creationId xmlns:p14="http://schemas.microsoft.com/office/powerpoint/2010/main" val="2856516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a:t>
            </a:r>
            <a:r>
              <a:rPr lang="en-US" dirty="0"/>
              <a:t> Conservative Advancement</a:t>
            </a:r>
          </a:p>
        </p:txBody>
      </p:sp>
      <p:sp>
        <p:nvSpPr>
          <p:cNvPr id="3" name="Content Placeholder 2"/>
          <p:cNvSpPr>
            <a:spLocks noGrp="1"/>
          </p:cNvSpPr>
          <p:nvPr>
            <p:ph idx="1"/>
          </p:nvPr>
        </p:nvSpPr>
        <p:spPr/>
        <p:txBody>
          <a:bodyPr/>
          <a:lstStyle/>
          <a:p>
            <a:pPr marL="0" indent="0">
              <a:buNone/>
            </a:pPr>
            <a:r>
              <a:rPr lang="en-US" dirty="0"/>
              <a:t>Make a conservative guess about when these features will collide</a:t>
            </a:r>
          </a:p>
        </p:txBody>
      </p:sp>
      <p:pic>
        <p:nvPicPr>
          <p:cNvPr id="10" name="Picture 9"/>
          <p:cNvPicPr>
            <a:picLocks noChangeAspect="1"/>
          </p:cNvPicPr>
          <p:nvPr/>
        </p:nvPicPr>
        <p:blipFill>
          <a:blip r:embed="rId3"/>
          <a:stretch>
            <a:fillRect/>
          </a:stretch>
        </p:blipFill>
        <p:spPr>
          <a:xfrm>
            <a:off x="4010165" y="2710610"/>
            <a:ext cx="4171669" cy="2581367"/>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4597400" y="4090194"/>
                <a:ext cx="304800" cy="410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𝑑</m:t>
                          </m:r>
                        </m:e>
                      </m:acc>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97400" y="4090194"/>
                <a:ext cx="304800" cy="410305"/>
              </a:xfrm>
              <a:prstGeom prst="rect">
                <a:avLst/>
              </a:prstGeom>
              <a:blipFill rotWithShape="0">
                <a:blip r:embed="rId4"/>
                <a:stretch>
                  <a:fillRect t="-22388" r="-30000"/>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6095999" y="4066112"/>
            <a:ext cx="99563" cy="458467"/>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6145780" y="404150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145780" y="4041506"/>
                <a:ext cx="304800" cy="369332"/>
              </a:xfrm>
              <a:prstGeom prst="rect">
                <a:avLst/>
              </a:prstGeom>
              <a:blipFill rotWithShape="0">
                <a:blip r:embed="rId6"/>
                <a:stretch>
                  <a:fillRect/>
                </a:stretch>
              </a:blipFill>
            </p:spPr>
            <p:txBody>
              <a:bodyPr/>
              <a:lstStyle/>
              <a:p>
                <a:r>
                  <a:rPr lang="en-US">
                    <a:noFill/>
                  </a:rPr>
                  <a:t> </a:t>
                </a:r>
              </a:p>
            </p:txBody>
          </p:sp>
        </mc:Fallback>
      </mc:AlternateContent>
      <p:sp>
        <p:nvSpPr>
          <p:cNvPr id="14" name="TextBox 13"/>
          <p:cNvSpPr txBox="1"/>
          <p:nvPr/>
        </p:nvSpPr>
        <p:spPr>
          <a:xfrm>
            <a:off x="6653780" y="3152506"/>
            <a:ext cx="304800" cy="369332"/>
          </a:xfrm>
          <a:prstGeom prst="rect">
            <a:avLst/>
          </a:prstGeom>
          <a:noFill/>
        </p:spPr>
        <p:txBody>
          <a:bodyPr wrap="square" rtlCol="0">
            <a:spAutoFit/>
          </a:bodyPr>
          <a:lstStyle/>
          <a:p>
            <a:r>
              <a:rPr lang="en-US" dirty="0"/>
              <a:t>B</a:t>
            </a:r>
          </a:p>
        </p:txBody>
      </p:sp>
      <p:sp>
        <p:nvSpPr>
          <p:cNvPr id="15" name="TextBox 14"/>
          <p:cNvSpPr txBox="1"/>
          <p:nvPr/>
        </p:nvSpPr>
        <p:spPr>
          <a:xfrm>
            <a:off x="6043162" y="4723612"/>
            <a:ext cx="304800" cy="369332"/>
          </a:xfrm>
          <a:prstGeom prst="rect">
            <a:avLst/>
          </a:prstGeom>
          <a:noFill/>
        </p:spPr>
        <p:txBody>
          <a:bodyPr wrap="square" rtlCol="0">
            <a:spAutoFit/>
          </a:bodyPr>
          <a:lstStyle/>
          <a:p>
            <a:r>
              <a:rPr lang="en-US" dirty="0" smtClean="0"/>
              <a:t>A</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137569" y="5944399"/>
                <a:ext cx="5613400" cy="6731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𝐵</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𝐴</m:t>
                                  </m:r>
                                </m:sub>
                              </m:sSub>
                            </m:e>
                          </m:d>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137569" y="5944399"/>
                <a:ext cx="5613400" cy="673133"/>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177089" y="5559589"/>
                <a:ext cx="4036946" cy="461665"/>
              </a:xfrm>
              <a:prstGeom prst="rect">
                <a:avLst/>
              </a:prstGeom>
              <a:noFill/>
            </p:spPr>
            <p:txBody>
              <a:bodyPr wrap="square" rtlCol="0">
                <a:spAutoFit/>
              </a:bodyPr>
              <a:lstStyle/>
              <a:p>
                <a:r>
                  <a:rPr lang="en-US" sz="2400" dirty="0" smtClean="0"/>
                  <a:t>We can now just solve for </a:t>
                </a:r>
                <a14:m>
                  <m:oMath xmlns:m="http://schemas.openxmlformats.org/officeDocument/2006/math">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oMath>
                </a14:m>
                <a:endParaRPr lang="en-US"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177089" y="5559589"/>
                <a:ext cx="4036946" cy="461665"/>
              </a:xfrm>
              <a:prstGeom prst="rect">
                <a:avLst/>
              </a:prstGeom>
              <a:blipFill rotWithShape="0">
                <a:blip r:embed="rId8"/>
                <a:stretch>
                  <a:fillRect l="-2266"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568480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4248" y="2685072"/>
            <a:ext cx="8761501" cy="2611267"/>
          </a:xfrm>
          <a:prstGeom prst="rect">
            <a:avLst/>
          </a:prstGeom>
        </p:spPr>
      </p:pic>
      <p:sp>
        <p:nvSpPr>
          <p:cNvPr id="2" name="Title 1"/>
          <p:cNvSpPr>
            <a:spLocks noGrp="1"/>
          </p:cNvSpPr>
          <p:nvPr>
            <p:ph type="title"/>
          </p:nvPr>
        </p:nvSpPr>
        <p:spPr/>
        <p:txBody>
          <a:bodyPr/>
          <a:lstStyle/>
          <a:p>
            <a:r>
              <a:rPr lang="en-US" dirty="0" smtClean="0"/>
              <a:t>GJK-</a:t>
            </a:r>
            <a:r>
              <a:rPr lang="en-US" dirty="0"/>
              <a:t> Conservative Advancement</a:t>
            </a:r>
          </a:p>
        </p:txBody>
      </p:sp>
      <p:sp>
        <p:nvSpPr>
          <p:cNvPr id="3" name="Content Placeholder 2"/>
          <p:cNvSpPr>
            <a:spLocks noGrp="1"/>
          </p:cNvSpPr>
          <p:nvPr>
            <p:ph idx="1"/>
          </p:nvPr>
        </p:nvSpPr>
        <p:spPr>
          <a:xfrm>
            <a:off x="785362" y="1815036"/>
            <a:ext cx="10515600" cy="4351338"/>
          </a:xfrm>
        </p:spPr>
        <p:txBody>
          <a:bodyPr/>
          <a:lstStyle/>
          <a:p>
            <a:pPr marL="0" indent="0">
              <a:buNone/>
            </a:pPr>
            <a:r>
              <a:rPr lang="en-US" dirty="0" smtClean="0"/>
              <a:t>Not guaranteed to be an actual time of impact</a:t>
            </a:r>
            <a:endParaRPr lang="en-US" dirty="0"/>
          </a:p>
        </p:txBody>
      </p:sp>
      <p:sp>
        <p:nvSpPr>
          <p:cNvPr id="14" name="TextBox 13"/>
          <p:cNvSpPr txBox="1"/>
          <p:nvPr/>
        </p:nvSpPr>
        <p:spPr>
          <a:xfrm>
            <a:off x="6653780" y="3152506"/>
            <a:ext cx="3048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6043162" y="4723612"/>
            <a:ext cx="304800" cy="369332"/>
          </a:xfrm>
          <a:prstGeom prst="rect">
            <a:avLst/>
          </a:prstGeom>
          <a:noFill/>
        </p:spPr>
        <p:txBody>
          <a:bodyPr wrap="square" rtlCol="0">
            <a:spAutoFit/>
          </a:bodyPr>
          <a:lstStyle/>
          <a:p>
            <a:r>
              <a:rPr lang="en-US" dirty="0" smtClean="0"/>
              <a:t>A</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6501380" y="4039756"/>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501380" y="4039756"/>
                <a:ext cx="30480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10198" y="2685072"/>
                <a:ext cx="30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𝑏</m:t>
                              </m:r>
                            </m:sub>
                          </m:sSub>
                        </m:e>
                      </m:ac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410198" y="2685072"/>
                <a:ext cx="304800" cy="369332"/>
              </a:xfrm>
              <a:prstGeom prst="rect">
                <a:avLst/>
              </a:prstGeom>
              <a:blipFill rotWithShape="0">
                <a:blip r:embed="rId5"/>
                <a:stretch>
                  <a:fillRect r="-24000"/>
                </a:stretch>
              </a:blipFill>
            </p:spPr>
            <p:txBody>
              <a:bodyPr/>
              <a:lstStyle/>
              <a:p>
                <a:r>
                  <a:rPr lang="en-US">
                    <a:noFill/>
                  </a:rPr>
                  <a:t> </a:t>
                </a:r>
              </a:p>
            </p:txBody>
          </p:sp>
        </mc:Fallback>
      </mc:AlternateContent>
    </p:spTree>
    <p:extLst>
      <p:ext uri="{BB962C8B-B14F-4D97-AF65-F5344CB8AC3E}">
        <p14:creationId xmlns:p14="http://schemas.microsoft.com/office/powerpoint/2010/main" val="2309282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a:t>
            </a:r>
            <a:endParaRPr lang="en-US" dirty="0"/>
          </a:p>
        </p:txBody>
      </p:sp>
      <p:sp>
        <p:nvSpPr>
          <p:cNvPr id="3" name="Content Placeholder 2"/>
          <p:cNvSpPr>
            <a:spLocks noGrp="1"/>
          </p:cNvSpPr>
          <p:nvPr>
            <p:ph idx="1"/>
          </p:nvPr>
        </p:nvSpPr>
        <p:spPr/>
        <p:txBody>
          <a:bodyPr/>
          <a:lstStyle/>
          <a:p>
            <a:pPr marL="0" indent="0">
              <a:buNone/>
            </a:pPr>
            <a:r>
              <a:rPr lang="en-US" dirty="0" smtClean="0"/>
              <a:t>How do we determine if and when a ray hits a convex shape?</a:t>
            </a:r>
            <a:endParaRPr lang="en-US" dirty="0"/>
          </a:p>
        </p:txBody>
      </p:sp>
      <p:grpSp>
        <p:nvGrpSpPr>
          <p:cNvPr id="12" name="Group 11"/>
          <p:cNvGrpSpPr/>
          <p:nvPr/>
        </p:nvGrpSpPr>
        <p:grpSpPr>
          <a:xfrm>
            <a:off x="2927208" y="2494044"/>
            <a:ext cx="5118576" cy="2705019"/>
            <a:chOff x="2762108" y="3471944"/>
            <a:chExt cx="5118576" cy="2705019"/>
          </a:xfrm>
        </p:grpSpPr>
        <p:pic>
          <p:nvPicPr>
            <p:cNvPr id="4" name="Picture 3"/>
            <p:cNvPicPr>
              <a:picLocks noChangeAspect="1"/>
            </p:cNvPicPr>
            <p:nvPr/>
          </p:nvPicPr>
          <p:blipFill>
            <a:blip r:embed="rId3"/>
            <a:stretch>
              <a:fillRect/>
            </a:stretch>
          </p:blipFill>
          <p:spPr>
            <a:xfrm rot="973605">
              <a:off x="2762108" y="3789522"/>
              <a:ext cx="2013995" cy="2069863"/>
            </a:xfrm>
            <a:prstGeom prst="rect">
              <a:avLst/>
            </a:prstGeom>
          </p:spPr>
        </p:pic>
        <p:cxnSp>
          <p:nvCxnSpPr>
            <p:cNvPr id="6" name="Straight Arrow Connector 5"/>
            <p:cNvCxnSpPr/>
            <p:nvPr/>
          </p:nvCxnSpPr>
          <p:spPr>
            <a:xfrm flipH="1" flipV="1">
              <a:off x="3769105" y="3471944"/>
              <a:ext cx="4111579" cy="2705019"/>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889168" y="4191000"/>
              <a:ext cx="81756" cy="8175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4889168" y="3903424"/>
                  <a:ext cx="3171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89168" y="3903424"/>
                  <a:ext cx="317168" cy="369332"/>
                </a:xfrm>
                <a:prstGeom prst="rect">
                  <a:avLst/>
                </a:prstGeom>
                <a:blipFill rotWithShape="0">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18756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930781" y="3195978"/>
            <a:ext cx="4679438" cy="2093000"/>
          </a:xfrm>
          <a:prstGeom prst="rect">
            <a:avLst/>
          </a:prstGeom>
        </p:spPr>
      </p:pic>
      <p:sp>
        <p:nvSpPr>
          <p:cNvPr id="2" name="Title 1"/>
          <p:cNvSpPr>
            <a:spLocks noGrp="1"/>
          </p:cNvSpPr>
          <p:nvPr>
            <p:ph type="title"/>
          </p:nvPr>
        </p:nvSpPr>
        <p:spPr/>
        <p:txBody>
          <a:bodyPr/>
          <a:lstStyle/>
          <a:p>
            <a:r>
              <a:rPr lang="en-US" dirty="0" smtClean="0"/>
              <a:t>GJK-</a:t>
            </a:r>
            <a:r>
              <a:rPr lang="en-US" dirty="0"/>
              <a:t> Conservative Advancement</a:t>
            </a:r>
          </a:p>
        </p:txBody>
      </p:sp>
      <p:sp>
        <p:nvSpPr>
          <p:cNvPr id="3" name="Content Placeholder 2"/>
          <p:cNvSpPr>
            <a:spLocks noGrp="1"/>
          </p:cNvSpPr>
          <p:nvPr>
            <p:ph idx="1"/>
          </p:nvPr>
        </p:nvSpPr>
        <p:spPr/>
        <p:txBody>
          <a:bodyPr/>
          <a:lstStyle/>
          <a:p>
            <a:pPr marL="0" indent="0">
              <a:buNone/>
            </a:pPr>
            <a:r>
              <a:rPr lang="en-US" dirty="0" smtClean="0"/>
              <a:t>Conservative Advancement is an iterative algorithm!</a:t>
            </a:r>
          </a:p>
        </p:txBody>
      </p:sp>
      <p:sp>
        <p:nvSpPr>
          <p:cNvPr id="14" name="TextBox 13"/>
          <p:cNvSpPr txBox="1"/>
          <p:nvPr/>
        </p:nvSpPr>
        <p:spPr>
          <a:xfrm>
            <a:off x="4965700" y="3631962"/>
            <a:ext cx="3048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6043162" y="4723612"/>
            <a:ext cx="304800" cy="369332"/>
          </a:xfrm>
          <a:prstGeom prst="rect">
            <a:avLst/>
          </a:prstGeom>
          <a:noFill/>
        </p:spPr>
        <p:txBody>
          <a:bodyPr wrap="square" rtlCol="0">
            <a:spAutoFit/>
          </a:bodyPr>
          <a:lstStyle/>
          <a:p>
            <a:r>
              <a:rPr lang="en-US" dirty="0" smtClean="0"/>
              <a:t>A</a:t>
            </a:r>
            <a:endParaRPr lang="en-US" dirty="0"/>
          </a:p>
        </p:txBody>
      </p:sp>
      <p:sp>
        <p:nvSpPr>
          <p:cNvPr id="7" name="TextBox 6"/>
          <p:cNvSpPr txBox="1"/>
          <p:nvPr/>
        </p:nvSpPr>
        <p:spPr>
          <a:xfrm>
            <a:off x="1167063" y="5574309"/>
            <a:ext cx="9601200" cy="461665"/>
          </a:xfrm>
          <a:prstGeom prst="rect">
            <a:avLst/>
          </a:prstGeom>
          <a:noFill/>
        </p:spPr>
        <p:txBody>
          <a:bodyPr wrap="square" rtlCol="0">
            <a:spAutoFit/>
          </a:bodyPr>
          <a:lstStyle/>
          <a:p>
            <a:r>
              <a:rPr lang="en-US" sz="2400" dirty="0" smtClean="0"/>
              <a:t>Find the new closest features with GJK and make a new conservative guess</a:t>
            </a:r>
            <a:endParaRPr lang="en-US" sz="2400" dirty="0"/>
          </a:p>
        </p:txBody>
      </p:sp>
    </p:spTree>
    <p:extLst>
      <p:ext uri="{BB962C8B-B14F-4D97-AF65-F5344CB8AC3E}">
        <p14:creationId xmlns:p14="http://schemas.microsoft.com/office/powerpoint/2010/main" val="1299482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99268" y="3195978"/>
            <a:ext cx="6610951" cy="2093000"/>
          </a:xfrm>
          <a:prstGeom prst="rect">
            <a:avLst/>
          </a:prstGeom>
        </p:spPr>
      </p:pic>
      <p:sp>
        <p:nvSpPr>
          <p:cNvPr id="2" name="Title 1"/>
          <p:cNvSpPr>
            <a:spLocks noGrp="1"/>
          </p:cNvSpPr>
          <p:nvPr>
            <p:ph type="title"/>
          </p:nvPr>
        </p:nvSpPr>
        <p:spPr/>
        <p:txBody>
          <a:bodyPr/>
          <a:lstStyle/>
          <a:p>
            <a:r>
              <a:rPr lang="en-US" dirty="0" smtClean="0"/>
              <a:t>GJK-</a:t>
            </a:r>
            <a:r>
              <a:rPr lang="en-US" dirty="0"/>
              <a:t> Conservative Advancement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And advance again until reaching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&lt;</m:t>
                    </m:r>
                    <m:r>
                      <a:rPr lang="en-US" b="0" i="1" smtClean="0">
                        <a:latin typeface="Cambria Math" panose="02040503050406030204" pitchFamily="18" charset="0"/>
                      </a:rPr>
                      <m:t>𝜖</m:t>
                    </m:r>
                  </m:oMath>
                </a14:m>
                <a:r>
                  <a:rPr lang="en-US" dirty="0" smtClean="0"/>
                  <a:t> or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&gt;1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217" t="-2241"/>
                </a:stretch>
              </a:blipFill>
            </p:spPr>
            <p:txBody>
              <a:bodyPr/>
              <a:lstStyle/>
              <a:p>
                <a:r>
                  <a:rPr lang="en-US">
                    <a:noFill/>
                  </a:rPr>
                  <a:t> </a:t>
                </a:r>
              </a:p>
            </p:txBody>
          </p:sp>
        </mc:Fallback>
      </mc:AlternateContent>
      <p:sp>
        <p:nvSpPr>
          <p:cNvPr id="14" name="TextBox 13"/>
          <p:cNvSpPr txBox="1"/>
          <p:nvPr/>
        </p:nvSpPr>
        <p:spPr>
          <a:xfrm>
            <a:off x="3554980" y="4057812"/>
            <a:ext cx="3048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6043162" y="4723612"/>
            <a:ext cx="304800" cy="369332"/>
          </a:xfrm>
          <a:prstGeom prst="rect">
            <a:avLst/>
          </a:prstGeom>
          <a:noFill/>
        </p:spPr>
        <p:txBody>
          <a:bodyPr wrap="square" rtlCol="0">
            <a:spAutoFit/>
          </a:bodyPr>
          <a:lstStyle/>
          <a:p>
            <a:r>
              <a:rPr lang="en-US" dirty="0" smtClean="0"/>
              <a:t>A</a:t>
            </a:r>
            <a:endParaRPr lang="en-US" dirty="0"/>
          </a:p>
        </p:txBody>
      </p:sp>
    </p:spTree>
    <p:extLst>
      <p:ext uri="{BB962C8B-B14F-4D97-AF65-F5344CB8AC3E}">
        <p14:creationId xmlns:p14="http://schemas.microsoft.com/office/powerpoint/2010/main" val="2532645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a:t>
            </a:r>
            <a:r>
              <a:rPr lang="en-US" dirty="0"/>
              <a:t> Conservative Advancement</a:t>
            </a:r>
          </a:p>
        </p:txBody>
      </p:sp>
      <p:sp>
        <p:nvSpPr>
          <p:cNvPr id="7" name="Text Box 4"/>
          <p:cNvSpPr txBox="1">
            <a:spLocks noChangeArrowheads="1"/>
          </p:cNvSpPr>
          <p:nvPr/>
        </p:nvSpPr>
        <p:spPr bwMode="auto">
          <a:xfrm>
            <a:off x="1091642" y="2224088"/>
            <a:ext cx="8700057" cy="440120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1400" dirty="0">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ConservativeAdvancement</a:t>
            </a:r>
            <a:r>
              <a:rPr lang="en-US" sz="1400" dirty="0">
                <a:solidFill>
                  <a:srgbClr val="000000"/>
                </a:solidFill>
                <a:highlight>
                  <a:srgbClr val="FFFFFF"/>
                </a:highlight>
                <a:latin typeface="Consolas" panose="020B0609020204030204" pitchFamily="49" charset="0"/>
              </a:rPr>
              <a:t>(Shape&amp; </a:t>
            </a:r>
            <a:r>
              <a:rPr lang="en-US" sz="1400" dirty="0" err="1">
                <a:solidFill>
                  <a:srgbClr val="000000"/>
                </a:solidFill>
                <a:highlight>
                  <a:srgbClr val="FFFFFF"/>
                </a:highlight>
                <a:latin typeface="Consolas" panose="020B0609020204030204" pitchFamily="49" charset="0"/>
              </a:rPr>
              <a:t>shapeA</a:t>
            </a:r>
            <a:r>
              <a:rPr lang="en-US" sz="1400" dirty="0">
                <a:solidFill>
                  <a:srgbClr val="000000"/>
                </a:solidFill>
                <a:highlight>
                  <a:srgbClr val="FFFFFF"/>
                </a:highlight>
                <a:latin typeface="Consolas" panose="020B0609020204030204" pitchFamily="49" charset="0"/>
              </a:rPr>
              <a:t>, Shape&amp; </a:t>
            </a:r>
            <a:r>
              <a:rPr lang="en-US" sz="1400" dirty="0" err="1">
                <a:solidFill>
                  <a:srgbClr val="000000"/>
                </a:solidFill>
                <a:highlight>
                  <a:srgbClr val="FFFFFF"/>
                </a:highlight>
                <a:latin typeface="Consolas" panose="020B0609020204030204" pitchFamily="49" charset="0"/>
              </a:rPr>
              <a:t>shapeB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&amp; </a:t>
            </a:r>
            <a:r>
              <a:rPr lang="en-US" sz="1400" dirty="0" err="1">
                <a:solidFill>
                  <a:srgbClr val="000000"/>
                </a:solidFill>
                <a:highlight>
                  <a:srgbClr val="FFFFFF"/>
                </a:highlight>
                <a:latin typeface="Consolas" panose="020B0609020204030204" pitchFamily="49" charset="0"/>
              </a:rPr>
              <a:t>toi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epsilon)</a:t>
            </a:r>
          </a:p>
          <a:p>
            <a:r>
              <a:rPr lang="en-US" sz="1400" dirty="0" smtClean="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toi</a:t>
            </a:r>
            <a:r>
              <a:rPr lang="en-US" sz="1400" dirty="0" smtClean="0">
                <a:solidFill>
                  <a:srgbClr val="000000"/>
                </a:solidFill>
                <a:highlight>
                  <a:srgbClr val="FFFFFF"/>
                </a:highlight>
                <a:latin typeface="Consolas" panose="020B0609020204030204" pitchFamily="49" charset="0"/>
              </a:rPr>
              <a:t> = 0.0;</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distance</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Vector3 normal</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FindClosestFeatures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shapeA</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shapeB</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toi</a:t>
            </a:r>
            <a:r>
              <a:rPr lang="en-US" sz="1400" dirty="0" smtClean="0">
                <a:solidFill>
                  <a:srgbClr val="000000"/>
                </a:solidFill>
                <a:highlight>
                  <a:srgbClr val="FFFFFF"/>
                </a:highlight>
                <a:latin typeface="Consolas" panose="020B0609020204030204" pitchFamily="49" charset="0"/>
              </a:rPr>
              <a:t>, normal</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distance);</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Run until we get close enough</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(distance &lt; epsilon)</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Reached end of frame and still no collision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toi</a:t>
            </a:r>
            <a:r>
              <a:rPr lang="en-US" sz="1400" dirty="0">
                <a:solidFill>
                  <a:srgbClr val="000000"/>
                </a:solidFill>
                <a:highlight>
                  <a:srgbClr val="FFFFFF"/>
                </a:highlight>
                <a:latin typeface="Consolas" panose="020B0609020204030204" pitchFamily="49" charset="0"/>
              </a:rPr>
              <a:t> &gt; 1)</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float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dt</a:t>
            </a:r>
            <a:r>
              <a:rPr lang="en-US" sz="1400" dirty="0">
                <a:solidFill>
                  <a:srgbClr val="000000"/>
                </a:solidFill>
                <a:highlight>
                  <a:srgbClr val="FFFFFF"/>
                </a:highlight>
                <a:latin typeface="Consolas" panose="020B0609020204030204" pitchFamily="49" charset="0"/>
              </a:rPr>
              <a:t> = distance / Math::Dot(normal, </a:t>
            </a:r>
            <a:r>
              <a:rPr lang="en-US" sz="1400" dirty="0" err="1">
                <a:solidFill>
                  <a:srgbClr val="000000"/>
                </a:solidFill>
                <a:highlight>
                  <a:srgbClr val="FFFFFF"/>
                </a:highlight>
                <a:latin typeface="Consolas" panose="020B0609020204030204" pitchFamily="49" charset="0"/>
              </a:rPr>
              <a:t>shapeB.Velocity</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shapeA.Velocity</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toi</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dt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FindClosestFeatures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shapeA</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shapeB</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toi</a:t>
            </a:r>
            <a:r>
              <a:rPr lang="en-US" sz="1400" dirty="0" smtClean="0">
                <a:solidFill>
                  <a:srgbClr val="000000"/>
                </a:solidFill>
                <a:highlight>
                  <a:srgbClr val="FFFFFF"/>
                </a:highlight>
                <a:latin typeface="Consolas" panose="020B0609020204030204" pitchFamily="49" charset="0"/>
              </a:rPr>
              <a:t>, normal, </a:t>
            </a:r>
            <a:r>
              <a:rPr lang="en-US" sz="1400" dirty="0">
                <a:solidFill>
                  <a:srgbClr val="000000"/>
                </a:solidFill>
                <a:highlight>
                  <a:srgbClr val="FFFFFF"/>
                </a:highlight>
                <a:latin typeface="Consolas" panose="020B0609020204030204" pitchFamily="49" charset="0"/>
              </a:rPr>
              <a:t>distance);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9" name="Content Placeholder 2"/>
          <p:cNvSpPr>
            <a:spLocks noGrp="1"/>
          </p:cNvSpPr>
          <p:nvPr>
            <p:ph idx="1"/>
          </p:nvPr>
        </p:nvSpPr>
        <p:spPr>
          <a:xfrm>
            <a:off x="838200" y="1838325"/>
            <a:ext cx="10515600" cy="650875"/>
          </a:xfrm>
        </p:spPr>
        <p:txBody>
          <a:bodyPr/>
          <a:lstStyle/>
          <a:p>
            <a:pPr marL="0" indent="0">
              <a:buNone/>
            </a:pPr>
            <a:r>
              <a:rPr lang="en-US" dirty="0" smtClean="0"/>
              <a:t>Pseudo-Code:</a:t>
            </a:r>
            <a:endParaRPr lang="en-US" dirty="0"/>
          </a:p>
        </p:txBody>
      </p:sp>
    </p:spTree>
    <p:extLst>
      <p:ext uri="{BB962C8B-B14F-4D97-AF65-F5344CB8AC3E}">
        <p14:creationId xmlns:p14="http://schemas.microsoft.com/office/powerpoint/2010/main" val="4042550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GJK: </a:t>
            </a:r>
            <a:r>
              <a:rPr lang="en-US" dirty="0" smtClean="0"/>
              <a:t>Ray-Casting</a:t>
            </a:r>
            <a:endParaRPr lang="en-US" dirty="0"/>
          </a:p>
        </p:txBody>
      </p:sp>
      <p:sp>
        <p:nvSpPr>
          <p:cNvPr id="3" name="Content Placeholder 2"/>
          <p:cNvSpPr>
            <a:spLocks noGrp="1"/>
          </p:cNvSpPr>
          <p:nvPr>
            <p:ph idx="1"/>
          </p:nvPr>
        </p:nvSpPr>
        <p:spPr/>
        <p:txBody>
          <a:bodyPr/>
          <a:lstStyle/>
          <a:p>
            <a:pPr marL="0" indent="0">
              <a:buNone/>
            </a:pPr>
            <a:r>
              <a:rPr lang="en-US" dirty="0" smtClean="0"/>
              <a:t>Can test a ray now as a point against a swept shape</a:t>
            </a:r>
          </a:p>
        </p:txBody>
      </p:sp>
    </p:spTree>
    <p:extLst>
      <p:ext uri="{BB962C8B-B14F-4D97-AF65-F5344CB8AC3E}">
        <p14:creationId xmlns:p14="http://schemas.microsoft.com/office/powerpoint/2010/main" val="190780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rotating shapes</a:t>
            </a:r>
            <a:endParaRPr lang="en-US" dirty="0"/>
          </a:p>
        </p:txBody>
      </p:sp>
      <p:sp>
        <p:nvSpPr>
          <p:cNvPr id="3" name="Content Placeholder 2"/>
          <p:cNvSpPr>
            <a:spLocks noGrp="1"/>
          </p:cNvSpPr>
          <p:nvPr>
            <p:ph idx="1"/>
          </p:nvPr>
        </p:nvSpPr>
        <p:spPr/>
        <p:txBody>
          <a:bodyPr/>
          <a:lstStyle/>
          <a:p>
            <a:pPr marL="0" indent="0">
              <a:buNone/>
            </a:pPr>
            <a:r>
              <a:rPr lang="en-US" dirty="0" smtClean="0"/>
              <a:t>Much harder to implement!</a:t>
            </a:r>
          </a:p>
          <a:p>
            <a:pPr marL="0" indent="0">
              <a:buNone/>
            </a:pPr>
            <a:r>
              <a:rPr lang="en-US" dirty="0" smtClean="0"/>
              <a:t>Simplest implementation: Time-step sub-division</a:t>
            </a:r>
          </a:p>
          <a:p>
            <a:pPr marL="0" indent="0">
              <a:buNone/>
            </a:pPr>
            <a:r>
              <a:rPr lang="en-US" dirty="0"/>
              <a:t>	</a:t>
            </a:r>
            <a:r>
              <a:rPr lang="en-US" dirty="0" smtClean="0"/>
              <a:t>Slow!</a:t>
            </a:r>
          </a:p>
          <a:p>
            <a:pPr marL="0" indent="0">
              <a:buNone/>
            </a:pPr>
            <a:r>
              <a:rPr lang="en-US" dirty="0"/>
              <a:t>	</a:t>
            </a:r>
            <a:r>
              <a:rPr lang="en-US" dirty="0" smtClean="0"/>
              <a:t>Can still miss collisions (small or fast objects)</a:t>
            </a:r>
          </a:p>
          <a:p>
            <a:pPr marL="0" indent="0">
              <a:buNone/>
            </a:pPr>
            <a:endParaRPr lang="en-US" dirty="0"/>
          </a:p>
          <a:p>
            <a:pPr marL="0" indent="0">
              <a:buNone/>
            </a:pPr>
            <a:endParaRPr lang="en-US" dirty="0" smtClean="0"/>
          </a:p>
          <a:p>
            <a:pPr marL="0" indent="0">
              <a:buNone/>
            </a:pPr>
            <a:r>
              <a:rPr lang="en-US" dirty="0" smtClean="0"/>
              <a:t>Not going to talk about MPR with this (I think you can only sub-step)</a:t>
            </a:r>
            <a:endParaRPr lang="en-US" dirty="0"/>
          </a:p>
        </p:txBody>
      </p:sp>
    </p:spTree>
    <p:extLst>
      <p:ext uri="{BB962C8B-B14F-4D97-AF65-F5344CB8AC3E}">
        <p14:creationId xmlns:p14="http://schemas.microsoft.com/office/powerpoint/2010/main" val="4041313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GJK: Full Sweep</a:t>
            </a:r>
            <a:endParaRPr lang="en-US" dirty="0"/>
          </a:p>
        </p:txBody>
      </p:sp>
      <p:sp>
        <p:nvSpPr>
          <p:cNvPr id="3" name="Content Placeholder 2"/>
          <p:cNvSpPr>
            <a:spLocks noGrp="1"/>
          </p:cNvSpPr>
          <p:nvPr>
            <p:ph idx="1"/>
          </p:nvPr>
        </p:nvSpPr>
        <p:spPr/>
        <p:txBody>
          <a:bodyPr/>
          <a:lstStyle/>
          <a:p>
            <a:pPr marL="0" indent="0">
              <a:buNone/>
            </a:pPr>
            <a:r>
              <a:rPr lang="en-US" dirty="0" smtClean="0"/>
              <a:t>Can use Conservative Advancement to test for rotating objects as well</a:t>
            </a:r>
          </a:p>
          <a:p>
            <a:pPr marL="0" indent="0">
              <a:buNone/>
            </a:pPr>
            <a:r>
              <a:rPr lang="en-US" dirty="0" smtClean="0"/>
              <a:t>Need a fully conservative formula for</a:t>
            </a:r>
          </a:p>
          <a:p>
            <a:pPr marL="0" indent="0">
              <a:buNone/>
            </a:pPr>
            <a:r>
              <a:rPr lang="en-US" dirty="0" smtClean="0"/>
              <a:t>Can be really slow sometimes though</a:t>
            </a:r>
          </a:p>
          <a:p>
            <a:pPr marL="0" indent="0">
              <a:buNone/>
            </a:pPr>
            <a:endParaRPr lang="en-US" dirty="0" smtClean="0"/>
          </a:p>
          <a:p>
            <a:pPr marL="0" indent="0">
              <a:buNone/>
            </a:pPr>
            <a:r>
              <a:rPr lang="en-US" dirty="0" smtClean="0"/>
              <a:t>See Erin </a:t>
            </a:r>
            <a:r>
              <a:rPr lang="en-US" dirty="0" err="1" smtClean="0"/>
              <a:t>Catto’s</a:t>
            </a:r>
            <a:r>
              <a:rPr lang="en-US" dirty="0" smtClean="0"/>
              <a:t> 2013 GDC presentation for full details</a:t>
            </a:r>
            <a:endParaRPr lang="en-US" dirty="0"/>
          </a:p>
        </p:txBody>
      </p:sp>
    </p:spTree>
    <p:extLst>
      <p:ext uri="{BB962C8B-B14F-4D97-AF65-F5344CB8AC3E}">
        <p14:creationId xmlns:p14="http://schemas.microsoft.com/office/powerpoint/2010/main" val="2808059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0494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Brian </a:t>
            </a:r>
            <a:r>
              <a:rPr lang="en-US" dirty="0" err="1"/>
              <a:t>Mirtich</a:t>
            </a:r>
            <a:r>
              <a:rPr lang="en-US" dirty="0"/>
              <a:t>. “Impulse-based Dynamic Simulation of Rigid Body Systems”, PhD Thesis, University of Berkeley (</a:t>
            </a:r>
            <a:r>
              <a:rPr lang="en-US" dirty="0" smtClean="0"/>
              <a:t>1996)</a:t>
            </a:r>
          </a:p>
          <a:p>
            <a:r>
              <a:rPr lang="en-US" dirty="0" smtClean="0"/>
              <a:t>Erin </a:t>
            </a:r>
            <a:r>
              <a:rPr lang="en-US" dirty="0" err="1" smtClean="0"/>
              <a:t>Catto</a:t>
            </a:r>
            <a:r>
              <a:rPr lang="en-US" dirty="0" smtClean="0"/>
              <a:t>, GDC 2013 “Continuous Collision</a:t>
            </a:r>
            <a:r>
              <a:rPr lang="en-US" dirty="0"/>
              <a:t>”. http://box2d.org/downloads/</a:t>
            </a:r>
          </a:p>
        </p:txBody>
      </p:sp>
    </p:spTree>
    <p:extLst>
      <p:ext uri="{BB962C8B-B14F-4D97-AF65-F5344CB8AC3E}">
        <p14:creationId xmlns:p14="http://schemas.microsoft.com/office/powerpoint/2010/main" val="246174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Collision (Linear Only)</a:t>
            </a:r>
            <a:endParaRPr lang="en-US" dirty="0"/>
          </a:p>
        </p:txBody>
      </p:sp>
      <p:sp>
        <p:nvSpPr>
          <p:cNvPr id="3" name="Content Placeholder 2"/>
          <p:cNvSpPr>
            <a:spLocks noGrp="1"/>
          </p:cNvSpPr>
          <p:nvPr>
            <p:ph idx="1"/>
          </p:nvPr>
        </p:nvSpPr>
        <p:spPr>
          <a:xfrm>
            <a:off x="838200" y="1825624"/>
            <a:ext cx="10515600" cy="4587875"/>
          </a:xfrm>
        </p:spPr>
        <p:txBody>
          <a:bodyPr>
            <a:normAutofit/>
          </a:bodyPr>
          <a:lstStyle/>
          <a:p>
            <a:pPr marL="0" indent="0">
              <a:buNone/>
            </a:pPr>
            <a:r>
              <a:rPr lang="en-US" dirty="0" smtClean="0"/>
              <a:t>How do we determine if two moving objects are colliding?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Sweep shapes out by displacement vector and test those</a:t>
            </a:r>
            <a:endParaRPr lang="en-US" dirty="0"/>
          </a:p>
        </p:txBody>
      </p:sp>
      <p:pic>
        <p:nvPicPr>
          <p:cNvPr id="16" name="Picture 15"/>
          <p:cNvPicPr>
            <a:picLocks noChangeAspect="1"/>
          </p:cNvPicPr>
          <p:nvPr/>
        </p:nvPicPr>
        <p:blipFill>
          <a:blip r:embed="rId3"/>
          <a:stretch>
            <a:fillRect/>
          </a:stretch>
        </p:blipFill>
        <p:spPr>
          <a:xfrm>
            <a:off x="1254231" y="2718182"/>
            <a:ext cx="2927138" cy="2940167"/>
          </a:xfrm>
          <a:prstGeom prst="rect">
            <a:avLst/>
          </a:prstGeom>
        </p:spPr>
      </p:pic>
      <p:pic>
        <p:nvPicPr>
          <p:cNvPr id="17" name="Picture 16"/>
          <p:cNvPicPr>
            <a:picLocks noChangeAspect="1"/>
          </p:cNvPicPr>
          <p:nvPr/>
        </p:nvPicPr>
        <p:blipFill>
          <a:blip r:embed="rId4"/>
          <a:stretch>
            <a:fillRect/>
          </a:stretch>
        </p:blipFill>
        <p:spPr>
          <a:xfrm>
            <a:off x="7307315" y="2698249"/>
            <a:ext cx="2927138" cy="2960100"/>
          </a:xfrm>
          <a:prstGeom prst="rect">
            <a:avLst/>
          </a:prstGeom>
        </p:spPr>
      </p:pic>
      <p:cxnSp>
        <p:nvCxnSpPr>
          <p:cNvPr id="18" name="Straight Arrow Connector 17"/>
          <p:cNvCxnSpPr/>
          <p:nvPr/>
        </p:nvCxnSpPr>
        <p:spPr>
          <a:xfrm flipV="1">
            <a:off x="4794073" y="4001294"/>
            <a:ext cx="1900538" cy="4951"/>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01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Swept Collision (Rotation)</a:t>
            </a:r>
            <a:endParaRPr lang="en-US" dirty="0"/>
          </a:p>
        </p:txBody>
      </p:sp>
      <p:sp>
        <p:nvSpPr>
          <p:cNvPr id="3" name="Content Placeholder 2"/>
          <p:cNvSpPr>
            <a:spLocks noGrp="1"/>
          </p:cNvSpPr>
          <p:nvPr>
            <p:ph idx="1"/>
          </p:nvPr>
        </p:nvSpPr>
        <p:spPr>
          <a:xfrm>
            <a:off x="838200" y="1825624"/>
            <a:ext cx="10515600" cy="4778375"/>
          </a:xfrm>
        </p:spPr>
        <p:txBody>
          <a:bodyPr>
            <a:normAutofit/>
          </a:bodyPr>
          <a:lstStyle/>
          <a:p>
            <a:pPr marL="0" indent="0">
              <a:buNone/>
            </a:pPr>
            <a:r>
              <a:rPr lang="en-US" dirty="0" smtClean="0"/>
              <a:t>When rotation is involved detecting swept collision is even harder!</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We’ll ignore this for now…</a:t>
            </a:r>
            <a:endParaRPr lang="en-US" dirty="0"/>
          </a:p>
        </p:txBody>
      </p:sp>
      <p:pic>
        <p:nvPicPr>
          <p:cNvPr id="4" name="Picture 3"/>
          <p:cNvPicPr>
            <a:picLocks noChangeAspect="1"/>
          </p:cNvPicPr>
          <p:nvPr/>
        </p:nvPicPr>
        <p:blipFill>
          <a:blip r:embed="rId3"/>
          <a:stretch>
            <a:fillRect/>
          </a:stretch>
        </p:blipFill>
        <p:spPr>
          <a:xfrm>
            <a:off x="1142094" y="3325658"/>
            <a:ext cx="4608191" cy="2341720"/>
          </a:xfrm>
          <a:prstGeom prst="rect">
            <a:avLst/>
          </a:prstGeom>
        </p:spPr>
      </p:pic>
      <p:pic>
        <p:nvPicPr>
          <p:cNvPr id="6" name="Picture 5"/>
          <p:cNvPicPr>
            <a:picLocks noChangeAspect="1"/>
          </p:cNvPicPr>
          <p:nvPr/>
        </p:nvPicPr>
        <p:blipFill>
          <a:blip r:embed="rId4"/>
          <a:stretch>
            <a:fillRect/>
          </a:stretch>
        </p:blipFill>
        <p:spPr>
          <a:xfrm>
            <a:off x="6745610" y="3290445"/>
            <a:ext cx="4608190" cy="2376933"/>
          </a:xfrm>
          <a:prstGeom prst="rect">
            <a:avLst/>
          </a:prstGeom>
        </p:spPr>
      </p:pic>
      <p:sp>
        <p:nvSpPr>
          <p:cNvPr id="7" name="TextBox 6"/>
          <p:cNvSpPr txBox="1"/>
          <p:nvPr/>
        </p:nvSpPr>
        <p:spPr>
          <a:xfrm>
            <a:off x="2804839" y="2956326"/>
            <a:ext cx="1282700" cy="369332"/>
          </a:xfrm>
          <a:prstGeom prst="rect">
            <a:avLst/>
          </a:prstGeom>
          <a:noFill/>
        </p:spPr>
        <p:txBody>
          <a:bodyPr wrap="square" rtlCol="0">
            <a:spAutoFit/>
          </a:bodyPr>
          <a:lstStyle/>
          <a:p>
            <a:r>
              <a:rPr lang="en-US" dirty="0" smtClean="0"/>
              <a:t>Only Linear</a:t>
            </a:r>
            <a:endParaRPr lang="en-US" dirty="0"/>
          </a:p>
        </p:txBody>
      </p:sp>
      <p:sp>
        <p:nvSpPr>
          <p:cNvPr id="8" name="TextBox 7"/>
          <p:cNvSpPr txBox="1"/>
          <p:nvPr/>
        </p:nvSpPr>
        <p:spPr>
          <a:xfrm>
            <a:off x="8269132" y="2956326"/>
            <a:ext cx="1561145" cy="369332"/>
          </a:xfrm>
          <a:prstGeom prst="rect">
            <a:avLst/>
          </a:prstGeom>
          <a:noFill/>
        </p:spPr>
        <p:txBody>
          <a:bodyPr wrap="square" rtlCol="0">
            <a:spAutoFit/>
          </a:bodyPr>
          <a:lstStyle/>
          <a:p>
            <a:r>
              <a:rPr lang="en-US" dirty="0" smtClean="0"/>
              <a:t>With Rotation</a:t>
            </a:r>
            <a:endParaRPr lang="en-US" dirty="0"/>
          </a:p>
        </p:txBody>
      </p:sp>
    </p:spTree>
    <p:extLst>
      <p:ext uri="{BB962C8B-B14F-4D97-AF65-F5344CB8AC3E}">
        <p14:creationId xmlns:p14="http://schemas.microsoft.com/office/powerpoint/2010/main" val="195298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Ray-Casting and Swept Collision</a:t>
            </a:r>
            <a:endParaRPr lang="en-US" dirty="0"/>
          </a:p>
        </p:txBody>
      </p:sp>
      <p:sp>
        <p:nvSpPr>
          <p:cNvPr id="3" name="Content Placeholder 2"/>
          <p:cNvSpPr>
            <a:spLocks noGrp="1"/>
          </p:cNvSpPr>
          <p:nvPr>
            <p:ph idx="1"/>
          </p:nvPr>
        </p:nvSpPr>
        <p:spPr/>
        <p:txBody>
          <a:bodyPr/>
          <a:lstStyle/>
          <a:p>
            <a:pPr marL="0" indent="0">
              <a:buNone/>
            </a:pPr>
            <a:r>
              <a:rPr lang="en-US" dirty="0" smtClean="0"/>
              <a:t>These two problems are very closely related </a:t>
            </a:r>
          </a:p>
          <a:p>
            <a:pPr marL="0" indent="0">
              <a:buNone/>
            </a:pPr>
            <a:r>
              <a:rPr lang="en-US" dirty="0" smtClean="0"/>
              <a:t>	I’ll jump back and forth between them</a:t>
            </a:r>
          </a:p>
          <a:p>
            <a:pPr marL="0" indent="0">
              <a:buNone/>
            </a:pPr>
            <a:endParaRPr lang="en-US" dirty="0" smtClean="0"/>
          </a:p>
          <a:p>
            <a:pPr marL="0" indent="0">
              <a:buNone/>
            </a:pPr>
            <a:r>
              <a:rPr lang="en-US" dirty="0" smtClean="0"/>
              <a:t>Easiest to look at MPR first, go to GJK later</a:t>
            </a:r>
            <a:endParaRPr lang="en-US" dirty="0"/>
          </a:p>
        </p:txBody>
      </p:sp>
    </p:spTree>
    <p:extLst>
      <p:ext uri="{BB962C8B-B14F-4D97-AF65-F5344CB8AC3E}">
        <p14:creationId xmlns:p14="http://schemas.microsoft.com/office/powerpoint/2010/main" val="249965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Linear Sweep</a:t>
            </a:r>
            <a:endParaRPr lang="en-US" dirty="0"/>
          </a:p>
        </p:txBody>
      </p:sp>
      <p:sp>
        <p:nvSpPr>
          <p:cNvPr id="3" name="Content Placeholder 2"/>
          <p:cNvSpPr>
            <a:spLocks noGrp="1"/>
          </p:cNvSpPr>
          <p:nvPr>
            <p:ph idx="1"/>
          </p:nvPr>
        </p:nvSpPr>
        <p:spPr/>
        <p:txBody>
          <a:bodyPr/>
          <a:lstStyle/>
          <a:p>
            <a:pPr marL="0" indent="0">
              <a:buNone/>
            </a:pPr>
            <a:r>
              <a:rPr lang="en-US" dirty="0" smtClean="0"/>
              <a:t>How do we represent a swept object?</a:t>
            </a:r>
          </a:p>
        </p:txBody>
      </p:sp>
    </p:spTree>
    <p:extLst>
      <p:ext uri="{BB962C8B-B14F-4D97-AF65-F5344CB8AC3E}">
        <p14:creationId xmlns:p14="http://schemas.microsoft.com/office/powerpoint/2010/main" val="175857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Linear Sweep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Solution 1: Just search the before and after points</a:t>
            </a:r>
          </a:p>
          <a:p>
            <a:pPr marL="0" indent="0">
              <a:buNone/>
            </a:pPr>
            <a:r>
              <a:rPr lang="en-US" dirty="0"/>
              <a:t>	MPR builds the convex hull automatically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Slow and not necessary!</a:t>
            </a:r>
            <a:endParaRPr lang="en-US" dirty="0"/>
          </a:p>
        </p:txBody>
      </p:sp>
      <p:pic>
        <p:nvPicPr>
          <p:cNvPr id="6" name="Picture 5"/>
          <p:cNvPicPr>
            <a:picLocks noChangeAspect="1"/>
          </p:cNvPicPr>
          <p:nvPr/>
        </p:nvPicPr>
        <p:blipFill>
          <a:blip r:embed="rId3"/>
          <a:stretch>
            <a:fillRect/>
          </a:stretch>
        </p:blipFill>
        <p:spPr>
          <a:xfrm>
            <a:off x="2422087" y="3034866"/>
            <a:ext cx="1632825" cy="2312267"/>
          </a:xfrm>
          <a:prstGeom prst="rect">
            <a:avLst/>
          </a:prstGeom>
        </p:spPr>
      </p:pic>
      <p:cxnSp>
        <p:nvCxnSpPr>
          <p:cNvPr id="8" name="Straight Arrow Connector 7"/>
          <p:cNvCxnSpPr/>
          <p:nvPr/>
        </p:nvCxnSpPr>
        <p:spPr>
          <a:xfrm flipV="1">
            <a:off x="4794073" y="4001294"/>
            <a:ext cx="1900538" cy="4951"/>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7433772" y="2805294"/>
            <a:ext cx="1722431" cy="2392000"/>
          </a:xfrm>
          <a:prstGeom prst="rect">
            <a:avLst/>
          </a:prstGeom>
        </p:spPr>
      </p:pic>
    </p:spTree>
    <p:extLst>
      <p:ext uri="{BB962C8B-B14F-4D97-AF65-F5344CB8AC3E}">
        <p14:creationId xmlns:p14="http://schemas.microsoft.com/office/powerpoint/2010/main" val="4290315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Remember we can combine support shapes!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Equivalent to extending a shape by a displacement vector</a:t>
            </a:r>
          </a:p>
          <a:p>
            <a:pPr marL="0" indent="0">
              <a:buNone/>
            </a:pPr>
            <a:endParaRPr lang="en-US" dirty="0"/>
          </a:p>
        </p:txBody>
      </p:sp>
      <p:sp>
        <p:nvSpPr>
          <p:cNvPr id="2" name="Title 1"/>
          <p:cNvSpPr>
            <a:spLocks noGrp="1"/>
          </p:cNvSpPr>
          <p:nvPr>
            <p:ph type="title"/>
          </p:nvPr>
        </p:nvSpPr>
        <p:spPr/>
        <p:txBody>
          <a:bodyPr/>
          <a:lstStyle/>
          <a:p>
            <a:r>
              <a:rPr lang="en-US" dirty="0" smtClean="0"/>
              <a:t>MPR Linear Sweep</a:t>
            </a:r>
            <a:endParaRPr lang="en-US" dirty="0"/>
          </a:p>
        </p:txBody>
      </p:sp>
      <p:pic>
        <p:nvPicPr>
          <p:cNvPr id="5" name="Picture 4"/>
          <p:cNvPicPr>
            <a:picLocks noChangeAspect="1"/>
          </p:cNvPicPr>
          <p:nvPr/>
        </p:nvPicPr>
        <p:blipFill>
          <a:blip r:embed="rId3"/>
          <a:stretch>
            <a:fillRect/>
          </a:stretch>
        </p:blipFill>
        <p:spPr>
          <a:xfrm>
            <a:off x="762996" y="2497947"/>
            <a:ext cx="1622869" cy="2292334"/>
          </a:xfrm>
          <a:prstGeom prst="rect">
            <a:avLst/>
          </a:prstGeom>
        </p:spPr>
      </p:pic>
      <p:sp>
        <p:nvSpPr>
          <p:cNvPr id="7" name="Equal 6"/>
          <p:cNvSpPr/>
          <p:nvPr/>
        </p:nvSpPr>
        <p:spPr>
          <a:xfrm>
            <a:off x="2628236" y="3103294"/>
            <a:ext cx="880474" cy="880474"/>
          </a:xfrm>
          <a:prstGeom prst="mathEqua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1"/>
          <p:cNvGrpSpPr/>
          <p:nvPr/>
        </p:nvGrpSpPr>
        <p:grpSpPr>
          <a:xfrm>
            <a:off x="3711752" y="3103294"/>
            <a:ext cx="2600412" cy="887033"/>
            <a:chOff x="6765350" y="2497947"/>
            <a:chExt cx="2600412" cy="887033"/>
          </a:xfrm>
        </p:grpSpPr>
        <p:pic>
          <p:nvPicPr>
            <p:cNvPr id="4" name="Picture 3"/>
            <p:cNvPicPr>
              <a:picLocks noChangeAspect="1"/>
            </p:cNvPicPr>
            <p:nvPr/>
          </p:nvPicPr>
          <p:blipFill>
            <a:blip r:embed="rId4"/>
            <a:stretch>
              <a:fillRect/>
            </a:stretch>
          </p:blipFill>
          <p:spPr>
            <a:xfrm>
              <a:off x="8439831" y="2497947"/>
              <a:ext cx="925931" cy="887033"/>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765350" y="2679853"/>
                  <a:ext cx="144743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𝑆𝑢𝑝𝑝𝑜𝑟𝑡</m:t>
                        </m:r>
                        <m:r>
                          <a:rPr lang="en-US" sz="2800" i="1" dirty="0" smtClean="0">
                            <a:latin typeface="Cambria Math" panose="02040503050406030204" pitchFamily="18" charset="0"/>
                          </a:rPr>
                          <m:t>(               )</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6765350" y="2679853"/>
                  <a:ext cx="1447430" cy="523220"/>
                </a:xfrm>
                <a:prstGeom prst="rect">
                  <a:avLst/>
                </a:prstGeom>
                <a:blipFill rotWithShape="0">
                  <a:blip r:embed="rId5"/>
                  <a:stretch>
                    <a:fillRect r="-95781"/>
                  </a:stretch>
                </a:blipFill>
              </p:spPr>
              <p:txBody>
                <a:bodyPr/>
                <a:lstStyle/>
                <a:p>
                  <a:r>
                    <a:rPr lang="en-US">
                      <a:noFill/>
                    </a:rPr>
                    <a:t> </a:t>
                  </a:r>
                </a:p>
              </p:txBody>
            </p:sp>
          </mc:Fallback>
        </mc:AlternateContent>
      </p:grpSp>
      <p:grpSp>
        <p:nvGrpSpPr>
          <p:cNvPr id="13" name="Group 12"/>
          <p:cNvGrpSpPr/>
          <p:nvPr/>
        </p:nvGrpSpPr>
        <p:grpSpPr>
          <a:xfrm>
            <a:off x="8118914" y="2734781"/>
            <a:ext cx="2387235" cy="1465100"/>
            <a:chOff x="6782439" y="3421100"/>
            <a:chExt cx="2387235" cy="1465100"/>
          </a:xfrm>
        </p:grpSpPr>
        <p:pic>
          <p:nvPicPr>
            <p:cNvPr id="6" name="Picture 5"/>
            <p:cNvPicPr>
              <a:picLocks noChangeAspect="1"/>
            </p:cNvPicPr>
            <p:nvPr/>
          </p:nvPicPr>
          <p:blipFill>
            <a:blip r:embed="rId6"/>
            <a:stretch>
              <a:fillRect/>
            </a:stretch>
          </p:blipFill>
          <p:spPr>
            <a:xfrm>
              <a:off x="8432911" y="3421100"/>
              <a:ext cx="736763" cy="14651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6782439" y="3980984"/>
                  <a:ext cx="144743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𝑆𝑢𝑝𝑝𝑜𝑟𝑡</m:t>
                        </m:r>
                        <m:r>
                          <a:rPr lang="en-US" sz="2800" i="1" dirty="0">
                            <a:latin typeface="Cambria Math" panose="02040503050406030204" pitchFamily="18" charset="0"/>
                          </a:rPr>
                          <m:t>(               )</m:t>
                        </m:r>
                      </m:oMath>
                    </m:oMathPara>
                  </a14:m>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6782439" y="3980984"/>
                  <a:ext cx="1447430" cy="523220"/>
                </a:xfrm>
                <a:prstGeom prst="rect">
                  <a:avLst/>
                </a:prstGeom>
                <a:blipFill rotWithShape="0">
                  <a:blip r:embed="rId7"/>
                  <a:stretch>
                    <a:fillRect r="-95781"/>
                  </a:stretch>
                </a:blipFill>
              </p:spPr>
              <p:txBody>
                <a:bodyPr/>
                <a:lstStyle/>
                <a:p>
                  <a:r>
                    <a:rPr lang="en-US">
                      <a:noFill/>
                    </a:rPr>
                    <a:t> </a:t>
                  </a:r>
                </a:p>
              </p:txBody>
            </p:sp>
          </mc:Fallback>
        </mc:AlternateContent>
      </p:grpSp>
      <p:sp>
        <p:nvSpPr>
          <p:cNvPr id="14" name="Plus 13"/>
          <p:cNvSpPr/>
          <p:nvPr/>
        </p:nvSpPr>
        <p:spPr>
          <a:xfrm>
            <a:off x="6965932" y="3096712"/>
            <a:ext cx="887056" cy="887056"/>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005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6686</TotalTime>
  <Words>2909</Words>
  <Application>Microsoft Office PowerPoint</Application>
  <PresentationFormat>Widescreen</PresentationFormat>
  <Paragraphs>355</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Consolas</vt:lpstr>
      <vt:lpstr>Verdana</vt:lpstr>
      <vt:lpstr>Office Theme</vt:lpstr>
      <vt:lpstr>GJK and MPR Extensions</vt:lpstr>
      <vt:lpstr>Convex shape collision detection</vt:lpstr>
      <vt:lpstr>Ray-Casting</vt:lpstr>
      <vt:lpstr>Swept Collision (Linear Only)</vt:lpstr>
      <vt:lpstr>Swept Collision (Rotation)</vt:lpstr>
      <vt:lpstr>Ray-Casting and Swept Collision</vt:lpstr>
      <vt:lpstr>MPR Linear Sweep</vt:lpstr>
      <vt:lpstr>MPR Linear Sweep</vt:lpstr>
      <vt:lpstr>MPR Linear Sweep</vt:lpstr>
      <vt:lpstr>MPR Linear Sweep</vt:lpstr>
      <vt:lpstr>Linear Sweep Explanation</vt:lpstr>
      <vt:lpstr>MPR Linear Sweep</vt:lpstr>
      <vt:lpstr>MPR Linear Sweep</vt:lpstr>
      <vt:lpstr>MPR Linear Sweep</vt:lpstr>
      <vt:lpstr>MPR Linear Sweep</vt:lpstr>
      <vt:lpstr>MPR Linear Sweep</vt:lpstr>
      <vt:lpstr>MPR Linear Sweep</vt:lpstr>
      <vt:lpstr>MPR Linear Sweep</vt:lpstr>
      <vt:lpstr>MPR Linear Sweep</vt:lpstr>
      <vt:lpstr>MPR Linear Sweep</vt:lpstr>
      <vt:lpstr>MPR Linear Sweep</vt:lpstr>
      <vt:lpstr>MPR Linear Sweep</vt:lpstr>
      <vt:lpstr>MPR Ray-Casting</vt:lpstr>
      <vt:lpstr>MPR Line-Casting</vt:lpstr>
      <vt:lpstr>GJK</vt:lpstr>
      <vt:lpstr>GJK- Conservative Advancement</vt:lpstr>
      <vt:lpstr>GJK- Conservative Advancement</vt:lpstr>
      <vt:lpstr>GJK- Conservative Advancement</vt:lpstr>
      <vt:lpstr>GJK- Conservative Advancement</vt:lpstr>
      <vt:lpstr>GJK- Conservative Advancement</vt:lpstr>
      <vt:lpstr>GJK- Conservative Advancement</vt:lpstr>
      <vt:lpstr>GJK- Conservative Advancement</vt:lpstr>
      <vt:lpstr>GJK: Ray-Casting</vt:lpstr>
      <vt:lpstr>Swept rotating shapes</vt:lpstr>
      <vt:lpstr>GJK: Full Sweep</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Partitions</dc:title>
  <dc:creator>Joshua Davis</dc:creator>
  <cp:lastModifiedBy>ZeroDavis</cp:lastModifiedBy>
  <cp:revision>355</cp:revision>
  <dcterms:created xsi:type="dcterms:W3CDTF">2015-01-13T03:43:20Z</dcterms:created>
  <dcterms:modified xsi:type="dcterms:W3CDTF">2016-04-13T14:23:19Z</dcterms:modified>
</cp:coreProperties>
</file>