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46"/>
  </p:notesMasterIdLst>
  <p:sldIdLst>
    <p:sldId id="256" r:id="rId2"/>
    <p:sldId id="257" r:id="rId3"/>
    <p:sldId id="258" r:id="rId4"/>
    <p:sldId id="290" r:id="rId5"/>
    <p:sldId id="291" r:id="rId6"/>
    <p:sldId id="292" r:id="rId7"/>
    <p:sldId id="293" r:id="rId8"/>
    <p:sldId id="294" r:id="rId9"/>
    <p:sldId id="295" r:id="rId10"/>
    <p:sldId id="297" r:id="rId11"/>
    <p:sldId id="298" r:id="rId12"/>
    <p:sldId id="265" r:id="rId13"/>
    <p:sldId id="299" r:id="rId14"/>
    <p:sldId id="300" r:id="rId15"/>
    <p:sldId id="301" r:id="rId16"/>
    <p:sldId id="268" r:id="rId17"/>
    <p:sldId id="271" r:id="rId18"/>
    <p:sldId id="302" r:id="rId19"/>
    <p:sldId id="267" r:id="rId20"/>
    <p:sldId id="269" r:id="rId21"/>
    <p:sldId id="272" r:id="rId22"/>
    <p:sldId id="273" r:id="rId23"/>
    <p:sldId id="274" r:id="rId24"/>
    <p:sldId id="275" r:id="rId25"/>
    <p:sldId id="276" r:id="rId26"/>
    <p:sldId id="278" r:id="rId27"/>
    <p:sldId id="303" r:id="rId28"/>
    <p:sldId id="279" r:id="rId29"/>
    <p:sldId id="280" r:id="rId30"/>
    <p:sldId id="281"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28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73072" autoAdjust="0"/>
  </p:normalViewPr>
  <p:slideViewPr>
    <p:cSldViewPr snapToGrid="0">
      <p:cViewPr varScale="1">
        <p:scale>
          <a:sx n="85" d="100"/>
          <a:sy n="85" d="100"/>
        </p:scale>
        <p:origin x="151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focus of this presentation is on robust geometry computations, primarily</a:t>
            </a:r>
            <a:r>
              <a:rPr lang="en-US" baseline="0" dirty="0" smtClean="0"/>
              <a:t> in the light of floating point numbers. The main takeaways I want you to get from this presentation is why computational geometry has to go to great lengths to deal with the issues of representing real numbers on computers. Mixed in with this I want you to see several scenarios that can break if you aren’t careful, many of which we have already run into.</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68936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property</a:t>
            </a:r>
            <a:r>
              <a:rPr lang="en-US" baseline="0" dirty="0" smtClean="0"/>
              <a:t> of having a multiplicative inverse doesn’t hold as well as there is a difference between dividing by a number and multiplying by that number’s inverse!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006962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unfortunately means</a:t>
            </a:r>
            <a:r>
              <a:rPr lang="en-US" baseline="0" dirty="0" smtClean="0"/>
              <a:t> a number of our every day expectations fall short. There are a few more properties I can’t go into until I get to the end so just wait and see it get even worse!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195825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 said I was doing all examples in base 10 instead</a:t>
                </a:r>
                <a:r>
                  <a:rPr lang="en-US" baseline="0" dirty="0" smtClean="0"/>
                  <a:t> of base 2 because it all played out the same, but that was a slight lie. There‘s a few small things to talk about with the base 2 representation. The simplest is that not all numbers can be represented. We’re already used to this as </a:t>
                </a:r>
                <a14:m>
                  <m:oMath xmlns:m="http://schemas.openxmlformats.org/officeDocument/2006/math">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3</m:t>
                        </m:r>
                      </m:den>
                    </m:f>
                  </m:oMath>
                </a14:m>
                <a:r>
                  <a:rPr lang="en-US" dirty="0" smtClean="0"/>
                  <a:t> is represented as 0.333… in base 10. Similar problems</a:t>
                </a:r>
                <a:r>
                  <a:rPr lang="en-US" baseline="0" dirty="0" smtClean="0"/>
                  <a:t> show up in base 2 just not one’s we’re used to.</a:t>
                </a:r>
              </a:p>
              <a:p>
                <a:endParaRPr lang="en-US" baseline="0" dirty="0" smtClean="0"/>
              </a:p>
              <a:p>
                <a:r>
                  <a:rPr lang="en-US" baseline="0" dirty="0" smtClean="0"/>
                  <a:t>The other interesting property is that of unique representation of decimal numbers. While floating point numbers can represent a ton of precision, it can only uniquely represent about 7 decimal digits. We have precision beyond that it’s just we won’t be able to represent all numbers that require 8 digits.</a:t>
                </a:r>
                <a:endParaRPr lang="en-US" dirty="0"/>
              </a:p>
            </p:txBody>
          </p:sp>
        </mc:Choice>
        <mc:Fallback xmlns="">
          <p:sp>
            <p:nvSpPr>
              <p:cNvPr id="3" name="Notes Placeholder 2"/>
              <p:cNvSpPr>
                <a:spLocks noGrp="1"/>
              </p:cNvSpPr>
              <p:nvPr>
                <p:ph type="body" idx="1"/>
              </p:nvPr>
            </p:nvSpPr>
            <p:spPr/>
            <p:txBody>
              <a:bodyPr/>
              <a:lstStyle/>
              <a:p>
                <a:r>
                  <a:rPr lang="en-US" dirty="0" smtClean="0"/>
                  <a:t>I said I was doing all examples in base 10 instead</a:t>
                </a:r>
                <a:r>
                  <a:rPr lang="en-US" baseline="0" dirty="0" smtClean="0"/>
                  <a:t> of base 2 because it all played out the same, but that was a slight lie. There‘s a few small things to talk about with the base 2 representation. The simplest is that not all numbers can be represented. We’re already used to this as </a:t>
                </a:r>
                <a:r>
                  <a:rPr lang="en-US" b="0" i="0" baseline="0" smtClean="0">
                    <a:latin typeface="Cambria Math" panose="02040503050406030204" pitchFamily="18" charset="0"/>
                  </a:rPr>
                  <a:t>1/3</a:t>
                </a:r>
                <a:r>
                  <a:rPr lang="en-US" dirty="0" smtClean="0"/>
                  <a:t> is represented as 0.333… in base 10. Similar problems</a:t>
                </a:r>
                <a:r>
                  <a:rPr lang="en-US" baseline="0" dirty="0" smtClean="0"/>
                  <a:t> show up in base 2 just not one’s we’re used to.</a:t>
                </a:r>
              </a:p>
              <a:p>
                <a:endParaRPr lang="en-US" baseline="0" dirty="0" smtClean="0"/>
              </a:p>
              <a:p>
                <a:r>
                  <a:rPr lang="en-US" baseline="0" dirty="0" smtClean="0"/>
                  <a:t>The other interesting property is that of unique representation of decimal numbers. While floating point numbers can represent a ton of precision, it can only uniquely represent about 7 decimal digits. We have precision beyond that it’s just we won’t be able to represent all numbers that require 8 digits.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298759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taken a look at the underlying</a:t>
            </a:r>
            <a:r>
              <a:rPr lang="en-US" baseline="0" dirty="0" smtClean="0"/>
              <a:t> structure of floating point numbers we can take a look at how it breaks our geometry calculations. This is a random collection of things we’ve already seen and had to deal with so far but now we can learn why.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129983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place to start is to look at what happens when</a:t>
            </a:r>
            <a:r>
              <a:rPr lang="en-US" baseline="0" dirty="0" smtClean="0"/>
              <a:t> we try to represent a point. To give some spatial meaning to this think of the number lines as defining a uniform grid (due to the limited precision of floats). If we try to define a point on this grid it’ll have to snap to the nearest value, causing some loss of information.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656427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 case doesn’t actually come up much</a:t>
            </a:r>
            <a:r>
              <a:rPr lang="en-US" baseline="0" dirty="0" smtClean="0"/>
              <a:t> directly as it’s effectively when we load decimal values into floating point registers. If we ignore this issue and we assume we’re always working with grid aligned values do more issues show up? But of course!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975960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example to think</a:t>
            </a:r>
            <a:r>
              <a:rPr lang="en-US" baseline="0" dirty="0" smtClean="0"/>
              <a:t> of is walking a line segment where both end points have exact floating point representations. Note that every possible value between the two points is not actually on the floating point grid. Any in-between value we try to compute will not be on the original line!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96888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common example is the intersection point of two lines. This scenario is even more likely to not have an</a:t>
            </a:r>
            <a:r>
              <a:rPr lang="en-US" baseline="0" dirty="0" smtClean="0"/>
              <a:t> answer that lies on the number grid.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280806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step back and think,</a:t>
            </a:r>
            <a:r>
              <a:rPr lang="en-US" baseline="0" dirty="0" smtClean="0"/>
              <a:t> is it correct to think of the floating point number line as a uniform grid? How might we determine this? With integers it makes sense to define a grid where the value between 0 and 1 is 1, between 1 and 2 is 1 and so on. Is this true for floats? Is the distance between two floats constant (uniform) or not?</a:t>
            </a:r>
          </a:p>
          <a:p>
            <a:endParaRPr lang="en-US" baseline="0" dirty="0" smtClean="0"/>
          </a:p>
          <a:p>
            <a:r>
              <a:rPr lang="en-US" baseline="0" dirty="0" smtClean="0"/>
              <a:t>Well there’s a neat trick that you can do to find the closest float to another. All floating point numbers (positive) increase with their binary representation. We can simply convert our floating point number to an integer, add 1, and convert it back to determine the nearest neighbor. We can do the opposite (find the difference between the two integer representations) to measure what is known as </a:t>
            </a:r>
            <a:r>
              <a:rPr lang="en-US" baseline="0" dirty="0" err="1" smtClean="0"/>
              <a:t>ulps</a:t>
            </a:r>
            <a:r>
              <a:rPr lang="en-US" baseline="0" dirty="0" smtClean="0"/>
              <a:t> or units in the last place. This is one measure of how close two floating point numbers are.</a:t>
            </a:r>
          </a:p>
          <a:p>
            <a:endParaRPr lang="en-US" baseline="0" dirty="0" smtClean="0"/>
          </a:p>
          <a:p>
            <a:r>
              <a:rPr lang="en-US" baseline="0" dirty="0" smtClean="0"/>
              <a:t>If we do this we can see how the epsilon between the nearest number changes as we move over the number line. It should be obvious now that the distance between two floats is anything but constant. In fact at a certain point we are no longer able to represent units of less than 1 (at around 8 million).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202346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does this irregular</a:t>
            </a:r>
            <a:r>
              <a:rPr lang="en-US" baseline="0" dirty="0" smtClean="0"/>
              <a:t> spacing mean for our visual representation? Well in 1-d it means we just have a set of non-uniformly spaced points. The real important one to think about is the 2d grid. The 2d grid is a non-uniform grid that is denser near the origin and gets larger the further away we go.</a:t>
            </a:r>
          </a:p>
          <a:p>
            <a:endParaRPr lang="en-US" baseline="0" dirty="0" smtClean="0"/>
          </a:p>
          <a:p>
            <a:r>
              <a:rPr lang="en-US" baseline="0" dirty="0" smtClean="0"/>
              <a:t>With this information we need to investigate our previous examples to see what this changes!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161029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you ever stopped to wonder why various floating point operations break?</a:t>
            </a:r>
            <a:r>
              <a:rPr lang="en-US" baseline="0" dirty="0" smtClean="0"/>
              <a:t> For instance, why do we need an epsilon with point vs. plane? It might make a bit of intuitive sense that it’s really hard to get a point to be exactly on the plane, but is the reason even deeper than this?</a:t>
            </a:r>
          </a:p>
          <a:p>
            <a:endParaRPr lang="en-US" baseline="0" dirty="0" smtClean="0"/>
          </a:p>
          <a:p>
            <a:r>
              <a:rPr lang="en-US" baseline="0" dirty="0" smtClean="0"/>
              <a:t>To show this I first need to go into how floating point numbers work and some of the ramifications of this behavior.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ray is simple to see that the further away we move the worse results can get. We might still get lucky and have</a:t>
            </a:r>
            <a:r>
              <a:rPr lang="en-US" baseline="0" dirty="0" smtClean="0"/>
              <a:t> several values line up on the grid even very far away, but it’s much less likely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3696979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interesting case to look at is the intersection of two lines</a:t>
            </a:r>
            <a:r>
              <a:rPr lang="en-US" baseline="0" dirty="0" smtClean="0"/>
              <a:t>. If we look at the left two set of lines we’ll see that the result is a little ways off from where it should be, however if we look at the right set of lines we’ll see that the result is incredibly far away. In fact, this is a degenerate result and we get back one of our input points!</a:t>
            </a:r>
          </a:p>
          <a:p>
            <a:endParaRPr lang="en-US" baseline="0" dirty="0" smtClean="0"/>
          </a:p>
          <a:p>
            <a:r>
              <a:rPr lang="en-US" baseline="0" dirty="0" smtClean="0"/>
              <a:t>This brings us to the conclusion that the same set of data can produce a very different result depending on where it lines up on the grid! This is one reason why many geometry tests first translate to one object’s local coordinate frames and perform the test there so they can make use of the precision near the origin.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1467939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easiest examples</a:t>
                </a:r>
                <a:r>
                  <a:rPr lang="en-US" baseline="0" dirty="0" smtClean="0"/>
                  <a:t> to look at involve planes and lines. In particular if we look at ray plane we’ll see that the computed intersection point is often not on the number grid and must be snapped. This is the primary reason why we will never get an actual coplanar result. That being said, the same ray can produce a point that ends up on different sides of the plane depending on how it snaps. This can cause tons of problems in any algorithm that needs to have consistent results.</a:t>
                </a:r>
              </a:p>
              <a:p>
                <a:endParaRPr lang="en-US" baseline="0" dirty="0" smtClean="0"/>
              </a:p>
              <a:p>
                <a:r>
                  <a:rPr lang="en-US" baseline="0" dirty="0" smtClean="0"/>
                  <a:t>Technically the snapping is a lot worse than it seems here. First we actually have a non-uniform grid, but even worse we have a second grid for </a:t>
                </a:r>
                <a14:m>
                  <m:oMath xmlns:m="http://schemas.openxmlformats.org/officeDocument/2006/math">
                    <m:r>
                      <a:rPr lang="en-US" b="0" i="1" baseline="0" smtClean="0">
                        <a:latin typeface="Cambria Math" panose="02040503050406030204" pitchFamily="18" charset="0"/>
                      </a:rPr>
                      <m:t>𝑡</m:t>
                    </m:r>
                  </m:oMath>
                </a14:m>
                <a:r>
                  <a:rPr lang="en-US" dirty="0" smtClean="0"/>
                  <a:t>. Remember </a:t>
                </a:r>
                <a14:m>
                  <m:oMath xmlns:m="http://schemas.openxmlformats.org/officeDocument/2006/math">
                    <m:r>
                      <a:rPr lang="en-US" b="0" i="1" smtClean="0">
                        <a:latin typeface="Cambria Math" panose="02040503050406030204" pitchFamily="18" charset="0"/>
                      </a:rPr>
                      <m:t>𝑡</m:t>
                    </m:r>
                  </m:oMath>
                </a14:m>
                <a:r>
                  <a:rPr lang="en-US" dirty="0" smtClean="0"/>
                  <a:t> is based upon the</a:t>
                </a:r>
                <a:r>
                  <a:rPr lang="en-US" baseline="0" dirty="0" smtClean="0"/>
                  <a:t> distance from the ray’s start meaning that it’s another grid that will get snapped differently.</a:t>
                </a:r>
                <a:endParaRPr lang="en-US" dirty="0"/>
              </a:p>
            </p:txBody>
          </p:sp>
        </mc:Choice>
        <mc:Fallback xmlns="">
          <p:sp>
            <p:nvSpPr>
              <p:cNvPr id="3" name="Notes Placeholder 2"/>
              <p:cNvSpPr>
                <a:spLocks noGrp="1"/>
              </p:cNvSpPr>
              <p:nvPr>
                <p:ph type="body" idx="1"/>
              </p:nvPr>
            </p:nvSpPr>
            <p:spPr/>
            <p:txBody>
              <a:bodyPr/>
              <a:lstStyle/>
              <a:p>
                <a:r>
                  <a:rPr lang="en-US" dirty="0" smtClean="0"/>
                  <a:t>The easiest examples</a:t>
                </a:r>
                <a:r>
                  <a:rPr lang="en-US" baseline="0" dirty="0" smtClean="0"/>
                  <a:t> to look at involve planes and lines. In particular if we look at ray plane we’ll see that the computed intersection point is often not on the number grid and must be snapped. This is the primary reason why we will never get an actual coplanar result. That being said, the same ray can produce a point that ends up on different sides of the plane depending on how it snaps. This can cause tons of problems in any algorithm that needs to have consistent results.</a:t>
                </a:r>
              </a:p>
              <a:p>
                <a:endParaRPr lang="en-US" baseline="0" dirty="0" smtClean="0"/>
              </a:p>
              <a:p>
                <a:r>
                  <a:rPr lang="en-US" baseline="0" dirty="0" smtClean="0"/>
                  <a:t>Technically the snapping is a lot worse than it seems here. First we actually have a non-uniform grid, but even worse we have a second grid for </a:t>
                </a:r>
                <a:r>
                  <a:rPr lang="en-US" b="0" i="0" baseline="0" smtClean="0">
                    <a:latin typeface="Cambria Math" panose="02040503050406030204" pitchFamily="18" charset="0"/>
                  </a:rPr>
                  <a:t>𝑡</a:t>
                </a:r>
                <a:r>
                  <a:rPr lang="en-US" dirty="0" smtClean="0"/>
                  <a:t>. Remember </a:t>
                </a:r>
                <a:r>
                  <a:rPr lang="en-US" b="0" i="0" smtClean="0">
                    <a:latin typeface="Cambria Math" panose="02040503050406030204" pitchFamily="18" charset="0"/>
                  </a:rPr>
                  <a:t>𝑡</a:t>
                </a:r>
                <a:r>
                  <a:rPr lang="en-US" dirty="0" smtClean="0"/>
                  <a:t> is based upon the</a:t>
                </a:r>
                <a:r>
                  <a:rPr lang="en-US" baseline="0" dirty="0" smtClean="0"/>
                  <a:t> distance from the ray’s start meaning that it’s another grid that will get snapped differently.</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254298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common example of numerical robustness issues is polygon</a:t>
            </a:r>
            <a:r>
              <a:rPr lang="en-US" baseline="0" dirty="0" smtClean="0"/>
              <a:t> splitting.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3074519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split a polygon we end up doing the same operation as ray vs. plane so we will get the same thing happening. In this case not only does our polygon deform slightly (no real way around this) but we end up with both polygons crossing the plane. This means any test that needs consistent results (</a:t>
            </a:r>
            <a:r>
              <a:rPr lang="en-US" baseline="0" dirty="0" err="1" smtClean="0"/>
              <a:t>bsp</a:t>
            </a:r>
            <a:r>
              <a:rPr lang="en-US" baseline="0" dirty="0" smtClean="0"/>
              <a:t> tree </a:t>
            </a:r>
            <a:r>
              <a:rPr lang="en-US" baseline="0" dirty="0" err="1" smtClean="0"/>
              <a:t>raycasting</a:t>
            </a:r>
            <a:r>
              <a:rPr lang="en-US" baseline="0" dirty="0" smtClean="0"/>
              <a:t>) will not test polygons correctly.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1349974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we’ve already seen, the way to deal with this issue is to work with</a:t>
            </a:r>
            <a:r>
              <a:rPr lang="en-US" baseline="0" dirty="0" smtClean="0"/>
              <a:t> thick planes. Thick planes make it so that any points that happen to be snapped to the floating point grid all get classified as coplanar. With this classification will be consistent and all expected invariants will hold true.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3454198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not all problems can be solved by thick planes (basically epsilons). The other common problem</a:t>
            </a:r>
            <a:r>
              <a:rPr lang="en-US" baseline="0" dirty="0" smtClean="0"/>
              <a:t> is caused by calculations that should be shared but are not.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3624596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One such problem is when splitting</a:t>
                </a:r>
                <a:r>
                  <a:rPr lang="en-US" baseline="0" dirty="0" smtClean="0"/>
                  <a:t> triangles. Commonly two triangles share an edge, but as both triangles are counter-clockwise ordered we’ll traverse their shared edge in different orders (from A to B vs. B to A). While this might not seem like much of a problem it can cause minor differences numerically. These differences can cause the same line to produce two value that snap differently which can cause small gaps to open up in the mesh. While using a thick plane guarantees that the plane’s invariant holds, it doesn’t fix this problem.</a:t>
                </a:r>
              </a:p>
              <a:p>
                <a:endParaRPr lang="en-US" baseline="0" dirty="0" smtClean="0"/>
              </a:p>
              <a:p>
                <a:r>
                  <a:rPr lang="en-US" baseline="0" dirty="0" smtClean="0"/>
                  <a:t>The root problem shows up from the ray vs. plane equation: </a:t>
                </a: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r>
                          <a:rPr lang="en-US" b="0" i="1" baseline="0" dirty="0" smtClean="0">
                            <a:latin typeface="Cambria Math" panose="02040503050406030204" pitchFamily="18" charset="0"/>
                          </a:rPr>
                          <m:t>∙</m:t>
                        </m:r>
                        <m:d>
                          <m:dPr>
                            <m:ctrlPr>
                              <a:rPr lang="en-US" b="0" i="1" baseline="0" dirty="0" smtClean="0">
                                <a:latin typeface="Cambria Math" panose="02040503050406030204" pitchFamily="18" charset="0"/>
                              </a:rPr>
                            </m:ctrlPr>
                          </m:dPr>
                          <m:e>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0</m:t>
                                </m:r>
                              </m:sub>
                            </m:sSub>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𝑠</m:t>
                                    </m:r>
                                  </m:e>
                                  <m:sub>
                                    <m:r>
                                      <a:rPr lang="en-US" b="0" i="1" baseline="0" smtClean="0">
                                        <a:latin typeface="Cambria Math" panose="02040503050406030204" pitchFamily="18" charset="0"/>
                                      </a:rPr>
                                      <m:t>𝑟</m:t>
                                    </m:r>
                                  </m:sub>
                                </m:sSub>
                              </m:e>
                            </m:acc>
                          </m:e>
                        </m:d>
                      </m:num>
                      <m:den>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𝑑</m:t>
                            </m:r>
                          </m:e>
                        </m:acc>
                      </m:den>
                    </m:f>
                  </m:oMath>
                </a14:m>
                <a:r>
                  <a:rPr lang="en-US" dirty="0" smtClean="0"/>
                  <a:t>. In this equation we have two differences</a:t>
                </a:r>
                <a:r>
                  <a:rPr lang="en-US" baseline="0" dirty="0" smtClean="0"/>
                  <a:t>: one is that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𝑑</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𝐴</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𝐵</m:t>
                        </m:r>
                      </m:e>
                    </m:acc>
                  </m:oMath>
                </a14:m>
                <a:r>
                  <a:rPr lang="en-US" dirty="0" smtClean="0"/>
                  <a:t> instead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𝐴</m:t>
                        </m:r>
                      </m:e>
                    </m:acc>
                  </m:oMath>
                </a14:m>
                <a:r>
                  <a:rPr lang="en-US" dirty="0" smtClean="0"/>
                  <a:t>. The other</a:t>
                </a:r>
                <a:r>
                  <a:rPr lang="en-US" baseline="0" dirty="0" smtClean="0"/>
                  <a:t> is that </a:t>
                </a:r>
                <a14:m>
                  <m:oMath xmlns:m="http://schemas.openxmlformats.org/officeDocument/2006/math">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𝑠</m:t>
                            </m:r>
                          </m:e>
                        </m:acc>
                      </m:e>
                      <m:sub>
                        <m:r>
                          <a:rPr lang="en-US" b="0" i="1" baseline="0" smtClean="0">
                            <a:latin typeface="Cambria Math" panose="02040503050406030204" pitchFamily="18" charset="0"/>
                          </a:rPr>
                          <m:t>𝑟</m:t>
                        </m:r>
                      </m:sub>
                    </m:sSub>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𝐴</m:t>
                        </m:r>
                      </m:e>
                    </m:acc>
                  </m:oMath>
                </a14:m>
                <a:r>
                  <a:rPr lang="en-US" dirty="0" smtClean="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oMath>
                </a14:m>
                <a:r>
                  <a:rPr lang="en-US" dirty="0" smtClean="0"/>
                  <a:t>. It’s not</a:t>
                </a:r>
                <a:r>
                  <a:rPr lang="en-US" baseline="0" dirty="0" smtClean="0"/>
                  <a:t> too hard to craft a small example where different t-values are computed.</a:t>
                </a:r>
              </a:p>
              <a:p>
                <a:r>
                  <a:rPr lang="en-US" baseline="0" dirty="0" smtClean="0"/>
                  <a:t>The only real solution here is to guarantee a consistent edge ordering for tests.</a:t>
                </a:r>
                <a:endParaRPr lang="en-US" dirty="0"/>
              </a:p>
            </p:txBody>
          </p:sp>
        </mc:Choice>
        <mc:Fallback xmlns="">
          <p:sp>
            <p:nvSpPr>
              <p:cNvPr id="3" name="Notes Placeholder 2"/>
              <p:cNvSpPr>
                <a:spLocks noGrp="1"/>
              </p:cNvSpPr>
              <p:nvPr>
                <p:ph type="body" idx="1"/>
              </p:nvPr>
            </p:nvSpPr>
            <p:spPr/>
            <p:txBody>
              <a:bodyPr/>
              <a:lstStyle/>
              <a:p>
                <a:r>
                  <a:rPr lang="en-US" dirty="0" smtClean="0"/>
                  <a:t>One such problem is when splitting</a:t>
                </a:r>
                <a:r>
                  <a:rPr lang="en-US" baseline="0" dirty="0" smtClean="0"/>
                  <a:t> triangles. Commonly two triangles share an edge, but as both triangles are counter-clockwise ordered we’ll traverse their shared edge in different orders (from A to B vs. B to A). While this might not seem like much of a problem it can cause minor differences numerically. These differences can cause the same line to produce two value that snap differently which can cause small gaps to open up in the mesh. While using a thick plane guarantees that the plane’s invariant holds, it doesn’t fix this problem.</a:t>
                </a:r>
              </a:p>
              <a:p>
                <a:endParaRPr lang="en-US" baseline="0" dirty="0" smtClean="0"/>
              </a:p>
              <a:p>
                <a:r>
                  <a:rPr lang="en-US" baseline="0" dirty="0" smtClean="0"/>
                  <a:t>The root problem shows up from the ray vs. plane equation: </a:t>
                </a:r>
                <a:r>
                  <a:rPr lang="en-US" b="0" i="0" baseline="0" smtClean="0">
                    <a:latin typeface="Cambria Math" panose="02040503050406030204" pitchFamily="18" charset="0"/>
                  </a:rPr>
                  <a:t>𝑡=(𝑛 ⃗</a:t>
                </a:r>
                <a:r>
                  <a:rPr lang="en-US" b="0" i="0" baseline="0" dirty="0" smtClean="0">
                    <a:latin typeface="Cambria Math" panose="02040503050406030204" pitchFamily="18" charset="0"/>
                  </a:rPr>
                  <a:t>∙(</a:t>
                </a:r>
                <a:r>
                  <a:rPr lang="en-US" b="0" i="0" baseline="0" smtClean="0">
                    <a:latin typeface="Cambria Math" panose="02040503050406030204" pitchFamily="18" charset="0"/>
                  </a:rPr>
                  <a:t>𝑝 ⃗_0−(𝑠_𝑟 ) ⃗ ))/(𝑛 ⃗∙𝑑 ⃗ )</a:t>
                </a:r>
                <a:r>
                  <a:rPr lang="en-US" dirty="0" smtClean="0"/>
                  <a:t>. In this equation we have two differences</a:t>
                </a:r>
                <a:r>
                  <a:rPr lang="en-US" baseline="0" dirty="0" smtClean="0"/>
                  <a:t>: one is that </a:t>
                </a:r>
                <a:r>
                  <a:rPr lang="en-US" b="0" i="0" baseline="0" smtClean="0">
                    <a:latin typeface="Cambria Math" panose="02040503050406030204" pitchFamily="18" charset="0"/>
                  </a:rPr>
                  <a:t>𝑑 ⃗</a:t>
                </a:r>
                <a:r>
                  <a:rPr lang="en-US" b="0" i="0" baseline="0" dirty="0" smtClean="0">
                    <a:latin typeface="Cambria Math" panose="02040503050406030204" pitchFamily="18" charset="0"/>
                  </a:rPr>
                  <a:t>=𝐴 ⃗−𝐵 ⃗</a:t>
                </a:r>
                <a:r>
                  <a:rPr lang="en-US" dirty="0" smtClean="0"/>
                  <a:t> instead of </a:t>
                </a:r>
                <a:r>
                  <a:rPr lang="en-US" b="0" i="0" smtClean="0">
                    <a:latin typeface="Cambria Math" panose="02040503050406030204" pitchFamily="18" charset="0"/>
                  </a:rPr>
                  <a:t>𝑑 ⃗</a:t>
                </a:r>
                <a:r>
                  <a:rPr lang="en-US" b="0" i="0" dirty="0" smtClean="0">
                    <a:latin typeface="Cambria Math" panose="02040503050406030204" pitchFamily="18" charset="0"/>
                  </a:rPr>
                  <a:t>=𝐵 ⃗−𝐴 ⃗</a:t>
                </a:r>
                <a:r>
                  <a:rPr lang="en-US" dirty="0" smtClean="0"/>
                  <a:t>. The other</a:t>
                </a:r>
                <a:r>
                  <a:rPr lang="en-US" baseline="0" dirty="0" smtClean="0"/>
                  <a:t> is that </a:t>
                </a:r>
                <a:r>
                  <a:rPr lang="en-US" b="0" i="0" baseline="0" smtClean="0">
                    <a:latin typeface="Cambria Math" panose="02040503050406030204" pitchFamily="18" charset="0"/>
                  </a:rPr>
                  <a:t>𝑠 ⃗_𝑟=𝐴 ⃗</a:t>
                </a:r>
                <a:r>
                  <a:rPr lang="en-US" dirty="0" smtClean="0"/>
                  <a:t> or </a:t>
                </a:r>
                <a:r>
                  <a:rPr lang="en-US" b="0" i="0" smtClean="0">
                    <a:latin typeface="Cambria Math" panose="02040503050406030204" pitchFamily="18" charset="0"/>
                  </a:rPr>
                  <a:t>𝑠 ⃗</a:t>
                </a:r>
                <a:r>
                  <a:rPr lang="en-US" b="0" i="0" dirty="0" smtClean="0">
                    <a:latin typeface="Cambria Math" panose="02040503050406030204" pitchFamily="18" charset="0"/>
                  </a:rPr>
                  <a:t>_𝑟=𝐵 ⃗</a:t>
                </a:r>
                <a:r>
                  <a:rPr lang="en-US" dirty="0" smtClean="0"/>
                  <a:t>. It’s not</a:t>
                </a:r>
                <a:r>
                  <a:rPr lang="en-US" baseline="0" dirty="0" smtClean="0"/>
                  <a:t> too hard to craft a small example where different t-values are computed.</a:t>
                </a:r>
              </a:p>
              <a:p>
                <a:r>
                  <a:rPr lang="en-US" baseline="0" dirty="0" smtClean="0"/>
                  <a:t>The only real solution here is to guarantee a consistent edge ordering for tests.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3111479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fun example we’ve seen is determining</a:t>
            </a:r>
            <a:r>
              <a:rPr lang="en-US" baseline="0" dirty="0" smtClean="0"/>
              <a:t> if a ray hits a triangle. By bizarre chance we can have a ray that goes through a triangle’s edge that returns false to both triangles. This is also due to the winding order difference of the edges. One solution is to use fat objects, for instance we used a fattened triangle to deal with this (expanding the barycentric range check).</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241894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Another fun one I ran into that I haven’t really seen in literature</a:t>
                </a:r>
                <a:r>
                  <a:rPr lang="en-US" baseline="0" dirty="0" smtClean="0"/>
                  <a:t> is sphere expansion. When validating my results for assignment 2 I found that occasionally a point wasn’t quite within the sphere even though I just expanded it to contain that point. The difference was only somewhere around </a:t>
                </a:r>
                <a14:m>
                  <m:oMath xmlns:m="http://schemas.openxmlformats.org/officeDocument/2006/math">
                    <m:r>
                      <a:rPr lang="en-US" b="0" i="1" baseline="0" smtClean="0">
                        <a:latin typeface="Cambria Math" panose="02040503050406030204" pitchFamily="18" charset="0"/>
                      </a:rPr>
                      <m:t>1</m:t>
                    </m:r>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𝑒</m:t>
                        </m:r>
                      </m:e>
                      <m:sup>
                        <m:r>
                          <a:rPr lang="en-US" b="0" i="1" baseline="0" smtClean="0">
                            <a:latin typeface="Cambria Math" panose="02040503050406030204" pitchFamily="18" charset="0"/>
                          </a:rPr>
                          <m:t>−6</m:t>
                        </m:r>
                      </m:sup>
                    </m:sSup>
                  </m:oMath>
                </a14:m>
                <a:r>
                  <a:rPr lang="en-US" dirty="0" smtClean="0"/>
                  <a:t> but it was still there. This could cause problems if you’re trying to create a tight bounding sphere to contain</a:t>
                </a:r>
                <a:r>
                  <a:rPr lang="en-US" baseline="0" dirty="0" smtClean="0"/>
                  <a:t> your object (but likely only small visual artifacts).</a:t>
                </a:r>
                <a:endParaRPr lang="en-US" dirty="0"/>
              </a:p>
            </p:txBody>
          </p:sp>
        </mc:Choice>
        <mc:Fallback xmlns="">
          <p:sp>
            <p:nvSpPr>
              <p:cNvPr id="3" name="Notes Placeholder 2"/>
              <p:cNvSpPr>
                <a:spLocks noGrp="1"/>
              </p:cNvSpPr>
              <p:nvPr>
                <p:ph type="body" idx="1"/>
              </p:nvPr>
            </p:nvSpPr>
            <p:spPr/>
            <p:txBody>
              <a:bodyPr/>
              <a:lstStyle/>
              <a:p>
                <a:r>
                  <a:rPr lang="en-US" dirty="0" smtClean="0"/>
                  <a:t>Another fun one I ran into that I haven’t really seen in literature</a:t>
                </a:r>
                <a:r>
                  <a:rPr lang="en-US" baseline="0" dirty="0" smtClean="0"/>
                  <a:t> is sphere expansion. When validating my results for assignment 2 I found that occasionally a point wasn’t quite within the sphere even though I just expanded it to contain that point. The difference was only somewhere around </a:t>
                </a:r>
                <a:r>
                  <a:rPr lang="en-US" b="0" i="0" baseline="0" smtClean="0">
                    <a:latin typeface="Cambria Math" panose="02040503050406030204" pitchFamily="18" charset="0"/>
                  </a:rPr>
                  <a:t>1𝑒^(−6)</a:t>
                </a:r>
                <a:r>
                  <a:rPr lang="en-US" dirty="0" smtClean="0"/>
                  <a:t> but it was still there. This could cause problems if you’re trying to create a tight bounding sphere to contain</a:t>
                </a:r>
                <a:r>
                  <a:rPr lang="en-US" baseline="0" dirty="0" smtClean="0"/>
                  <a:t> your object (but likely only small visual artifacts).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51320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We’ve probably</a:t>
                </a:r>
                <a:r>
                  <a:rPr lang="en-US" baseline="0" dirty="0" smtClean="0"/>
                  <a:t> all seen the iee754 standard for 32 bit floats before. We use 32 bits to represent 3 different parts, the sign, exponent and fraction (often incorrectly called the mantissa).</a:t>
                </a:r>
              </a:p>
              <a:p>
                <a:r>
                  <a:rPr lang="en-US" baseline="0" dirty="0" smtClean="0"/>
                  <a:t>With these bits we can represent a number in any base as: </a:t>
                </a:r>
                <a14:m>
                  <m:oMath xmlns:m="http://schemas.openxmlformats.org/officeDocument/2006/math">
                    <m:sSup>
                      <m:sSupPr>
                        <m:ctrlPr>
                          <a:rPr lang="en-US" b="0" i="1" baseline="0" smtClean="0">
                            <a:latin typeface="Cambria Math" panose="02040503050406030204" pitchFamily="18" charset="0"/>
                          </a:rPr>
                        </m:ctrlPr>
                      </m:sSupPr>
                      <m:e>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−1</m:t>
                            </m:r>
                          </m:e>
                        </m:d>
                      </m:e>
                      <m:sup>
                        <m:r>
                          <a:rPr lang="en-US" b="0" i="1" baseline="0" smtClean="0">
                            <a:latin typeface="Cambria Math" panose="02040503050406030204" pitchFamily="18" charset="0"/>
                          </a:rPr>
                          <m:t>𝑠𝑖𝑔𝑛</m:t>
                        </m:r>
                      </m:sup>
                    </m:sSup>
                    <m:r>
                      <a:rPr lang="en-US" b="0" i="1" baseline="0" smtClean="0">
                        <a:latin typeface="Cambria Math" panose="02040503050406030204" pitchFamily="18" charset="0"/>
                      </a:rPr>
                      <m:t>∗</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1.</m:t>
                        </m:r>
                        <m:r>
                          <a:rPr lang="en-US" b="0" i="1" baseline="0" smtClean="0">
                            <a:latin typeface="Cambria Math" panose="02040503050406030204" pitchFamily="18" charset="0"/>
                          </a:rPr>
                          <m:t>𝑓𝑟𝑎𝑐𝑡𝑖𝑜𝑛</m:t>
                        </m:r>
                      </m:e>
                    </m:d>
                    <m:r>
                      <a:rPr lang="en-US" b="0" i="1" baseline="0" smtClean="0">
                        <a:latin typeface="Cambria Math" panose="02040503050406030204" pitchFamily="18" charset="0"/>
                      </a:rPr>
                      <m:t>∗</m:t>
                    </m:r>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𝐵</m:t>
                        </m:r>
                      </m:e>
                      <m:sup>
                        <m:r>
                          <a:rPr lang="en-US" b="0" i="1" baseline="0" smtClean="0">
                            <a:latin typeface="Cambria Math" panose="02040503050406030204" pitchFamily="18" charset="0"/>
                          </a:rPr>
                          <m:t>𝑒𝑥𝑝𝑜𝑛𝑒𝑛𝑡</m:t>
                        </m:r>
                        <m:r>
                          <a:rPr lang="en-US" b="0" i="1" baseline="0" smtClean="0">
                            <a:latin typeface="Cambria Math" panose="02040503050406030204" pitchFamily="18" charset="0"/>
                          </a:rPr>
                          <m:t>−127</m:t>
                        </m:r>
                      </m:sup>
                    </m:sSup>
                  </m:oMath>
                </a14:m>
                <a:r>
                  <a:rPr lang="en-US" dirty="0" smtClean="0"/>
                  <a:t> where </a:t>
                </a:r>
                <a14:m>
                  <m:oMath xmlns:m="http://schemas.openxmlformats.org/officeDocument/2006/math">
                    <m:r>
                      <a:rPr lang="en-US" b="0" i="1" smtClean="0">
                        <a:latin typeface="Cambria Math" panose="02040503050406030204" pitchFamily="18" charset="0"/>
                      </a:rPr>
                      <m:t>𝐵</m:t>
                    </m:r>
                  </m:oMath>
                </a14:m>
                <a:r>
                  <a:rPr lang="en-US" dirty="0" smtClean="0"/>
                  <a:t> is the target base. Note here the implicit 1 in the fraction (which isn’t always there but for simplicity let’s assume so). As we can use</a:t>
                </a:r>
                <a:r>
                  <a:rPr lang="en-US" baseline="0" dirty="0" smtClean="0"/>
                  <a:t> any base I’ll be using base 10 for most examples as it makes understanding the math significantly easier.</a:t>
                </a:r>
                <a:endParaRPr lang="en-US" dirty="0"/>
              </a:p>
            </p:txBody>
          </p:sp>
        </mc:Choice>
        <mc:Fallback xmlns="">
          <p:sp>
            <p:nvSpPr>
              <p:cNvPr id="3" name="Notes Placeholder 2"/>
              <p:cNvSpPr>
                <a:spLocks noGrp="1"/>
              </p:cNvSpPr>
              <p:nvPr>
                <p:ph type="body" idx="1"/>
              </p:nvPr>
            </p:nvSpPr>
            <p:spPr/>
            <p:txBody>
              <a:bodyPr/>
              <a:lstStyle/>
              <a:p>
                <a:r>
                  <a:rPr lang="en-US" dirty="0" smtClean="0"/>
                  <a:t>We’ve probably</a:t>
                </a:r>
                <a:r>
                  <a:rPr lang="en-US" baseline="0" dirty="0" smtClean="0"/>
                  <a:t> all seen the iee754 standard for 32 bit floats before. We use 32 bits to represent 3 different parts, the sign, exponent and fraction (often called the mantissa).</a:t>
                </a:r>
              </a:p>
              <a:p>
                <a:r>
                  <a:rPr lang="en-US" baseline="0" dirty="0" smtClean="0"/>
                  <a:t>With these bits we can represent a number in any base as: </a:t>
                </a:r>
                <a:r>
                  <a:rPr lang="en-US" b="0" i="0" baseline="0" smtClean="0">
                    <a:latin typeface="Cambria Math" panose="02040503050406030204" pitchFamily="18" charset="0"/>
                  </a:rPr>
                  <a:t>(−1)^𝑠𝑖𝑔𝑛∗(1.𝑓𝑟𝑎𝑐𝑡𝑖𝑜𝑛)∗𝐵^(𝑒𝑥𝑝𝑜𝑛𝑒𝑛𝑡−127)</a:t>
                </a:r>
                <a:r>
                  <a:rPr lang="en-US" dirty="0" smtClean="0"/>
                  <a:t> where </a:t>
                </a:r>
                <a:r>
                  <a:rPr lang="en-US" b="0" i="0" smtClean="0">
                    <a:latin typeface="Cambria Math" panose="02040503050406030204" pitchFamily="18" charset="0"/>
                  </a:rPr>
                  <a:t>𝐵</a:t>
                </a:r>
                <a:r>
                  <a:rPr lang="en-US" dirty="0" smtClean="0"/>
                  <a:t> is the target base. Note here the implicit 1 in the fraction (which isn’t always there but for simplicity let’s assume so). As we can use</a:t>
                </a:r>
                <a:r>
                  <a:rPr lang="en-US" baseline="0" dirty="0" smtClean="0"/>
                  <a:t> any base I’ll be using base 10 for most examples as it makes understanding the math significantly easier.</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540411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now seen how most operations</a:t>
            </a:r>
            <a:r>
              <a:rPr lang="en-US" baseline="0" dirty="0" smtClean="0"/>
              <a:t> need some kind of an epsilon, but how do we know what epsilon to choose? To determine what’s a good epsilon we need to determine how we could even compare two numbers for equality.</a:t>
            </a:r>
          </a:p>
          <a:p>
            <a:endParaRPr lang="en-US" baseline="0" dirty="0" smtClean="0"/>
          </a:p>
          <a:p>
            <a:r>
              <a:rPr lang="en-US" baseline="0" dirty="0" smtClean="0"/>
              <a:t>It should be obvious by now that directly comparing for equality is bad. As we’ve seen from all of the arithmetic properties we’ve assumed, to the approximations in geometry calculations, we’ll almost never get an exact comparison of results. This leads us to checking to see if they’re close enough somehow.</a:t>
            </a:r>
          </a:p>
        </p:txBody>
      </p:sp>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3383521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leads us to write a very simple test to determine if the difference between are two numbers is below some threshold.</a:t>
            </a:r>
            <a:r>
              <a:rPr lang="en-US" baseline="0" dirty="0" smtClean="0"/>
              <a:t> What threshold should we use though? We could pick some small number that’ll deal with most cases like 0.0001. We could also use the already defined machine epsilon of floating point numbers…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4292751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immediately raise a red flag. Remember in the epsilon table where large numbers (like</a:t>
            </a:r>
            <a:r>
              <a:rPr lang="en-US" baseline="0" dirty="0" smtClean="0"/>
              <a:t> 1,000,000) can’t even represent a difference that small? This should immediately lead us to realize that epsilon is actually dependent somehow on the size of our numbers.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1703362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common method to make a relative tolerance is to scale the machine epsilon (or some other small epsilon) by the largest input number. Unfortunately this doesn’t work for everything…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870293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Unfortunately the relative tolerance has one major flaw.</a:t>
                </a:r>
                <a:r>
                  <a:rPr lang="en-US" baseline="0" dirty="0" smtClean="0"/>
                  <a:t> It’s very common to write a test that doesn’t check if </a:t>
                </a:r>
                <a14:m>
                  <m:oMath xmlns:m="http://schemas.openxmlformats.org/officeDocument/2006/math">
                    <m:r>
                      <a:rPr lang="en-US" b="0" i="1" baseline="0" smtClean="0">
                        <a:latin typeface="Cambria Math" panose="02040503050406030204" pitchFamily="18" charset="0"/>
                      </a:rPr>
                      <m:t>𝑎</m:t>
                    </m:r>
                    <m:r>
                      <a:rPr lang="en-US" b="0" i="1" baseline="0" smtClean="0">
                        <a:latin typeface="Cambria Math" panose="02040503050406030204" pitchFamily="18" charset="0"/>
                      </a:rPr>
                      <m:t>==</m:t>
                    </m:r>
                    <m:r>
                      <a:rPr lang="en-US" b="0" i="1" baseline="0" smtClean="0">
                        <a:latin typeface="Cambria Math" panose="02040503050406030204" pitchFamily="18" charset="0"/>
                      </a:rPr>
                      <m:t>𝑏</m:t>
                    </m:r>
                  </m:oMath>
                </a14:m>
                <a:r>
                  <a:rPr lang="en-US" dirty="0" smtClean="0"/>
                  <a:t> but instead</a:t>
                </a:r>
                <a:r>
                  <a:rPr lang="en-US" baseline="0" dirty="0" smtClean="0"/>
                  <a:t> checks if </a:t>
                </a:r>
                <a14:m>
                  <m:oMath xmlns:m="http://schemas.openxmlformats.org/officeDocument/2006/math">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𝑎</m:t>
                        </m:r>
                        <m:r>
                          <a:rPr lang="en-US" b="0" i="1" baseline="0" smtClean="0">
                            <a:latin typeface="Cambria Math" panose="02040503050406030204" pitchFamily="18" charset="0"/>
                          </a:rPr>
                          <m:t>−</m:t>
                        </m:r>
                        <m:r>
                          <a:rPr lang="en-US" b="0" i="1" baseline="0" smtClean="0">
                            <a:latin typeface="Cambria Math" panose="02040503050406030204" pitchFamily="18" charset="0"/>
                          </a:rPr>
                          <m:t>𝑏</m:t>
                        </m:r>
                      </m:e>
                    </m:d>
                    <m:r>
                      <a:rPr lang="en-US" b="0" i="1" baseline="0" smtClean="0">
                        <a:latin typeface="Cambria Math" panose="02040503050406030204" pitchFamily="18" charset="0"/>
                      </a:rPr>
                      <m:t>==0</m:t>
                    </m:r>
                  </m:oMath>
                </a14:m>
                <a:r>
                  <a:rPr lang="en-US" dirty="0" smtClean="0"/>
                  <a:t>. So what if we have two numbers very close together,</a:t>
                </a:r>
                <a:r>
                  <a:rPr lang="en-US" baseline="0" dirty="0" smtClean="0"/>
                  <a:t> so close in fact that no number can be represented between them? Our current relative tolerance will return true which is great, but what if we perform the subtraction and compare the result against zero. Well in this case the subtraction gives 0.0078 which is a decently small number, right?</a:t>
                </a:r>
                <a:endParaRPr lang="en-US" dirty="0"/>
              </a:p>
            </p:txBody>
          </p:sp>
        </mc:Choice>
        <mc:Fallback xmlns="">
          <p:sp>
            <p:nvSpPr>
              <p:cNvPr id="3" name="Notes Placeholder 2"/>
              <p:cNvSpPr>
                <a:spLocks noGrp="1"/>
              </p:cNvSpPr>
              <p:nvPr>
                <p:ph type="body" idx="1"/>
              </p:nvPr>
            </p:nvSpPr>
            <p:spPr/>
            <p:txBody>
              <a:bodyPr/>
              <a:lstStyle/>
              <a:p>
                <a:r>
                  <a:rPr lang="en-US" dirty="0" smtClean="0"/>
                  <a:t>Unfortunately the relative tolerance has one major flaw.</a:t>
                </a:r>
                <a:r>
                  <a:rPr lang="en-US" baseline="0" dirty="0" smtClean="0"/>
                  <a:t> It’s very common to write a test that doesn’t check if </a:t>
                </a:r>
                <a:r>
                  <a:rPr lang="en-US" b="0" i="0" baseline="0" smtClean="0">
                    <a:latin typeface="Cambria Math" panose="02040503050406030204" pitchFamily="18" charset="0"/>
                  </a:rPr>
                  <a:t>𝑎==𝑏</a:t>
                </a:r>
                <a:r>
                  <a:rPr lang="en-US" dirty="0" smtClean="0"/>
                  <a:t> but instead</a:t>
                </a:r>
                <a:r>
                  <a:rPr lang="en-US" baseline="0" dirty="0" smtClean="0"/>
                  <a:t> checks if </a:t>
                </a:r>
                <a:r>
                  <a:rPr lang="en-US" b="0" i="0" baseline="0" smtClean="0">
                    <a:latin typeface="Cambria Math" panose="02040503050406030204" pitchFamily="18" charset="0"/>
                  </a:rPr>
                  <a:t>(𝑎−𝑏)==0</a:t>
                </a:r>
                <a:r>
                  <a:rPr lang="en-US" dirty="0" smtClean="0"/>
                  <a:t>. So what if we have two numbers very close together,</a:t>
                </a:r>
                <a:r>
                  <a:rPr lang="en-US" baseline="0" dirty="0" smtClean="0"/>
                  <a:t> so close in fact that no number can be represented between them? Our current relative tolerance will return true which is great, but what if we perform the subtraction and compare the result against zero. Well in this case the subtraction gives 0.0078 which is a decently small number, right?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53103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0.0078 is insanely far</a:t>
            </a:r>
            <a:r>
              <a:rPr lang="en-US" baseline="0" dirty="0" smtClean="0"/>
              <a:t> away from zero, like there’s a billion numbers in between…</a:t>
            </a:r>
          </a:p>
          <a:p>
            <a:endParaRPr lang="en-US" dirty="0" smtClean="0"/>
          </a:p>
          <a:p>
            <a:r>
              <a:rPr lang="en-US" dirty="0" smtClean="0"/>
              <a:t>The only real way to do this is to do some kind of absolute</a:t>
            </a:r>
            <a:r>
              <a:rPr lang="en-US" baseline="0" dirty="0" smtClean="0"/>
              <a:t> tolerance check but the tolerance is hard to know. In fact, this basically has to be a special check depending on what our inputs are…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4018607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 I want to go</a:t>
            </a:r>
            <a:r>
              <a:rPr lang="en-US" baseline="0" dirty="0" smtClean="0"/>
              <a:t> over is infinity arithmetic, that is what happens with weird edge cases like 1/0? The </a:t>
            </a:r>
            <a:r>
              <a:rPr lang="en-US" baseline="0" dirty="0" err="1" smtClean="0"/>
              <a:t>fpu</a:t>
            </a:r>
            <a:r>
              <a:rPr lang="en-US" baseline="0" dirty="0" smtClean="0"/>
              <a:t> could throw an exception just like integer divisions but that’s disabled by default. Instead the </a:t>
            </a:r>
            <a:r>
              <a:rPr lang="en-US" baseline="0" dirty="0" err="1" smtClean="0"/>
              <a:t>fpu</a:t>
            </a:r>
            <a:r>
              <a:rPr lang="en-US" baseline="0" dirty="0" smtClean="0"/>
              <a:t> sets certain special patterns that have very specific rules for how they interact with other numbers. In particular, there’s 2 primary sets of numbers, infinity and not-a-number.</a:t>
            </a: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4230969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#INF</a:t>
                </a:r>
                <a:r>
                  <a:rPr lang="en-US" baseline="0" dirty="0" smtClean="0"/>
                  <a:t> comes up in 2 main cases. The first is when there’s an overflow to a number that can’t be represented such as dividing a really large number by a really small one. The second case requires some basic calculus understanding. If you take an expression with zero replace it with x such as </a:t>
                </a:r>
                <a14:m>
                  <m:oMath xmlns:m="http://schemas.openxmlformats.org/officeDocument/2006/math">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𝑥</m:t>
                        </m:r>
                      </m:den>
                    </m:f>
                  </m:oMath>
                </a14:m>
                <a:r>
                  <a:rPr lang="en-US" dirty="0" smtClean="0"/>
                  <a:t> and evaluate the limit</a:t>
                </a:r>
                <a:r>
                  <a:rPr lang="en-US" baseline="0" dirty="0" smtClean="0"/>
                  <a:t> as </a:t>
                </a:r>
                <a14:m>
                  <m:oMath xmlns:m="http://schemas.openxmlformats.org/officeDocument/2006/math">
                    <m:r>
                      <a:rPr lang="en-US" b="0" i="1" baseline="0" smtClean="0">
                        <a:latin typeface="Cambria Math" panose="02040503050406030204" pitchFamily="18" charset="0"/>
                      </a:rPr>
                      <m:t>𝑥</m:t>
                    </m:r>
                    <m:r>
                      <a:rPr lang="en-US" b="0" i="1" baseline="0" smtClean="0">
                        <a:latin typeface="Cambria Math" panose="02040503050406030204" pitchFamily="18" charset="0"/>
                      </a:rPr>
                      <m:t>→0</m:t>
                    </m:r>
                  </m:oMath>
                </a14:m>
                <a:r>
                  <a:rPr lang="en-US" dirty="0" smtClean="0"/>
                  <a:t> you’ll see that the expression approaches</a:t>
                </a:r>
                <a:r>
                  <a:rPr lang="en-US" baseline="0" dirty="0" smtClean="0"/>
                  <a:t> infinity.</a:t>
                </a:r>
              </a:p>
              <a:p>
                <a:endParaRPr lang="en-US" baseline="0" dirty="0" smtClean="0"/>
              </a:p>
              <a:p>
                <a:r>
                  <a:rPr lang="en-US" baseline="0" dirty="0" smtClean="0"/>
                  <a:t>The question is how does infinity play with other values? In many cases it produces either infinity again or zero. To determine which one just replace </a:t>
                </a:r>
                <a14:m>
                  <m:oMath xmlns:m="http://schemas.openxmlformats.org/officeDocument/2006/math">
                    <m:r>
                      <a:rPr lang="en-US" b="0" i="1" baseline="0" smtClean="0">
                        <a:latin typeface="Cambria Math" panose="02040503050406030204" pitchFamily="18" charset="0"/>
                      </a:rPr>
                      <m:t>∞</m:t>
                    </m:r>
                  </m:oMath>
                </a14:m>
                <a:r>
                  <a:rPr lang="en-US" dirty="0" smtClean="0"/>
                  <a:t> with x and take the limit as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#INF</a:t>
                </a:r>
                <a:r>
                  <a:rPr lang="en-US" baseline="0" dirty="0" smtClean="0"/>
                  <a:t> comes up in 2 main cases. The first is when there’s an overflow to a number that can’t be represented such as dividing a really large number by a really small one. The second case requires some basic calculus understanding. If you take an expression with zero replace it with x such as </a:t>
                </a:r>
                <a:r>
                  <a:rPr lang="en-US" b="0" i="0" baseline="0" smtClean="0">
                    <a:latin typeface="Cambria Math" panose="02040503050406030204" pitchFamily="18" charset="0"/>
                  </a:rPr>
                  <a:t>1/𝑥</a:t>
                </a:r>
                <a:r>
                  <a:rPr lang="en-US" dirty="0" smtClean="0"/>
                  <a:t> and evaluate the limit</a:t>
                </a:r>
                <a:r>
                  <a:rPr lang="en-US" baseline="0" dirty="0" smtClean="0"/>
                  <a:t> as </a:t>
                </a:r>
                <a:r>
                  <a:rPr lang="en-US" b="0" i="0" baseline="0" smtClean="0">
                    <a:latin typeface="Cambria Math" panose="02040503050406030204" pitchFamily="18" charset="0"/>
                  </a:rPr>
                  <a:t>𝑥→0</a:t>
                </a:r>
                <a:r>
                  <a:rPr lang="en-US" dirty="0" smtClean="0"/>
                  <a:t> you’ll see that the expression approaches</a:t>
                </a:r>
                <a:r>
                  <a:rPr lang="en-US" baseline="0" dirty="0" smtClean="0"/>
                  <a:t> infinity.</a:t>
                </a:r>
              </a:p>
              <a:p>
                <a:endParaRPr lang="en-US" baseline="0" dirty="0" smtClean="0"/>
              </a:p>
              <a:p>
                <a:r>
                  <a:rPr lang="en-US" baseline="0" dirty="0" smtClean="0"/>
                  <a:t>The question is how does infinity play with other values? In many cases it produces either infinity again or zero. To determine which one just replace </a:t>
                </a:r>
                <a:r>
                  <a:rPr lang="en-US" b="0" i="0" baseline="0" smtClean="0">
                    <a:latin typeface="Cambria Math" panose="02040503050406030204" pitchFamily="18" charset="0"/>
                  </a:rPr>
                  <a:t>∞</a:t>
                </a:r>
                <a:r>
                  <a:rPr lang="en-US" dirty="0" smtClean="0"/>
                  <a:t> with x and take the limit as </a:t>
                </a:r>
                <a:r>
                  <a:rPr lang="en-US" b="0" i="0" smtClean="0">
                    <a:latin typeface="Cambria Math" panose="02040503050406030204" pitchFamily="18" charset="0"/>
                  </a:rPr>
                  <a:t>𝑥→∞</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4179990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Similarly,</a:t>
                </a:r>
                <a:r>
                  <a:rPr lang="en-US" baseline="0" dirty="0" smtClean="0"/>
                  <a:t> #NAN occurs when an expression can’t be evaluated or a limit doesn’t exist. The simplest example is the square root of a negative number, but there are lots of other examples, mostly involving 0 or </a:t>
                </a:r>
                <a14:m>
                  <m:oMath xmlns:m="http://schemas.openxmlformats.org/officeDocument/2006/math">
                    <m:r>
                      <a:rPr lang="en-US" b="0" i="1" baseline="0" smtClean="0">
                        <a:latin typeface="Cambria Math" panose="02040503050406030204" pitchFamily="18" charset="0"/>
                      </a:rPr>
                      <m:t>∞</m:t>
                    </m:r>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Similarly,</a:t>
                </a:r>
                <a:r>
                  <a:rPr lang="en-US" baseline="0" dirty="0" smtClean="0"/>
                  <a:t> #NAN occurs when an expression can’t be evaluated or a limit doesn’t exist. The simplest example is the square root of a negative number, but there are lots of other examples, mostly involving 0 or </a:t>
                </a:r>
                <a:r>
                  <a:rPr lang="en-US" b="0" i="0" baseline="0" smtClean="0">
                    <a:latin typeface="Cambria Math" panose="02040503050406030204" pitchFamily="18" charset="0"/>
                  </a:rPr>
                  <a:t>∞</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492816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#NAN</a:t>
            </a:r>
            <a:r>
              <a:rPr lang="en-US" baseline="0" dirty="0" smtClean="0"/>
              <a:t> is a very terrible thing to have floating around in your calculations; anything it touches becomes #NAN. #NAN is also really weird and doesn’t compare like normal. In fact, any comparison involving #NAN will return false.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116539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be going into the specifics of converting</a:t>
            </a:r>
            <a:r>
              <a:rPr lang="en-US" baseline="0" dirty="0" smtClean="0"/>
              <a:t> base-10 to floats but I will show some basic examples to make sure it all roughly makes sense.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1986356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a:t>
            </a:r>
            <a:r>
              <a:rPr lang="en-US" baseline="0" dirty="0" smtClean="0"/>
              <a:t> this property some seemingly simple changes that </a:t>
            </a:r>
            <a:r>
              <a:rPr lang="en-US" b="1" i="1" baseline="0" dirty="0" smtClean="0"/>
              <a:t>should</a:t>
            </a:r>
            <a:r>
              <a:rPr lang="en-US" b="0" i="0" baseline="0" dirty="0" smtClean="0"/>
              <a:t> be equivalent aren’t!</a:t>
            </a:r>
            <a:endParaRPr lang="en-US" i="1" dirty="0"/>
          </a:p>
        </p:txBody>
      </p:sp>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2931809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 thing I really want you to take</a:t>
            </a:r>
            <a:r>
              <a:rPr lang="en-US" baseline="0" dirty="0" smtClean="0"/>
              <a:t> away from this section on IA is that it’s much harder to deal with than you think. You should not be relying on this in any of your logic, take the (very) small performance hit of checking where possible. In fact, this is why I turn on </a:t>
            </a:r>
            <a:r>
              <a:rPr lang="en-US" baseline="0" dirty="0" err="1" smtClean="0"/>
              <a:t>fpu</a:t>
            </a:r>
            <a:r>
              <a:rPr lang="en-US" baseline="0" dirty="0" smtClean="0"/>
              <a:t> exceptions because I do not want these values to ever show up!</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140281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we don’t have an infinite amount of memory to store digits so let’s pretend we can only store 4 digits total (1 before the decimal place and 3 after). Now let’s look at our previous examples again. The first two don’t change but we have to shorten the third one. I chose to round here as that’s the default method used by most processors. Note that we can store big numbers or small numbers but we can’t store many digits!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2468594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do some basic arithmetic operations. You can see that are first two tests of</a:t>
            </a:r>
            <a:r>
              <a:rPr lang="en-US" baseline="0" dirty="0" smtClean="0"/>
              <a:t> adding numbers together worked out just fine, the third however seems a bit strange. In fact, if pay attention you’ll notice that our result is actually the same as the first operand, we didn’t actually add anything at all!!</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98718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think a</a:t>
            </a:r>
            <a:r>
              <a:rPr lang="en-US" baseline="0" dirty="0" smtClean="0"/>
              <a:t> bit about what happened. We can store really large numbers just fine and we can also store really small numbers with no issues but as we’ve already seen we can’t store a lot of precision with either. When we added our two numbers together we got a number that required too much precision to store. After storing the most significant digits and chopping off the rest it turns it that the operation produced no change whatsoever.</a:t>
            </a:r>
          </a:p>
          <a:p>
            <a:endParaRPr lang="en-US" baseline="0" dirty="0" smtClean="0"/>
          </a:p>
          <a:p>
            <a:r>
              <a:rPr lang="en-US" baseline="0" dirty="0" smtClean="0"/>
              <a:t>This is one of the first key things to realize with floating point numbers, most operations don’t work well when large and small numbers mix together!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4013492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should be obvious, multiplication</a:t>
            </a:r>
            <a:r>
              <a:rPr lang="en-US" baseline="0" dirty="0" smtClean="0"/>
              <a:t> has the exact same problem. Multiplication has it worse as multiplication of two similar magnitude values can often require twice as much precision.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3313986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unfortunately means that there’s a number of common arithmetic properties</a:t>
            </a:r>
            <a:r>
              <a:rPr lang="en-US" baseline="0" dirty="0" smtClean="0"/>
              <a:t> that we take for granite that don’t hold, the simplest one is associativity. Due to loss of precision of intermediary results we can have completely different answers!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2225950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3/7/2018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991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3/7/2018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67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3/7/2018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16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3/7/2018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2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3/7/2018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8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3/7/2018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333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3/7/2018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379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3/7/2018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036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3/7/2018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10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3/7/2018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01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3/7/2018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19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3/7/2018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12283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Drawing1.vsdx"/><Relationship Id="rId5" Type="http://schemas.openxmlformats.org/officeDocument/2006/relationships/oleObject" Target="../embeddings/oleObject1.bin"/><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oracle.com/cd/E19957-01/806-3568/ncg_goldberg.html" TargetMode="External"/><Relationship Id="rId2" Type="http://schemas.openxmlformats.org/officeDocument/2006/relationships/hyperlink" Target="https://randomascii.wordpress.com/2012/02/25/comparing-floating-point-numbers-2012-edition/" TargetMode="External"/><Relationship Id="rId1" Type="http://schemas.openxmlformats.org/officeDocument/2006/relationships/slideLayout" Target="../slideLayouts/slideLayout2.xml"/><Relationship Id="rId4" Type="http://schemas.openxmlformats.org/officeDocument/2006/relationships/hyperlink" Target="http://gamedevs.org/uploads/numerical-robustness-geometric-calculations.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Geometric Robustness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Precision - Associativity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Multiplication inverse also doesn’t hold: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𝐵</m:t>
                        </m:r>
                      </m:den>
                    </m:f>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𝐵</m:t>
                            </m:r>
                          </m:den>
                        </m:f>
                      </m:e>
                    </m:d>
                  </m:oMath>
                </a14:m>
                <a:endParaRPr lang="en-US" dirty="0" smtClean="0"/>
              </a:p>
              <a:p>
                <a:pPr marL="0" indent="0">
                  <a:buNone/>
                </a:pPr>
                <a:endParaRPr lang="en-US" dirty="0" smtClean="0"/>
              </a:p>
              <a:p>
                <a:pPr marL="0" indent="0">
                  <a:buNone/>
                </a:pPr>
                <a:r>
                  <a:rPr lang="en-US" dirty="0" smtClean="0"/>
                  <a:t>Let’s try: 3000/3</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We get either 1000 or 999!</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840" b="-40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2717800" y="3418371"/>
                <a:ext cx="2120900" cy="198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num>
                        <m:den>
                          <m:r>
                            <a:rPr lang="en-US" i="1">
                              <a:latin typeface="Cambria Math" panose="02040503050406030204" pitchFamily="18" charset="0"/>
                            </a:rPr>
                            <m:t>3.0∗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0</m:t>
                              </m:r>
                            </m:sup>
                          </m:sSup>
                        </m:den>
                      </m:f>
                    </m:oMath>
                    <m:oMath xmlns:m="http://schemas.openxmlformats.org/officeDocument/2006/math">
                      <m:r>
                        <a:rPr lang="en-US" i="1">
                          <a:latin typeface="Cambria Math" panose="02040503050406030204" pitchFamily="18" charset="0"/>
                        </a:rPr>
                        <m:t>=1.0∗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717800" y="3418371"/>
                <a:ext cx="2120900" cy="19859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5448300" y="3418370"/>
                <a:ext cx="4457700" cy="198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a:latin typeface="Cambria Math" panose="02040503050406030204" pitchFamily="18" charset="0"/>
                        </a:rPr>
                        <m:t>3.0∗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0</m:t>
                              </m:r>
                            </m:sup>
                          </m:sSup>
                        </m:num>
                        <m:den>
                          <m:r>
                            <a:rPr lang="en-US" i="1">
                              <a:latin typeface="Cambria Math" panose="02040503050406030204" pitchFamily="18" charset="0"/>
                            </a:rPr>
                            <m:t>3.0∗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0</m:t>
                              </m:r>
                            </m:sup>
                          </m:sSup>
                        </m:den>
                      </m:f>
                      <m:r>
                        <a:rPr lang="en-US" i="1">
                          <a:latin typeface="Cambria Math" panose="02040503050406030204" pitchFamily="18" charset="0"/>
                        </a:rPr>
                        <m:t>=3.0∗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×3.333∗</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m:t>
                          </m:r>
                        </m:sup>
                      </m:sSup>
                      <m:r>
                        <a:rPr lang="en-US" i="1">
                          <a:latin typeface="Cambria Math" panose="02040503050406030204" pitchFamily="18" charset="0"/>
                        </a:rPr>
                        <m:t>=9.999∗</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oMath>
                  </m:oMathPara>
                </a14:m>
                <a:r>
                  <a:rPr lang="en-US" i="1" dirty="0" smtClean="0">
                    <a:latin typeface="Cambria Math" panose="02040503050406030204" pitchFamily="18" charset="0"/>
                  </a:rPr>
                  <a:t/>
                </a:r>
                <a:br>
                  <a:rPr lang="en-US" i="1" dirty="0" smtClean="0">
                    <a:latin typeface="Cambria Math" panose="02040503050406030204" pitchFamily="18" charset="0"/>
                  </a:rPr>
                </a:br>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448300" y="3418370"/>
                <a:ext cx="4457700" cy="198596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758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Precision – Properties</a:t>
            </a:r>
            <a:endParaRPr lang="en-US" dirty="0"/>
          </a:p>
        </p:txBody>
      </p:sp>
      <p:sp>
        <p:nvSpPr>
          <p:cNvPr id="3" name="Content Placeholder 2"/>
          <p:cNvSpPr>
            <a:spLocks noGrp="1"/>
          </p:cNvSpPr>
          <p:nvPr>
            <p:ph idx="1"/>
          </p:nvPr>
        </p:nvSpPr>
        <p:spPr/>
        <p:txBody>
          <a:bodyPr/>
          <a:lstStyle/>
          <a:p>
            <a:pPr marL="0" indent="0">
              <a:buNone/>
            </a:pPr>
            <a:r>
              <a:rPr lang="en-US" dirty="0" smtClean="0"/>
              <a:t>Some various properties that don’t hold:</a:t>
            </a:r>
          </a:p>
          <a:p>
            <a:r>
              <a:rPr lang="en-US" dirty="0" smtClean="0"/>
              <a:t>Associativity</a:t>
            </a:r>
          </a:p>
          <a:p>
            <a:r>
              <a:rPr lang="en-US" dirty="0" err="1" smtClean="0"/>
              <a:t>Distributivity</a:t>
            </a:r>
            <a:endParaRPr lang="en-US" dirty="0" smtClean="0"/>
          </a:p>
          <a:p>
            <a:r>
              <a:rPr lang="en-US" dirty="0" smtClean="0"/>
              <a:t>Multiplicative inverse</a:t>
            </a:r>
          </a:p>
          <a:p>
            <a:r>
              <a:rPr lang="en-US" dirty="0" smtClean="0"/>
              <a:t>Transitivity (with epsilons)</a:t>
            </a:r>
          </a:p>
          <a:p>
            <a:r>
              <a:rPr lang="en-US" dirty="0" smtClean="0"/>
              <a:t>It gets worse at the end…</a:t>
            </a:r>
            <a:endParaRPr lang="en-US" dirty="0"/>
          </a:p>
        </p:txBody>
      </p:sp>
    </p:spTree>
    <p:extLst>
      <p:ext uri="{BB962C8B-B14F-4D97-AF65-F5344CB8AC3E}">
        <p14:creationId xmlns:p14="http://schemas.microsoft.com/office/powerpoint/2010/main" val="48648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Representation</a:t>
            </a:r>
            <a:endParaRPr lang="en-US" dirty="0"/>
          </a:p>
        </p:txBody>
      </p:sp>
      <p:sp>
        <p:nvSpPr>
          <p:cNvPr id="3" name="Content Placeholder 2"/>
          <p:cNvSpPr>
            <a:spLocks noGrp="1"/>
          </p:cNvSpPr>
          <p:nvPr>
            <p:ph idx="1"/>
          </p:nvPr>
        </p:nvSpPr>
        <p:spPr/>
        <p:txBody>
          <a:bodyPr/>
          <a:lstStyle/>
          <a:p>
            <a:pPr marL="0" indent="0">
              <a:buNone/>
            </a:pPr>
            <a:r>
              <a:rPr lang="en-US" dirty="0" smtClean="0"/>
              <a:t>Some ramifications of a base 2 system:</a:t>
            </a:r>
          </a:p>
          <a:p>
            <a:pPr marL="0" indent="0">
              <a:buNone/>
            </a:pPr>
            <a:endParaRPr lang="en-US" dirty="0" smtClean="0"/>
          </a:p>
          <a:p>
            <a:pPr marL="0" indent="0">
              <a:buNone/>
            </a:pPr>
            <a:r>
              <a:rPr lang="en-US" dirty="0" smtClean="0"/>
              <a:t>Not all numbers can be represented properly:</a:t>
            </a:r>
          </a:p>
          <a:p>
            <a:pPr marL="0" indent="0">
              <a:buNone/>
            </a:pPr>
            <a:r>
              <a:rPr lang="en-US" dirty="0" smtClean="0"/>
              <a:t>	0.3 is actually 0.300000012…</a:t>
            </a:r>
          </a:p>
          <a:p>
            <a:pPr marL="0" indent="0">
              <a:buNone/>
            </a:pPr>
            <a:r>
              <a:rPr lang="en-US" dirty="0" smtClean="0"/>
              <a:t>We can only represent so many unique decimal digits</a:t>
            </a:r>
          </a:p>
          <a:p>
            <a:pPr marL="0" indent="0">
              <a:buNone/>
            </a:pPr>
            <a:r>
              <a:rPr lang="en-US" dirty="0" smtClean="0"/>
              <a:t>	A 23 bit mantissa can only represent about 7</a:t>
            </a:r>
            <a:endParaRPr lang="en-US" dirty="0"/>
          </a:p>
        </p:txBody>
      </p:sp>
    </p:spTree>
    <p:extLst>
      <p:ext uri="{BB962C8B-B14F-4D97-AF65-F5344CB8AC3E}">
        <p14:creationId xmlns:p14="http://schemas.microsoft.com/office/powerpoint/2010/main" val="318290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Issues</a:t>
            </a:r>
            <a:endParaRPr lang="en-US" dirty="0"/>
          </a:p>
        </p:txBody>
      </p:sp>
      <p:sp>
        <p:nvSpPr>
          <p:cNvPr id="3" name="Content Placeholder 2"/>
          <p:cNvSpPr>
            <a:spLocks noGrp="1"/>
          </p:cNvSpPr>
          <p:nvPr>
            <p:ph idx="1"/>
          </p:nvPr>
        </p:nvSpPr>
        <p:spPr/>
        <p:txBody>
          <a:bodyPr/>
          <a:lstStyle/>
          <a:p>
            <a:pPr marL="0" indent="0">
              <a:buNone/>
            </a:pPr>
            <a:r>
              <a:rPr lang="en-US" dirty="0" smtClean="0"/>
              <a:t>Now we know what floats do and why</a:t>
            </a:r>
          </a:p>
          <a:p>
            <a:pPr marL="0" indent="0">
              <a:buNone/>
            </a:pPr>
            <a:r>
              <a:rPr lang="en-US" dirty="0" smtClean="0"/>
              <a:t>How and why does this break our geometry calculations?</a:t>
            </a:r>
            <a:endParaRPr lang="en-US" dirty="0"/>
          </a:p>
        </p:txBody>
      </p:sp>
    </p:spTree>
    <p:extLst>
      <p:ext uri="{BB962C8B-B14F-4D97-AF65-F5344CB8AC3E}">
        <p14:creationId xmlns:p14="http://schemas.microsoft.com/office/powerpoint/2010/main" val="168943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Issues</a:t>
            </a:r>
            <a:endParaRPr lang="en-US" dirty="0"/>
          </a:p>
        </p:txBody>
      </p:sp>
      <p:sp>
        <p:nvSpPr>
          <p:cNvPr id="3" name="Content Placeholder 2"/>
          <p:cNvSpPr>
            <a:spLocks noGrp="1"/>
          </p:cNvSpPr>
          <p:nvPr>
            <p:ph idx="1"/>
          </p:nvPr>
        </p:nvSpPr>
        <p:spPr/>
        <p:txBody>
          <a:bodyPr/>
          <a:lstStyle/>
          <a:p>
            <a:pPr marL="0" indent="0">
              <a:buNone/>
            </a:pPr>
            <a:r>
              <a:rPr lang="en-US" dirty="0" smtClean="0"/>
              <a:t>First think of the numbers as a uniform grid (this is wrong, more later)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Points snap to the nearest grid value</a:t>
            </a:r>
            <a:endParaRPr lang="en-US" dirty="0"/>
          </a:p>
        </p:txBody>
      </p:sp>
      <p:pic>
        <p:nvPicPr>
          <p:cNvPr id="6" name="Picture 5"/>
          <p:cNvPicPr>
            <a:picLocks noChangeAspect="1"/>
          </p:cNvPicPr>
          <p:nvPr/>
        </p:nvPicPr>
        <p:blipFill>
          <a:blip r:embed="rId3"/>
          <a:stretch>
            <a:fillRect/>
          </a:stretch>
        </p:blipFill>
        <p:spPr>
          <a:xfrm>
            <a:off x="5023122" y="2499987"/>
            <a:ext cx="2152378" cy="2154630"/>
          </a:xfrm>
          <a:prstGeom prst="rect">
            <a:avLst/>
          </a:prstGeom>
        </p:spPr>
      </p:pic>
    </p:spTree>
    <p:extLst>
      <p:ext uri="{BB962C8B-B14F-4D97-AF65-F5344CB8AC3E}">
        <p14:creationId xmlns:p14="http://schemas.microsoft.com/office/powerpoint/2010/main" val="403852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Issues</a:t>
            </a:r>
            <a:endParaRPr lang="en-US" dirty="0"/>
          </a:p>
        </p:txBody>
      </p:sp>
      <p:sp>
        <p:nvSpPr>
          <p:cNvPr id="3" name="Content Placeholder 2"/>
          <p:cNvSpPr>
            <a:spLocks noGrp="1"/>
          </p:cNvSpPr>
          <p:nvPr>
            <p:ph idx="1"/>
          </p:nvPr>
        </p:nvSpPr>
        <p:spPr/>
        <p:txBody>
          <a:bodyPr/>
          <a:lstStyle/>
          <a:p>
            <a:pPr marL="0" indent="0">
              <a:buNone/>
            </a:pPr>
            <a:r>
              <a:rPr lang="en-US" dirty="0" smtClean="0"/>
              <a:t>This only happens when we convert from decimal to floats right?</a:t>
            </a:r>
          </a:p>
          <a:p>
            <a:pPr marL="0" indent="0">
              <a:buNone/>
            </a:pPr>
            <a:r>
              <a:rPr lang="en-US" dirty="0" smtClean="0"/>
              <a:t>What simple cases break despite having exact float representations?</a:t>
            </a:r>
            <a:endParaRPr lang="en-US" dirty="0"/>
          </a:p>
        </p:txBody>
      </p:sp>
    </p:spTree>
    <p:extLst>
      <p:ext uri="{BB962C8B-B14F-4D97-AF65-F5344CB8AC3E}">
        <p14:creationId xmlns:p14="http://schemas.microsoft.com/office/powerpoint/2010/main" val="59379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Issues</a:t>
            </a:r>
            <a:endParaRPr lang="en-US" dirty="0"/>
          </a:p>
        </p:txBody>
      </p:sp>
      <p:sp>
        <p:nvSpPr>
          <p:cNvPr id="3" name="Content Placeholder 2"/>
          <p:cNvSpPr>
            <a:spLocks noGrp="1"/>
          </p:cNvSpPr>
          <p:nvPr>
            <p:ph idx="1"/>
          </p:nvPr>
        </p:nvSpPr>
        <p:spPr/>
        <p:txBody>
          <a:bodyPr/>
          <a:lstStyle/>
          <a:p>
            <a:pPr marL="0" indent="0">
              <a:buNone/>
            </a:pPr>
            <a:r>
              <a:rPr lang="en-US" dirty="0" smtClean="0"/>
              <a:t>Values of a ray might not actually end up on the ray</a:t>
            </a:r>
            <a:endParaRPr lang="en-US" dirty="0"/>
          </a:p>
        </p:txBody>
      </p:sp>
      <p:pic>
        <p:nvPicPr>
          <p:cNvPr id="5" name="Picture 4"/>
          <p:cNvPicPr>
            <a:picLocks noChangeAspect="1"/>
          </p:cNvPicPr>
          <p:nvPr/>
        </p:nvPicPr>
        <p:blipFill>
          <a:blip r:embed="rId3"/>
          <a:stretch>
            <a:fillRect/>
          </a:stretch>
        </p:blipFill>
        <p:spPr>
          <a:xfrm>
            <a:off x="2477798" y="2235200"/>
            <a:ext cx="6533332" cy="3304266"/>
          </a:xfrm>
          <a:prstGeom prst="rect">
            <a:avLst/>
          </a:prstGeom>
        </p:spPr>
      </p:pic>
    </p:spTree>
    <p:extLst>
      <p:ext uri="{BB962C8B-B14F-4D97-AF65-F5344CB8AC3E}">
        <p14:creationId xmlns:p14="http://schemas.microsoft.com/office/powerpoint/2010/main" val="1565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Issues</a:t>
            </a:r>
            <a:endParaRPr lang="en-US" dirty="0"/>
          </a:p>
        </p:txBody>
      </p:sp>
      <p:sp>
        <p:nvSpPr>
          <p:cNvPr id="3" name="Content Placeholder 2"/>
          <p:cNvSpPr>
            <a:spLocks noGrp="1"/>
          </p:cNvSpPr>
          <p:nvPr>
            <p:ph idx="1"/>
          </p:nvPr>
        </p:nvSpPr>
        <p:spPr/>
        <p:txBody>
          <a:bodyPr/>
          <a:lstStyle/>
          <a:p>
            <a:pPr marL="0" indent="0">
              <a:buNone/>
            </a:pPr>
            <a:r>
              <a:rPr lang="en-US" dirty="0" smtClean="0"/>
              <a:t>The intersection point of two lines also is incorrect</a:t>
            </a:r>
            <a:endParaRPr lang="en-US" dirty="0"/>
          </a:p>
        </p:txBody>
      </p:sp>
      <p:pic>
        <p:nvPicPr>
          <p:cNvPr id="4" name="Picture 3"/>
          <p:cNvPicPr>
            <a:picLocks noChangeAspect="1"/>
          </p:cNvPicPr>
          <p:nvPr/>
        </p:nvPicPr>
        <p:blipFill>
          <a:blip r:embed="rId3"/>
          <a:stretch>
            <a:fillRect/>
          </a:stretch>
        </p:blipFill>
        <p:spPr>
          <a:xfrm>
            <a:off x="3079465" y="2327400"/>
            <a:ext cx="5416835" cy="4229133"/>
          </a:xfrm>
          <a:prstGeom prst="rect">
            <a:avLst/>
          </a:prstGeom>
        </p:spPr>
      </p:pic>
    </p:spTree>
    <p:extLst>
      <p:ext uri="{BB962C8B-B14F-4D97-AF65-F5344CB8AC3E}">
        <p14:creationId xmlns:p14="http://schemas.microsoft.com/office/powerpoint/2010/main" val="2436184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Issues – Irregular Spacing</a:t>
            </a:r>
            <a:endParaRPr lang="en-US" dirty="0"/>
          </a:p>
        </p:txBody>
      </p:sp>
      <p:sp>
        <p:nvSpPr>
          <p:cNvPr id="3" name="Content Placeholder 2"/>
          <p:cNvSpPr>
            <a:spLocks noGrp="1"/>
          </p:cNvSpPr>
          <p:nvPr>
            <p:ph idx="1"/>
          </p:nvPr>
        </p:nvSpPr>
        <p:spPr>
          <a:xfrm>
            <a:off x="838200" y="1825624"/>
            <a:ext cx="10515600" cy="4714875"/>
          </a:xfrm>
        </p:spPr>
        <p:txBody>
          <a:bodyPr>
            <a:normAutofit/>
          </a:bodyPr>
          <a:lstStyle/>
          <a:p>
            <a:pPr marL="0" indent="0">
              <a:buNone/>
            </a:pPr>
            <a:r>
              <a:rPr lang="en-US" dirty="0" smtClean="0"/>
              <a:t>Are floats actually a uniform grid?</a:t>
            </a:r>
          </a:p>
          <a:p>
            <a:pPr marL="0" indent="0">
              <a:buNone/>
            </a:pPr>
            <a:r>
              <a:rPr lang="en-US" dirty="0" smtClean="0"/>
              <a:t>What is the distance between two floats? Constant or changing?</a:t>
            </a:r>
          </a:p>
          <a:p>
            <a:pPr marL="0" indent="0">
              <a:buNone/>
            </a:pPr>
            <a:r>
              <a:rPr lang="en-US" dirty="0"/>
              <a:t>Simple trick to check: reinterpret as </a:t>
            </a:r>
            <a:r>
              <a:rPr lang="en-US" dirty="0" err="1"/>
              <a:t>int</a:t>
            </a:r>
            <a:r>
              <a:rPr lang="en-US" dirty="0"/>
              <a:t>, add 1, cast back to float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This is how we find a number one ULP (units in last place) away</a:t>
            </a: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336318346"/>
                  </p:ext>
                </p:extLst>
              </p:nvPr>
            </p:nvGraphicFramePr>
            <p:xfrm>
              <a:off x="3441700" y="3447574"/>
              <a:ext cx="4203700" cy="2225040"/>
            </p:xfrm>
            <a:graphic>
              <a:graphicData uri="http://schemas.openxmlformats.org/drawingml/2006/table">
                <a:tbl>
                  <a:tblPr firstRow="1" bandRow="1">
                    <a:tableStyleId>{073A0DAA-6AF3-43AB-8588-CEC1D06C72B9}</a:tableStyleId>
                  </a:tblPr>
                  <a:tblGrid>
                    <a:gridCol w="2101850"/>
                    <a:gridCol w="2101850"/>
                  </a:tblGrid>
                  <a:tr h="370840">
                    <a:tc>
                      <a:txBody>
                        <a:bodyPr/>
                        <a:lstStyle/>
                        <a:p>
                          <a:pPr algn="ctr"/>
                          <a:r>
                            <a:rPr lang="en-US" dirty="0" smtClean="0">
                              <a:solidFill>
                                <a:schemeClr val="tx1"/>
                              </a:solidFill>
                            </a:rPr>
                            <a:t>Value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Epsilon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−45</m:t>
                                    </m:r>
                                  </m:sup>
                                </m:sSup>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−7</m:t>
                                    </m:r>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1,000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6.1</m:t>
                                    </m:r>
                                    <m:r>
                                      <a:rPr lang="en-US" b="0" i="1" smtClean="0">
                                        <a:latin typeface="Cambria Math" panose="02040503050406030204" pitchFamily="18" charset="0"/>
                                      </a:rPr>
                                      <m:t>𝑒</m:t>
                                    </m:r>
                                  </m:e>
                                  <m:sup>
                                    <m:r>
                                      <a:rPr lang="en-US" b="0" i="1" smtClean="0">
                                        <a:latin typeface="Cambria Math" panose="02040503050406030204" pitchFamily="18" charset="0"/>
                                      </a:rPr>
                                      <m:t>−5</m:t>
                                    </m:r>
                                  </m:sup>
                                </m:sSup>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1,000,000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0.0625</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1,000,000,000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64</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336318346"/>
                  </p:ext>
                </p:extLst>
              </p:nvPr>
            </p:nvGraphicFramePr>
            <p:xfrm>
              <a:off x="3441700" y="3447574"/>
              <a:ext cx="4203700" cy="2225040"/>
            </p:xfrm>
            <a:graphic>
              <a:graphicData uri="http://schemas.openxmlformats.org/drawingml/2006/table">
                <a:tbl>
                  <a:tblPr firstRow="1" bandRow="1">
                    <a:tableStyleId>{073A0DAA-6AF3-43AB-8588-CEC1D06C72B9}</a:tableStyleId>
                  </a:tblPr>
                  <a:tblGrid>
                    <a:gridCol w="2101850"/>
                    <a:gridCol w="2101850"/>
                  </a:tblGrid>
                  <a:tr h="370840">
                    <a:tc>
                      <a:txBody>
                        <a:bodyPr/>
                        <a:lstStyle/>
                        <a:p>
                          <a:pPr algn="ctr"/>
                          <a:r>
                            <a:rPr lang="en-US" dirty="0" smtClean="0">
                              <a:solidFill>
                                <a:schemeClr val="tx1"/>
                              </a:solidFill>
                            </a:rPr>
                            <a:t>Value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Epsilon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80" t="-108197" r="-580" b="-424590"/>
                          </a:stretch>
                        </a:blipFill>
                      </a:tcPr>
                    </a:tc>
                  </a:tr>
                  <a:tr h="370840">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80" t="-208197" r="-580" b="-324590"/>
                          </a:stretch>
                        </a:blipFill>
                      </a:tcPr>
                    </a:tc>
                  </a:tr>
                  <a:tr h="370840">
                    <a:tc>
                      <a:txBody>
                        <a:bodyPr/>
                        <a:lstStyle/>
                        <a:p>
                          <a:pPr algn="ctr"/>
                          <a:r>
                            <a:rPr lang="en-US" dirty="0" smtClean="0">
                              <a:solidFill>
                                <a:schemeClr val="tx1"/>
                              </a:solidFill>
                            </a:rPr>
                            <a:t>1,000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80" t="-308197" r="-580" b="-224590"/>
                          </a:stretch>
                        </a:blipFill>
                      </a:tcPr>
                    </a:tc>
                  </a:tr>
                  <a:tr h="370840">
                    <a:tc>
                      <a:txBody>
                        <a:bodyPr/>
                        <a:lstStyle/>
                        <a:p>
                          <a:pPr algn="ctr"/>
                          <a:r>
                            <a:rPr lang="en-US" dirty="0" smtClean="0">
                              <a:solidFill>
                                <a:schemeClr val="tx1"/>
                              </a:solidFill>
                            </a:rPr>
                            <a:t>1,000,000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80" t="-408197" r="-580" b="-124590"/>
                          </a:stretch>
                        </a:blipFill>
                      </a:tcPr>
                    </a:tc>
                  </a:tr>
                  <a:tr h="370840">
                    <a:tc>
                      <a:txBody>
                        <a:bodyPr/>
                        <a:lstStyle/>
                        <a:p>
                          <a:pPr algn="ctr"/>
                          <a:r>
                            <a:rPr lang="en-US" dirty="0" smtClean="0">
                              <a:solidFill>
                                <a:schemeClr val="tx1"/>
                              </a:solidFill>
                            </a:rPr>
                            <a:t>1,000,000,000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80" t="-508197" r="-580" b="-24590"/>
                          </a:stretch>
                        </a:blipFill>
                      </a:tcPr>
                    </a:tc>
                  </a:tr>
                </a:tbl>
              </a:graphicData>
            </a:graphic>
          </p:graphicFrame>
        </mc:Fallback>
      </mc:AlternateContent>
    </p:spTree>
    <p:extLst>
      <p:ext uri="{BB962C8B-B14F-4D97-AF65-F5344CB8AC3E}">
        <p14:creationId xmlns:p14="http://schemas.microsoft.com/office/powerpoint/2010/main" val="1604905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 Issues – Irregular Spacing</a:t>
            </a:r>
          </a:p>
        </p:txBody>
      </p:sp>
      <p:sp>
        <p:nvSpPr>
          <p:cNvPr id="3" name="Content Placeholder 2"/>
          <p:cNvSpPr>
            <a:spLocks noGrp="1"/>
          </p:cNvSpPr>
          <p:nvPr>
            <p:ph idx="1"/>
          </p:nvPr>
        </p:nvSpPr>
        <p:spPr/>
        <p:txBody>
          <a:bodyPr/>
          <a:lstStyle/>
          <a:p>
            <a:pPr marL="0" indent="0">
              <a:buNone/>
            </a:pPr>
            <a:r>
              <a:rPr lang="en-US" dirty="0" smtClean="0"/>
              <a:t>The number line is actually a non-uniform grid!</a:t>
            </a:r>
            <a:endParaRPr lang="en-US" dirty="0"/>
          </a:p>
        </p:txBody>
      </p:sp>
      <p:pic>
        <p:nvPicPr>
          <p:cNvPr id="4" name="Picture 3"/>
          <p:cNvPicPr>
            <a:picLocks noChangeAspect="1"/>
          </p:cNvPicPr>
          <p:nvPr/>
        </p:nvPicPr>
        <p:blipFill>
          <a:blip r:embed="rId4"/>
          <a:stretch>
            <a:fillRect/>
          </a:stretch>
        </p:blipFill>
        <p:spPr>
          <a:xfrm>
            <a:off x="990600" y="3476521"/>
            <a:ext cx="4488200" cy="763793"/>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152956669"/>
              </p:ext>
            </p:extLst>
          </p:nvPr>
        </p:nvGraphicFramePr>
        <p:xfrm>
          <a:off x="6798637" y="2405856"/>
          <a:ext cx="2905125" cy="2905125"/>
        </p:xfrm>
        <a:graphic>
          <a:graphicData uri="http://schemas.openxmlformats.org/presentationml/2006/ole">
            <mc:AlternateContent xmlns:mc="http://schemas.openxmlformats.org/markup-compatibility/2006">
              <mc:Choice xmlns:v="urn:schemas-microsoft-com:vml" Requires="v">
                <p:oleObj spid="_x0000_s1037" name="Visio" r:id="rId6" imgW="2905071" imgH="2905131" progId="Visio.Drawing.15">
                  <p:embed/>
                </p:oleObj>
              </mc:Choice>
              <mc:Fallback>
                <p:oleObj name="Visio" r:id="rId6" imgW="2905071" imgH="2905131" progId="Visio.Drawing.15">
                  <p:embed/>
                  <p:pic>
                    <p:nvPicPr>
                      <p:cNvPr id="0" name=""/>
                      <p:cNvPicPr/>
                      <p:nvPr/>
                    </p:nvPicPr>
                    <p:blipFill>
                      <a:blip r:embed="rId7"/>
                      <a:stretch>
                        <a:fillRect/>
                      </a:stretch>
                    </p:blipFill>
                    <p:spPr>
                      <a:xfrm>
                        <a:off x="6798637" y="2405856"/>
                        <a:ext cx="2905125" cy="2905125"/>
                      </a:xfrm>
                      <a:prstGeom prst="rect">
                        <a:avLst/>
                      </a:prstGeom>
                    </p:spPr>
                  </p:pic>
                </p:oleObj>
              </mc:Fallback>
            </mc:AlternateContent>
          </a:graphicData>
        </a:graphic>
      </p:graphicFrame>
      <p:sp>
        <p:nvSpPr>
          <p:cNvPr id="6" name="Content Placeholder 2"/>
          <p:cNvSpPr txBox="1">
            <a:spLocks/>
          </p:cNvSpPr>
          <p:nvPr/>
        </p:nvSpPr>
        <p:spPr>
          <a:xfrm>
            <a:off x="1928669" y="4427587"/>
            <a:ext cx="2806700" cy="520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1D representation</a:t>
            </a:r>
            <a:endParaRPr lang="en-US" dirty="0"/>
          </a:p>
        </p:txBody>
      </p:sp>
      <p:sp>
        <p:nvSpPr>
          <p:cNvPr id="7" name="Content Placeholder 2"/>
          <p:cNvSpPr txBox="1">
            <a:spLocks/>
          </p:cNvSpPr>
          <p:nvPr/>
        </p:nvSpPr>
        <p:spPr>
          <a:xfrm>
            <a:off x="6897062" y="5393529"/>
            <a:ext cx="2806700" cy="520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2D representation</a:t>
            </a:r>
            <a:endParaRPr lang="en-US" dirty="0"/>
          </a:p>
        </p:txBody>
      </p:sp>
      <p:sp>
        <p:nvSpPr>
          <p:cNvPr id="8" name="Content Placeholder 2"/>
          <p:cNvSpPr txBox="1">
            <a:spLocks/>
          </p:cNvSpPr>
          <p:nvPr/>
        </p:nvSpPr>
        <p:spPr>
          <a:xfrm>
            <a:off x="1530350" y="5957887"/>
            <a:ext cx="9131299" cy="520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How are the previous examples affected by this?</a:t>
            </a:r>
            <a:endParaRPr lang="en-US" dirty="0"/>
          </a:p>
        </p:txBody>
      </p:sp>
    </p:spTree>
    <p:extLst>
      <p:ext uri="{BB962C8B-B14F-4D97-AF65-F5344CB8AC3E}">
        <p14:creationId xmlns:p14="http://schemas.microsoft.com/office/powerpoint/2010/main" val="285682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Robustness (With </a:t>
            </a:r>
            <a:r>
              <a:rPr lang="en-US" dirty="0"/>
              <a:t>F</a:t>
            </a:r>
            <a:r>
              <a:rPr lang="en-US" dirty="0" smtClean="0"/>
              <a:t>loats)</a:t>
            </a:r>
            <a:endParaRPr lang="en-US" dirty="0"/>
          </a:p>
        </p:txBody>
      </p:sp>
      <p:sp>
        <p:nvSpPr>
          <p:cNvPr id="3" name="Content Placeholder 2"/>
          <p:cNvSpPr>
            <a:spLocks noGrp="1"/>
          </p:cNvSpPr>
          <p:nvPr>
            <p:ph idx="1"/>
          </p:nvPr>
        </p:nvSpPr>
        <p:spPr/>
        <p:txBody>
          <a:bodyPr/>
          <a:lstStyle/>
          <a:p>
            <a:pPr marL="0" indent="0">
              <a:buNone/>
            </a:pPr>
            <a:r>
              <a:rPr lang="en-US" dirty="0" smtClean="0"/>
              <a:t>Why do floating point numbers cause problems?</a:t>
            </a:r>
          </a:p>
          <a:p>
            <a:pPr marL="0" indent="0">
              <a:buNone/>
            </a:pPr>
            <a:r>
              <a:rPr lang="en-US" dirty="0" smtClean="0"/>
              <a:t>Why does point vs. plane actually need an epsilon?</a:t>
            </a:r>
            <a:endParaRPr lang="en-US" dirty="0"/>
          </a:p>
          <a:p>
            <a:pPr marL="0" indent="0">
              <a:buNone/>
            </a:pPr>
            <a:endParaRPr lang="en-US" dirty="0" smtClean="0"/>
          </a:p>
          <a:p>
            <a:pPr marL="0" indent="0">
              <a:buNone/>
            </a:pPr>
            <a:endParaRPr lang="en-US" dirty="0"/>
          </a:p>
          <a:p>
            <a:pPr marL="0" indent="0">
              <a:buNone/>
            </a:pPr>
            <a:r>
              <a:rPr lang="en-US" dirty="0" smtClean="0"/>
              <a:t>Sure, floating point numbers have limits but why do they cause the problems we’ve seen so far and how do we fix them?</a:t>
            </a:r>
          </a:p>
        </p:txBody>
      </p:sp>
    </p:spTree>
    <p:extLst>
      <p:ext uri="{BB962C8B-B14F-4D97-AF65-F5344CB8AC3E}">
        <p14:creationId xmlns:p14="http://schemas.microsoft.com/office/powerpoint/2010/main" val="867542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 Issues – Irregular Spacing</a:t>
            </a:r>
          </a:p>
        </p:txBody>
      </p:sp>
      <p:sp>
        <p:nvSpPr>
          <p:cNvPr id="3" name="Content Placeholder 2"/>
          <p:cNvSpPr>
            <a:spLocks noGrp="1"/>
          </p:cNvSpPr>
          <p:nvPr>
            <p:ph idx="1"/>
          </p:nvPr>
        </p:nvSpPr>
        <p:spPr/>
        <p:txBody>
          <a:bodyPr/>
          <a:lstStyle/>
          <a:p>
            <a:pPr marL="0" indent="0">
              <a:buNone/>
            </a:pPr>
            <a:r>
              <a:rPr lang="en-US" dirty="0" smtClean="0"/>
              <a:t>The further from the origin the more off points get!</a:t>
            </a:r>
            <a:endParaRPr lang="en-US" dirty="0"/>
          </a:p>
        </p:txBody>
      </p:sp>
      <p:pic>
        <p:nvPicPr>
          <p:cNvPr id="8" name="Picture 7"/>
          <p:cNvPicPr>
            <a:picLocks noChangeAspect="1"/>
          </p:cNvPicPr>
          <p:nvPr/>
        </p:nvPicPr>
        <p:blipFill>
          <a:blip r:embed="rId3"/>
          <a:stretch>
            <a:fillRect/>
          </a:stretch>
        </p:blipFill>
        <p:spPr>
          <a:xfrm>
            <a:off x="3602050" y="2190044"/>
            <a:ext cx="4349239" cy="4481841"/>
          </a:xfrm>
          <a:prstGeom prst="rect">
            <a:avLst/>
          </a:prstGeom>
        </p:spPr>
      </p:pic>
    </p:spTree>
    <p:extLst>
      <p:ext uri="{BB962C8B-B14F-4D97-AF65-F5344CB8AC3E}">
        <p14:creationId xmlns:p14="http://schemas.microsoft.com/office/powerpoint/2010/main" val="3099753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 Issues – Irregular Spacing</a:t>
            </a:r>
          </a:p>
        </p:txBody>
      </p:sp>
      <p:sp>
        <p:nvSpPr>
          <p:cNvPr id="3" name="Content Placeholder 2"/>
          <p:cNvSpPr>
            <a:spLocks noGrp="1"/>
          </p:cNvSpPr>
          <p:nvPr>
            <p:ph idx="1"/>
          </p:nvPr>
        </p:nvSpPr>
        <p:spPr>
          <a:xfrm>
            <a:off x="838200" y="1825625"/>
            <a:ext cx="5232400" cy="4351338"/>
          </a:xfrm>
        </p:spPr>
        <p:txBody>
          <a:bodyPr/>
          <a:lstStyle/>
          <a:p>
            <a:pPr marL="0" indent="0">
              <a:buNone/>
            </a:pPr>
            <a:r>
              <a:rPr lang="en-US" dirty="0" smtClean="0"/>
              <a:t>The same two lines at different positions can produce greatly different results!</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We have more precision near the origin!</a:t>
            </a:r>
            <a:endParaRPr lang="en-US" dirty="0"/>
          </a:p>
        </p:txBody>
      </p:sp>
      <p:pic>
        <p:nvPicPr>
          <p:cNvPr id="5" name="Picture 4"/>
          <p:cNvPicPr>
            <a:picLocks noChangeAspect="1"/>
          </p:cNvPicPr>
          <p:nvPr/>
        </p:nvPicPr>
        <p:blipFill>
          <a:blip r:embed="rId3"/>
          <a:stretch>
            <a:fillRect/>
          </a:stretch>
        </p:blipFill>
        <p:spPr>
          <a:xfrm>
            <a:off x="6607437" y="1401072"/>
            <a:ext cx="5228963" cy="5200444"/>
          </a:xfrm>
          <a:prstGeom prst="rect">
            <a:avLst/>
          </a:prstGeom>
        </p:spPr>
      </p:pic>
    </p:spTree>
    <p:extLst>
      <p:ext uri="{BB962C8B-B14F-4D97-AF65-F5344CB8AC3E}">
        <p14:creationId xmlns:p14="http://schemas.microsoft.com/office/powerpoint/2010/main" val="4011483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Examples</a:t>
            </a:r>
            <a:endParaRPr lang="en-US" dirty="0"/>
          </a:p>
        </p:txBody>
      </p:sp>
      <p:sp>
        <p:nvSpPr>
          <p:cNvPr id="3" name="Content Placeholder 2"/>
          <p:cNvSpPr>
            <a:spLocks noGrp="1"/>
          </p:cNvSpPr>
          <p:nvPr>
            <p:ph idx="1"/>
          </p:nvPr>
        </p:nvSpPr>
        <p:spPr/>
        <p:txBody>
          <a:bodyPr/>
          <a:lstStyle/>
          <a:p>
            <a:pPr marL="0" indent="0">
              <a:buNone/>
            </a:pPr>
            <a:r>
              <a:rPr lang="en-US" dirty="0" smtClean="0"/>
              <a:t>Now for some more detailed examples from this class</a:t>
            </a:r>
          </a:p>
          <a:p>
            <a:pPr marL="0" indent="0">
              <a:buNone/>
            </a:pPr>
            <a:r>
              <a:rPr lang="en-US" dirty="0" smtClean="0"/>
              <a:t>I’ll mostly use a uniform grid because it’s easier to work with</a:t>
            </a:r>
          </a:p>
          <a:p>
            <a:pPr marL="0" indent="0">
              <a:buNone/>
            </a:pPr>
            <a:r>
              <a:rPr lang="en-US" dirty="0"/>
              <a:t>	</a:t>
            </a:r>
            <a:r>
              <a:rPr lang="en-US" dirty="0" smtClean="0"/>
              <a:t>Just remember it’s not uniform</a:t>
            </a:r>
            <a:endParaRPr lang="en-US" dirty="0"/>
          </a:p>
        </p:txBody>
      </p:sp>
    </p:spTree>
    <p:extLst>
      <p:ext uri="{BB962C8B-B14F-4D97-AF65-F5344CB8AC3E}">
        <p14:creationId xmlns:p14="http://schemas.microsoft.com/office/powerpoint/2010/main" val="3671161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Plane</a:t>
            </a:r>
            <a:endParaRPr lang="en-US" dirty="0"/>
          </a:p>
        </p:txBody>
      </p:sp>
      <p:sp>
        <p:nvSpPr>
          <p:cNvPr id="3" name="Content Placeholder 2"/>
          <p:cNvSpPr>
            <a:spLocks noGrp="1"/>
          </p:cNvSpPr>
          <p:nvPr>
            <p:ph idx="1"/>
          </p:nvPr>
        </p:nvSpPr>
        <p:spPr>
          <a:xfrm>
            <a:off x="838200" y="2730499"/>
            <a:ext cx="4965700" cy="1473201"/>
          </a:xfrm>
        </p:spPr>
        <p:txBody>
          <a:bodyPr>
            <a:normAutofit/>
          </a:bodyPr>
          <a:lstStyle/>
          <a:p>
            <a:pPr marL="0" indent="0">
              <a:buNone/>
            </a:pPr>
            <a:r>
              <a:rPr lang="en-US" dirty="0" smtClean="0"/>
              <a:t>The same ray at different locations can end up behind or in front of the plane</a:t>
            </a:r>
          </a:p>
        </p:txBody>
      </p:sp>
      <p:pic>
        <p:nvPicPr>
          <p:cNvPr id="5" name="Picture 4"/>
          <p:cNvPicPr>
            <a:picLocks noChangeAspect="1"/>
          </p:cNvPicPr>
          <p:nvPr/>
        </p:nvPicPr>
        <p:blipFill>
          <a:blip r:embed="rId3"/>
          <a:stretch>
            <a:fillRect/>
          </a:stretch>
        </p:blipFill>
        <p:spPr>
          <a:xfrm>
            <a:off x="5545392" y="1308664"/>
            <a:ext cx="5808408" cy="4092425"/>
          </a:xfrm>
          <a:prstGeom prst="rect">
            <a:avLst/>
          </a:prstGeom>
        </p:spPr>
      </p:pic>
      <mc:AlternateContent xmlns:mc="http://schemas.openxmlformats.org/markup-compatibility/2006" xmlns:a14="http://schemas.microsoft.com/office/drawing/2010/main">
        <mc:Choice Requires="a14">
          <p:sp>
            <p:nvSpPr>
              <p:cNvPr id="6" name="Content Placeholder 2"/>
              <p:cNvSpPr txBox="1">
                <a:spLocks/>
              </p:cNvSpPr>
              <p:nvPr/>
            </p:nvSpPr>
            <p:spPr>
              <a:xfrm>
                <a:off x="1993900" y="5882665"/>
                <a:ext cx="8674100" cy="4619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*this is even ignoring that </a:t>
                </a:r>
                <a14:m>
                  <m:oMath xmlns:m="http://schemas.openxmlformats.org/officeDocument/2006/math">
                    <m:r>
                      <a:rPr lang="en-US" i="1" smtClean="0">
                        <a:latin typeface="Cambria Math" panose="02040503050406030204" pitchFamily="18" charset="0"/>
                      </a:rPr>
                      <m:t>𝑡</m:t>
                    </m:r>
                  </m:oMath>
                </a14:m>
                <a:r>
                  <a:rPr lang="en-US" dirty="0" smtClean="0"/>
                  <a:t> is snapping to a different grid!</a:t>
                </a:r>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993900" y="5882665"/>
                <a:ext cx="8674100" cy="461963"/>
              </a:xfrm>
              <a:prstGeom prst="rect">
                <a:avLst/>
              </a:prstGeom>
              <a:blipFill rotWithShape="0">
                <a:blip r:embed="rId4"/>
                <a:stretch>
                  <a:fillRect l="-1405" t="-28947" b="-32895"/>
                </a:stretch>
              </a:blipFill>
            </p:spPr>
            <p:txBody>
              <a:bodyPr/>
              <a:lstStyle/>
              <a:p>
                <a:r>
                  <a:rPr lang="en-US">
                    <a:noFill/>
                  </a:rPr>
                  <a:t> </a:t>
                </a:r>
              </a:p>
            </p:txBody>
          </p:sp>
        </mc:Fallback>
      </mc:AlternateContent>
    </p:spTree>
    <p:extLst>
      <p:ext uri="{BB962C8B-B14F-4D97-AF65-F5344CB8AC3E}">
        <p14:creationId xmlns:p14="http://schemas.microsoft.com/office/powerpoint/2010/main" val="458936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 splitting</a:t>
            </a:r>
            <a:endParaRPr lang="en-US" dirty="0"/>
          </a:p>
        </p:txBody>
      </p:sp>
      <p:sp>
        <p:nvSpPr>
          <p:cNvPr id="3" name="Content Placeholder 2"/>
          <p:cNvSpPr>
            <a:spLocks noGrp="1"/>
          </p:cNvSpPr>
          <p:nvPr>
            <p:ph idx="1"/>
          </p:nvPr>
        </p:nvSpPr>
        <p:spPr/>
        <p:txBody>
          <a:bodyPr/>
          <a:lstStyle/>
          <a:p>
            <a:pPr marL="0" indent="0">
              <a:buNone/>
            </a:pPr>
            <a:r>
              <a:rPr lang="en-US" dirty="0" smtClean="0"/>
              <a:t>Split this polygon against the input plane</a:t>
            </a:r>
            <a:endParaRPr lang="en-US" dirty="0"/>
          </a:p>
        </p:txBody>
      </p:sp>
      <p:pic>
        <p:nvPicPr>
          <p:cNvPr id="4" name="Picture 3"/>
          <p:cNvPicPr>
            <a:picLocks noChangeAspect="1"/>
          </p:cNvPicPr>
          <p:nvPr/>
        </p:nvPicPr>
        <p:blipFill>
          <a:blip r:embed="rId3"/>
          <a:stretch>
            <a:fillRect/>
          </a:stretch>
        </p:blipFill>
        <p:spPr>
          <a:xfrm>
            <a:off x="3595736" y="2488567"/>
            <a:ext cx="5000527" cy="3523217"/>
          </a:xfrm>
          <a:prstGeom prst="rect">
            <a:avLst/>
          </a:prstGeom>
        </p:spPr>
      </p:pic>
    </p:spTree>
    <p:extLst>
      <p:ext uri="{BB962C8B-B14F-4D97-AF65-F5344CB8AC3E}">
        <p14:creationId xmlns:p14="http://schemas.microsoft.com/office/powerpoint/2010/main" val="4050736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 splitting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computed points will snap to the grid</a:t>
            </a:r>
          </a:p>
        </p:txBody>
      </p:sp>
      <p:pic>
        <p:nvPicPr>
          <p:cNvPr id="7" name="Picture 6"/>
          <p:cNvPicPr>
            <a:picLocks noChangeAspect="1"/>
          </p:cNvPicPr>
          <p:nvPr/>
        </p:nvPicPr>
        <p:blipFill>
          <a:blip r:embed="rId3"/>
          <a:stretch>
            <a:fillRect/>
          </a:stretch>
        </p:blipFill>
        <p:spPr>
          <a:xfrm>
            <a:off x="355598" y="2463167"/>
            <a:ext cx="5000527" cy="3523217"/>
          </a:xfrm>
          <a:prstGeom prst="rect">
            <a:avLst/>
          </a:prstGeom>
        </p:spPr>
      </p:pic>
      <p:pic>
        <p:nvPicPr>
          <p:cNvPr id="8" name="Picture 7"/>
          <p:cNvPicPr>
            <a:picLocks noChangeAspect="1"/>
          </p:cNvPicPr>
          <p:nvPr/>
        </p:nvPicPr>
        <p:blipFill>
          <a:blip r:embed="rId4"/>
          <a:stretch>
            <a:fillRect/>
          </a:stretch>
        </p:blipFill>
        <p:spPr>
          <a:xfrm>
            <a:off x="6835875" y="2463166"/>
            <a:ext cx="5000527" cy="3523217"/>
          </a:xfrm>
          <a:prstGeom prst="rect">
            <a:avLst/>
          </a:prstGeom>
        </p:spPr>
      </p:pic>
      <p:sp>
        <p:nvSpPr>
          <p:cNvPr id="4" name="Right Arrow 3"/>
          <p:cNvSpPr/>
          <p:nvPr/>
        </p:nvSpPr>
        <p:spPr>
          <a:xfrm>
            <a:off x="5581650" y="4074536"/>
            <a:ext cx="1028700" cy="3004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990600" y="6115924"/>
            <a:ext cx="10515600" cy="531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Note that the split points end up on opposite sides of the plane </a:t>
            </a:r>
            <a:endParaRPr lang="en-US" dirty="0"/>
          </a:p>
        </p:txBody>
      </p:sp>
    </p:spTree>
    <p:extLst>
      <p:ext uri="{BB962C8B-B14F-4D97-AF65-F5344CB8AC3E}">
        <p14:creationId xmlns:p14="http://schemas.microsoft.com/office/powerpoint/2010/main" val="96144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Thick Planes</a:t>
            </a:r>
            <a:endParaRPr lang="en-US" dirty="0"/>
          </a:p>
        </p:txBody>
      </p:sp>
      <p:sp>
        <p:nvSpPr>
          <p:cNvPr id="3" name="Content Placeholder 2"/>
          <p:cNvSpPr>
            <a:spLocks noGrp="1"/>
          </p:cNvSpPr>
          <p:nvPr>
            <p:ph idx="1"/>
          </p:nvPr>
        </p:nvSpPr>
        <p:spPr/>
        <p:txBody>
          <a:bodyPr/>
          <a:lstStyle/>
          <a:p>
            <a:pPr marL="0" indent="0">
              <a:buNone/>
            </a:pPr>
            <a:r>
              <a:rPr lang="en-US" dirty="0" smtClean="0"/>
              <a:t>Thick planes produce a consistent classification of points</a:t>
            </a:r>
          </a:p>
        </p:txBody>
      </p:sp>
      <p:pic>
        <p:nvPicPr>
          <p:cNvPr id="5" name="Picture 4"/>
          <p:cNvPicPr>
            <a:picLocks noChangeAspect="1"/>
          </p:cNvPicPr>
          <p:nvPr/>
        </p:nvPicPr>
        <p:blipFill>
          <a:blip r:embed="rId3"/>
          <a:stretch>
            <a:fillRect/>
          </a:stretch>
        </p:blipFill>
        <p:spPr>
          <a:xfrm>
            <a:off x="3117878" y="2424001"/>
            <a:ext cx="5518122" cy="3887899"/>
          </a:xfrm>
          <a:prstGeom prst="rect">
            <a:avLst/>
          </a:prstGeom>
        </p:spPr>
      </p:pic>
    </p:spTree>
    <p:extLst>
      <p:ext uri="{BB962C8B-B14F-4D97-AF65-F5344CB8AC3E}">
        <p14:creationId xmlns:p14="http://schemas.microsoft.com/office/powerpoint/2010/main" val="2143712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Calculations</a:t>
            </a:r>
            <a:endParaRPr lang="en-US" dirty="0"/>
          </a:p>
        </p:txBody>
      </p:sp>
      <p:sp>
        <p:nvSpPr>
          <p:cNvPr id="3" name="Content Placeholder 2"/>
          <p:cNvSpPr>
            <a:spLocks noGrp="1"/>
          </p:cNvSpPr>
          <p:nvPr>
            <p:ph idx="1"/>
          </p:nvPr>
        </p:nvSpPr>
        <p:spPr/>
        <p:txBody>
          <a:bodyPr/>
          <a:lstStyle/>
          <a:p>
            <a:pPr marL="0" indent="0">
              <a:buNone/>
            </a:pPr>
            <a:r>
              <a:rPr lang="en-US" dirty="0" smtClean="0"/>
              <a:t>If a calculation isn’t properly shared errors can occur</a:t>
            </a:r>
          </a:p>
          <a:p>
            <a:pPr marL="0" indent="0">
              <a:buNone/>
            </a:pPr>
            <a:r>
              <a:rPr lang="en-US" dirty="0" smtClean="0"/>
              <a:t>The simplest example is when an edge is shared between two triangles</a:t>
            </a:r>
            <a:endParaRPr lang="en-US" dirty="0"/>
          </a:p>
        </p:txBody>
      </p:sp>
    </p:spTree>
    <p:extLst>
      <p:ext uri="{BB962C8B-B14F-4D97-AF65-F5344CB8AC3E}">
        <p14:creationId xmlns:p14="http://schemas.microsoft.com/office/powerpoint/2010/main" val="189919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 Splitting – Edge Order</a:t>
            </a:r>
            <a:endParaRPr lang="en-US" dirty="0"/>
          </a:p>
        </p:txBody>
      </p:sp>
      <p:sp>
        <p:nvSpPr>
          <p:cNvPr id="3" name="Content Placeholder 2"/>
          <p:cNvSpPr>
            <a:spLocks noGrp="1"/>
          </p:cNvSpPr>
          <p:nvPr>
            <p:ph idx="1"/>
          </p:nvPr>
        </p:nvSpPr>
        <p:spPr/>
        <p:txBody>
          <a:bodyPr/>
          <a:lstStyle/>
          <a:p>
            <a:pPr marL="0" indent="0">
              <a:buNone/>
            </a:pPr>
            <a:r>
              <a:rPr lang="en-US" dirty="0" smtClean="0"/>
              <a:t>The edge order is different when splitting the triangles</a:t>
            </a:r>
          </a:p>
          <a:p>
            <a:pPr marL="0" indent="0">
              <a:buNone/>
            </a:pPr>
            <a:r>
              <a:rPr lang="en-US" dirty="0" smtClean="0"/>
              <a:t>Although the plane’s invariant holds true a gap shows up</a:t>
            </a:r>
            <a:endParaRPr lang="en-US" dirty="0"/>
          </a:p>
        </p:txBody>
      </p:sp>
      <p:pic>
        <p:nvPicPr>
          <p:cNvPr id="4" name="Picture 3"/>
          <p:cNvPicPr>
            <a:picLocks noChangeAspect="1"/>
          </p:cNvPicPr>
          <p:nvPr/>
        </p:nvPicPr>
        <p:blipFill>
          <a:blip r:embed="rId3"/>
          <a:stretch>
            <a:fillRect/>
          </a:stretch>
        </p:blipFill>
        <p:spPr>
          <a:xfrm>
            <a:off x="355600" y="2828399"/>
            <a:ext cx="4734198" cy="3737501"/>
          </a:xfrm>
          <a:prstGeom prst="rect">
            <a:avLst/>
          </a:prstGeom>
        </p:spPr>
      </p:pic>
      <p:pic>
        <p:nvPicPr>
          <p:cNvPr id="5" name="Picture 4"/>
          <p:cNvPicPr>
            <a:picLocks noChangeAspect="1"/>
          </p:cNvPicPr>
          <p:nvPr/>
        </p:nvPicPr>
        <p:blipFill>
          <a:blip r:embed="rId4"/>
          <a:stretch>
            <a:fillRect/>
          </a:stretch>
        </p:blipFill>
        <p:spPr>
          <a:xfrm>
            <a:off x="6873602" y="2828399"/>
            <a:ext cx="4734198" cy="3737501"/>
          </a:xfrm>
          <a:prstGeom prst="rect">
            <a:avLst/>
          </a:prstGeom>
        </p:spPr>
      </p:pic>
      <p:sp>
        <p:nvSpPr>
          <p:cNvPr id="6" name="Right Arrow 5"/>
          <p:cNvSpPr/>
          <p:nvPr/>
        </p:nvSpPr>
        <p:spPr>
          <a:xfrm>
            <a:off x="5467350" y="4290436"/>
            <a:ext cx="1028700" cy="3004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832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Triangle</a:t>
            </a:r>
            <a:endParaRPr lang="en-US" dirty="0"/>
          </a:p>
        </p:txBody>
      </p:sp>
      <p:sp>
        <p:nvSpPr>
          <p:cNvPr id="3" name="Content Placeholder 2"/>
          <p:cNvSpPr>
            <a:spLocks noGrp="1"/>
          </p:cNvSpPr>
          <p:nvPr>
            <p:ph idx="1"/>
          </p:nvPr>
        </p:nvSpPr>
        <p:spPr/>
        <p:txBody>
          <a:bodyPr/>
          <a:lstStyle/>
          <a:p>
            <a:pPr marL="0" indent="0">
              <a:buNone/>
            </a:pPr>
            <a:r>
              <a:rPr lang="en-US" dirty="0" smtClean="0"/>
              <a:t>A ray can pass “between” two triangles</a:t>
            </a:r>
          </a:p>
          <a:p>
            <a:pPr marL="0" indent="0">
              <a:buNone/>
            </a:pPr>
            <a:r>
              <a:rPr lang="en-US" dirty="0" smtClean="0"/>
              <a:t>Happens because of non-shared edge information</a:t>
            </a:r>
            <a:endParaRPr lang="en-US" dirty="0"/>
          </a:p>
        </p:txBody>
      </p:sp>
      <p:pic>
        <p:nvPicPr>
          <p:cNvPr id="6" name="Picture 5"/>
          <p:cNvPicPr>
            <a:picLocks noChangeAspect="1"/>
          </p:cNvPicPr>
          <p:nvPr/>
        </p:nvPicPr>
        <p:blipFill>
          <a:blip r:embed="rId3"/>
          <a:stretch>
            <a:fillRect/>
          </a:stretch>
        </p:blipFill>
        <p:spPr>
          <a:xfrm>
            <a:off x="2941408" y="3157222"/>
            <a:ext cx="4996092" cy="3154678"/>
          </a:xfrm>
          <a:prstGeom prst="rect">
            <a:avLst/>
          </a:prstGeom>
        </p:spPr>
      </p:pic>
    </p:spTree>
    <p:extLst>
      <p:ext uri="{BB962C8B-B14F-4D97-AF65-F5344CB8AC3E}">
        <p14:creationId xmlns:p14="http://schemas.microsoft.com/office/powerpoint/2010/main" val="215716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Numbers</a:t>
            </a:r>
            <a:endParaRPr lang="en-US" dirty="0"/>
          </a:p>
        </p:txBody>
      </p:sp>
      <p:sp>
        <p:nvSpPr>
          <p:cNvPr id="4" name="Rectangle 3"/>
          <p:cNvSpPr/>
          <p:nvPr/>
        </p:nvSpPr>
        <p:spPr>
          <a:xfrm>
            <a:off x="1619794" y="2364375"/>
            <a:ext cx="2560320" cy="6270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53589" y="2364375"/>
            <a:ext cx="666205" cy="6270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80113" y="2364375"/>
            <a:ext cx="6230983" cy="6270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2775309" y="1824263"/>
            <a:ext cx="5756369" cy="406536"/>
          </a:xfrm>
        </p:spPr>
        <p:txBody>
          <a:bodyPr>
            <a:normAutofit fontScale="92500" lnSpcReduction="20000"/>
          </a:bodyPr>
          <a:lstStyle/>
          <a:p>
            <a:pPr marL="0" indent="0" algn="ctr">
              <a:buNone/>
            </a:pPr>
            <a:r>
              <a:rPr lang="en-US" dirty="0" smtClean="0"/>
              <a:t>IEEE754 Standard – 32 bit floats</a:t>
            </a:r>
            <a:endParaRPr lang="en-US" dirty="0"/>
          </a:p>
        </p:txBody>
      </p:sp>
      <p:sp>
        <p:nvSpPr>
          <p:cNvPr id="8" name="Content Placeholder 2"/>
          <p:cNvSpPr txBox="1">
            <a:spLocks/>
          </p:cNvSpPr>
          <p:nvPr/>
        </p:nvSpPr>
        <p:spPr>
          <a:xfrm>
            <a:off x="470533" y="3394143"/>
            <a:ext cx="1632315" cy="406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dirty="0" smtClean="0"/>
              <a:t>1 </a:t>
            </a:r>
            <a:r>
              <a:rPr lang="en-US" sz="2200" dirty="0"/>
              <a:t>b</a:t>
            </a:r>
            <a:r>
              <a:rPr lang="en-US" sz="2200" dirty="0" smtClean="0"/>
              <a:t>it sign</a:t>
            </a:r>
            <a:endParaRPr lang="en-US" sz="2200" dirty="0"/>
          </a:p>
        </p:txBody>
      </p:sp>
      <p:sp>
        <p:nvSpPr>
          <p:cNvPr id="9" name="Content Placeholder 2"/>
          <p:cNvSpPr txBox="1">
            <a:spLocks/>
          </p:cNvSpPr>
          <p:nvPr/>
        </p:nvSpPr>
        <p:spPr>
          <a:xfrm>
            <a:off x="1812742" y="3394143"/>
            <a:ext cx="2174423" cy="406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dirty="0" smtClean="0"/>
              <a:t>8 bit exponent</a:t>
            </a:r>
            <a:endParaRPr lang="en-US" sz="2200" dirty="0"/>
          </a:p>
        </p:txBody>
      </p:sp>
      <p:sp>
        <p:nvSpPr>
          <p:cNvPr id="10" name="Content Placeholder 2"/>
          <p:cNvSpPr txBox="1">
            <a:spLocks/>
          </p:cNvSpPr>
          <p:nvPr/>
        </p:nvSpPr>
        <p:spPr>
          <a:xfrm>
            <a:off x="5523138" y="3469144"/>
            <a:ext cx="3565073" cy="406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dirty="0" smtClean="0"/>
              <a:t>23 bit fraction</a:t>
            </a:r>
            <a:endParaRPr lang="en-US" sz="2200" dirty="0"/>
          </a:p>
        </p:txBody>
      </p:sp>
      <p:cxnSp>
        <p:nvCxnSpPr>
          <p:cNvPr id="12" name="Straight Connector 11"/>
          <p:cNvCxnSpPr/>
          <p:nvPr/>
        </p:nvCxnSpPr>
        <p:spPr>
          <a:xfrm flipV="1">
            <a:off x="1286690" y="3058318"/>
            <a:ext cx="0" cy="203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rot="5400000">
            <a:off x="2724512" y="2003857"/>
            <a:ext cx="335825" cy="24447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7137763" y="172741"/>
            <a:ext cx="335825" cy="61150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Content Placeholder 2"/>
              <p:cNvSpPr txBox="1">
                <a:spLocks/>
              </p:cNvSpPr>
              <p:nvPr/>
            </p:nvSpPr>
            <p:spPr>
              <a:xfrm>
                <a:off x="838200" y="4136503"/>
                <a:ext cx="10515600" cy="2579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latin typeface="Cambria Math" panose="02040503050406030204" pitchFamily="18" charset="0"/>
                  </a:rPr>
                  <a:t>Numbers are give by:</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i="1" smtClean="0">
                                  <a:latin typeface="Cambria Math" panose="02040503050406030204" pitchFamily="18" charset="0"/>
                                </a:rPr>
                                <m:t>−1</m:t>
                              </m:r>
                            </m:e>
                          </m:d>
                        </m:e>
                        <m:sup>
                          <m:r>
                            <a:rPr lang="en-US" i="1" smtClean="0">
                              <a:latin typeface="Cambria Math" panose="02040503050406030204" pitchFamily="18" charset="0"/>
                            </a:rPr>
                            <m:t>𝑠𝑖𝑔𝑛</m:t>
                          </m:r>
                        </m:sup>
                      </m:sSup>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𝑓𝑟𝑎𝑐𝑡𝑖𝑜𝑛</m:t>
                          </m:r>
                        </m:e>
                      </m:d>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2</m:t>
                          </m:r>
                        </m:e>
                        <m:sup>
                          <m:r>
                            <a:rPr lang="en-US" i="1" smtClean="0">
                              <a:latin typeface="Cambria Math" panose="02040503050406030204" pitchFamily="18" charset="0"/>
                            </a:rPr>
                            <m:t>𝑒𝑥𝑝𝑜𝑛𝑒𝑛𝑡</m:t>
                          </m:r>
                          <m:r>
                            <a:rPr lang="en-US" i="1" smtClean="0">
                              <a:latin typeface="Cambria Math" panose="02040503050406030204" pitchFamily="18" charset="0"/>
                            </a:rPr>
                            <m:t>−127</m:t>
                          </m:r>
                        </m:sup>
                      </m:sSup>
                    </m:oMath>
                  </m:oMathPara>
                </a14:m>
                <a:endParaRPr lang="en-US" dirty="0" smtClean="0"/>
              </a:p>
              <a:p>
                <a:pPr marL="0" indent="0">
                  <a:buNone/>
                </a:pPr>
                <a:endParaRPr lang="en-US" dirty="0" smtClean="0"/>
              </a:p>
              <a:p>
                <a:pPr marL="0" indent="0">
                  <a:buNone/>
                </a:pPr>
                <a:r>
                  <a:rPr lang="en-US" dirty="0" smtClean="0"/>
                  <a:t>Most examples will be in base 10 to make them easier:</a:t>
                </a:r>
              </a:p>
              <a:p>
                <a:pPr marL="457200" lvl="1"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e>
                          </m:d>
                        </m:e>
                        <m:sup>
                          <m:r>
                            <a:rPr lang="en-US" i="1">
                              <a:latin typeface="Cambria Math" panose="02040503050406030204" pitchFamily="18" charset="0"/>
                            </a:rPr>
                            <m:t>𝑠𝑖𝑔𝑛</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𝑓𝑟𝑎𝑐𝑡𝑖𝑜𝑛</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smtClean="0">
                              <a:latin typeface="Cambria Math" panose="02040503050406030204" pitchFamily="18" charset="0"/>
                            </a:rPr>
                            <m:t>10</m:t>
                          </m:r>
                        </m:e>
                        <m:sup>
                          <m:r>
                            <a:rPr lang="en-US" i="1">
                              <a:latin typeface="Cambria Math" panose="02040503050406030204" pitchFamily="18" charset="0"/>
                            </a:rPr>
                            <m:t>𝑒𝑥𝑝𝑜𝑛𝑒𝑛𝑡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sup>
                          <m:r>
                            <a:rPr lang="en-US" b="0" i="1" smtClean="0">
                              <a:latin typeface="Cambria Math" panose="02040503050406030204" pitchFamily="18" charset="0"/>
                            </a:rPr>
                            <m:t>𝑠𝑖𝑔𝑛</m:t>
                          </m:r>
                        </m:sup>
                      </m:sSup>
                      <m:r>
                        <a:rPr lang="en-US" b="0" i="1" smtClean="0">
                          <a:latin typeface="Cambria Math" panose="02040503050406030204" pitchFamily="18" charset="0"/>
                        </a:rPr>
                        <m:t>∗</m:t>
                      </m:r>
                      <m:r>
                        <a:rPr lang="en-US" b="0" i="1" smtClean="0">
                          <a:latin typeface="Cambria Math" panose="02040503050406030204" pitchFamily="18" charset="0"/>
                        </a:rPr>
                        <m:t>𝑓𝑟𝑎𝑐𝑡𝑖𝑜𝑛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𝑒𝑥𝑝𝑜𝑛𝑒𝑛𝑡</m:t>
                          </m:r>
                        </m:sup>
                      </m:sSup>
                    </m:oMath>
                  </m:oMathPara>
                </a14:m>
                <a:endParaRPr lang="en-US" b="0" dirty="0" smtClean="0"/>
              </a:p>
            </p:txBody>
          </p:sp>
        </mc:Choice>
        <mc:Fallback xmlns="">
          <p:sp>
            <p:nvSpPr>
              <p:cNvPr id="17" name="Content Placeholder 2"/>
              <p:cNvSpPr txBox="1">
                <a:spLocks noRot="1" noChangeAspect="1" noMove="1" noResize="1" noEditPoints="1" noAdjustHandles="1" noChangeArrowheads="1" noChangeShapeType="1" noTextEdit="1"/>
              </p:cNvSpPr>
              <p:nvPr/>
            </p:nvSpPr>
            <p:spPr>
              <a:xfrm>
                <a:off x="838200" y="4136503"/>
                <a:ext cx="10515600" cy="2579957"/>
              </a:xfrm>
              <a:prstGeom prst="rect">
                <a:avLst/>
              </a:prstGeom>
              <a:blipFill rotWithShape="0">
                <a:blip r:embed="rId3"/>
                <a:stretch>
                  <a:fillRect l="-1217" t="-4255"/>
                </a:stretch>
              </a:blipFill>
            </p:spPr>
            <p:txBody>
              <a:bodyPr/>
              <a:lstStyle/>
              <a:p>
                <a:r>
                  <a:rPr lang="en-US">
                    <a:noFill/>
                  </a:rPr>
                  <a:t> </a:t>
                </a:r>
              </a:p>
            </p:txBody>
          </p:sp>
        </mc:Fallback>
      </mc:AlternateContent>
    </p:spTree>
    <p:extLst>
      <p:ext uri="{BB962C8B-B14F-4D97-AF65-F5344CB8AC3E}">
        <p14:creationId xmlns:p14="http://schemas.microsoft.com/office/powerpoint/2010/main" val="1810639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Expansion</a:t>
            </a:r>
            <a:endParaRPr lang="en-US" dirty="0"/>
          </a:p>
        </p:txBody>
      </p:sp>
      <p:sp>
        <p:nvSpPr>
          <p:cNvPr id="3" name="Content Placeholder 2"/>
          <p:cNvSpPr>
            <a:spLocks noGrp="1"/>
          </p:cNvSpPr>
          <p:nvPr>
            <p:ph idx="1"/>
          </p:nvPr>
        </p:nvSpPr>
        <p:spPr/>
        <p:txBody>
          <a:bodyPr/>
          <a:lstStyle/>
          <a:p>
            <a:pPr marL="0" indent="0">
              <a:buNone/>
            </a:pPr>
            <a:r>
              <a:rPr lang="en-US" dirty="0" smtClean="0"/>
              <a:t>Did you try to validate your spheres from assignment 2?</a:t>
            </a:r>
          </a:p>
          <a:p>
            <a:pPr marL="0" indent="0">
              <a:buNone/>
            </a:pPr>
            <a:r>
              <a:rPr lang="en-US" dirty="0" smtClean="0"/>
              <a:t>Did you notice points that weren’t contained?</a:t>
            </a:r>
          </a:p>
          <a:p>
            <a:pPr marL="0" indent="0">
              <a:buNone/>
            </a:pPr>
            <a:endParaRPr lang="en-US" dirty="0"/>
          </a:p>
          <a:p>
            <a:pPr marL="0" indent="0">
              <a:buNone/>
            </a:pPr>
            <a:endParaRPr lang="en-US" dirty="0" smtClean="0"/>
          </a:p>
          <a:p>
            <a:pPr marL="0" indent="0">
              <a:buNone/>
            </a:pPr>
            <a:r>
              <a:rPr lang="en-US" dirty="0" smtClean="0"/>
              <a:t>Small float differences can cause an expanded sphere to not contain a point</a:t>
            </a:r>
            <a:endParaRPr lang="en-US" dirty="0"/>
          </a:p>
        </p:txBody>
      </p:sp>
    </p:spTree>
    <p:extLst>
      <p:ext uri="{BB962C8B-B14F-4D97-AF65-F5344CB8AC3E}">
        <p14:creationId xmlns:p14="http://schemas.microsoft.com/office/powerpoint/2010/main" val="1521004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Epsilons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How do we determine if two numbers are equal?</a:t>
                </a:r>
              </a:p>
              <a:p>
                <a:pPr marL="457200" lvl="1" indent="0">
                  <a:buNone/>
                </a:pP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smtClean="0"/>
                  <a:t>?</a:t>
                </a:r>
              </a:p>
              <a:p>
                <a:pPr marL="457200" lvl="1" indent="0">
                  <a:buNone/>
                </a:pPr>
                <a:r>
                  <a:rPr lang="en-US" dirty="0" smtClean="0"/>
                  <a:t>No! Bad! Almost never true!</a:t>
                </a:r>
              </a:p>
              <a:p>
                <a:pPr marL="0" indent="0">
                  <a:buNone/>
                </a:pPr>
                <a:endParaRPr lang="en-US" dirty="0"/>
              </a:p>
              <a:p>
                <a:pPr marL="0" indent="0">
                  <a:buNone/>
                </a:pPr>
                <a:r>
                  <a:rPr lang="en-US" dirty="0" smtClean="0"/>
                  <a:t>How about we test if they’re close enough?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26442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Epsilons – Absolute Tolerance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m:t>
                      </m:r>
                      <m:r>
                        <a:rPr lang="en-US" b="0" i="1" smtClean="0">
                          <a:latin typeface="Cambria Math" panose="02040503050406030204" pitchFamily="18" charset="0"/>
                        </a:rPr>
                        <m:t>𝐴𝑏𝑠</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𝑒𝑝𝑠𝑖𝑙𝑜𝑛</m:t>
                      </m:r>
                      <m:r>
                        <a:rPr lang="en-US" b="0" i="1" smtClean="0">
                          <a:latin typeface="Cambria Math" panose="02040503050406030204" pitchFamily="18" charset="0"/>
                        </a:rPr>
                        <m:t>)</m:t>
                      </m:r>
                    </m:oMath>
                  </m:oMathPara>
                </a14:m>
                <a:endParaRPr lang="en-US" dirty="0" smtClean="0"/>
              </a:p>
              <a:p>
                <a:pPr marL="0" indent="0">
                  <a:buNone/>
                </a:pPr>
                <a:r>
                  <a:rPr lang="en-US" dirty="0" smtClean="0"/>
                  <a:t>What do we use for epsilon?</a:t>
                </a:r>
              </a:p>
              <a:p>
                <a:pPr marL="457200" lvl="1" indent="0">
                  <a:buNone/>
                </a:pPr>
                <a:r>
                  <a:rPr lang="en-US" dirty="0"/>
                  <a:t>0.0001?</a:t>
                </a:r>
              </a:p>
              <a:p>
                <a:pPr marL="457200" lvl="1" indent="0">
                  <a:buNone/>
                </a:pPr>
                <a:r>
                  <a:rPr lang="en-US" dirty="0" smtClean="0"/>
                  <a:t>FLT_EPSILON?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400720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Epsilon – Absolute Tolerance</a:t>
            </a:r>
            <a:endParaRPr lang="en-US" dirty="0"/>
          </a:p>
        </p:txBody>
      </p:sp>
      <p:sp>
        <p:nvSpPr>
          <p:cNvPr id="3" name="Content Placeholder 2"/>
          <p:cNvSpPr>
            <a:spLocks noGrp="1"/>
          </p:cNvSpPr>
          <p:nvPr>
            <p:ph idx="1"/>
          </p:nvPr>
        </p:nvSpPr>
        <p:spPr/>
        <p:txBody>
          <a:bodyPr/>
          <a:lstStyle/>
          <a:p>
            <a:pPr marL="0" indent="0">
              <a:buNone/>
            </a:pPr>
            <a:r>
              <a:rPr lang="en-US" dirty="0" smtClean="0"/>
              <a:t>Remember the epsilon table?</a:t>
            </a:r>
          </a:p>
          <a:p>
            <a:pPr marL="0" indent="0">
              <a:buNone/>
            </a:pPr>
            <a:r>
              <a:rPr lang="en-US" dirty="0" smtClean="0"/>
              <a:t>Absolute tolerances are bad! (I was lazy in the framework…)</a:t>
            </a:r>
          </a:p>
          <a:p>
            <a:pPr marL="0" indent="0">
              <a:buNone/>
            </a:pPr>
            <a:r>
              <a:rPr lang="en-US" dirty="0" smtClean="0"/>
              <a:t>Big numbers need a larger epsilon</a:t>
            </a:r>
          </a:p>
          <a:p>
            <a:pPr marL="0" indent="0">
              <a:buNone/>
            </a:pPr>
            <a:endParaRPr lang="en-US" dirty="0"/>
          </a:p>
        </p:txBody>
      </p:sp>
    </p:spTree>
    <p:extLst>
      <p:ext uri="{BB962C8B-B14F-4D97-AF65-F5344CB8AC3E}">
        <p14:creationId xmlns:p14="http://schemas.microsoft.com/office/powerpoint/2010/main" val="2402713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Epsilon – Relative Tolerance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Epsilon needs to be scaled by the input size:</a:t>
                </a:r>
              </a:p>
              <a:p>
                <a:pPr marL="457200" lvl="1"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𝑏𝑜𝑜𝑙</m:t>
                      </m:r>
                      <m:r>
                        <a:rPr lang="en-US" i="1">
                          <a:latin typeface="Cambria Math" panose="02040503050406030204" pitchFamily="18" charset="0"/>
                        </a:rPr>
                        <m:t> </m:t>
                      </m:r>
                      <m:r>
                        <a:rPr lang="en-US" i="1">
                          <a:latin typeface="Cambria Math" panose="02040503050406030204" pitchFamily="18" charset="0"/>
                        </a:rPr>
                        <m:t>𝑖𝑠𝐸𝑞𝑢𝑎𝑙</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𝐴𝑏𝑠</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𝑀𝑎𝑥</m:t>
                          </m:r>
                          <m:d>
                            <m:dPr>
                              <m:ctrlPr>
                                <a:rPr lang="en-US" i="1">
                                  <a:latin typeface="Cambria Math" panose="02040503050406030204" pitchFamily="18" charset="0"/>
                                </a:rPr>
                              </m:ctrlPr>
                            </m:dPr>
                            <m:e>
                              <m:r>
                                <a:rPr lang="en-US" i="1">
                                  <a:latin typeface="Cambria Math" panose="02040503050406030204" pitchFamily="18" charset="0"/>
                                </a:rPr>
                                <m:t>𝐴𝑏𝑠</m:t>
                              </m:r>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 </m:t>
                              </m:r>
                              <m:r>
                                <a:rPr lang="en-US" i="1">
                                  <a:latin typeface="Cambria Math" panose="02040503050406030204" pitchFamily="18" charset="0"/>
                                </a:rPr>
                                <m:t>𝐴𝑏𝑠</m:t>
                              </m:r>
                              <m:d>
                                <m:dPr>
                                  <m:ctrlPr>
                                    <a:rPr lang="en-US" i="1">
                                      <a:latin typeface="Cambria Math" panose="02040503050406030204" pitchFamily="18" charset="0"/>
                                    </a:rPr>
                                  </m:ctrlPr>
                                </m:dPr>
                                <m:e>
                                  <m:r>
                                    <a:rPr lang="en-US" i="1">
                                      <a:latin typeface="Cambria Math" panose="02040503050406030204" pitchFamily="18" charset="0"/>
                                    </a:rPr>
                                    <m:t>𝑏</m:t>
                                  </m:r>
                                </m:e>
                              </m:d>
                            </m:e>
                          </m:d>
                        </m:e>
                      </m:d>
                    </m:oMath>
                  </m:oMathPara>
                </a14:m>
                <a:endParaRPr lang="en-US" dirty="0" smtClean="0"/>
              </a:p>
              <a:p>
                <a:pPr marL="0" indent="0">
                  <a:buNone/>
                </a:pPr>
                <a:r>
                  <a:rPr lang="en-US" dirty="0"/>
                  <a:t>The idea is to determine if the difference of the two numbers is smaller than some percentage of the larger of the two </a:t>
                </a:r>
                <a:r>
                  <a:rPr lang="en-US" dirty="0" smtClean="0"/>
                  <a:t>numbers.</a:t>
                </a:r>
              </a:p>
              <a:p>
                <a:pPr marL="0" indent="0">
                  <a:buNone/>
                </a:pPr>
                <a:endParaRPr lang="en-US" dirty="0"/>
              </a:p>
              <a:p>
                <a:pPr marL="0" indent="0">
                  <a:buNone/>
                </a:pPr>
                <a:endParaRPr lang="en-US" dirty="0" smtClean="0"/>
              </a:p>
              <a:p>
                <a:pPr marL="0" indent="0">
                  <a:buNone/>
                </a:pPr>
                <a:r>
                  <a:rPr lang="en-US" dirty="0" smtClean="0"/>
                  <a:t>Does this work for all numbers?</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406316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Epsilon – Relative Tolerance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Try comparing </a:t>
                </a:r>
                <a14:m>
                  <m:oMath xmlns:m="http://schemas.openxmlformats.org/officeDocument/2006/math">
                    <m:r>
                      <a:rPr lang="en-US" i="1" dirty="0" smtClean="0">
                        <a:latin typeface="Cambria Math" panose="02040503050406030204" pitchFamily="18" charset="0"/>
                      </a:rPr>
                      <m:t>67329.234</m:t>
                    </m:r>
                  </m:oMath>
                </a14:m>
                <a:r>
                  <a:rPr lang="en-US" dirty="0"/>
                  <a:t> and </a:t>
                </a:r>
                <a14:m>
                  <m:oMath xmlns:m="http://schemas.openxmlformats.org/officeDocument/2006/math">
                    <m:r>
                      <a:rPr lang="en-US" i="1" dirty="0" smtClean="0">
                        <a:latin typeface="Cambria Math" panose="02040503050406030204" pitchFamily="18" charset="0"/>
                      </a:rPr>
                      <m:t>67329.242</m:t>
                    </m:r>
                  </m:oMath>
                </a14:m>
                <a:r>
                  <a:rPr lang="en-US" dirty="0"/>
                  <a:t> (exactly one </a:t>
                </a:r>
                <a:r>
                  <a:rPr lang="en-US" dirty="0" err="1"/>
                  <a:t>ulps</a:t>
                </a:r>
                <a:r>
                  <a:rPr lang="en-US" dirty="0"/>
                  <a:t> away</a:t>
                </a:r>
                <a:r>
                  <a:rPr lang="en-US" dirty="0" smtClean="0"/>
                  <a:t>)</a:t>
                </a:r>
              </a:p>
              <a:p>
                <a:pPr marL="457200" lvl="1" indent="0">
                  <a:buNone/>
                </a:pPr>
                <a:r>
                  <a:rPr lang="en-US" dirty="0" smtClean="0"/>
                  <a:t>Our relative test gives true, great!</a:t>
                </a:r>
              </a:p>
              <a:p>
                <a:pPr marL="457200" lvl="1" indent="0">
                  <a:buNone/>
                </a:pPr>
                <a:endParaRPr lang="en-US" dirty="0"/>
              </a:p>
              <a:p>
                <a:pPr marL="457200" lvl="1" indent="0">
                  <a:buNone/>
                </a:pPr>
                <a:endParaRPr lang="en-US" dirty="0" smtClean="0"/>
              </a:p>
              <a:p>
                <a:pPr marL="0" indent="0">
                  <a:buNone/>
                </a:pPr>
                <a:r>
                  <a:rPr lang="en-US" dirty="0" smtClean="0"/>
                  <a:t>What if we subtract and compare against zero?</a:t>
                </a:r>
              </a:p>
              <a:p>
                <a:pPr marL="0" indent="0">
                  <a:buNone/>
                </a:pPr>
                <a:r>
                  <a:rPr lang="en-US" dirty="0" smtClean="0"/>
                  <a:t>	</a:t>
                </a:r>
                <a14:m>
                  <m:oMath xmlns:m="http://schemas.openxmlformats.org/officeDocument/2006/math">
                    <m:r>
                      <a:rPr lang="en-US" i="1">
                        <a:latin typeface="Cambria Math" panose="02040503050406030204" pitchFamily="18" charset="0"/>
                      </a:rPr>
                      <m:t>67329.242</m:t>
                    </m:r>
                    <m:r>
                      <a:rPr lang="en-US" b="0" i="1" smtClean="0">
                        <a:latin typeface="Cambria Math" panose="02040503050406030204" pitchFamily="18" charset="0"/>
                      </a:rPr>
                      <m:t>−67329.234=</m:t>
                    </m:r>
                    <m:r>
                      <m:rPr>
                        <m:nor/>
                      </m:rPr>
                      <a:rPr lang="en-US" dirty="0"/>
                      <m:t>0.0078</m:t>
                    </m:r>
                  </m:oMath>
                </a14:m>
                <a:endParaRPr lang="en-US" dirty="0" smtClean="0"/>
              </a:p>
              <a:p>
                <a:pPr marL="0" indent="0">
                  <a:buNone/>
                </a:pPr>
                <a:r>
                  <a:rPr lang="en-US" dirty="0" smtClean="0"/>
                  <a:t>How close is </a:t>
                </a:r>
                <a14:m>
                  <m:oMath xmlns:m="http://schemas.openxmlformats.org/officeDocument/2006/math">
                    <m:r>
                      <a:rPr lang="en-US" b="0" i="1" smtClean="0">
                        <a:latin typeface="Cambria Math" panose="02040503050406030204" pitchFamily="18" charset="0"/>
                      </a:rPr>
                      <m:t>0.0078</m:t>
                    </m:r>
                  </m:oMath>
                </a14:m>
                <a:r>
                  <a:rPr lang="en-US" dirty="0" smtClean="0"/>
                  <a:t> to zero?</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9004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Epsilons – Combined Tolerance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0.0078</m:t>
                    </m:r>
                  </m:oMath>
                </a14:m>
                <a:r>
                  <a:rPr lang="en-US" dirty="0" smtClean="0"/>
                  <a:t> </a:t>
                </a:r>
                <a:r>
                  <a:rPr lang="en-US" dirty="0"/>
                  <a:t>is </a:t>
                </a:r>
                <a:r>
                  <a:rPr lang="en-US" dirty="0" smtClean="0"/>
                  <a:t>1,006,632,960 </a:t>
                </a:r>
                <a:r>
                  <a:rPr lang="en-US" dirty="0" err="1" smtClean="0"/>
                  <a:t>ulps</a:t>
                </a:r>
                <a:r>
                  <a:rPr lang="en-US" dirty="0" smtClean="0"/>
                  <a:t> away from zero…not so close after all…</a:t>
                </a:r>
              </a:p>
              <a:p>
                <a:pPr marL="0" indent="0">
                  <a:buNone/>
                </a:pPr>
                <a:r>
                  <a:rPr lang="en-US" dirty="0" smtClean="0"/>
                  <a:t>Unfortunately, there is no “answer”</a:t>
                </a:r>
              </a:p>
              <a:p>
                <a:pPr marL="457200" lvl="1" indent="0">
                  <a:buNone/>
                </a:pPr>
                <a:r>
                  <a:rPr lang="en-US" dirty="0" smtClean="0"/>
                  <a:t>The most common approach is to mix absolute and combined tolerances</a:t>
                </a:r>
              </a:p>
              <a:p>
                <a:pPr marL="457200" lvl="1" indent="0">
                  <a:buNone/>
                </a:pPr>
                <a:r>
                  <a:rPr lang="en-US" dirty="0" smtClean="0"/>
                  <a:t>Sorry…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77108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Infinity Arithmetic (IA)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How does the </a:t>
                </a:r>
                <a:r>
                  <a:rPr lang="en-US" dirty="0" err="1" smtClean="0"/>
                  <a:t>fpu</a:t>
                </a:r>
                <a:r>
                  <a:rPr lang="en-US" dirty="0" smtClean="0"/>
                  <a:t> deal with exceptional cases without throwing exceptions?</a:t>
                </a:r>
              </a:p>
              <a:p>
                <a:pPr marL="0" indent="0">
                  <a:buNone/>
                </a:pPr>
                <a:r>
                  <a:rPr lang="en-US" dirty="0" smtClean="0"/>
                  <a:t>There are 2 basic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𝐼𝑁𝐹</m:t>
                    </m:r>
                  </m:oMath>
                </a14:m>
                <a:r>
                  <a:rPr lang="en-US" dirty="0" smtClean="0"/>
                  <a:t> and </a:t>
                </a:r>
                <a14:m>
                  <m:oMath xmlns:m="http://schemas.openxmlformats.org/officeDocument/2006/math">
                    <m:r>
                      <a:rPr lang="en-US" b="0" i="1" smtClean="0">
                        <a:latin typeface="Cambria Math" panose="02040503050406030204" pitchFamily="18" charset="0"/>
                      </a:rPr>
                      <m:t>𝑁𝐴𝑁</m:t>
                    </m:r>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6748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Infinity Arithmetic -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𝐼𝑁𝐹</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𝐼𝑁𝐹</m:t>
                    </m:r>
                  </m:oMath>
                </a14:m>
                <a:r>
                  <a:rPr lang="en-US" dirty="0"/>
                  <a:t> comes from overflows or expression limits:</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20</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−20</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0</m:t>
                          </m:r>
                        </m:den>
                      </m:f>
                      <m:r>
                        <a:rPr lang="en-US" i="1">
                          <a:latin typeface="Cambria Math" panose="02040503050406030204" pitchFamily="18" charset="0"/>
                        </a:rPr>
                        <m:t>,</m:t>
                      </m:r>
                      <m:r>
                        <a:rPr lang="en-US" i="1">
                          <a:latin typeface="Cambria Math" panose="02040503050406030204" pitchFamily="18" charset="0"/>
                        </a:rPr>
                        <m:t>𝑒𝑡𝑐</m:t>
                      </m:r>
                      <m:r>
                        <a:rPr lang="en-US" i="1">
                          <a:latin typeface="Cambria Math" panose="02040503050406030204" pitchFamily="18" charset="0"/>
                        </a:rPr>
                        <m:t>…</m:t>
                      </m:r>
                    </m:oMath>
                  </m:oMathPara>
                </a14:m>
                <a:endParaRPr lang="en-US" dirty="0" smtClean="0"/>
              </a:p>
              <a:p>
                <a:pPr marL="0" indent="0">
                  <a:buNone/>
                </a:pPr>
                <a:endParaRPr lang="en-US" dirty="0"/>
              </a:p>
              <a:p>
                <a:pPr marL="0" indent="0">
                  <a:buNone/>
                </a:pPr>
                <a:r>
                  <a:rPr lang="en-US" b="0" dirty="0" smtClean="0"/>
                  <a:t>Many operations with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𝐼𝑁𝐹</m:t>
                    </m:r>
                  </m:oMath>
                </a14:m>
                <a:r>
                  <a:rPr lang="en-US" dirty="0" smtClean="0"/>
                  <a:t> result in either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𝐼𝑁𝐹</m:t>
                    </m:r>
                  </m:oMath>
                </a14:m>
                <a:r>
                  <a:rPr lang="en-US" dirty="0" smtClean="0"/>
                  <a:t> or 0</a:t>
                </a:r>
              </a:p>
              <a:p>
                <a:pPr marL="457200" lvl="1" indent="0">
                  <a:buNone/>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 </m:t>
                          </m:r>
                        </m:den>
                      </m:f>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b="0" i="1" dirty="0" smtClean="0">
                  <a:latin typeface="Cambria Math" panose="02040503050406030204" pitchFamily="18" charset="0"/>
                </a:endParaRPr>
              </a:p>
              <a:p>
                <a:pPr marL="457200" lvl="1" indent="0">
                  <a:buNone/>
                </a:pPr>
                <a:r>
                  <a:rPr lang="en-US" dirty="0" err="1" smtClean="0"/>
                  <a:t>etc</a:t>
                </a:r>
                <a:r>
                  <a:rPr lang="en-US" dirty="0" smtClean="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65715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Infinity Arithmetic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an expression can’t be evaluated or the limit doesn’t exist then the result is not-a-number:</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e>
                      </m:ra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m:t>
                          </m:r>
                        </m:den>
                      </m:f>
                      <m:r>
                        <a:rPr lang="en-US" b="0" i="1" smtClean="0">
                          <a:latin typeface="Cambria Math" panose="02040503050406030204" pitchFamily="18" charset="0"/>
                        </a:rPr>
                        <m:t>,0∗∞,</m:t>
                      </m:r>
                      <m:r>
                        <a:rPr lang="en-US" b="0" i="1" smtClean="0">
                          <a:latin typeface="Cambria Math" panose="02040503050406030204" pitchFamily="18" charset="0"/>
                        </a:rPr>
                        <m:t>𝑒𝑡𝑐</m:t>
                      </m:r>
                      <m:r>
                        <a:rPr lang="en-US" b="0" i="1"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185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Numbers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Basic examples:</a:t>
                </a:r>
              </a:p>
              <a:p>
                <a:pPr marL="0" indent="0">
                  <a:buNone/>
                </a:pPr>
                <a:r>
                  <a:rPr lang="en-US" dirty="0" smtClean="0"/>
                  <a:t>	</a:t>
                </a:r>
                <a14:m>
                  <m:oMath xmlns:m="http://schemas.openxmlformats.org/officeDocument/2006/math">
                    <m:r>
                      <a:rPr lang="en-US" i="1">
                        <a:latin typeface="Cambria Math" panose="02040503050406030204" pitchFamily="18" charset="0"/>
                      </a:rPr>
                      <m:t>1,300,000=1.3</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6</m:t>
                        </m:r>
                      </m:sup>
                    </m:sSup>
                  </m:oMath>
                </a14:m>
                <a:endParaRPr lang="en-US" dirty="0"/>
              </a:p>
              <a:p>
                <a:pPr marL="0" indent="0">
                  <a:buNone/>
                </a:pPr>
                <a:r>
                  <a:rPr lang="en-US" dirty="0" smtClean="0"/>
                  <a:t>	</a:t>
                </a:r>
                <a14:m>
                  <m:oMath xmlns:m="http://schemas.openxmlformats.org/officeDocument/2006/math">
                    <m:r>
                      <a:rPr lang="en-US" b="0" i="0" smtClean="0">
                        <a:latin typeface="Cambria Math" panose="02040503050406030204" pitchFamily="18" charset="0"/>
                      </a:rPr>
                      <m:t>0</m:t>
                    </m:r>
                    <m:r>
                      <a:rPr lang="en-US" i="1">
                        <a:latin typeface="Cambria Math" panose="02040503050406030204" pitchFamily="18" charset="0"/>
                      </a:rPr>
                      <m:t>.000154=1.54</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−4</m:t>
                        </m:r>
                      </m:sup>
                    </m:sSup>
                  </m:oMath>
                </a14:m>
                <a:endParaRPr lang="en-US" dirty="0"/>
              </a:p>
              <a:p>
                <a:pPr marL="0" indent="0">
                  <a:buNone/>
                </a:pPr>
                <a:r>
                  <a:rPr lang="en-US" dirty="0" smtClean="0"/>
                  <a:t>	</a:t>
                </a:r>
                <a14:m>
                  <m:oMath xmlns:m="http://schemas.openxmlformats.org/officeDocument/2006/math">
                    <m:r>
                      <a:rPr lang="en-US" i="1">
                        <a:latin typeface="Cambria Math" panose="02040503050406030204" pitchFamily="18" charset="0"/>
                      </a:rPr>
                      <m:t>1,234,567=1.234567</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6</m:t>
                        </m:r>
                      </m:sup>
                    </m:sSup>
                  </m:oMath>
                </a14:m>
                <a:endParaRPr lang="en-US" dirty="0" smtClean="0"/>
              </a:p>
              <a:p>
                <a:pPr marL="0" indent="0">
                  <a:buNone/>
                </a:pPr>
                <a:r>
                  <a:rPr lang="en-US" dirty="0" smtClean="0"/>
                  <a:t>	</a:t>
                </a:r>
                <a:r>
                  <a:rPr lang="en-US" dirty="0" err="1" smtClean="0"/>
                  <a:t>Etc</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99844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Infinity Arithmetic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oMath>
                </a14:m>
                <a:r>
                  <a:rPr lang="en-US" dirty="0" smtClean="0"/>
                  <a:t> is like a virus, anything it touches becomes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oMath>
                </a14:m>
                <a:endParaRPr lang="en-US" b="0" dirty="0" smtClean="0"/>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oMath>
                </a14:m>
                <a:r>
                  <a:rPr lang="en-US" dirty="0" smtClean="0"/>
                  <a:t> doesn’t compare true with anything:</a:t>
                </a:r>
              </a:p>
              <a:p>
                <a:pPr marL="45720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r>
                        <a:rPr lang="en-US" b="0" i="1" smtClean="0">
                          <a:latin typeface="Cambria Math" panose="02040503050406030204" pitchFamily="18" charset="0"/>
                        </a:rPr>
                        <m:t>≠0</m:t>
                      </m:r>
                    </m:oMath>
                  </m:oMathPara>
                </a14:m>
                <a:endParaRPr lang="en-US" b="0" dirty="0" smtClean="0"/>
              </a:p>
              <a:p>
                <a:pPr marL="45720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r>
                        <a:rPr lang="en-US" b="0" i="1" smtClean="0">
                          <a:latin typeface="Cambria Math" panose="02040503050406030204" pitchFamily="18" charset="0"/>
                        </a:rPr>
                        <m:t>≥0→</m:t>
                      </m:r>
                      <m:r>
                        <a:rPr lang="en-US" b="0" i="1" smtClean="0">
                          <a:latin typeface="Cambria Math" panose="02040503050406030204" pitchFamily="18" charset="0"/>
                        </a:rPr>
                        <m:t>𝐹𝑎𝑙𝑠𝑒</m:t>
                      </m:r>
                    </m:oMath>
                  </m:oMathPara>
                </a14:m>
                <a:endParaRPr lang="en-US" b="0" dirty="0" smtClean="0"/>
              </a:p>
              <a:p>
                <a:pPr marL="45720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r>
                        <a:rPr lang="en-US" b="0" i="1" smtClean="0">
                          <a:latin typeface="Cambria Math" panose="02040503050406030204" pitchFamily="18" charset="0"/>
                        </a:rPr>
                        <m:t>&lt;0→</m:t>
                      </m:r>
                      <m:r>
                        <a:rPr lang="en-US" b="0" i="1" smtClean="0">
                          <a:latin typeface="Cambria Math" panose="02040503050406030204" pitchFamily="18" charset="0"/>
                        </a:rPr>
                        <m:t>𝐹𝑎𝑙𝑠𝑒</m:t>
                      </m:r>
                    </m:oMath>
                  </m:oMathPara>
                </a14:m>
                <a:endParaRPr lang="en-US" dirty="0" smtClean="0"/>
              </a:p>
              <a:p>
                <a:pPr marL="45720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𝑁𝐴𝑁</m:t>
                      </m:r>
                      <m:r>
                        <a:rPr lang="en-US" b="0" i="1" smtClean="0">
                          <a:latin typeface="Cambria Math" panose="02040503050406030204" pitchFamily="18" charset="0"/>
                        </a:rPr>
                        <m:t>≠#</m:t>
                      </m:r>
                      <m:r>
                        <a:rPr lang="en-US" b="0" i="1" smtClean="0">
                          <a:latin typeface="Cambria Math" panose="02040503050406030204" pitchFamily="18" charset="0"/>
                        </a:rPr>
                        <m:t>𝑁𝐴𝑁</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14887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Infinity Arithmetic -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𝑁𝐴𝑁</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Are these equivalent?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Not with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𝑁𝐴𝑁</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2241"/>
                </a:stretch>
              </a:blipFill>
            </p:spPr>
            <p:txBody>
              <a:bodyPr/>
              <a:lstStyle/>
              <a:p>
                <a:r>
                  <a:rPr lang="en-US">
                    <a:noFill/>
                  </a:rPr>
                  <a:t> </a:t>
                </a:r>
              </a:p>
            </p:txBody>
          </p:sp>
        </mc:Fallback>
      </mc:AlternateContent>
      <p:sp>
        <p:nvSpPr>
          <p:cNvPr id="4" name="Text Box 4"/>
          <p:cNvSpPr txBox="1">
            <a:spLocks noChangeArrowheads="1"/>
          </p:cNvSpPr>
          <p:nvPr/>
        </p:nvSpPr>
        <p:spPr bwMode="auto">
          <a:xfrm>
            <a:off x="2612126" y="2283897"/>
            <a:ext cx="1903430" cy="13234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(a &lt; b)</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DoA</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else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DoB</a:t>
            </a:r>
            <a:r>
              <a:rPr lang="en-US" sz="2000" dirty="0">
                <a:solidFill>
                  <a:srgbClr val="000000"/>
                </a:solidFill>
                <a:highlight>
                  <a:srgbClr val="FFFFFF"/>
                </a:highlight>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5" name="Text Box 4"/>
          <p:cNvSpPr txBox="1">
            <a:spLocks noChangeArrowheads="1"/>
          </p:cNvSpPr>
          <p:nvPr/>
        </p:nvSpPr>
        <p:spPr bwMode="auto">
          <a:xfrm>
            <a:off x="5987503" y="2283897"/>
            <a:ext cx="1903430" cy="13234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(a &gt;= b)</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DoB</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else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DoA</a:t>
            </a:r>
            <a:r>
              <a:rPr lang="en-US" sz="2000" dirty="0">
                <a:solidFill>
                  <a:srgbClr val="000000"/>
                </a:solidFill>
                <a:highlight>
                  <a:srgbClr val="FFFFFF"/>
                </a:highlight>
                <a:latin typeface="Consolas" panose="020B0609020204030204" pitchFamily="49" charset="0"/>
              </a:rPr>
              <a:t>();</a:t>
            </a:r>
            <a:endParaRPr lang="en-US" sz="2000" dirty="0">
              <a:solidFill>
                <a:prstClr val="black"/>
              </a:solidFill>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4829607" y="2754489"/>
                <a:ext cx="843845" cy="587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4829607" y="2754489"/>
                <a:ext cx="843845" cy="58702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5609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Infinity Arithmetic</a:t>
            </a:r>
            <a:endParaRPr lang="en-US" dirty="0"/>
          </a:p>
        </p:txBody>
      </p:sp>
      <p:sp>
        <p:nvSpPr>
          <p:cNvPr id="3" name="Content Placeholder 2"/>
          <p:cNvSpPr>
            <a:spLocks noGrp="1"/>
          </p:cNvSpPr>
          <p:nvPr>
            <p:ph idx="1"/>
          </p:nvPr>
        </p:nvSpPr>
        <p:spPr/>
        <p:txBody>
          <a:bodyPr/>
          <a:lstStyle/>
          <a:p>
            <a:pPr marL="0" indent="0">
              <a:buNone/>
            </a:pPr>
            <a:r>
              <a:rPr lang="en-US" dirty="0" smtClean="0"/>
              <a:t>Takeaways:</a:t>
            </a:r>
          </a:p>
          <a:p>
            <a:pPr marL="457200" lvl="1" indent="0">
              <a:buNone/>
            </a:pPr>
            <a:r>
              <a:rPr lang="en-US" dirty="0" smtClean="0"/>
              <a:t>IA is complicated</a:t>
            </a:r>
          </a:p>
          <a:p>
            <a:pPr marL="457200" lvl="1" indent="0">
              <a:buNone/>
            </a:pPr>
            <a:r>
              <a:rPr lang="en-US" dirty="0" smtClean="0"/>
              <a:t>Don’t rely on it if you can avoid it</a:t>
            </a:r>
          </a:p>
          <a:p>
            <a:pPr marL="457200" lvl="1" indent="0">
              <a:buNone/>
            </a:pPr>
            <a:r>
              <a:rPr lang="en-US" dirty="0" smtClean="0"/>
              <a:t>There are also small performance ramifications in using them</a:t>
            </a:r>
            <a:endParaRPr lang="en-US" dirty="0"/>
          </a:p>
        </p:txBody>
      </p:sp>
    </p:spTree>
    <p:extLst>
      <p:ext uri="{BB962C8B-B14F-4D97-AF65-F5344CB8AC3E}">
        <p14:creationId xmlns:p14="http://schemas.microsoft.com/office/powerpoint/2010/main" val="2984292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4378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b="1" dirty="0" smtClean="0"/>
              <a:t>Bruce </a:t>
            </a:r>
            <a:r>
              <a:rPr lang="en-US" b="1" dirty="0" err="1" smtClean="0"/>
              <a:t>Dawnson’s</a:t>
            </a:r>
            <a:r>
              <a:rPr lang="en-US" b="1" dirty="0" smtClean="0"/>
              <a:t> blog: </a:t>
            </a:r>
            <a:r>
              <a:rPr lang="en-US" dirty="0" smtClean="0">
                <a:hlinkClick r:id="rId2"/>
              </a:rPr>
              <a:t>https://randomascii.wordpress.com/2012/02/25/comparing-floating-point-numbers-2012-edition/</a:t>
            </a:r>
            <a:endParaRPr lang="en-US" dirty="0" smtClean="0"/>
          </a:p>
          <a:p>
            <a:pPr marL="0" indent="0">
              <a:buNone/>
            </a:pPr>
            <a:r>
              <a:rPr lang="en-US" b="1" dirty="0"/>
              <a:t>What Every Computer Scientist Should Know About Floating-Point </a:t>
            </a:r>
            <a:r>
              <a:rPr lang="en-US" b="1" dirty="0" smtClean="0"/>
              <a:t>Arithmetic:</a:t>
            </a:r>
          </a:p>
          <a:p>
            <a:pPr marL="0" indent="0">
              <a:buNone/>
            </a:pPr>
            <a:r>
              <a:rPr lang="en-US" b="1" dirty="0" smtClean="0">
                <a:hlinkClick r:id="rId3"/>
              </a:rPr>
              <a:t>https</a:t>
            </a:r>
            <a:r>
              <a:rPr lang="en-US" b="1" dirty="0">
                <a:hlinkClick r:id="rId3"/>
              </a:rPr>
              <a:t>://</a:t>
            </a:r>
            <a:r>
              <a:rPr lang="en-US" b="1" dirty="0" smtClean="0">
                <a:hlinkClick r:id="rId3"/>
              </a:rPr>
              <a:t>docs.oracle.com/cd/E19957-01/806-3568/ncg_goldberg.html</a:t>
            </a:r>
            <a:endParaRPr lang="en-US" b="1" dirty="0" smtClean="0"/>
          </a:p>
          <a:p>
            <a:pPr marL="0" indent="0">
              <a:buNone/>
            </a:pPr>
            <a:r>
              <a:rPr lang="en-US" b="1" dirty="0" smtClean="0"/>
              <a:t>Christer </a:t>
            </a:r>
            <a:r>
              <a:rPr lang="en-US" b="1" smtClean="0"/>
              <a:t>Ericson’s </a:t>
            </a:r>
            <a:r>
              <a:rPr lang="en-US" b="1" smtClean="0"/>
              <a:t>Geometry </a:t>
            </a:r>
            <a:r>
              <a:rPr lang="en-US" b="1" dirty="0" smtClean="0"/>
              <a:t>Talk:</a:t>
            </a:r>
            <a:r>
              <a:rPr lang="en-US" b="1" dirty="0"/>
              <a:t/>
            </a:r>
            <a:br>
              <a:rPr lang="en-US" b="1" dirty="0"/>
            </a:br>
            <a:r>
              <a:rPr lang="en-US" b="1" dirty="0">
                <a:hlinkClick r:id="rId4"/>
              </a:rPr>
              <a:t>http://</a:t>
            </a:r>
            <a:r>
              <a:rPr lang="en-US" b="1" dirty="0" smtClean="0">
                <a:hlinkClick r:id="rId4"/>
              </a:rPr>
              <a:t>gamedevs.org/uploads/numerical-robustness-geometric-calculations.pdf</a:t>
            </a:r>
            <a:endParaRPr lang="en-US" b="1" dirty="0" smtClean="0"/>
          </a:p>
          <a:p>
            <a:pPr marL="0" indent="0">
              <a:buNone/>
            </a:pPr>
            <a:endParaRPr lang="en-US" b="1" dirty="0" smtClean="0"/>
          </a:p>
        </p:txBody>
      </p:sp>
    </p:spTree>
    <p:extLst>
      <p:ext uri="{BB962C8B-B14F-4D97-AF65-F5344CB8AC3E}">
        <p14:creationId xmlns:p14="http://schemas.microsoft.com/office/powerpoint/2010/main" val="6869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Precision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What if we can only store a limited number of digits (4)?</a:t>
                </a:r>
              </a:p>
              <a:p>
                <a:pPr marL="0" indent="0">
                  <a:buNone/>
                </a:pPr>
                <a:r>
                  <a:rPr lang="en-US" dirty="0" smtClean="0"/>
                  <a:t>	</a:t>
                </a:r>
                <a14:m>
                  <m:oMath xmlns:m="http://schemas.openxmlformats.org/officeDocument/2006/math">
                    <m:r>
                      <a:rPr lang="en-US" i="1">
                        <a:latin typeface="Cambria Math" panose="02040503050406030204" pitchFamily="18" charset="0"/>
                      </a:rPr>
                      <m:t>1,300,000=1.3</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6</m:t>
                        </m:r>
                      </m:sup>
                    </m:sSup>
                  </m:oMath>
                </a14:m>
                <a:endParaRPr lang="en-US" dirty="0"/>
              </a:p>
              <a:p>
                <a:pPr marL="0" indent="0">
                  <a:buNone/>
                </a:pPr>
                <a:r>
                  <a:rPr lang="en-US" b="0" dirty="0" smtClean="0"/>
                  <a:t>	</a:t>
                </a:r>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.000154=1.54</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−4</m:t>
                        </m:r>
                      </m:sup>
                    </m:sSup>
                  </m:oMath>
                </a14:m>
                <a:endParaRPr lang="en-US" dirty="0" smtClean="0"/>
              </a:p>
              <a:p>
                <a:pPr marL="0" indent="0">
                  <a:buNone/>
                </a:pPr>
                <a:r>
                  <a:rPr lang="en-US" dirty="0" smtClean="0"/>
                  <a:t>	</a:t>
                </a:r>
                <a14:m>
                  <m:oMath xmlns:m="http://schemas.openxmlformats.org/officeDocument/2006/math">
                    <m:r>
                      <a:rPr lang="en-US" i="1">
                        <a:latin typeface="Cambria Math" panose="02040503050406030204" pitchFamily="18" charset="0"/>
                      </a:rPr>
                      <m:t>1,234,567=1.234567</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6</m:t>
                        </m:r>
                      </m:sup>
                    </m:sSup>
                    <m:r>
                      <a:rPr lang="en-US" i="1">
                        <a:latin typeface="Cambria Math" panose="02040503050406030204" pitchFamily="18" charset="0"/>
                      </a:rPr>
                      <m:t>=1.235</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6</m:t>
                        </m:r>
                      </m:sup>
                    </m:sSup>
                  </m:oMath>
                </a14:m>
                <a:endParaRPr lang="en-US" dirty="0" smtClean="0"/>
              </a:p>
              <a:p>
                <a:pPr marL="0" indent="0">
                  <a:buNone/>
                </a:pPr>
                <a:r>
                  <a:rPr lang="en-US" dirty="0" smtClean="0"/>
                  <a:t>We rounded since we could only store a limited number of digits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4336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Precision – Arithmetic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Look at some basic arithmetic operations:</a:t>
                </a:r>
              </a:p>
              <a:p>
                <a:pPr marL="0" indent="0">
                  <a:buNone/>
                </a:pPr>
                <a:r>
                  <a:rPr lang="en-US" dirty="0" smtClean="0"/>
                  <a:t>	</a:t>
                </a:r>
                <a14:m>
                  <m:oMath xmlns:m="http://schemas.openxmlformats.org/officeDocument/2006/math">
                    <m:r>
                      <a:rPr lang="en-US" i="1">
                        <a:latin typeface="Cambria Math" panose="02040503050406030204" pitchFamily="18" charset="0"/>
                      </a:rPr>
                      <m:t>1,300,000</m:t>
                    </m:r>
                    <m:r>
                      <a:rPr lang="en-US" b="0" i="1" smtClean="0">
                        <a:latin typeface="Cambria Math" panose="02040503050406030204" pitchFamily="18" charset="0"/>
                      </a:rPr>
                      <m:t>+1,300,000=1.3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6</m:t>
                        </m:r>
                      </m:sup>
                    </m:sSup>
                    <m:r>
                      <a:rPr lang="en-US" b="0" i="1" smtClean="0">
                        <a:latin typeface="Cambria Math" panose="02040503050406030204" pitchFamily="18" charset="0"/>
                      </a:rPr>
                      <m:t>+1.3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6</m:t>
                        </m:r>
                      </m:sup>
                    </m:sSup>
                    <m:r>
                      <a:rPr lang="en-US" b="0" i="1" smtClean="0">
                        <a:latin typeface="Cambria Math" panose="02040503050406030204" pitchFamily="18" charset="0"/>
                      </a:rPr>
                      <m:t>=2.6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6</m:t>
                        </m:r>
                      </m:sup>
                    </m:sSup>
                  </m:oMath>
                </a14:m>
                <a:endParaRPr lang="en-US" dirty="0" smtClean="0"/>
              </a:p>
              <a:p>
                <a:pPr marL="0" indent="0">
                  <a:buNone/>
                </a:pPr>
                <a:r>
                  <a:rPr lang="en-US" dirty="0" smtClean="0"/>
                  <a:t>	</a:t>
                </a:r>
                <a14:m>
                  <m:oMath xmlns:m="http://schemas.openxmlformats.org/officeDocument/2006/math">
                    <m:r>
                      <a:rPr lang="en-US" i="1">
                        <a:latin typeface="Cambria Math" panose="02040503050406030204" pitchFamily="18" charset="0"/>
                      </a:rPr>
                      <m:t>0.000154</m:t>
                    </m:r>
                    <m:r>
                      <a:rPr lang="en-US" b="0" i="1" smtClean="0">
                        <a:latin typeface="Cambria Math" panose="02040503050406030204" pitchFamily="18" charset="0"/>
                      </a:rPr>
                      <m:t>+0.000154=1.54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r>
                      <a:rPr lang="en-US" b="0" i="1" smtClean="0">
                        <a:latin typeface="Cambria Math" panose="02040503050406030204" pitchFamily="18" charset="0"/>
                      </a:rPr>
                      <m:t>+1.54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r>
                      <a:rPr lang="en-US" b="0" i="1" smtClean="0">
                        <a:latin typeface="Cambria Math" panose="02040503050406030204" pitchFamily="18" charset="0"/>
                      </a:rPr>
                      <m:t>=3.08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a14:m>
                <a:endParaRPr lang="en-US" b="0" dirty="0" smtClean="0"/>
              </a:p>
              <a:p>
                <a:pPr marL="0" indent="0">
                  <a:buNone/>
                </a:pPr>
                <a:r>
                  <a:rPr lang="en-US" dirty="0" smtClean="0"/>
                  <a:t>Nothing odd so far…</a:t>
                </a:r>
              </a:p>
              <a:p>
                <a:pPr marL="0" indent="0">
                  <a:buNone/>
                </a:pPr>
                <a:r>
                  <a:rPr lang="en-US" dirty="0" smtClean="0"/>
                  <a:t>	</a:t>
                </a:r>
                <a14:m>
                  <m:oMath xmlns:m="http://schemas.openxmlformats.org/officeDocument/2006/math">
                    <m:r>
                      <a:rPr lang="en-US" i="1">
                        <a:latin typeface="Cambria Math" panose="02040503050406030204" pitchFamily="18" charset="0"/>
                      </a:rPr>
                      <m:t>1,300,000</m:t>
                    </m:r>
                    <m:r>
                      <a:rPr lang="en-US" b="0" i="1" smtClean="0">
                        <a:latin typeface="Cambria Math" panose="02040503050406030204" pitchFamily="18" charset="0"/>
                      </a:rPr>
                      <m:t>+0.000154=1.3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6</m:t>
                        </m:r>
                      </m:sup>
                    </m:sSup>
                    <m:r>
                      <a:rPr lang="en-US" b="0" i="1" smtClean="0">
                        <a:latin typeface="Cambria Math" panose="02040503050406030204" pitchFamily="18" charset="0"/>
                      </a:rPr>
                      <m:t>+1.54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a14:m>
                <a:r>
                  <a:rPr lang="en-US" b="0" i="1" dirty="0" smtClean="0">
                    <a:latin typeface="Cambria Math" panose="02040503050406030204" pitchFamily="18" charset="0"/>
                  </a:rPr>
                  <a:t/>
                </a:r>
                <a:br>
                  <a:rPr lang="en-US" b="0" i="1" dirty="0" smtClean="0">
                    <a:latin typeface="Cambria Math" panose="02040503050406030204" pitchFamily="18" charset="0"/>
                  </a:rPr>
                </a:br>
                <a:endParaRPr lang="en-US" b="0" i="1" dirty="0" smtClean="0">
                  <a:latin typeface="Cambria Math" panose="02040503050406030204" pitchFamily="18" charset="0"/>
                </a:endParaRPr>
              </a:p>
              <a:p>
                <a:pPr marL="0" indent="0">
                  <a:buNone/>
                </a:pPr>
                <a:endParaRPr lang="en-US" dirty="0"/>
              </a:p>
              <a:p>
                <a:pPr marL="0" indent="0">
                  <a:buNone/>
                </a:pPr>
                <a:r>
                  <a:rPr lang="en-US" dirty="0" smtClean="0">
                    <a:latin typeface="Cambria Math" panose="02040503050406030204" pitchFamily="18" charset="0"/>
                  </a:rPr>
                  <a:t>What?</a:t>
                </a:r>
                <a:endParaRPr lang="en-US"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5264150" y="4725986"/>
                <a:ext cx="1663700" cy="4619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1.300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6</m:t>
                          </m:r>
                        </m:sup>
                      </m:sSup>
                    </m:oMath>
                  </m:oMathPara>
                </a14:m>
                <a:endParaRPr lang="en-US" dirty="0" smtClean="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264150" y="4725986"/>
                <a:ext cx="1663700" cy="46196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5257800" y="4263229"/>
                <a:ext cx="3670300" cy="558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r>
                        <a:rPr lang="en-US" i="1">
                          <a:latin typeface="Cambria Math" panose="02040503050406030204" pitchFamily="18" charset="0"/>
                        </a:rPr>
                        <m:t>1.300000000154</m:t>
                      </m:r>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6</m:t>
                          </m:r>
                        </m:sup>
                      </m:sSup>
                    </m:oMath>
                  </m:oMathPara>
                </a14:m>
                <a:endParaRPr lang="en-US"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5257800" y="4263229"/>
                <a:ext cx="3670300" cy="558801"/>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85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Precision – Arithmetic</a:t>
            </a:r>
            <a:endParaRPr lang="en-US" dirty="0"/>
          </a:p>
        </p:txBody>
      </p:sp>
      <p:sp>
        <p:nvSpPr>
          <p:cNvPr id="3" name="Content Placeholder 2"/>
          <p:cNvSpPr>
            <a:spLocks noGrp="1"/>
          </p:cNvSpPr>
          <p:nvPr>
            <p:ph idx="1"/>
          </p:nvPr>
        </p:nvSpPr>
        <p:spPr/>
        <p:txBody>
          <a:bodyPr/>
          <a:lstStyle/>
          <a:p>
            <a:pPr marL="0" indent="0">
              <a:buNone/>
            </a:pPr>
            <a:r>
              <a:rPr lang="en-US" dirty="0"/>
              <a:t>The precision of floating point numbers is relative</a:t>
            </a:r>
            <a:r>
              <a:rPr lang="en-US" dirty="0" smtClean="0"/>
              <a:t>!</a:t>
            </a:r>
          </a:p>
          <a:p>
            <a:pPr marL="0" indent="0">
              <a:buNone/>
            </a:pPr>
            <a:r>
              <a:rPr lang="en-US" dirty="0" smtClean="0"/>
              <a:t>	</a:t>
            </a:r>
            <a:r>
              <a:rPr lang="en-US" dirty="0"/>
              <a:t>We can store large or small numbers, just not together</a:t>
            </a:r>
          </a:p>
          <a:p>
            <a:pPr marL="0" indent="0">
              <a:buNone/>
            </a:pPr>
            <a:endParaRPr lang="en-US" dirty="0" smtClean="0"/>
          </a:p>
          <a:p>
            <a:pPr marL="0" indent="0">
              <a:buNone/>
            </a:pPr>
            <a:r>
              <a:rPr lang="en-US" dirty="0" smtClean="0"/>
              <a:t>Adding </a:t>
            </a:r>
            <a:r>
              <a:rPr lang="en-US" dirty="0"/>
              <a:t>large and small numbers together </a:t>
            </a:r>
            <a:r>
              <a:rPr lang="en-US" dirty="0" smtClean="0"/>
              <a:t>breaks!</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5803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Precision – Arithmetic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Multiplication has the same problem</a:t>
                </a:r>
              </a:p>
              <a:p>
                <a:pPr marL="0" indent="0">
                  <a:buNone/>
                </a:pPr>
                <a:r>
                  <a:rPr lang="en-US" dirty="0" smtClean="0"/>
                  <a:t>	</a:t>
                </a:r>
                <a14:m>
                  <m:oMath xmlns:m="http://schemas.openxmlformats.org/officeDocument/2006/math">
                    <m:r>
                      <a:rPr lang="en-US" i="1">
                        <a:latin typeface="Cambria Math" panose="02040503050406030204" pitchFamily="18" charset="0"/>
                      </a:rPr>
                      <m:t>1.54</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×1.54</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=2.3716</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4</m:t>
                        </m:r>
                      </m:sup>
                    </m:sSup>
                    <m:r>
                      <a:rPr lang="en-US" b="0" i="1" smtClean="0">
                        <a:latin typeface="Cambria Math" panose="02040503050406030204" pitchFamily="18" charset="0"/>
                      </a:rPr>
                      <m:t>=2.372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a14:m>
                <a:endParaRPr lang="en-US" b="0" dirty="0" smtClean="0"/>
              </a:p>
              <a:p>
                <a:pPr marL="0" indent="0">
                  <a:buNone/>
                </a:pPr>
                <a:endParaRPr lang="en-US" dirty="0" smtClean="0"/>
              </a:p>
              <a:p>
                <a:pPr marL="0" indent="0">
                  <a:buNone/>
                </a:pPr>
                <a:r>
                  <a:rPr lang="en-US" dirty="0" smtClean="0"/>
                  <a:t>In general multiplication requires twice the precision for the result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7940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Precision - Associativity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This means arithmetic is not associative!</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oMath>
                  </m:oMathPara>
                </a14:m>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We get either 130,000 or 130,100 depending on grouping!</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990600" y="2899742"/>
                <a:ext cx="4000500" cy="19859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a:latin typeface="Cambria Math" panose="02040503050406030204" pitchFamily="18" charset="0"/>
                            </a:rPr>
                            <m:t>1.3</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5</m:t>
                              </m:r>
                            </m:sup>
                          </m:sSup>
                          <m:r>
                            <a:rPr lang="en-US" i="1">
                              <a:latin typeface="Cambria Math" panose="02040503050406030204" pitchFamily="18" charset="0"/>
                            </a:rPr>
                            <m:t>+5.0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1</m:t>
                              </m:r>
                            </m:sup>
                          </m:sSup>
                        </m:e>
                      </m:d>
                      <m:r>
                        <a:rPr lang="en-US" i="1">
                          <a:latin typeface="Cambria Math" panose="02040503050406030204" pitchFamily="18" charset="0"/>
                        </a:rPr>
                        <m:t>+5.0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1</m:t>
                          </m:r>
                        </m:sup>
                      </m:sSup>
                      <m:r>
                        <a:rPr lang="en-US" i="1">
                          <a:latin typeface="Cambria Math" panose="02040503050406030204" pitchFamily="18" charset="0"/>
                        </a:rPr>
                        <m:t>=1.30050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5</m:t>
                          </m:r>
                        </m:sup>
                      </m:sSup>
                      <m:r>
                        <a:rPr lang="en-US" i="1">
                          <a:latin typeface="Cambria Math" panose="02040503050406030204" pitchFamily="18" charset="0"/>
                        </a:rPr>
                        <m:t>+5.0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1</m:t>
                          </m:r>
                        </m:sup>
                      </m:sSup>
                      <m:r>
                        <a:rPr lang="en-US" i="1">
                          <a:latin typeface="Cambria Math" panose="02040503050406030204" pitchFamily="18" charset="0"/>
                        </a:rPr>
                        <m:t>=1.300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5</m:t>
                          </m:r>
                        </m:sup>
                      </m:sSup>
                      <m:r>
                        <a:rPr lang="en-US" i="1">
                          <a:latin typeface="Cambria Math" panose="02040503050406030204" pitchFamily="18" charset="0"/>
                        </a:rPr>
                        <m:t>+5.0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1</m:t>
                          </m:r>
                        </m:sup>
                      </m:sSup>
                    </m:oMath>
                    <m:oMath xmlns:m="http://schemas.openxmlformats.org/officeDocument/2006/math">
                      <m:r>
                        <a:rPr lang="en-US" i="1">
                          <a:latin typeface="Cambria Math" panose="02040503050406030204" pitchFamily="18" charset="0"/>
                        </a:rPr>
                        <m:t>=1.30050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5</m:t>
                          </m:r>
                        </m:sup>
                      </m:sSup>
                    </m:oMath>
                    <m:oMath xmlns:m="http://schemas.openxmlformats.org/officeDocument/2006/math">
                      <m:r>
                        <a:rPr lang="en-US" i="1">
                          <a:latin typeface="Cambria Math" panose="02040503050406030204" pitchFamily="18" charset="0"/>
                        </a:rPr>
                        <m:t>=1.300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5</m:t>
                          </m:r>
                        </m:sup>
                      </m:sSup>
                    </m:oMath>
                  </m:oMathPara>
                </a14:m>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90600" y="2899742"/>
                <a:ext cx="4000500" cy="19859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096000" y="2910371"/>
                <a:ext cx="4457700" cy="198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a:latin typeface="Cambria Math" panose="02040503050406030204" pitchFamily="18" charset="0"/>
                        </a:rPr>
                        <m:t>1.3</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5</m:t>
                          </m:r>
                        </m:sup>
                      </m:sSup>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5.0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m:t>
                              </m:r>
                            </m:sup>
                          </m:sSup>
                          <m:r>
                            <a:rPr lang="en-US" i="1">
                              <a:latin typeface="Cambria Math" panose="02040503050406030204" pitchFamily="18" charset="0"/>
                            </a:rPr>
                            <m:t>+5.0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1</m:t>
                              </m:r>
                            </m:sup>
                          </m:sSup>
                        </m:e>
                      </m:d>
                      <m:r>
                        <a:rPr lang="en-US" i="1">
                          <a:latin typeface="Cambria Math" panose="02040503050406030204" pitchFamily="18" charset="0"/>
                        </a:rPr>
                        <m:t>=1.3</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5</m:t>
                          </m:r>
                        </m:sup>
                      </m:s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 xmlns:m="http://schemas.openxmlformats.org/officeDocument/2006/math">
                      <m:r>
                        <a:rPr lang="en-US" i="1">
                          <a:latin typeface="Cambria Math" panose="02040503050406030204" pitchFamily="18" charset="0"/>
                        </a:rPr>
                        <m:t>=1.30</m:t>
                      </m:r>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5</m:t>
                          </m:r>
                        </m:sup>
                      </m:sSup>
                    </m:oMath>
                  </m:oMathPara>
                </a14:m>
                <a:r>
                  <a:rPr lang="en-US" i="1" dirty="0" smtClean="0">
                    <a:latin typeface="Cambria Math" panose="02040503050406030204" pitchFamily="18" charset="0"/>
                  </a:rPr>
                  <a:t/>
                </a:r>
                <a:br>
                  <a:rPr lang="en-US" i="1" dirty="0" smtClean="0">
                    <a:latin typeface="Cambria Math" panose="02040503050406030204" pitchFamily="18" charset="0"/>
                  </a:rPr>
                </a:br>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096000" y="2910371"/>
                <a:ext cx="4457700" cy="198596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882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3558</TotalTime>
  <Words>3691</Words>
  <Application>Microsoft Office PowerPoint</Application>
  <PresentationFormat>Widescreen</PresentationFormat>
  <Paragraphs>359</Paragraphs>
  <Slides>44</Slides>
  <Notes>41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Calibri Light</vt:lpstr>
      <vt:lpstr>Cambria Math</vt:lpstr>
      <vt:lpstr>Consolas</vt:lpstr>
      <vt:lpstr>Verdana</vt:lpstr>
      <vt:lpstr>Office Theme</vt:lpstr>
      <vt:lpstr>Visio</vt:lpstr>
      <vt:lpstr>Geometric Robustness</vt:lpstr>
      <vt:lpstr>Geometric Robustness (With Floats)</vt:lpstr>
      <vt:lpstr>Floating Point Numbers</vt:lpstr>
      <vt:lpstr>Floating Point Numbers</vt:lpstr>
      <vt:lpstr>Floating Point Precision</vt:lpstr>
      <vt:lpstr>Floating Point Precision – Arithmetic</vt:lpstr>
      <vt:lpstr>Floating Point Precision – Arithmetic</vt:lpstr>
      <vt:lpstr>Floating Point Precision – Arithmetic</vt:lpstr>
      <vt:lpstr>Floating Point Precision - Associativity</vt:lpstr>
      <vt:lpstr>Floating Point Precision - Associativity</vt:lpstr>
      <vt:lpstr>Floating Point Precision – Properties</vt:lpstr>
      <vt:lpstr>Binary Representation</vt:lpstr>
      <vt:lpstr>Geometry Issues</vt:lpstr>
      <vt:lpstr>Geometry Issues</vt:lpstr>
      <vt:lpstr>Geometry Issues</vt:lpstr>
      <vt:lpstr>Geometry Issues</vt:lpstr>
      <vt:lpstr>Geometry Issues</vt:lpstr>
      <vt:lpstr>Geometry Issues – Irregular Spacing</vt:lpstr>
      <vt:lpstr>Geometry Issues – Irregular Spacing</vt:lpstr>
      <vt:lpstr>Geometry Issues – Irregular Spacing</vt:lpstr>
      <vt:lpstr>Geometry Issues – Irregular Spacing</vt:lpstr>
      <vt:lpstr>Geometry Examples</vt:lpstr>
      <vt:lpstr>Ray Plane</vt:lpstr>
      <vt:lpstr>Polygon splitting</vt:lpstr>
      <vt:lpstr>Polygon splitting</vt:lpstr>
      <vt:lpstr>Thick Planes</vt:lpstr>
      <vt:lpstr>Shared Calculations</vt:lpstr>
      <vt:lpstr>Polygon Splitting – Edge Order</vt:lpstr>
      <vt:lpstr>Ray Triangle</vt:lpstr>
      <vt:lpstr>Sphere Expansion</vt:lpstr>
      <vt:lpstr>Epsilons</vt:lpstr>
      <vt:lpstr>Epsilons – Absolute Tolerance</vt:lpstr>
      <vt:lpstr>Epsilon – Absolute Tolerance</vt:lpstr>
      <vt:lpstr>Epsilon – Relative Tolerance</vt:lpstr>
      <vt:lpstr>Epsilon – Relative Tolerance</vt:lpstr>
      <vt:lpstr>Epsilons – Combined Tolerance</vt:lpstr>
      <vt:lpstr>Infinity Arithmetic (IA)</vt:lpstr>
      <vt:lpstr>Infinity Arithmetic - #INF</vt:lpstr>
      <vt:lpstr>Infinity Arithmetic - #NAN</vt:lpstr>
      <vt:lpstr>Infinity Arithmetic - #NAN</vt:lpstr>
      <vt:lpstr>Infinity Arithmetic - #NAN</vt:lpstr>
      <vt:lpstr>Infinity Arithmetic</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199</cp:revision>
  <dcterms:created xsi:type="dcterms:W3CDTF">2015-01-13T03:43:20Z</dcterms:created>
  <dcterms:modified xsi:type="dcterms:W3CDTF">2018-03-07T23:42:32Z</dcterms:modified>
</cp:coreProperties>
</file>